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embeddings/Microsoft___2.bin" ContentType="application/vnd.openxmlformats-officedocument.oleObject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embeddings/Microsoft___1.bin" ContentType="application/vnd.openxmlformats-officedocument.oleObject"/>
  <Override PartName="/ppt/slides/slide34.xml" ContentType="application/vnd.openxmlformats-officedocument.presentationml.slide+xml"/>
  <Override PartName="/ppt/notesSlides/notesSlide12.xml" ContentType="application/vnd.openxmlformats-officedocument.presentationml.notesSlide+xml"/>
  <Default Extension="pict" ContentType="image/pict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317" r:id="rId3"/>
    <p:sldId id="277" r:id="rId4"/>
    <p:sldId id="330" r:id="rId5"/>
    <p:sldId id="318" r:id="rId6"/>
    <p:sldId id="322" r:id="rId7"/>
    <p:sldId id="323" r:id="rId8"/>
    <p:sldId id="263" r:id="rId9"/>
    <p:sldId id="265" r:id="rId10"/>
    <p:sldId id="262" r:id="rId11"/>
    <p:sldId id="320" r:id="rId12"/>
    <p:sldId id="321" r:id="rId13"/>
    <p:sldId id="315" r:id="rId14"/>
    <p:sldId id="331" r:id="rId15"/>
    <p:sldId id="334" r:id="rId16"/>
    <p:sldId id="333" r:id="rId17"/>
    <p:sldId id="340" r:id="rId18"/>
    <p:sldId id="335" r:id="rId19"/>
    <p:sldId id="336" r:id="rId20"/>
    <p:sldId id="339" r:id="rId21"/>
    <p:sldId id="337" r:id="rId22"/>
    <p:sldId id="341" r:id="rId23"/>
    <p:sldId id="344" r:id="rId24"/>
    <p:sldId id="343" r:id="rId25"/>
    <p:sldId id="342" r:id="rId26"/>
    <p:sldId id="345" r:id="rId27"/>
    <p:sldId id="347" r:id="rId28"/>
    <p:sldId id="338" r:id="rId29"/>
    <p:sldId id="346" r:id="rId30"/>
    <p:sldId id="312" r:id="rId31"/>
    <p:sldId id="287" r:id="rId32"/>
    <p:sldId id="327" r:id="rId33"/>
    <p:sldId id="328" r:id="rId34"/>
    <p:sldId id="329" r:id="rId35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E4500E"/>
    <a:srgbClr val="D90EE5"/>
    <a:srgbClr val="0A67FF"/>
    <a:srgbClr val="3FDEFF"/>
    <a:srgbClr val="1FFF8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中間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スタイル/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スタイルなし/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40" autoAdjust="0"/>
    <p:restoredTop sz="90028" autoAdjust="0"/>
  </p:normalViewPr>
  <p:slideViewPr>
    <p:cSldViewPr snapToGrid="0" snapToObjects="1">
      <p:cViewPr varScale="1">
        <p:scale>
          <a:sx n="130" d="100"/>
          <a:sy n="130" d="100"/>
        </p:scale>
        <p:origin x="-107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20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7" Type="http://schemas.openxmlformats.org/officeDocument/2006/relationships/slide" Target="slides/slide6.xml"/><Relationship Id="rId3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printerSettings" Target="printerSettings/printerSettings1.bin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presProps" Target="presProps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47659-4272-E249-A917-B1DC054B577A}" type="datetimeFigureOut">
              <a:rPr lang="ja-JP" altLang="en-US" smtClean="0"/>
              <a:pPr/>
              <a:t>11.6.15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DBCA6-3577-D94A-848C-DEBACC7D8E7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Emission</a:t>
            </a:r>
            <a:r>
              <a:rPr lang="en-US" altLang="ja-JP" baseline="0" dirty="0" smtClean="0"/>
              <a:t> angle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DBCA6-3577-D94A-848C-DEBACC7D8E76}" type="slidenum">
              <a:rPr lang="ja-JP" altLang="en-US" smtClean="0"/>
              <a:pPr/>
              <a:t>3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Topographic effects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DBCA6-3577-D94A-848C-DEBACC7D8E76}" type="slidenum">
              <a:rPr lang="ja-JP" altLang="en-US" smtClean="0"/>
              <a:pPr/>
              <a:t>15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T0</a:t>
            </a:r>
            <a:r>
              <a:rPr lang="en-US" altLang="ja-JP" baseline="0" dirty="0" smtClean="0"/>
              <a:t> : Fitted function</a:t>
            </a:r>
          </a:p>
          <a:p>
            <a:r>
              <a:rPr lang="en-US" altLang="ja-JP" baseline="0" dirty="0" smtClean="0"/>
              <a:t>T’ : perturbation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DBCA6-3577-D94A-848C-DEBACC7D8E76}" type="slidenum">
              <a:rPr lang="ja-JP" altLang="en-US" smtClean="0"/>
              <a:pPr/>
              <a:t>16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err="1" smtClean="0"/>
              <a:t>λz</a:t>
            </a:r>
            <a:r>
              <a:rPr lang="en-US" altLang="ja-JP" dirty="0" smtClean="0"/>
              <a:t> = 2.5 km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DBCA6-3577-D94A-848C-DEBACC7D8E76}" type="slidenum">
              <a:rPr lang="ja-JP" altLang="en-US" smtClean="0"/>
              <a:pPr/>
              <a:t>21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altLang="ja-JP" dirty="0" smtClean="0"/>
          </a:p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DBCA6-3577-D94A-848C-DEBACC7D8E76}" type="slidenum">
              <a:rPr lang="ja-JP" altLang="en-US" smtClean="0"/>
              <a:pPr/>
              <a:t>22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Fall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DBCA6-3577-D94A-848C-DEBACC7D8E76}" type="slidenum">
              <a:rPr lang="ja-JP" altLang="en-US" smtClean="0"/>
              <a:pPr/>
              <a:t>26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軌道情報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39D4C-D2B6-4F4D-A02E-FA06EB70EA20}" type="slidenum">
              <a:rPr lang="ja-JP" altLang="en-US" smtClean="0"/>
              <a:pPr/>
              <a:t>4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Wavy structure can be seen !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DBCA6-3577-D94A-848C-DEBACC7D8E76}" type="slidenum">
              <a:rPr lang="ja-JP" altLang="en-US" smtClean="0"/>
              <a:pPr/>
              <a:t>5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DBCA6-3577-D94A-848C-DEBACC7D8E76}" type="slidenum">
              <a:rPr lang="ja-JP" altLang="en-US" smtClean="0"/>
              <a:pPr/>
              <a:t>6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ja-JP" sz="1200" dirty="0" smtClean="0"/>
              <a:t>Cold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DBCA6-3577-D94A-848C-DEBACC7D8E76}" type="slidenum">
              <a:rPr lang="ja-JP" altLang="en-US" smtClean="0"/>
              <a:pPr/>
              <a:t>8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DBCA6-3577-D94A-848C-DEBACC7D8E76}" type="slidenum">
              <a:rPr lang="ja-JP" altLang="en-US" smtClean="0"/>
              <a:pPr/>
              <a:t>9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対流不安定が生じているとき</a:t>
            </a:r>
            <a:endParaRPr lang="en-US" altLang="ja-JP" dirty="0" smtClean="0"/>
          </a:p>
          <a:p>
            <a:r>
              <a:rPr lang="en-US" altLang="ja-JP" dirty="0" err="1" smtClean="0"/>
              <a:t>u’〜c</a:t>
            </a:r>
            <a:r>
              <a:rPr lang="ja-JP" altLang="ja-JP" dirty="0" smtClean="0"/>
              <a:t>〜</a:t>
            </a:r>
            <a:r>
              <a:rPr lang="en-US" altLang="ja-JP" dirty="0" err="1" smtClean="0"/>
              <a:t>ω/k〜N/m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DBCA6-3577-D94A-848C-DEBACC7D8E76}" type="slidenum">
              <a:rPr lang="ja-JP" altLang="en-US" smtClean="0"/>
              <a:pPr/>
              <a:t>10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less</a:t>
            </a:r>
            <a:r>
              <a:rPr lang="en-US" altLang="ja-JP" baseline="0" dirty="0" smtClean="0"/>
              <a:t> than Fresnel radius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DBCA6-3577-D94A-848C-DEBACC7D8E76}" type="slidenum">
              <a:rPr lang="ja-JP" altLang="en-US" smtClean="0"/>
              <a:pPr/>
              <a:t>11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Model spectrum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DBCA6-3577-D94A-848C-DEBACC7D8E76}" type="slidenum">
              <a:rPr lang="ja-JP" altLang="en-US" smtClean="0"/>
              <a:pPr/>
              <a:t>12</a:t>
            </a:fld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9D2E-9FD3-5A4F-B229-830346A6C449}" type="datetimeFigureOut">
              <a:rPr lang="ja-JP" altLang="en-US" smtClean="0"/>
              <a:pPr/>
              <a:t>11.6.15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F74E-2147-3F49-A80E-9ADC8EF78A0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9D2E-9FD3-5A4F-B229-830346A6C449}" type="datetimeFigureOut">
              <a:rPr lang="ja-JP" altLang="en-US" smtClean="0"/>
              <a:pPr/>
              <a:t>11.6.15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F74E-2147-3F49-A80E-9ADC8EF78A0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9D2E-9FD3-5A4F-B229-830346A6C449}" type="datetimeFigureOut">
              <a:rPr lang="ja-JP" altLang="en-US" smtClean="0"/>
              <a:pPr/>
              <a:t>11.6.15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F74E-2147-3F49-A80E-9ADC8EF78A0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9D2E-9FD3-5A4F-B229-830346A6C449}" type="datetimeFigureOut">
              <a:rPr lang="ja-JP" altLang="en-US" smtClean="0"/>
              <a:pPr/>
              <a:t>11.6.15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F74E-2147-3F49-A80E-9ADC8EF78A0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9D2E-9FD3-5A4F-B229-830346A6C449}" type="datetimeFigureOut">
              <a:rPr lang="ja-JP" altLang="en-US" smtClean="0"/>
              <a:pPr/>
              <a:t>11.6.15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F74E-2147-3F49-A80E-9ADC8EF78A0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9D2E-9FD3-5A4F-B229-830346A6C449}" type="datetimeFigureOut">
              <a:rPr lang="ja-JP" altLang="en-US" smtClean="0"/>
              <a:pPr/>
              <a:t>11.6.15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F74E-2147-3F49-A80E-9ADC8EF78A0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9D2E-9FD3-5A4F-B229-830346A6C449}" type="datetimeFigureOut">
              <a:rPr lang="ja-JP" altLang="en-US" smtClean="0"/>
              <a:pPr/>
              <a:t>11.6.15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F74E-2147-3F49-A80E-9ADC8EF78A0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9D2E-9FD3-5A4F-B229-830346A6C449}" type="datetimeFigureOut">
              <a:rPr lang="ja-JP" altLang="en-US" smtClean="0"/>
              <a:pPr/>
              <a:t>11.6.15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F74E-2147-3F49-A80E-9ADC8EF78A0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9D2E-9FD3-5A4F-B229-830346A6C449}" type="datetimeFigureOut">
              <a:rPr lang="ja-JP" altLang="en-US" smtClean="0"/>
              <a:pPr/>
              <a:t>11.6.15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F74E-2147-3F49-A80E-9ADC8EF78A0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9D2E-9FD3-5A4F-B229-830346A6C449}" type="datetimeFigureOut">
              <a:rPr lang="ja-JP" altLang="en-US" smtClean="0"/>
              <a:pPr/>
              <a:t>11.6.15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F74E-2147-3F49-A80E-9ADC8EF78A0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9D2E-9FD3-5A4F-B229-830346A6C449}" type="datetimeFigureOut">
              <a:rPr lang="ja-JP" altLang="en-US" smtClean="0"/>
              <a:pPr/>
              <a:t>11.6.15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F74E-2147-3F49-A80E-9ADC8EF78A0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99D2E-9FD3-5A4F-B229-830346A6C449}" type="datetimeFigureOut">
              <a:rPr lang="ja-JP" altLang="en-US" smtClean="0"/>
              <a:pPr/>
              <a:t>11.6.15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DF74E-2147-3F49-A80E-9ADC8EF78A0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__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Relationship Id="rId5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__2.bin"/><Relationship Id="rId1" Type="http://schemas.openxmlformats.org/officeDocument/2006/relationships/vmlDrawing" Target="../drawings/vmlDrawing2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1948695"/>
            <a:ext cx="9144000" cy="2486894"/>
          </a:xfrm>
        </p:spPr>
        <p:txBody>
          <a:bodyPr>
            <a:normAutofit/>
          </a:bodyPr>
          <a:lstStyle/>
          <a:p>
            <a:r>
              <a:rPr lang="en-US" altLang="ja-JP" sz="3200" b="1" dirty="0" smtClean="0">
                <a:latin typeface="Times"/>
              </a:rPr>
              <a:t>Vertical </a:t>
            </a:r>
            <a:r>
              <a:rPr lang="en-US" altLang="ja-JP" sz="3200" b="1" dirty="0" err="1" smtClean="0">
                <a:latin typeface="Times"/>
              </a:rPr>
              <a:t>Wavenumber</a:t>
            </a:r>
            <a:r>
              <a:rPr lang="en-US" altLang="ja-JP" sz="3200" b="1" dirty="0" smtClean="0">
                <a:latin typeface="Times"/>
              </a:rPr>
              <a:t> Spectra of Gravity Waves </a:t>
            </a:r>
            <a:br>
              <a:rPr lang="en-US" altLang="ja-JP" sz="3200" b="1" dirty="0" smtClean="0">
                <a:latin typeface="Times"/>
              </a:rPr>
            </a:br>
            <a:r>
              <a:rPr lang="en-US" altLang="ja-JP" sz="3200" b="1" dirty="0" smtClean="0">
                <a:latin typeface="Times"/>
              </a:rPr>
              <a:t>in the Venus and Mars Atmosphere</a:t>
            </a:r>
            <a:br>
              <a:rPr lang="en-US" altLang="ja-JP" sz="3200" b="1" dirty="0" smtClean="0">
                <a:latin typeface="Times"/>
              </a:rPr>
            </a:br>
            <a:endParaRPr lang="ja-JP" altLang="en-US" sz="3200" b="1" dirty="0">
              <a:latin typeface="Times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0" y="4781819"/>
            <a:ext cx="9144000" cy="777273"/>
          </a:xfrm>
        </p:spPr>
        <p:txBody>
          <a:bodyPr>
            <a:normAutofit fontScale="85000" lnSpcReduction="10000"/>
          </a:bodyPr>
          <a:lstStyle/>
          <a:p>
            <a:r>
              <a:rPr lang="en-US" altLang="ja-JP" dirty="0" smtClean="0">
                <a:solidFill>
                  <a:schemeClr val="tx1"/>
                </a:solidFill>
                <a:latin typeface="Times"/>
              </a:rPr>
              <a:t>*Hiroki Ando, Takeshi Imamura, Bernd </a:t>
            </a:r>
            <a:r>
              <a:rPr lang="en-US" altLang="ja-JP" dirty="0" err="1" smtClean="0">
                <a:solidFill>
                  <a:schemeClr val="tx1"/>
                </a:solidFill>
                <a:latin typeface="Times"/>
              </a:rPr>
              <a:t>Häusler</a:t>
            </a:r>
            <a:r>
              <a:rPr lang="en-US" altLang="ja-JP" dirty="0" smtClean="0">
                <a:solidFill>
                  <a:schemeClr val="tx1"/>
                </a:solidFill>
                <a:latin typeface="Times"/>
              </a:rPr>
              <a:t>, Martin </a:t>
            </a:r>
            <a:r>
              <a:rPr lang="en-US" altLang="ja-JP" dirty="0" err="1" smtClean="0">
                <a:solidFill>
                  <a:schemeClr val="tx1"/>
                </a:solidFill>
                <a:latin typeface="Times"/>
              </a:rPr>
              <a:t>Pätzold</a:t>
            </a:r>
            <a:endParaRPr lang="ja-JP" altLang="en-US" dirty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64057"/>
            <a:ext cx="8229600" cy="865658"/>
          </a:xfrm>
        </p:spPr>
        <p:txBody>
          <a:bodyPr>
            <a:noAutofit/>
          </a:bodyPr>
          <a:lstStyle/>
          <a:p>
            <a:r>
              <a:rPr lang="en-US" altLang="ja-JP" sz="3200" dirty="0" smtClean="0">
                <a:latin typeface="Times"/>
              </a:rPr>
              <a:t>Vertical </a:t>
            </a:r>
            <a:r>
              <a:rPr lang="en-US" altLang="ja-JP" sz="3200" dirty="0" err="1" smtClean="0">
                <a:latin typeface="Times"/>
              </a:rPr>
              <a:t>wavenumber</a:t>
            </a:r>
            <a:r>
              <a:rPr lang="en-US" altLang="ja-JP" sz="3200" dirty="0" smtClean="0">
                <a:latin typeface="Times"/>
              </a:rPr>
              <a:t> spectra of gravity waves</a:t>
            </a:r>
            <a:endParaRPr lang="ja-JP" altLang="en-US" sz="3200" dirty="0">
              <a:latin typeface="Times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47748"/>
            <a:ext cx="8229600" cy="4525963"/>
          </a:xfrm>
        </p:spPr>
        <p:txBody>
          <a:bodyPr/>
          <a:lstStyle/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</p:txBody>
      </p:sp>
      <p:sp>
        <p:nvSpPr>
          <p:cNvPr id="5" name="正方形/長方形 4"/>
          <p:cNvSpPr/>
          <p:nvPr/>
        </p:nvSpPr>
        <p:spPr>
          <a:xfrm>
            <a:off x="546578" y="1346456"/>
            <a:ext cx="81402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ja-JP" sz="3200" dirty="0" smtClean="0"/>
              <a:t>The spectral index for saturated gravity waves is -3. (Smith et al., 1987; </a:t>
            </a:r>
            <a:r>
              <a:rPr lang="en-US" altLang="ja-JP" sz="3200" dirty="0" err="1" smtClean="0"/>
              <a:t>Tsuda</a:t>
            </a:r>
            <a:r>
              <a:rPr lang="en-US" altLang="ja-JP" sz="3200" dirty="0" smtClean="0"/>
              <a:t> et al., 1989)</a:t>
            </a:r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2030169" y="2423674"/>
          <a:ext cx="5013154" cy="1770939"/>
        </p:xfrm>
        <a:graphic>
          <a:graphicData uri="http://schemas.openxmlformats.org/presentationml/2006/ole">
            <p:oleObj spid="_x0000_s22533" name="数式" r:id="rId4" imgW="1041400" imgH="368300" progId="Equation.3">
              <p:embed/>
            </p:oleObj>
          </a:graphicData>
        </a:graphic>
      </p:graphicFrame>
      <p:sp>
        <p:nvSpPr>
          <p:cNvPr id="15" name="テキスト ボックス 14"/>
          <p:cNvSpPr txBox="1"/>
          <p:nvPr/>
        </p:nvSpPr>
        <p:spPr>
          <a:xfrm>
            <a:off x="2501102" y="4274621"/>
            <a:ext cx="42242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 : Brunt=</a:t>
            </a:r>
            <a:r>
              <a:rPr lang="en-US" altLang="ja-JP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Väisälä</a:t>
            </a:r>
            <a:r>
              <a:rPr lang="en-US" altLang="ja-JP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frequency </a:t>
            </a:r>
          </a:p>
          <a:p>
            <a:r>
              <a:rPr lang="en-US" altLang="ja-JP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</a:t>
            </a:r>
            <a:r>
              <a:rPr lang="en-US" altLang="ja-JP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: gravity acceleration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390775" y="5938230"/>
            <a:ext cx="84572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ja-JP" sz="2400" dirty="0" smtClean="0"/>
              <a:t>By comparing the observed spectral density with theoretical one, we can examine </a:t>
            </a:r>
            <a:r>
              <a:rPr lang="en-US" altLang="ja-JP" sz="2400" i="1" dirty="0" smtClean="0">
                <a:solidFill>
                  <a:srgbClr val="FF0000"/>
                </a:solidFill>
              </a:rPr>
              <a:t>whether gravity waves are saturated or not</a:t>
            </a:r>
            <a:r>
              <a:rPr lang="en-US" altLang="ja-JP" sz="2400" dirty="0" smtClean="0"/>
              <a:t>. </a:t>
            </a:r>
          </a:p>
        </p:txBody>
      </p:sp>
      <p:sp>
        <p:nvSpPr>
          <p:cNvPr id="10" name="角丸四角形吹き出し 9"/>
          <p:cNvSpPr/>
          <p:nvPr/>
        </p:nvSpPr>
        <p:spPr>
          <a:xfrm>
            <a:off x="3701905" y="274638"/>
            <a:ext cx="5290356" cy="2031985"/>
          </a:xfrm>
          <a:prstGeom prst="wedgeRoundRectCallout">
            <a:avLst>
              <a:gd name="adj1" fmla="val 9445"/>
              <a:gd name="adj2" fmla="val 102389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3885349" y="392349"/>
            <a:ext cx="4962704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When convective instability occurs,</a:t>
            </a:r>
          </a:p>
          <a:p>
            <a:r>
              <a:rPr lang="en-US" altLang="ja-JP" dirty="0" smtClean="0"/>
              <a:t>	</a:t>
            </a:r>
            <a:r>
              <a:rPr lang="en-US" altLang="ja-JP" dirty="0" err="1" smtClean="0"/>
              <a:t>u</a:t>
            </a:r>
            <a:r>
              <a:rPr lang="en-US" altLang="ja-JP" dirty="0" smtClean="0"/>
              <a:t>’ 〜 </a:t>
            </a:r>
            <a:r>
              <a:rPr lang="en-US" altLang="ja-JP" dirty="0" err="1" smtClean="0"/>
              <a:t>c</a:t>
            </a:r>
            <a:r>
              <a:rPr lang="en-US" altLang="ja-JP" dirty="0" smtClean="0"/>
              <a:t> </a:t>
            </a:r>
            <a:r>
              <a:rPr lang="ja-JP" altLang="ja-JP" dirty="0" smtClean="0"/>
              <a:t>〜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ω/k</a:t>
            </a:r>
            <a:r>
              <a:rPr lang="en-US" altLang="ja-JP" dirty="0" smtClean="0"/>
              <a:t> 〜 N/</a:t>
            </a:r>
            <a:r>
              <a:rPr lang="en-US" altLang="ja-JP" dirty="0" err="1" smtClean="0"/>
              <a:t>m</a:t>
            </a:r>
            <a:endParaRPr lang="en-US" altLang="ja-JP" dirty="0" smtClean="0"/>
          </a:p>
          <a:p>
            <a:r>
              <a:rPr lang="en-US" altLang="en-US" dirty="0" smtClean="0"/>
              <a:t>Kinetic energy of the gravity wave can be written as</a:t>
            </a:r>
          </a:p>
          <a:p>
            <a:r>
              <a:rPr lang="en-US" altLang="ja-JP" dirty="0" smtClean="0"/>
              <a:t>	|u’|</a:t>
            </a:r>
            <a:r>
              <a:rPr lang="en-US" altLang="ja-JP" baseline="30000" dirty="0" smtClean="0"/>
              <a:t>2</a:t>
            </a:r>
            <a:r>
              <a:rPr lang="en-US" altLang="ja-JP" dirty="0" smtClean="0"/>
              <a:t>/2 〜 N</a:t>
            </a:r>
            <a:r>
              <a:rPr lang="en-US" altLang="ja-JP" baseline="30000" dirty="0" smtClean="0"/>
              <a:t>2</a:t>
            </a:r>
            <a:r>
              <a:rPr lang="en-US" altLang="ja-JP" dirty="0" smtClean="0"/>
              <a:t>/2m</a:t>
            </a:r>
            <a:r>
              <a:rPr lang="en-US" altLang="ja-JP" baseline="30000" dirty="0" smtClean="0"/>
              <a:t>2</a:t>
            </a:r>
          </a:p>
          <a:p>
            <a:r>
              <a:rPr lang="en-US" altLang="ja-JP" dirty="0" smtClean="0"/>
              <a:t>Thus the spectral density </a:t>
            </a:r>
            <a:r>
              <a:rPr lang="en-US" altLang="ja-JP" dirty="0" err="1" smtClean="0"/>
              <a:t>F</a:t>
            </a:r>
            <a:r>
              <a:rPr lang="en-US" altLang="ja-JP" baseline="-25000" dirty="0" err="1" smtClean="0"/>
              <a:t>u’</a:t>
            </a:r>
            <a:r>
              <a:rPr lang="en-US" altLang="ja-JP" dirty="0" err="1" smtClean="0"/>
              <a:t>(m</a:t>
            </a:r>
            <a:r>
              <a:rPr lang="en-US" altLang="ja-JP" dirty="0" smtClean="0"/>
              <a:t>) can be described as</a:t>
            </a:r>
          </a:p>
          <a:p>
            <a:r>
              <a:rPr lang="en-US" altLang="ja-JP" dirty="0" smtClean="0"/>
              <a:t>	</a:t>
            </a:r>
            <a:r>
              <a:rPr lang="en-US" altLang="ja-JP" dirty="0" err="1" smtClean="0"/>
              <a:t>F</a:t>
            </a:r>
            <a:r>
              <a:rPr lang="en-US" altLang="ja-JP" baseline="-25000" dirty="0" err="1" smtClean="0"/>
              <a:t>u’</a:t>
            </a:r>
            <a:r>
              <a:rPr lang="en-US" altLang="ja-JP" dirty="0" err="1" smtClean="0"/>
              <a:t>(m</a:t>
            </a:r>
            <a:r>
              <a:rPr lang="en-US" altLang="ja-JP" dirty="0" smtClean="0"/>
              <a:t>) = (N</a:t>
            </a:r>
            <a:r>
              <a:rPr lang="en-US" altLang="ja-JP" baseline="30000" dirty="0" smtClean="0"/>
              <a:t>2</a:t>
            </a:r>
            <a:r>
              <a:rPr lang="en-US" altLang="ja-JP" dirty="0" smtClean="0"/>
              <a:t>/2m</a:t>
            </a:r>
            <a:r>
              <a:rPr lang="en-US" altLang="ja-JP" baseline="30000" dirty="0" smtClean="0"/>
              <a:t>2</a:t>
            </a:r>
            <a:r>
              <a:rPr lang="en-US" altLang="ja-JP" dirty="0" smtClean="0"/>
              <a:t>)/m = N</a:t>
            </a:r>
            <a:r>
              <a:rPr lang="en-US" altLang="ja-JP" baseline="30000" dirty="0" smtClean="0"/>
              <a:t>2</a:t>
            </a:r>
            <a:r>
              <a:rPr lang="en-US" altLang="ja-JP" dirty="0" smtClean="0"/>
              <a:t>/2m</a:t>
            </a:r>
            <a:r>
              <a:rPr lang="en-US" altLang="ja-JP" baseline="30000" dirty="0" smtClean="0"/>
              <a:t>3</a:t>
            </a:r>
            <a:endParaRPr lang="en-US" altLang="ja-JP" dirty="0" smtClean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126" y="287668"/>
            <a:ext cx="6977059" cy="5581647"/>
          </a:xfrm>
          <a:prstGeom prst="rect">
            <a:avLst/>
          </a:prstGeom>
          <a:ln w="44450">
            <a:solidFill>
              <a:srgbClr val="8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6821" y="28718"/>
            <a:ext cx="8229600" cy="369683"/>
          </a:xfrm>
        </p:spPr>
        <p:txBody>
          <a:bodyPr>
            <a:noAutofit/>
          </a:bodyPr>
          <a:lstStyle/>
          <a:p>
            <a:r>
              <a:rPr lang="en-US" altLang="ja-JP" sz="3200" dirty="0" smtClean="0">
                <a:latin typeface="Times"/>
              </a:rPr>
              <a:t>Above the cloud layer (65-85 km)</a:t>
            </a:r>
            <a:endParaRPr lang="ja-JP" altLang="en-US" sz="3200" dirty="0">
              <a:latin typeface="Times"/>
            </a:endParaRPr>
          </a:p>
        </p:txBody>
      </p:sp>
      <p:pic>
        <p:nvPicPr>
          <p:cNvPr id="3" name="図 14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3235" y="415650"/>
            <a:ext cx="7880157" cy="5910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正方形/長方形 146"/>
          <p:cNvSpPr>
            <a:spLocks noChangeArrowheads="1"/>
          </p:cNvSpPr>
          <p:nvPr/>
        </p:nvSpPr>
        <p:spPr bwMode="auto">
          <a:xfrm>
            <a:off x="2861096" y="6337454"/>
            <a:ext cx="37272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400" b="1" dirty="0"/>
              <a:t>Vertical </a:t>
            </a:r>
            <a:r>
              <a:rPr lang="en-US" altLang="ja-JP" sz="2400" b="1" dirty="0" err="1"/>
              <a:t>wavenumber</a:t>
            </a:r>
            <a:r>
              <a:rPr lang="en-US" altLang="ja-JP" sz="2400" b="1" dirty="0"/>
              <a:t> (km</a:t>
            </a:r>
            <a:r>
              <a:rPr lang="en-US" altLang="ja-JP" sz="2400" b="1" baseline="30000" dirty="0"/>
              <a:t>-1</a:t>
            </a:r>
            <a:r>
              <a:rPr lang="en-US" altLang="ja-JP" sz="2400" b="1" dirty="0"/>
              <a:t>)</a:t>
            </a:r>
            <a:endParaRPr lang="ja-JP" altLang="en-US" sz="2400" b="1" dirty="0"/>
          </a:p>
        </p:txBody>
      </p:sp>
      <p:sp>
        <p:nvSpPr>
          <p:cNvPr id="5" name="正方形/長方形 147"/>
          <p:cNvSpPr>
            <a:spLocks noChangeArrowheads="1"/>
          </p:cNvSpPr>
          <p:nvPr/>
        </p:nvSpPr>
        <p:spPr bwMode="auto">
          <a:xfrm>
            <a:off x="2955925" y="6009628"/>
            <a:ext cx="513156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000" b="1" dirty="0"/>
              <a:t>0.1</a:t>
            </a:r>
            <a:endParaRPr lang="ja-JP" altLang="en-US" sz="2000" b="1" dirty="0"/>
          </a:p>
        </p:txBody>
      </p:sp>
      <p:sp>
        <p:nvSpPr>
          <p:cNvPr id="6" name="正方形/長方形 148"/>
          <p:cNvSpPr>
            <a:spLocks noChangeArrowheads="1"/>
          </p:cNvSpPr>
          <p:nvPr/>
        </p:nvSpPr>
        <p:spPr bwMode="auto">
          <a:xfrm>
            <a:off x="4778375" y="6019250"/>
            <a:ext cx="314659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000" b="1" dirty="0"/>
              <a:t>1</a:t>
            </a:r>
            <a:endParaRPr lang="ja-JP" altLang="en-US" sz="2000" b="1" dirty="0"/>
          </a:p>
        </p:txBody>
      </p:sp>
      <p:sp>
        <p:nvSpPr>
          <p:cNvPr id="7" name="正方形/長方形 149"/>
          <p:cNvSpPr>
            <a:spLocks noChangeArrowheads="1"/>
          </p:cNvSpPr>
          <p:nvPr/>
        </p:nvSpPr>
        <p:spPr bwMode="auto">
          <a:xfrm>
            <a:off x="6435533" y="6019250"/>
            <a:ext cx="444653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000" b="1" dirty="0"/>
              <a:t>10</a:t>
            </a:r>
            <a:endParaRPr lang="ja-JP" altLang="en-US" sz="2000" b="1" dirty="0"/>
          </a:p>
        </p:txBody>
      </p:sp>
      <p:sp>
        <p:nvSpPr>
          <p:cNvPr id="8" name="正方形/長方形 150"/>
          <p:cNvSpPr>
            <a:spLocks noChangeArrowheads="1"/>
          </p:cNvSpPr>
          <p:nvPr/>
        </p:nvSpPr>
        <p:spPr bwMode="auto">
          <a:xfrm>
            <a:off x="7967970" y="6019250"/>
            <a:ext cx="574647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000" b="1" dirty="0"/>
              <a:t>100</a:t>
            </a:r>
            <a:endParaRPr lang="ja-JP" altLang="en-US" sz="2000" b="1" dirty="0"/>
          </a:p>
        </p:txBody>
      </p:sp>
      <p:sp>
        <p:nvSpPr>
          <p:cNvPr id="9" name="正方形/長方形 151"/>
          <p:cNvSpPr>
            <a:spLocks noChangeArrowheads="1"/>
          </p:cNvSpPr>
          <p:nvPr/>
        </p:nvSpPr>
        <p:spPr bwMode="auto">
          <a:xfrm>
            <a:off x="1149810" y="2549729"/>
            <a:ext cx="314659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000" b="1" dirty="0"/>
              <a:t>1</a:t>
            </a:r>
            <a:endParaRPr lang="ja-JP" altLang="en-US" sz="2000" b="1" dirty="0"/>
          </a:p>
        </p:txBody>
      </p:sp>
      <p:sp>
        <p:nvSpPr>
          <p:cNvPr id="10" name="正方形/長方形 152"/>
          <p:cNvSpPr>
            <a:spLocks noChangeArrowheads="1"/>
          </p:cNvSpPr>
          <p:nvPr/>
        </p:nvSpPr>
        <p:spPr bwMode="auto">
          <a:xfrm>
            <a:off x="898535" y="383929"/>
            <a:ext cx="539936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2000" b="1" dirty="0"/>
              <a:t>10</a:t>
            </a:r>
            <a:r>
              <a:rPr lang="en-US" altLang="ja-JP" sz="2000" b="1" baseline="30000" dirty="0"/>
              <a:t>8</a:t>
            </a:r>
            <a:endParaRPr lang="ja-JP" altLang="en-US" sz="2000" b="1" baseline="30000" dirty="0"/>
          </a:p>
        </p:txBody>
      </p:sp>
      <p:sp>
        <p:nvSpPr>
          <p:cNvPr id="11" name="正方形/長方形 153"/>
          <p:cNvSpPr>
            <a:spLocks noChangeArrowheads="1"/>
          </p:cNvSpPr>
          <p:nvPr/>
        </p:nvSpPr>
        <p:spPr bwMode="auto">
          <a:xfrm>
            <a:off x="882660" y="941142"/>
            <a:ext cx="625475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2000" b="1"/>
              <a:t>10</a:t>
            </a:r>
            <a:r>
              <a:rPr lang="en-US" altLang="ja-JP" sz="2000" b="1" baseline="30000"/>
              <a:t>6</a:t>
            </a:r>
            <a:endParaRPr lang="ja-JP" altLang="en-US" sz="2000" b="1" baseline="30000"/>
          </a:p>
        </p:txBody>
      </p:sp>
      <p:sp>
        <p:nvSpPr>
          <p:cNvPr id="12" name="正方形/長方形 154"/>
          <p:cNvSpPr>
            <a:spLocks noChangeArrowheads="1"/>
          </p:cNvSpPr>
          <p:nvPr/>
        </p:nvSpPr>
        <p:spPr bwMode="auto">
          <a:xfrm>
            <a:off x="890597" y="1483384"/>
            <a:ext cx="617538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2000" b="1" dirty="0"/>
              <a:t>10</a:t>
            </a:r>
            <a:r>
              <a:rPr lang="en-US" altLang="ja-JP" sz="2000" b="1" baseline="30000" dirty="0"/>
              <a:t>4</a:t>
            </a:r>
            <a:endParaRPr lang="ja-JP" altLang="en-US" sz="2000" b="1" baseline="30000" dirty="0"/>
          </a:p>
        </p:txBody>
      </p:sp>
      <p:sp>
        <p:nvSpPr>
          <p:cNvPr id="13" name="正方形/長方形 155"/>
          <p:cNvSpPr>
            <a:spLocks noChangeArrowheads="1"/>
          </p:cNvSpPr>
          <p:nvPr/>
        </p:nvSpPr>
        <p:spPr bwMode="auto">
          <a:xfrm>
            <a:off x="887422" y="2049217"/>
            <a:ext cx="620713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2000" b="1" dirty="0"/>
              <a:t>10</a:t>
            </a:r>
            <a:r>
              <a:rPr lang="en-US" altLang="ja-JP" sz="2000" b="1" baseline="30000" dirty="0"/>
              <a:t>2</a:t>
            </a:r>
            <a:endParaRPr lang="ja-JP" altLang="en-US" sz="2000" b="1" baseline="30000" dirty="0"/>
          </a:p>
        </p:txBody>
      </p:sp>
      <p:sp>
        <p:nvSpPr>
          <p:cNvPr id="14" name="正方形/長方形 156"/>
          <p:cNvSpPr>
            <a:spLocks noChangeArrowheads="1"/>
          </p:cNvSpPr>
          <p:nvPr/>
        </p:nvSpPr>
        <p:spPr bwMode="auto">
          <a:xfrm>
            <a:off x="870563" y="3099572"/>
            <a:ext cx="62566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2000" b="1" dirty="0"/>
              <a:t>10</a:t>
            </a:r>
            <a:r>
              <a:rPr lang="en-US" altLang="ja-JP" sz="2000" b="1" baseline="30000" dirty="0"/>
              <a:t>-2</a:t>
            </a:r>
            <a:endParaRPr lang="ja-JP" altLang="en-US" sz="2000" b="1" baseline="30000" dirty="0"/>
          </a:p>
        </p:txBody>
      </p:sp>
      <p:sp>
        <p:nvSpPr>
          <p:cNvPr id="15" name="正方形/長方形 157"/>
          <p:cNvSpPr>
            <a:spLocks noChangeArrowheads="1"/>
          </p:cNvSpPr>
          <p:nvPr/>
        </p:nvSpPr>
        <p:spPr bwMode="auto">
          <a:xfrm>
            <a:off x="858298" y="3651567"/>
            <a:ext cx="604796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2000" b="1" dirty="0"/>
              <a:t>10</a:t>
            </a:r>
            <a:r>
              <a:rPr lang="en-US" altLang="ja-JP" sz="2000" b="1" baseline="30000" dirty="0"/>
              <a:t>-4</a:t>
            </a:r>
            <a:endParaRPr lang="ja-JP" altLang="en-US" sz="2000" b="1" baseline="30000" dirty="0"/>
          </a:p>
        </p:txBody>
      </p:sp>
      <p:sp>
        <p:nvSpPr>
          <p:cNvPr id="16" name="正方形/長方形 158"/>
          <p:cNvSpPr>
            <a:spLocks noChangeArrowheads="1"/>
          </p:cNvSpPr>
          <p:nvPr/>
        </p:nvSpPr>
        <p:spPr bwMode="auto">
          <a:xfrm>
            <a:off x="865173" y="4175214"/>
            <a:ext cx="622446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2000" b="1" dirty="0"/>
              <a:t>10</a:t>
            </a:r>
            <a:r>
              <a:rPr lang="en-US" altLang="ja-JP" sz="2000" b="1" baseline="30000" dirty="0"/>
              <a:t>-6</a:t>
            </a:r>
            <a:endParaRPr lang="ja-JP" altLang="en-US" sz="2000" b="1" baseline="30000" dirty="0"/>
          </a:p>
        </p:txBody>
      </p:sp>
      <p:sp>
        <p:nvSpPr>
          <p:cNvPr id="17" name="正方形/長方形 159"/>
          <p:cNvSpPr>
            <a:spLocks noChangeArrowheads="1"/>
          </p:cNvSpPr>
          <p:nvPr/>
        </p:nvSpPr>
        <p:spPr bwMode="auto">
          <a:xfrm>
            <a:off x="838665" y="4722562"/>
            <a:ext cx="624033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2000" b="1" dirty="0"/>
              <a:t>10</a:t>
            </a:r>
            <a:r>
              <a:rPr lang="en-US" altLang="ja-JP" sz="2000" b="1" baseline="30000" dirty="0"/>
              <a:t>-8</a:t>
            </a:r>
            <a:endParaRPr lang="ja-JP" altLang="en-US" sz="2000" b="1" baseline="30000" dirty="0"/>
          </a:p>
        </p:txBody>
      </p:sp>
      <p:sp>
        <p:nvSpPr>
          <p:cNvPr id="18" name="正方形/長方形 160"/>
          <p:cNvSpPr>
            <a:spLocks noChangeArrowheads="1"/>
          </p:cNvSpPr>
          <p:nvPr/>
        </p:nvSpPr>
        <p:spPr bwMode="auto">
          <a:xfrm>
            <a:off x="802241" y="5268889"/>
            <a:ext cx="693883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2000" b="1" dirty="0"/>
              <a:t>10</a:t>
            </a:r>
            <a:r>
              <a:rPr lang="en-US" altLang="ja-JP" sz="2000" b="1" baseline="30000" dirty="0"/>
              <a:t>-10</a:t>
            </a:r>
            <a:endParaRPr lang="ja-JP" altLang="en-US" sz="2000" b="1" baseline="30000" dirty="0"/>
          </a:p>
        </p:txBody>
      </p:sp>
      <p:sp>
        <p:nvSpPr>
          <p:cNvPr id="20" name="正方形/長方形 179"/>
          <p:cNvSpPr>
            <a:spLocks noChangeArrowheads="1"/>
          </p:cNvSpPr>
          <p:nvPr/>
        </p:nvSpPr>
        <p:spPr bwMode="auto">
          <a:xfrm>
            <a:off x="801648" y="5744002"/>
            <a:ext cx="680996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2000" b="1" dirty="0"/>
              <a:t>10</a:t>
            </a:r>
            <a:r>
              <a:rPr lang="en-US" altLang="ja-JP" sz="2000" b="1" baseline="30000" dirty="0"/>
              <a:t>-12</a:t>
            </a:r>
            <a:endParaRPr lang="ja-JP" altLang="en-US" sz="2000" b="1" baseline="30000" dirty="0"/>
          </a:p>
        </p:txBody>
      </p:sp>
      <p:sp>
        <p:nvSpPr>
          <p:cNvPr id="21" name="正方形/長方形 162"/>
          <p:cNvSpPr>
            <a:spLocks noChangeArrowheads="1"/>
          </p:cNvSpPr>
          <p:nvPr/>
        </p:nvSpPr>
        <p:spPr bwMode="auto">
          <a:xfrm>
            <a:off x="1247377" y="6019250"/>
            <a:ext cx="64315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000" b="1" dirty="0"/>
              <a:t>0.01</a:t>
            </a:r>
            <a:endParaRPr lang="ja-JP" altLang="en-US" sz="2000" b="1" dirty="0"/>
          </a:p>
        </p:txBody>
      </p:sp>
      <p:sp>
        <p:nvSpPr>
          <p:cNvPr id="22" name="正方形/長方形 146"/>
          <p:cNvSpPr>
            <a:spLocks noChangeArrowheads="1"/>
          </p:cNvSpPr>
          <p:nvPr/>
        </p:nvSpPr>
        <p:spPr bwMode="auto">
          <a:xfrm>
            <a:off x="-1755377" y="3057707"/>
            <a:ext cx="46920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400" b="1" dirty="0" smtClean="0"/>
              <a:t>Normalized spectral density (km s</a:t>
            </a:r>
            <a:r>
              <a:rPr lang="en-US" altLang="ja-JP" sz="2400" b="1" baseline="30000" dirty="0" smtClean="0"/>
              <a:t>4</a:t>
            </a:r>
            <a:r>
              <a:rPr lang="en-US" altLang="ja-JP" sz="2400" b="1" dirty="0" smtClean="0"/>
              <a:t>)</a:t>
            </a:r>
            <a:endParaRPr lang="ja-JP" altLang="en-US" sz="2400" b="1" dirty="0"/>
          </a:p>
        </p:txBody>
      </p:sp>
      <p:cxnSp>
        <p:nvCxnSpPr>
          <p:cNvPr id="26" name="直線コネクタ 25"/>
          <p:cNvCxnSpPr/>
          <p:nvPr/>
        </p:nvCxnSpPr>
        <p:spPr>
          <a:xfrm>
            <a:off x="3092174" y="1029486"/>
            <a:ext cx="4726609" cy="2287382"/>
          </a:xfrm>
          <a:prstGeom prst="line">
            <a:avLst/>
          </a:prstGeom>
          <a:ln w="4445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正方形/長方形 26"/>
          <p:cNvSpPr/>
          <p:nvPr/>
        </p:nvSpPr>
        <p:spPr>
          <a:xfrm>
            <a:off x="2141221" y="722483"/>
            <a:ext cx="10943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i="1" dirty="0" smtClean="0"/>
              <a:t>Model</a:t>
            </a:r>
            <a:endParaRPr lang="ja-JP" altLang="en-US" sz="2400" b="1" i="1" dirty="0"/>
          </a:p>
        </p:txBody>
      </p:sp>
      <p:sp>
        <p:nvSpPr>
          <p:cNvPr id="31" name="正方形/長方形 30"/>
          <p:cNvSpPr/>
          <p:nvPr/>
        </p:nvSpPr>
        <p:spPr>
          <a:xfrm>
            <a:off x="4903054" y="590677"/>
            <a:ext cx="3355200" cy="5418952"/>
          </a:xfrm>
          <a:prstGeom prst="rect">
            <a:avLst/>
          </a:prstGeom>
          <a:solidFill>
            <a:schemeClr val="tx1">
              <a:lumMod val="50000"/>
              <a:lumOff val="50000"/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 useBgFill="1">
        <p:nvSpPr>
          <p:cNvPr id="32" name="正方形/長方形 31"/>
          <p:cNvSpPr/>
          <p:nvPr/>
        </p:nvSpPr>
        <p:spPr>
          <a:xfrm>
            <a:off x="4336993" y="610367"/>
            <a:ext cx="3810100" cy="981432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4435409" y="725807"/>
            <a:ext cx="34282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dirty="0" smtClean="0">
                <a:solidFill>
                  <a:srgbClr val="FF0000"/>
                </a:solidFill>
              </a:rPr>
              <a:t>＋ : 11</a:t>
            </a:r>
            <a:r>
              <a:rPr lang="en-US" altLang="ja-JP" sz="2000" dirty="0" smtClean="0">
                <a:solidFill>
                  <a:srgbClr val="FF0000"/>
                </a:solidFill>
              </a:rPr>
              <a:t>°N</a:t>
            </a:r>
            <a:r>
              <a:rPr lang="en-US" altLang="ja-JP" sz="2000" dirty="0" smtClean="0">
                <a:solidFill>
                  <a:srgbClr val="008000"/>
                </a:solidFill>
              </a:rPr>
              <a:t>,       : 54°S</a:t>
            </a:r>
            <a:r>
              <a:rPr lang="en-US" altLang="ja-JP" sz="2000" dirty="0" smtClean="0"/>
              <a:t>,      </a:t>
            </a:r>
            <a:r>
              <a:rPr lang="en-US" altLang="ja-JP" sz="2000" dirty="0" smtClean="0">
                <a:solidFill>
                  <a:srgbClr val="3366FF"/>
                </a:solidFill>
              </a:rPr>
              <a:t>: 61°N</a:t>
            </a:r>
            <a:r>
              <a:rPr lang="en-US" altLang="ja-JP" sz="2000" dirty="0" smtClean="0"/>
              <a:t>, </a:t>
            </a:r>
          </a:p>
          <a:p>
            <a:r>
              <a:rPr lang="en-US" altLang="ja-JP" sz="2000" dirty="0" smtClean="0">
                <a:solidFill>
                  <a:srgbClr val="D90EE5"/>
                </a:solidFill>
              </a:rPr>
              <a:t>□ : 71°N</a:t>
            </a:r>
            <a:r>
              <a:rPr lang="en-US" altLang="ja-JP" sz="2000" dirty="0" smtClean="0"/>
              <a:t>, </a:t>
            </a:r>
            <a:r>
              <a:rPr lang="en-US" altLang="ja-JP" sz="2000" dirty="0" smtClean="0">
                <a:solidFill>
                  <a:srgbClr val="3FDEFF"/>
                </a:solidFill>
              </a:rPr>
              <a:t>■ : 85°N</a:t>
            </a:r>
            <a:r>
              <a:rPr lang="en-US" altLang="ja-JP" sz="2000" dirty="0" smtClean="0"/>
              <a:t>, </a:t>
            </a:r>
            <a:r>
              <a:rPr lang="en-US" altLang="ja-JP" sz="2000" dirty="0" smtClean="0">
                <a:solidFill>
                  <a:srgbClr val="E4500E"/>
                </a:solidFill>
              </a:rPr>
              <a:t>— : Model </a:t>
            </a:r>
            <a:endParaRPr lang="ja-JP" altLang="en-US" sz="2000" dirty="0">
              <a:solidFill>
                <a:srgbClr val="E4500E"/>
              </a:solidFill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6563629" y="75464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srgbClr val="3366FF"/>
                </a:solidFill>
              </a:rPr>
              <a:t>＋</a:t>
            </a:r>
            <a:endParaRPr lang="ja-JP" altLang="en-US" dirty="0">
              <a:solidFill>
                <a:srgbClr val="3366FF"/>
              </a:solidFill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6602400" y="689497"/>
            <a:ext cx="337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srgbClr val="3366FF"/>
                </a:solidFill>
              </a:rPr>
              <a:t>×</a:t>
            </a:r>
            <a:endParaRPr lang="ja-JP" altLang="en-US" sz="2400" dirty="0">
              <a:solidFill>
                <a:srgbClr val="3366FF"/>
              </a:solidFill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5554110" y="656446"/>
            <a:ext cx="363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 smtClean="0">
                <a:solidFill>
                  <a:srgbClr val="008000"/>
                </a:solidFill>
              </a:rPr>
              <a:t>×</a:t>
            </a:r>
            <a:endParaRPr lang="ja-JP" altLang="en-US" sz="2800" dirty="0">
              <a:solidFill>
                <a:srgbClr val="008000"/>
              </a:solidFill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5056990" y="5486276"/>
            <a:ext cx="31623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/>
              <a:t>less than Fresnel radius</a:t>
            </a:r>
            <a:endParaRPr lang="ja-JP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4314" y="-76992"/>
            <a:ext cx="8229600" cy="553623"/>
          </a:xfrm>
        </p:spPr>
        <p:txBody>
          <a:bodyPr>
            <a:normAutofit/>
          </a:bodyPr>
          <a:lstStyle/>
          <a:p>
            <a:r>
              <a:rPr lang="en-US" altLang="ja-JP" sz="2800" dirty="0" smtClean="0">
                <a:latin typeface="Times"/>
              </a:rPr>
              <a:t>Below the cloud layer (42-52 km)</a:t>
            </a:r>
            <a:endParaRPr lang="ja-JP" altLang="en-US" sz="2800" dirty="0">
              <a:latin typeface="Times"/>
            </a:endParaRPr>
          </a:p>
        </p:txBody>
      </p:sp>
      <p:pic>
        <p:nvPicPr>
          <p:cNvPr id="3" name="図 16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821" y="354661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正方形/長方形 165"/>
          <p:cNvSpPr>
            <a:spLocks noChangeArrowheads="1"/>
          </p:cNvSpPr>
          <p:nvPr/>
        </p:nvSpPr>
        <p:spPr bwMode="auto">
          <a:xfrm>
            <a:off x="1033751" y="2700889"/>
            <a:ext cx="314659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000" b="1"/>
              <a:t>1</a:t>
            </a:r>
            <a:endParaRPr lang="ja-JP" altLang="en-US" sz="2000" b="1"/>
          </a:p>
        </p:txBody>
      </p:sp>
      <p:sp>
        <p:nvSpPr>
          <p:cNvPr id="5" name="正方形/長方形 166"/>
          <p:cNvSpPr>
            <a:spLocks noChangeArrowheads="1"/>
          </p:cNvSpPr>
          <p:nvPr/>
        </p:nvSpPr>
        <p:spPr bwMode="auto">
          <a:xfrm>
            <a:off x="854363" y="357739"/>
            <a:ext cx="531315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000" b="1"/>
              <a:t>10</a:t>
            </a:r>
            <a:r>
              <a:rPr lang="en-US" altLang="ja-JP" sz="2000" b="1" baseline="30000"/>
              <a:t>6</a:t>
            </a:r>
            <a:endParaRPr lang="ja-JP" altLang="en-US" sz="2000" b="1" baseline="30000"/>
          </a:p>
        </p:txBody>
      </p:sp>
      <p:sp>
        <p:nvSpPr>
          <p:cNvPr id="6" name="正方形/長方形 167"/>
          <p:cNvSpPr>
            <a:spLocks noChangeArrowheads="1"/>
          </p:cNvSpPr>
          <p:nvPr/>
        </p:nvSpPr>
        <p:spPr bwMode="auto">
          <a:xfrm>
            <a:off x="844838" y="1145139"/>
            <a:ext cx="531315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000" b="1"/>
              <a:t>10</a:t>
            </a:r>
            <a:r>
              <a:rPr lang="en-US" altLang="ja-JP" sz="2000" b="1" baseline="30000"/>
              <a:t>4</a:t>
            </a:r>
            <a:endParaRPr lang="ja-JP" altLang="en-US" sz="2000" b="1" baseline="30000"/>
          </a:p>
        </p:txBody>
      </p:sp>
      <p:sp>
        <p:nvSpPr>
          <p:cNvPr id="7" name="正方形/長方形 168"/>
          <p:cNvSpPr>
            <a:spLocks noChangeArrowheads="1"/>
          </p:cNvSpPr>
          <p:nvPr/>
        </p:nvSpPr>
        <p:spPr bwMode="auto">
          <a:xfrm>
            <a:off x="841663" y="1905551"/>
            <a:ext cx="531315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000" b="1"/>
              <a:t>10</a:t>
            </a:r>
            <a:r>
              <a:rPr lang="en-US" altLang="ja-JP" sz="2000" b="1" baseline="30000"/>
              <a:t>2</a:t>
            </a:r>
            <a:endParaRPr lang="ja-JP" altLang="en-US" sz="2000" b="1" baseline="30000"/>
          </a:p>
        </p:txBody>
      </p:sp>
      <p:sp>
        <p:nvSpPr>
          <p:cNvPr id="8" name="正方形/長方形 169"/>
          <p:cNvSpPr>
            <a:spLocks noChangeArrowheads="1"/>
          </p:cNvSpPr>
          <p:nvPr/>
        </p:nvSpPr>
        <p:spPr bwMode="auto">
          <a:xfrm>
            <a:off x="752571" y="3537501"/>
            <a:ext cx="583663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000" b="1" dirty="0"/>
              <a:t>10</a:t>
            </a:r>
            <a:r>
              <a:rPr lang="en-US" altLang="ja-JP" sz="2000" b="1" baseline="30000" dirty="0"/>
              <a:t>-2</a:t>
            </a:r>
            <a:endParaRPr lang="ja-JP" altLang="en-US" sz="2000" b="1" baseline="30000" dirty="0"/>
          </a:p>
        </p:txBody>
      </p:sp>
      <p:sp>
        <p:nvSpPr>
          <p:cNvPr id="9" name="正方形/長方形 170"/>
          <p:cNvSpPr>
            <a:spLocks noChangeArrowheads="1"/>
          </p:cNvSpPr>
          <p:nvPr/>
        </p:nvSpPr>
        <p:spPr bwMode="auto">
          <a:xfrm>
            <a:off x="752571" y="4331251"/>
            <a:ext cx="583663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000" b="1" dirty="0"/>
              <a:t>10</a:t>
            </a:r>
            <a:r>
              <a:rPr lang="en-US" altLang="ja-JP" sz="2000" b="1" baseline="30000" dirty="0"/>
              <a:t>-4</a:t>
            </a:r>
            <a:endParaRPr lang="ja-JP" altLang="en-US" sz="2000" b="1" baseline="30000" dirty="0"/>
          </a:p>
        </p:txBody>
      </p:sp>
      <p:sp>
        <p:nvSpPr>
          <p:cNvPr id="10" name="正方形/長方形 171"/>
          <p:cNvSpPr>
            <a:spLocks noChangeArrowheads="1"/>
          </p:cNvSpPr>
          <p:nvPr/>
        </p:nvSpPr>
        <p:spPr bwMode="auto">
          <a:xfrm>
            <a:off x="750984" y="5125001"/>
            <a:ext cx="583663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000" b="1" dirty="0"/>
              <a:t>10</a:t>
            </a:r>
            <a:r>
              <a:rPr lang="en-US" altLang="ja-JP" sz="2000" b="1" baseline="30000" dirty="0"/>
              <a:t>-6</a:t>
            </a:r>
            <a:endParaRPr lang="ja-JP" altLang="en-US" sz="2000" b="1" baseline="30000" dirty="0"/>
          </a:p>
        </p:txBody>
      </p:sp>
      <p:sp>
        <p:nvSpPr>
          <p:cNvPr id="11" name="正方形/長方形 172"/>
          <p:cNvSpPr>
            <a:spLocks noChangeArrowheads="1"/>
          </p:cNvSpPr>
          <p:nvPr/>
        </p:nvSpPr>
        <p:spPr bwMode="auto">
          <a:xfrm>
            <a:off x="750984" y="5877476"/>
            <a:ext cx="583663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000" b="1" dirty="0"/>
              <a:t>10</a:t>
            </a:r>
            <a:r>
              <a:rPr lang="en-US" altLang="ja-JP" sz="2000" b="1" baseline="30000" dirty="0"/>
              <a:t>-8</a:t>
            </a:r>
            <a:endParaRPr lang="ja-JP" altLang="en-US" sz="2000" b="1" baseline="30000" dirty="0"/>
          </a:p>
        </p:txBody>
      </p:sp>
      <p:sp>
        <p:nvSpPr>
          <p:cNvPr id="12" name="正方形/長方形 173"/>
          <p:cNvSpPr>
            <a:spLocks noChangeArrowheads="1"/>
          </p:cNvSpPr>
          <p:nvPr/>
        </p:nvSpPr>
        <p:spPr bwMode="auto">
          <a:xfrm>
            <a:off x="1160463" y="6147448"/>
            <a:ext cx="513156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000" b="1"/>
              <a:t>0.1</a:t>
            </a:r>
            <a:endParaRPr lang="ja-JP" altLang="en-US" sz="2000" b="1"/>
          </a:p>
        </p:txBody>
      </p:sp>
      <p:sp>
        <p:nvSpPr>
          <p:cNvPr id="13" name="正方形/長方形 174"/>
          <p:cNvSpPr>
            <a:spLocks noChangeArrowheads="1"/>
          </p:cNvSpPr>
          <p:nvPr/>
        </p:nvSpPr>
        <p:spPr bwMode="auto">
          <a:xfrm>
            <a:off x="3563938" y="6137923"/>
            <a:ext cx="314659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000" b="1"/>
              <a:t>1</a:t>
            </a:r>
            <a:endParaRPr lang="ja-JP" altLang="en-US" sz="2000" b="1"/>
          </a:p>
        </p:txBody>
      </p:sp>
      <p:sp>
        <p:nvSpPr>
          <p:cNvPr id="14" name="正方形/長方形 175"/>
          <p:cNvSpPr>
            <a:spLocks noChangeArrowheads="1"/>
          </p:cNvSpPr>
          <p:nvPr/>
        </p:nvSpPr>
        <p:spPr bwMode="auto">
          <a:xfrm>
            <a:off x="5811838" y="6137923"/>
            <a:ext cx="444653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000" b="1"/>
              <a:t>10</a:t>
            </a:r>
            <a:endParaRPr lang="ja-JP" altLang="en-US" sz="2000" b="1"/>
          </a:p>
        </p:txBody>
      </p:sp>
      <p:sp>
        <p:nvSpPr>
          <p:cNvPr id="15" name="正方形/長方形 176"/>
          <p:cNvSpPr>
            <a:spLocks noChangeArrowheads="1"/>
          </p:cNvSpPr>
          <p:nvPr/>
        </p:nvSpPr>
        <p:spPr bwMode="auto">
          <a:xfrm>
            <a:off x="7954963" y="6137923"/>
            <a:ext cx="574647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000" b="1"/>
              <a:t>100</a:t>
            </a:r>
            <a:endParaRPr lang="ja-JP" altLang="en-US" sz="2000" b="1"/>
          </a:p>
        </p:txBody>
      </p:sp>
      <p:sp>
        <p:nvSpPr>
          <p:cNvPr id="16" name="正方形/長方形 177"/>
          <p:cNvSpPr>
            <a:spLocks noChangeArrowheads="1"/>
          </p:cNvSpPr>
          <p:nvPr/>
        </p:nvSpPr>
        <p:spPr bwMode="auto">
          <a:xfrm>
            <a:off x="2876210" y="6396335"/>
            <a:ext cx="37272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400" b="1" dirty="0"/>
              <a:t>Vertical </a:t>
            </a:r>
            <a:r>
              <a:rPr lang="en-US" altLang="ja-JP" sz="2400" b="1" dirty="0" err="1"/>
              <a:t>wavenumber</a:t>
            </a:r>
            <a:r>
              <a:rPr lang="en-US" altLang="ja-JP" sz="2400" b="1" dirty="0"/>
              <a:t> (km</a:t>
            </a:r>
            <a:r>
              <a:rPr lang="en-US" altLang="ja-JP" sz="2400" b="1" baseline="30000" dirty="0"/>
              <a:t>-1</a:t>
            </a:r>
            <a:r>
              <a:rPr lang="en-US" altLang="ja-JP" sz="2400" b="1" dirty="0"/>
              <a:t>)</a:t>
            </a:r>
            <a:endParaRPr lang="ja-JP" altLang="en-US" sz="2400" b="1" dirty="0"/>
          </a:p>
        </p:txBody>
      </p:sp>
      <p:sp>
        <p:nvSpPr>
          <p:cNvPr id="17" name="正方形/長方形 146"/>
          <p:cNvSpPr>
            <a:spLocks noChangeArrowheads="1"/>
          </p:cNvSpPr>
          <p:nvPr/>
        </p:nvSpPr>
        <p:spPr bwMode="auto">
          <a:xfrm>
            <a:off x="-1855281" y="3202037"/>
            <a:ext cx="46920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400" b="1" dirty="0" smtClean="0"/>
              <a:t>Normalized spectral density (km s</a:t>
            </a:r>
            <a:r>
              <a:rPr lang="en-US" altLang="ja-JP" sz="2400" b="1" baseline="30000" dirty="0" smtClean="0"/>
              <a:t>4</a:t>
            </a:r>
            <a:r>
              <a:rPr lang="en-US" altLang="ja-JP" sz="2400" b="1" dirty="0" smtClean="0"/>
              <a:t>)</a:t>
            </a:r>
            <a:endParaRPr lang="ja-JP" altLang="en-US" sz="2400" b="1" dirty="0"/>
          </a:p>
        </p:txBody>
      </p:sp>
      <p:cxnSp>
        <p:nvCxnSpPr>
          <p:cNvPr id="18" name="直線コネクタ 17"/>
          <p:cNvCxnSpPr/>
          <p:nvPr/>
        </p:nvCxnSpPr>
        <p:spPr>
          <a:xfrm>
            <a:off x="1976783" y="793016"/>
            <a:ext cx="5731565" cy="2955316"/>
          </a:xfrm>
          <a:prstGeom prst="line">
            <a:avLst/>
          </a:prstGeom>
          <a:ln w="44450"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正方形/長方形 19"/>
          <p:cNvSpPr/>
          <p:nvPr/>
        </p:nvSpPr>
        <p:spPr>
          <a:xfrm>
            <a:off x="3016765" y="1732450"/>
            <a:ext cx="10943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i="1" dirty="0" smtClean="0"/>
              <a:t>Model</a:t>
            </a:r>
            <a:endParaRPr lang="ja-JP" altLang="en-US" sz="2400" b="1" i="1" dirty="0"/>
          </a:p>
        </p:txBody>
      </p:sp>
      <p:sp>
        <p:nvSpPr>
          <p:cNvPr id="21" name="正方形/長方形 20"/>
          <p:cNvSpPr/>
          <p:nvPr/>
        </p:nvSpPr>
        <p:spPr>
          <a:xfrm>
            <a:off x="1666935" y="3796442"/>
            <a:ext cx="410805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※ Within this </a:t>
            </a:r>
            <a:r>
              <a:rPr lang="en-US" altLang="ja-JP" sz="2400" b="1" i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altitude range, </a:t>
            </a:r>
            <a:endParaRPr lang="en-US" altLang="ja-JP" sz="2400" b="1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altLang="ja-JP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spectral density only at low </a:t>
            </a:r>
          </a:p>
          <a:p>
            <a:r>
              <a:rPr lang="en-US" altLang="ja-JP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and middle latitude region </a:t>
            </a:r>
          </a:p>
          <a:p>
            <a:r>
              <a:rPr lang="en-US" altLang="ja-JP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is obtained.</a:t>
            </a:r>
            <a:endParaRPr lang="ja-JP" altLang="en-US" sz="24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6042279" y="523323"/>
            <a:ext cx="2321805" cy="5595356"/>
          </a:xfrm>
          <a:prstGeom prst="rect">
            <a:avLst/>
          </a:prstGeom>
          <a:solidFill>
            <a:schemeClr val="tx1">
              <a:lumMod val="50000"/>
              <a:lumOff val="50000"/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 useBgFill="1">
        <p:nvSpPr>
          <p:cNvPr id="23" name="正方形/長方形 22"/>
          <p:cNvSpPr/>
          <p:nvPr/>
        </p:nvSpPr>
        <p:spPr>
          <a:xfrm>
            <a:off x="4317750" y="563817"/>
            <a:ext cx="3927845" cy="767840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4537795" y="743058"/>
            <a:ext cx="34719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dirty="0" smtClean="0">
                <a:solidFill>
                  <a:srgbClr val="FF0000"/>
                </a:solidFill>
              </a:rPr>
              <a:t>＋ : 11</a:t>
            </a:r>
            <a:r>
              <a:rPr lang="en-US" altLang="ja-JP" sz="2000" dirty="0" smtClean="0">
                <a:solidFill>
                  <a:srgbClr val="FF0000"/>
                </a:solidFill>
              </a:rPr>
              <a:t>°N</a:t>
            </a:r>
            <a:r>
              <a:rPr lang="en-US" altLang="ja-JP" sz="2000" dirty="0" smtClean="0">
                <a:solidFill>
                  <a:srgbClr val="008000"/>
                </a:solidFill>
              </a:rPr>
              <a:t>,       : 54°S,  </a:t>
            </a:r>
            <a:r>
              <a:rPr lang="en-US" altLang="ja-JP" sz="2000" dirty="0" smtClean="0">
                <a:solidFill>
                  <a:srgbClr val="0000FF"/>
                </a:solidFill>
              </a:rPr>
              <a:t>— : Model  </a:t>
            </a:r>
            <a:endParaRPr lang="ja-JP" altLang="en-US" sz="2000" dirty="0">
              <a:solidFill>
                <a:srgbClr val="0000FF"/>
              </a:solidFill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5726883" y="675690"/>
            <a:ext cx="363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 smtClean="0">
                <a:solidFill>
                  <a:srgbClr val="008000"/>
                </a:solidFill>
              </a:rPr>
              <a:t>×</a:t>
            </a:r>
            <a:endParaRPr lang="ja-JP" altLang="en-US" sz="2800" dirty="0">
              <a:solidFill>
                <a:srgbClr val="008000"/>
              </a:solidFill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6032658" y="5602087"/>
            <a:ext cx="31623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/>
              <a:t>less than Fresnel radius</a:t>
            </a:r>
            <a:endParaRPr lang="ja-JP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18739"/>
            <a:ext cx="8229600" cy="585542"/>
          </a:xfrm>
        </p:spPr>
        <p:txBody>
          <a:bodyPr>
            <a:normAutofit fontScale="90000"/>
          </a:bodyPr>
          <a:lstStyle/>
          <a:p>
            <a:r>
              <a:rPr lang="en-US" altLang="ja-JP" sz="3200" dirty="0" smtClean="0">
                <a:latin typeface="Times"/>
              </a:rPr>
              <a:t>Summary </a:t>
            </a:r>
            <a:br>
              <a:rPr lang="en-US" altLang="ja-JP" sz="3200" dirty="0" smtClean="0">
                <a:latin typeface="Times"/>
              </a:rPr>
            </a:br>
            <a:r>
              <a:rPr lang="en-US" altLang="ja-JP" sz="3200" dirty="0" smtClean="0">
                <a:latin typeface="Times"/>
              </a:rPr>
              <a:t>(Gravity waves in the Venus atmosphere)</a:t>
            </a:r>
            <a:endParaRPr lang="ja-JP" altLang="en-US" sz="3200" dirty="0">
              <a:latin typeface="Times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125465"/>
            <a:ext cx="9144000" cy="5245782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en-US" altLang="ja-JP" sz="2800" dirty="0" smtClean="0"/>
              <a:t>Ⅰ. For the purpose of testing the </a:t>
            </a:r>
            <a:r>
              <a:rPr lang="en-US" altLang="ja-JP" sz="2800" dirty="0" err="1" smtClean="0"/>
              <a:t>Akatsuki</a:t>
            </a:r>
            <a:r>
              <a:rPr lang="en-US" altLang="ja-JP" sz="2800" dirty="0" smtClean="0"/>
              <a:t> radio science system, radio waves transmitted from Venus Express were observed at UDSC and analyzed to obtain five vertical temperature profiles. The analysis tools have no defects.</a:t>
            </a:r>
          </a:p>
          <a:p>
            <a:pPr marL="514350" indent="-514350">
              <a:buNone/>
            </a:pPr>
            <a:r>
              <a:rPr lang="en-US" altLang="ja-JP" sz="2800" dirty="0" smtClean="0"/>
              <a:t>Ⅱ. We analyzed small-scale temperature fluctuations, assuming that they are associated with </a:t>
            </a:r>
            <a:r>
              <a:rPr lang="en-US" altLang="ja-JP" sz="2800" b="1" i="1" dirty="0" smtClean="0">
                <a:solidFill>
                  <a:srgbClr val="FF0000"/>
                </a:solidFill>
              </a:rPr>
              <a:t>gravity waves</a:t>
            </a:r>
            <a:r>
              <a:rPr lang="en-US" altLang="ja-JP" sz="2800" b="1" i="1" dirty="0" smtClean="0"/>
              <a:t>. </a:t>
            </a:r>
          </a:p>
          <a:p>
            <a:pPr marL="514350" indent="-514350">
              <a:buNone/>
            </a:pPr>
            <a:r>
              <a:rPr lang="en-US" altLang="ja-JP" sz="2800" b="1" i="1" dirty="0" smtClean="0"/>
              <a:t>      </a:t>
            </a:r>
            <a:r>
              <a:rPr lang="en-US" altLang="ja-JP" sz="2800" dirty="0" smtClean="0"/>
              <a:t>Moreover we obtained vertical </a:t>
            </a:r>
            <a:r>
              <a:rPr lang="en-US" altLang="ja-JP" sz="2800" dirty="0" err="1" smtClean="0"/>
              <a:t>wavenumber</a:t>
            </a:r>
            <a:r>
              <a:rPr lang="en-US" altLang="ja-JP" sz="2800" dirty="0" smtClean="0"/>
              <a:t> spectrum within the altitude range </a:t>
            </a:r>
            <a:r>
              <a:rPr lang="en-US" altLang="ja-JP" sz="2800" dirty="0" smtClean="0">
                <a:solidFill>
                  <a:srgbClr val="0000FF"/>
                </a:solidFill>
              </a:rPr>
              <a:t>above the cloud layer (65-85 km) </a:t>
            </a:r>
            <a:r>
              <a:rPr lang="en-US" altLang="ja-JP" sz="2800" dirty="0" smtClean="0"/>
              <a:t>and </a:t>
            </a:r>
            <a:r>
              <a:rPr lang="en-US" altLang="ja-JP" sz="2800" dirty="0" smtClean="0">
                <a:solidFill>
                  <a:srgbClr val="0000FF"/>
                </a:solidFill>
              </a:rPr>
              <a:t>below it (42-52 km)</a:t>
            </a:r>
            <a:r>
              <a:rPr lang="en-US" altLang="ja-JP" sz="2800" dirty="0" smtClean="0"/>
              <a:t>.</a:t>
            </a:r>
          </a:p>
          <a:p>
            <a:pPr marL="514350" indent="-514350">
              <a:buNone/>
            </a:pPr>
            <a:r>
              <a:rPr lang="en-US" altLang="ja-JP" sz="2800" dirty="0" smtClean="0"/>
              <a:t>Ⅲ.   Above the cloud layer, gravity waves do </a:t>
            </a:r>
            <a:r>
              <a:rPr lang="en-US" altLang="ja-JP" sz="2800" b="1" i="1" dirty="0" smtClean="0"/>
              <a:t>not</a:t>
            </a:r>
            <a:r>
              <a:rPr lang="en-US" altLang="ja-JP" sz="2800" dirty="0" smtClean="0"/>
              <a:t> seem to be saturated. On the other hand, </a:t>
            </a:r>
            <a:r>
              <a:rPr lang="en-US" altLang="ja-JP" sz="2800" i="1" dirty="0" smtClean="0">
                <a:solidFill>
                  <a:srgbClr val="008000"/>
                </a:solidFill>
              </a:rPr>
              <a:t>they seem to be saturated </a:t>
            </a:r>
            <a:r>
              <a:rPr lang="en-US" altLang="ja-JP" sz="2800" b="1" i="1" dirty="0" smtClean="0">
                <a:solidFill>
                  <a:srgbClr val="008000"/>
                </a:solidFill>
              </a:rPr>
              <a:t>below the cloud layer</a:t>
            </a:r>
            <a:r>
              <a:rPr lang="en-US" altLang="ja-JP" sz="2800" dirty="0" smtClean="0"/>
              <a:t>. </a:t>
            </a:r>
            <a:endParaRPr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441563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ja-JP" sz="3600" dirty="0" smtClean="0">
                <a:latin typeface="Times"/>
              </a:rPr>
              <a:t>Gravity waves in </a:t>
            </a:r>
            <a:r>
              <a:rPr lang="en-US" altLang="ja-JP" sz="3600" smtClean="0">
                <a:latin typeface="Times"/>
              </a:rPr>
              <a:t>the Mars </a:t>
            </a:r>
            <a:r>
              <a:rPr lang="en-US" altLang="ja-JP" sz="3600" dirty="0" smtClean="0">
                <a:latin typeface="Times"/>
              </a:rPr>
              <a:t>atmosphere</a:t>
            </a:r>
            <a:endParaRPr lang="ja-JP" altLang="en-US" sz="3600" dirty="0">
              <a:latin typeface="Time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33671"/>
            <a:ext cx="8229600" cy="618586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n-US" altLang="ja-JP" sz="3200" dirty="0" smtClean="0">
                <a:latin typeface="Times"/>
              </a:rPr>
              <a:t>Background</a:t>
            </a:r>
            <a:endParaRPr lang="ja-JP" altLang="en-US" sz="3200" dirty="0">
              <a:latin typeface="Times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819551"/>
            <a:ext cx="9144000" cy="579504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altLang="ja-JP" sz="2400" b="1" dirty="0" smtClean="0"/>
              <a:t>◆</a:t>
            </a:r>
            <a:r>
              <a:rPr lang="en-US" altLang="ja-JP" sz="2400" b="1" i="1" dirty="0" smtClean="0"/>
              <a:t> Numerical study</a:t>
            </a:r>
          </a:p>
          <a:p>
            <a:pPr marL="514350" indent="-514350">
              <a:buNone/>
            </a:pPr>
            <a:r>
              <a:rPr lang="en-US" altLang="ja-JP" sz="2400" dirty="0" smtClean="0"/>
              <a:t>   Barnes (1990</a:t>
            </a:r>
            <a:r>
              <a:rPr lang="en-US" altLang="ja-JP" sz="2400" dirty="0" smtClean="0"/>
              <a:t>), Theodore </a:t>
            </a:r>
            <a:r>
              <a:rPr lang="en-US" altLang="ja-JP" sz="2400" dirty="0" smtClean="0"/>
              <a:t>et al. (1993</a:t>
            </a:r>
            <a:r>
              <a:rPr lang="en-US" altLang="ja-JP" sz="2400" dirty="0" smtClean="0"/>
              <a:t>) and Joshi </a:t>
            </a:r>
            <a:r>
              <a:rPr lang="en-US" altLang="ja-JP" sz="2400" dirty="0" smtClean="0"/>
              <a:t>et al. (</a:t>
            </a:r>
            <a:r>
              <a:rPr lang="en-US" altLang="ja-JP" sz="2400" smtClean="0"/>
              <a:t>1995</a:t>
            </a:r>
            <a:r>
              <a:rPr lang="en-US" altLang="ja-JP" sz="2400" smtClean="0"/>
              <a:t>) : GCM</a:t>
            </a:r>
          </a:p>
          <a:p>
            <a:pPr marL="514350" indent="-514350">
              <a:buNone/>
            </a:pPr>
            <a:r>
              <a:rPr lang="en-US" altLang="ja-JP" sz="2400" dirty="0" smtClean="0"/>
              <a:t>	</a:t>
            </a:r>
            <a:r>
              <a:rPr lang="en-US" altLang="ja-JP" sz="2400" dirty="0" smtClean="0"/>
              <a:t>⇒ They examined</a:t>
            </a:r>
            <a:r>
              <a:rPr lang="en-US" altLang="ja-JP" sz="2400" dirty="0" smtClean="0"/>
              <a:t> </a:t>
            </a:r>
            <a:r>
              <a:rPr lang="en-US" altLang="ja-JP" sz="2400" dirty="0" smtClean="0"/>
              <a:t>the propagation </a:t>
            </a:r>
            <a:r>
              <a:rPr lang="en-US" altLang="ja-JP" sz="2400" dirty="0" smtClean="0"/>
              <a:t>characteristic of</a:t>
            </a:r>
            <a:r>
              <a:rPr lang="en-US" altLang="ja-JP" sz="2400" dirty="0" smtClean="0"/>
              <a:t> </a:t>
            </a:r>
            <a:r>
              <a:rPr lang="en-US" altLang="ja-JP" sz="2400" dirty="0" smtClean="0"/>
              <a:t>gravity waves </a:t>
            </a:r>
          </a:p>
          <a:p>
            <a:pPr marL="514350" indent="-514350">
              <a:buNone/>
            </a:pPr>
            <a:r>
              <a:rPr lang="en-US" altLang="ja-JP" sz="2400" dirty="0" smtClean="0"/>
              <a:t>		</a:t>
            </a:r>
            <a:r>
              <a:rPr lang="en-US" altLang="ja-JP" sz="2400" dirty="0" smtClean="0"/>
              <a:t>that are generated by the </a:t>
            </a:r>
            <a:r>
              <a:rPr lang="en-US" altLang="ja-JP" sz="2400" dirty="0" smtClean="0">
                <a:solidFill>
                  <a:srgbClr val="FF0000"/>
                </a:solidFill>
              </a:rPr>
              <a:t>topographic effects </a:t>
            </a:r>
            <a:r>
              <a:rPr lang="en-US" altLang="ja-JP" sz="2400" dirty="0" smtClean="0"/>
              <a:t>in the Martian</a:t>
            </a:r>
            <a:r>
              <a:rPr lang="en-US" altLang="ja-JP" sz="2400" dirty="0" smtClean="0"/>
              <a:t> </a:t>
            </a:r>
          </a:p>
          <a:p>
            <a:pPr marL="514350" indent="-514350">
              <a:buNone/>
            </a:pPr>
            <a:r>
              <a:rPr lang="en-US" altLang="ja-JP" sz="2400" dirty="0" smtClean="0"/>
              <a:t>		</a:t>
            </a:r>
            <a:r>
              <a:rPr lang="en-US" altLang="ja-JP" sz="2400" dirty="0" smtClean="0"/>
              <a:t>atmosphere </a:t>
            </a:r>
            <a:r>
              <a:rPr lang="en-US" altLang="ja-JP" sz="2400" dirty="0" smtClean="0"/>
              <a:t>by using</a:t>
            </a:r>
            <a:r>
              <a:rPr lang="en-US" altLang="ja-JP" sz="2400" dirty="0" smtClean="0"/>
              <a:t> GCM.</a:t>
            </a:r>
            <a:endParaRPr lang="en-US" altLang="ja-JP" sz="2400" dirty="0" smtClean="0"/>
          </a:p>
          <a:p>
            <a:pPr marL="514350" indent="-514350">
              <a:buNone/>
            </a:pPr>
            <a:r>
              <a:rPr lang="en-US" altLang="ja-JP" sz="2400" dirty="0" smtClean="0"/>
              <a:t>◆ </a:t>
            </a:r>
            <a:r>
              <a:rPr lang="en-US" altLang="ja-JP" sz="2400" b="1" i="1" dirty="0" smtClean="0"/>
              <a:t>Observation</a:t>
            </a:r>
          </a:p>
          <a:p>
            <a:pPr marL="514350" indent="-514350">
              <a:buNone/>
            </a:pPr>
            <a:r>
              <a:rPr lang="en-US" altLang="ja-JP" sz="2400" b="1" i="1" dirty="0" smtClean="0"/>
              <a:t>   </a:t>
            </a:r>
            <a:r>
              <a:rPr lang="en-US" altLang="ja-JP" sz="2400" dirty="0" smtClean="0"/>
              <a:t>Creasy et al. (2006a) : Radio Science (MGS)</a:t>
            </a:r>
            <a:endParaRPr lang="en-US" altLang="ja-JP" sz="2400" b="1" i="1" dirty="0" smtClean="0"/>
          </a:p>
          <a:p>
            <a:pPr marL="514350" indent="-514350">
              <a:buNone/>
            </a:pPr>
            <a:r>
              <a:rPr lang="en-US" altLang="ja-JP" sz="2400" dirty="0" smtClean="0"/>
              <a:t>   Creasy et al. (2006b) : Accelerometer (MGS)</a:t>
            </a:r>
          </a:p>
          <a:p>
            <a:pPr marL="514350" indent="-514350">
              <a:buNone/>
            </a:pPr>
            <a:r>
              <a:rPr lang="en-US" altLang="ja-JP" sz="2400" dirty="0" smtClean="0"/>
              <a:t>	⇒ They detected gravity </a:t>
            </a:r>
            <a:r>
              <a:rPr lang="en-US" altLang="ja-JP" sz="2400" dirty="0" smtClean="0"/>
              <a:t>waves and examined their dependences</a:t>
            </a:r>
          </a:p>
          <a:p>
            <a:pPr marL="514350" indent="-514350">
              <a:buNone/>
            </a:pPr>
            <a:r>
              <a:rPr lang="en-US" altLang="ja-JP" sz="2400" dirty="0" smtClean="0"/>
              <a:t>		</a:t>
            </a:r>
            <a:r>
              <a:rPr lang="en-US" altLang="ja-JP" sz="2400" dirty="0" smtClean="0"/>
              <a:t>on the topography and local time. </a:t>
            </a:r>
          </a:p>
          <a:p>
            <a:pPr marL="514350" indent="-514350">
              <a:buNone/>
            </a:pPr>
            <a:r>
              <a:rPr lang="en-US" altLang="ja-JP" sz="2400" dirty="0" smtClean="0"/>
              <a:t>   Heavens et al. (2010) :</a:t>
            </a:r>
            <a:r>
              <a:rPr lang="en-US" altLang="ja-JP" sz="2400" dirty="0" smtClean="0"/>
              <a:t> Infrared spectrometer </a:t>
            </a:r>
            <a:r>
              <a:rPr lang="en-US" altLang="ja-JP" sz="2400" dirty="0" smtClean="0"/>
              <a:t>(MRO)</a:t>
            </a:r>
          </a:p>
          <a:p>
            <a:pPr marL="514350" indent="-514350">
              <a:buNone/>
            </a:pPr>
            <a:r>
              <a:rPr lang="en-US" altLang="ja-JP" sz="2400" dirty="0" smtClean="0"/>
              <a:t>	⇒ They found </a:t>
            </a:r>
            <a:r>
              <a:rPr lang="en-US" altLang="ja-JP" sz="2400" b="1" i="1" dirty="0" smtClean="0">
                <a:solidFill>
                  <a:srgbClr val="FF0000"/>
                </a:solidFill>
              </a:rPr>
              <a:t>convective instability</a:t>
            </a:r>
            <a:r>
              <a:rPr lang="en-US" altLang="ja-JP" sz="2400" dirty="0" smtClean="0"/>
              <a:t> in the middle atmosphere 	(</a:t>
            </a:r>
            <a:r>
              <a:rPr lang="en-US" altLang="ja-JP" sz="2400" dirty="0" smtClean="0">
                <a:solidFill>
                  <a:srgbClr val="008000"/>
                </a:solidFill>
              </a:rPr>
              <a:t>〜70 km</a:t>
            </a:r>
            <a:r>
              <a:rPr lang="en-US" altLang="ja-JP" sz="2400" dirty="0" smtClean="0"/>
              <a:t>) and calculated the acceleration rate of the mean flow.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395"/>
            <a:ext cx="8229600" cy="588208"/>
          </a:xfrm>
        </p:spPr>
        <p:txBody>
          <a:bodyPr>
            <a:noAutofit/>
          </a:bodyPr>
          <a:lstStyle/>
          <a:p>
            <a:r>
              <a:rPr lang="en-US" altLang="ja-JP" sz="3200" dirty="0" smtClean="0">
                <a:latin typeface="Times"/>
              </a:rPr>
              <a:t>Procedure</a:t>
            </a:r>
            <a:endParaRPr lang="ja-JP" altLang="en-US" sz="3200" dirty="0">
              <a:latin typeface="Times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489453" y="491838"/>
            <a:ext cx="61310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ja-JP" sz="2000" dirty="0" smtClean="0"/>
              <a:t>Basically the procedure is based on Creasy et al. (2006a).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5287" y="1597758"/>
            <a:ext cx="4667674" cy="3267371"/>
          </a:xfrm>
          <a:prstGeom prst="rect">
            <a:avLst/>
          </a:prstGeom>
          <a:scene3d>
            <a:camera prst="orthographicFront">
              <a:rot lat="10800000" lon="0" rev="5400000"/>
            </a:camera>
            <a:lightRig rig="threePt" dir="t"/>
          </a:scene3d>
        </p:spPr>
      </p:pic>
      <p:sp>
        <p:nvSpPr>
          <p:cNvPr id="6" name="正方形/長方形 5"/>
          <p:cNvSpPr/>
          <p:nvPr/>
        </p:nvSpPr>
        <p:spPr>
          <a:xfrm>
            <a:off x="545472" y="5184806"/>
            <a:ext cx="53564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dirty="0" smtClean="0"/>
              <a:t>170</a:t>
            </a:r>
            <a:endParaRPr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1821797" y="5184806"/>
            <a:ext cx="53564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dirty="0" smtClean="0"/>
              <a:t>190</a:t>
            </a:r>
            <a:endParaRPr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2357445" y="5184806"/>
            <a:ext cx="53564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dirty="0" smtClean="0"/>
              <a:t>200</a:t>
            </a:r>
            <a:endParaRPr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2924759" y="5184806"/>
            <a:ext cx="53564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dirty="0" smtClean="0"/>
              <a:t>210</a:t>
            </a:r>
            <a:endParaRPr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3460407" y="5184806"/>
            <a:ext cx="53564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dirty="0" smtClean="0"/>
              <a:t>220</a:t>
            </a:r>
            <a:endParaRPr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1136825" y="5184806"/>
            <a:ext cx="53564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dirty="0" smtClean="0"/>
              <a:t>180</a:t>
            </a:r>
            <a:endParaRPr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377917" y="830177"/>
            <a:ext cx="41865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dirty="0" smtClean="0"/>
              <a:t>40</a:t>
            </a:r>
            <a:endParaRPr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379213" y="1340769"/>
            <a:ext cx="41865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dirty="0" smtClean="0"/>
              <a:t>35</a:t>
            </a:r>
            <a:endParaRPr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380709" y="1865116"/>
            <a:ext cx="41865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dirty="0" smtClean="0"/>
              <a:t>30</a:t>
            </a:r>
            <a:endParaRPr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373629" y="2374118"/>
            <a:ext cx="41865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dirty="0" smtClean="0"/>
              <a:t>25</a:t>
            </a:r>
            <a:endParaRPr lang="ja-JP" alt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373629" y="2899410"/>
            <a:ext cx="41865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dirty="0" smtClean="0"/>
              <a:t>20</a:t>
            </a:r>
            <a:endParaRPr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373629" y="3402422"/>
            <a:ext cx="41865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dirty="0" smtClean="0"/>
              <a:t>15</a:t>
            </a:r>
            <a:endParaRPr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373629" y="3937085"/>
            <a:ext cx="41865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dirty="0" smtClean="0"/>
              <a:t>10</a:t>
            </a:r>
            <a:endParaRPr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490623" y="4440097"/>
            <a:ext cx="30166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dirty="0" smtClean="0"/>
              <a:t>5</a:t>
            </a:r>
            <a:endParaRPr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>
            <a:off x="487049" y="4948977"/>
            <a:ext cx="30166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dirty="0" smtClean="0"/>
              <a:t>0</a:t>
            </a:r>
            <a:endParaRPr lang="ja-JP" altLang="en-US" dirty="0"/>
          </a:p>
        </p:txBody>
      </p:sp>
      <p:sp>
        <p:nvSpPr>
          <p:cNvPr id="21" name="正方形/長方形 20"/>
          <p:cNvSpPr/>
          <p:nvPr/>
        </p:nvSpPr>
        <p:spPr>
          <a:xfrm>
            <a:off x="-952701" y="2803304"/>
            <a:ext cx="2273880" cy="369332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>
            <a:spAutoFit/>
          </a:bodyPr>
          <a:lstStyle/>
          <a:p>
            <a:r>
              <a:rPr lang="en-US" altLang="ja-JP" dirty="0" smtClean="0"/>
              <a:t>Tangential height (km)</a:t>
            </a:r>
            <a:endParaRPr lang="ja-JP" altLang="en-US" dirty="0"/>
          </a:p>
        </p:txBody>
      </p:sp>
      <p:sp>
        <p:nvSpPr>
          <p:cNvPr id="22" name="正方形/長方形 21"/>
          <p:cNvSpPr/>
          <p:nvPr/>
        </p:nvSpPr>
        <p:spPr>
          <a:xfrm>
            <a:off x="1508724" y="5476158"/>
            <a:ext cx="1699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Temperature (K)</a:t>
            </a:r>
            <a:endParaRPr lang="ja-JP" altLang="en-US" dirty="0"/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6055" y="3077774"/>
            <a:ext cx="5125664" cy="3587965"/>
          </a:xfrm>
          <a:prstGeom prst="rect">
            <a:avLst/>
          </a:prstGeom>
        </p:spPr>
      </p:pic>
      <p:sp>
        <p:nvSpPr>
          <p:cNvPr id="24" name="正方形/長方形 23"/>
          <p:cNvSpPr/>
          <p:nvPr/>
        </p:nvSpPr>
        <p:spPr>
          <a:xfrm>
            <a:off x="155289" y="5836348"/>
            <a:ext cx="38407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Cubic function is fitted to the original temperature profile </a:t>
            </a:r>
            <a:r>
              <a:rPr lang="en-US" altLang="ja-JP" i="1" dirty="0" smtClean="0"/>
              <a:t>within the altitude range </a:t>
            </a:r>
            <a:r>
              <a:rPr lang="en-US" altLang="ja-JP" i="1" dirty="0" smtClean="0">
                <a:solidFill>
                  <a:srgbClr val="FF0000"/>
                </a:solidFill>
              </a:rPr>
              <a:t>3-37</a:t>
            </a:r>
            <a:r>
              <a:rPr lang="en-US" altLang="ja-JP" i="1" dirty="0" smtClean="0"/>
              <a:t> km. </a:t>
            </a:r>
            <a:endParaRPr lang="ja-JP" altLang="en-US" i="1" dirty="0" smtClean="0"/>
          </a:p>
        </p:txBody>
      </p:sp>
      <p:sp>
        <p:nvSpPr>
          <p:cNvPr id="26" name="曲折矢印 25"/>
          <p:cNvSpPr/>
          <p:nvPr/>
        </p:nvSpPr>
        <p:spPr>
          <a:xfrm>
            <a:off x="3797744" y="1782383"/>
            <a:ext cx="1286550" cy="2481145"/>
          </a:xfrm>
          <a:prstGeom prst="bentArrow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28" name="直線矢印コネクタ 27"/>
          <p:cNvCxnSpPr/>
          <p:nvPr/>
        </p:nvCxnSpPr>
        <p:spPr>
          <a:xfrm rot="5400000" flipH="1" flipV="1">
            <a:off x="402615" y="3950265"/>
            <a:ext cx="2443069" cy="14171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正方形/長方形 28"/>
          <p:cNvSpPr/>
          <p:nvPr/>
        </p:nvSpPr>
        <p:spPr>
          <a:xfrm>
            <a:off x="5749123" y="1349377"/>
            <a:ext cx="27352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i="1" dirty="0" smtClean="0"/>
              <a:t>T</a:t>
            </a:r>
            <a:r>
              <a:rPr lang="en-US" altLang="ja-JP" sz="2400" i="1" baseline="-25000" dirty="0" smtClean="0"/>
              <a:t>0</a:t>
            </a:r>
            <a:r>
              <a:rPr lang="en-US" altLang="ja-JP" sz="2400" i="1" dirty="0" smtClean="0"/>
              <a:t> : fitted function</a:t>
            </a:r>
          </a:p>
          <a:p>
            <a:r>
              <a:rPr lang="en-US" altLang="ja-JP" sz="2400" i="1" dirty="0" smtClean="0"/>
              <a:t>T’ : perturbation</a:t>
            </a:r>
            <a:endParaRPr lang="ja-JP" altLang="en-US" sz="2400" i="1" dirty="0"/>
          </a:p>
        </p:txBody>
      </p:sp>
      <p:sp>
        <p:nvSpPr>
          <p:cNvPr id="30" name="正方形/長方形 29"/>
          <p:cNvSpPr/>
          <p:nvPr/>
        </p:nvSpPr>
        <p:spPr>
          <a:xfrm>
            <a:off x="5111065" y="2263113"/>
            <a:ext cx="3811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The fitted function was subtracted from the original profile.</a:t>
            </a:r>
            <a:endParaRPr lang="ja-JP" altLang="en-US" dirty="0"/>
          </a:p>
        </p:txBody>
      </p:sp>
      <p:sp>
        <p:nvSpPr>
          <p:cNvPr id="31" name="正方形/長方形 30"/>
          <p:cNvSpPr/>
          <p:nvPr/>
        </p:nvSpPr>
        <p:spPr>
          <a:xfrm>
            <a:off x="8282517" y="5835797"/>
            <a:ext cx="639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T’/T</a:t>
            </a:r>
            <a:r>
              <a:rPr lang="en-US" altLang="ja-JP" baseline="-25000" dirty="0" smtClean="0"/>
              <a:t>0</a:t>
            </a:r>
            <a:endParaRPr lang="ja-JP" altLang="en-US" baseline="-25000" dirty="0"/>
          </a:p>
        </p:txBody>
      </p:sp>
      <p:sp useBgFill="1">
        <p:nvSpPr>
          <p:cNvPr id="34" name="正方形/長方形 33"/>
          <p:cNvSpPr/>
          <p:nvPr/>
        </p:nvSpPr>
        <p:spPr>
          <a:xfrm>
            <a:off x="3021371" y="4579645"/>
            <a:ext cx="2273880" cy="369332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>
            <a:spAutoFit/>
          </a:bodyPr>
          <a:lstStyle/>
          <a:p>
            <a:r>
              <a:rPr lang="en-US" altLang="ja-JP" dirty="0" smtClean="0"/>
              <a:t>Tangential height (km)</a:t>
            </a:r>
            <a:endParaRPr lang="ja-JP" altLang="en-US" dirty="0"/>
          </a:p>
        </p:txBody>
      </p:sp>
      <p:sp useBgFill="1">
        <p:nvSpPr>
          <p:cNvPr id="35" name="正方形/長方形 34"/>
          <p:cNvSpPr/>
          <p:nvPr/>
        </p:nvSpPr>
        <p:spPr>
          <a:xfrm>
            <a:off x="5138095" y="6442293"/>
            <a:ext cx="3422970" cy="36933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r>
              <a:rPr lang="en-US" altLang="ja-JP" dirty="0" smtClean="0"/>
              <a:t>Normalized temperature deviation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200" dirty="0" smtClean="0">
                <a:latin typeface="Times"/>
              </a:rPr>
              <a:t>Saturation of Gravity Waves</a:t>
            </a:r>
            <a:br>
              <a:rPr lang="en-US" altLang="ja-JP" sz="3200" dirty="0" smtClean="0">
                <a:latin typeface="Times"/>
              </a:rPr>
            </a:br>
            <a:r>
              <a:rPr lang="en-US" altLang="ja-JP" sz="3200" dirty="0" smtClean="0">
                <a:latin typeface="Times"/>
              </a:rPr>
              <a:t>(Mars Atmosphere)</a:t>
            </a:r>
            <a:endParaRPr lang="ja-JP" altLang="en-US" sz="3200" dirty="0">
              <a:latin typeface="Times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98499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altLang="ja-JP" dirty="0" smtClean="0"/>
              <a:t>Following </a:t>
            </a:r>
            <a:r>
              <a:rPr lang="en-US" altLang="ja-JP" dirty="0" err="1" smtClean="0"/>
              <a:t>Tsuda</a:t>
            </a:r>
            <a:r>
              <a:rPr lang="en-US" altLang="ja-JP" dirty="0" smtClean="0"/>
              <a:t> et al. (2002), I analyzed the </a:t>
            </a:r>
          </a:p>
          <a:p>
            <a:pPr marL="514350" indent="-514350">
              <a:buNone/>
            </a:pPr>
            <a:r>
              <a:rPr lang="en-US" altLang="ja-JP" dirty="0" smtClean="0"/>
              <a:t>data separately for two altitude regions, that is, </a:t>
            </a:r>
          </a:p>
          <a:p>
            <a:pPr marL="514350" indent="-514350">
              <a:buNone/>
            </a:pPr>
            <a:r>
              <a:rPr lang="en-US" altLang="ja-JP" b="1" i="1" dirty="0" smtClean="0"/>
              <a:t>3-20 km </a:t>
            </a:r>
            <a:r>
              <a:rPr lang="en-US" altLang="ja-JP" dirty="0" smtClean="0"/>
              <a:t>and </a:t>
            </a:r>
            <a:r>
              <a:rPr lang="en-US" altLang="ja-JP" b="1" i="1" dirty="0" smtClean="0"/>
              <a:t>20-37 km</a:t>
            </a:r>
            <a:r>
              <a:rPr lang="en-US" altLang="ja-JP" dirty="0" smtClean="0"/>
              <a:t>. </a:t>
            </a:r>
          </a:p>
          <a:p>
            <a:pPr marL="514350" indent="-514350">
              <a:buNone/>
            </a:pPr>
            <a:endParaRPr lang="en-US" altLang="ja-JP" dirty="0" smtClean="0"/>
          </a:p>
          <a:p>
            <a:pPr marL="514350" indent="-514350">
              <a:buNone/>
            </a:pPr>
            <a:r>
              <a:rPr lang="en-US" altLang="ja-JP" dirty="0" smtClean="0"/>
              <a:t>The spectral density 		 is obtained by using </a:t>
            </a:r>
          </a:p>
          <a:p>
            <a:pPr marL="514350" indent="-514350">
              <a:buNone/>
            </a:pPr>
            <a:r>
              <a:rPr lang="en-US" altLang="ja-JP" i="1" dirty="0" smtClean="0"/>
              <a:t>FFT</a:t>
            </a:r>
            <a:r>
              <a:rPr lang="en-US" altLang="ja-JP" dirty="0" smtClean="0"/>
              <a:t> within each altitude region and classified by </a:t>
            </a:r>
          </a:p>
          <a:p>
            <a:pPr marL="514350" indent="-514350">
              <a:buNone/>
            </a:pPr>
            <a:r>
              <a:rPr lang="en-US" altLang="ja-JP" dirty="0" smtClean="0"/>
              <a:t>the </a:t>
            </a:r>
            <a:r>
              <a:rPr lang="en-US" altLang="ja-JP" b="1" i="1" dirty="0" smtClean="0">
                <a:solidFill>
                  <a:srgbClr val="0000FF"/>
                </a:solidFill>
              </a:rPr>
              <a:t>season</a:t>
            </a:r>
            <a:r>
              <a:rPr lang="en-US" altLang="ja-JP" dirty="0" smtClean="0"/>
              <a:t> and </a:t>
            </a:r>
            <a:r>
              <a:rPr lang="en-US" altLang="ja-JP" b="1" i="1" dirty="0" smtClean="0">
                <a:solidFill>
                  <a:srgbClr val="0000FF"/>
                </a:solidFill>
              </a:rPr>
              <a:t>latitude</a:t>
            </a:r>
            <a:r>
              <a:rPr lang="en-US" altLang="ja-JP" dirty="0" smtClean="0"/>
              <a:t>. </a:t>
            </a:r>
          </a:p>
          <a:p>
            <a:pPr marL="514350" indent="-514350">
              <a:buNone/>
            </a:pPr>
            <a:r>
              <a:rPr lang="en-US" altLang="ja-JP" dirty="0" smtClean="0"/>
              <a:t>(The wavelength is assumed to be 2.5-10 km.)  </a:t>
            </a:r>
            <a:endParaRPr lang="ja-JP" altLang="en-US" baseline="-25000" dirty="0"/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/>
        </p:nvGraphicFramePr>
        <p:xfrm>
          <a:off x="3965331" y="4065871"/>
          <a:ext cx="738921" cy="537397"/>
        </p:xfrm>
        <a:graphic>
          <a:graphicData uri="http://schemas.openxmlformats.org/presentationml/2006/ole">
            <p:oleObj spid="_x0000_s62466" name="数式" r:id="rId3" imgW="279400" imgH="203200" progId="Equation.3">
              <p:embed/>
            </p:oleObj>
          </a:graphicData>
        </a:graphic>
      </p:graphicFrame>
      <p:sp>
        <p:nvSpPr>
          <p:cNvPr id="5" name="下矢印 4"/>
          <p:cNvSpPr/>
          <p:nvPr/>
        </p:nvSpPr>
        <p:spPr>
          <a:xfrm>
            <a:off x="4211309" y="3330830"/>
            <a:ext cx="791013" cy="71295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8155"/>
            <a:ext cx="8229600" cy="381741"/>
          </a:xfrm>
        </p:spPr>
        <p:txBody>
          <a:bodyPr>
            <a:normAutofit fontScale="90000"/>
          </a:bodyPr>
          <a:lstStyle/>
          <a:p>
            <a:r>
              <a:rPr lang="en-US" altLang="ja-JP" sz="2400" dirty="0" smtClean="0">
                <a:latin typeface="Times"/>
              </a:rPr>
              <a:t>Results (3-20 km)</a:t>
            </a:r>
            <a:endParaRPr lang="ja-JP" altLang="en-US" sz="2400" dirty="0">
              <a:latin typeface="Times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rcRect t="327"/>
          <a:stretch>
            <a:fillRect/>
          </a:stretch>
        </p:blipFill>
        <p:spPr>
          <a:xfrm>
            <a:off x="277375" y="335294"/>
            <a:ext cx="8736532" cy="6064104"/>
          </a:xfrm>
          <a:prstGeom prst="rect">
            <a:avLst/>
          </a:prstGeom>
        </p:spPr>
      </p:pic>
      <p:sp>
        <p:nvSpPr>
          <p:cNvPr id="6" name="正方形/長方形 146"/>
          <p:cNvSpPr>
            <a:spLocks noChangeArrowheads="1"/>
          </p:cNvSpPr>
          <p:nvPr/>
        </p:nvSpPr>
        <p:spPr bwMode="auto">
          <a:xfrm>
            <a:off x="356512" y="6233949"/>
            <a:ext cx="37272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400" b="1" dirty="0"/>
              <a:t>Vertical </a:t>
            </a:r>
            <a:r>
              <a:rPr lang="en-US" altLang="ja-JP" sz="2400" b="1" dirty="0" err="1"/>
              <a:t>wavenumber</a:t>
            </a:r>
            <a:r>
              <a:rPr lang="en-US" altLang="ja-JP" sz="2400" b="1" dirty="0"/>
              <a:t> (km</a:t>
            </a:r>
            <a:r>
              <a:rPr lang="en-US" altLang="ja-JP" sz="2400" b="1" baseline="30000" dirty="0"/>
              <a:t>-1</a:t>
            </a:r>
            <a:r>
              <a:rPr lang="en-US" altLang="ja-JP" sz="2400" b="1" dirty="0"/>
              <a:t>)</a:t>
            </a:r>
            <a:endParaRPr lang="ja-JP" altLang="en-US" sz="2400" b="1" dirty="0"/>
          </a:p>
        </p:txBody>
      </p:sp>
      <p:sp>
        <p:nvSpPr>
          <p:cNvPr id="7" name="正方形/長方形 146"/>
          <p:cNvSpPr>
            <a:spLocks noChangeArrowheads="1"/>
          </p:cNvSpPr>
          <p:nvPr/>
        </p:nvSpPr>
        <p:spPr bwMode="auto">
          <a:xfrm>
            <a:off x="-2083817" y="2953818"/>
            <a:ext cx="46920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400" b="1" dirty="0" smtClean="0"/>
              <a:t>Normalized spectral density (km s</a:t>
            </a:r>
            <a:r>
              <a:rPr lang="en-US" altLang="ja-JP" sz="2400" b="1" baseline="30000" dirty="0" smtClean="0"/>
              <a:t>4</a:t>
            </a:r>
            <a:r>
              <a:rPr lang="en-US" altLang="ja-JP" sz="2400" b="1" dirty="0" smtClean="0"/>
              <a:t>)</a:t>
            </a:r>
            <a:endParaRPr lang="ja-JP" altLang="en-US" sz="2400" b="1" dirty="0"/>
          </a:p>
        </p:txBody>
      </p:sp>
      <p:sp>
        <p:nvSpPr>
          <p:cNvPr id="8" name="正方形/長方形 146"/>
          <p:cNvSpPr>
            <a:spLocks noChangeArrowheads="1"/>
          </p:cNvSpPr>
          <p:nvPr/>
        </p:nvSpPr>
        <p:spPr bwMode="auto">
          <a:xfrm>
            <a:off x="4294724" y="6189389"/>
            <a:ext cx="474146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</a:rPr>
              <a:t>red</a:t>
            </a:r>
            <a:r>
              <a:rPr lang="en-US" altLang="ja-JP" b="1" dirty="0" smtClean="0"/>
              <a:t> : 45N-75N, </a:t>
            </a:r>
            <a:r>
              <a:rPr lang="en-US" altLang="ja-JP" b="1" dirty="0" smtClean="0">
                <a:solidFill>
                  <a:srgbClr val="008000"/>
                </a:solidFill>
              </a:rPr>
              <a:t>green</a:t>
            </a:r>
            <a:r>
              <a:rPr lang="en-US" altLang="ja-JP" b="1" dirty="0" smtClean="0"/>
              <a:t> : 15N-45N, </a:t>
            </a:r>
            <a:r>
              <a:rPr lang="en-US" altLang="ja-JP" b="1" dirty="0" smtClean="0">
                <a:solidFill>
                  <a:srgbClr val="0000FF"/>
                </a:solidFill>
              </a:rPr>
              <a:t>blue</a:t>
            </a:r>
            <a:r>
              <a:rPr lang="en-US" altLang="ja-JP" b="1" dirty="0" smtClean="0"/>
              <a:t> : 15S-15N,</a:t>
            </a:r>
          </a:p>
          <a:p>
            <a:r>
              <a:rPr lang="en-US" altLang="ja-JP" b="1" dirty="0" smtClean="0">
                <a:solidFill>
                  <a:srgbClr val="D90EE5"/>
                </a:solidFill>
              </a:rPr>
              <a:t>pink</a:t>
            </a:r>
            <a:r>
              <a:rPr lang="en-US" altLang="ja-JP" b="1" dirty="0" smtClean="0"/>
              <a:t> : 45S-15S, </a:t>
            </a:r>
            <a:r>
              <a:rPr lang="en-US" altLang="ja-JP" b="1" dirty="0" smtClean="0">
                <a:solidFill>
                  <a:srgbClr val="3FDEFF"/>
                </a:solidFill>
              </a:rPr>
              <a:t>aqua</a:t>
            </a:r>
            <a:r>
              <a:rPr lang="en-US" altLang="ja-JP" b="1" dirty="0" smtClean="0"/>
              <a:t> : 75S-45S</a:t>
            </a:r>
            <a:endParaRPr lang="ja-JP" altLang="en-US" b="1" dirty="0"/>
          </a:p>
        </p:txBody>
      </p:sp>
      <p:sp>
        <p:nvSpPr>
          <p:cNvPr id="9" name="正方形/長方形 8"/>
          <p:cNvSpPr/>
          <p:nvPr/>
        </p:nvSpPr>
        <p:spPr>
          <a:xfrm>
            <a:off x="2777959" y="628945"/>
            <a:ext cx="1305805" cy="2269173"/>
          </a:xfrm>
          <a:prstGeom prst="rect">
            <a:avLst/>
          </a:prstGeom>
          <a:solidFill>
            <a:schemeClr val="tx1">
              <a:lumMod val="50000"/>
              <a:lumOff val="50000"/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7130527" y="628945"/>
            <a:ext cx="1305805" cy="2269173"/>
          </a:xfrm>
          <a:prstGeom prst="rect">
            <a:avLst/>
          </a:prstGeom>
          <a:solidFill>
            <a:schemeClr val="tx1">
              <a:lumMod val="50000"/>
              <a:lumOff val="50000"/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7130527" y="3677718"/>
            <a:ext cx="1305805" cy="2269173"/>
          </a:xfrm>
          <a:prstGeom prst="rect">
            <a:avLst/>
          </a:prstGeom>
          <a:solidFill>
            <a:schemeClr val="tx1">
              <a:lumMod val="50000"/>
              <a:lumOff val="50000"/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2777959" y="3677718"/>
            <a:ext cx="1305805" cy="2269173"/>
          </a:xfrm>
          <a:prstGeom prst="rect">
            <a:avLst/>
          </a:prstGeom>
          <a:solidFill>
            <a:schemeClr val="tx1">
              <a:lumMod val="50000"/>
              <a:lumOff val="50000"/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9096" y="0"/>
            <a:ext cx="8229600" cy="356477"/>
          </a:xfrm>
        </p:spPr>
        <p:txBody>
          <a:bodyPr>
            <a:normAutofit fontScale="90000"/>
          </a:bodyPr>
          <a:lstStyle/>
          <a:p>
            <a:r>
              <a:rPr lang="en-US" altLang="ja-JP" sz="2400" dirty="0" smtClean="0">
                <a:latin typeface="Times"/>
              </a:rPr>
              <a:t>Results (20-37 km)</a:t>
            </a:r>
            <a:endParaRPr lang="ja-JP" altLang="en-US" sz="24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85" y="343491"/>
            <a:ext cx="8610605" cy="5872128"/>
          </a:xfrm>
          <a:prstGeom prst="rect">
            <a:avLst/>
          </a:prstGeom>
        </p:spPr>
      </p:pic>
      <p:sp>
        <p:nvSpPr>
          <p:cNvPr id="4" name="正方形/長方形 146"/>
          <p:cNvSpPr>
            <a:spLocks noChangeArrowheads="1"/>
          </p:cNvSpPr>
          <p:nvPr/>
        </p:nvSpPr>
        <p:spPr bwMode="auto">
          <a:xfrm>
            <a:off x="344185" y="6226759"/>
            <a:ext cx="37272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400" b="1" dirty="0"/>
              <a:t>Vertical </a:t>
            </a:r>
            <a:r>
              <a:rPr lang="en-US" altLang="ja-JP" sz="2400" b="1" dirty="0" err="1"/>
              <a:t>wavenumber</a:t>
            </a:r>
            <a:r>
              <a:rPr lang="en-US" altLang="ja-JP" sz="2400" b="1" dirty="0"/>
              <a:t> (km</a:t>
            </a:r>
            <a:r>
              <a:rPr lang="en-US" altLang="ja-JP" sz="2400" b="1" baseline="30000" dirty="0"/>
              <a:t>-1</a:t>
            </a:r>
            <a:r>
              <a:rPr lang="en-US" altLang="ja-JP" sz="2400" b="1" dirty="0"/>
              <a:t>)</a:t>
            </a:r>
            <a:endParaRPr lang="ja-JP" altLang="en-US" sz="2400" b="1" dirty="0"/>
          </a:p>
        </p:txBody>
      </p:sp>
      <p:sp>
        <p:nvSpPr>
          <p:cNvPr id="5" name="正方形/長方形 146"/>
          <p:cNvSpPr>
            <a:spLocks noChangeArrowheads="1"/>
          </p:cNvSpPr>
          <p:nvPr/>
        </p:nvSpPr>
        <p:spPr bwMode="auto">
          <a:xfrm>
            <a:off x="-2083817" y="2944206"/>
            <a:ext cx="46920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400" b="1" dirty="0" smtClean="0"/>
              <a:t>Normalized spectral density (km s</a:t>
            </a:r>
            <a:r>
              <a:rPr lang="en-US" altLang="ja-JP" sz="2400" b="1" baseline="30000" dirty="0" smtClean="0"/>
              <a:t>4</a:t>
            </a:r>
            <a:r>
              <a:rPr lang="en-US" altLang="ja-JP" sz="2400" b="1" dirty="0" smtClean="0"/>
              <a:t>)</a:t>
            </a:r>
            <a:endParaRPr lang="ja-JP" altLang="en-US" sz="2400" b="1" dirty="0"/>
          </a:p>
        </p:txBody>
      </p:sp>
      <p:sp>
        <p:nvSpPr>
          <p:cNvPr id="7" name="正方形/長方形 6"/>
          <p:cNvSpPr/>
          <p:nvPr/>
        </p:nvSpPr>
        <p:spPr>
          <a:xfrm>
            <a:off x="7130527" y="3677718"/>
            <a:ext cx="1305805" cy="2269173"/>
          </a:xfrm>
          <a:prstGeom prst="rect">
            <a:avLst/>
          </a:prstGeom>
          <a:solidFill>
            <a:schemeClr val="tx1">
              <a:lumMod val="50000"/>
              <a:lumOff val="50000"/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7130527" y="652753"/>
            <a:ext cx="1305805" cy="2269173"/>
          </a:xfrm>
          <a:prstGeom prst="rect">
            <a:avLst/>
          </a:prstGeom>
          <a:solidFill>
            <a:schemeClr val="tx1">
              <a:lumMod val="50000"/>
              <a:lumOff val="50000"/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2810196" y="652753"/>
            <a:ext cx="1305805" cy="2269173"/>
          </a:xfrm>
          <a:prstGeom prst="rect">
            <a:avLst/>
          </a:prstGeom>
          <a:solidFill>
            <a:schemeClr val="tx1">
              <a:lumMod val="50000"/>
              <a:lumOff val="50000"/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2810196" y="3644298"/>
            <a:ext cx="1305805" cy="2269173"/>
          </a:xfrm>
          <a:prstGeom prst="rect">
            <a:avLst/>
          </a:prstGeom>
          <a:solidFill>
            <a:schemeClr val="tx1">
              <a:lumMod val="50000"/>
              <a:lumOff val="50000"/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46"/>
          <p:cNvSpPr>
            <a:spLocks noChangeArrowheads="1"/>
          </p:cNvSpPr>
          <p:nvPr/>
        </p:nvSpPr>
        <p:spPr bwMode="auto">
          <a:xfrm>
            <a:off x="4294724" y="6189389"/>
            <a:ext cx="474146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</a:rPr>
              <a:t>red</a:t>
            </a:r>
            <a:r>
              <a:rPr lang="en-US" altLang="ja-JP" b="1" dirty="0" smtClean="0"/>
              <a:t> : 45N-75N, </a:t>
            </a:r>
            <a:r>
              <a:rPr lang="en-US" altLang="ja-JP" b="1" dirty="0" smtClean="0">
                <a:solidFill>
                  <a:srgbClr val="008000"/>
                </a:solidFill>
              </a:rPr>
              <a:t>green</a:t>
            </a:r>
            <a:r>
              <a:rPr lang="en-US" altLang="ja-JP" b="1" dirty="0" smtClean="0"/>
              <a:t> : 15N-45N, </a:t>
            </a:r>
            <a:r>
              <a:rPr lang="en-US" altLang="ja-JP" b="1" dirty="0" smtClean="0">
                <a:solidFill>
                  <a:srgbClr val="0000FF"/>
                </a:solidFill>
              </a:rPr>
              <a:t>blue</a:t>
            </a:r>
            <a:r>
              <a:rPr lang="en-US" altLang="ja-JP" b="1" dirty="0" smtClean="0"/>
              <a:t> : 15S-15N,</a:t>
            </a:r>
          </a:p>
          <a:p>
            <a:r>
              <a:rPr lang="en-US" altLang="ja-JP" b="1" dirty="0" smtClean="0">
                <a:solidFill>
                  <a:srgbClr val="D90EE5"/>
                </a:solidFill>
              </a:rPr>
              <a:t>pink</a:t>
            </a:r>
            <a:r>
              <a:rPr lang="en-US" altLang="ja-JP" b="1" dirty="0" smtClean="0"/>
              <a:t> : 45S-15S, </a:t>
            </a:r>
            <a:r>
              <a:rPr lang="en-US" altLang="ja-JP" b="1" dirty="0" smtClean="0">
                <a:solidFill>
                  <a:srgbClr val="3FDEFF"/>
                </a:solidFill>
              </a:rPr>
              <a:t>aqua</a:t>
            </a:r>
            <a:r>
              <a:rPr lang="en-US" altLang="ja-JP" b="1" dirty="0" smtClean="0"/>
              <a:t> : 75S-45S</a:t>
            </a:r>
            <a:endParaRPr lang="ja-JP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32680"/>
            <a:ext cx="8229600" cy="862841"/>
          </a:xfrm>
        </p:spPr>
        <p:txBody>
          <a:bodyPr>
            <a:normAutofit/>
          </a:bodyPr>
          <a:lstStyle/>
          <a:p>
            <a:r>
              <a:rPr lang="en-US" altLang="ja-JP" sz="3200" dirty="0" smtClean="0">
                <a:latin typeface="Times"/>
              </a:rPr>
              <a:t>Radio occultation of Venus atmosphere</a:t>
            </a:r>
            <a:endParaRPr lang="ja-JP" altLang="en-US" sz="3200" dirty="0">
              <a:latin typeface="Times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396080"/>
            <a:ext cx="9144000" cy="349021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ja-JP" sz="2800" dirty="0" smtClean="0">
                <a:solidFill>
                  <a:srgbClr val="FF0000"/>
                </a:solidFill>
              </a:rPr>
              <a:t>Ⅰ. Vertical profiles of the temperature are obtained from the frequency variation of the radio wave.</a:t>
            </a:r>
          </a:p>
          <a:p>
            <a:pPr>
              <a:buNone/>
            </a:pPr>
            <a:r>
              <a:rPr lang="en-US" altLang="ja-JP" sz="2800" dirty="0" smtClean="0"/>
              <a:t>Ⅱ. Vertical profiles of the mixing ratio of H</a:t>
            </a:r>
            <a:r>
              <a:rPr lang="en-US" altLang="ja-JP" sz="2800" baseline="-25000" dirty="0" smtClean="0"/>
              <a:t>2</a:t>
            </a:r>
            <a:r>
              <a:rPr lang="en-US" altLang="ja-JP" sz="2800" dirty="0" smtClean="0"/>
              <a:t>SO</a:t>
            </a:r>
            <a:r>
              <a:rPr lang="en-US" altLang="ja-JP" sz="2800" baseline="-25000" dirty="0" smtClean="0"/>
              <a:t>4</a:t>
            </a:r>
            <a:r>
              <a:rPr lang="en-US" altLang="ja-JP" sz="2800" dirty="0" smtClean="0"/>
              <a:t> vapor are obtained from the intensity variation of the radio wave.</a:t>
            </a:r>
          </a:p>
          <a:p>
            <a:pPr>
              <a:buNone/>
            </a:pPr>
            <a:r>
              <a:rPr lang="en-US" altLang="ja-JP" sz="2800" dirty="0" smtClean="0"/>
              <a:t>Ⅲ. Vertical profiles of the electron density in the Venus ionosphere are obtained from the frequency variation of the radio wave.</a:t>
            </a:r>
          </a:p>
          <a:p>
            <a:pPr>
              <a:buNone/>
            </a:pPr>
            <a:r>
              <a:rPr lang="en-US" altLang="ja-JP" sz="2800" dirty="0" smtClean="0"/>
              <a:t> </a:t>
            </a:r>
            <a:endParaRPr lang="ja-JP" altLang="en-US" sz="2800" dirty="0"/>
          </a:p>
        </p:txBody>
      </p:sp>
      <p:sp>
        <p:nvSpPr>
          <p:cNvPr id="4" name="正方形/長方形 3"/>
          <p:cNvSpPr/>
          <p:nvPr/>
        </p:nvSpPr>
        <p:spPr>
          <a:xfrm>
            <a:off x="159999" y="4886294"/>
            <a:ext cx="8845825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ja-JP" sz="2400" i="1" dirty="0" smtClean="0">
                <a:solidFill>
                  <a:srgbClr val="008000"/>
                </a:solidFill>
              </a:rPr>
              <a:t>For the purpose of testing the </a:t>
            </a:r>
            <a:r>
              <a:rPr lang="en-US" altLang="ja-JP" sz="2400" i="1" dirty="0" err="1" smtClean="0">
                <a:solidFill>
                  <a:srgbClr val="008000"/>
                </a:solidFill>
              </a:rPr>
              <a:t>Akatsuki</a:t>
            </a:r>
            <a:r>
              <a:rPr lang="en-US" altLang="ja-JP" sz="2400" i="1" dirty="0" smtClean="0">
                <a:solidFill>
                  <a:srgbClr val="008000"/>
                </a:solidFill>
              </a:rPr>
              <a:t> radio science system, radio waves transmitted from Venus Express were observed at </a:t>
            </a:r>
            <a:r>
              <a:rPr lang="en-US" altLang="ja-JP" sz="2400" i="1" dirty="0" err="1" smtClean="0">
                <a:solidFill>
                  <a:srgbClr val="008000"/>
                </a:solidFill>
              </a:rPr>
              <a:t>Usuda</a:t>
            </a:r>
            <a:r>
              <a:rPr lang="en-US" altLang="ja-JP" sz="2400" i="1" dirty="0" smtClean="0">
                <a:solidFill>
                  <a:srgbClr val="008000"/>
                </a:solidFill>
              </a:rPr>
              <a:t> Deep Space Center and analyzed to obtain five vertical temperature profiles.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8945"/>
            <a:ext cx="8229600" cy="579362"/>
          </a:xfrm>
        </p:spPr>
        <p:txBody>
          <a:bodyPr>
            <a:normAutofit fontScale="90000"/>
          </a:bodyPr>
          <a:lstStyle/>
          <a:p>
            <a:r>
              <a:rPr lang="en-US" altLang="ja-JP" sz="3600" dirty="0" smtClean="0">
                <a:latin typeface="Times"/>
              </a:rPr>
              <a:t>Results</a:t>
            </a:r>
            <a:endParaRPr lang="ja-JP" altLang="en-US" sz="3600" dirty="0">
              <a:latin typeface="Times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788307"/>
            <a:ext cx="8229600" cy="536487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circleNumDbPlain"/>
            </a:pPr>
            <a:r>
              <a:rPr lang="en-US" altLang="ja-JP" sz="2800" dirty="0" smtClean="0"/>
              <a:t>Gravity waves are </a:t>
            </a:r>
            <a:r>
              <a:rPr lang="en-US" altLang="ja-JP" sz="2800" dirty="0" smtClean="0">
                <a:solidFill>
                  <a:srgbClr val="FF0000"/>
                </a:solidFill>
              </a:rPr>
              <a:t>not saturated </a:t>
            </a:r>
            <a:r>
              <a:rPr lang="en-US" altLang="ja-JP" sz="2800" dirty="0" smtClean="0"/>
              <a:t>below the altitude  </a:t>
            </a:r>
          </a:p>
          <a:p>
            <a:pPr marL="514350" indent="-514350">
              <a:buNone/>
            </a:pPr>
            <a:r>
              <a:rPr lang="en-US" altLang="ja-JP" sz="2800" dirty="0" smtClean="0"/>
              <a:t>	40 km.</a:t>
            </a:r>
          </a:p>
          <a:p>
            <a:pPr>
              <a:buNone/>
            </a:pPr>
            <a:r>
              <a:rPr lang="en-US" altLang="ja-JP" sz="2800" dirty="0" smtClean="0"/>
              <a:t>	⇒ This is not consistent with the results of Theodore 		et al. (1993) and Joshi et al. (1995).</a:t>
            </a:r>
          </a:p>
          <a:p>
            <a:pPr>
              <a:buNone/>
            </a:pPr>
            <a:endParaRPr lang="en-US" altLang="ja-JP" sz="2800" dirty="0" smtClean="0"/>
          </a:p>
          <a:p>
            <a:pPr marL="514350" indent="-514350">
              <a:buAutoNum type="circleNumDbPlain" startAt="2"/>
            </a:pPr>
            <a:r>
              <a:rPr lang="en-US" altLang="ja-JP" sz="2800" dirty="0" smtClean="0"/>
              <a:t>Judged from the shape of spectrum, the source of  gravity wave might not be topographic effects.</a:t>
            </a:r>
          </a:p>
          <a:p>
            <a:pPr marL="514350" indent="-514350">
              <a:buNone/>
            </a:pPr>
            <a:r>
              <a:rPr lang="en-US" altLang="ja-JP" sz="2800" dirty="0" smtClean="0"/>
              <a:t>     ⇒ What is the source of</a:t>
            </a:r>
            <a:r>
              <a:rPr lang="en-US" altLang="ja-JP" sz="2800" dirty="0" smtClean="0"/>
              <a:t> gravity waves </a:t>
            </a:r>
            <a:r>
              <a:rPr lang="en-US" altLang="ja-JP" sz="2800" dirty="0" smtClean="0"/>
              <a:t>?</a:t>
            </a:r>
          </a:p>
          <a:p>
            <a:pPr>
              <a:buNone/>
            </a:pPr>
            <a:endParaRPr lang="en-US" altLang="ja-JP" sz="2800" dirty="0" smtClean="0"/>
          </a:p>
          <a:p>
            <a:pPr marL="514350" indent="-514350">
              <a:buAutoNum type="circleNumDbPlain" startAt="3"/>
            </a:pPr>
            <a:r>
              <a:rPr lang="en-US" altLang="ja-JP" sz="2800" dirty="0" smtClean="0"/>
              <a:t>The spectral density increases within the northern high latitude region in the Martian winter and spring.</a:t>
            </a:r>
          </a:p>
          <a:p>
            <a:pPr>
              <a:buNone/>
            </a:pPr>
            <a:endParaRPr lang="en-US" altLang="ja-JP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20917"/>
            <a:ext cx="8229600" cy="656003"/>
          </a:xfrm>
        </p:spPr>
        <p:txBody>
          <a:bodyPr>
            <a:noAutofit/>
          </a:bodyPr>
          <a:lstStyle/>
          <a:p>
            <a:r>
              <a:rPr lang="en-US" altLang="ja-JP" sz="2800" dirty="0" smtClean="0">
                <a:latin typeface="Times"/>
              </a:rPr>
              <a:t>Discussion ①</a:t>
            </a:r>
            <a:br>
              <a:rPr lang="en-US" altLang="ja-JP" sz="2800" dirty="0" smtClean="0">
                <a:latin typeface="Times"/>
              </a:rPr>
            </a:br>
            <a:r>
              <a:rPr lang="en-US" altLang="ja-JP" sz="2800" dirty="0" smtClean="0">
                <a:latin typeface="Times"/>
              </a:rPr>
              <a:t>(Why are gravity waves not saturated ?)</a:t>
            </a:r>
            <a:endParaRPr lang="ja-JP" altLang="en-US" sz="2800" dirty="0">
              <a:latin typeface="Times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31836" y="1444241"/>
            <a:ext cx="8054964" cy="17640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ja-JP" sz="2800" dirty="0" smtClean="0"/>
              <a:t>   The amplitude of the gravity wave cannot increase </a:t>
            </a:r>
          </a:p>
          <a:p>
            <a:pPr>
              <a:buNone/>
            </a:pPr>
            <a:r>
              <a:rPr lang="en-US" altLang="ja-JP" sz="2800" dirty="0" smtClean="0"/>
              <a:t>because </a:t>
            </a:r>
            <a:r>
              <a:rPr lang="en-US" altLang="ja-JP" sz="2800" dirty="0" err="1" smtClean="0">
                <a:solidFill>
                  <a:srgbClr val="FF0000"/>
                </a:solidFill>
              </a:rPr>
              <a:t>radiative</a:t>
            </a:r>
            <a:r>
              <a:rPr lang="en-US" altLang="ja-JP" sz="2800" dirty="0" smtClean="0">
                <a:solidFill>
                  <a:srgbClr val="FF0000"/>
                </a:solidFill>
              </a:rPr>
              <a:t> damping </a:t>
            </a:r>
            <a:r>
              <a:rPr lang="en-US" altLang="ja-JP" sz="2800" dirty="0" smtClean="0"/>
              <a:t>is dominant in the Martian </a:t>
            </a:r>
          </a:p>
          <a:p>
            <a:pPr>
              <a:buNone/>
            </a:pPr>
            <a:r>
              <a:rPr lang="en-US" altLang="ja-JP" sz="2800" dirty="0" smtClean="0"/>
              <a:t>lower atmosphere (</a:t>
            </a:r>
            <a:r>
              <a:rPr lang="en-US" altLang="ja-JP" sz="2800" dirty="0" err="1" smtClean="0"/>
              <a:t>Eckermann</a:t>
            </a:r>
            <a:r>
              <a:rPr lang="en-US" altLang="ja-JP" sz="2800" dirty="0" smtClean="0"/>
              <a:t> et al. 2011).  </a:t>
            </a:r>
            <a:endParaRPr lang="ja-JP" altLang="en-US" sz="2800" dirty="0"/>
          </a:p>
        </p:txBody>
      </p:sp>
      <p:sp>
        <p:nvSpPr>
          <p:cNvPr id="4" name="コンテンツ プレースホルダ 2"/>
          <p:cNvSpPr txBox="1">
            <a:spLocks/>
          </p:cNvSpPr>
          <p:nvPr/>
        </p:nvSpPr>
        <p:spPr>
          <a:xfrm>
            <a:off x="546328" y="5291454"/>
            <a:ext cx="8229600" cy="1247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Barnes (1990), </a:t>
            </a:r>
            <a:r>
              <a:rPr lang="en-US" altLang="ja-JP" sz="2800" dirty="0" smtClean="0"/>
              <a:t>Theodore et al. (1993) and Joshi et al.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ja-JP" sz="2800" dirty="0" smtClean="0"/>
              <a:t>(1995) do </a:t>
            </a:r>
            <a:r>
              <a:rPr lang="en-US" altLang="ja-JP" sz="2800" b="1" i="1" dirty="0" smtClean="0">
                <a:solidFill>
                  <a:srgbClr val="008000"/>
                </a:solidFill>
              </a:rPr>
              <a:t>not</a:t>
            </a:r>
            <a:r>
              <a:rPr lang="en-US" altLang="ja-JP" sz="2800" dirty="0" smtClean="0"/>
              <a:t> consider the effect of </a:t>
            </a:r>
            <a:r>
              <a:rPr lang="en-US" altLang="ja-JP" sz="2800" dirty="0" err="1" smtClean="0"/>
              <a:t>radiative</a:t>
            </a:r>
            <a:r>
              <a:rPr lang="en-US" altLang="ja-JP" sz="2800" dirty="0" smtClean="0"/>
              <a:t> damping.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28" y="1311203"/>
            <a:ext cx="4025900" cy="37719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681" y="1311203"/>
            <a:ext cx="4025900" cy="3835400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1384788" y="4298459"/>
            <a:ext cx="1235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 smtClean="0"/>
              <a:t>λ</a:t>
            </a:r>
            <a:r>
              <a:rPr lang="en-US" altLang="ja-JP" baseline="-25000" dirty="0" err="1" smtClean="0"/>
              <a:t>z</a:t>
            </a:r>
            <a:r>
              <a:rPr lang="en-US" altLang="ja-JP" dirty="0" smtClean="0"/>
              <a:t> = 2.5 km</a:t>
            </a:r>
            <a:endParaRPr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5315436" y="4333631"/>
            <a:ext cx="1205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 smtClean="0"/>
              <a:t>λ</a:t>
            </a:r>
            <a:r>
              <a:rPr lang="en-US" altLang="ja-JP" baseline="-25000" dirty="0" err="1" smtClean="0"/>
              <a:t>z</a:t>
            </a:r>
            <a:r>
              <a:rPr lang="en-US" altLang="ja-JP" dirty="0" smtClean="0"/>
              <a:t> =</a:t>
            </a:r>
            <a:r>
              <a:rPr lang="en-US" altLang="ja-JP" dirty="0" smtClean="0"/>
              <a:t> 5.0 </a:t>
            </a:r>
            <a:r>
              <a:rPr lang="en-US" altLang="ja-JP" dirty="0" smtClean="0"/>
              <a:t>km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2"/>
      <p:bldP spid="9" grpId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14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2800" dirty="0" smtClean="0">
                <a:latin typeface="Times"/>
              </a:rPr>
              <a:t>Discussion ②</a:t>
            </a:r>
            <a:br>
              <a:rPr lang="en-US" altLang="ja-JP" sz="2800" dirty="0" smtClean="0">
                <a:latin typeface="Times"/>
              </a:rPr>
            </a:br>
            <a:r>
              <a:rPr lang="en-US" altLang="ja-JP" sz="2800" dirty="0" smtClean="0">
                <a:latin typeface="Times"/>
              </a:rPr>
              <a:t>(What is the source of the gravity wave?)</a:t>
            </a:r>
            <a:endParaRPr lang="ja-JP" altLang="en-US" sz="28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45103" y="1370208"/>
            <a:ext cx="8645439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ja-JP" altLang="en-US" dirty="0" smtClean="0"/>
              <a:t>・</a:t>
            </a:r>
            <a:r>
              <a:rPr lang="en-US" altLang="ja-JP" dirty="0" smtClean="0"/>
              <a:t> In previous numerical simulation studies, the source of the gravity wave is thought to be the topographic effects. </a:t>
            </a:r>
          </a:p>
          <a:p>
            <a:pPr>
              <a:buNone/>
            </a:pPr>
            <a:r>
              <a:rPr lang="en-US" altLang="ja-JP" dirty="0" smtClean="0"/>
              <a:t>	(ex ; Barnes (1990), Joshi et al. (1995))</a:t>
            </a:r>
          </a:p>
          <a:p>
            <a:pPr>
              <a:buNone/>
            </a:pPr>
            <a:r>
              <a:rPr lang="ja-JP" altLang="en-US" dirty="0" smtClean="0"/>
              <a:t>・</a:t>
            </a:r>
            <a:r>
              <a:rPr lang="en-US" altLang="ja-JP" dirty="0" smtClean="0"/>
              <a:t> From the observation result, there is a rough correlation between the activity of the gravity wave and the topography only in the equatorial region.</a:t>
            </a:r>
          </a:p>
          <a:p>
            <a:pPr>
              <a:buNone/>
            </a:pPr>
            <a:r>
              <a:rPr lang="en-US" altLang="ja-JP" dirty="0" smtClean="0"/>
              <a:t>	(ex ; Creasy et al. (2006))</a:t>
            </a:r>
          </a:p>
          <a:p>
            <a:pPr>
              <a:buNone/>
            </a:pPr>
            <a:endParaRPr lang="en-US" altLang="ja-JP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46119"/>
            <a:ext cx="4546600" cy="28067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9" y="2122319"/>
            <a:ext cx="4559300" cy="26543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正方形/長方形 5"/>
          <p:cNvSpPr/>
          <p:nvPr/>
        </p:nvSpPr>
        <p:spPr>
          <a:xfrm>
            <a:off x="601616" y="5791351"/>
            <a:ext cx="78432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ja-JP" sz="2800" dirty="0" smtClean="0">
                <a:solidFill>
                  <a:srgbClr val="0000FF"/>
                </a:solidFill>
              </a:rPr>
              <a:t>The correlation between the spectral density and the Martian topography does not seem to be good.</a:t>
            </a:r>
            <a:endParaRPr lang="ja-JP" altLang="en-US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8155"/>
            <a:ext cx="8229600" cy="381741"/>
          </a:xfrm>
        </p:spPr>
        <p:txBody>
          <a:bodyPr>
            <a:normAutofit fontScale="90000"/>
          </a:bodyPr>
          <a:lstStyle/>
          <a:p>
            <a:r>
              <a:rPr lang="en-US" altLang="ja-JP" sz="2400" dirty="0" smtClean="0">
                <a:latin typeface="Times"/>
              </a:rPr>
              <a:t>Results (3-20 km)</a:t>
            </a:r>
            <a:endParaRPr lang="ja-JP" altLang="en-US" sz="2400" dirty="0">
              <a:latin typeface="Times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rcRect t="327"/>
          <a:stretch>
            <a:fillRect/>
          </a:stretch>
        </p:blipFill>
        <p:spPr>
          <a:xfrm>
            <a:off x="277375" y="335294"/>
            <a:ext cx="8736532" cy="6064104"/>
          </a:xfrm>
          <a:prstGeom prst="rect">
            <a:avLst/>
          </a:prstGeom>
        </p:spPr>
      </p:pic>
      <p:sp>
        <p:nvSpPr>
          <p:cNvPr id="6" name="正方形/長方形 146"/>
          <p:cNvSpPr>
            <a:spLocks noChangeArrowheads="1"/>
          </p:cNvSpPr>
          <p:nvPr/>
        </p:nvSpPr>
        <p:spPr bwMode="auto">
          <a:xfrm>
            <a:off x="356512" y="6233949"/>
            <a:ext cx="37272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400" b="1" dirty="0"/>
              <a:t>Vertical </a:t>
            </a:r>
            <a:r>
              <a:rPr lang="en-US" altLang="ja-JP" sz="2400" b="1" dirty="0" err="1"/>
              <a:t>wavenumber</a:t>
            </a:r>
            <a:r>
              <a:rPr lang="en-US" altLang="ja-JP" sz="2400" b="1" dirty="0"/>
              <a:t> (km</a:t>
            </a:r>
            <a:r>
              <a:rPr lang="en-US" altLang="ja-JP" sz="2400" b="1" baseline="30000" dirty="0"/>
              <a:t>-1</a:t>
            </a:r>
            <a:r>
              <a:rPr lang="en-US" altLang="ja-JP" sz="2400" b="1" dirty="0"/>
              <a:t>)</a:t>
            </a:r>
            <a:endParaRPr lang="ja-JP" altLang="en-US" sz="2400" b="1" dirty="0"/>
          </a:p>
        </p:txBody>
      </p:sp>
      <p:sp>
        <p:nvSpPr>
          <p:cNvPr id="7" name="正方形/長方形 146"/>
          <p:cNvSpPr>
            <a:spLocks noChangeArrowheads="1"/>
          </p:cNvSpPr>
          <p:nvPr/>
        </p:nvSpPr>
        <p:spPr bwMode="auto">
          <a:xfrm>
            <a:off x="-2083817" y="2953818"/>
            <a:ext cx="46920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400" b="1" dirty="0" smtClean="0"/>
              <a:t>Normalized spectral density (km s</a:t>
            </a:r>
            <a:r>
              <a:rPr lang="en-US" altLang="ja-JP" sz="2400" b="1" baseline="30000" dirty="0" smtClean="0"/>
              <a:t>4</a:t>
            </a:r>
            <a:r>
              <a:rPr lang="en-US" altLang="ja-JP" sz="2400" b="1" dirty="0" smtClean="0"/>
              <a:t>)</a:t>
            </a:r>
            <a:endParaRPr lang="ja-JP" altLang="en-US" sz="2400" b="1" dirty="0"/>
          </a:p>
        </p:txBody>
      </p:sp>
      <p:sp>
        <p:nvSpPr>
          <p:cNvPr id="9" name="正方形/長方形 8"/>
          <p:cNvSpPr/>
          <p:nvPr/>
        </p:nvSpPr>
        <p:spPr>
          <a:xfrm>
            <a:off x="2777959" y="628945"/>
            <a:ext cx="1305805" cy="2269173"/>
          </a:xfrm>
          <a:prstGeom prst="rect">
            <a:avLst/>
          </a:prstGeom>
          <a:solidFill>
            <a:schemeClr val="tx1">
              <a:lumMod val="50000"/>
              <a:lumOff val="50000"/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7130527" y="628945"/>
            <a:ext cx="1305805" cy="2269173"/>
          </a:xfrm>
          <a:prstGeom prst="rect">
            <a:avLst/>
          </a:prstGeom>
          <a:solidFill>
            <a:schemeClr val="tx1">
              <a:lumMod val="50000"/>
              <a:lumOff val="50000"/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7130527" y="3677718"/>
            <a:ext cx="1305805" cy="2269173"/>
          </a:xfrm>
          <a:prstGeom prst="rect">
            <a:avLst/>
          </a:prstGeom>
          <a:solidFill>
            <a:schemeClr val="tx1">
              <a:lumMod val="50000"/>
              <a:lumOff val="50000"/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2777959" y="3677718"/>
            <a:ext cx="1305805" cy="2269173"/>
          </a:xfrm>
          <a:prstGeom prst="rect">
            <a:avLst/>
          </a:prstGeom>
          <a:solidFill>
            <a:schemeClr val="tx1">
              <a:lumMod val="50000"/>
              <a:lumOff val="50000"/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46"/>
          <p:cNvSpPr>
            <a:spLocks noChangeArrowheads="1"/>
          </p:cNvSpPr>
          <p:nvPr/>
        </p:nvSpPr>
        <p:spPr bwMode="auto">
          <a:xfrm>
            <a:off x="4294724" y="6189389"/>
            <a:ext cx="474146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</a:rPr>
              <a:t>red</a:t>
            </a:r>
            <a:r>
              <a:rPr lang="en-US" altLang="ja-JP" b="1" dirty="0" smtClean="0"/>
              <a:t> : 45N-75N, </a:t>
            </a:r>
            <a:r>
              <a:rPr lang="en-US" altLang="ja-JP" b="1" dirty="0" smtClean="0">
                <a:solidFill>
                  <a:srgbClr val="008000"/>
                </a:solidFill>
              </a:rPr>
              <a:t>green</a:t>
            </a:r>
            <a:r>
              <a:rPr lang="en-US" altLang="ja-JP" b="1" dirty="0" smtClean="0"/>
              <a:t> : 15N-45N, </a:t>
            </a:r>
            <a:r>
              <a:rPr lang="en-US" altLang="ja-JP" b="1" dirty="0" smtClean="0">
                <a:solidFill>
                  <a:srgbClr val="0000FF"/>
                </a:solidFill>
              </a:rPr>
              <a:t>blue</a:t>
            </a:r>
            <a:r>
              <a:rPr lang="en-US" altLang="ja-JP" b="1" dirty="0" smtClean="0"/>
              <a:t> : 15S-15N,</a:t>
            </a:r>
          </a:p>
          <a:p>
            <a:r>
              <a:rPr lang="en-US" altLang="ja-JP" b="1" dirty="0" smtClean="0">
                <a:solidFill>
                  <a:srgbClr val="D90EE5"/>
                </a:solidFill>
              </a:rPr>
              <a:t>pink</a:t>
            </a:r>
            <a:r>
              <a:rPr lang="en-US" altLang="ja-JP" b="1" dirty="0" smtClean="0"/>
              <a:t> : 45S-15S, </a:t>
            </a:r>
            <a:r>
              <a:rPr lang="en-US" altLang="ja-JP" b="1" dirty="0" smtClean="0">
                <a:solidFill>
                  <a:srgbClr val="3FDEFF"/>
                </a:solidFill>
              </a:rPr>
              <a:t>aqua</a:t>
            </a:r>
            <a:r>
              <a:rPr lang="en-US" altLang="ja-JP" b="1" dirty="0" smtClean="0"/>
              <a:t> : 75S-45S</a:t>
            </a:r>
            <a:endParaRPr lang="ja-JP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800" dirty="0" smtClean="0">
                <a:latin typeface="Times"/>
              </a:rPr>
              <a:t>Discussion ②</a:t>
            </a:r>
            <a:br>
              <a:rPr lang="en-US" altLang="ja-JP" sz="2800" dirty="0" smtClean="0">
                <a:latin typeface="Times"/>
              </a:rPr>
            </a:br>
            <a:r>
              <a:rPr lang="en-US" altLang="ja-JP" sz="2800" dirty="0" smtClean="0">
                <a:latin typeface="Times"/>
              </a:rPr>
              <a:t>(What is the source of the gravity wave?)</a:t>
            </a:r>
            <a:endParaRPr lang="ja-JP" altLang="en-US" sz="28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ja-JP" altLang="en-US" dirty="0" smtClean="0"/>
              <a:t>・</a:t>
            </a:r>
            <a:r>
              <a:rPr lang="en-US" altLang="ja-JP" dirty="0" smtClean="0"/>
              <a:t>	There seemed to be a good correlation between the </a:t>
            </a:r>
          </a:p>
          <a:p>
            <a:pPr>
              <a:buNone/>
            </a:pPr>
            <a:r>
              <a:rPr lang="en-US" altLang="ja-JP" dirty="0" smtClean="0"/>
              <a:t>  spectral density and </a:t>
            </a:r>
            <a:r>
              <a:rPr lang="en-US" altLang="ja-JP" dirty="0" smtClean="0">
                <a:solidFill>
                  <a:srgbClr val="FF0000"/>
                </a:solidFill>
              </a:rPr>
              <a:t>the amount of solar radiation</a:t>
            </a:r>
            <a:r>
              <a:rPr lang="en-US" altLang="ja-JP" dirty="0" smtClean="0"/>
              <a:t>.</a:t>
            </a:r>
          </a:p>
          <a:p>
            <a:pPr>
              <a:buNone/>
            </a:pPr>
            <a:r>
              <a:rPr lang="ja-JP" altLang="en-US" dirty="0" smtClean="0"/>
              <a:t>・</a:t>
            </a:r>
            <a:r>
              <a:rPr lang="en-US" altLang="ja-JP" dirty="0" smtClean="0"/>
              <a:t>  Moreover </a:t>
            </a:r>
            <a:r>
              <a:rPr lang="en-US" altLang="ja-JP" dirty="0" smtClean="0">
                <a:solidFill>
                  <a:srgbClr val="0000FF"/>
                </a:solidFill>
              </a:rPr>
              <a:t>topographic effects </a:t>
            </a:r>
            <a:r>
              <a:rPr lang="en-US" altLang="ja-JP" dirty="0" smtClean="0"/>
              <a:t>will also contribute to the enhancement of spectral density within the region near the equator. </a:t>
            </a:r>
          </a:p>
          <a:p>
            <a:pPr>
              <a:buNone/>
            </a:pP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516845"/>
            <a:ext cx="9144000" cy="1143000"/>
          </a:xfrm>
        </p:spPr>
        <p:txBody>
          <a:bodyPr>
            <a:noAutofit/>
          </a:bodyPr>
          <a:lstStyle/>
          <a:p>
            <a:r>
              <a:rPr lang="en-US" altLang="ja-JP" sz="2800" dirty="0" smtClean="0">
                <a:latin typeface="Times"/>
              </a:rPr>
              <a:t>Discussion ③</a:t>
            </a:r>
            <a:br>
              <a:rPr lang="en-US" altLang="ja-JP" sz="2800" dirty="0" smtClean="0">
                <a:latin typeface="Times"/>
              </a:rPr>
            </a:br>
            <a:r>
              <a:rPr lang="en-US" altLang="ja-JP" sz="2800" dirty="0" smtClean="0">
                <a:latin typeface="Times"/>
              </a:rPr>
              <a:t>(Why the spectral density is increased in the Martian winter and spring within the northern high latitude region?)</a:t>
            </a:r>
            <a:endParaRPr lang="ja-JP" altLang="en-US" sz="28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2094302"/>
            <a:ext cx="9144000" cy="337538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ja-JP" dirty="0" smtClean="0"/>
              <a:t>       Within the northern high latitude region, very strong westerly wind exists around the altitude 30-40 km in the winter and spring.</a:t>
            </a:r>
          </a:p>
          <a:p>
            <a:pPr>
              <a:buNone/>
            </a:pPr>
            <a:r>
              <a:rPr lang="en-US" altLang="ja-JP" dirty="0" smtClean="0"/>
              <a:t>	⇒ Are gravity waves generated by </a:t>
            </a:r>
            <a:r>
              <a:rPr lang="en-US" altLang="ja-JP" dirty="0" smtClean="0">
                <a:solidFill>
                  <a:srgbClr val="FF0000"/>
                </a:solidFill>
              </a:rPr>
              <a:t>jet instability </a:t>
            </a:r>
            <a:r>
              <a:rPr lang="en-US" altLang="ja-JP" dirty="0" smtClean="0"/>
              <a:t>?</a:t>
            </a:r>
          </a:p>
          <a:p>
            <a:pPr>
              <a:buNone/>
            </a:pPr>
            <a:r>
              <a:rPr lang="en-US" altLang="ja-JP" dirty="0" smtClean="0"/>
              <a:t>	</a:t>
            </a:r>
            <a:r>
              <a:rPr lang="en-US" altLang="ja-JP" dirty="0" smtClean="0"/>
              <a:t>	</a:t>
            </a:r>
            <a:endParaRPr lang="ja-JP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9558"/>
            <a:ext cx="8229600" cy="961893"/>
          </a:xfrm>
        </p:spPr>
        <p:txBody>
          <a:bodyPr>
            <a:noAutofit/>
          </a:bodyPr>
          <a:lstStyle/>
          <a:p>
            <a:r>
              <a:rPr lang="en-US" altLang="ja-JP" sz="2000" dirty="0" smtClean="0">
                <a:latin typeface="Times"/>
              </a:rPr>
              <a:t>Discussion ③</a:t>
            </a:r>
            <a:br>
              <a:rPr lang="en-US" altLang="ja-JP" sz="2000" dirty="0" smtClean="0">
                <a:latin typeface="Times"/>
              </a:rPr>
            </a:br>
            <a:r>
              <a:rPr lang="en-US" altLang="ja-JP" sz="2000" dirty="0" smtClean="0">
                <a:latin typeface="Times"/>
              </a:rPr>
              <a:t>(Why the spectral density is increased in the Martian winter and spring within the northern high latitude region?)</a:t>
            </a:r>
            <a:endParaRPr lang="ja-JP" altLang="en-US" sz="20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39" y="1002587"/>
            <a:ext cx="8080261" cy="5729323"/>
          </a:xfrm>
          <a:prstGeom prst="rect">
            <a:avLst/>
          </a:prstGeom>
        </p:spPr>
      </p:pic>
      <p:sp useBgFill="1">
        <p:nvSpPr>
          <p:cNvPr id="5" name="正方形/長方形 4"/>
          <p:cNvSpPr/>
          <p:nvPr/>
        </p:nvSpPr>
        <p:spPr>
          <a:xfrm>
            <a:off x="7884947" y="1704403"/>
            <a:ext cx="606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Fall</a:t>
            </a:r>
            <a:endParaRPr lang="ja-JP" altLang="en-US" sz="2400" dirty="0"/>
          </a:p>
        </p:txBody>
      </p:sp>
      <p:sp useBgFill="1">
        <p:nvSpPr>
          <p:cNvPr id="6" name="正方形/長方形 5"/>
          <p:cNvSpPr/>
          <p:nvPr/>
        </p:nvSpPr>
        <p:spPr>
          <a:xfrm>
            <a:off x="7918370" y="3041192"/>
            <a:ext cx="1048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Winter</a:t>
            </a:r>
            <a:endParaRPr lang="ja-JP" altLang="en-US" sz="2400" dirty="0"/>
          </a:p>
        </p:txBody>
      </p:sp>
      <p:sp useBgFill="1">
        <p:nvSpPr>
          <p:cNvPr id="7" name="正方形/長方形 6"/>
          <p:cNvSpPr/>
          <p:nvPr/>
        </p:nvSpPr>
        <p:spPr>
          <a:xfrm>
            <a:off x="7896088" y="4255442"/>
            <a:ext cx="9722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Spring</a:t>
            </a:r>
            <a:endParaRPr lang="ja-JP" altLang="en-US" sz="2400" dirty="0"/>
          </a:p>
        </p:txBody>
      </p:sp>
      <p:sp useBgFill="1">
        <p:nvSpPr>
          <p:cNvPr id="8" name="正方形/長方形 7"/>
          <p:cNvSpPr/>
          <p:nvPr/>
        </p:nvSpPr>
        <p:spPr>
          <a:xfrm>
            <a:off x="7873806" y="5625649"/>
            <a:ext cx="1239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Summer</a:t>
            </a:r>
            <a:endParaRPr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19868"/>
          </a:xfrm>
        </p:spPr>
        <p:txBody>
          <a:bodyPr>
            <a:noAutofit/>
          </a:bodyPr>
          <a:lstStyle/>
          <a:p>
            <a:r>
              <a:rPr lang="en-US" altLang="ja-JP" sz="1800" dirty="0" smtClean="0">
                <a:latin typeface="Times"/>
              </a:rPr>
              <a:t>Discussion ③</a:t>
            </a:r>
            <a:br>
              <a:rPr lang="en-US" altLang="ja-JP" sz="1800" dirty="0" smtClean="0">
                <a:latin typeface="Times"/>
              </a:rPr>
            </a:br>
            <a:r>
              <a:rPr lang="en-US" altLang="ja-JP" sz="1800" dirty="0" smtClean="0">
                <a:latin typeface="Times"/>
              </a:rPr>
              <a:t>(Why the spectral density is increased in the Martian winter and spring within the northern high latitude region?)</a:t>
            </a:r>
            <a:endParaRPr lang="ja-JP" altLang="en-US" sz="18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lum bright="-50000" contrast="90000"/>
          </a:blip>
          <a:stretch>
            <a:fillRect/>
          </a:stretch>
        </p:blipFill>
        <p:spPr>
          <a:xfrm>
            <a:off x="319070" y="842148"/>
            <a:ext cx="8538048" cy="5976634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2483965" y="1426050"/>
            <a:ext cx="6689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b="1" dirty="0" smtClean="0"/>
              <a:t>Model</a:t>
            </a:r>
            <a:endParaRPr lang="ja-JP" altLang="en-US" sz="1400" b="1" dirty="0"/>
          </a:p>
        </p:txBody>
      </p:sp>
      <p:sp>
        <p:nvSpPr>
          <p:cNvPr id="6" name="正方形/長方形 5"/>
          <p:cNvSpPr/>
          <p:nvPr/>
        </p:nvSpPr>
        <p:spPr>
          <a:xfrm>
            <a:off x="2716010" y="2081786"/>
            <a:ext cx="8692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b="1" dirty="0" smtClean="0"/>
              <a:t>20-37 km</a:t>
            </a:r>
            <a:endParaRPr lang="ja-JP" altLang="en-US" sz="1400" b="1" dirty="0"/>
          </a:p>
        </p:txBody>
      </p:sp>
      <p:sp>
        <p:nvSpPr>
          <p:cNvPr id="7" name="正方形/長方形 6"/>
          <p:cNvSpPr/>
          <p:nvPr/>
        </p:nvSpPr>
        <p:spPr>
          <a:xfrm>
            <a:off x="1931464" y="2250365"/>
            <a:ext cx="7782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b="1" dirty="0" smtClean="0"/>
              <a:t>3-20 km</a:t>
            </a:r>
            <a:endParaRPr lang="ja-JP" altLang="en-US" sz="1400" b="1" dirty="0"/>
          </a:p>
        </p:txBody>
      </p:sp>
      <p:sp>
        <p:nvSpPr>
          <p:cNvPr id="8" name="正方形/長方形 7"/>
          <p:cNvSpPr/>
          <p:nvPr/>
        </p:nvSpPr>
        <p:spPr>
          <a:xfrm>
            <a:off x="3152888" y="6499808"/>
            <a:ext cx="28382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Vertical </a:t>
            </a:r>
            <a:r>
              <a:rPr lang="en-US" altLang="ja-JP" dirty="0" err="1" smtClean="0"/>
              <a:t>wavenumber</a:t>
            </a:r>
            <a:r>
              <a:rPr lang="en-US" altLang="ja-JP" dirty="0" smtClean="0"/>
              <a:t> (km</a:t>
            </a:r>
            <a:r>
              <a:rPr lang="en-US" altLang="ja-JP" baseline="30000" dirty="0" smtClean="0"/>
              <a:t>-1</a:t>
            </a:r>
            <a:r>
              <a:rPr lang="en-US" altLang="ja-JP" dirty="0" smtClean="0"/>
              <a:t>)</a:t>
            </a:r>
            <a:endParaRPr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-1479935" y="3275128"/>
            <a:ext cx="3598010" cy="369332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>
            <a:spAutoFit/>
          </a:bodyPr>
          <a:lstStyle/>
          <a:p>
            <a:r>
              <a:rPr lang="en-US" altLang="ja-JP" dirty="0" smtClean="0"/>
              <a:t>Normalized spectral density (km s</a:t>
            </a:r>
            <a:r>
              <a:rPr lang="en-US" altLang="ja-JP" baseline="30000" dirty="0" smtClean="0"/>
              <a:t>4</a:t>
            </a:r>
            <a:r>
              <a:rPr lang="en-US" altLang="ja-JP" dirty="0" smtClean="0"/>
              <a:t>)</a:t>
            </a:r>
            <a:endParaRPr lang="ja-JP" alt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00201"/>
            <a:ext cx="8229600" cy="653329"/>
          </a:xfrm>
        </p:spPr>
        <p:txBody>
          <a:bodyPr>
            <a:normAutofit/>
          </a:bodyPr>
          <a:lstStyle/>
          <a:p>
            <a:r>
              <a:rPr lang="en-US" altLang="ja-JP" sz="3200" dirty="0" smtClean="0">
                <a:latin typeface="Times"/>
              </a:rPr>
              <a:t>Summary1 (Mars atmosphere)</a:t>
            </a:r>
            <a:endParaRPr lang="ja-JP" altLang="en-US" sz="3200" dirty="0">
              <a:latin typeface="Times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953530"/>
            <a:ext cx="9144000" cy="5435285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altLang="ja-JP" dirty="0" smtClean="0"/>
              <a:t>I analyzed the Radio Science data obtained in MGS mission and detected the gravity wave, assuming that its vertical wavelength is </a:t>
            </a:r>
            <a:r>
              <a:rPr lang="en-US" altLang="ja-JP" b="1" i="1" dirty="0" smtClean="0">
                <a:solidFill>
                  <a:srgbClr val="FF0000"/>
                </a:solidFill>
              </a:rPr>
              <a:t>2.5-10 km</a:t>
            </a:r>
            <a:r>
              <a:rPr lang="en-US" altLang="ja-JP" dirty="0" smtClean="0"/>
              <a:t>.</a:t>
            </a:r>
          </a:p>
          <a:p>
            <a:pPr marL="514350" indent="-514350">
              <a:buNone/>
            </a:pPr>
            <a:r>
              <a:rPr lang="en-US" altLang="ja-JP" dirty="0" smtClean="0"/>
              <a:t>2.  Vertically propagating gravity waves can grow at the northern high latitude region in the Martian winter.</a:t>
            </a:r>
          </a:p>
          <a:p>
            <a:pPr marL="514350" indent="-514350">
              <a:buAutoNum type="arabicPeriod" startAt="3"/>
            </a:pPr>
            <a:r>
              <a:rPr lang="en-US" altLang="ja-JP" dirty="0" smtClean="0"/>
              <a:t>Gravity waves are </a:t>
            </a:r>
            <a:r>
              <a:rPr lang="en-US" altLang="ja-JP" b="1" i="1" dirty="0" smtClean="0">
                <a:solidFill>
                  <a:srgbClr val="FF0000"/>
                </a:solidFill>
              </a:rPr>
              <a:t>not saturated </a:t>
            </a:r>
            <a:r>
              <a:rPr lang="en-US" altLang="ja-JP" dirty="0" smtClean="0"/>
              <a:t>below 40 km.</a:t>
            </a:r>
          </a:p>
          <a:p>
            <a:pPr marL="514350" indent="-514350">
              <a:buAutoNum type="arabicPeriod" startAt="3"/>
            </a:pPr>
            <a:r>
              <a:rPr lang="en-US" altLang="ja-JP" dirty="0" smtClean="0"/>
              <a:t>Thus </a:t>
            </a:r>
            <a:r>
              <a:rPr lang="en-US" altLang="ja-JP" dirty="0" smtClean="0">
                <a:solidFill>
                  <a:srgbClr val="FF0000"/>
                </a:solidFill>
              </a:rPr>
              <a:t>Hadley circulation </a:t>
            </a:r>
            <a:r>
              <a:rPr lang="en-US" altLang="ja-JP" dirty="0" smtClean="0"/>
              <a:t>might play a role of transporting dust particles or water vapor within the lower atmosphere.  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85778"/>
            <a:ext cx="8229600" cy="638834"/>
          </a:xfrm>
        </p:spPr>
        <p:txBody>
          <a:bodyPr>
            <a:normAutofit/>
          </a:bodyPr>
          <a:lstStyle/>
          <a:p>
            <a:r>
              <a:rPr lang="en-US" altLang="ja-JP" sz="3200" dirty="0" smtClean="0">
                <a:latin typeface="Times"/>
              </a:rPr>
              <a:t>Summary2 (Mars atmosphere)</a:t>
            </a:r>
            <a:endParaRPr lang="ja-JP" altLang="en-US" sz="32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113991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altLang="ja-JP" dirty="0" smtClean="0"/>
              <a:t>5. The source of the gravity wave might not be  the topographic effect.</a:t>
            </a:r>
          </a:p>
          <a:p>
            <a:pPr>
              <a:buNone/>
            </a:pPr>
            <a:r>
              <a:rPr lang="en-US" altLang="ja-JP" dirty="0" smtClean="0"/>
              <a:t>	⇒ </a:t>
            </a:r>
            <a:r>
              <a:rPr lang="en-US" altLang="ja-JP" dirty="0" smtClean="0">
                <a:solidFill>
                  <a:srgbClr val="FF0000"/>
                </a:solidFill>
              </a:rPr>
              <a:t>The amount of solar radiation </a:t>
            </a:r>
            <a:r>
              <a:rPr lang="en-US" altLang="ja-JP" dirty="0" smtClean="0"/>
              <a:t>might be 			associated with the spectral density.   </a:t>
            </a:r>
          </a:p>
          <a:p>
            <a:pPr>
              <a:buNone/>
            </a:pPr>
            <a:r>
              <a:rPr lang="en-US" altLang="ja-JP" dirty="0" smtClean="0"/>
              <a:t>6. Within the northern high latitude region, spectral density is enhanced with the altitude increasing in the Martian winter and spring.</a:t>
            </a:r>
          </a:p>
          <a:p>
            <a:pPr>
              <a:buNone/>
            </a:pPr>
            <a:r>
              <a:rPr lang="en-US" altLang="ja-JP" dirty="0" smtClean="0"/>
              <a:t>	⇒ </a:t>
            </a:r>
            <a:r>
              <a:rPr lang="en-US" altLang="ja-JP" dirty="0" smtClean="0">
                <a:solidFill>
                  <a:srgbClr val="FF0000"/>
                </a:solidFill>
              </a:rPr>
              <a:t>Jet instability </a:t>
            </a:r>
            <a:r>
              <a:rPr lang="en-US" altLang="ja-JP" dirty="0" smtClean="0"/>
              <a:t>generates gravity waves ?     </a:t>
            </a:r>
            <a:endParaRPr lang="ja-JP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3"/>
          <p:cNvSpPr txBox="1">
            <a:spLocks/>
          </p:cNvSpPr>
          <p:nvPr/>
        </p:nvSpPr>
        <p:spPr>
          <a:xfrm>
            <a:off x="457200" y="104766"/>
            <a:ext cx="8229600" cy="5392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ja-JP" sz="3600" dirty="0" smtClean="0">
                <a:latin typeface="Times"/>
              </a:rPr>
              <a:t>Radio occultation technique</a:t>
            </a:r>
          </a:p>
        </p:txBody>
      </p:sp>
      <p:sp>
        <p:nvSpPr>
          <p:cNvPr id="3" name="コンテンツ プレースホルダ 13"/>
          <p:cNvSpPr txBox="1">
            <a:spLocks/>
          </p:cNvSpPr>
          <p:nvPr/>
        </p:nvSpPr>
        <p:spPr>
          <a:xfrm>
            <a:off x="0" y="3897390"/>
            <a:ext cx="9143999" cy="2391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① </a:t>
            </a:r>
            <a:r>
              <a:rPr lang="en-US" altLang="ja-JP" sz="2400" dirty="0" smtClean="0"/>
              <a:t>Doppler shift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⇒ emission angle (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θ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② 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θ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lang="en-US" altLang="ja-JP" sz="2400" dirty="0" smtClean="0"/>
              <a:t>trajectory information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⇒ bending angle (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), impact</a:t>
            </a:r>
            <a:r>
              <a:rPr kumimoji="1" lang="en-US" altLang="ja-JP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parameter (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③ 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a, Abel</a:t>
            </a:r>
            <a:r>
              <a:rPr kumimoji="1" lang="en-US" altLang="ja-JP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transform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⇒ refraction index (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), altitude</a:t>
            </a:r>
            <a:r>
              <a:rPr kumimoji="1" lang="en-US" altLang="ja-JP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ρ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), density (N)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④ N, 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ρ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hydrostatic equilibrium, ideal gas law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	⇒ </a:t>
            </a:r>
            <a:r>
              <a:rPr lang="en-US" altLang="ja-JP" sz="2400" dirty="0" smtClean="0"/>
              <a:t>pressure (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), temperature (T)  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rcRect l="1467"/>
          <a:stretch>
            <a:fillRect/>
          </a:stretch>
        </p:blipFill>
        <p:spPr>
          <a:xfrm>
            <a:off x="1581586" y="740906"/>
            <a:ext cx="6184947" cy="3054067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5857954" y="2682619"/>
            <a:ext cx="23372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/>
              <a:t>Tyler et al.(1987)</a:t>
            </a:r>
            <a:endParaRPr lang="ja-JP" altLang="en-US" sz="2400" b="1" dirty="0"/>
          </a:p>
        </p:txBody>
      </p:sp>
      <p:sp>
        <p:nvSpPr>
          <p:cNvPr id="6" name="正方形/長方形 5"/>
          <p:cNvSpPr/>
          <p:nvPr/>
        </p:nvSpPr>
        <p:spPr>
          <a:xfrm>
            <a:off x="4572000" y="731061"/>
            <a:ext cx="151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0000FF"/>
                </a:solidFill>
              </a:rPr>
              <a:t>Bending angle</a:t>
            </a:r>
            <a:endParaRPr lang="ja-JP" altLang="en-US" dirty="0">
              <a:solidFill>
                <a:srgbClr val="0000FF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371948" y="2033072"/>
            <a:ext cx="1571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0000FF"/>
                </a:solidFill>
              </a:rPr>
              <a:t>Emission angle</a:t>
            </a:r>
            <a:endParaRPr lang="ja-JP" altLang="en-US" dirty="0">
              <a:solidFill>
                <a:srgbClr val="0000FF"/>
              </a:solidFill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 rot="16200000" flipV="1">
            <a:off x="6179037" y="1600692"/>
            <a:ext cx="698966" cy="37221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 smtClean="0"/>
              <a:t>Complement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3086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Observation information</a:t>
            </a:r>
            <a:endParaRPr lang="ja-JP" altLang="en-US" dirty="0"/>
          </a:p>
        </p:txBody>
      </p:sp>
      <p:sp>
        <p:nvSpPr>
          <p:cNvPr id="7" name="コンテンツ プレースホルダ 6"/>
          <p:cNvSpPr>
            <a:spLocks noGrp="1"/>
          </p:cNvSpPr>
          <p:nvPr>
            <p:ph idx="1"/>
          </p:nvPr>
        </p:nvSpPr>
        <p:spPr>
          <a:xfrm>
            <a:off x="213210" y="1385544"/>
            <a:ext cx="8930790" cy="475021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ja-JP" dirty="0" smtClean="0"/>
              <a:t>	   </a:t>
            </a:r>
            <a:r>
              <a:rPr lang="en-US" altLang="ja-JP" sz="2800" dirty="0" smtClean="0"/>
              <a:t>Date		           Ingress/Egress	 Longitude	  Latitude</a:t>
            </a:r>
            <a:r>
              <a:rPr lang="en-US" altLang="ja-JP" dirty="0" smtClean="0"/>
              <a:t>		</a:t>
            </a:r>
          </a:p>
          <a:p>
            <a:pPr>
              <a:buNone/>
            </a:pPr>
            <a:r>
              <a:rPr lang="en-US" altLang="ja-JP" dirty="0" smtClean="0"/>
              <a:t> 2010. 4. 30			egress	  		183°			61°N</a:t>
            </a:r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 2010. 5. 6				ingress			197°			12°N</a:t>
            </a:r>
          </a:p>
          <a:p>
            <a:pPr>
              <a:buNone/>
            </a:pPr>
            <a:r>
              <a:rPr lang="en-US" altLang="ja-JP" dirty="0" smtClean="0"/>
              <a:t>								egress			201°			71°N</a:t>
            </a:r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 2010. 6. 16			ingress			129°			54°S</a:t>
            </a:r>
          </a:p>
          <a:p>
            <a:pPr>
              <a:buNone/>
            </a:pPr>
            <a:r>
              <a:rPr lang="en-US" altLang="ja-JP" dirty="0" smtClean="0"/>
              <a:t>								egress			98°			85°N</a:t>
            </a:r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lang="ja-JP" altLang="en-US" dirty="0"/>
          </a:p>
        </p:txBody>
      </p:sp>
      <p:cxnSp>
        <p:nvCxnSpPr>
          <p:cNvPr id="9" name="直線コネクタ 8"/>
          <p:cNvCxnSpPr/>
          <p:nvPr/>
        </p:nvCxnSpPr>
        <p:spPr>
          <a:xfrm>
            <a:off x="0" y="1985614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64821"/>
            <a:ext cx="8229600" cy="641971"/>
          </a:xfrm>
        </p:spPr>
        <p:txBody>
          <a:bodyPr>
            <a:normAutofit/>
          </a:bodyPr>
          <a:lstStyle/>
          <a:p>
            <a:r>
              <a:rPr lang="en-US" altLang="ja-JP" sz="2800" b="1" i="1" dirty="0" smtClean="0"/>
              <a:t>Atmospheric Stability (65-85 km)</a:t>
            </a:r>
            <a:endParaRPr lang="ja-JP" altLang="en-US" sz="2800" b="1" i="1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906" y="743578"/>
            <a:ext cx="7280543" cy="5460407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2518695" y="5928357"/>
            <a:ext cx="340658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</a:rPr>
              <a:t>0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266746" y="5938126"/>
            <a:ext cx="41865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b="1" dirty="0" smtClean="0"/>
              <a:t>15</a:t>
            </a:r>
            <a:endParaRPr lang="ja-JP" altLang="en-US" b="1" dirty="0"/>
          </a:p>
        </p:txBody>
      </p:sp>
      <p:sp>
        <p:nvSpPr>
          <p:cNvPr id="6" name="正方形/長方形 5"/>
          <p:cNvSpPr/>
          <p:nvPr/>
        </p:nvSpPr>
        <p:spPr>
          <a:xfrm>
            <a:off x="4864428" y="5923271"/>
            <a:ext cx="41865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b="1" dirty="0" smtClean="0"/>
              <a:t>20</a:t>
            </a:r>
            <a:endParaRPr lang="ja-JP" altLang="en-US" b="1" dirty="0"/>
          </a:p>
        </p:txBody>
      </p:sp>
      <p:sp>
        <p:nvSpPr>
          <p:cNvPr id="7" name="正方形/長方形 6"/>
          <p:cNvSpPr/>
          <p:nvPr/>
        </p:nvSpPr>
        <p:spPr>
          <a:xfrm>
            <a:off x="5462110" y="5938126"/>
            <a:ext cx="41865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b="1" dirty="0" smtClean="0"/>
              <a:t>25</a:t>
            </a:r>
            <a:endParaRPr lang="ja-JP" altLang="en-US" b="1" dirty="0"/>
          </a:p>
        </p:txBody>
      </p:sp>
      <p:sp>
        <p:nvSpPr>
          <p:cNvPr id="8" name="正方形/長方形 7"/>
          <p:cNvSpPr/>
          <p:nvPr/>
        </p:nvSpPr>
        <p:spPr>
          <a:xfrm>
            <a:off x="6051690" y="5938126"/>
            <a:ext cx="41865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b="1" dirty="0" smtClean="0"/>
              <a:t>30</a:t>
            </a:r>
            <a:endParaRPr lang="ja-JP" altLang="en-US" b="1" dirty="0"/>
          </a:p>
        </p:txBody>
      </p:sp>
      <p:sp>
        <p:nvSpPr>
          <p:cNvPr id="9" name="正方形/長方形 8"/>
          <p:cNvSpPr/>
          <p:nvPr/>
        </p:nvSpPr>
        <p:spPr>
          <a:xfrm>
            <a:off x="6661290" y="5938126"/>
            <a:ext cx="41865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b="1" dirty="0" smtClean="0"/>
              <a:t>35</a:t>
            </a:r>
            <a:endParaRPr lang="ja-JP" altLang="en-US" b="1" dirty="0"/>
          </a:p>
        </p:txBody>
      </p:sp>
      <p:sp>
        <p:nvSpPr>
          <p:cNvPr id="10" name="正方形/長方形 9"/>
          <p:cNvSpPr/>
          <p:nvPr/>
        </p:nvSpPr>
        <p:spPr>
          <a:xfrm>
            <a:off x="7254747" y="5933943"/>
            <a:ext cx="41865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b="1" dirty="0" smtClean="0"/>
              <a:t>40</a:t>
            </a:r>
            <a:endParaRPr lang="ja-JP" altLang="en-US" b="1" dirty="0"/>
          </a:p>
        </p:txBody>
      </p:sp>
      <p:sp>
        <p:nvSpPr>
          <p:cNvPr id="11" name="正方形/長方形 10"/>
          <p:cNvSpPr/>
          <p:nvPr/>
        </p:nvSpPr>
        <p:spPr>
          <a:xfrm>
            <a:off x="7843386" y="5927454"/>
            <a:ext cx="41865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b="1" dirty="0" smtClean="0"/>
              <a:t>45</a:t>
            </a:r>
            <a:endParaRPr lang="ja-JP" altLang="en-US" b="1" dirty="0"/>
          </a:p>
        </p:txBody>
      </p:sp>
      <p:sp>
        <p:nvSpPr>
          <p:cNvPr id="12" name="正方形/長方形 11"/>
          <p:cNvSpPr/>
          <p:nvPr/>
        </p:nvSpPr>
        <p:spPr>
          <a:xfrm>
            <a:off x="1896957" y="5927454"/>
            <a:ext cx="37233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b="1" dirty="0" smtClean="0"/>
              <a:t>-5</a:t>
            </a:r>
            <a:endParaRPr lang="ja-JP" altLang="en-US" b="1" dirty="0"/>
          </a:p>
        </p:txBody>
      </p:sp>
      <p:sp>
        <p:nvSpPr>
          <p:cNvPr id="13" name="正方形/長方形 12"/>
          <p:cNvSpPr/>
          <p:nvPr/>
        </p:nvSpPr>
        <p:spPr>
          <a:xfrm>
            <a:off x="3133116" y="5938126"/>
            <a:ext cx="30166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b="1" dirty="0" smtClean="0"/>
              <a:t>5</a:t>
            </a:r>
            <a:endParaRPr lang="ja-JP" altLang="en-US" b="1" dirty="0"/>
          </a:p>
        </p:txBody>
      </p:sp>
      <p:sp>
        <p:nvSpPr>
          <p:cNvPr id="14" name="正方形/長方形 13"/>
          <p:cNvSpPr/>
          <p:nvPr/>
        </p:nvSpPr>
        <p:spPr>
          <a:xfrm>
            <a:off x="3672313" y="5938126"/>
            <a:ext cx="41865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b="1" dirty="0" smtClean="0"/>
              <a:t>10</a:t>
            </a:r>
            <a:endParaRPr lang="ja-JP" altLang="en-US" b="1" dirty="0"/>
          </a:p>
        </p:txBody>
      </p:sp>
      <p:sp>
        <p:nvSpPr>
          <p:cNvPr id="15" name="正方形/長方形 14"/>
          <p:cNvSpPr/>
          <p:nvPr/>
        </p:nvSpPr>
        <p:spPr>
          <a:xfrm>
            <a:off x="1049408" y="732906"/>
            <a:ext cx="41865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b="1" dirty="0" smtClean="0"/>
              <a:t>90</a:t>
            </a:r>
            <a:endParaRPr lang="ja-JP" altLang="en-US" b="1" dirty="0"/>
          </a:p>
        </p:txBody>
      </p:sp>
      <p:sp>
        <p:nvSpPr>
          <p:cNvPr id="16" name="正方形/長方形 15"/>
          <p:cNvSpPr/>
          <p:nvPr/>
        </p:nvSpPr>
        <p:spPr>
          <a:xfrm>
            <a:off x="1049408" y="1690607"/>
            <a:ext cx="41865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b="1" dirty="0" smtClean="0"/>
              <a:t>85</a:t>
            </a:r>
            <a:endParaRPr lang="ja-JP" altLang="en-US" b="1" dirty="0"/>
          </a:p>
        </p:txBody>
      </p:sp>
      <p:sp>
        <p:nvSpPr>
          <p:cNvPr id="17" name="正方形/長方形 16"/>
          <p:cNvSpPr/>
          <p:nvPr/>
        </p:nvSpPr>
        <p:spPr>
          <a:xfrm>
            <a:off x="1049408" y="2725776"/>
            <a:ext cx="41865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b="1" dirty="0"/>
              <a:t>8</a:t>
            </a:r>
            <a:r>
              <a:rPr lang="en-US" altLang="ja-JP" b="1" dirty="0" smtClean="0"/>
              <a:t>0</a:t>
            </a:r>
            <a:endParaRPr lang="ja-JP" altLang="en-US" b="1" dirty="0"/>
          </a:p>
        </p:txBody>
      </p:sp>
      <p:sp>
        <p:nvSpPr>
          <p:cNvPr id="18" name="正方形/長方形 17"/>
          <p:cNvSpPr/>
          <p:nvPr/>
        </p:nvSpPr>
        <p:spPr>
          <a:xfrm>
            <a:off x="1049408" y="3707586"/>
            <a:ext cx="41865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b="1" dirty="0" smtClean="0"/>
              <a:t>75</a:t>
            </a:r>
            <a:endParaRPr lang="ja-JP" altLang="en-US" b="1" dirty="0"/>
          </a:p>
        </p:txBody>
      </p:sp>
      <p:sp>
        <p:nvSpPr>
          <p:cNvPr id="19" name="正方形/長方形 18"/>
          <p:cNvSpPr/>
          <p:nvPr/>
        </p:nvSpPr>
        <p:spPr>
          <a:xfrm>
            <a:off x="1049408" y="4700068"/>
            <a:ext cx="41865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b="1" dirty="0"/>
              <a:t>7</a:t>
            </a:r>
            <a:r>
              <a:rPr lang="en-US" altLang="ja-JP" b="1" dirty="0" smtClean="0"/>
              <a:t>0</a:t>
            </a:r>
            <a:endParaRPr lang="ja-JP" altLang="en-US" b="1" dirty="0"/>
          </a:p>
        </p:txBody>
      </p:sp>
      <p:sp>
        <p:nvSpPr>
          <p:cNvPr id="20" name="正方形/長方形 19"/>
          <p:cNvSpPr/>
          <p:nvPr/>
        </p:nvSpPr>
        <p:spPr>
          <a:xfrm>
            <a:off x="1253603" y="5927454"/>
            <a:ext cx="49244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b="1" dirty="0" smtClean="0"/>
              <a:t>-10</a:t>
            </a:r>
            <a:endParaRPr lang="ja-JP" altLang="en-US" b="1" dirty="0"/>
          </a:p>
        </p:txBody>
      </p:sp>
      <p:sp>
        <p:nvSpPr>
          <p:cNvPr id="21" name="正方形/長方形 20"/>
          <p:cNvSpPr/>
          <p:nvPr/>
        </p:nvSpPr>
        <p:spPr>
          <a:xfrm>
            <a:off x="1049408" y="5663901"/>
            <a:ext cx="41865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b="1" dirty="0" smtClean="0"/>
              <a:t>65</a:t>
            </a:r>
            <a:endParaRPr lang="ja-JP" altLang="en-US" b="1" dirty="0"/>
          </a:p>
        </p:txBody>
      </p:sp>
      <p:sp>
        <p:nvSpPr>
          <p:cNvPr id="22" name="正方形/長方形 21"/>
          <p:cNvSpPr/>
          <p:nvPr/>
        </p:nvSpPr>
        <p:spPr>
          <a:xfrm>
            <a:off x="3795861" y="6303275"/>
            <a:ext cx="1779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/>
              <a:t>Stability (K km</a:t>
            </a:r>
            <a:r>
              <a:rPr lang="en-US" altLang="ja-JP" b="1" baseline="30000" dirty="0" smtClean="0"/>
              <a:t>-1</a:t>
            </a:r>
            <a:r>
              <a:rPr lang="en-US" altLang="ja-JP" b="1" dirty="0" smtClean="0"/>
              <a:t>)</a:t>
            </a:r>
            <a:endParaRPr lang="ja-JP" altLang="en-US" b="1" dirty="0"/>
          </a:p>
        </p:txBody>
      </p:sp>
      <p:sp>
        <p:nvSpPr>
          <p:cNvPr id="23" name="正方形/長方形 22"/>
          <p:cNvSpPr/>
          <p:nvPr/>
        </p:nvSpPr>
        <p:spPr>
          <a:xfrm>
            <a:off x="62539" y="3191156"/>
            <a:ext cx="1454921" cy="369332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>
            <a:spAutoFit/>
          </a:bodyPr>
          <a:lstStyle/>
          <a:p>
            <a:r>
              <a:rPr lang="en-US" altLang="ja-JP" b="1" dirty="0" smtClean="0"/>
              <a:t>Altitude (km)</a:t>
            </a:r>
            <a:endParaRPr lang="ja-JP" altLang="en-US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20036"/>
            <a:ext cx="8229600" cy="564666"/>
          </a:xfrm>
        </p:spPr>
        <p:txBody>
          <a:bodyPr>
            <a:normAutofit fontScale="90000"/>
          </a:bodyPr>
          <a:lstStyle/>
          <a:p>
            <a:r>
              <a:rPr lang="en-US" altLang="ja-JP" sz="2800" b="1" i="1" dirty="0" smtClean="0"/>
              <a:t>Atmospheric Stability at </a:t>
            </a:r>
            <a:r>
              <a:rPr lang="en-US" altLang="ja-JP" sz="2800" b="1" i="1" dirty="0" smtClean="0">
                <a:solidFill>
                  <a:srgbClr val="FF0000"/>
                </a:solidFill>
              </a:rPr>
              <a:t>high latitude </a:t>
            </a:r>
            <a:r>
              <a:rPr lang="en-US" altLang="ja-JP" sz="2800" b="1" i="1" dirty="0" smtClean="0"/>
              <a:t>region</a:t>
            </a:r>
            <a:br>
              <a:rPr lang="en-US" altLang="ja-JP" sz="2800" b="1" i="1" dirty="0" smtClean="0"/>
            </a:br>
            <a:r>
              <a:rPr lang="en-US" altLang="ja-JP" sz="2800" b="1" i="1" dirty="0" smtClean="0"/>
              <a:t>(Below the cloud layer 42-47 km)</a:t>
            </a:r>
            <a:endParaRPr lang="ja-JP" altLang="en-US" sz="2800" b="1" i="1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703" y="733067"/>
            <a:ext cx="7339308" cy="5622125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1168813" y="778761"/>
            <a:ext cx="41865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b="1" dirty="0" smtClean="0"/>
              <a:t>60</a:t>
            </a:r>
            <a:endParaRPr lang="ja-JP" altLang="en-US" b="1" dirty="0"/>
          </a:p>
        </p:txBody>
      </p:sp>
      <p:sp>
        <p:nvSpPr>
          <p:cNvPr id="5" name="正方形/長方形 4"/>
          <p:cNvSpPr/>
          <p:nvPr/>
        </p:nvSpPr>
        <p:spPr>
          <a:xfrm>
            <a:off x="1168813" y="2040430"/>
            <a:ext cx="41865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b="1" dirty="0" smtClean="0"/>
              <a:t>55</a:t>
            </a:r>
            <a:endParaRPr lang="ja-JP" altLang="en-US" b="1" dirty="0"/>
          </a:p>
        </p:txBody>
      </p:sp>
      <p:sp>
        <p:nvSpPr>
          <p:cNvPr id="6" name="正方形/長方形 5"/>
          <p:cNvSpPr/>
          <p:nvPr/>
        </p:nvSpPr>
        <p:spPr>
          <a:xfrm>
            <a:off x="1168813" y="3292719"/>
            <a:ext cx="41865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b="1" dirty="0" smtClean="0"/>
              <a:t>50</a:t>
            </a:r>
            <a:endParaRPr lang="ja-JP" altLang="en-US" b="1" dirty="0"/>
          </a:p>
        </p:txBody>
      </p:sp>
      <p:sp>
        <p:nvSpPr>
          <p:cNvPr id="7" name="正方形/長方形 6"/>
          <p:cNvSpPr/>
          <p:nvPr/>
        </p:nvSpPr>
        <p:spPr>
          <a:xfrm>
            <a:off x="1168813" y="4572227"/>
            <a:ext cx="41865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b="1" dirty="0" smtClean="0"/>
              <a:t>45</a:t>
            </a:r>
            <a:endParaRPr lang="ja-JP" altLang="en-US" b="1" dirty="0"/>
          </a:p>
        </p:txBody>
      </p:sp>
      <p:sp>
        <p:nvSpPr>
          <p:cNvPr id="8" name="正方形/長方形 7"/>
          <p:cNvSpPr/>
          <p:nvPr/>
        </p:nvSpPr>
        <p:spPr>
          <a:xfrm>
            <a:off x="1168813" y="5807460"/>
            <a:ext cx="41865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b="1" dirty="0" smtClean="0"/>
              <a:t>40</a:t>
            </a:r>
            <a:endParaRPr lang="ja-JP" altLang="en-US" b="1" dirty="0"/>
          </a:p>
        </p:txBody>
      </p:sp>
      <p:sp>
        <p:nvSpPr>
          <p:cNvPr id="9" name="正方形/長方形 8"/>
          <p:cNvSpPr/>
          <p:nvPr/>
        </p:nvSpPr>
        <p:spPr>
          <a:xfrm>
            <a:off x="1362153" y="6071013"/>
            <a:ext cx="49244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b="1" dirty="0" smtClean="0"/>
              <a:t>-10</a:t>
            </a:r>
            <a:endParaRPr lang="ja-JP" altLang="en-US" b="1" dirty="0"/>
          </a:p>
        </p:txBody>
      </p:sp>
      <p:sp>
        <p:nvSpPr>
          <p:cNvPr id="10" name="正方形/長方形 9"/>
          <p:cNvSpPr/>
          <p:nvPr/>
        </p:nvSpPr>
        <p:spPr>
          <a:xfrm>
            <a:off x="2627245" y="6081685"/>
            <a:ext cx="340658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</a:rPr>
              <a:t>0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418716" y="6081685"/>
            <a:ext cx="41865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b="1" dirty="0" smtClean="0"/>
              <a:t>15</a:t>
            </a:r>
            <a:endParaRPr lang="ja-JP" altLang="en-US" b="1" dirty="0"/>
          </a:p>
        </p:txBody>
      </p:sp>
      <p:sp>
        <p:nvSpPr>
          <p:cNvPr id="12" name="正方形/長方形 11"/>
          <p:cNvSpPr/>
          <p:nvPr/>
        </p:nvSpPr>
        <p:spPr>
          <a:xfrm>
            <a:off x="5016398" y="6066830"/>
            <a:ext cx="41865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b="1" dirty="0" smtClean="0"/>
              <a:t>20</a:t>
            </a:r>
            <a:endParaRPr lang="ja-JP" altLang="en-US" b="1" dirty="0"/>
          </a:p>
        </p:txBody>
      </p:sp>
      <p:sp>
        <p:nvSpPr>
          <p:cNvPr id="13" name="正方形/長方形 12"/>
          <p:cNvSpPr/>
          <p:nvPr/>
        </p:nvSpPr>
        <p:spPr>
          <a:xfrm>
            <a:off x="5614080" y="6081685"/>
            <a:ext cx="41865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b="1" dirty="0" smtClean="0"/>
              <a:t>25</a:t>
            </a:r>
            <a:endParaRPr lang="ja-JP" altLang="en-US" b="1" dirty="0"/>
          </a:p>
        </p:txBody>
      </p:sp>
      <p:sp>
        <p:nvSpPr>
          <p:cNvPr id="14" name="正方形/長方形 13"/>
          <p:cNvSpPr/>
          <p:nvPr/>
        </p:nvSpPr>
        <p:spPr>
          <a:xfrm>
            <a:off x="6203660" y="6081685"/>
            <a:ext cx="41865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b="1" dirty="0" smtClean="0"/>
              <a:t>30</a:t>
            </a:r>
            <a:endParaRPr lang="ja-JP" altLang="en-US" b="1" dirty="0"/>
          </a:p>
        </p:txBody>
      </p:sp>
      <p:sp>
        <p:nvSpPr>
          <p:cNvPr id="15" name="正方形/長方形 14"/>
          <p:cNvSpPr/>
          <p:nvPr/>
        </p:nvSpPr>
        <p:spPr>
          <a:xfrm>
            <a:off x="6813260" y="6081685"/>
            <a:ext cx="41865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b="1" dirty="0" smtClean="0"/>
              <a:t>35</a:t>
            </a:r>
            <a:endParaRPr lang="ja-JP" altLang="en-US" b="1" dirty="0"/>
          </a:p>
        </p:txBody>
      </p:sp>
      <p:sp>
        <p:nvSpPr>
          <p:cNvPr id="16" name="正方形/長方形 15"/>
          <p:cNvSpPr/>
          <p:nvPr/>
        </p:nvSpPr>
        <p:spPr>
          <a:xfrm>
            <a:off x="7406717" y="6077502"/>
            <a:ext cx="41865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b="1" dirty="0" smtClean="0"/>
              <a:t>40</a:t>
            </a:r>
            <a:endParaRPr lang="ja-JP" altLang="en-US" b="1" dirty="0"/>
          </a:p>
        </p:txBody>
      </p:sp>
      <p:sp>
        <p:nvSpPr>
          <p:cNvPr id="17" name="正方形/長方形 16"/>
          <p:cNvSpPr/>
          <p:nvPr/>
        </p:nvSpPr>
        <p:spPr>
          <a:xfrm>
            <a:off x="7995356" y="6071013"/>
            <a:ext cx="41865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b="1" dirty="0" smtClean="0"/>
              <a:t>45</a:t>
            </a:r>
            <a:endParaRPr lang="ja-JP" altLang="en-US" b="1" dirty="0"/>
          </a:p>
        </p:txBody>
      </p:sp>
      <p:sp>
        <p:nvSpPr>
          <p:cNvPr id="18" name="正方形/長方形 17"/>
          <p:cNvSpPr/>
          <p:nvPr/>
        </p:nvSpPr>
        <p:spPr>
          <a:xfrm>
            <a:off x="2027217" y="6071013"/>
            <a:ext cx="37233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b="1" dirty="0" smtClean="0"/>
              <a:t>-5</a:t>
            </a:r>
            <a:endParaRPr lang="ja-JP" altLang="en-US" b="1" dirty="0"/>
          </a:p>
        </p:txBody>
      </p:sp>
      <p:sp>
        <p:nvSpPr>
          <p:cNvPr id="19" name="正方形/長方形 18"/>
          <p:cNvSpPr/>
          <p:nvPr/>
        </p:nvSpPr>
        <p:spPr>
          <a:xfrm>
            <a:off x="3285086" y="6081685"/>
            <a:ext cx="30166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b="1" dirty="0" smtClean="0"/>
              <a:t>5</a:t>
            </a:r>
            <a:endParaRPr lang="ja-JP" altLang="en-US" b="1" dirty="0"/>
          </a:p>
        </p:txBody>
      </p:sp>
      <p:sp>
        <p:nvSpPr>
          <p:cNvPr id="20" name="正方形/長方形 19"/>
          <p:cNvSpPr/>
          <p:nvPr/>
        </p:nvSpPr>
        <p:spPr>
          <a:xfrm>
            <a:off x="3824283" y="6081685"/>
            <a:ext cx="41865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b="1" dirty="0" smtClean="0"/>
              <a:t>10</a:t>
            </a:r>
            <a:endParaRPr lang="ja-JP" altLang="en-US" b="1" dirty="0"/>
          </a:p>
        </p:txBody>
      </p:sp>
      <p:sp>
        <p:nvSpPr>
          <p:cNvPr id="21" name="正方形/長方形 20"/>
          <p:cNvSpPr/>
          <p:nvPr/>
        </p:nvSpPr>
        <p:spPr>
          <a:xfrm>
            <a:off x="4002106" y="6451017"/>
            <a:ext cx="1779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/>
              <a:t>Stability (K km</a:t>
            </a:r>
            <a:r>
              <a:rPr lang="en-US" altLang="ja-JP" b="1" baseline="30000" dirty="0" smtClean="0"/>
              <a:t>-1</a:t>
            </a:r>
            <a:r>
              <a:rPr lang="en-US" altLang="ja-JP" b="1" dirty="0" smtClean="0"/>
              <a:t>)</a:t>
            </a:r>
            <a:endParaRPr lang="ja-JP" altLang="en-US" b="1" dirty="0"/>
          </a:p>
        </p:txBody>
      </p:sp>
      <p:sp>
        <p:nvSpPr>
          <p:cNvPr id="22" name="正方形/長方形 21"/>
          <p:cNvSpPr/>
          <p:nvPr/>
        </p:nvSpPr>
        <p:spPr>
          <a:xfrm>
            <a:off x="62539" y="3334715"/>
            <a:ext cx="1454921" cy="369332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>
            <a:spAutoFit/>
          </a:bodyPr>
          <a:lstStyle/>
          <a:p>
            <a:r>
              <a:rPr lang="en-US" altLang="ja-JP" b="1" dirty="0" smtClean="0"/>
              <a:t>Altitude (km)</a:t>
            </a:r>
            <a:endParaRPr lang="ja-JP" altLang="en-US" b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08993"/>
            <a:ext cx="8229600" cy="752405"/>
          </a:xfrm>
        </p:spPr>
        <p:txBody>
          <a:bodyPr>
            <a:normAutofit fontScale="90000"/>
          </a:bodyPr>
          <a:lstStyle/>
          <a:p>
            <a:r>
              <a:rPr lang="en-US" altLang="ja-JP" sz="2400" b="1" i="1" dirty="0" smtClean="0"/>
              <a:t>Atmospheric Stability at </a:t>
            </a:r>
            <a:r>
              <a:rPr lang="en-US" altLang="ja-JP" sz="2400" b="1" i="1" dirty="0" smtClean="0">
                <a:solidFill>
                  <a:srgbClr val="FF0000"/>
                </a:solidFill>
              </a:rPr>
              <a:t>low and middle latitude </a:t>
            </a:r>
            <a:r>
              <a:rPr lang="en-US" altLang="ja-JP" sz="2400" b="1" i="1" dirty="0" smtClean="0"/>
              <a:t>region</a:t>
            </a:r>
            <a:br>
              <a:rPr lang="en-US" altLang="ja-JP" sz="2400" b="1" i="1" dirty="0" smtClean="0"/>
            </a:br>
            <a:r>
              <a:rPr lang="en-US" altLang="ja-JP" sz="2400" b="1" i="1" dirty="0" smtClean="0"/>
              <a:t>(Below the cloud layer 42-47 km)</a:t>
            </a:r>
            <a:endParaRPr lang="ja-JP" altLang="en-US" sz="24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709" y="809425"/>
            <a:ext cx="7295882" cy="5556991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1168813" y="800847"/>
            <a:ext cx="41865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b="1" dirty="0" smtClean="0"/>
              <a:t>60</a:t>
            </a:r>
            <a:endParaRPr lang="ja-JP" altLang="en-US" b="1" dirty="0"/>
          </a:p>
        </p:txBody>
      </p:sp>
      <p:sp>
        <p:nvSpPr>
          <p:cNvPr id="5" name="正方形/長方形 4"/>
          <p:cNvSpPr/>
          <p:nvPr/>
        </p:nvSpPr>
        <p:spPr>
          <a:xfrm>
            <a:off x="1168813" y="2062516"/>
            <a:ext cx="41865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b="1" dirty="0" smtClean="0"/>
              <a:t>55</a:t>
            </a:r>
            <a:endParaRPr lang="ja-JP" altLang="en-US" b="1" dirty="0"/>
          </a:p>
        </p:txBody>
      </p:sp>
      <p:sp>
        <p:nvSpPr>
          <p:cNvPr id="6" name="正方形/長方形 5"/>
          <p:cNvSpPr/>
          <p:nvPr/>
        </p:nvSpPr>
        <p:spPr>
          <a:xfrm>
            <a:off x="1168813" y="3314805"/>
            <a:ext cx="41865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b="1" dirty="0" smtClean="0"/>
              <a:t>50</a:t>
            </a:r>
            <a:endParaRPr lang="ja-JP" altLang="en-US" b="1" dirty="0"/>
          </a:p>
        </p:txBody>
      </p:sp>
      <p:sp>
        <p:nvSpPr>
          <p:cNvPr id="7" name="正方形/長方形 6"/>
          <p:cNvSpPr/>
          <p:nvPr/>
        </p:nvSpPr>
        <p:spPr>
          <a:xfrm>
            <a:off x="1168813" y="4594313"/>
            <a:ext cx="41865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b="1" dirty="0" smtClean="0"/>
              <a:t>45</a:t>
            </a:r>
            <a:endParaRPr lang="ja-JP" altLang="en-US" b="1" dirty="0"/>
          </a:p>
        </p:txBody>
      </p:sp>
      <p:sp>
        <p:nvSpPr>
          <p:cNvPr id="8" name="正方形/長方形 7"/>
          <p:cNvSpPr/>
          <p:nvPr/>
        </p:nvSpPr>
        <p:spPr>
          <a:xfrm>
            <a:off x="1168813" y="5829546"/>
            <a:ext cx="41865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b="1" dirty="0" smtClean="0"/>
              <a:t>40</a:t>
            </a:r>
            <a:endParaRPr lang="ja-JP" altLang="en-US" b="1" dirty="0"/>
          </a:p>
        </p:txBody>
      </p:sp>
      <p:sp>
        <p:nvSpPr>
          <p:cNvPr id="9" name="正方形/長方形 8"/>
          <p:cNvSpPr/>
          <p:nvPr/>
        </p:nvSpPr>
        <p:spPr>
          <a:xfrm>
            <a:off x="62539" y="3356801"/>
            <a:ext cx="1454921" cy="369332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>
            <a:spAutoFit/>
          </a:bodyPr>
          <a:lstStyle/>
          <a:p>
            <a:r>
              <a:rPr lang="en-US" altLang="ja-JP" b="1" dirty="0" smtClean="0"/>
              <a:t>Altitude (km)</a:t>
            </a:r>
            <a:endParaRPr lang="ja-JP" altLang="en-US" b="1" dirty="0"/>
          </a:p>
        </p:txBody>
      </p:sp>
      <p:sp>
        <p:nvSpPr>
          <p:cNvPr id="10" name="正方形/長方形 9"/>
          <p:cNvSpPr/>
          <p:nvPr/>
        </p:nvSpPr>
        <p:spPr>
          <a:xfrm>
            <a:off x="2617476" y="6103771"/>
            <a:ext cx="340658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</a:rPr>
              <a:t>0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375296" y="6103771"/>
            <a:ext cx="41865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b="1" dirty="0" smtClean="0"/>
              <a:t>15</a:t>
            </a:r>
            <a:endParaRPr lang="ja-JP" altLang="en-US" b="1" dirty="0"/>
          </a:p>
        </p:txBody>
      </p:sp>
      <p:sp>
        <p:nvSpPr>
          <p:cNvPr id="12" name="正方形/長方形 11"/>
          <p:cNvSpPr/>
          <p:nvPr/>
        </p:nvSpPr>
        <p:spPr>
          <a:xfrm>
            <a:off x="4972978" y="6088916"/>
            <a:ext cx="41865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b="1" dirty="0" smtClean="0"/>
              <a:t>20</a:t>
            </a:r>
            <a:endParaRPr lang="ja-JP" altLang="en-US" b="1" dirty="0"/>
          </a:p>
        </p:txBody>
      </p:sp>
      <p:sp>
        <p:nvSpPr>
          <p:cNvPr id="13" name="正方形/長方形 12"/>
          <p:cNvSpPr/>
          <p:nvPr/>
        </p:nvSpPr>
        <p:spPr>
          <a:xfrm>
            <a:off x="5570660" y="6103771"/>
            <a:ext cx="41865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b="1" dirty="0" smtClean="0"/>
              <a:t>25</a:t>
            </a:r>
            <a:endParaRPr lang="ja-JP" altLang="en-US" b="1" dirty="0"/>
          </a:p>
        </p:txBody>
      </p:sp>
      <p:sp>
        <p:nvSpPr>
          <p:cNvPr id="14" name="正方形/長方形 13"/>
          <p:cNvSpPr/>
          <p:nvPr/>
        </p:nvSpPr>
        <p:spPr>
          <a:xfrm>
            <a:off x="6160240" y="6103771"/>
            <a:ext cx="41865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b="1" dirty="0" smtClean="0"/>
              <a:t>30</a:t>
            </a:r>
            <a:endParaRPr lang="ja-JP" altLang="en-US" b="1" dirty="0"/>
          </a:p>
        </p:txBody>
      </p:sp>
      <p:sp>
        <p:nvSpPr>
          <p:cNvPr id="15" name="正方形/長方形 14"/>
          <p:cNvSpPr/>
          <p:nvPr/>
        </p:nvSpPr>
        <p:spPr>
          <a:xfrm>
            <a:off x="6769840" y="6103771"/>
            <a:ext cx="41865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b="1" dirty="0" smtClean="0"/>
              <a:t>35</a:t>
            </a:r>
            <a:endParaRPr lang="ja-JP" altLang="en-US" b="1" dirty="0"/>
          </a:p>
        </p:txBody>
      </p:sp>
      <p:sp>
        <p:nvSpPr>
          <p:cNvPr id="16" name="正方形/長方形 15"/>
          <p:cNvSpPr/>
          <p:nvPr/>
        </p:nvSpPr>
        <p:spPr>
          <a:xfrm>
            <a:off x="7363297" y="6099588"/>
            <a:ext cx="41865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b="1" dirty="0" smtClean="0"/>
              <a:t>40</a:t>
            </a:r>
            <a:endParaRPr lang="ja-JP" altLang="en-US" b="1" dirty="0"/>
          </a:p>
        </p:txBody>
      </p:sp>
      <p:sp>
        <p:nvSpPr>
          <p:cNvPr id="17" name="正方形/長方形 16"/>
          <p:cNvSpPr/>
          <p:nvPr/>
        </p:nvSpPr>
        <p:spPr>
          <a:xfrm>
            <a:off x="7951936" y="6093099"/>
            <a:ext cx="41865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b="1" dirty="0" smtClean="0"/>
              <a:t>45</a:t>
            </a:r>
            <a:endParaRPr lang="ja-JP" altLang="en-US" b="1" dirty="0"/>
          </a:p>
        </p:txBody>
      </p:sp>
      <p:sp>
        <p:nvSpPr>
          <p:cNvPr id="18" name="正方形/長方形 17"/>
          <p:cNvSpPr/>
          <p:nvPr/>
        </p:nvSpPr>
        <p:spPr>
          <a:xfrm>
            <a:off x="2005507" y="6093099"/>
            <a:ext cx="37233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b="1" dirty="0" smtClean="0"/>
              <a:t>-5</a:t>
            </a:r>
            <a:endParaRPr lang="ja-JP" altLang="en-US" b="1" dirty="0"/>
          </a:p>
        </p:txBody>
      </p:sp>
      <p:sp>
        <p:nvSpPr>
          <p:cNvPr id="19" name="正方形/長方形 18"/>
          <p:cNvSpPr/>
          <p:nvPr/>
        </p:nvSpPr>
        <p:spPr>
          <a:xfrm>
            <a:off x="3241666" y="6103771"/>
            <a:ext cx="30166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b="1" dirty="0" smtClean="0"/>
              <a:t>5</a:t>
            </a:r>
            <a:endParaRPr lang="ja-JP" altLang="en-US" b="1" dirty="0"/>
          </a:p>
        </p:txBody>
      </p:sp>
      <p:sp>
        <p:nvSpPr>
          <p:cNvPr id="20" name="正方形/長方形 19"/>
          <p:cNvSpPr/>
          <p:nvPr/>
        </p:nvSpPr>
        <p:spPr>
          <a:xfrm>
            <a:off x="3780863" y="6103771"/>
            <a:ext cx="41865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b="1" dirty="0" smtClean="0"/>
              <a:t>10</a:t>
            </a:r>
            <a:endParaRPr lang="ja-JP" altLang="en-US" b="1" dirty="0"/>
          </a:p>
        </p:txBody>
      </p:sp>
      <p:sp>
        <p:nvSpPr>
          <p:cNvPr id="21" name="正方形/長方形 20"/>
          <p:cNvSpPr/>
          <p:nvPr/>
        </p:nvSpPr>
        <p:spPr>
          <a:xfrm>
            <a:off x="1362153" y="6093099"/>
            <a:ext cx="49244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b="1" dirty="0" smtClean="0"/>
              <a:t>-10</a:t>
            </a:r>
            <a:endParaRPr lang="ja-JP" altLang="en-US" b="1" dirty="0"/>
          </a:p>
        </p:txBody>
      </p:sp>
      <p:sp>
        <p:nvSpPr>
          <p:cNvPr id="22" name="正方形/長方形 21"/>
          <p:cNvSpPr/>
          <p:nvPr/>
        </p:nvSpPr>
        <p:spPr>
          <a:xfrm>
            <a:off x="3795861" y="6468920"/>
            <a:ext cx="1779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/>
              <a:t>Stability (K km</a:t>
            </a:r>
            <a:r>
              <a:rPr lang="en-US" altLang="ja-JP" b="1" baseline="30000" dirty="0" smtClean="0"/>
              <a:t>-1</a:t>
            </a:r>
            <a:r>
              <a:rPr lang="en-US" altLang="ja-JP" b="1" dirty="0" smtClean="0"/>
              <a:t>)</a:t>
            </a:r>
            <a:endParaRPr lang="ja-JP" altLang="en-US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18218"/>
          </a:xfrm>
        </p:spPr>
        <p:txBody>
          <a:bodyPr>
            <a:noAutofit/>
          </a:bodyPr>
          <a:lstStyle/>
          <a:p>
            <a:r>
              <a:rPr lang="en-US" altLang="ja-JP" sz="2800" dirty="0" smtClean="0">
                <a:latin typeface="Times"/>
              </a:rPr>
              <a:t>Procedure to obtain vertical temperature profiles</a:t>
            </a:r>
            <a:endParaRPr lang="ja-JP" altLang="en-US" sz="2800" dirty="0">
              <a:latin typeface="Times"/>
            </a:endParaRPr>
          </a:p>
        </p:txBody>
      </p:sp>
      <p:sp>
        <p:nvSpPr>
          <p:cNvPr id="88" name="正方形/長方形 87"/>
          <p:cNvSpPr/>
          <p:nvPr/>
        </p:nvSpPr>
        <p:spPr>
          <a:xfrm>
            <a:off x="6495374" y="4835010"/>
            <a:ext cx="1905953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ja-JP" sz="1400" b="1" dirty="0" smtClean="0"/>
              <a:t>Bending angle (degree)</a:t>
            </a:r>
            <a:endParaRPr lang="ja-JP" altLang="en-US" sz="1400" b="1" dirty="0"/>
          </a:p>
        </p:txBody>
      </p:sp>
      <p:sp>
        <p:nvSpPr>
          <p:cNvPr id="107" name="正方形/長方形 106"/>
          <p:cNvSpPr/>
          <p:nvPr/>
        </p:nvSpPr>
        <p:spPr>
          <a:xfrm>
            <a:off x="-511946" y="4969803"/>
            <a:ext cx="1308477" cy="307777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>
            <a:spAutoFit/>
          </a:bodyPr>
          <a:lstStyle/>
          <a:p>
            <a:r>
              <a:rPr lang="en-US" altLang="ja-JP" sz="1400" b="1" dirty="0" smtClean="0"/>
              <a:t>Altitude (km)</a:t>
            </a:r>
            <a:endParaRPr lang="ja-JP" altLang="en-US" sz="1400" b="1" dirty="0"/>
          </a:p>
        </p:txBody>
      </p:sp>
      <p:sp>
        <p:nvSpPr>
          <p:cNvPr id="111" name="V 字形矢印 110"/>
          <p:cNvSpPr/>
          <p:nvPr/>
        </p:nvSpPr>
        <p:spPr>
          <a:xfrm>
            <a:off x="4874251" y="5626368"/>
            <a:ext cx="4222004" cy="1025463"/>
          </a:xfrm>
          <a:prstGeom prst="notchedRightArrow">
            <a:avLst/>
          </a:prstGeom>
          <a:solidFill>
            <a:srgbClr val="FF6600">
              <a:alpha val="60000"/>
            </a:srgb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正方形/長方形 111"/>
          <p:cNvSpPr/>
          <p:nvPr/>
        </p:nvSpPr>
        <p:spPr>
          <a:xfrm>
            <a:off x="5758660" y="5801981"/>
            <a:ext cx="26272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i="1" dirty="0" smtClean="0">
                <a:solidFill>
                  <a:srgbClr val="000090"/>
                </a:solidFill>
              </a:rPr>
              <a:t>・</a:t>
            </a:r>
            <a:r>
              <a:rPr lang="en-US" altLang="ja-JP" b="1" i="1" dirty="0" smtClean="0">
                <a:solidFill>
                  <a:srgbClr val="000090"/>
                </a:solidFill>
              </a:rPr>
              <a:t> hydrostatic equilibrium</a:t>
            </a:r>
          </a:p>
          <a:p>
            <a:r>
              <a:rPr lang="ja-JP" altLang="en-US" b="1" i="1" dirty="0" smtClean="0">
                <a:solidFill>
                  <a:srgbClr val="000090"/>
                </a:solidFill>
              </a:rPr>
              <a:t>・</a:t>
            </a:r>
            <a:r>
              <a:rPr lang="en-US" altLang="ja-JP" b="1" i="1" dirty="0" smtClean="0">
                <a:solidFill>
                  <a:srgbClr val="000090"/>
                </a:solidFill>
              </a:rPr>
              <a:t> ideal gas law</a:t>
            </a:r>
            <a:endParaRPr lang="ja-JP" altLang="en-US" b="1" i="1" dirty="0">
              <a:solidFill>
                <a:srgbClr val="000090"/>
              </a:solidFill>
            </a:endParaRPr>
          </a:p>
        </p:txBody>
      </p:sp>
      <p:pic>
        <p:nvPicPr>
          <p:cNvPr id="45" name="図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220" y="394228"/>
            <a:ext cx="4171540" cy="3128656"/>
          </a:xfrm>
          <a:prstGeom prst="rect">
            <a:avLst/>
          </a:prstGeom>
        </p:spPr>
      </p:pic>
      <p:sp>
        <p:nvSpPr>
          <p:cNvPr id="47" name="正方形/長方形 46"/>
          <p:cNvSpPr/>
          <p:nvPr/>
        </p:nvSpPr>
        <p:spPr>
          <a:xfrm>
            <a:off x="3081924" y="637245"/>
            <a:ext cx="4509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i="1" dirty="0" smtClean="0"/>
              <a:t>Temporal development of Doppler frequency </a:t>
            </a:r>
            <a:endParaRPr lang="ja-JP" altLang="en-US" b="1" i="1" dirty="0"/>
          </a:p>
        </p:txBody>
      </p:sp>
      <p:sp>
        <p:nvSpPr>
          <p:cNvPr id="50" name="正方形/長方形 49"/>
          <p:cNvSpPr/>
          <p:nvPr/>
        </p:nvSpPr>
        <p:spPr>
          <a:xfrm>
            <a:off x="1465635" y="3377358"/>
            <a:ext cx="65264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ja-JP" b="1" dirty="0" smtClean="0"/>
              <a:t>2000</a:t>
            </a:r>
            <a:endParaRPr lang="ja-JP" altLang="en-US" b="1" dirty="0"/>
          </a:p>
        </p:txBody>
      </p:sp>
      <p:sp>
        <p:nvSpPr>
          <p:cNvPr id="51" name="正方形/長方形 50"/>
          <p:cNvSpPr/>
          <p:nvPr/>
        </p:nvSpPr>
        <p:spPr>
          <a:xfrm>
            <a:off x="571264" y="3365519"/>
            <a:ext cx="30166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ja-JP" b="1" dirty="0" smtClean="0"/>
              <a:t>0</a:t>
            </a:r>
            <a:endParaRPr lang="ja-JP" altLang="en-US" b="1" dirty="0"/>
          </a:p>
        </p:txBody>
      </p:sp>
      <p:sp>
        <p:nvSpPr>
          <p:cNvPr id="52" name="正方形/長方形 51"/>
          <p:cNvSpPr/>
          <p:nvPr/>
        </p:nvSpPr>
        <p:spPr>
          <a:xfrm>
            <a:off x="2406435" y="2996976"/>
            <a:ext cx="1231990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ja-JP" sz="1400" b="1" dirty="0" smtClean="0"/>
              <a:t>Time (second)</a:t>
            </a:r>
            <a:endParaRPr lang="ja-JP" altLang="en-US" sz="1400" b="1" dirty="0"/>
          </a:p>
        </p:txBody>
      </p:sp>
      <p:sp>
        <p:nvSpPr>
          <p:cNvPr id="53" name="正方形/長方形 52"/>
          <p:cNvSpPr/>
          <p:nvPr/>
        </p:nvSpPr>
        <p:spPr>
          <a:xfrm>
            <a:off x="2445661" y="3374858"/>
            <a:ext cx="65264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ja-JP" b="1" dirty="0" smtClean="0"/>
              <a:t>4000</a:t>
            </a:r>
            <a:endParaRPr lang="ja-JP" altLang="en-US" b="1" dirty="0"/>
          </a:p>
        </p:txBody>
      </p:sp>
      <p:sp>
        <p:nvSpPr>
          <p:cNvPr id="55" name="正方形/長方形 54"/>
          <p:cNvSpPr/>
          <p:nvPr/>
        </p:nvSpPr>
        <p:spPr>
          <a:xfrm>
            <a:off x="3489545" y="3363019"/>
            <a:ext cx="65264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ja-JP" b="1" dirty="0" smtClean="0"/>
              <a:t>6000</a:t>
            </a:r>
            <a:endParaRPr lang="ja-JP" altLang="en-US" b="1" dirty="0"/>
          </a:p>
        </p:txBody>
      </p:sp>
      <p:sp useBgFill="1">
        <p:nvSpPr>
          <p:cNvPr id="60" name="正方形/長方形 59"/>
          <p:cNvSpPr/>
          <p:nvPr/>
        </p:nvSpPr>
        <p:spPr>
          <a:xfrm>
            <a:off x="3653" y="2718238"/>
            <a:ext cx="6946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b="1" dirty="0" smtClean="0"/>
              <a:t>-20000</a:t>
            </a:r>
            <a:endParaRPr lang="ja-JP" altLang="en-US" sz="1400" b="1" dirty="0"/>
          </a:p>
        </p:txBody>
      </p:sp>
      <p:sp useBgFill="1">
        <p:nvSpPr>
          <p:cNvPr id="61" name="正方形/長方形 60"/>
          <p:cNvSpPr/>
          <p:nvPr/>
        </p:nvSpPr>
        <p:spPr>
          <a:xfrm>
            <a:off x="-3451" y="2246348"/>
            <a:ext cx="6946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b="1" dirty="0" smtClean="0"/>
              <a:t>-10000</a:t>
            </a:r>
            <a:endParaRPr lang="ja-JP" altLang="en-US" sz="1400" b="1" dirty="0"/>
          </a:p>
        </p:txBody>
      </p:sp>
      <p:sp useBgFill="1">
        <p:nvSpPr>
          <p:cNvPr id="62" name="正方形/長方形 61"/>
          <p:cNvSpPr/>
          <p:nvPr/>
        </p:nvSpPr>
        <p:spPr>
          <a:xfrm>
            <a:off x="389498" y="1721936"/>
            <a:ext cx="301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/>
              <a:t>0</a:t>
            </a:r>
            <a:endParaRPr lang="ja-JP" altLang="en-US" b="1" dirty="0"/>
          </a:p>
        </p:txBody>
      </p:sp>
      <p:sp useBgFill="1">
        <p:nvSpPr>
          <p:cNvPr id="63" name="正方形/長方形 62"/>
          <p:cNvSpPr/>
          <p:nvPr/>
        </p:nvSpPr>
        <p:spPr>
          <a:xfrm>
            <a:off x="54939" y="1263144"/>
            <a:ext cx="6396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b="1" dirty="0" smtClean="0"/>
              <a:t>10000</a:t>
            </a:r>
            <a:endParaRPr lang="ja-JP" altLang="en-US" sz="1400" b="1" dirty="0"/>
          </a:p>
        </p:txBody>
      </p:sp>
      <p:sp useBgFill="1">
        <p:nvSpPr>
          <p:cNvPr id="64" name="正方形/長方形 63"/>
          <p:cNvSpPr/>
          <p:nvPr/>
        </p:nvSpPr>
        <p:spPr>
          <a:xfrm>
            <a:off x="42277" y="799561"/>
            <a:ext cx="6396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b="1" dirty="0" smtClean="0"/>
              <a:t>20000</a:t>
            </a:r>
            <a:endParaRPr lang="ja-JP" altLang="en-US" sz="1400" b="1" dirty="0"/>
          </a:p>
        </p:txBody>
      </p:sp>
      <p:sp>
        <p:nvSpPr>
          <p:cNvPr id="65" name="正方形/長方形 64"/>
          <p:cNvSpPr/>
          <p:nvPr/>
        </p:nvSpPr>
        <p:spPr>
          <a:xfrm>
            <a:off x="-137049" y="1511880"/>
            <a:ext cx="1911563" cy="307777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>
            <a:spAutoFit/>
          </a:bodyPr>
          <a:lstStyle/>
          <a:p>
            <a:r>
              <a:rPr lang="en-US" altLang="ja-JP" sz="1400" b="1" dirty="0" smtClean="0"/>
              <a:t>Doppler frequency (Hz)</a:t>
            </a:r>
            <a:endParaRPr lang="ja-JP" altLang="en-US" sz="1400" b="1" dirty="0"/>
          </a:p>
        </p:txBody>
      </p:sp>
      <p:pic>
        <p:nvPicPr>
          <p:cNvPr id="66" name="図 6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7975" y="1727956"/>
            <a:ext cx="3976025" cy="2982019"/>
          </a:xfrm>
          <a:prstGeom prst="rect">
            <a:avLst/>
          </a:prstGeom>
        </p:spPr>
      </p:pic>
      <p:sp useBgFill="1">
        <p:nvSpPr>
          <p:cNvPr id="69" name="正方形/長方形 68"/>
          <p:cNvSpPr/>
          <p:nvPr/>
        </p:nvSpPr>
        <p:spPr>
          <a:xfrm>
            <a:off x="4921995" y="4019475"/>
            <a:ext cx="6006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b="1" dirty="0" smtClean="0"/>
              <a:t>6100</a:t>
            </a:r>
            <a:endParaRPr lang="ja-JP" altLang="en-US" sz="1600" b="1" dirty="0"/>
          </a:p>
        </p:txBody>
      </p:sp>
      <p:sp useBgFill="1">
        <p:nvSpPr>
          <p:cNvPr id="70" name="正方形/長方形 69"/>
          <p:cNvSpPr/>
          <p:nvPr/>
        </p:nvSpPr>
        <p:spPr>
          <a:xfrm>
            <a:off x="4869997" y="2997842"/>
            <a:ext cx="652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/>
              <a:t>6130</a:t>
            </a:r>
            <a:endParaRPr lang="ja-JP" altLang="en-US" b="1" dirty="0"/>
          </a:p>
        </p:txBody>
      </p:sp>
      <p:sp>
        <p:nvSpPr>
          <p:cNvPr id="71" name="V 字形矢印 70"/>
          <p:cNvSpPr/>
          <p:nvPr/>
        </p:nvSpPr>
        <p:spPr>
          <a:xfrm>
            <a:off x="3081924" y="2341711"/>
            <a:ext cx="2628358" cy="1025463"/>
          </a:xfrm>
          <a:prstGeom prst="notchedRightArrow">
            <a:avLst/>
          </a:prstGeom>
          <a:solidFill>
            <a:srgbClr val="FF6600">
              <a:alpha val="60000"/>
            </a:srgbClr>
          </a:solidFill>
          <a:scene3d>
            <a:camera prst="orthographicFront">
              <a:rot lat="0" lon="0" rev="20399999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正方形/長方形 79"/>
          <p:cNvSpPr/>
          <p:nvPr/>
        </p:nvSpPr>
        <p:spPr>
          <a:xfrm>
            <a:off x="3489545" y="2658422"/>
            <a:ext cx="21380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b="1" i="1" dirty="0" smtClean="0">
                <a:solidFill>
                  <a:srgbClr val="000090"/>
                </a:solidFill>
              </a:rPr>
              <a:t>trajectory information</a:t>
            </a:r>
            <a:endParaRPr lang="ja-JP" altLang="en-US" sz="1600" b="1" i="1" dirty="0">
              <a:solidFill>
                <a:srgbClr val="000090"/>
              </a:solidFill>
            </a:endParaRPr>
          </a:p>
        </p:txBody>
      </p:sp>
      <p:sp useBgFill="1">
        <p:nvSpPr>
          <p:cNvPr id="81" name="正方形/長方形 80"/>
          <p:cNvSpPr/>
          <p:nvPr/>
        </p:nvSpPr>
        <p:spPr>
          <a:xfrm>
            <a:off x="4862315" y="1972379"/>
            <a:ext cx="652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/>
              <a:t>6160</a:t>
            </a:r>
            <a:endParaRPr lang="ja-JP" altLang="en-US" b="1" dirty="0"/>
          </a:p>
        </p:txBody>
      </p:sp>
      <p:sp>
        <p:nvSpPr>
          <p:cNvPr id="82" name="正方形/長方形 81"/>
          <p:cNvSpPr/>
          <p:nvPr/>
        </p:nvSpPr>
        <p:spPr>
          <a:xfrm>
            <a:off x="5536515" y="1838707"/>
            <a:ext cx="3640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i="1" dirty="0" smtClean="0"/>
              <a:t>impact parameter </a:t>
            </a:r>
            <a:r>
              <a:rPr lang="en-US" altLang="ja-JP" b="1" i="1" dirty="0" err="1" smtClean="0"/>
              <a:t>vs</a:t>
            </a:r>
            <a:r>
              <a:rPr lang="en-US" altLang="ja-JP" b="1" i="1" dirty="0" smtClean="0"/>
              <a:t> bending angle </a:t>
            </a:r>
            <a:endParaRPr lang="ja-JP" altLang="en-US" b="1" i="1" dirty="0"/>
          </a:p>
        </p:txBody>
      </p:sp>
      <p:sp useBgFill="1">
        <p:nvSpPr>
          <p:cNvPr id="95" name="正方形/長方形 94"/>
          <p:cNvSpPr/>
          <p:nvPr/>
        </p:nvSpPr>
        <p:spPr>
          <a:xfrm>
            <a:off x="5315780" y="4550231"/>
            <a:ext cx="575009" cy="371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 smtClean="0"/>
              <a:t>0.0</a:t>
            </a:r>
            <a:endParaRPr lang="ja-JP" altLang="en-US" b="1" dirty="0"/>
          </a:p>
        </p:txBody>
      </p:sp>
      <p:sp useBgFill="1">
        <p:nvSpPr>
          <p:cNvPr id="96" name="正方形/長方形 95"/>
          <p:cNvSpPr/>
          <p:nvPr/>
        </p:nvSpPr>
        <p:spPr>
          <a:xfrm>
            <a:off x="6457178" y="4552731"/>
            <a:ext cx="480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/>
              <a:t>3.0</a:t>
            </a:r>
            <a:endParaRPr lang="ja-JP" altLang="en-US" b="1" dirty="0"/>
          </a:p>
        </p:txBody>
      </p:sp>
      <p:sp useBgFill="1">
        <p:nvSpPr>
          <p:cNvPr id="114" name="正方形/長方形 113"/>
          <p:cNvSpPr/>
          <p:nvPr/>
        </p:nvSpPr>
        <p:spPr>
          <a:xfrm>
            <a:off x="7638607" y="4552731"/>
            <a:ext cx="480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/>
              <a:t>6.0</a:t>
            </a:r>
            <a:endParaRPr lang="ja-JP" altLang="en-US" b="1" dirty="0"/>
          </a:p>
        </p:txBody>
      </p:sp>
      <p:sp useBgFill="1">
        <p:nvSpPr>
          <p:cNvPr id="115" name="正方形/長方形 114"/>
          <p:cNvSpPr/>
          <p:nvPr/>
        </p:nvSpPr>
        <p:spPr>
          <a:xfrm>
            <a:off x="8723791" y="4552731"/>
            <a:ext cx="480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/>
              <a:t>9.0</a:t>
            </a:r>
            <a:endParaRPr lang="ja-JP" altLang="en-US" b="1" dirty="0"/>
          </a:p>
        </p:txBody>
      </p:sp>
      <p:pic>
        <p:nvPicPr>
          <p:cNvPr id="118" name="図 1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667" y="3651210"/>
            <a:ext cx="4111447" cy="3083585"/>
          </a:xfrm>
          <a:prstGeom prst="rect">
            <a:avLst/>
          </a:prstGeom>
        </p:spPr>
      </p:pic>
      <p:sp useBgFill="1">
        <p:nvSpPr>
          <p:cNvPr id="119" name="正方形/長方形 118"/>
          <p:cNvSpPr/>
          <p:nvPr/>
        </p:nvSpPr>
        <p:spPr>
          <a:xfrm>
            <a:off x="471444" y="6576901"/>
            <a:ext cx="6520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b="1" dirty="0" smtClean="0"/>
              <a:t>0.0</a:t>
            </a:r>
            <a:endParaRPr lang="ja-JP" altLang="en-US" sz="1400" b="1" dirty="0"/>
          </a:p>
        </p:txBody>
      </p:sp>
      <p:sp useBgFill="1">
        <p:nvSpPr>
          <p:cNvPr id="120" name="正方形/長方形 119"/>
          <p:cNvSpPr/>
          <p:nvPr/>
        </p:nvSpPr>
        <p:spPr>
          <a:xfrm>
            <a:off x="1123459" y="6583677"/>
            <a:ext cx="8161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b="1" dirty="0" smtClean="0"/>
              <a:t>4.0×10</a:t>
            </a:r>
            <a:r>
              <a:rPr lang="en-US" altLang="ja-JP" sz="1400" b="1" baseline="30000" dirty="0" smtClean="0"/>
              <a:t>-4</a:t>
            </a:r>
            <a:endParaRPr lang="ja-JP" altLang="en-US" sz="1400" b="1" baseline="30000" dirty="0"/>
          </a:p>
        </p:txBody>
      </p:sp>
      <p:sp useBgFill="1">
        <p:nvSpPr>
          <p:cNvPr id="121" name="正方形/長方形 120"/>
          <p:cNvSpPr/>
          <p:nvPr/>
        </p:nvSpPr>
        <p:spPr>
          <a:xfrm>
            <a:off x="1939589" y="6586449"/>
            <a:ext cx="8085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b="1" dirty="0" smtClean="0"/>
              <a:t>8.0×10</a:t>
            </a:r>
            <a:r>
              <a:rPr lang="en-US" altLang="ja-JP" sz="1400" b="1" baseline="30000" dirty="0" smtClean="0"/>
              <a:t>-4</a:t>
            </a:r>
            <a:endParaRPr lang="ja-JP" altLang="en-US" sz="1400" b="1" baseline="30000" dirty="0"/>
          </a:p>
        </p:txBody>
      </p:sp>
      <p:sp useBgFill="1">
        <p:nvSpPr>
          <p:cNvPr id="122" name="正方形/長方形 121"/>
          <p:cNvSpPr/>
          <p:nvPr/>
        </p:nvSpPr>
        <p:spPr>
          <a:xfrm>
            <a:off x="2748178" y="6587699"/>
            <a:ext cx="8902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b="1" dirty="0" smtClean="0"/>
              <a:t>1.2×10</a:t>
            </a:r>
            <a:r>
              <a:rPr lang="en-US" altLang="ja-JP" sz="1400" b="1" baseline="30000" dirty="0" smtClean="0"/>
              <a:t>-3</a:t>
            </a:r>
            <a:endParaRPr lang="ja-JP" altLang="en-US" sz="1400" b="1" baseline="30000" dirty="0"/>
          </a:p>
        </p:txBody>
      </p:sp>
      <p:sp useBgFill="1">
        <p:nvSpPr>
          <p:cNvPr id="123" name="正方形/長方形 122"/>
          <p:cNvSpPr/>
          <p:nvPr/>
        </p:nvSpPr>
        <p:spPr>
          <a:xfrm>
            <a:off x="3578557" y="6587331"/>
            <a:ext cx="7833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b="1" dirty="0" smtClean="0"/>
              <a:t>1.6×10</a:t>
            </a:r>
            <a:r>
              <a:rPr lang="en-US" altLang="ja-JP" sz="1400" b="1" baseline="30000" dirty="0" smtClean="0"/>
              <a:t>-3</a:t>
            </a:r>
            <a:endParaRPr lang="ja-JP" altLang="en-US" sz="1400" b="1" baseline="30000" dirty="0"/>
          </a:p>
        </p:txBody>
      </p:sp>
      <p:sp>
        <p:nvSpPr>
          <p:cNvPr id="124" name="V 字形矢印 123"/>
          <p:cNvSpPr/>
          <p:nvPr/>
        </p:nvSpPr>
        <p:spPr>
          <a:xfrm rot="741179">
            <a:off x="2870449" y="4014877"/>
            <a:ext cx="2568892" cy="1056753"/>
          </a:xfrm>
          <a:prstGeom prst="notchedRightArrow">
            <a:avLst/>
          </a:prstGeom>
          <a:solidFill>
            <a:srgbClr val="FF6600">
              <a:alpha val="60000"/>
            </a:srgbClr>
          </a:solidFill>
          <a:scene3d>
            <a:camera prst="orthographicFront">
              <a:rot lat="0" lon="0" rev="13200001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正方形/長方形 124"/>
          <p:cNvSpPr/>
          <p:nvPr/>
        </p:nvSpPr>
        <p:spPr>
          <a:xfrm>
            <a:off x="3489545" y="4465678"/>
            <a:ext cx="16915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i="1" dirty="0" smtClean="0">
                <a:solidFill>
                  <a:srgbClr val="000090"/>
                </a:solidFill>
              </a:rPr>
              <a:t>Abel transform</a:t>
            </a:r>
            <a:endParaRPr lang="ja-JP" altLang="en-US" b="1" i="1" dirty="0">
              <a:solidFill>
                <a:srgbClr val="000090"/>
              </a:solidFill>
            </a:endParaRPr>
          </a:p>
        </p:txBody>
      </p:sp>
      <p:sp useBgFill="1">
        <p:nvSpPr>
          <p:cNvPr id="126" name="正方形/長方形 125"/>
          <p:cNvSpPr/>
          <p:nvPr/>
        </p:nvSpPr>
        <p:spPr>
          <a:xfrm>
            <a:off x="4346163" y="6431677"/>
            <a:ext cx="21350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b="1" dirty="0" smtClean="0"/>
              <a:t>(Refractive index) – 1.0</a:t>
            </a:r>
            <a:endParaRPr lang="ja-JP" altLang="en-US" sz="1600" b="1" dirty="0"/>
          </a:p>
        </p:txBody>
      </p:sp>
      <p:sp>
        <p:nvSpPr>
          <p:cNvPr id="127" name="正方形/長方形 126"/>
          <p:cNvSpPr/>
          <p:nvPr/>
        </p:nvSpPr>
        <p:spPr>
          <a:xfrm>
            <a:off x="926276" y="3928061"/>
            <a:ext cx="3413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i="1" dirty="0" smtClean="0"/>
              <a:t>vertical profile of refractive index </a:t>
            </a:r>
            <a:endParaRPr lang="ja-JP" altLang="en-US" b="1" i="1" dirty="0"/>
          </a:p>
        </p:txBody>
      </p:sp>
      <p:sp useBgFill="1">
        <p:nvSpPr>
          <p:cNvPr id="128" name="正方形/長方形 127"/>
          <p:cNvSpPr/>
          <p:nvPr/>
        </p:nvSpPr>
        <p:spPr>
          <a:xfrm>
            <a:off x="292110" y="5341373"/>
            <a:ext cx="3666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b="1" dirty="0" smtClean="0"/>
              <a:t>60</a:t>
            </a:r>
            <a:endParaRPr lang="ja-JP" altLang="en-US" sz="1400" b="1" dirty="0"/>
          </a:p>
        </p:txBody>
      </p:sp>
      <p:sp useBgFill="1">
        <p:nvSpPr>
          <p:cNvPr id="129" name="正方形/長方形 128"/>
          <p:cNvSpPr/>
          <p:nvPr/>
        </p:nvSpPr>
        <p:spPr>
          <a:xfrm>
            <a:off x="288115" y="4619566"/>
            <a:ext cx="3666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b="1" dirty="0" smtClean="0"/>
              <a:t>80</a:t>
            </a:r>
            <a:endParaRPr lang="ja-JP" altLang="en-US" sz="1400" b="1" dirty="0"/>
          </a:p>
        </p:txBody>
      </p:sp>
      <p:sp>
        <p:nvSpPr>
          <p:cNvPr id="130" name="正方形/長方形 129"/>
          <p:cNvSpPr/>
          <p:nvPr/>
        </p:nvSpPr>
        <p:spPr>
          <a:xfrm>
            <a:off x="152245" y="3928061"/>
            <a:ext cx="507374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1400" b="1" dirty="0" smtClean="0"/>
              <a:t>100</a:t>
            </a:r>
            <a:endParaRPr lang="ja-JP" altLang="en-US" sz="1400" b="1" dirty="0"/>
          </a:p>
        </p:txBody>
      </p:sp>
      <p:sp useBgFill="1">
        <p:nvSpPr>
          <p:cNvPr id="131" name="正方形/長方形 130"/>
          <p:cNvSpPr/>
          <p:nvPr/>
        </p:nvSpPr>
        <p:spPr>
          <a:xfrm>
            <a:off x="305714" y="6066612"/>
            <a:ext cx="3666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b="1" dirty="0" smtClean="0"/>
              <a:t>40</a:t>
            </a:r>
            <a:endParaRPr lang="ja-JP" altLang="en-US" sz="1400" b="1" dirty="0"/>
          </a:p>
        </p:txBody>
      </p:sp>
      <p:pic>
        <p:nvPicPr>
          <p:cNvPr id="48" name="図 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6536" y="5168099"/>
            <a:ext cx="3871832" cy="6508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  <p:sp useBgFill="1">
        <p:nvSpPr>
          <p:cNvPr id="25" name="正方形/長方形 226"/>
          <p:cNvSpPr>
            <a:spLocks noChangeArrowheads="1"/>
          </p:cNvSpPr>
          <p:nvPr/>
        </p:nvSpPr>
        <p:spPr bwMode="auto">
          <a:xfrm>
            <a:off x="911246" y="6166377"/>
            <a:ext cx="536575" cy="369887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1"/>
              <a:t>150</a:t>
            </a:r>
            <a:endParaRPr lang="ja-JP" altLang="en-US" b="1"/>
          </a:p>
        </p:txBody>
      </p:sp>
      <p:sp useBgFill="1">
        <p:nvSpPr>
          <p:cNvPr id="26" name="正方形/長方形 227"/>
          <p:cNvSpPr>
            <a:spLocks noChangeArrowheads="1"/>
          </p:cNvSpPr>
          <p:nvPr/>
        </p:nvSpPr>
        <p:spPr bwMode="auto">
          <a:xfrm>
            <a:off x="1939182" y="6164789"/>
            <a:ext cx="534987" cy="369888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1" dirty="0"/>
              <a:t>200</a:t>
            </a:r>
            <a:endParaRPr lang="ja-JP" altLang="en-US" b="1" dirty="0"/>
          </a:p>
        </p:txBody>
      </p:sp>
      <p:sp useBgFill="1">
        <p:nvSpPr>
          <p:cNvPr id="27" name="正方形/長方形 228"/>
          <p:cNvSpPr>
            <a:spLocks noChangeArrowheads="1"/>
          </p:cNvSpPr>
          <p:nvPr/>
        </p:nvSpPr>
        <p:spPr bwMode="auto">
          <a:xfrm>
            <a:off x="2972029" y="6164789"/>
            <a:ext cx="536575" cy="3683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1" dirty="0"/>
              <a:t>250</a:t>
            </a:r>
            <a:endParaRPr lang="ja-JP" altLang="en-US" b="1" dirty="0"/>
          </a:p>
        </p:txBody>
      </p:sp>
      <p:sp useBgFill="1">
        <p:nvSpPr>
          <p:cNvPr id="28" name="正方形/長方形 230"/>
          <p:cNvSpPr>
            <a:spLocks noChangeArrowheads="1"/>
          </p:cNvSpPr>
          <p:nvPr/>
        </p:nvSpPr>
        <p:spPr bwMode="auto">
          <a:xfrm>
            <a:off x="3999965" y="6160027"/>
            <a:ext cx="536575" cy="369887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1" dirty="0"/>
              <a:t>300</a:t>
            </a:r>
            <a:endParaRPr lang="ja-JP" altLang="en-US" b="1" dirty="0"/>
          </a:p>
        </p:txBody>
      </p:sp>
      <p:sp useBgFill="1">
        <p:nvSpPr>
          <p:cNvPr id="29" name="正方形/長方形 231"/>
          <p:cNvSpPr>
            <a:spLocks noChangeArrowheads="1"/>
          </p:cNvSpPr>
          <p:nvPr/>
        </p:nvSpPr>
        <p:spPr bwMode="auto">
          <a:xfrm>
            <a:off x="5036058" y="6166377"/>
            <a:ext cx="536575" cy="369888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1"/>
              <a:t>350</a:t>
            </a:r>
            <a:endParaRPr lang="ja-JP" altLang="en-US" b="1"/>
          </a:p>
        </p:txBody>
      </p:sp>
      <p:sp useBgFill="1">
        <p:nvSpPr>
          <p:cNvPr id="30" name="正方形/長方形 232"/>
          <p:cNvSpPr>
            <a:spLocks noChangeArrowheads="1"/>
          </p:cNvSpPr>
          <p:nvPr/>
        </p:nvSpPr>
        <p:spPr bwMode="auto">
          <a:xfrm>
            <a:off x="6062406" y="6161614"/>
            <a:ext cx="534988" cy="3683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1"/>
              <a:t>400</a:t>
            </a:r>
            <a:endParaRPr lang="ja-JP" altLang="en-US" b="1"/>
          </a:p>
        </p:txBody>
      </p:sp>
      <p:sp useBgFill="1">
        <p:nvSpPr>
          <p:cNvPr id="31" name="正方形/長方形 233"/>
          <p:cNvSpPr>
            <a:spLocks noChangeArrowheads="1"/>
          </p:cNvSpPr>
          <p:nvPr/>
        </p:nvSpPr>
        <p:spPr bwMode="auto">
          <a:xfrm>
            <a:off x="7107102" y="6167964"/>
            <a:ext cx="534987" cy="3683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1" dirty="0"/>
              <a:t>450</a:t>
            </a:r>
            <a:endParaRPr lang="ja-JP" altLang="en-US" b="1" dirty="0"/>
          </a:p>
        </p:txBody>
      </p:sp>
      <p:sp>
        <p:nvSpPr>
          <p:cNvPr id="32" name="正方形/長方形 245"/>
          <p:cNvSpPr>
            <a:spLocks noChangeArrowheads="1"/>
          </p:cNvSpPr>
          <p:nvPr/>
        </p:nvSpPr>
        <p:spPr bwMode="auto">
          <a:xfrm>
            <a:off x="3698549" y="6399122"/>
            <a:ext cx="22499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400" b="1" dirty="0"/>
              <a:t>Temperature (K)</a:t>
            </a:r>
            <a:endParaRPr lang="ja-JP" altLang="en-US" sz="2400" b="1" dirty="0"/>
          </a:p>
        </p:txBody>
      </p:sp>
      <p:sp useBgFill="1">
        <p:nvSpPr>
          <p:cNvPr id="33" name="正方形/長方形 227"/>
          <p:cNvSpPr>
            <a:spLocks noChangeArrowheads="1"/>
          </p:cNvSpPr>
          <p:nvPr/>
        </p:nvSpPr>
        <p:spPr bwMode="auto">
          <a:xfrm>
            <a:off x="8134142" y="6156921"/>
            <a:ext cx="535648" cy="369332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1" dirty="0" smtClean="0"/>
              <a:t>500</a:t>
            </a:r>
            <a:endParaRPr lang="ja-JP" altLang="en-US" b="1" dirty="0"/>
          </a:p>
        </p:txBody>
      </p:sp>
      <p:sp useBgFill="1">
        <p:nvSpPr>
          <p:cNvPr id="34" name="正方形/長方形 236"/>
          <p:cNvSpPr>
            <a:spLocks noChangeArrowheads="1"/>
          </p:cNvSpPr>
          <p:nvPr/>
        </p:nvSpPr>
        <p:spPr bwMode="auto">
          <a:xfrm>
            <a:off x="621666" y="358102"/>
            <a:ext cx="534988" cy="3683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1"/>
              <a:t>100</a:t>
            </a:r>
            <a:endParaRPr lang="ja-JP" altLang="en-US" b="1"/>
          </a:p>
        </p:txBody>
      </p:sp>
      <p:sp useBgFill="1">
        <p:nvSpPr>
          <p:cNvPr id="35" name="正方形/長方形 237"/>
          <p:cNvSpPr>
            <a:spLocks noChangeArrowheads="1"/>
          </p:cNvSpPr>
          <p:nvPr/>
        </p:nvSpPr>
        <p:spPr bwMode="auto">
          <a:xfrm>
            <a:off x="732791" y="1151852"/>
            <a:ext cx="417513" cy="369888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1"/>
              <a:t>90</a:t>
            </a:r>
            <a:endParaRPr lang="ja-JP" altLang="en-US" b="1"/>
          </a:p>
        </p:txBody>
      </p:sp>
      <p:sp useBgFill="1">
        <p:nvSpPr>
          <p:cNvPr id="36" name="正方形/長方形 238"/>
          <p:cNvSpPr>
            <a:spLocks noChangeArrowheads="1"/>
          </p:cNvSpPr>
          <p:nvPr/>
        </p:nvSpPr>
        <p:spPr bwMode="auto">
          <a:xfrm>
            <a:off x="731204" y="1945602"/>
            <a:ext cx="419100" cy="369888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1"/>
              <a:t>80</a:t>
            </a:r>
            <a:endParaRPr lang="ja-JP" altLang="en-US" b="1"/>
          </a:p>
        </p:txBody>
      </p:sp>
      <p:sp useBgFill="1">
        <p:nvSpPr>
          <p:cNvPr id="37" name="正方形/長方形 239"/>
          <p:cNvSpPr>
            <a:spLocks noChangeArrowheads="1"/>
          </p:cNvSpPr>
          <p:nvPr/>
        </p:nvSpPr>
        <p:spPr bwMode="auto">
          <a:xfrm>
            <a:off x="729616" y="2755227"/>
            <a:ext cx="419100" cy="3683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1"/>
              <a:t>70</a:t>
            </a:r>
            <a:endParaRPr lang="ja-JP" altLang="en-US" b="1"/>
          </a:p>
        </p:txBody>
      </p:sp>
      <p:sp useBgFill="1">
        <p:nvSpPr>
          <p:cNvPr id="38" name="正方形/長方形 240"/>
          <p:cNvSpPr>
            <a:spLocks noChangeArrowheads="1"/>
          </p:cNvSpPr>
          <p:nvPr/>
        </p:nvSpPr>
        <p:spPr bwMode="auto">
          <a:xfrm>
            <a:off x="729616" y="3548977"/>
            <a:ext cx="417513" cy="369888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1"/>
              <a:t>60</a:t>
            </a:r>
            <a:endParaRPr lang="ja-JP" altLang="en-US" b="1"/>
          </a:p>
        </p:txBody>
      </p:sp>
      <p:sp useBgFill="1">
        <p:nvSpPr>
          <p:cNvPr id="39" name="正方形/長方形 241"/>
          <p:cNvSpPr>
            <a:spLocks noChangeArrowheads="1"/>
          </p:cNvSpPr>
          <p:nvPr/>
        </p:nvSpPr>
        <p:spPr bwMode="auto">
          <a:xfrm>
            <a:off x="728029" y="4357015"/>
            <a:ext cx="419100" cy="369887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1"/>
              <a:t>50</a:t>
            </a:r>
            <a:endParaRPr lang="ja-JP" altLang="en-US" b="1"/>
          </a:p>
        </p:txBody>
      </p:sp>
      <p:sp useBgFill="1">
        <p:nvSpPr>
          <p:cNvPr id="40" name="正方形/長方形 242"/>
          <p:cNvSpPr>
            <a:spLocks noChangeArrowheads="1"/>
          </p:cNvSpPr>
          <p:nvPr/>
        </p:nvSpPr>
        <p:spPr bwMode="auto">
          <a:xfrm>
            <a:off x="726441" y="5152352"/>
            <a:ext cx="419100" cy="3683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1"/>
              <a:t>40</a:t>
            </a:r>
            <a:endParaRPr lang="ja-JP" altLang="en-US" b="1"/>
          </a:p>
        </p:txBody>
      </p:sp>
      <p:sp useBgFill="1">
        <p:nvSpPr>
          <p:cNvPr id="41" name="正方形/長方形 243"/>
          <p:cNvSpPr>
            <a:spLocks noChangeArrowheads="1"/>
          </p:cNvSpPr>
          <p:nvPr/>
        </p:nvSpPr>
        <p:spPr bwMode="auto">
          <a:xfrm>
            <a:off x="739141" y="5904827"/>
            <a:ext cx="417513" cy="3683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1"/>
              <a:t>30</a:t>
            </a:r>
            <a:endParaRPr lang="ja-JP" altLang="en-US" b="1"/>
          </a:p>
        </p:txBody>
      </p:sp>
      <p:sp>
        <p:nvSpPr>
          <p:cNvPr id="42" name="正方形/長方形 41"/>
          <p:cNvSpPr/>
          <p:nvPr/>
        </p:nvSpPr>
        <p:spPr>
          <a:xfrm>
            <a:off x="-617618" y="3025259"/>
            <a:ext cx="2065439" cy="461665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400" b="1" dirty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Altitude (km)</a:t>
            </a:r>
            <a:endParaRPr lang="ja-JP" altLang="en-US" sz="2400" b="1" dirty="0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43" name="タイトル 1"/>
          <p:cNvSpPr txBox="1">
            <a:spLocks/>
          </p:cNvSpPr>
          <p:nvPr/>
        </p:nvSpPr>
        <p:spPr>
          <a:xfrm>
            <a:off x="644072" y="13198"/>
            <a:ext cx="8229600" cy="469900"/>
          </a:xfrm>
          <a:prstGeom prst="rect">
            <a:avLst/>
          </a:prstGeom>
        </p:spPr>
        <p:txBody>
          <a:bodyPr anchor="ctr"/>
          <a:lstStyle/>
          <a:p>
            <a:pPr algn="ctr" defTabSz="457200" fontAlgn="auto">
              <a:spcAft>
                <a:spcPts val="0"/>
              </a:spcAft>
              <a:defRPr/>
            </a:pPr>
            <a:r>
              <a:rPr lang="en-US" altLang="ja-JP" sz="3200" dirty="0" smtClean="0">
                <a:latin typeface="Times"/>
                <a:ea typeface="+mj-ea"/>
                <a:cs typeface="+mj-cs"/>
              </a:rPr>
              <a:t>Vertical temperature profiles </a:t>
            </a:r>
            <a:endParaRPr lang="ja-JP" altLang="en-US" sz="3200" dirty="0">
              <a:latin typeface="Times"/>
              <a:ea typeface="+mj-ea"/>
              <a:cs typeface="+mj-cs"/>
            </a:endParaRPr>
          </a:p>
        </p:txBody>
      </p:sp>
      <p:sp>
        <p:nvSpPr>
          <p:cNvPr id="44" name="雲形吹き出し 43"/>
          <p:cNvSpPr/>
          <p:nvPr/>
        </p:nvSpPr>
        <p:spPr>
          <a:xfrm>
            <a:off x="3431303" y="1768232"/>
            <a:ext cx="4210786" cy="1262278"/>
          </a:xfrm>
          <a:prstGeom prst="cloudCallout">
            <a:avLst>
              <a:gd name="adj1" fmla="val -51154"/>
              <a:gd name="adj2" fmla="val 60439"/>
            </a:avLst>
          </a:prstGeom>
          <a:solidFill>
            <a:srgbClr val="FFFF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/>
          <p:cNvSpPr/>
          <p:nvPr/>
        </p:nvSpPr>
        <p:spPr>
          <a:xfrm>
            <a:off x="3999965" y="2097695"/>
            <a:ext cx="31617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i="1" dirty="0" smtClean="0"/>
              <a:t>Wavy structures exist !</a:t>
            </a:r>
            <a:endParaRPr lang="ja-JP" altLang="en-US" sz="2400" b="1" i="1" dirty="0"/>
          </a:p>
        </p:txBody>
      </p:sp>
      <p:sp>
        <p:nvSpPr>
          <p:cNvPr id="46" name="正方形/長方形 45"/>
          <p:cNvSpPr/>
          <p:nvPr/>
        </p:nvSpPr>
        <p:spPr>
          <a:xfrm>
            <a:off x="3812557" y="3585171"/>
            <a:ext cx="64971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ja-JP" b="1" dirty="0" smtClean="0"/>
              <a:t>12°N</a:t>
            </a:r>
            <a:endParaRPr lang="ja-JP" altLang="en-US" b="1" dirty="0"/>
          </a:p>
        </p:txBody>
      </p:sp>
      <p:sp>
        <p:nvSpPr>
          <p:cNvPr id="47" name="正方形/長方形 46"/>
          <p:cNvSpPr/>
          <p:nvPr/>
        </p:nvSpPr>
        <p:spPr>
          <a:xfrm>
            <a:off x="1977830" y="2821572"/>
            <a:ext cx="60676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ja-JP" b="1" dirty="0" smtClean="0"/>
              <a:t>54°S</a:t>
            </a:r>
            <a:endParaRPr lang="ja-JP" altLang="en-US" b="1" dirty="0"/>
          </a:p>
        </p:txBody>
      </p:sp>
      <p:sp>
        <p:nvSpPr>
          <p:cNvPr id="48" name="正方形/長方形 47"/>
          <p:cNvSpPr/>
          <p:nvPr/>
        </p:nvSpPr>
        <p:spPr>
          <a:xfrm>
            <a:off x="2806384" y="2419024"/>
            <a:ext cx="64971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ja-JP" b="1" dirty="0" smtClean="0"/>
              <a:t>61°N</a:t>
            </a:r>
            <a:endParaRPr lang="ja-JP" altLang="en-US" b="1" dirty="0"/>
          </a:p>
        </p:txBody>
      </p:sp>
      <p:sp>
        <p:nvSpPr>
          <p:cNvPr id="49" name="正方形/長方形 48"/>
          <p:cNvSpPr/>
          <p:nvPr/>
        </p:nvSpPr>
        <p:spPr>
          <a:xfrm>
            <a:off x="2038883" y="3582106"/>
            <a:ext cx="64971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ja-JP" b="1" dirty="0" smtClean="0"/>
              <a:t>71°N</a:t>
            </a:r>
            <a:endParaRPr lang="ja-JP" altLang="en-US" b="1" dirty="0"/>
          </a:p>
        </p:txBody>
      </p:sp>
      <p:sp>
        <p:nvSpPr>
          <p:cNvPr id="50" name="正方形/長方形 49"/>
          <p:cNvSpPr/>
          <p:nvPr/>
        </p:nvSpPr>
        <p:spPr>
          <a:xfrm>
            <a:off x="3675109" y="4357015"/>
            <a:ext cx="64971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ja-JP" b="1" dirty="0" smtClean="0"/>
              <a:t>85°N</a:t>
            </a:r>
            <a:endParaRPr lang="ja-JP" altLang="en-US" b="1" dirty="0"/>
          </a:p>
        </p:txBody>
      </p:sp>
      <p:sp>
        <p:nvSpPr>
          <p:cNvPr id="51" name="正方形/長方形 50"/>
          <p:cNvSpPr/>
          <p:nvPr/>
        </p:nvSpPr>
        <p:spPr>
          <a:xfrm>
            <a:off x="6378746" y="5341945"/>
            <a:ext cx="979108" cy="5531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/>
          <p:cNvSpPr/>
          <p:nvPr/>
        </p:nvSpPr>
        <p:spPr>
          <a:xfrm>
            <a:off x="7374538" y="5351640"/>
            <a:ext cx="979108" cy="5531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99224"/>
            <a:ext cx="8229600" cy="476309"/>
          </a:xfrm>
        </p:spPr>
        <p:txBody>
          <a:bodyPr>
            <a:noAutofit/>
          </a:bodyPr>
          <a:lstStyle/>
          <a:p>
            <a:r>
              <a:rPr lang="en-US" altLang="ja-JP" sz="2800" dirty="0" smtClean="0">
                <a:latin typeface="Times"/>
              </a:rPr>
              <a:t>Procedure to obtain small-scale temperature fluctuations</a:t>
            </a:r>
            <a:endParaRPr lang="ja-JP" altLang="en-US" sz="2800" dirty="0">
              <a:latin typeface="Time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15" y="1259454"/>
            <a:ext cx="4813388" cy="3610041"/>
          </a:xfrm>
          <a:prstGeom prst="rect">
            <a:avLst/>
          </a:prstGeom>
          <a:scene3d>
            <a:camera prst="orthographicFront">
              <a:rot lat="10800000" lon="0" rev="5400000"/>
            </a:camera>
            <a:lightRig rig="threePt" dir="t"/>
          </a:scene3d>
        </p:spPr>
      </p:pic>
      <p:sp>
        <p:nvSpPr>
          <p:cNvPr id="14" name="正方形/長方形 13"/>
          <p:cNvSpPr/>
          <p:nvPr/>
        </p:nvSpPr>
        <p:spPr>
          <a:xfrm>
            <a:off x="591368" y="5097816"/>
            <a:ext cx="565095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2000" b="1" dirty="0" smtClean="0"/>
              <a:t>150</a:t>
            </a:r>
            <a:endParaRPr lang="ja-JP" altLang="en-US" sz="2000" b="1" dirty="0"/>
          </a:p>
        </p:txBody>
      </p:sp>
      <p:sp>
        <p:nvSpPr>
          <p:cNvPr id="19" name="正方形/長方形 18"/>
          <p:cNvSpPr/>
          <p:nvPr/>
        </p:nvSpPr>
        <p:spPr>
          <a:xfrm>
            <a:off x="1567379" y="5440817"/>
            <a:ext cx="19057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smtClean="0"/>
              <a:t>Temperature</a:t>
            </a:r>
            <a:r>
              <a:rPr lang="en-US" altLang="ja-JP" sz="2000" dirty="0" smtClean="0"/>
              <a:t> </a:t>
            </a:r>
            <a:r>
              <a:rPr lang="en-US" altLang="ja-JP" sz="2000" b="1" dirty="0" smtClean="0"/>
              <a:t>(K)</a:t>
            </a:r>
            <a:endParaRPr lang="ja-JP" altLang="en-US" sz="2000" b="1" dirty="0"/>
          </a:p>
        </p:txBody>
      </p:sp>
      <p:sp>
        <p:nvSpPr>
          <p:cNvPr id="20" name="正方形/長方形 19"/>
          <p:cNvSpPr/>
          <p:nvPr/>
        </p:nvSpPr>
        <p:spPr>
          <a:xfrm>
            <a:off x="-589529" y="2699143"/>
            <a:ext cx="1608884" cy="400110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>
            <a:spAutoFit/>
          </a:bodyPr>
          <a:lstStyle/>
          <a:p>
            <a:r>
              <a:rPr lang="en-US" altLang="ja-JP" sz="2000" b="1" dirty="0" smtClean="0"/>
              <a:t>Altitude (km)</a:t>
            </a:r>
            <a:endParaRPr lang="ja-JP" altLang="en-US" sz="2000" b="1" dirty="0"/>
          </a:p>
        </p:txBody>
      </p:sp>
      <p:sp>
        <p:nvSpPr>
          <p:cNvPr id="22" name="正方形/長方形 21"/>
          <p:cNvSpPr/>
          <p:nvPr/>
        </p:nvSpPr>
        <p:spPr>
          <a:xfrm>
            <a:off x="423406" y="1289491"/>
            <a:ext cx="436284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2000" b="1" dirty="0" smtClean="0"/>
              <a:t>90</a:t>
            </a:r>
            <a:endParaRPr lang="ja-JP" altLang="en-US" sz="2000" b="1" dirty="0"/>
          </a:p>
        </p:txBody>
      </p:sp>
      <p:sp>
        <p:nvSpPr>
          <p:cNvPr id="27" name="正方形/長方形 26"/>
          <p:cNvSpPr/>
          <p:nvPr/>
        </p:nvSpPr>
        <p:spPr>
          <a:xfrm>
            <a:off x="296725" y="582370"/>
            <a:ext cx="564874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2000" b="1" dirty="0" smtClean="0"/>
              <a:t>100</a:t>
            </a:r>
            <a:endParaRPr lang="ja-JP" altLang="en-US" sz="2000" b="1" dirty="0"/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7459" y="2385346"/>
            <a:ext cx="4174435" cy="3776826"/>
          </a:xfrm>
          <a:prstGeom prst="rect">
            <a:avLst/>
          </a:prstGeom>
        </p:spPr>
      </p:pic>
      <p:sp>
        <p:nvSpPr>
          <p:cNvPr id="43" name="正方形/長方形 42"/>
          <p:cNvSpPr/>
          <p:nvPr/>
        </p:nvSpPr>
        <p:spPr>
          <a:xfrm>
            <a:off x="4440753" y="6294123"/>
            <a:ext cx="48129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smtClean="0"/>
              <a:t>Normalized temperature perturbation T’/T</a:t>
            </a:r>
            <a:r>
              <a:rPr lang="en-US" altLang="ja-JP" sz="2000" b="1" baseline="-25000" dirty="0" smtClean="0"/>
              <a:t>0</a:t>
            </a:r>
            <a:endParaRPr lang="ja-JP" altLang="en-US" sz="2000" b="1" baseline="-25000" dirty="0"/>
          </a:p>
        </p:txBody>
      </p:sp>
      <p:sp>
        <p:nvSpPr>
          <p:cNvPr id="44" name="曲折矢印 43"/>
          <p:cNvSpPr/>
          <p:nvPr/>
        </p:nvSpPr>
        <p:spPr>
          <a:xfrm>
            <a:off x="4230244" y="1215282"/>
            <a:ext cx="1233324" cy="2343777"/>
          </a:xfrm>
          <a:prstGeom prst="bentArrow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5543765" y="1982885"/>
            <a:ext cx="33624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i="1" dirty="0" smtClean="0"/>
              <a:t>Fitting function is subtracted.</a:t>
            </a:r>
            <a:endParaRPr lang="ja-JP" altLang="en-US" sz="2000" b="1" i="1" dirty="0"/>
          </a:p>
        </p:txBody>
      </p:sp>
      <p:sp>
        <p:nvSpPr>
          <p:cNvPr id="46" name="正方形/長方形 45"/>
          <p:cNvSpPr/>
          <p:nvPr/>
        </p:nvSpPr>
        <p:spPr>
          <a:xfrm>
            <a:off x="5394463" y="1104825"/>
            <a:ext cx="33291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</a:t>
            </a:r>
            <a:r>
              <a:rPr lang="en-US" altLang="ja-JP" sz="2000" b="1" i="1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</a:t>
            </a:r>
            <a:r>
              <a:rPr lang="en-US" altLang="ja-JP" sz="20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: Background temperature</a:t>
            </a:r>
          </a:p>
          <a:p>
            <a:r>
              <a:rPr lang="en-US" altLang="ja-JP" sz="20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T’ : Perturbation</a:t>
            </a:r>
            <a:endParaRPr lang="ja-JP" altLang="en-US" sz="20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1369882" y="1104825"/>
            <a:ext cx="31816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i="1" dirty="0" smtClean="0">
                <a:solidFill>
                  <a:srgbClr val="FF0000"/>
                </a:solidFill>
              </a:rPr>
              <a:t>Original temperature profile</a:t>
            </a:r>
            <a:endParaRPr lang="ja-JP" altLang="en-US" sz="2000" i="1" dirty="0">
              <a:solidFill>
                <a:srgbClr val="FF0000"/>
              </a:solidFill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2142763" y="2975543"/>
            <a:ext cx="24249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solidFill>
                  <a:srgbClr val="0000FF"/>
                </a:solidFill>
              </a:rPr>
              <a:t>Cubic function (≡</a:t>
            </a:r>
            <a:r>
              <a:rPr lang="en-US" altLang="ja-JP" sz="2000" i="1" dirty="0" smtClean="0">
                <a:solidFill>
                  <a:srgbClr val="0000FF"/>
                </a:solidFill>
              </a:rPr>
              <a:t> T</a:t>
            </a:r>
            <a:r>
              <a:rPr lang="en-US" altLang="ja-JP" sz="2000" i="1" baseline="-25000" dirty="0" smtClean="0">
                <a:solidFill>
                  <a:srgbClr val="0000FF"/>
                </a:solidFill>
              </a:rPr>
              <a:t>0</a:t>
            </a:r>
            <a:r>
              <a:rPr lang="en-US" altLang="ja-JP" sz="2000" dirty="0" smtClean="0">
                <a:solidFill>
                  <a:srgbClr val="0000FF"/>
                </a:solidFill>
              </a:rPr>
              <a:t>)</a:t>
            </a:r>
            <a:endParaRPr lang="ja-JP" altLang="en-US" sz="2000" dirty="0">
              <a:solidFill>
                <a:srgbClr val="0000FF"/>
              </a:solidFill>
            </a:endParaRPr>
          </a:p>
        </p:txBody>
      </p:sp>
      <p:cxnSp>
        <p:nvCxnSpPr>
          <p:cNvPr id="50" name="直線矢印コネクタ 49"/>
          <p:cNvCxnSpPr/>
          <p:nvPr/>
        </p:nvCxnSpPr>
        <p:spPr>
          <a:xfrm rot="5400000">
            <a:off x="2358723" y="3588393"/>
            <a:ext cx="1036207" cy="58530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正方形/長方形 50"/>
          <p:cNvSpPr/>
          <p:nvPr/>
        </p:nvSpPr>
        <p:spPr>
          <a:xfrm>
            <a:off x="-51127" y="5863236"/>
            <a:ext cx="44533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b="1" i="1" dirty="0" smtClean="0"/>
              <a:t>Cubic function</a:t>
            </a:r>
            <a:r>
              <a:rPr lang="en-US" altLang="ja-JP" sz="1600" i="1" dirty="0" smtClean="0"/>
              <a:t> is fitted to the original temperature </a:t>
            </a:r>
          </a:p>
          <a:p>
            <a:r>
              <a:rPr lang="en-US" altLang="ja-JP" sz="1600" i="1" dirty="0" smtClean="0"/>
              <a:t>profile within the altitude range </a:t>
            </a:r>
            <a:r>
              <a:rPr lang="en-US" altLang="ja-JP" sz="1600" b="1" i="1" dirty="0" smtClean="0">
                <a:solidFill>
                  <a:srgbClr val="FF0000"/>
                </a:solidFill>
              </a:rPr>
              <a:t>above (65-85 km)</a:t>
            </a:r>
            <a:r>
              <a:rPr lang="en-US" altLang="ja-JP" sz="1600" i="1" dirty="0" smtClean="0"/>
              <a:t> </a:t>
            </a:r>
          </a:p>
          <a:p>
            <a:r>
              <a:rPr lang="en-US" altLang="ja-JP" sz="1600" i="1" dirty="0" smtClean="0"/>
              <a:t>and</a:t>
            </a:r>
            <a:r>
              <a:rPr lang="en-US" altLang="ja-JP" sz="1600" i="1" dirty="0" smtClean="0">
                <a:solidFill>
                  <a:srgbClr val="0000FF"/>
                </a:solidFill>
              </a:rPr>
              <a:t> below (42-52 km</a:t>
            </a:r>
            <a:r>
              <a:rPr lang="en-US" altLang="ja-JP" sz="1600" i="1" dirty="0" smtClean="0"/>
              <a:t>) the cloud layer. </a:t>
            </a:r>
            <a:endParaRPr lang="ja-JP" altLang="en-US" sz="1600" i="1" dirty="0"/>
          </a:p>
        </p:txBody>
      </p:sp>
      <p:sp>
        <p:nvSpPr>
          <p:cNvPr id="49" name="正方形/長方形 48"/>
          <p:cNvSpPr/>
          <p:nvPr/>
        </p:nvSpPr>
        <p:spPr>
          <a:xfrm>
            <a:off x="423406" y="2728450"/>
            <a:ext cx="436284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2000" b="1" dirty="0" smtClean="0"/>
              <a:t>70</a:t>
            </a:r>
            <a:endParaRPr lang="ja-JP" altLang="en-US" sz="2000" b="1" dirty="0"/>
          </a:p>
        </p:txBody>
      </p:sp>
      <p:sp>
        <p:nvSpPr>
          <p:cNvPr id="52" name="正方形/長方形 51"/>
          <p:cNvSpPr/>
          <p:nvPr/>
        </p:nvSpPr>
        <p:spPr>
          <a:xfrm>
            <a:off x="415546" y="3442565"/>
            <a:ext cx="436284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2000" b="1" dirty="0" smtClean="0"/>
              <a:t>60</a:t>
            </a:r>
            <a:endParaRPr lang="ja-JP" altLang="en-US" sz="2000" b="1" dirty="0"/>
          </a:p>
        </p:txBody>
      </p:sp>
      <p:sp>
        <p:nvSpPr>
          <p:cNvPr id="53" name="正方形/長方形 52"/>
          <p:cNvSpPr/>
          <p:nvPr/>
        </p:nvSpPr>
        <p:spPr>
          <a:xfrm>
            <a:off x="413637" y="4169787"/>
            <a:ext cx="436284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2000" b="1" dirty="0" smtClean="0"/>
              <a:t>50</a:t>
            </a:r>
            <a:endParaRPr lang="ja-JP" altLang="en-US" sz="2000" b="1" dirty="0"/>
          </a:p>
        </p:txBody>
      </p:sp>
      <p:sp>
        <p:nvSpPr>
          <p:cNvPr id="54" name="正方形/長方形 53"/>
          <p:cNvSpPr/>
          <p:nvPr/>
        </p:nvSpPr>
        <p:spPr>
          <a:xfrm>
            <a:off x="423406" y="4791343"/>
            <a:ext cx="436284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2000" b="1" dirty="0" smtClean="0"/>
              <a:t>40</a:t>
            </a:r>
            <a:endParaRPr lang="ja-JP" altLang="en-US" sz="2000" b="1" dirty="0"/>
          </a:p>
        </p:txBody>
      </p:sp>
      <p:sp>
        <p:nvSpPr>
          <p:cNvPr id="55" name="正方形/長方形 54"/>
          <p:cNvSpPr/>
          <p:nvPr/>
        </p:nvSpPr>
        <p:spPr>
          <a:xfrm>
            <a:off x="422071" y="2004774"/>
            <a:ext cx="436284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2000" b="1" dirty="0" smtClean="0"/>
              <a:t>80</a:t>
            </a:r>
            <a:endParaRPr lang="ja-JP" altLang="en-US" sz="2000" b="1" dirty="0"/>
          </a:p>
        </p:txBody>
      </p:sp>
      <p:sp>
        <p:nvSpPr>
          <p:cNvPr id="56" name="正方形/長方形 55"/>
          <p:cNvSpPr/>
          <p:nvPr/>
        </p:nvSpPr>
        <p:spPr>
          <a:xfrm>
            <a:off x="1143797" y="5092341"/>
            <a:ext cx="565095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2000" b="1" dirty="0" smtClean="0"/>
              <a:t>200</a:t>
            </a:r>
            <a:endParaRPr lang="ja-JP" altLang="en-US" sz="2000" b="1" dirty="0"/>
          </a:p>
        </p:txBody>
      </p:sp>
      <p:sp>
        <p:nvSpPr>
          <p:cNvPr id="57" name="正方形/長方形 56"/>
          <p:cNvSpPr/>
          <p:nvPr/>
        </p:nvSpPr>
        <p:spPr>
          <a:xfrm>
            <a:off x="1699123" y="5092341"/>
            <a:ext cx="565095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2000" b="1" dirty="0" smtClean="0"/>
              <a:t>250</a:t>
            </a:r>
            <a:endParaRPr lang="ja-JP" altLang="en-US" sz="2000" b="1" dirty="0"/>
          </a:p>
        </p:txBody>
      </p:sp>
      <p:sp>
        <p:nvSpPr>
          <p:cNvPr id="58" name="正方形/長方形 57"/>
          <p:cNvSpPr/>
          <p:nvPr/>
        </p:nvSpPr>
        <p:spPr>
          <a:xfrm>
            <a:off x="2254449" y="5092341"/>
            <a:ext cx="565095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2000" b="1" dirty="0" smtClean="0"/>
              <a:t>300</a:t>
            </a:r>
            <a:endParaRPr lang="ja-JP" altLang="en-US" sz="2000" b="1" dirty="0"/>
          </a:p>
        </p:txBody>
      </p:sp>
      <p:sp>
        <p:nvSpPr>
          <p:cNvPr id="59" name="正方形/長方形 58"/>
          <p:cNvSpPr/>
          <p:nvPr/>
        </p:nvSpPr>
        <p:spPr>
          <a:xfrm>
            <a:off x="2799010" y="5092341"/>
            <a:ext cx="565095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2000" b="1" dirty="0" smtClean="0"/>
              <a:t>350</a:t>
            </a:r>
            <a:endParaRPr lang="ja-JP" altLang="en-US" sz="2000" b="1" dirty="0"/>
          </a:p>
        </p:txBody>
      </p:sp>
      <p:sp>
        <p:nvSpPr>
          <p:cNvPr id="60" name="正方形/長方形 59"/>
          <p:cNvSpPr/>
          <p:nvPr/>
        </p:nvSpPr>
        <p:spPr>
          <a:xfrm>
            <a:off x="3355257" y="5092341"/>
            <a:ext cx="565095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2000" b="1" dirty="0" smtClean="0"/>
              <a:t>400</a:t>
            </a:r>
            <a:endParaRPr lang="ja-JP" altLang="en-US" sz="2000" b="1" dirty="0"/>
          </a:p>
        </p:txBody>
      </p:sp>
      <p:sp>
        <p:nvSpPr>
          <p:cNvPr id="61" name="正方形/長方形 60"/>
          <p:cNvSpPr/>
          <p:nvPr/>
        </p:nvSpPr>
        <p:spPr>
          <a:xfrm>
            <a:off x="3900814" y="5082572"/>
            <a:ext cx="565095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2000" b="1" dirty="0" smtClean="0"/>
              <a:t>450</a:t>
            </a:r>
            <a:endParaRPr lang="ja-JP" altLang="en-US" sz="2000" b="1" dirty="0"/>
          </a:p>
        </p:txBody>
      </p:sp>
      <p:sp>
        <p:nvSpPr>
          <p:cNvPr id="62" name="正方形/長方形 61"/>
          <p:cNvSpPr/>
          <p:nvPr/>
        </p:nvSpPr>
        <p:spPr>
          <a:xfrm>
            <a:off x="4654621" y="2297425"/>
            <a:ext cx="436284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2000" b="1" dirty="0" smtClean="0"/>
              <a:t>90</a:t>
            </a:r>
            <a:endParaRPr lang="ja-JP" altLang="en-US" sz="2000" b="1" dirty="0"/>
          </a:p>
        </p:txBody>
      </p:sp>
      <p:sp>
        <p:nvSpPr>
          <p:cNvPr id="63" name="正方形/長方形 62"/>
          <p:cNvSpPr/>
          <p:nvPr/>
        </p:nvSpPr>
        <p:spPr>
          <a:xfrm>
            <a:off x="4654621" y="3697308"/>
            <a:ext cx="436284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2000" b="1" dirty="0" smtClean="0"/>
              <a:t>80</a:t>
            </a:r>
            <a:endParaRPr lang="ja-JP" altLang="en-US" sz="2000" b="1" dirty="0"/>
          </a:p>
        </p:txBody>
      </p:sp>
      <p:sp>
        <p:nvSpPr>
          <p:cNvPr id="64" name="正方形/長方形 63"/>
          <p:cNvSpPr/>
          <p:nvPr/>
        </p:nvSpPr>
        <p:spPr>
          <a:xfrm>
            <a:off x="4646761" y="4372347"/>
            <a:ext cx="436284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2000" b="1" dirty="0" smtClean="0"/>
              <a:t>75</a:t>
            </a:r>
            <a:endParaRPr lang="ja-JP" altLang="en-US" sz="2000" b="1" dirty="0"/>
          </a:p>
        </p:txBody>
      </p:sp>
      <p:sp>
        <p:nvSpPr>
          <p:cNvPr id="65" name="正方形/長方形 64"/>
          <p:cNvSpPr/>
          <p:nvPr/>
        </p:nvSpPr>
        <p:spPr>
          <a:xfrm>
            <a:off x="4644852" y="5060493"/>
            <a:ext cx="436284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2000" b="1" dirty="0" smtClean="0"/>
              <a:t>70</a:t>
            </a:r>
            <a:endParaRPr lang="ja-JP" altLang="en-US" sz="2000" b="1" dirty="0"/>
          </a:p>
        </p:txBody>
      </p:sp>
      <p:sp>
        <p:nvSpPr>
          <p:cNvPr id="66" name="正方形/長方形 65"/>
          <p:cNvSpPr/>
          <p:nvPr/>
        </p:nvSpPr>
        <p:spPr>
          <a:xfrm>
            <a:off x="4653286" y="3012708"/>
            <a:ext cx="436284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2000" b="1" dirty="0" smtClean="0"/>
              <a:t>85</a:t>
            </a:r>
            <a:endParaRPr lang="ja-JP" altLang="en-US" sz="2000" b="1" dirty="0"/>
          </a:p>
        </p:txBody>
      </p:sp>
      <p:sp>
        <p:nvSpPr>
          <p:cNvPr id="67" name="正方形/長方形 66"/>
          <p:cNvSpPr/>
          <p:nvPr/>
        </p:nvSpPr>
        <p:spPr>
          <a:xfrm>
            <a:off x="4662796" y="5663181"/>
            <a:ext cx="436284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2000" b="1" dirty="0" smtClean="0"/>
              <a:t>65</a:t>
            </a:r>
            <a:endParaRPr lang="ja-JP" altLang="en-US" sz="2000" b="1" dirty="0"/>
          </a:p>
        </p:txBody>
      </p:sp>
      <p:sp>
        <p:nvSpPr>
          <p:cNvPr id="68" name="正方形/長方形 67"/>
          <p:cNvSpPr/>
          <p:nvPr/>
        </p:nvSpPr>
        <p:spPr>
          <a:xfrm>
            <a:off x="3690409" y="3969732"/>
            <a:ext cx="1608884" cy="400110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>
            <a:spAutoFit/>
          </a:bodyPr>
          <a:lstStyle/>
          <a:p>
            <a:r>
              <a:rPr lang="en-US" altLang="ja-JP" sz="2000" b="1" dirty="0" smtClean="0"/>
              <a:t>Altitude (km)</a:t>
            </a:r>
            <a:endParaRPr lang="ja-JP" altLang="en-US" sz="2000" b="1" dirty="0"/>
          </a:p>
        </p:txBody>
      </p:sp>
      <p:sp>
        <p:nvSpPr>
          <p:cNvPr id="69" name="正方形/長方形 68"/>
          <p:cNvSpPr/>
          <p:nvPr/>
        </p:nvSpPr>
        <p:spPr>
          <a:xfrm>
            <a:off x="6819940" y="5971886"/>
            <a:ext cx="436284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2000" b="1" dirty="0" smtClean="0"/>
              <a:t>0</a:t>
            </a:r>
            <a:endParaRPr lang="ja-JP" altLang="en-US" sz="2000" b="1" dirty="0"/>
          </a:p>
        </p:txBody>
      </p:sp>
      <p:sp>
        <p:nvSpPr>
          <p:cNvPr id="70" name="正方形/長方形 69"/>
          <p:cNvSpPr/>
          <p:nvPr/>
        </p:nvSpPr>
        <p:spPr>
          <a:xfrm>
            <a:off x="7193705" y="5971886"/>
            <a:ext cx="817069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2000" b="1" dirty="0" smtClean="0"/>
              <a:t>0.005</a:t>
            </a:r>
            <a:endParaRPr lang="ja-JP" altLang="en-US" sz="2000" b="1" dirty="0"/>
          </a:p>
        </p:txBody>
      </p:sp>
      <p:sp>
        <p:nvSpPr>
          <p:cNvPr id="71" name="正方形/長方形 70"/>
          <p:cNvSpPr/>
          <p:nvPr/>
        </p:nvSpPr>
        <p:spPr>
          <a:xfrm>
            <a:off x="7908807" y="5962117"/>
            <a:ext cx="817069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2000" b="1" dirty="0" smtClean="0"/>
              <a:t>0.01</a:t>
            </a:r>
            <a:endParaRPr lang="ja-JP" altLang="en-US" sz="2000" b="1" dirty="0"/>
          </a:p>
        </p:txBody>
      </p:sp>
      <p:sp>
        <p:nvSpPr>
          <p:cNvPr id="72" name="正方形/長方形 71"/>
          <p:cNvSpPr/>
          <p:nvPr/>
        </p:nvSpPr>
        <p:spPr>
          <a:xfrm>
            <a:off x="5299294" y="5962117"/>
            <a:ext cx="816244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2000" b="1" dirty="0" smtClean="0"/>
              <a:t>-0.01</a:t>
            </a:r>
            <a:endParaRPr lang="ja-JP" altLang="en-US" sz="2000" b="1" dirty="0"/>
          </a:p>
        </p:txBody>
      </p:sp>
      <p:sp>
        <p:nvSpPr>
          <p:cNvPr id="73" name="正方形/長方形 72"/>
          <p:cNvSpPr/>
          <p:nvPr/>
        </p:nvSpPr>
        <p:spPr>
          <a:xfrm>
            <a:off x="5954850" y="5962117"/>
            <a:ext cx="865089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2000" b="1" dirty="0" smtClean="0"/>
              <a:t>-0.005</a:t>
            </a:r>
            <a:endParaRPr lang="ja-JP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2286"/>
            <a:ext cx="8229600" cy="675090"/>
          </a:xfrm>
        </p:spPr>
        <p:txBody>
          <a:bodyPr>
            <a:normAutofit/>
          </a:bodyPr>
          <a:lstStyle/>
          <a:p>
            <a:r>
              <a:rPr lang="en-US" altLang="ja-JP" sz="3200" dirty="0" smtClean="0">
                <a:latin typeface="Times"/>
              </a:rPr>
              <a:t>Procedure to obtain </a:t>
            </a:r>
            <a:r>
              <a:rPr lang="en-US" altLang="ja-JP" sz="3200" dirty="0" err="1" smtClean="0">
                <a:latin typeface="Times"/>
              </a:rPr>
              <a:t>wavenumber</a:t>
            </a:r>
            <a:r>
              <a:rPr lang="en-US" altLang="ja-JP" sz="3200" dirty="0" smtClean="0">
                <a:latin typeface="Times"/>
              </a:rPr>
              <a:t> spectra</a:t>
            </a:r>
            <a:endParaRPr lang="ja-JP" altLang="en-US" sz="3200" dirty="0">
              <a:latin typeface="Times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683" y="865245"/>
            <a:ext cx="3728661" cy="3776826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3065" y="2941843"/>
            <a:ext cx="4459451" cy="3344588"/>
          </a:xfrm>
          <a:prstGeom prst="rect">
            <a:avLst/>
          </a:prstGeom>
        </p:spPr>
      </p:pic>
      <p:sp>
        <p:nvSpPr>
          <p:cNvPr id="21" name="正方形/長方形 20"/>
          <p:cNvSpPr/>
          <p:nvPr/>
        </p:nvSpPr>
        <p:spPr>
          <a:xfrm>
            <a:off x="6961978" y="6142543"/>
            <a:ext cx="489337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2000" b="1" dirty="0" smtClean="0"/>
              <a:t>1</a:t>
            </a:r>
            <a:endParaRPr lang="ja-JP" altLang="en-US" sz="2000" b="1" dirty="0"/>
          </a:p>
        </p:txBody>
      </p:sp>
      <p:sp>
        <p:nvSpPr>
          <p:cNvPr id="22" name="正方形/長方形 21"/>
          <p:cNvSpPr/>
          <p:nvPr/>
        </p:nvSpPr>
        <p:spPr>
          <a:xfrm>
            <a:off x="5893881" y="6123701"/>
            <a:ext cx="556293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2000" b="1" dirty="0" smtClean="0"/>
              <a:t>0.1</a:t>
            </a:r>
            <a:endParaRPr lang="ja-JP" altLang="en-US" sz="2000" b="1" dirty="0"/>
          </a:p>
        </p:txBody>
      </p:sp>
      <p:sp>
        <p:nvSpPr>
          <p:cNvPr id="25" name="正方形/長方形 24"/>
          <p:cNvSpPr/>
          <p:nvPr/>
        </p:nvSpPr>
        <p:spPr>
          <a:xfrm>
            <a:off x="7820016" y="6130191"/>
            <a:ext cx="547401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2000" b="1" dirty="0" smtClean="0"/>
              <a:t>10</a:t>
            </a:r>
            <a:endParaRPr lang="ja-JP" altLang="en-US" sz="2000" b="1" dirty="0"/>
          </a:p>
        </p:txBody>
      </p:sp>
      <p:sp>
        <p:nvSpPr>
          <p:cNvPr id="26" name="正方形/長方形 25"/>
          <p:cNvSpPr/>
          <p:nvPr/>
        </p:nvSpPr>
        <p:spPr>
          <a:xfrm>
            <a:off x="8635566" y="6132542"/>
            <a:ext cx="664688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2000" b="1" dirty="0" smtClean="0"/>
              <a:t>100</a:t>
            </a:r>
            <a:endParaRPr lang="ja-JP" altLang="en-US" sz="2000" b="1" dirty="0"/>
          </a:p>
        </p:txBody>
      </p:sp>
      <p:sp>
        <p:nvSpPr>
          <p:cNvPr id="28" name="正方形/長方形 27"/>
          <p:cNvSpPr/>
          <p:nvPr/>
        </p:nvSpPr>
        <p:spPr>
          <a:xfrm>
            <a:off x="5569874" y="6386146"/>
            <a:ext cx="31368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smtClean="0"/>
              <a:t>Vertical </a:t>
            </a:r>
            <a:r>
              <a:rPr lang="en-US" altLang="ja-JP" sz="2000" b="1" dirty="0" err="1" smtClean="0"/>
              <a:t>wavenumber</a:t>
            </a:r>
            <a:r>
              <a:rPr lang="en-US" altLang="ja-JP" sz="2000" b="1" dirty="0" smtClean="0"/>
              <a:t> (km</a:t>
            </a:r>
            <a:r>
              <a:rPr lang="en-US" altLang="ja-JP" sz="2000" b="1" baseline="30000" dirty="0" smtClean="0"/>
              <a:t>-1</a:t>
            </a:r>
            <a:r>
              <a:rPr lang="en-US" altLang="ja-JP" sz="2000" b="1" dirty="0" smtClean="0"/>
              <a:t>)</a:t>
            </a:r>
            <a:endParaRPr lang="ja-JP" altLang="en-US" sz="2000" b="1" baseline="-25000" dirty="0"/>
          </a:p>
        </p:txBody>
      </p:sp>
      <p:sp>
        <p:nvSpPr>
          <p:cNvPr id="29" name="正方形/長方形 28"/>
          <p:cNvSpPr/>
          <p:nvPr/>
        </p:nvSpPr>
        <p:spPr>
          <a:xfrm>
            <a:off x="4636941" y="2827885"/>
            <a:ext cx="574845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2000" b="1" dirty="0" smtClean="0"/>
              <a:t>10</a:t>
            </a:r>
            <a:r>
              <a:rPr lang="en-US" altLang="ja-JP" sz="2000" b="1" baseline="30000" dirty="0" smtClean="0"/>
              <a:t>6</a:t>
            </a:r>
            <a:endParaRPr lang="ja-JP" altLang="en-US" sz="2000" b="1" baseline="30000" dirty="0"/>
          </a:p>
        </p:txBody>
      </p:sp>
      <p:sp>
        <p:nvSpPr>
          <p:cNvPr id="30" name="正方形/長方形 29"/>
          <p:cNvSpPr/>
          <p:nvPr/>
        </p:nvSpPr>
        <p:spPr>
          <a:xfrm>
            <a:off x="4634739" y="3179059"/>
            <a:ext cx="574845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2000" b="1" dirty="0" smtClean="0"/>
              <a:t>10</a:t>
            </a:r>
            <a:r>
              <a:rPr lang="en-US" altLang="ja-JP" sz="2000" b="1" baseline="30000" dirty="0" smtClean="0"/>
              <a:t>4</a:t>
            </a:r>
            <a:endParaRPr lang="ja-JP" altLang="en-US" sz="2000" b="1" baseline="30000" dirty="0"/>
          </a:p>
        </p:txBody>
      </p:sp>
      <p:sp>
        <p:nvSpPr>
          <p:cNvPr id="31" name="正方形/長方形 30"/>
          <p:cNvSpPr/>
          <p:nvPr/>
        </p:nvSpPr>
        <p:spPr>
          <a:xfrm>
            <a:off x="4632537" y="3519190"/>
            <a:ext cx="574845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2000" b="1" dirty="0" smtClean="0"/>
              <a:t>10</a:t>
            </a:r>
            <a:r>
              <a:rPr lang="en-US" altLang="ja-JP" sz="2000" b="1" baseline="30000" dirty="0" smtClean="0"/>
              <a:t>2</a:t>
            </a:r>
            <a:endParaRPr lang="ja-JP" altLang="en-US" sz="2000" b="1" baseline="30000" dirty="0"/>
          </a:p>
        </p:txBody>
      </p:sp>
      <p:sp>
        <p:nvSpPr>
          <p:cNvPr id="32" name="正方形/長方形 31"/>
          <p:cNvSpPr/>
          <p:nvPr/>
        </p:nvSpPr>
        <p:spPr>
          <a:xfrm>
            <a:off x="4747372" y="3869627"/>
            <a:ext cx="418514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2000" b="1" dirty="0" smtClean="0"/>
              <a:t>1</a:t>
            </a:r>
            <a:endParaRPr lang="ja-JP" altLang="en-US" sz="2000" b="1" baseline="30000" dirty="0"/>
          </a:p>
        </p:txBody>
      </p:sp>
      <p:sp>
        <p:nvSpPr>
          <p:cNvPr id="35" name="正方形/長方形 34"/>
          <p:cNvSpPr/>
          <p:nvPr/>
        </p:nvSpPr>
        <p:spPr>
          <a:xfrm>
            <a:off x="4519873" y="4199490"/>
            <a:ext cx="646014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2000" b="1" dirty="0" smtClean="0"/>
              <a:t>10</a:t>
            </a:r>
            <a:r>
              <a:rPr lang="en-US" altLang="ja-JP" sz="2000" b="1" baseline="30000" dirty="0" smtClean="0"/>
              <a:t>-2</a:t>
            </a:r>
            <a:endParaRPr lang="ja-JP" altLang="en-US" sz="2000" b="1" baseline="30000" dirty="0"/>
          </a:p>
        </p:txBody>
      </p:sp>
      <p:sp>
        <p:nvSpPr>
          <p:cNvPr id="38" name="正方形/長方形 37"/>
          <p:cNvSpPr/>
          <p:nvPr/>
        </p:nvSpPr>
        <p:spPr>
          <a:xfrm>
            <a:off x="4520363" y="4537181"/>
            <a:ext cx="645523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2000" b="1" dirty="0" smtClean="0"/>
              <a:t>10</a:t>
            </a:r>
            <a:r>
              <a:rPr lang="en-US" altLang="ja-JP" sz="2000" b="1" baseline="30000" dirty="0" smtClean="0"/>
              <a:t>-4</a:t>
            </a:r>
            <a:endParaRPr lang="ja-JP" altLang="en-US" sz="2000" b="1" baseline="30000" dirty="0"/>
          </a:p>
        </p:txBody>
      </p:sp>
      <p:sp>
        <p:nvSpPr>
          <p:cNvPr id="39" name="正方形/長方形 38"/>
          <p:cNvSpPr/>
          <p:nvPr/>
        </p:nvSpPr>
        <p:spPr>
          <a:xfrm>
            <a:off x="4513233" y="4886303"/>
            <a:ext cx="652653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2000" b="1" dirty="0" smtClean="0"/>
              <a:t>10</a:t>
            </a:r>
            <a:r>
              <a:rPr lang="en-US" altLang="ja-JP" sz="2000" b="1" baseline="30000" dirty="0" smtClean="0"/>
              <a:t>-6</a:t>
            </a:r>
            <a:endParaRPr lang="ja-JP" altLang="en-US" sz="2000" b="1" baseline="30000" dirty="0"/>
          </a:p>
        </p:txBody>
      </p:sp>
      <p:sp>
        <p:nvSpPr>
          <p:cNvPr id="40" name="正方形/長方形 39"/>
          <p:cNvSpPr/>
          <p:nvPr/>
        </p:nvSpPr>
        <p:spPr>
          <a:xfrm>
            <a:off x="4513233" y="5204805"/>
            <a:ext cx="652653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2000" b="1" dirty="0" smtClean="0"/>
              <a:t>10</a:t>
            </a:r>
            <a:r>
              <a:rPr lang="en-US" altLang="ja-JP" sz="2000" b="1" baseline="30000" dirty="0" smtClean="0"/>
              <a:t>-8</a:t>
            </a:r>
            <a:endParaRPr lang="ja-JP" altLang="en-US" sz="2000" b="1" baseline="30000" dirty="0"/>
          </a:p>
        </p:txBody>
      </p:sp>
      <p:sp>
        <p:nvSpPr>
          <p:cNvPr id="41" name="正方形/長方形 40"/>
          <p:cNvSpPr/>
          <p:nvPr/>
        </p:nvSpPr>
        <p:spPr>
          <a:xfrm>
            <a:off x="4520361" y="5553689"/>
            <a:ext cx="687021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2000" b="1" dirty="0" smtClean="0"/>
              <a:t>10</a:t>
            </a:r>
            <a:r>
              <a:rPr lang="en-US" altLang="ja-JP" sz="2000" b="1" baseline="30000" dirty="0" smtClean="0"/>
              <a:t>-10</a:t>
            </a:r>
            <a:endParaRPr lang="ja-JP" altLang="en-US" sz="2000" b="1" baseline="30000" dirty="0"/>
          </a:p>
        </p:txBody>
      </p:sp>
      <p:sp>
        <p:nvSpPr>
          <p:cNvPr id="42" name="正方形/長方形 41"/>
          <p:cNvSpPr/>
          <p:nvPr/>
        </p:nvSpPr>
        <p:spPr>
          <a:xfrm>
            <a:off x="4498275" y="5891530"/>
            <a:ext cx="667611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2000" b="1" dirty="0" smtClean="0"/>
              <a:t>10</a:t>
            </a:r>
            <a:r>
              <a:rPr lang="en-US" altLang="ja-JP" sz="2000" b="1" baseline="30000" dirty="0" smtClean="0"/>
              <a:t>-12</a:t>
            </a:r>
            <a:endParaRPr lang="ja-JP" altLang="en-US" sz="2000" b="1" baseline="30000" dirty="0"/>
          </a:p>
        </p:txBody>
      </p:sp>
      <p:sp>
        <p:nvSpPr>
          <p:cNvPr id="43" name="正方形/長方形 42"/>
          <p:cNvSpPr/>
          <p:nvPr/>
        </p:nvSpPr>
        <p:spPr>
          <a:xfrm>
            <a:off x="4905226" y="6121499"/>
            <a:ext cx="68229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2000" b="1" dirty="0" smtClean="0"/>
              <a:t>0.01</a:t>
            </a:r>
            <a:endParaRPr lang="ja-JP" altLang="en-US" sz="2000" b="1" dirty="0"/>
          </a:p>
        </p:txBody>
      </p:sp>
      <p:sp>
        <p:nvSpPr>
          <p:cNvPr id="44" name="正方形/長方形 43"/>
          <p:cNvSpPr/>
          <p:nvPr/>
        </p:nvSpPr>
        <p:spPr>
          <a:xfrm>
            <a:off x="3479177" y="4439220"/>
            <a:ext cx="1882096" cy="400110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>
            <a:spAutoFit/>
          </a:bodyPr>
          <a:lstStyle/>
          <a:p>
            <a:r>
              <a:rPr lang="en-US" altLang="ja-JP" sz="2000" b="1" dirty="0" smtClean="0"/>
              <a:t>Spectral density</a:t>
            </a:r>
            <a:endParaRPr lang="ja-JP" altLang="en-US" sz="2000" b="1" dirty="0"/>
          </a:p>
        </p:txBody>
      </p:sp>
      <p:sp>
        <p:nvSpPr>
          <p:cNvPr id="45" name="曲折矢印 44"/>
          <p:cNvSpPr/>
          <p:nvPr/>
        </p:nvSpPr>
        <p:spPr>
          <a:xfrm>
            <a:off x="4422228" y="1655996"/>
            <a:ext cx="1233324" cy="2343777"/>
          </a:xfrm>
          <a:prstGeom prst="bentArrow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4224089" y="1145766"/>
            <a:ext cx="492968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smtClean="0"/>
              <a:t>Spectral density within the altitude range </a:t>
            </a:r>
          </a:p>
          <a:p>
            <a:r>
              <a:rPr lang="en-US" altLang="ja-JP" sz="2000" b="1" dirty="0" smtClean="0">
                <a:solidFill>
                  <a:srgbClr val="FF0000"/>
                </a:solidFill>
              </a:rPr>
              <a:t>above (65-85 km) </a:t>
            </a:r>
            <a:r>
              <a:rPr lang="en-US" altLang="ja-JP" sz="2000" b="1" dirty="0" smtClean="0"/>
              <a:t>and </a:t>
            </a:r>
            <a:r>
              <a:rPr lang="en-US" altLang="ja-JP" sz="2000" b="1" dirty="0" smtClean="0">
                <a:solidFill>
                  <a:srgbClr val="0000FF"/>
                </a:solidFill>
              </a:rPr>
              <a:t>below (42-52 km)</a:t>
            </a:r>
            <a:r>
              <a:rPr lang="en-US" altLang="ja-JP" sz="2000" b="1" dirty="0" smtClean="0"/>
              <a:t> the </a:t>
            </a:r>
          </a:p>
          <a:p>
            <a:r>
              <a:rPr lang="en-US" altLang="ja-JP" sz="2000" b="1" dirty="0" smtClean="0"/>
              <a:t>cloud layer is obtained by Fourier Transform.</a:t>
            </a:r>
            <a:endParaRPr lang="ja-JP" altLang="en-US" sz="2000" b="1" dirty="0"/>
          </a:p>
        </p:txBody>
      </p:sp>
      <p:sp>
        <p:nvSpPr>
          <p:cNvPr id="47" name="正方形/長方形 46"/>
          <p:cNvSpPr/>
          <p:nvPr/>
        </p:nvSpPr>
        <p:spPr>
          <a:xfrm>
            <a:off x="351617" y="761546"/>
            <a:ext cx="436284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2000" b="1" dirty="0" smtClean="0"/>
              <a:t>90</a:t>
            </a:r>
            <a:endParaRPr lang="ja-JP" altLang="en-US" sz="2000" b="1" dirty="0"/>
          </a:p>
        </p:txBody>
      </p:sp>
      <p:sp>
        <p:nvSpPr>
          <p:cNvPr id="48" name="正方形/長方形 47"/>
          <p:cNvSpPr/>
          <p:nvPr/>
        </p:nvSpPr>
        <p:spPr>
          <a:xfrm>
            <a:off x="351617" y="2161429"/>
            <a:ext cx="436284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2000" b="1" dirty="0" smtClean="0"/>
              <a:t>80</a:t>
            </a:r>
            <a:endParaRPr lang="ja-JP" altLang="en-US" sz="2000" b="1" dirty="0"/>
          </a:p>
        </p:txBody>
      </p:sp>
      <p:sp>
        <p:nvSpPr>
          <p:cNvPr id="49" name="正方形/長方形 48"/>
          <p:cNvSpPr/>
          <p:nvPr/>
        </p:nvSpPr>
        <p:spPr>
          <a:xfrm>
            <a:off x="343757" y="2836468"/>
            <a:ext cx="436284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2000" b="1" dirty="0" smtClean="0"/>
              <a:t>75</a:t>
            </a:r>
            <a:endParaRPr lang="ja-JP" altLang="en-US" sz="2000" b="1" dirty="0"/>
          </a:p>
        </p:txBody>
      </p:sp>
      <p:sp>
        <p:nvSpPr>
          <p:cNvPr id="50" name="正方形/長方形 49"/>
          <p:cNvSpPr/>
          <p:nvPr/>
        </p:nvSpPr>
        <p:spPr>
          <a:xfrm>
            <a:off x="341848" y="3524614"/>
            <a:ext cx="436284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2000" b="1" dirty="0" smtClean="0"/>
              <a:t>70</a:t>
            </a:r>
            <a:endParaRPr lang="ja-JP" altLang="en-US" sz="2000" b="1" dirty="0"/>
          </a:p>
        </p:txBody>
      </p:sp>
      <p:sp>
        <p:nvSpPr>
          <p:cNvPr id="51" name="正方形/長方形 50"/>
          <p:cNvSpPr/>
          <p:nvPr/>
        </p:nvSpPr>
        <p:spPr>
          <a:xfrm>
            <a:off x="350282" y="1476829"/>
            <a:ext cx="436284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2000" b="1" dirty="0" smtClean="0"/>
              <a:t>85</a:t>
            </a:r>
            <a:endParaRPr lang="ja-JP" altLang="en-US" sz="2000" b="1" dirty="0"/>
          </a:p>
        </p:txBody>
      </p:sp>
      <p:sp>
        <p:nvSpPr>
          <p:cNvPr id="52" name="正方形/長方形 51"/>
          <p:cNvSpPr/>
          <p:nvPr/>
        </p:nvSpPr>
        <p:spPr>
          <a:xfrm>
            <a:off x="350023" y="4127302"/>
            <a:ext cx="436284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2000" b="1" dirty="0" smtClean="0"/>
              <a:t>65</a:t>
            </a:r>
            <a:endParaRPr lang="ja-JP" altLang="en-US" sz="2000" b="1" dirty="0"/>
          </a:p>
        </p:txBody>
      </p:sp>
      <p:sp>
        <p:nvSpPr>
          <p:cNvPr id="53" name="正方形/長方形 52"/>
          <p:cNvSpPr/>
          <p:nvPr/>
        </p:nvSpPr>
        <p:spPr>
          <a:xfrm>
            <a:off x="-665408" y="2446127"/>
            <a:ext cx="1608884" cy="400110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>
            <a:spAutoFit/>
          </a:bodyPr>
          <a:lstStyle/>
          <a:p>
            <a:r>
              <a:rPr lang="en-US" altLang="ja-JP" sz="2000" b="1" dirty="0" smtClean="0"/>
              <a:t>Altitude (km)</a:t>
            </a:r>
            <a:endParaRPr lang="ja-JP" altLang="en-US" sz="2000" b="1" dirty="0"/>
          </a:p>
        </p:txBody>
      </p:sp>
      <p:sp>
        <p:nvSpPr>
          <p:cNvPr id="54" name="正方形/長方形 53"/>
          <p:cNvSpPr/>
          <p:nvPr/>
        </p:nvSpPr>
        <p:spPr>
          <a:xfrm>
            <a:off x="173636" y="4779123"/>
            <a:ext cx="42333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smtClean="0"/>
              <a:t>Normalized temperature perturbation </a:t>
            </a:r>
          </a:p>
          <a:p>
            <a:r>
              <a:rPr lang="en-US" altLang="ja-JP" sz="2000" b="1" dirty="0" smtClean="0"/>
              <a:t>				T’/T</a:t>
            </a:r>
            <a:r>
              <a:rPr lang="en-US" altLang="ja-JP" sz="2000" b="1" baseline="-25000" dirty="0" smtClean="0"/>
              <a:t>0</a:t>
            </a:r>
            <a:endParaRPr lang="ja-JP" altLang="en-US" sz="2000" b="1" baseline="-25000" dirty="0"/>
          </a:p>
        </p:txBody>
      </p:sp>
      <p:sp>
        <p:nvSpPr>
          <p:cNvPr id="55" name="正方形/長方形 54"/>
          <p:cNvSpPr/>
          <p:nvPr/>
        </p:nvSpPr>
        <p:spPr>
          <a:xfrm>
            <a:off x="2318367" y="4456886"/>
            <a:ext cx="436284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2000" b="1" dirty="0" smtClean="0"/>
              <a:t>0</a:t>
            </a:r>
            <a:endParaRPr lang="ja-JP" altLang="en-US" sz="2000" b="1" dirty="0"/>
          </a:p>
        </p:txBody>
      </p:sp>
      <p:sp>
        <p:nvSpPr>
          <p:cNvPr id="56" name="正方形/長方形 55"/>
          <p:cNvSpPr/>
          <p:nvPr/>
        </p:nvSpPr>
        <p:spPr>
          <a:xfrm>
            <a:off x="2633518" y="4456886"/>
            <a:ext cx="817069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2000" b="1" dirty="0" smtClean="0"/>
              <a:t>0.005</a:t>
            </a:r>
            <a:endParaRPr lang="ja-JP" altLang="en-US" sz="2000" b="1" dirty="0"/>
          </a:p>
        </p:txBody>
      </p:sp>
      <p:sp>
        <p:nvSpPr>
          <p:cNvPr id="57" name="正方形/長方形 56"/>
          <p:cNvSpPr/>
          <p:nvPr/>
        </p:nvSpPr>
        <p:spPr>
          <a:xfrm>
            <a:off x="3338851" y="4447117"/>
            <a:ext cx="817069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2000" b="1" dirty="0" smtClean="0"/>
              <a:t>0.01</a:t>
            </a:r>
            <a:endParaRPr lang="ja-JP" altLang="en-US" sz="2000" b="1" dirty="0"/>
          </a:p>
        </p:txBody>
      </p:sp>
      <p:sp>
        <p:nvSpPr>
          <p:cNvPr id="58" name="正方形/長方形 57"/>
          <p:cNvSpPr/>
          <p:nvPr/>
        </p:nvSpPr>
        <p:spPr>
          <a:xfrm>
            <a:off x="905180" y="4447117"/>
            <a:ext cx="816244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2000" b="1" dirty="0" smtClean="0"/>
              <a:t>-0.01</a:t>
            </a:r>
            <a:endParaRPr lang="ja-JP" altLang="en-US" sz="2000" b="1" dirty="0"/>
          </a:p>
        </p:txBody>
      </p:sp>
      <p:sp>
        <p:nvSpPr>
          <p:cNvPr id="59" name="正方形/長方形 58"/>
          <p:cNvSpPr/>
          <p:nvPr/>
        </p:nvSpPr>
        <p:spPr>
          <a:xfrm>
            <a:off x="1511891" y="4447117"/>
            <a:ext cx="865089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2000" b="1" dirty="0" smtClean="0"/>
              <a:t>-0.005</a:t>
            </a:r>
            <a:endParaRPr lang="ja-JP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80782"/>
            <a:ext cx="8229600" cy="624620"/>
          </a:xfrm>
        </p:spPr>
        <p:txBody>
          <a:bodyPr>
            <a:noAutofit/>
          </a:bodyPr>
          <a:lstStyle/>
          <a:p>
            <a:r>
              <a:rPr lang="en-US" altLang="ja-JP" sz="3200" dirty="0" smtClean="0">
                <a:latin typeface="Times"/>
              </a:rPr>
              <a:t>Saturation of Gravity Waves</a:t>
            </a:r>
            <a:br>
              <a:rPr lang="en-US" altLang="ja-JP" sz="3200" dirty="0" smtClean="0">
                <a:latin typeface="Times"/>
              </a:rPr>
            </a:br>
            <a:r>
              <a:rPr lang="en-US" altLang="ja-JP" sz="3200" dirty="0" smtClean="0">
                <a:latin typeface="Times"/>
              </a:rPr>
              <a:t>(</a:t>
            </a:r>
            <a:r>
              <a:rPr lang="en-US" altLang="ja-JP" sz="3200" dirty="0" err="1" smtClean="0">
                <a:latin typeface="Times"/>
              </a:rPr>
              <a:t>Lindzen</a:t>
            </a:r>
            <a:r>
              <a:rPr lang="en-US" altLang="ja-JP" sz="3200" dirty="0" smtClean="0">
                <a:latin typeface="Times"/>
              </a:rPr>
              <a:t> et al., 1981)</a:t>
            </a:r>
            <a:endParaRPr lang="ja-JP" altLang="en-US" sz="3200" dirty="0">
              <a:latin typeface="Time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-6518" y="1346266"/>
            <a:ext cx="4778661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ja-JP" sz="2400" dirty="0" smtClean="0"/>
              <a:t>  As a gravity wave propagates vertically, its amplitude increases with </a:t>
            </a:r>
            <a:r>
              <a:rPr lang="en-US" altLang="ja-JP" sz="2400" dirty="0" err="1" smtClean="0"/>
              <a:t>z</a:t>
            </a:r>
            <a:r>
              <a:rPr lang="en-US" altLang="ja-JP" sz="2400" dirty="0" smtClean="0"/>
              <a:t> exponentially. ( ∝ exp(z/2H) ) 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272409" y="3439147"/>
            <a:ext cx="406087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ja-JP" sz="2400" dirty="0" smtClean="0"/>
              <a:t>   If this keeps on increasing, </a:t>
            </a:r>
            <a:r>
              <a:rPr lang="en-US" altLang="ja-JP" sz="2400" b="1" i="1" dirty="0" smtClean="0">
                <a:solidFill>
                  <a:srgbClr val="0000FF"/>
                </a:solidFill>
              </a:rPr>
              <a:t> convective instability</a:t>
            </a:r>
            <a:r>
              <a:rPr lang="en-US" altLang="ja-JP" sz="2400" dirty="0" smtClean="0"/>
              <a:t> occurs </a:t>
            </a:r>
          </a:p>
          <a:p>
            <a:pPr>
              <a:buNone/>
            </a:pPr>
            <a:r>
              <a:rPr lang="en-US" altLang="ja-JP" sz="2400" dirty="0" smtClean="0"/>
              <a:t>at the altitude Z = </a:t>
            </a:r>
            <a:r>
              <a:rPr lang="en-US" altLang="ja-JP" sz="2400" dirty="0" err="1" smtClean="0"/>
              <a:t>Z</a:t>
            </a:r>
            <a:r>
              <a:rPr lang="en-US" altLang="ja-JP" sz="2400" baseline="-25000" dirty="0" err="1" smtClean="0"/>
              <a:t>b</a:t>
            </a:r>
            <a:r>
              <a:rPr lang="en-US" altLang="ja-JP" sz="2400" dirty="0" smtClean="0"/>
              <a:t> ;   </a:t>
            </a:r>
          </a:p>
          <a:p>
            <a:pPr>
              <a:buNone/>
            </a:pPr>
            <a:r>
              <a:rPr lang="en-US" altLang="ja-JP" sz="2400" dirty="0" smtClean="0"/>
              <a:t>	∂θ/∂Z=∂(θ</a:t>
            </a:r>
            <a:r>
              <a:rPr lang="en-US" altLang="ja-JP" sz="2400" baseline="-25000" dirty="0" smtClean="0"/>
              <a:t>0</a:t>
            </a:r>
            <a:r>
              <a:rPr lang="en-US" altLang="ja-JP" sz="2400" dirty="0" smtClean="0"/>
              <a:t>+θ’)/∂Z&lt;0 </a:t>
            </a:r>
          </a:p>
          <a:p>
            <a:pPr>
              <a:buNone/>
            </a:pPr>
            <a:r>
              <a:rPr lang="en-US" altLang="ja-JP" sz="2400" dirty="0" smtClean="0"/>
              <a:t>Then gravity wave breaks at </a:t>
            </a:r>
          </a:p>
          <a:p>
            <a:pPr>
              <a:buNone/>
            </a:pPr>
            <a:r>
              <a:rPr lang="en-US" altLang="ja-JP" sz="2400" dirty="0" smtClean="0"/>
              <a:t>this altitude.</a:t>
            </a:r>
          </a:p>
        </p:txBody>
      </p:sp>
      <p:sp>
        <p:nvSpPr>
          <p:cNvPr id="9" name="下矢印 8"/>
          <p:cNvSpPr/>
          <p:nvPr/>
        </p:nvSpPr>
        <p:spPr>
          <a:xfrm>
            <a:off x="1782854" y="2633445"/>
            <a:ext cx="778706" cy="82509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6381" y="1673933"/>
            <a:ext cx="4826594" cy="4285293"/>
          </a:xfrm>
          <a:prstGeom prst="rect">
            <a:avLst/>
          </a:prstGeom>
          <a:scene3d>
            <a:camera prst="orthographicFront">
              <a:rot lat="0" lon="0" rev="60000"/>
            </a:camera>
            <a:lightRig rig="threePt" dir="t"/>
          </a:scene3d>
        </p:spPr>
      </p:pic>
      <p:sp>
        <p:nvSpPr>
          <p:cNvPr id="11" name="円/楕円 10"/>
          <p:cNvSpPr/>
          <p:nvPr/>
        </p:nvSpPr>
        <p:spPr>
          <a:xfrm>
            <a:off x="7068432" y="1837463"/>
            <a:ext cx="1203739" cy="463826"/>
          </a:xfrm>
          <a:prstGeom prst="ellipse">
            <a:avLst/>
          </a:prstGeom>
          <a:solidFill>
            <a:srgbClr val="3366FF">
              <a:alpha val="6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7068432" y="2533194"/>
            <a:ext cx="1203739" cy="463826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7539010" y="1412952"/>
            <a:ext cx="8190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ja-JP" sz="2400" b="1" i="1" dirty="0" smtClean="0">
                <a:solidFill>
                  <a:srgbClr val="0000FF"/>
                </a:solidFill>
              </a:rPr>
              <a:t>Cold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7392475" y="2977482"/>
            <a:ext cx="10453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ja-JP" sz="2400" b="1" i="1" dirty="0" smtClean="0">
                <a:solidFill>
                  <a:srgbClr val="FF0000"/>
                </a:solidFill>
              </a:rPr>
              <a:t>Warm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フリーフォーム 13"/>
          <p:cNvSpPr/>
          <p:nvPr/>
        </p:nvSpPr>
        <p:spPr>
          <a:xfrm>
            <a:off x="598471" y="1435221"/>
            <a:ext cx="256478" cy="2141530"/>
          </a:xfrm>
          <a:custGeom>
            <a:avLst/>
            <a:gdLst>
              <a:gd name="connsiteX0" fmla="*/ 210127 w 256478"/>
              <a:gd name="connsiteY0" fmla="*/ 0 h 3430159"/>
              <a:gd name="connsiteX1" fmla="*/ 6180 w 256478"/>
              <a:gd name="connsiteY1" fmla="*/ 426452 h 3430159"/>
              <a:gd name="connsiteX2" fmla="*/ 247208 w 256478"/>
              <a:gd name="connsiteY2" fmla="*/ 927070 h 3430159"/>
              <a:gd name="connsiteX3" fmla="*/ 33991 w 256478"/>
              <a:gd name="connsiteY3" fmla="*/ 1362793 h 3430159"/>
              <a:gd name="connsiteX4" fmla="*/ 247208 w 256478"/>
              <a:gd name="connsiteY4" fmla="*/ 1937576 h 3430159"/>
              <a:gd name="connsiteX5" fmla="*/ 6180 w 256478"/>
              <a:gd name="connsiteY5" fmla="*/ 2428923 h 3430159"/>
              <a:gd name="connsiteX6" fmla="*/ 256478 w 256478"/>
              <a:gd name="connsiteY6" fmla="*/ 2948083 h 3430159"/>
              <a:gd name="connsiteX7" fmla="*/ 6180 w 256478"/>
              <a:gd name="connsiteY7" fmla="*/ 3430159 h 3430159"/>
              <a:gd name="connsiteX8" fmla="*/ 6180 w 256478"/>
              <a:gd name="connsiteY8" fmla="*/ 3430159 h 3430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478" h="3430159">
                <a:moveTo>
                  <a:pt x="210127" y="0"/>
                </a:moveTo>
                <a:cubicBezTo>
                  <a:pt x="105063" y="135970"/>
                  <a:pt x="0" y="271940"/>
                  <a:pt x="6180" y="426452"/>
                </a:cubicBezTo>
                <a:cubicBezTo>
                  <a:pt x="12360" y="580964"/>
                  <a:pt x="242573" y="771013"/>
                  <a:pt x="247208" y="927070"/>
                </a:cubicBezTo>
                <a:cubicBezTo>
                  <a:pt x="251843" y="1083127"/>
                  <a:pt x="33991" y="1194375"/>
                  <a:pt x="33991" y="1362793"/>
                </a:cubicBezTo>
                <a:cubicBezTo>
                  <a:pt x="33991" y="1531211"/>
                  <a:pt x="251843" y="1759888"/>
                  <a:pt x="247208" y="1937576"/>
                </a:cubicBezTo>
                <a:cubicBezTo>
                  <a:pt x="242573" y="2115264"/>
                  <a:pt x="4635" y="2260505"/>
                  <a:pt x="6180" y="2428923"/>
                </a:cubicBezTo>
                <a:cubicBezTo>
                  <a:pt x="7725" y="2597341"/>
                  <a:pt x="256478" y="2781210"/>
                  <a:pt x="256478" y="2948083"/>
                </a:cubicBezTo>
                <a:cubicBezTo>
                  <a:pt x="256478" y="3114956"/>
                  <a:pt x="6180" y="3430159"/>
                  <a:pt x="6180" y="3430159"/>
                </a:cubicBezTo>
                <a:lnTo>
                  <a:pt x="6180" y="3430159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/>
          <p:cNvSpPr/>
          <p:nvPr/>
        </p:nvSpPr>
        <p:spPr>
          <a:xfrm>
            <a:off x="2117253" y="1444492"/>
            <a:ext cx="256478" cy="2132258"/>
          </a:xfrm>
          <a:custGeom>
            <a:avLst/>
            <a:gdLst>
              <a:gd name="connsiteX0" fmla="*/ 210127 w 256478"/>
              <a:gd name="connsiteY0" fmla="*/ 0 h 3430159"/>
              <a:gd name="connsiteX1" fmla="*/ 6180 w 256478"/>
              <a:gd name="connsiteY1" fmla="*/ 426452 h 3430159"/>
              <a:gd name="connsiteX2" fmla="*/ 247208 w 256478"/>
              <a:gd name="connsiteY2" fmla="*/ 927070 h 3430159"/>
              <a:gd name="connsiteX3" fmla="*/ 33991 w 256478"/>
              <a:gd name="connsiteY3" fmla="*/ 1362793 h 3430159"/>
              <a:gd name="connsiteX4" fmla="*/ 247208 w 256478"/>
              <a:gd name="connsiteY4" fmla="*/ 1937576 h 3430159"/>
              <a:gd name="connsiteX5" fmla="*/ 6180 w 256478"/>
              <a:gd name="connsiteY5" fmla="*/ 2428923 h 3430159"/>
              <a:gd name="connsiteX6" fmla="*/ 256478 w 256478"/>
              <a:gd name="connsiteY6" fmla="*/ 2948083 h 3430159"/>
              <a:gd name="connsiteX7" fmla="*/ 6180 w 256478"/>
              <a:gd name="connsiteY7" fmla="*/ 3430159 h 3430159"/>
              <a:gd name="connsiteX8" fmla="*/ 6180 w 256478"/>
              <a:gd name="connsiteY8" fmla="*/ 3430159 h 3430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478" h="3430159">
                <a:moveTo>
                  <a:pt x="210127" y="0"/>
                </a:moveTo>
                <a:cubicBezTo>
                  <a:pt x="105063" y="135970"/>
                  <a:pt x="0" y="271940"/>
                  <a:pt x="6180" y="426452"/>
                </a:cubicBezTo>
                <a:cubicBezTo>
                  <a:pt x="12360" y="580964"/>
                  <a:pt x="242573" y="771013"/>
                  <a:pt x="247208" y="927070"/>
                </a:cubicBezTo>
                <a:cubicBezTo>
                  <a:pt x="251843" y="1083127"/>
                  <a:pt x="33991" y="1194375"/>
                  <a:pt x="33991" y="1362793"/>
                </a:cubicBezTo>
                <a:cubicBezTo>
                  <a:pt x="33991" y="1531211"/>
                  <a:pt x="251843" y="1759888"/>
                  <a:pt x="247208" y="1937576"/>
                </a:cubicBezTo>
                <a:cubicBezTo>
                  <a:pt x="242573" y="2115264"/>
                  <a:pt x="4635" y="2260505"/>
                  <a:pt x="6180" y="2428923"/>
                </a:cubicBezTo>
                <a:cubicBezTo>
                  <a:pt x="7725" y="2597341"/>
                  <a:pt x="256478" y="2781210"/>
                  <a:pt x="256478" y="2948083"/>
                </a:cubicBezTo>
                <a:cubicBezTo>
                  <a:pt x="256478" y="3114956"/>
                  <a:pt x="6180" y="3430159"/>
                  <a:pt x="6180" y="3430159"/>
                </a:cubicBezTo>
                <a:lnTo>
                  <a:pt x="6180" y="3430159"/>
                </a:lnTo>
              </a:path>
            </a:pathLst>
          </a:custGeom>
          <a:ln>
            <a:solidFill>
              <a:schemeClr val="tx1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コネクタ 16"/>
          <p:cNvCxnSpPr/>
          <p:nvPr/>
        </p:nvCxnSpPr>
        <p:spPr>
          <a:xfrm>
            <a:off x="272456" y="3558207"/>
            <a:ext cx="2308308" cy="18544"/>
          </a:xfrm>
          <a:prstGeom prst="line">
            <a:avLst/>
          </a:prstGeom>
          <a:ln w="44450">
            <a:solidFill>
              <a:srgbClr val="FF0000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フリーフォーム 17"/>
          <p:cNvSpPr/>
          <p:nvPr/>
        </p:nvSpPr>
        <p:spPr>
          <a:xfrm>
            <a:off x="634010" y="3558207"/>
            <a:ext cx="723075" cy="1427687"/>
          </a:xfrm>
          <a:custGeom>
            <a:avLst/>
            <a:gdLst>
              <a:gd name="connsiteX0" fmla="*/ 0 w 241028"/>
              <a:gd name="connsiteY0" fmla="*/ 0 h 1038318"/>
              <a:gd name="connsiteX1" fmla="*/ 120514 w 241028"/>
              <a:gd name="connsiteY1" fmla="*/ 213226 h 1038318"/>
              <a:gd name="connsiteX2" fmla="*/ 74163 w 241028"/>
              <a:gd name="connsiteY2" fmla="*/ 407911 h 1038318"/>
              <a:gd name="connsiteX3" fmla="*/ 166866 w 241028"/>
              <a:gd name="connsiteY3" fmla="*/ 686032 h 1038318"/>
              <a:gd name="connsiteX4" fmla="*/ 129784 w 241028"/>
              <a:gd name="connsiteY4" fmla="*/ 843633 h 1038318"/>
              <a:gd name="connsiteX5" fmla="*/ 241028 w 241028"/>
              <a:gd name="connsiteY5" fmla="*/ 1038318 h 1038318"/>
              <a:gd name="connsiteX6" fmla="*/ 241028 w 241028"/>
              <a:gd name="connsiteY6" fmla="*/ 1038318 h 103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028" h="1038318">
                <a:moveTo>
                  <a:pt x="0" y="0"/>
                </a:moveTo>
                <a:cubicBezTo>
                  <a:pt x="54076" y="72620"/>
                  <a:pt x="108153" y="145241"/>
                  <a:pt x="120514" y="213226"/>
                </a:cubicBezTo>
                <a:cubicBezTo>
                  <a:pt x="132875" y="281211"/>
                  <a:pt x="66438" y="329110"/>
                  <a:pt x="74163" y="407911"/>
                </a:cubicBezTo>
                <a:cubicBezTo>
                  <a:pt x="81888" y="486712"/>
                  <a:pt x="157596" y="613412"/>
                  <a:pt x="166866" y="686032"/>
                </a:cubicBezTo>
                <a:cubicBezTo>
                  <a:pt x="176136" y="758652"/>
                  <a:pt x="117424" y="784919"/>
                  <a:pt x="129784" y="843633"/>
                </a:cubicBezTo>
                <a:cubicBezTo>
                  <a:pt x="142144" y="902347"/>
                  <a:pt x="241028" y="1038318"/>
                  <a:pt x="241028" y="1038318"/>
                </a:cubicBezTo>
                <a:lnTo>
                  <a:pt x="241028" y="1038318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/>
          <p:cNvSpPr/>
          <p:nvPr/>
        </p:nvSpPr>
        <p:spPr>
          <a:xfrm flipH="1">
            <a:off x="1662999" y="3567479"/>
            <a:ext cx="684462" cy="1418415"/>
          </a:xfrm>
          <a:custGeom>
            <a:avLst/>
            <a:gdLst>
              <a:gd name="connsiteX0" fmla="*/ 0 w 241028"/>
              <a:gd name="connsiteY0" fmla="*/ 0 h 1038318"/>
              <a:gd name="connsiteX1" fmla="*/ 120514 w 241028"/>
              <a:gd name="connsiteY1" fmla="*/ 213226 h 1038318"/>
              <a:gd name="connsiteX2" fmla="*/ 74163 w 241028"/>
              <a:gd name="connsiteY2" fmla="*/ 407911 h 1038318"/>
              <a:gd name="connsiteX3" fmla="*/ 166866 w 241028"/>
              <a:gd name="connsiteY3" fmla="*/ 686032 h 1038318"/>
              <a:gd name="connsiteX4" fmla="*/ 129784 w 241028"/>
              <a:gd name="connsiteY4" fmla="*/ 843633 h 1038318"/>
              <a:gd name="connsiteX5" fmla="*/ 241028 w 241028"/>
              <a:gd name="connsiteY5" fmla="*/ 1038318 h 1038318"/>
              <a:gd name="connsiteX6" fmla="*/ 241028 w 241028"/>
              <a:gd name="connsiteY6" fmla="*/ 1038318 h 103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028" h="1038318">
                <a:moveTo>
                  <a:pt x="0" y="0"/>
                </a:moveTo>
                <a:cubicBezTo>
                  <a:pt x="54076" y="72620"/>
                  <a:pt x="108153" y="145241"/>
                  <a:pt x="120514" y="213226"/>
                </a:cubicBezTo>
                <a:cubicBezTo>
                  <a:pt x="132875" y="281211"/>
                  <a:pt x="66438" y="329110"/>
                  <a:pt x="74163" y="407911"/>
                </a:cubicBezTo>
                <a:cubicBezTo>
                  <a:pt x="81888" y="486712"/>
                  <a:pt x="157596" y="613412"/>
                  <a:pt x="166866" y="686032"/>
                </a:cubicBezTo>
                <a:cubicBezTo>
                  <a:pt x="176136" y="758652"/>
                  <a:pt x="117424" y="784919"/>
                  <a:pt x="129784" y="843633"/>
                </a:cubicBezTo>
                <a:cubicBezTo>
                  <a:pt x="142144" y="902347"/>
                  <a:pt x="241028" y="1038318"/>
                  <a:pt x="241028" y="1038318"/>
                </a:cubicBezTo>
                <a:lnTo>
                  <a:pt x="241028" y="1038318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2580764" y="3286617"/>
            <a:ext cx="8255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 smtClean="0"/>
              <a:t>Z=</a:t>
            </a:r>
            <a:r>
              <a:rPr lang="en-US" altLang="ja-JP" sz="2800" dirty="0" err="1" smtClean="0"/>
              <a:t>Z</a:t>
            </a:r>
            <a:r>
              <a:rPr lang="en-US" altLang="ja-JP" sz="2800" baseline="-25000" dirty="0" err="1" smtClean="0"/>
              <a:t>b</a:t>
            </a:r>
            <a:r>
              <a:rPr lang="en-US" altLang="ja-JP" sz="2800" dirty="0" smtClean="0"/>
              <a:t> </a:t>
            </a:r>
            <a:endParaRPr lang="ja-JP" altLang="en-US" sz="2800" dirty="0"/>
          </a:p>
        </p:txBody>
      </p:sp>
      <p:sp>
        <p:nvSpPr>
          <p:cNvPr id="26" name="正方形/長方形 25"/>
          <p:cNvSpPr/>
          <p:nvPr/>
        </p:nvSpPr>
        <p:spPr>
          <a:xfrm>
            <a:off x="2262220" y="411594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 </a:t>
            </a:r>
            <a:endParaRPr lang="ja-JP" altLang="en-US" dirty="0"/>
          </a:p>
        </p:txBody>
      </p:sp>
      <p:sp>
        <p:nvSpPr>
          <p:cNvPr id="28" name="正方形/長方形 27"/>
          <p:cNvSpPr/>
          <p:nvPr/>
        </p:nvSpPr>
        <p:spPr>
          <a:xfrm>
            <a:off x="3550770" y="1836706"/>
            <a:ext cx="559322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 smtClean="0"/>
              <a:t>Above the altitude </a:t>
            </a:r>
            <a:r>
              <a:rPr lang="en-US" altLang="ja-JP" sz="2800" dirty="0" err="1" smtClean="0"/>
              <a:t>Z</a:t>
            </a:r>
            <a:r>
              <a:rPr lang="en-US" altLang="ja-JP" sz="2800" baseline="-25000" dirty="0" err="1" smtClean="0"/>
              <a:t>b</a:t>
            </a:r>
            <a:r>
              <a:rPr lang="en-US" altLang="ja-JP" sz="2800" dirty="0" smtClean="0"/>
              <a:t>, the amplitude of the wave is limited by turbulent diffusion and becomes constant.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  			</a:t>
            </a:r>
            <a:r>
              <a:rPr lang="ja-JP" altLang="en-US" sz="2800" b="1" i="1" dirty="0" smtClean="0">
                <a:solidFill>
                  <a:srgbClr val="FF0000"/>
                </a:solidFill>
              </a:rPr>
              <a:t>（</a:t>
            </a:r>
            <a:r>
              <a:rPr lang="en-US" altLang="ja-JP" sz="2800" b="1" i="1" dirty="0" smtClean="0">
                <a:solidFill>
                  <a:srgbClr val="FF0000"/>
                </a:solidFill>
              </a:rPr>
              <a:t>Saturation</a:t>
            </a:r>
            <a:r>
              <a:rPr lang="ja-JP" altLang="en-US" sz="2800" b="1" i="1" dirty="0" smtClean="0">
                <a:solidFill>
                  <a:srgbClr val="FF0000"/>
                </a:solidFill>
              </a:rPr>
              <a:t>）</a:t>
            </a:r>
            <a:endParaRPr lang="en-US" altLang="ja-JP" sz="2800" b="1" i="1" dirty="0" smtClean="0">
              <a:solidFill>
                <a:srgbClr val="FF0000"/>
              </a:solidFill>
            </a:endParaRPr>
          </a:p>
        </p:txBody>
      </p:sp>
      <p:sp>
        <p:nvSpPr>
          <p:cNvPr id="39" name="左矢印 38"/>
          <p:cNvSpPr/>
          <p:nvPr/>
        </p:nvSpPr>
        <p:spPr>
          <a:xfrm>
            <a:off x="1751856" y="2281389"/>
            <a:ext cx="1671432" cy="568637"/>
          </a:xfrm>
          <a:prstGeom prst="leftArrow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/>
          <p:cNvSpPr/>
          <p:nvPr/>
        </p:nvSpPr>
        <p:spPr>
          <a:xfrm>
            <a:off x="3550770" y="4035094"/>
            <a:ext cx="55932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 smtClean="0">
                <a:solidFill>
                  <a:srgbClr val="660066"/>
                </a:solidFill>
                <a:uFill>
                  <a:solidFill>
                    <a:srgbClr val="0000FF"/>
                  </a:solidFill>
                </a:uFill>
              </a:rPr>
              <a:t>As the wave propagates vertically, the amplitude continues to increase.</a:t>
            </a:r>
            <a:endParaRPr lang="ja-JP" altLang="en-US" sz="2800" dirty="0">
              <a:solidFill>
                <a:srgbClr val="660066"/>
              </a:solidFill>
            </a:endParaRPr>
          </a:p>
        </p:txBody>
      </p:sp>
      <p:sp>
        <p:nvSpPr>
          <p:cNvPr id="44" name="左矢印 43"/>
          <p:cNvSpPr/>
          <p:nvPr/>
        </p:nvSpPr>
        <p:spPr>
          <a:xfrm>
            <a:off x="1755795" y="4242960"/>
            <a:ext cx="1671432" cy="484632"/>
          </a:xfrm>
          <a:prstGeom prst="leftArrow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625" y="1490922"/>
            <a:ext cx="470249" cy="440530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274" y="1863587"/>
            <a:ext cx="470249" cy="440530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025" y="2304117"/>
            <a:ext cx="470249" cy="440530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670" y="2850026"/>
            <a:ext cx="470249" cy="440530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625" y="3070291"/>
            <a:ext cx="470249" cy="440530"/>
          </a:xfrm>
          <a:prstGeom prst="rect">
            <a:avLst/>
          </a:prstGeom>
        </p:spPr>
      </p:pic>
      <p:sp>
        <p:nvSpPr>
          <p:cNvPr id="19" name="タイトル 1"/>
          <p:cNvSpPr>
            <a:spLocks noGrp="1"/>
          </p:cNvSpPr>
          <p:nvPr>
            <p:ph type="title"/>
          </p:nvPr>
        </p:nvSpPr>
        <p:spPr>
          <a:xfrm>
            <a:off x="457200" y="280782"/>
            <a:ext cx="8229600" cy="624620"/>
          </a:xfrm>
        </p:spPr>
        <p:txBody>
          <a:bodyPr>
            <a:noAutofit/>
          </a:bodyPr>
          <a:lstStyle/>
          <a:p>
            <a:r>
              <a:rPr lang="en-US" altLang="ja-JP" sz="3200" dirty="0" smtClean="0">
                <a:latin typeface="Times"/>
              </a:rPr>
              <a:t>Saturation of Gravity Waves</a:t>
            </a:r>
            <a:br>
              <a:rPr lang="en-US" altLang="ja-JP" sz="3200" dirty="0" smtClean="0">
                <a:latin typeface="Times"/>
              </a:rPr>
            </a:br>
            <a:r>
              <a:rPr lang="en-US" altLang="ja-JP" sz="3200" dirty="0" smtClean="0">
                <a:latin typeface="Times"/>
              </a:rPr>
              <a:t>(</a:t>
            </a:r>
            <a:r>
              <a:rPr lang="en-US" altLang="ja-JP" sz="3200" dirty="0" err="1" smtClean="0">
                <a:latin typeface="Times"/>
              </a:rPr>
              <a:t>Lindzen</a:t>
            </a:r>
            <a:r>
              <a:rPr lang="en-US" altLang="ja-JP" sz="3200" dirty="0" smtClean="0">
                <a:latin typeface="Times"/>
              </a:rPr>
              <a:t> et al., 1981)</a:t>
            </a:r>
            <a:endParaRPr lang="ja-JP" altLang="en-US" sz="3200" dirty="0">
              <a:latin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2720</TotalTime>
  <Words>2547</Words>
  <Application>Microsoft Macintosh PowerPoint</Application>
  <PresentationFormat>画面に合わせる (4:3)</PresentationFormat>
  <Paragraphs>447</Paragraphs>
  <Slides>34</Slides>
  <Notes>14</Notes>
  <HiddenSlides>0</HiddenSlides>
  <MMClips>0</MMClips>
  <ScaleCrop>false</ScaleCrop>
  <HeadingPairs>
    <vt:vector size="6" baseType="variant">
      <vt:variant>
        <vt:lpstr>デザイン テンプレート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34</vt:i4>
      </vt:variant>
    </vt:vector>
  </HeadingPairs>
  <TitlesOfParts>
    <vt:vector size="36" baseType="lpstr">
      <vt:lpstr>Office テーマ</vt:lpstr>
      <vt:lpstr>数式</vt:lpstr>
      <vt:lpstr>Vertical Wavenumber Spectra of Gravity Waves  in the Venus and Mars Atmosphere </vt:lpstr>
      <vt:lpstr>Radio occultation of Venus atmosphere</vt:lpstr>
      <vt:lpstr>スライド 3</vt:lpstr>
      <vt:lpstr>Procedure to obtain vertical temperature profiles</vt:lpstr>
      <vt:lpstr>スライド 5</vt:lpstr>
      <vt:lpstr>Procedure to obtain small-scale temperature fluctuations</vt:lpstr>
      <vt:lpstr>Procedure to obtain wavenumber spectra</vt:lpstr>
      <vt:lpstr>Saturation of Gravity Waves (Lindzen et al., 1981)</vt:lpstr>
      <vt:lpstr>Saturation of Gravity Waves (Lindzen et al., 1981)</vt:lpstr>
      <vt:lpstr>Vertical wavenumber spectra of gravity waves</vt:lpstr>
      <vt:lpstr>Above the cloud layer (65-85 km)</vt:lpstr>
      <vt:lpstr>Below the cloud layer (42-52 km)</vt:lpstr>
      <vt:lpstr>Summary  (Gravity waves in the Venus atmosphere)</vt:lpstr>
      <vt:lpstr>Gravity waves in the Mars atmosphere</vt:lpstr>
      <vt:lpstr>Background</vt:lpstr>
      <vt:lpstr>Procedure</vt:lpstr>
      <vt:lpstr>Saturation of Gravity Waves (Mars Atmosphere)</vt:lpstr>
      <vt:lpstr>Results (3-20 km)</vt:lpstr>
      <vt:lpstr>Results (20-37 km)</vt:lpstr>
      <vt:lpstr>Results</vt:lpstr>
      <vt:lpstr>Discussion ① (Why are gravity waves not saturated ?)</vt:lpstr>
      <vt:lpstr>Discussion ② (What is the source of the gravity wave?)</vt:lpstr>
      <vt:lpstr>Results (3-20 km)</vt:lpstr>
      <vt:lpstr>Discussion ② (What is the source of the gravity wave?)</vt:lpstr>
      <vt:lpstr>Discussion ③ (Why the spectral density is increased in the Martian winter and spring within the northern high latitude region?)</vt:lpstr>
      <vt:lpstr>Discussion ③ (Why the spectral density is increased in the Martian winter and spring within the northern high latitude region?)</vt:lpstr>
      <vt:lpstr>Discussion ③ (Why the spectral density is increased in the Martian winter and spring within the northern high latitude region?)</vt:lpstr>
      <vt:lpstr>Summary1 (Mars atmosphere)</vt:lpstr>
      <vt:lpstr>Summary2 (Mars atmosphere)</vt:lpstr>
      <vt:lpstr>Complement</vt:lpstr>
      <vt:lpstr>Observation information</vt:lpstr>
      <vt:lpstr>Atmospheric Stability (65-85 km)</vt:lpstr>
      <vt:lpstr>Atmospheric Stability at high latitude region (Below the cloud layer 42-47 km)</vt:lpstr>
      <vt:lpstr>Atmospheric Stability at low and middle latitude region (Below the cloud layer 42-47 km)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金星大気における内部重力波の鉛直波数スペクトル</dc:title>
  <dc:creator>Office 2004 体験版ユーザー</dc:creator>
  <cp:lastModifiedBy>Office 2004 体験版ユーザー</cp:lastModifiedBy>
  <cp:revision>149</cp:revision>
  <dcterms:created xsi:type="dcterms:W3CDTF">2011-06-15T04:08:12Z</dcterms:created>
  <dcterms:modified xsi:type="dcterms:W3CDTF">2011-06-15T04:35:29Z</dcterms:modified>
</cp:coreProperties>
</file>