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65" r:id="rId4"/>
    <p:sldId id="269" r:id="rId5"/>
    <p:sldId id="267" r:id="rId6"/>
    <p:sldId id="268" r:id="rId7"/>
    <p:sldId id="271" r:id="rId8"/>
    <p:sldId id="270" r:id="rId9"/>
    <p:sldId id="282" r:id="rId10"/>
    <p:sldId id="273" r:id="rId11"/>
    <p:sldId id="283" r:id="rId12"/>
    <p:sldId id="274" r:id="rId13"/>
    <p:sldId id="277" r:id="rId14"/>
    <p:sldId id="278" r:id="rId15"/>
    <p:sldId id="266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27" autoAdjust="0"/>
  </p:normalViewPr>
  <p:slideViewPr>
    <p:cSldViewPr snapToGrid="0" snapToObjects="1">
      <p:cViewPr varScale="1">
        <p:scale>
          <a:sx n="65" d="100"/>
          <a:sy n="65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45FCA-7C6E-524F-AD1D-4C6BA20A20DB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37176-7A50-B440-AEBA-EBE51E900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583EA-9DB3-654C-8AD1-40EB58EA1A06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4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8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51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68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08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87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05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95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47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7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48B2-910C-E342-B725-4314D6E3EF8A}" type="datetimeFigureOut">
              <a:rPr kumimoji="1" lang="ja-JP" altLang="en-US" smtClean="0"/>
              <a:t>11/05/18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A59B8-3C3E-C34A-8692-42FF724895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70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9" Type="http://schemas.openxmlformats.org/officeDocument/2006/relationships/image" Target="../media/image15.png"/><Relationship Id="rId3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6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9" Type="http://schemas.openxmlformats.org/officeDocument/2006/relationships/image" Target="../media/image1.png"/><Relationship Id="rId3" Type="http://schemas.openxmlformats.org/officeDocument/2006/relationships/image" Target="../media/image9.png"/><Relationship Id="rId6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5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5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92300"/>
            <a:ext cx="9144000" cy="1143000"/>
          </a:xfrm>
        </p:spPr>
        <p:txBody>
          <a:bodyPr>
            <a:noAutofit/>
          </a:bodyPr>
          <a:lstStyle/>
          <a:p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金星雲画像から探る</a:t>
            </a:r>
            <a:r>
              <a:rPr lang="en-US" altLang="ja-JP" sz="4000" b="1" dirty="0" smtClean="0">
                <a:latin typeface="HG丸ｺﾞｼｯｸM-PRO"/>
                <a:ea typeface="HG丸ｺﾞｼｯｸM-PRO"/>
                <a:cs typeface="HG丸ｺﾞｼｯｸM-PRO"/>
              </a:rPr>
              <a:t/>
            </a:r>
            <a:br>
              <a:rPr lang="en-US" altLang="ja-JP" sz="4000" b="1" dirty="0" smtClean="0">
                <a:latin typeface="HG丸ｺﾞｼｯｸM-PRO"/>
                <a:ea typeface="HG丸ｺﾞｼｯｸM-PRO"/>
                <a:cs typeface="HG丸ｺﾞｼｯｸM-PRO"/>
              </a:rPr>
            </a:br>
            <a:r>
              <a:rPr kumimoji="1" lang="ja-JP" altLang="en-US" sz="4000" b="1" dirty="0" smtClean="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rPr>
              <a:t>紫外</a:t>
            </a:r>
            <a:r>
              <a:rPr kumimoji="1" lang="ja-JP" altLang="en-US" sz="4000" b="1" dirty="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rPr>
              <a:t>吸収</a:t>
            </a:r>
            <a:r>
              <a:rPr kumimoji="1" lang="ja-JP" altLang="en-US" sz="4000" b="1" dirty="0" smtClean="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rPr>
              <a:t>物質高度分布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50745" y="3746516"/>
            <a:ext cx="7831100" cy="1416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飯塚</a:t>
            </a:r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裕磨</a:t>
            </a:r>
            <a:r>
              <a:rPr lang="en-US" altLang="ja-JP" sz="2800" b="1" baseline="30000" dirty="0" smtClean="0">
                <a:latin typeface="HG丸ｺﾞｼｯｸM-PRO"/>
                <a:ea typeface="HG丸ｺﾞｼｯｸM-PRO"/>
                <a:cs typeface="HG丸ｺﾞｼｯｸM-PRO"/>
              </a:rPr>
              <a:t>1</a:t>
            </a:r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、</a:t>
            </a:r>
            <a:r>
              <a:rPr lang="ja-JP" altLang="en-US" sz="2800" dirty="0" smtClean="0">
                <a:latin typeface="HG丸ｺﾞｼｯｸM-PRO"/>
                <a:ea typeface="HG丸ｺﾞｼｯｸM-PRO"/>
                <a:cs typeface="HG丸ｺﾞｼｯｸM-PRO"/>
              </a:rPr>
              <a:t>今村</a:t>
            </a:r>
            <a:r>
              <a:rPr lang="en-US" altLang="ja-JP" sz="28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ja-JP" altLang="en-US" sz="2800" dirty="0" smtClean="0">
                <a:latin typeface="HG丸ｺﾞｼｯｸM-PRO"/>
                <a:ea typeface="HG丸ｺﾞｼｯｸM-PRO"/>
                <a:cs typeface="HG丸ｺﾞｼｯｸM-PRO"/>
              </a:rPr>
              <a:t>剛</a:t>
            </a:r>
            <a:r>
              <a:rPr lang="en-US" altLang="ja-JP" sz="2800" baseline="30000" dirty="0" smtClean="0">
                <a:latin typeface="HG丸ｺﾞｼｯｸM-PRO"/>
                <a:ea typeface="HG丸ｺﾞｼｯｸM-PRO"/>
                <a:cs typeface="HG丸ｺﾞｼｯｸM-PRO"/>
              </a:rPr>
              <a:t>2</a:t>
            </a:r>
            <a:r>
              <a:rPr lang="ja-JP" altLang="en-US" sz="2800" dirty="0" smtClean="0">
                <a:latin typeface="HG丸ｺﾞｼｯｸM-PRO"/>
                <a:ea typeface="HG丸ｺﾞｼｯｸM-PRO"/>
                <a:cs typeface="HG丸ｺﾞｼｯｸM-PRO"/>
              </a:rPr>
              <a:t>、佐藤</a:t>
            </a:r>
            <a:r>
              <a:rPr lang="en-US" altLang="ja-JP" sz="2800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ja-JP" altLang="en-US" sz="2800" dirty="0" smtClean="0">
                <a:latin typeface="HG丸ｺﾞｼｯｸM-PRO"/>
                <a:ea typeface="HG丸ｺﾞｼｯｸM-PRO"/>
                <a:cs typeface="HG丸ｺﾞｼｯｸM-PRO"/>
              </a:rPr>
              <a:t>毅彦</a:t>
            </a:r>
            <a:r>
              <a:rPr lang="en-US" altLang="ja-JP" sz="2800" baseline="30000" dirty="0" smtClean="0">
                <a:latin typeface="HG丸ｺﾞｼｯｸM-PRO"/>
                <a:ea typeface="HG丸ｺﾞｼｯｸM-PRO"/>
                <a:cs typeface="HG丸ｺﾞｼｯｸM-PRO"/>
              </a:rPr>
              <a:t>2</a:t>
            </a:r>
            <a:r>
              <a:rPr lang="ja-JP" altLang="en-US" sz="2800" dirty="0" smtClean="0">
                <a:latin typeface="HG丸ｺﾞｼｯｸM-PRO"/>
                <a:ea typeface="HG丸ｺﾞｼｯｸM-PRO"/>
                <a:cs typeface="HG丸ｺﾞｼｯｸM-PRO"/>
              </a:rPr>
              <a:t>、中村正人</a:t>
            </a:r>
            <a:r>
              <a:rPr lang="en-US" altLang="ja-JP" sz="2800" baseline="30000" dirty="0" smtClean="0">
                <a:latin typeface="HG丸ｺﾞｼｯｸM-PRO"/>
                <a:ea typeface="HG丸ｺﾞｼｯｸM-PRO"/>
                <a:cs typeface="HG丸ｺﾞｼｯｸM-PRO"/>
              </a:rPr>
              <a:t>2</a:t>
            </a:r>
          </a:p>
          <a:p>
            <a:endParaRPr lang="en-US" altLang="ja-JP" sz="24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1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：東大・理・地球惑星、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2</a:t>
            </a:r>
            <a:r>
              <a:rPr lang="ja-JP" altLang="en-US" sz="2400" dirty="0" smtClean="0">
                <a:latin typeface="HG丸ｺﾞｼｯｸM-PRO"/>
                <a:ea typeface="HG丸ｺﾞｼｯｸM-PRO"/>
                <a:cs typeface="HG丸ｺﾞｼｯｸM-PRO"/>
              </a:rPr>
              <a:t>：</a:t>
            </a:r>
            <a:r>
              <a:rPr lang="en-US" altLang="ja-JP" sz="2400" dirty="0" smtClean="0">
                <a:latin typeface="HG丸ｺﾞｼｯｸM-PRO"/>
                <a:ea typeface="HG丸ｺﾞｼｯｸM-PRO"/>
                <a:cs typeface="HG丸ｺﾞｼｯｸM-PRO"/>
              </a:rPr>
              <a:t>ISAS/JAXA</a:t>
            </a:r>
            <a:endParaRPr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441077"/>
            <a:ext cx="9144000" cy="1416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latin typeface="HG丸ｺﾞｼｯｸM-PRO"/>
                <a:ea typeface="HG丸ｺﾞｼｯｸM-PRO"/>
                <a:cs typeface="HG丸ｺﾞｼｯｸM-PRO"/>
              </a:rPr>
              <a:t>2011.05.11 STP</a:t>
            </a:r>
            <a:r>
              <a:rPr lang="ja-JP" altLang="en-US" sz="2800" dirty="0" smtClean="0">
                <a:latin typeface="HG丸ｺﾞｼｯｸM-PRO"/>
                <a:ea typeface="HG丸ｺﾞｼｯｸM-PRO"/>
                <a:cs typeface="HG丸ｺﾞｼｯｸM-PRO"/>
              </a:rPr>
              <a:t>セミナ</a:t>
            </a:r>
            <a:endParaRPr lang="en-US" altLang="ja-JP" sz="2800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59054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15" y="3772758"/>
            <a:ext cx="3253503" cy="2994982"/>
          </a:xfrm>
          <a:prstGeom prst="rect">
            <a:avLst/>
          </a:prstGeom>
        </p:spPr>
      </p:pic>
      <p:pic>
        <p:nvPicPr>
          <p:cNvPr id="17" name="図 16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15" y="923625"/>
            <a:ext cx="3253503" cy="2994982"/>
          </a:xfrm>
          <a:prstGeom prst="rect">
            <a:avLst/>
          </a:prstGeom>
        </p:spPr>
      </p:pic>
      <p:pic>
        <p:nvPicPr>
          <p:cNvPr id="15" name="図 14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0" y="923624"/>
            <a:ext cx="3253502" cy="2994982"/>
          </a:xfrm>
          <a:prstGeom prst="rect">
            <a:avLst/>
          </a:prstGeom>
        </p:spPr>
      </p:pic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019248" y="216411"/>
            <a:ext cx="23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解析結果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pic>
        <p:nvPicPr>
          <p:cNvPr id="13" name="図 12" descr="46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00" y="1033357"/>
            <a:ext cx="2506082" cy="2501262"/>
          </a:xfrm>
          <a:prstGeom prst="rect">
            <a:avLst/>
          </a:prstGeom>
        </p:spPr>
      </p:pic>
      <p:pic>
        <p:nvPicPr>
          <p:cNvPr id="14" name="図 13" descr="46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51" y="1033358"/>
            <a:ext cx="2501262" cy="2501262"/>
          </a:xfrm>
          <a:prstGeom prst="rect">
            <a:avLst/>
          </a:prstGeom>
        </p:spPr>
      </p:pic>
      <p:pic>
        <p:nvPicPr>
          <p:cNvPr id="16" name="図 15" descr="46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00" y="3891872"/>
            <a:ext cx="2506082" cy="2501262"/>
          </a:xfrm>
          <a:prstGeom prst="rect">
            <a:avLst/>
          </a:prstGeom>
        </p:spPr>
      </p:pic>
      <p:pic>
        <p:nvPicPr>
          <p:cNvPr id="19" name="図 18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6" y="3811204"/>
            <a:ext cx="3253503" cy="2994982"/>
          </a:xfrm>
          <a:prstGeom prst="rect">
            <a:avLst/>
          </a:prstGeom>
        </p:spPr>
      </p:pic>
      <p:pic>
        <p:nvPicPr>
          <p:cNvPr id="18" name="図 17" descr="462N12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51" y="3891872"/>
            <a:ext cx="2518331" cy="2493822"/>
          </a:xfrm>
          <a:prstGeom prst="rect">
            <a:avLst/>
          </a:prstGeom>
        </p:spPr>
      </p:pic>
      <p:pic>
        <p:nvPicPr>
          <p:cNvPr id="20" name="図 19" descr="ピクチャ 10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71" y="1739556"/>
            <a:ext cx="250269" cy="430463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237531" y="1244095"/>
            <a:ext cx="697627" cy="50783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HG丸ｺﾞｼｯｸM-PRO"/>
                <a:ea typeface="HG丸ｺﾞｼｯｸM-PRO"/>
                <a:cs typeface="HG丸ｺﾞｼｯｸM-PRO"/>
              </a:rPr>
              <a:t> </a:t>
            </a:r>
            <a:r>
              <a:rPr lang="ja-JP" altLang="en-US" sz="1600" b="1" dirty="0" smtClean="0">
                <a:latin typeface="HG丸ｺﾞｼｯｸM-PRO"/>
                <a:ea typeface="HG丸ｺﾞｼｯｸM-PRO"/>
                <a:cs typeface="HG丸ｺﾞｼｯｸM-PRO"/>
              </a:rPr>
              <a:t>紫外</a:t>
            </a:r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1600" b="1" dirty="0" smtClean="0">
                <a:latin typeface="HG丸ｺﾞｼｯｸM-PRO"/>
                <a:ea typeface="HG丸ｺﾞｼｯｸM-PRO"/>
                <a:cs typeface="HG丸ｺﾞｼｯｸM-PRO"/>
              </a:rPr>
              <a:t> 0.3</a:t>
            </a:r>
          </a:p>
          <a:p>
            <a:endParaRPr kumimoji="1"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kumimoji="1"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kumimoji="1"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kumimoji="1"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kumimoji="1" lang="en-US" altLang="ja-JP" sz="1600" b="1" dirty="0" smtClean="0">
                <a:latin typeface="HG丸ｺﾞｼｯｸM-PRO"/>
                <a:ea typeface="HG丸ｺﾞｼｯｸM-PRO"/>
                <a:cs typeface="HG丸ｺﾞｼｯｸM-PRO"/>
              </a:rPr>
              <a:t>0.15</a:t>
            </a: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1600" b="1" dirty="0" smtClean="0">
                <a:latin typeface="HG丸ｺﾞｼｯｸM-PRO"/>
                <a:ea typeface="HG丸ｺﾞｼｯｸM-PRO"/>
                <a:cs typeface="HG丸ｺﾞｼｯｸM-PRO"/>
              </a:rPr>
              <a:t>     0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23717" y="1281549"/>
            <a:ext cx="818544" cy="50167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HG丸ｺﾞｼｯｸM-PRO"/>
                <a:ea typeface="HG丸ｺﾞｼｯｸM-PRO"/>
                <a:cs typeface="HG丸ｺﾞｼｯｸM-PRO"/>
              </a:rPr>
              <a:t>近赤外</a:t>
            </a:r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1600" b="1" dirty="0" smtClean="0">
                <a:latin typeface="HG丸ｺﾞｼｯｸM-PRO"/>
                <a:ea typeface="HG丸ｺﾞｼｯｸM-PRO"/>
                <a:cs typeface="HG丸ｺﾞｼｯｸM-PRO"/>
              </a:rPr>
              <a:t>0.4</a:t>
            </a:r>
          </a:p>
          <a:p>
            <a:endParaRPr kumimoji="1"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kumimoji="1"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kumimoji="1"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kumimoji="1"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kumimoji="1" lang="en-US" altLang="ja-JP" sz="1600" b="1" dirty="0" smtClean="0">
                <a:latin typeface="HG丸ｺﾞｼｯｸM-PRO"/>
                <a:ea typeface="HG丸ｺﾞｼｯｸM-PRO"/>
                <a:cs typeface="HG丸ｺﾞｼｯｸM-PRO"/>
              </a:rPr>
              <a:t>0.2</a:t>
            </a: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16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1600" b="1" dirty="0" smtClean="0">
                <a:latin typeface="HG丸ｺﾞｼｯｸM-PRO"/>
                <a:ea typeface="HG丸ｺﾞｼｯｸM-PRO"/>
                <a:cs typeface="HG丸ｺﾞｼｯｸM-PRO"/>
              </a:rPr>
              <a:t>0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 flipH="1">
            <a:off x="3394442" y="237862"/>
            <a:ext cx="574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HG丸ｺﾞｼｯｸM-PRO"/>
                <a:ea typeface="HG丸ｺﾞｼｯｸM-PRO"/>
                <a:cs typeface="HG丸ｺﾞｼｯｸM-PRO"/>
              </a:rPr>
              <a:t>左上</a:t>
            </a:r>
            <a:r>
              <a:rPr lang="en-US" altLang="ja-JP" b="1" dirty="0" smtClean="0">
                <a:latin typeface="HG丸ｺﾞｼｯｸM-PRO"/>
                <a:ea typeface="HG丸ｺﾞｼｯｸM-PRO"/>
                <a:cs typeface="HG丸ｺﾞｼｯｸM-PRO"/>
              </a:rPr>
              <a:t>:2007.07.27(</a:t>
            </a:r>
            <a:r>
              <a:rPr lang="ja-JP" altLang="en-US" b="1" dirty="0" smtClean="0">
                <a:latin typeface="HG丸ｺﾞｼｯｸM-PRO"/>
                <a:ea typeface="HG丸ｺﾞｼｯｸM-PRO"/>
                <a:cs typeface="HG丸ｺﾞｼｯｸM-PRO"/>
              </a:rPr>
              <a:t>紫外</a:t>
            </a:r>
            <a:r>
              <a:rPr lang="en-US" altLang="ja-JP" b="1" dirty="0" smtClean="0">
                <a:latin typeface="HG丸ｺﾞｼｯｸM-PRO"/>
                <a:ea typeface="HG丸ｺﾞｼｯｸM-PRO"/>
                <a:cs typeface="HG丸ｺﾞｼｯｸM-PRO"/>
              </a:rPr>
              <a:t>)/</a:t>
            </a:r>
            <a:r>
              <a:rPr lang="ja-JP" altLang="en-US" b="1" dirty="0" smtClean="0">
                <a:latin typeface="HG丸ｺﾞｼｯｸM-PRO"/>
                <a:ea typeface="HG丸ｺﾞｼｯｸM-PRO"/>
                <a:cs typeface="HG丸ｺﾞｼｯｸM-PRO"/>
              </a:rPr>
              <a:t>右上</a:t>
            </a:r>
            <a:r>
              <a:rPr lang="en-US" altLang="ja-JP" b="1" dirty="0" smtClean="0">
                <a:latin typeface="HG丸ｺﾞｼｯｸM-PRO"/>
                <a:ea typeface="HG丸ｺﾞｼｯｸM-PRO"/>
                <a:cs typeface="HG丸ｺﾞｼｯｸM-PRO"/>
              </a:rPr>
              <a:t>:2007.07.28(</a:t>
            </a:r>
            <a:r>
              <a:rPr lang="ja-JP" altLang="en-US" b="1" dirty="0" smtClean="0">
                <a:latin typeface="HG丸ｺﾞｼｯｸM-PRO"/>
                <a:ea typeface="HG丸ｺﾞｼｯｸM-PRO"/>
                <a:cs typeface="HG丸ｺﾞｼｯｸM-PRO"/>
              </a:rPr>
              <a:t>紫外</a:t>
            </a:r>
            <a:r>
              <a:rPr lang="en-US" altLang="ja-JP" b="1" dirty="0" smtClean="0">
                <a:latin typeface="HG丸ｺﾞｼｯｸM-PRO"/>
                <a:ea typeface="HG丸ｺﾞｼｯｸM-PRO"/>
                <a:cs typeface="HG丸ｺﾞｼｯｸM-PRO"/>
              </a:rPr>
              <a:t>)</a:t>
            </a:r>
          </a:p>
          <a:p>
            <a:r>
              <a:rPr kumimoji="1" lang="ja-JP" altLang="en-US" b="1" dirty="0" smtClean="0">
                <a:latin typeface="HG丸ｺﾞｼｯｸM-PRO"/>
                <a:ea typeface="HG丸ｺﾞｼｯｸM-PRO"/>
                <a:cs typeface="HG丸ｺﾞｼｯｸM-PRO"/>
              </a:rPr>
              <a:t>左下</a:t>
            </a:r>
            <a:r>
              <a:rPr kumimoji="1" lang="en-US" altLang="ja-JP" b="1" dirty="0" smtClean="0">
                <a:latin typeface="HG丸ｺﾞｼｯｸM-PRO"/>
                <a:ea typeface="HG丸ｺﾞｼｯｸM-PRO"/>
                <a:cs typeface="HG丸ｺﾞｼｯｸM-PRO"/>
              </a:rPr>
              <a:t>:</a:t>
            </a:r>
            <a:r>
              <a:rPr lang="en-US" altLang="ja-JP" b="1" dirty="0">
                <a:latin typeface="HG丸ｺﾞｼｯｸM-PRO"/>
                <a:ea typeface="HG丸ｺﾞｼｯｸM-PRO"/>
                <a:cs typeface="HG丸ｺﾞｼｯｸM-PRO"/>
              </a:rPr>
              <a:t>2007.07.27(</a:t>
            </a:r>
            <a:r>
              <a:rPr lang="ja-JP" altLang="en-US" b="1" dirty="0">
                <a:latin typeface="HG丸ｺﾞｼｯｸM-PRO"/>
                <a:ea typeface="HG丸ｺﾞｼｯｸM-PRO"/>
                <a:cs typeface="HG丸ｺﾞｼｯｸM-PRO"/>
              </a:rPr>
              <a:t>紫外</a:t>
            </a:r>
            <a:r>
              <a:rPr lang="en-US" altLang="ja-JP" b="1" dirty="0" smtClean="0">
                <a:latin typeface="HG丸ｺﾞｼｯｸM-PRO"/>
                <a:ea typeface="HG丸ｺﾞｼｯｸM-PRO"/>
                <a:cs typeface="HG丸ｺﾞｼｯｸM-PRO"/>
              </a:rPr>
              <a:t>)/</a:t>
            </a:r>
            <a:r>
              <a:rPr lang="ja-JP" altLang="en-US" b="1" dirty="0">
                <a:latin typeface="HG丸ｺﾞｼｯｸM-PRO"/>
                <a:ea typeface="HG丸ｺﾞｼｯｸM-PRO"/>
                <a:cs typeface="HG丸ｺﾞｼｯｸM-PRO"/>
              </a:rPr>
              <a:t>右上</a:t>
            </a:r>
            <a:r>
              <a:rPr lang="en-US" altLang="ja-JP" b="1" dirty="0">
                <a:latin typeface="HG丸ｺﾞｼｯｸM-PRO"/>
                <a:ea typeface="HG丸ｺﾞｼｯｸM-PRO"/>
                <a:cs typeface="HG丸ｺﾞｼｯｸM-PRO"/>
              </a:rPr>
              <a:t>:2007.07.28</a:t>
            </a:r>
            <a:r>
              <a:rPr lang="en-US" altLang="ja-JP" b="1" dirty="0" smtClean="0">
                <a:latin typeface="HG丸ｺﾞｼｯｸM-PRO"/>
                <a:ea typeface="HG丸ｺﾞｼｯｸM-PRO"/>
                <a:cs typeface="HG丸ｺﾞｼｯｸM-PRO"/>
              </a:rPr>
              <a:t>(</a:t>
            </a:r>
            <a:r>
              <a:rPr lang="ja-JP" altLang="en-US" b="1" dirty="0" smtClean="0">
                <a:latin typeface="HG丸ｺﾞｼｯｸM-PRO"/>
                <a:ea typeface="HG丸ｺﾞｼｯｸM-PRO"/>
                <a:cs typeface="HG丸ｺﾞｼｯｸM-PRO"/>
              </a:rPr>
              <a:t>近赤外</a:t>
            </a:r>
            <a:r>
              <a:rPr lang="en-US" altLang="ja-JP" b="1" dirty="0" smtClean="0">
                <a:latin typeface="HG丸ｺﾞｼｯｸM-PRO"/>
                <a:ea typeface="HG丸ｺﾞｼｯｸM-PRO"/>
                <a:cs typeface="HG丸ｺﾞｼｯｸM-PRO"/>
              </a:rPr>
              <a:t>)</a:t>
            </a:r>
            <a:endParaRPr lang="en-US" altLang="ja-JP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7" y="3825701"/>
            <a:ext cx="3253502" cy="2994982"/>
          </a:xfrm>
          <a:prstGeom prst="rect">
            <a:avLst/>
          </a:prstGeom>
        </p:spPr>
      </p:pic>
      <p:pic>
        <p:nvPicPr>
          <p:cNvPr id="8" name="図 7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7" y="830719"/>
            <a:ext cx="3253502" cy="2994982"/>
          </a:xfrm>
          <a:prstGeom prst="rect">
            <a:avLst/>
          </a:prstGeom>
        </p:spPr>
      </p:pic>
      <p:pic>
        <p:nvPicPr>
          <p:cNvPr id="9" name="図 8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7" y="830719"/>
            <a:ext cx="3253502" cy="299498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19248" y="216411"/>
            <a:ext cx="23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計算結果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pic>
        <p:nvPicPr>
          <p:cNvPr id="4" name="図 3" descr="39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43" y="1011361"/>
            <a:ext cx="2516076" cy="2491165"/>
          </a:xfrm>
          <a:prstGeom prst="rect">
            <a:avLst/>
          </a:prstGeom>
        </p:spPr>
      </p:pic>
      <p:pic>
        <p:nvPicPr>
          <p:cNvPr id="5" name="図 4" descr="5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10" y="1011360"/>
            <a:ext cx="2516078" cy="2491166"/>
          </a:xfrm>
          <a:prstGeom prst="rect">
            <a:avLst/>
          </a:prstGeom>
        </p:spPr>
      </p:pic>
      <p:pic>
        <p:nvPicPr>
          <p:cNvPr id="6" name="図 5" descr="sample5''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43" y="3939044"/>
            <a:ext cx="2511926" cy="2491166"/>
          </a:xfrm>
          <a:prstGeom prst="rect">
            <a:avLst/>
          </a:prstGeom>
        </p:spPr>
      </p:pic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6"/>
          <p:cNvSpPr>
            <a:spLocks noChangeArrowheads="1"/>
          </p:cNvSpPr>
          <p:nvPr/>
        </p:nvSpPr>
        <p:spPr bwMode="auto">
          <a:xfrm>
            <a:off x="4232649" y="6157461"/>
            <a:ext cx="4817772" cy="304800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Rectangle 77"/>
          <p:cNvSpPr>
            <a:spLocks noChangeArrowheads="1"/>
          </p:cNvSpPr>
          <p:nvPr/>
        </p:nvSpPr>
        <p:spPr bwMode="auto">
          <a:xfrm>
            <a:off x="4232649" y="5307263"/>
            <a:ext cx="1186170" cy="85019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5494428" y="5307263"/>
            <a:ext cx="1203153" cy="85019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5494429" y="4753810"/>
            <a:ext cx="1203152" cy="5534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Rectangle 77"/>
          <p:cNvSpPr>
            <a:spLocks noChangeArrowheads="1"/>
          </p:cNvSpPr>
          <p:nvPr/>
        </p:nvSpPr>
        <p:spPr bwMode="auto">
          <a:xfrm>
            <a:off x="6777792" y="4068010"/>
            <a:ext cx="2125575" cy="20574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6777792" y="4081378"/>
            <a:ext cx="2125574" cy="517358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Rectangle 79"/>
          <p:cNvSpPr>
            <a:spLocks noChangeArrowheads="1"/>
          </p:cNvSpPr>
          <p:nvPr/>
        </p:nvSpPr>
        <p:spPr bwMode="auto">
          <a:xfrm>
            <a:off x="6767253" y="4604416"/>
            <a:ext cx="2125575" cy="55345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420354" y="5439610"/>
            <a:ext cx="87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HG丸ｺﾞｼｯｸM-PRO"/>
                <a:ea typeface="HG丸ｺﾞｼｯｸM-PRO"/>
                <a:cs typeface="HG丸ｺﾞｼｯｸM-PRO"/>
              </a:rPr>
              <a:t>τ</a:t>
            </a:r>
            <a:r>
              <a:rPr kumimoji="1"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=20</a:t>
            </a:r>
          </a:p>
          <a:p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ω</a:t>
            </a:r>
            <a:r>
              <a:rPr lang="en-US" altLang="ja-JP" baseline="-25000" dirty="0" smtClean="0">
                <a:latin typeface="HG丸ｺﾞｼｯｸM-PRO"/>
                <a:ea typeface="HG丸ｺﾞｼｯｸM-PRO"/>
                <a:cs typeface="HG丸ｺﾞｼｯｸM-PRO"/>
              </a:rPr>
              <a:t>0</a:t>
            </a: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=1</a:t>
            </a:r>
            <a:endParaRPr kumimoji="1" lang="ja-JP" altLang="en-US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04674" y="5439610"/>
            <a:ext cx="87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HG丸ｺﾞｼｯｸM-PRO"/>
                <a:ea typeface="HG丸ｺﾞｼｯｸM-PRO"/>
                <a:cs typeface="HG丸ｺﾞｼｯｸM-PRO"/>
              </a:rPr>
              <a:t>τ</a:t>
            </a:r>
            <a:r>
              <a:rPr kumimoji="1"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=20</a:t>
            </a:r>
          </a:p>
          <a:p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ω</a:t>
            </a:r>
            <a:r>
              <a:rPr lang="en-US" altLang="ja-JP" baseline="-25000" dirty="0" smtClean="0">
                <a:latin typeface="HG丸ｺﾞｼｯｸM-PRO"/>
                <a:ea typeface="HG丸ｺﾞｼｯｸM-PRO"/>
                <a:cs typeface="HG丸ｺﾞｼｯｸM-PRO"/>
              </a:rPr>
              <a:t>0</a:t>
            </a:r>
            <a:r>
              <a:rPr lang="en-US" altLang="ja-JP" dirty="0" smtClean="0">
                <a:latin typeface="HG丸ｺﾞｼｯｸM-PRO"/>
                <a:ea typeface="HG丸ｺﾞｼｯｸM-PRO"/>
                <a:cs typeface="HG丸ｺﾞｼｯｸM-PRO"/>
              </a:rPr>
              <a:t>=1</a:t>
            </a:r>
            <a:endParaRPr kumimoji="1" lang="ja-JP" altLang="en-US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67693" y="4819315"/>
            <a:ext cx="1310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>
                <a:latin typeface="HG丸ｺﾞｼｯｸM-PRO"/>
                <a:ea typeface="HG丸ｺﾞｼｯｸM-PRO"/>
                <a:cs typeface="HG丸ｺﾞｼｯｸM-PRO"/>
              </a:rPr>
              <a:t>τ</a:t>
            </a:r>
            <a:r>
              <a:rPr kumimoji="1" lang="en-US" altLang="ja-JP" sz="1600" dirty="0" smtClean="0">
                <a:latin typeface="HG丸ｺﾞｼｯｸM-PRO"/>
                <a:ea typeface="HG丸ｺﾞｼｯｸM-PRO"/>
                <a:cs typeface="HG丸ｺﾞｼｯｸM-PRO"/>
              </a:rPr>
              <a:t>=1</a:t>
            </a:r>
            <a:r>
              <a:rPr lang="en-US" altLang="ja-JP" sz="1600" dirty="0" smtClean="0">
                <a:latin typeface="HG丸ｺﾞｼｯｸM-PRO"/>
                <a:ea typeface="HG丸ｺﾞｼｯｸM-PRO"/>
                <a:cs typeface="HG丸ｺﾞｼｯｸM-PRO"/>
              </a:rPr>
              <a:t>,ω</a:t>
            </a:r>
            <a:r>
              <a:rPr lang="en-US" altLang="ja-JP" sz="1600" baseline="-25000" dirty="0" smtClean="0">
                <a:latin typeface="HG丸ｺﾞｼｯｸM-PRO"/>
                <a:ea typeface="HG丸ｺﾞｼｯｸM-PRO"/>
                <a:cs typeface="HG丸ｺﾞｼｯｸM-PRO"/>
              </a:rPr>
              <a:t>0</a:t>
            </a:r>
            <a:r>
              <a:rPr lang="en-US" altLang="ja-JP" sz="1600" dirty="0" smtClean="0">
                <a:latin typeface="HG丸ｺﾞｼｯｸM-PRO"/>
                <a:ea typeface="HG丸ｺﾞｼｯｸM-PRO"/>
                <a:cs typeface="HG丸ｺﾞｼｯｸM-PRO"/>
              </a:rPr>
              <a:t>=0</a:t>
            </a:r>
            <a:endParaRPr kumimoji="1" lang="ja-JP" altLang="en-US" sz="16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52014" y="4192003"/>
            <a:ext cx="232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latin typeface="HG丸ｺﾞｼｯｸM-PRO"/>
                <a:ea typeface="HG丸ｺﾞｼｯｸM-PRO"/>
                <a:cs typeface="HG丸ｺﾞｼｯｸM-PRO"/>
              </a:rPr>
              <a:t>τ</a:t>
            </a:r>
            <a:r>
              <a:rPr kumimoji="1" lang="en-US" altLang="ja-JP" sz="1400" dirty="0" smtClean="0">
                <a:latin typeface="HG丸ｺﾞｼｯｸM-PRO"/>
                <a:ea typeface="HG丸ｺﾞｼｯｸM-PRO"/>
                <a:cs typeface="HG丸ｺﾞｼｯｸM-PRO"/>
              </a:rPr>
              <a:t>=0.3</a:t>
            </a:r>
            <a:r>
              <a:rPr lang="en-US" altLang="ja-JP" sz="1400" dirty="0" smtClean="0">
                <a:latin typeface="HG丸ｺﾞｼｯｸM-PRO"/>
                <a:ea typeface="HG丸ｺﾞｼｯｸM-PRO"/>
                <a:cs typeface="HG丸ｺﾞｼｯｸM-PRO"/>
              </a:rPr>
              <a:t>,ω</a:t>
            </a:r>
            <a:r>
              <a:rPr lang="en-US" altLang="ja-JP" sz="1400" baseline="-25000" dirty="0" smtClean="0">
                <a:latin typeface="HG丸ｺﾞｼｯｸM-PRO"/>
                <a:ea typeface="HG丸ｺﾞｼｯｸM-PRO"/>
                <a:cs typeface="HG丸ｺﾞｼｯｸM-PRO"/>
              </a:rPr>
              <a:t>0</a:t>
            </a:r>
            <a:r>
              <a:rPr lang="en-US" altLang="ja-JP" sz="1400" dirty="0" smtClean="0">
                <a:latin typeface="HG丸ｺﾞｼｯｸM-PRO"/>
                <a:ea typeface="HG丸ｺﾞｼｯｸM-PRO"/>
                <a:cs typeface="HG丸ｺﾞｼｯｸM-PRO"/>
              </a:rPr>
              <a:t>=0.6,</a:t>
            </a:r>
            <a:r>
              <a:rPr lang="ja-JP" altLang="en-US" sz="1400" dirty="0" smtClean="0">
                <a:latin typeface="HG丸ｺﾞｼｯｸM-PRO"/>
                <a:ea typeface="HG丸ｺﾞｼｯｸM-PRO"/>
                <a:cs typeface="HG丸ｺﾞｼｯｸM-PRO"/>
              </a:rPr>
              <a:t>レイリー</a:t>
            </a:r>
            <a:endParaRPr kumimoji="1" lang="ja-JP" altLang="en-US" sz="1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727149" y="4740109"/>
            <a:ext cx="232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latin typeface="HG丸ｺﾞｼｯｸM-PRO"/>
                <a:ea typeface="HG丸ｺﾞｼｯｸM-PRO"/>
                <a:cs typeface="HG丸ｺﾞｼｯｸM-PRO"/>
              </a:rPr>
              <a:t>τ</a:t>
            </a:r>
            <a:r>
              <a:rPr kumimoji="1" lang="en-US" altLang="ja-JP" sz="1400" dirty="0" smtClean="0">
                <a:latin typeface="HG丸ｺﾞｼｯｸM-PRO"/>
                <a:ea typeface="HG丸ｺﾞｼｯｸM-PRO"/>
                <a:cs typeface="HG丸ｺﾞｼｯｸM-PRO"/>
              </a:rPr>
              <a:t>=0.3</a:t>
            </a:r>
            <a:r>
              <a:rPr lang="en-US" altLang="ja-JP" sz="1400" dirty="0" smtClean="0">
                <a:latin typeface="HG丸ｺﾞｼｯｸM-PRO"/>
                <a:ea typeface="HG丸ｺﾞｼｯｸM-PRO"/>
                <a:cs typeface="HG丸ｺﾞｼｯｸM-PRO"/>
              </a:rPr>
              <a:t>,ω</a:t>
            </a:r>
            <a:r>
              <a:rPr lang="en-US" altLang="ja-JP" sz="1400" baseline="-25000" dirty="0" smtClean="0">
                <a:latin typeface="HG丸ｺﾞｼｯｸM-PRO"/>
                <a:ea typeface="HG丸ｺﾞｼｯｸM-PRO"/>
                <a:cs typeface="HG丸ｺﾞｼｯｸM-PRO"/>
              </a:rPr>
              <a:t>0</a:t>
            </a:r>
            <a:r>
              <a:rPr lang="en-US" altLang="ja-JP" sz="1400" dirty="0" smtClean="0">
                <a:latin typeface="HG丸ｺﾞｼｯｸM-PRO"/>
                <a:ea typeface="HG丸ｺﾞｼｯｸM-PRO"/>
                <a:cs typeface="HG丸ｺﾞｼｯｸM-PRO"/>
              </a:rPr>
              <a:t>=0.2,</a:t>
            </a:r>
            <a:r>
              <a:rPr lang="ja-JP" altLang="en-US" sz="1400" dirty="0" smtClean="0">
                <a:latin typeface="HG丸ｺﾞｼｯｸM-PRO"/>
                <a:ea typeface="HG丸ｺﾞｼｯｸM-PRO"/>
                <a:cs typeface="HG丸ｺﾞｼｯｸM-PRO"/>
              </a:rPr>
              <a:t>レイリー</a:t>
            </a:r>
            <a:endParaRPr kumimoji="1" lang="ja-JP" altLang="en-US" sz="1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207480" y="5439610"/>
            <a:ext cx="120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latin typeface="HG丸ｺﾞｼｯｸM-PRO"/>
                <a:ea typeface="HG丸ｺﾞｼｯｸM-PRO"/>
                <a:cs typeface="HG丸ｺﾞｼｯｸM-PRO"/>
              </a:rPr>
              <a:t>τ</a:t>
            </a:r>
            <a:r>
              <a:rPr kumimoji="1" lang="en-US" altLang="ja-JP" sz="1400" dirty="0" smtClean="0">
                <a:latin typeface="HG丸ｺﾞｼｯｸM-PRO"/>
                <a:ea typeface="HG丸ｺﾞｼｯｸM-PRO"/>
                <a:cs typeface="HG丸ｺﾞｼｯｸM-PRO"/>
              </a:rPr>
              <a:t>=1000</a:t>
            </a:r>
            <a:endParaRPr lang="en-US" altLang="ja-JP" sz="1400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1400" dirty="0" smtClean="0">
                <a:latin typeface="HG丸ｺﾞｼｯｸM-PRO"/>
                <a:ea typeface="HG丸ｺﾞｼｯｸM-PRO"/>
                <a:cs typeface="HG丸ｺﾞｼｯｸM-PRO"/>
              </a:rPr>
              <a:t>ω</a:t>
            </a:r>
            <a:r>
              <a:rPr lang="en-US" altLang="ja-JP" sz="1400" baseline="-25000" dirty="0" smtClean="0">
                <a:latin typeface="HG丸ｺﾞｼｯｸM-PRO"/>
                <a:ea typeface="HG丸ｺﾞｼｯｸM-PRO"/>
                <a:cs typeface="HG丸ｺﾞｼｯｸM-PRO"/>
              </a:rPr>
              <a:t>0</a:t>
            </a:r>
            <a:r>
              <a:rPr lang="en-US" altLang="ja-JP" sz="1400" dirty="0" smtClean="0">
                <a:latin typeface="HG丸ｺﾞｼｯｸM-PRO"/>
                <a:ea typeface="HG丸ｺﾞｼｯｸM-PRO"/>
                <a:cs typeface="HG丸ｺﾞｼｯｸM-PRO"/>
              </a:rPr>
              <a:t>=0.990</a:t>
            </a:r>
            <a:endParaRPr kumimoji="1" lang="ja-JP" altLang="en-US" sz="1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21563" y="472674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/>
                <a:ea typeface="HG丸ｺﾞｼｯｸM-PRO"/>
                <a:cs typeface="HG丸ｺﾞｼｯｸM-PRO"/>
              </a:rPr>
              <a:t>左上</a:t>
            </a:r>
            <a:endParaRPr kumimoji="1" lang="ja-JP" altLang="en-US" sz="20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677022" y="420430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/>
                <a:ea typeface="HG丸ｺﾞｼｯｸM-PRO"/>
                <a:cs typeface="HG丸ｺﾞｼｯｸM-PRO"/>
              </a:rPr>
              <a:t>右</a:t>
            </a:r>
            <a:r>
              <a:rPr kumimoji="1" lang="ja-JP" altLang="en-US" sz="2000" dirty="0" smtClean="0">
                <a:latin typeface="HG丸ｺﾞｼｯｸM-PRO"/>
                <a:ea typeface="HG丸ｺﾞｼｯｸM-PRO"/>
                <a:cs typeface="HG丸ｺﾞｼｯｸM-PRO"/>
              </a:rPr>
              <a:t>上</a:t>
            </a:r>
            <a:endParaRPr kumimoji="1" lang="ja-JP" altLang="en-US" sz="20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075265" y="362564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HG丸ｺﾞｼｯｸM-PRO"/>
                <a:ea typeface="HG丸ｺﾞｼｯｸM-PRO"/>
                <a:cs typeface="HG丸ｺﾞｼｯｸM-PRO"/>
              </a:rPr>
              <a:t>左下</a:t>
            </a:r>
            <a:endParaRPr kumimoji="1" lang="ja-JP" altLang="en-US" sz="2000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7906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16" y="3825701"/>
            <a:ext cx="3253502" cy="2994982"/>
          </a:xfrm>
          <a:prstGeom prst="rect">
            <a:avLst/>
          </a:prstGeom>
        </p:spPr>
      </p:pic>
      <p:pic>
        <p:nvPicPr>
          <p:cNvPr id="6" name="図 5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1" y="896890"/>
            <a:ext cx="3253503" cy="299498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19248" y="216411"/>
            <a:ext cx="23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結果比較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pic>
        <p:nvPicPr>
          <p:cNvPr id="4" name="図 3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8" y="923624"/>
            <a:ext cx="3253502" cy="2994982"/>
          </a:xfrm>
          <a:prstGeom prst="rect">
            <a:avLst/>
          </a:prstGeom>
        </p:spPr>
      </p:pic>
      <p:pic>
        <p:nvPicPr>
          <p:cNvPr id="5" name="図 4" descr="46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8" y="1033357"/>
            <a:ext cx="2506082" cy="2501262"/>
          </a:xfrm>
          <a:prstGeom prst="rect">
            <a:avLst/>
          </a:prstGeom>
        </p:spPr>
      </p:pic>
      <p:pic>
        <p:nvPicPr>
          <p:cNvPr id="7" name="図 6" descr="462N1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7" y="1016004"/>
            <a:ext cx="2518331" cy="2493822"/>
          </a:xfrm>
          <a:prstGeom prst="rect">
            <a:avLst/>
          </a:prstGeom>
        </p:spPr>
      </p:pic>
      <p:pic>
        <p:nvPicPr>
          <p:cNvPr id="8" name="図 7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76" y="3825701"/>
            <a:ext cx="3253502" cy="2994982"/>
          </a:xfrm>
          <a:prstGeom prst="rect">
            <a:avLst/>
          </a:prstGeom>
        </p:spPr>
      </p:pic>
      <p:pic>
        <p:nvPicPr>
          <p:cNvPr id="9" name="図 8" descr="3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72" y="4006343"/>
            <a:ext cx="2516076" cy="2491165"/>
          </a:xfrm>
          <a:prstGeom prst="rect">
            <a:avLst/>
          </a:prstGeom>
        </p:spPr>
      </p:pic>
      <p:pic>
        <p:nvPicPr>
          <p:cNvPr id="10" name="図 9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2" y="3825701"/>
            <a:ext cx="3253502" cy="2994982"/>
          </a:xfrm>
          <a:prstGeom prst="rect">
            <a:avLst/>
          </a:prstGeom>
        </p:spPr>
      </p:pic>
      <p:pic>
        <p:nvPicPr>
          <p:cNvPr id="11" name="図 10" descr="sample5''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8" y="3939044"/>
            <a:ext cx="2511926" cy="2491166"/>
          </a:xfrm>
          <a:prstGeom prst="rect">
            <a:avLst/>
          </a:prstGeom>
        </p:spPr>
      </p:pic>
      <p:pic>
        <p:nvPicPr>
          <p:cNvPr id="13" name="図 12" descr="52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49" y="4006342"/>
            <a:ext cx="2516078" cy="2491166"/>
          </a:xfrm>
          <a:prstGeom prst="rect">
            <a:avLst/>
          </a:prstGeom>
        </p:spPr>
      </p:pic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247047" y="889386"/>
            <a:ext cx="2820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atin typeface="HG丸ｺﾞｼｯｸM-PRO"/>
                <a:ea typeface="HG丸ｺﾞｼｯｸM-PRO"/>
                <a:cs typeface="HG丸ｺﾞｼｯｸM-PRO"/>
              </a:rPr>
              <a:t>紫外との比較</a:t>
            </a:r>
            <a:endParaRPr lang="en-US" altLang="ja-JP" sz="20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000" b="1" dirty="0" smtClean="0">
                <a:latin typeface="HG丸ｺﾞｼｯｸM-PRO"/>
                <a:ea typeface="HG丸ｺﾞｼｯｸM-PRO"/>
                <a:cs typeface="HG丸ｺﾞｼｯｸM-PRO"/>
              </a:rPr>
              <a:t>→</a:t>
            </a:r>
            <a:r>
              <a:rPr lang="ja-JP" altLang="en-US" sz="2000" b="1" dirty="0" smtClean="0">
                <a:latin typeface="HG丸ｺﾞｼｯｸM-PRO"/>
                <a:ea typeface="HG丸ｺﾞｼｯｸM-PRO"/>
                <a:cs typeface="HG丸ｺﾞｼｯｸM-PRO"/>
              </a:rPr>
              <a:t>低緯度領域は</a:t>
            </a:r>
            <a:endParaRPr lang="en-US" altLang="ja-JP" sz="20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000" b="1" dirty="0" smtClean="0">
                <a:latin typeface="HG丸ｺﾞｼｯｸM-PRO"/>
                <a:ea typeface="HG丸ｺﾞｼｯｸM-PRO"/>
                <a:cs typeface="HG丸ｺﾞｼｯｸM-PRO"/>
              </a:rPr>
              <a:t>比較的良く再現できていると言える</a:t>
            </a:r>
            <a:endParaRPr lang="en-US" altLang="ja-JP" sz="20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20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000" b="1" dirty="0" smtClean="0">
                <a:latin typeface="HG丸ｺﾞｼｯｸM-PRO"/>
                <a:ea typeface="HG丸ｺﾞｼｯｸM-PRO"/>
                <a:cs typeface="HG丸ｺﾞｼｯｸM-PRO"/>
              </a:rPr>
              <a:t>近赤外との比較</a:t>
            </a:r>
            <a:endParaRPr lang="en-US" altLang="ja-JP" sz="20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000" b="1" dirty="0" smtClean="0">
                <a:latin typeface="HG丸ｺﾞｼｯｸM-PRO"/>
                <a:ea typeface="HG丸ｺﾞｼｯｸM-PRO"/>
                <a:cs typeface="HG丸ｺﾞｼｯｸM-PRO"/>
              </a:rPr>
              <a:t>→</a:t>
            </a:r>
            <a:r>
              <a:rPr lang="ja-JP" altLang="en-US" sz="2000" b="1" dirty="0" smtClean="0">
                <a:latin typeface="HG丸ｺﾞｼｯｸM-PRO"/>
                <a:ea typeface="HG丸ｺﾞｼｯｸM-PRO"/>
                <a:cs typeface="HG丸ｺﾞｼｯｸM-PRO"/>
              </a:rPr>
              <a:t>全領域に渡り</a:t>
            </a:r>
            <a:endParaRPr lang="en-US" altLang="ja-JP" sz="20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000" b="1" dirty="0" smtClean="0">
                <a:latin typeface="HG丸ｺﾞｼｯｸM-PRO"/>
                <a:ea typeface="HG丸ｺﾞｼｯｸM-PRO"/>
                <a:cs typeface="HG丸ｺﾞｼｯｸM-PRO"/>
              </a:rPr>
              <a:t>よく再現できている</a:t>
            </a:r>
            <a:endParaRPr lang="en-US" altLang="ja-JP" sz="20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20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kak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98" y="106678"/>
            <a:ext cx="3253502" cy="2994982"/>
          </a:xfrm>
          <a:prstGeom prst="rect">
            <a:avLst/>
          </a:prstGeom>
        </p:spPr>
      </p:pic>
      <p:pic>
        <p:nvPicPr>
          <p:cNvPr id="7" name="図 6" descr="46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88" y="216411"/>
            <a:ext cx="2506082" cy="2501262"/>
          </a:xfrm>
          <a:prstGeom prst="rect">
            <a:avLst/>
          </a:prstGeom>
        </p:spPr>
      </p:pic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019248" y="216411"/>
            <a:ext cx="23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まとめ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19248" y="1074152"/>
            <a:ext cx="81247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紫外雲画像解析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→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入射光天頂角の大きい領域で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　輝度が大きくなる傾向がみられた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　出射光天頂角への依存性は低い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19248" y="3239617"/>
            <a:ext cx="812475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放射伝達計算結果との比較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→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吸収の無い大気においては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ja-JP" sz="2800" b="1" dirty="0">
                <a:latin typeface="HG丸ｺﾞｼｯｸM-PRO"/>
                <a:ea typeface="HG丸ｺﾞｼｯｸM-PRO"/>
                <a:cs typeface="HG丸ｺﾞｼｯｸM-PRO"/>
              </a:rPr>
              <a:t>　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比較的よく再現できているので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ja-JP" sz="2800" b="1" dirty="0">
                <a:latin typeface="HG丸ｺﾞｼｯｸM-PRO"/>
                <a:ea typeface="HG丸ｺﾞｼｯｸM-PRO"/>
                <a:cs typeface="HG丸ｺﾞｼｯｸM-PRO"/>
              </a:rPr>
              <a:t>　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手法としてはよさそうである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→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紫外域は一様性の高い領域では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　分布を決められる可能性がある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ja-JP" sz="2800" b="1" dirty="0">
                <a:latin typeface="HG丸ｺﾞｼｯｸM-PRO"/>
                <a:ea typeface="HG丸ｺﾞｼｯｸM-PRO"/>
                <a:cs typeface="HG丸ｺﾞｼｯｸM-PRO"/>
              </a:rPr>
              <a:t>　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ローカルな濃縮領域の検討が必要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8963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807985" y="3090622"/>
            <a:ext cx="645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ありがとうございました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8963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図形グループ 35"/>
          <p:cNvGrpSpPr>
            <a:grpSpLocks noChangeAspect="1"/>
          </p:cNvGrpSpPr>
          <p:nvPr/>
        </p:nvGrpSpPr>
        <p:grpSpPr>
          <a:xfrm>
            <a:off x="5542891" y="5301419"/>
            <a:ext cx="3601109" cy="3601109"/>
            <a:chOff x="1397372" y="81891"/>
            <a:chExt cx="6641727" cy="6641727"/>
          </a:xfrm>
        </p:grpSpPr>
        <p:sp>
          <p:nvSpPr>
            <p:cNvPr id="37" name="Oval 53"/>
            <p:cNvSpPr>
              <a:spLocks noChangeAspect="1" noChangeArrowheads="1"/>
            </p:cNvSpPr>
            <p:nvPr/>
          </p:nvSpPr>
          <p:spPr bwMode="auto">
            <a:xfrm>
              <a:off x="1397372" y="81891"/>
              <a:ext cx="6641727" cy="66417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Oval 53"/>
            <p:cNvSpPr>
              <a:spLocks noChangeAspect="1" noChangeArrowheads="1"/>
            </p:cNvSpPr>
            <p:nvPr/>
          </p:nvSpPr>
          <p:spPr bwMode="auto">
            <a:xfrm>
              <a:off x="1714872" y="384426"/>
              <a:ext cx="6032128" cy="60321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9" name="図形グループ 38"/>
            <p:cNvGrpSpPr>
              <a:grpSpLocks noChangeAspect="1"/>
            </p:cNvGrpSpPr>
            <p:nvPr/>
          </p:nvGrpSpPr>
          <p:grpSpPr>
            <a:xfrm>
              <a:off x="2130856" y="790826"/>
              <a:ext cx="5222443" cy="5207372"/>
              <a:chOff x="1850784" y="105027"/>
              <a:chExt cx="6549773" cy="6604000"/>
            </a:xfrm>
          </p:grpSpPr>
          <p:pic>
            <p:nvPicPr>
              <p:cNvPr id="40" name="Picture 56" descr="ピクチャ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8884" y="105027"/>
                <a:ext cx="6473320" cy="660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Oval 55"/>
              <p:cNvSpPr>
                <a:spLocks noChangeAspect="1" noChangeArrowheads="1"/>
              </p:cNvSpPr>
              <p:nvPr/>
            </p:nvSpPr>
            <p:spPr bwMode="auto">
              <a:xfrm>
                <a:off x="1850784" y="105027"/>
                <a:ext cx="6549773" cy="65497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30" name="図形グループ 29"/>
          <p:cNvGrpSpPr>
            <a:grpSpLocks noChangeAspect="1"/>
          </p:cNvGrpSpPr>
          <p:nvPr/>
        </p:nvGrpSpPr>
        <p:grpSpPr>
          <a:xfrm>
            <a:off x="1044649" y="5292272"/>
            <a:ext cx="3601109" cy="3601109"/>
            <a:chOff x="1397372" y="81891"/>
            <a:chExt cx="6641727" cy="6641727"/>
          </a:xfrm>
        </p:grpSpPr>
        <p:sp>
          <p:nvSpPr>
            <p:cNvPr id="31" name="Oval 53"/>
            <p:cNvSpPr>
              <a:spLocks noChangeAspect="1" noChangeArrowheads="1"/>
            </p:cNvSpPr>
            <p:nvPr/>
          </p:nvSpPr>
          <p:spPr bwMode="auto">
            <a:xfrm>
              <a:off x="1397372" y="81891"/>
              <a:ext cx="6641727" cy="664172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Oval 53"/>
            <p:cNvSpPr>
              <a:spLocks noChangeAspect="1" noChangeArrowheads="1"/>
            </p:cNvSpPr>
            <p:nvPr/>
          </p:nvSpPr>
          <p:spPr bwMode="auto">
            <a:xfrm>
              <a:off x="1714872" y="384426"/>
              <a:ext cx="6032128" cy="6032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3" name="図形グループ 32"/>
            <p:cNvGrpSpPr>
              <a:grpSpLocks noChangeAspect="1"/>
            </p:cNvGrpSpPr>
            <p:nvPr/>
          </p:nvGrpSpPr>
          <p:grpSpPr>
            <a:xfrm>
              <a:off x="2130856" y="790826"/>
              <a:ext cx="5222443" cy="5207372"/>
              <a:chOff x="1850784" y="105027"/>
              <a:chExt cx="6549773" cy="6604000"/>
            </a:xfrm>
          </p:grpSpPr>
          <p:pic>
            <p:nvPicPr>
              <p:cNvPr id="34" name="Picture 56" descr="ピクチャ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8884" y="105027"/>
                <a:ext cx="6473320" cy="660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55"/>
              <p:cNvSpPr>
                <a:spLocks noChangeAspect="1" noChangeArrowheads="1"/>
              </p:cNvSpPr>
              <p:nvPr/>
            </p:nvSpPr>
            <p:spPr bwMode="auto">
              <a:xfrm>
                <a:off x="1850784" y="105027"/>
                <a:ext cx="6549773" cy="654977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1019248" y="216411"/>
            <a:ext cx="751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吸収層</a:t>
            </a:r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分布による輝度の違い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7" name="下矢印 46"/>
          <p:cNvSpPr/>
          <p:nvPr/>
        </p:nvSpPr>
        <p:spPr>
          <a:xfrm rot="9910966">
            <a:off x="2316163" y="3697562"/>
            <a:ext cx="724949" cy="1694211"/>
          </a:xfrm>
          <a:prstGeom prst="down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 rot="474186">
            <a:off x="2809590" y="2957144"/>
            <a:ext cx="952500" cy="256013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 rot="9910966">
            <a:off x="1092742" y="4050661"/>
            <a:ext cx="293178" cy="2011190"/>
          </a:xfrm>
          <a:prstGeom prst="down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 rot="474186">
            <a:off x="1344587" y="3165690"/>
            <a:ext cx="952500" cy="284825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rot="9910966">
            <a:off x="5229878" y="4348708"/>
            <a:ext cx="952500" cy="1631674"/>
          </a:xfrm>
          <a:prstGeom prst="down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下矢印 43"/>
          <p:cNvSpPr/>
          <p:nvPr/>
        </p:nvSpPr>
        <p:spPr>
          <a:xfrm rot="474186">
            <a:off x="5738742" y="3292680"/>
            <a:ext cx="952500" cy="272985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下矢印 44"/>
          <p:cNvSpPr/>
          <p:nvPr/>
        </p:nvSpPr>
        <p:spPr>
          <a:xfrm rot="9910966">
            <a:off x="6802874" y="3739113"/>
            <a:ext cx="952500" cy="1631674"/>
          </a:xfrm>
          <a:prstGeom prst="down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下矢印 42"/>
          <p:cNvSpPr/>
          <p:nvPr/>
        </p:nvSpPr>
        <p:spPr>
          <a:xfrm rot="474186">
            <a:off x="7416180" y="2957221"/>
            <a:ext cx="952500" cy="25437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754058" y="3389222"/>
            <a:ext cx="178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  <a:latin typeface="HG丸ｺﾞｼｯｸM-PRO"/>
                <a:ea typeface="HG丸ｺﾞｼｯｸM-PRO"/>
                <a:cs typeface="HG丸ｺﾞｼｯｸM-PRO"/>
              </a:rPr>
              <a:t>赤色：入射光</a:t>
            </a:r>
            <a:endParaRPr kumimoji="1" lang="en-US" altLang="ja-JP" sz="2000" b="1" dirty="0" smtClean="0">
              <a:solidFill>
                <a:srgbClr val="FF0000"/>
              </a:solidFill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kumimoji="1" lang="ja-JP" altLang="en-US" sz="2000" b="1" dirty="0" smtClean="0">
                <a:solidFill>
                  <a:srgbClr val="FF6600"/>
                </a:solidFill>
                <a:latin typeface="HG丸ｺﾞｼｯｸM-PRO"/>
                <a:ea typeface="HG丸ｺﾞｼｯｸM-PRO"/>
                <a:cs typeface="HG丸ｺﾞｼｯｸM-PRO"/>
              </a:rPr>
              <a:t>橙色：出射光</a:t>
            </a:r>
            <a:endParaRPr kumimoji="1" lang="ja-JP" altLang="en-US" sz="2000" b="1" dirty="0">
              <a:solidFill>
                <a:srgbClr val="FF6600"/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757220" y="4949963"/>
            <a:ext cx="178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>
                    <a:lumMod val="50000"/>
                  </a:schemeClr>
                </a:solidFill>
                <a:latin typeface="HG丸ｺﾞｼｯｸM-PRO"/>
                <a:ea typeface="HG丸ｺﾞｼｯｸM-PRO"/>
                <a:cs typeface="HG丸ｺﾞｼｯｸM-PRO"/>
              </a:rPr>
              <a:t>白色：散乱層</a:t>
            </a:r>
            <a:endParaRPr kumimoji="1" lang="en-US" altLang="ja-JP" sz="2000" b="1" dirty="0" smtClean="0">
              <a:solidFill>
                <a:schemeClr val="bg1">
                  <a:lumMod val="50000"/>
                </a:schemeClr>
              </a:solidFill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/>
                <a:ea typeface="HG丸ｺﾞｼｯｸM-PRO"/>
                <a:cs typeface="HG丸ｺﾞｼｯｸM-PRO"/>
              </a:rPr>
              <a:t>灰色：吸収層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019249" y="1371095"/>
            <a:ext cx="7145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吸収層と非吸収層との上下により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輝度分布が異なることが示唆される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19249" y="216411"/>
            <a:ext cx="337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金星大気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pic>
        <p:nvPicPr>
          <p:cNvPr id="3" name="図 2" descr="kinseitaik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0" y="1092934"/>
            <a:ext cx="8202109" cy="560117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87946" y="6379777"/>
            <a:ext cx="2556054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200" dirty="0"/>
              <a:t>(http://</a:t>
            </a:r>
            <a:r>
              <a:rPr lang="en-US" altLang="ja-JP" sz="1200" dirty="0" err="1"/>
              <a:t>www.stp.isas.jaxa.jp</a:t>
            </a:r>
            <a:r>
              <a:rPr lang="en-US" altLang="ja-JP" sz="1200" dirty="0"/>
              <a:t>/</a:t>
            </a:r>
            <a:r>
              <a:rPr lang="en-US" altLang="ja-JP" sz="1200" dirty="0" err="1"/>
              <a:t>venus</a:t>
            </a:r>
            <a:r>
              <a:rPr lang="en-US" altLang="ja-JP" sz="1200" dirty="0"/>
              <a:t>/)</a:t>
            </a:r>
          </a:p>
        </p:txBody>
      </p:sp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19249" y="216411"/>
            <a:ext cx="337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紫外吸収物質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pic>
        <p:nvPicPr>
          <p:cNvPr id="11" name="図 10" descr="pol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4" y="3160691"/>
            <a:ext cx="5258624" cy="3618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4" y="1088212"/>
            <a:ext cx="1895824" cy="18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64" y="10790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53380" y="1803434"/>
            <a:ext cx="190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HG丸ｺﾞｼｯｸM-PRO"/>
                <a:ea typeface="HG丸ｺﾞｼｯｸM-PRO"/>
                <a:cs typeface="HG丸ｺﾞｼｯｸM-PRO"/>
              </a:rPr>
              <a:t>紫外</a:t>
            </a:r>
            <a:r>
              <a:rPr lang="en-US" altLang="ja-JP" sz="2000" b="1" dirty="0" smtClean="0">
                <a:latin typeface="HG丸ｺﾞｼｯｸM-PRO"/>
                <a:ea typeface="HG丸ｺﾞｼｯｸM-PRO"/>
                <a:cs typeface="HG丸ｺﾞｼｯｸM-PRO"/>
              </a:rPr>
              <a:t>(365nm</a:t>
            </a:r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061064" y="1901300"/>
            <a:ext cx="2122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b="1" dirty="0">
                <a:latin typeface="HG丸ｺﾞｼｯｸM-PRO"/>
                <a:ea typeface="HG丸ｺﾞｼｯｸM-PRO"/>
                <a:cs typeface="HG丸ｺﾞｼｯｸM-PRO"/>
              </a:rPr>
              <a:t>近赤外</a:t>
            </a:r>
            <a:r>
              <a:rPr lang="en-US" altLang="ja-JP" sz="2000" b="1" dirty="0">
                <a:latin typeface="HG丸ｺﾞｼｯｸM-PRO"/>
                <a:ea typeface="HG丸ｺﾞｼｯｸM-PRO"/>
                <a:cs typeface="HG丸ｺﾞｼｯｸM-PRO"/>
              </a:rPr>
              <a:t>(</a:t>
            </a:r>
            <a:r>
              <a:rPr lang="en-US" altLang="ja-JP" sz="2000" b="1" dirty="0" smtClean="0">
                <a:latin typeface="HG丸ｺﾞｼｯｸM-PRO"/>
                <a:ea typeface="HG丸ｺﾞｼｯｸM-PRO"/>
                <a:cs typeface="HG丸ｺﾞｼｯｸM-PRO"/>
              </a:rPr>
              <a:t>935nm</a:t>
            </a:r>
            <a:r>
              <a:rPr lang="en-US" altLang="ja-JP" sz="2000" b="1" dirty="0">
                <a:latin typeface="HG丸ｺﾞｼｯｸM-PRO"/>
                <a:ea typeface="HG丸ｺﾞｼｯｸM-PRO"/>
                <a:cs typeface="HG丸ｺﾞｼｯｸM-PR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019249" y="216411"/>
            <a:ext cx="3273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研究目的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19248" y="1181100"/>
            <a:ext cx="8124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吸収物質高度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分布に制約</a:t>
            </a:r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→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不明吸収物質の生成場所や輸送の手がかり</a:t>
            </a:r>
            <a:endParaRPr lang="ja-JP" altLang="en-US" sz="28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19248" y="2232588"/>
            <a:ext cx="8124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存在高度における吸収による熱収支</a:t>
            </a:r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→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大気運動への影響を考察可</a:t>
            </a:r>
            <a:endParaRPr lang="ja-JP" altLang="en-US" sz="28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pic>
        <p:nvPicPr>
          <p:cNvPr id="14" name="図 13" descr="pol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47" y="3262591"/>
            <a:ext cx="5224468" cy="35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19248" y="1398588"/>
            <a:ext cx="7007046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Venus Express</a:t>
            </a:r>
          </a:p>
          <a:p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2004</a:t>
            </a:r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年</a:t>
            </a:r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10</a:t>
            </a:r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月打ち上げ</a:t>
            </a:r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2006</a:t>
            </a:r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年</a:t>
            </a:r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 4 </a:t>
            </a:r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月金星到着</a:t>
            </a:r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周期：</a:t>
            </a:r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24h</a:t>
            </a:r>
          </a:p>
          <a:p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近金点：</a:t>
            </a:r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250km</a:t>
            </a:r>
          </a:p>
          <a:p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遠近点：</a:t>
            </a:r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66000km</a:t>
            </a:r>
          </a:p>
          <a:p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VMC(Venus </a:t>
            </a:r>
            <a:r>
              <a:rPr lang="en-US" altLang="ja-JP" sz="2800" b="1" dirty="0" err="1">
                <a:latin typeface="HG丸ｺﾞｼｯｸM-PRO"/>
                <a:ea typeface="HG丸ｺﾞｼｯｸM-PRO"/>
                <a:cs typeface="HG丸ｺﾞｼｯｸM-PRO"/>
              </a:rPr>
              <a:t>Monitering</a:t>
            </a:r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 Camera)</a:t>
            </a:r>
          </a:p>
          <a:p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近赤外、紫外、可視光が観測できるカメラ</a:t>
            </a:r>
          </a:p>
        </p:txBody>
      </p:sp>
      <p:pic>
        <p:nvPicPr>
          <p:cNvPr id="4" name="Picture 6" descr="VEX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91" y="1556544"/>
            <a:ext cx="358140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28237" y="4310856"/>
            <a:ext cx="2556054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200" dirty="0"/>
              <a:t>(http://</a:t>
            </a:r>
            <a:r>
              <a:rPr lang="en-US" altLang="ja-JP" sz="1200" dirty="0" err="1"/>
              <a:t>www.stp.isas.jaxa.jp</a:t>
            </a:r>
            <a:r>
              <a:rPr lang="en-US" altLang="ja-JP" sz="1200" dirty="0"/>
              <a:t>/</a:t>
            </a:r>
            <a:r>
              <a:rPr lang="en-US" altLang="ja-JP" sz="1200" dirty="0" err="1"/>
              <a:t>venus</a:t>
            </a:r>
            <a:r>
              <a:rPr lang="en-US" altLang="ja-JP" sz="1200" dirty="0"/>
              <a:t>/)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9248" y="216411"/>
            <a:ext cx="303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使用データ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019248" y="216411"/>
            <a:ext cx="256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研究</a:t>
            </a:r>
            <a:r>
              <a:rPr lang="en-US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手法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9249" y="1272318"/>
            <a:ext cx="7145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観測データ</a:t>
            </a:r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(VEX/VMC)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の解析により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輝度分布を抽出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19249" y="2569026"/>
            <a:ext cx="71458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放射伝達計算</a:t>
            </a:r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(DISORT)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を行い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観測データに合うような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吸収物質の高度分布を推定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  <p:pic>
        <p:nvPicPr>
          <p:cNvPr id="6" name="Picture 8" descr="ピクチャ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4114800"/>
            <a:ext cx="2273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57400" y="632460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 b="1" dirty="0">
                <a:latin typeface="HG丸ｺﾞｼｯｸM-PRO"/>
                <a:ea typeface="HG丸ｺﾞｼｯｸM-PRO"/>
                <a:cs typeface="HG丸ｺﾞｼｯｸM-PRO"/>
              </a:rPr>
              <a:t>計算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800600" y="633730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 b="1" dirty="0">
                <a:latin typeface="HG丸ｺﾞｼｯｸM-PRO"/>
                <a:ea typeface="HG丸ｺﾞｼｯｸM-PRO"/>
                <a:cs typeface="HG丸ｺﾞｼｯｸM-PRO"/>
              </a:rPr>
              <a:t>観測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04000" y="4753426"/>
            <a:ext cx="2427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同条件下で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輝度分布比較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019248" y="216411"/>
            <a:ext cx="261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解析手法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pic>
        <p:nvPicPr>
          <p:cNvPr id="2" name="図 1" descr="V0462_0030_UV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8" y="3717576"/>
            <a:ext cx="2407824" cy="2407824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19248" y="1181100"/>
            <a:ext cx="812475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各地点における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入射光天頂角、出射光天頂角を計算</a:t>
            </a:r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→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輝度分布の入射角、出射角依存性を抽出</a:t>
            </a:r>
            <a:endParaRPr lang="ja-JP" altLang="en-US" sz="28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19248" y="2989933"/>
            <a:ext cx="6398314" cy="353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解析の工夫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・極渦の構造を避けるため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ja-JP" sz="2800" b="1" dirty="0">
                <a:latin typeface="HG丸ｺﾞｼｯｸM-PRO"/>
                <a:ea typeface="HG丸ｺﾞｼｯｸM-PRO"/>
                <a:cs typeface="HG丸ｺﾞｼｯｸM-PRO"/>
              </a:rPr>
              <a:t>　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緯度を限定</a:t>
            </a:r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(30°N-30°S)</a:t>
            </a:r>
          </a:p>
          <a:p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・前日のデータと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　残差の二乗和を比べることで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ja-JP" sz="2800" b="1" dirty="0">
                <a:latin typeface="HG丸ｺﾞｼｯｸM-PRO"/>
                <a:ea typeface="HG丸ｺﾞｼｯｸM-PRO"/>
                <a:cs typeface="HG丸ｺﾞｼｯｸM-PRO"/>
              </a:rPr>
              <a:t>　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構造の少ないデータを使用</a:t>
            </a:r>
            <a:endParaRPr lang="ja-JP" altLang="en-US" sz="28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9" name="パイ 8"/>
          <p:cNvSpPr/>
          <p:nvPr/>
        </p:nvSpPr>
        <p:spPr>
          <a:xfrm>
            <a:off x="6740506" y="3982174"/>
            <a:ext cx="2090346" cy="2010929"/>
          </a:xfrm>
          <a:prstGeom prst="pie">
            <a:avLst>
              <a:gd name="adj1" fmla="val 10738367"/>
              <a:gd name="adj2" fmla="val 16199998"/>
            </a:avLst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11" name="パイ 10"/>
          <p:cNvSpPr/>
          <p:nvPr/>
        </p:nvSpPr>
        <p:spPr>
          <a:xfrm rot="16200000">
            <a:off x="6742264" y="3958297"/>
            <a:ext cx="2090346" cy="2086834"/>
          </a:xfrm>
          <a:prstGeom prst="pie">
            <a:avLst>
              <a:gd name="adj1" fmla="val 10738367"/>
              <a:gd name="adj2" fmla="val 16199998"/>
            </a:avLst>
          </a:prstGeom>
          <a:solidFill>
            <a:srgbClr val="0000FF">
              <a:alpha val="4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14" name="曲折矢印 13"/>
          <p:cNvSpPr/>
          <p:nvPr/>
        </p:nvSpPr>
        <p:spPr>
          <a:xfrm rot="14560439">
            <a:off x="7103057" y="4827236"/>
            <a:ext cx="603093" cy="478654"/>
          </a:xfrm>
          <a:prstGeom prst="ben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>
              <a:rot lat="0" lon="12000000" rev="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18"/>
          <p:cNvSpPr>
            <a:spLocks noChangeAspect="1" noChangeArrowheads="1"/>
          </p:cNvSpPr>
          <p:nvPr/>
        </p:nvSpPr>
        <p:spPr bwMode="auto">
          <a:xfrm>
            <a:off x="6034088" y="1714500"/>
            <a:ext cx="692150" cy="165100"/>
          </a:xfrm>
          <a:prstGeom prst="ellipse">
            <a:avLst/>
          </a:prstGeom>
          <a:solidFill>
            <a:srgbClr val="9933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19248" y="1292728"/>
            <a:ext cx="6913071" cy="31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DISORT</a:t>
            </a:r>
          </a:p>
          <a:p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-</a:t>
            </a:r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計算法</a:t>
            </a:r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-</a:t>
            </a:r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>
                <a:latin typeface="HG丸ｺﾞｼｯｸM-PRO"/>
                <a:ea typeface="HG丸ｺﾞｼｯｸM-PRO"/>
                <a:cs typeface="HG丸ｺﾞｼｯｸM-PRO"/>
              </a:rPr>
              <a:t>discrete-ordinate-method(</a:t>
            </a:r>
            <a:r>
              <a:rPr lang="ja-JP" altLang="en-US" sz="2800" b="1" dirty="0">
                <a:latin typeface="HG丸ｺﾞｼｯｸM-PRO"/>
                <a:ea typeface="HG丸ｺﾞｼｯｸM-PRO"/>
                <a:cs typeface="HG丸ｺﾞｼｯｸM-PRO"/>
              </a:rPr>
              <a:t>離散座標法</a:t>
            </a:r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)</a:t>
            </a:r>
          </a:p>
          <a:p>
            <a:endParaRPr lang="en-US" altLang="ja-JP" sz="2800" b="1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-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大気層</a:t>
            </a:r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-</a:t>
            </a: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鉛直方向に不均質な平行平板大気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4789488" y="381000"/>
            <a:ext cx="3244850" cy="1435100"/>
            <a:chOff x="2873" y="2992"/>
            <a:chExt cx="2044" cy="904"/>
          </a:xfrm>
        </p:grpSpPr>
        <p:grpSp>
          <p:nvGrpSpPr>
            <p:cNvPr id="8" name="Group 39"/>
            <p:cNvGrpSpPr>
              <a:grpSpLocks noChangeAspect="1"/>
            </p:cNvGrpSpPr>
            <p:nvPr/>
          </p:nvGrpSpPr>
          <p:grpSpPr bwMode="auto">
            <a:xfrm>
              <a:off x="3851" y="3513"/>
              <a:ext cx="1066" cy="383"/>
              <a:chOff x="4464" y="3120"/>
              <a:chExt cx="576" cy="288"/>
            </a:xfrm>
          </p:grpSpPr>
          <p:sp>
            <p:nvSpPr>
              <p:cNvPr id="18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4464" y="3120"/>
                <a:ext cx="576" cy="288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4656" y="3120"/>
                <a:ext cx="384" cy="19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9" name="Group 52"/>
            <p:cNvGrpSpPr>
              <a:grpSpLocks noChangeAspect="1"/>
            </p:cNvGrpSpPr>
            <p:nvPr/>
          </p:nvGrpSpPr>
          <p:grpSpPr bwMode="auto">
            <a:xfrm>
              <a:off x="3819" y="2992"/>
              <a:ext cx="356" cy="893"/>
              <a:chOff x="4464" y="3120"/>
              <a:chExt cx="576" cy="288"/>
            </a:xfrm>
          </p:grpSpPr>
          <p:sp>
            <p:nvSpPr>
              <p:cNvPr id="16" name="Line 53"/>
              <p:cNvSpPr>
                <a:spLocks noChangeAspect="1" noChangeShapeType="1"/>
              </p:cNvSpPr>
              <p:nvPr/>
            </p:nvSpPr>
            <p:spPr bwMode="auto">
              <a:xfrm flipH="1">
                <a:off x="4464" y="3120"/>
                <a:ext cx="576" cy="288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Line 54"/>
              <p:cNvSpPr>
                <a:spLocks noChangeAspect="1" noChangeShapeType="1"/>
              </p:cNvSpPr>
              <p:nvPr/>
            </p:nvSpPr>
            <p:spPr bwMode="auto">
              <a:xfrm flipH="1">
                <a:off x="4656" y="3120"/>
                <a:ext cx="384" cy="19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0" name="Group 55"/>
            <p:cNvGrpSpPr>
              <a:grpSpLocks noChangeAspect="1"/>
            </p:cNvGrpSpPr>
            <p:nvPr/>
          </p:nvGrpSpPr>
          <p:grpSpPr bwMode="auto">
            <a:xfrm flipH="1">
              <a:off x="3407" y="2992"/>
              <a:ext cx="444" cy="893"/>
              <a:chOff x="4464" y="3120"/>
              <a:chExt cx="576" cy="288"/>
            </a:xfrm>
          </p:grpSpPr>
          <p:sp>
            <p:nvSpPr>
              <p:cNvPr id="14" name="Line 56"/>
              <p:cNvSpPr>
                <a:spLocks noChangeAspect="1" noChangeShapeType="1"/>
              </p:cNvSpPr>
              <p:nvPr/>
            </p:nvSpPr>
            <p:spPr bwMode="auto">
              <a:xfrm flipH="1">
                <a:off x="4464" y="3120"/>
                <a:ext cx="576" cy="288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4656" y="3120"/>
                <a:ext cx="384" cy="19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" name="Group 61"/>
            <p:cNvGrpSpPr>
              <a:grpSpLocks noChangeAspect="1"/>
            </p:cNvGrpSpPr>
            <p:nvPr/>
          </p:nvGrpSpPr>
          <p:grpSpPr bwMode="auto">
            <a:xfrm flipH="1">
              <a:off x="2873" y="3439"/>
              <a:ext cx="978" cy="446"/>
              <a:chOff x="4464" y="3120"/>
              <a:chExt cx="576" cy="288"/>
            </a:xfrm>
          </p:grpSpPr>
          <p:sp>
            <p:nvSpPr>
              <p:cNvPr id="12" name="Line 62"/>
              <p:cNvSpPr>
                <a:spLocks noChangeAspect="1" noChangeShapeType="1"/>
              </p:cNvSpPr>
              <p:nvPr/>
            </p:nvSpPr>
            <p:spPr bwMode="auto">
              <a:xfrm flipH="1">
                <a:off x="4464" y="3120"/>
                <a:ext cx="576" cy="288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4656" y="3120"/>
                <a:ext cx="384" cy="19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4648200" y="279400"/>
            <a:ext cx="3810000" cy="1519238"/>
            <a:chOff x="2784" y="2928"/>
            <a:chExt cx="2400" cy="957"/>
          </a:xfrm>
        </p:grpSpPr>
        <p:grpSp>
          <p:nvGrpSpPr>
            <p:cNvPr id="21" name="Group 38"/>
            <p:cNvGrpSpPr>
              <a:grpSpLocks noChangeAspect="1"/>
            </p:cNvGrpSpPr>
            <p:nvPr/>
          </p:nvGrpSpPr>
          <p:grpSpPr bwMode="auto">
            <a:xfrm>
              <a:off x="3851" y="3757"/>
              <a:ext cx="1333" cy="127"/>
              <a:chOff x="4464" y="3312"/>
              <a:chExt cx="720" cy="95"/>
            </a:xfrm>
          </p:grpSpPr>
          <p:sp>
            <p:nvSpPr>
              <p:cNvPr id="34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4464" y="3312"/>
                <a:ext cx="720" cy="95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4752" y="3312"/>
                <a:ext cx="432" cy="48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2" name="Group 49"/>
            <p:cNvGrpSpPr>
              <a:grpSpLocks noChangeAspect="1"/>
            </p:cNvGrpSpPr>
            <p:nvPr/>
          </p:nvGrpSpPr>
          <p:grpSpPr bwMode="auto">
            <a:xfrm>
              <a:off x="3851" y="3183"/>
              <a:ext cx="710" cy="702"/>
              <a:chOff x="4464" y="3120"/>
              <a:chExt cx="576" cy="288"/>
            </a:xfrm>
          </p:grpSpPr>
          <p:sp>
            <p:nvSpPr>
              <p:cNvPr id="32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4464" y="3120"/>
                <a:ext cx="576" cy="288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" name="Line 51"/>
              <p:cNvSpPr>
                <a:spLocks noChangeAspect="1" noChangeShapeType="1"/>
              </p:cNvSpPr>
              <p:nvPr/>
            </p:nvSpPr>
            <p:spPr bwMode="auto">
              <a:xfrm flipH="1">
                <a:off x="4656" y="3120"/>
                <a:ext cx="384" cy="19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3" name="Group 58"/>
            <p:cNvGrpSpPr>
              <a:grpSpLocks noChangeAspect="1"/>
            </p:cNvGrpSpPr>
            <p:nvPr/>
          </p:nvGrpSpPr>
          <p:grpSpPr bwMode="auto">
            <a:xfrm flipH="1">
              <a:off x="3140" y="3247"/>
              <a:ext cx="711" cy="638"/>
              <a:chOff x="4464" y="3120"/>
              <a:chExt cx="576" cy="288"/>
            </a:xfrm>
          </p:grpSpPr>
          <p:sp>
            <p:nvSpPr>
              <p:cNvPr id="30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4464" y="3120"/>
                <a:ext cx="576" cy="288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1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4656" y="3120"/>
                <a:ext cx="384" cy="19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4" name="Group 64"/>
            <p:cNvGrpSpPr>
              <a:grpSpLocks noChangeAspect="1"/>
            </p:cNvGrpSpPr>
            <p:nvPr/>
          </p:nvGrpSpPr>
          <p:grpSpPr bwMode="auto">
            <a:xfrm flipH="1">
              <a:off x="2784" y="3694"/>
              <a:ext cx="1067" cy="191"/>
              <a:chOff x="4464" y="3120"/>
              <a:chExt cx="576" cy="288"/>
            </a:xfrm>
          </p:grpSpPr>
          <p:sp>
            <p:nvSpPr>
              <p:cNvPr id="28" name="Line 65"/>
              <p:cNvSpPr>
                <a:spLocks noChangeAspect="1" noChangeShapeType="1"/>
              </p:cNvSpPr>
              <p:nvPr/>
            </p:nvSpPr>
            <p:spPr bwMode="auto">
              <a:xfrm flipH="1">
                <a:off x="4464" y="3120"/>
                <a:ext cx="576" cy="288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4656" y="3120"/>
                <a:ext cx="384" cy="19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5" name="Group 68"/>
            <p:cNvGrpSpPr>
              <a:grpSpLocks noChangeAspect="1"/>
            </p:cNvGrpSpPr>
            <p:nvPr/>
          </p:nvGrpSpPr>
          <p:grpSpPr bwMode="auto">
            <a:xfrm>
              <a:off x="3819" y="2928"/>
              <a:ext cx="0" cy="957"/>
              <a:chOff x="4464" y="2688"/>
              <a:chExt cx="0" cy="720"/>
            </a:xfrm>
          </p:grpSpPr>
          <p:sp>
            <p:nvSpPr>
              <p:cNvPr id="26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4464" y="2688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" name="Line 67"/>
              <p:cNvSpPr>
                <a:spLocks noChangeAspect="1" noChangeShapeType="1"/>
              </p:cNvSpPr>
              <p:nvPr/>
            </p:nvSpPr>
            <p:spPr bwMode="auto">
              <a:xfrm flipH="1">
                <a:off x="4464" y="2688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36" name="Group 80"/>
          <p:cNvGrpSpPr>
            <a:grpSpLocks/>
          </p:cNvGrpSpPr>
          <p:nvPr/>
        </p:nvGrpSpPr>
        <p:grpSpPr bwMode="auto">
          <a:xfrm>
            <a:off x="3157538" y="4398565"/>
            <a:ext cx="2667000" cy="2362200"/>
            <a:chOff x="3120" y="2736"/>
            <a:chExt cx="1680" cy="1488"/>
          </a:xfrm>
        </p:grpSpPr>
        <p:sp>
          <p:nvSpPr>
            <p:cNvPr id="37" name="Rectangle 76"/>
            <p:cNvSpPr>
              <a:spLocks noChangeArrowheads="1"/>
            </p:cNvSpPr>
            <p:nvPr/>
          </p:nvSpPr>
          <p:spPr bwMode="auto">
            <a:xfrm>
              <a:off x="3120" y="4032"/>
              <a:ext cx="1680" cy="192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Rectangle 77"/>
            <p:cNvSpPr>
              <a:spLocks noChangeArrowheads="1"/>
            </p:cNvSpPr>
            <p:nvPr/>
          </p:nvSpPr>
          <p:spPr bwMode="auto">
            <a:xfrm>
              <a:off x="3120" y="2736"/>
              <a:ext cx="1680" cy="129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" name="Rectangle 78"/>
            <p:cNvSpPr>
              <a:spLocks noChangeArrowheads="1"/>
            </p:cNvSpPr>
            <p:nvPr/>
          </p:nvSpPr>
          <p:spPr bwMode="auto">
            <a:xfrm>
              <a:off x="3120" y="2736"/>
              <a:ext cx="1680" cy="43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Rectangle 79"/>
            <p:cNvSpPr>
              <a:spLocks noChangeArrowheads="1"/>
            </p:cNvSpPr>
            <p:nvPr/>
          </p:nvSpPr>
          <p:spPr bwMode="auto">
            <a:xfrm>
              <a:off x="3120" y="3600"/>
              <a:ext cx="1680" cy="43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1019248" y="216411"/>
            <a:ext cx="419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放射伝達計算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034088" y="4496066"/>
            <a:ext cx="26933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latin typeface="HG丸ｺﾞｼｯｸM-PRO"/>
                <a:ea typeface="HG丸ｺﾞｼｯｸM-PRO"/>
                <a:cs typeface="HG丸ｺﾞｼｯｸM-PRO"/>
              </a:rPr>
              <a:t>大気層毎に</a:t>
            </a:r>
            <a:endParaRPr lang="en-US" altLang="ja-JP" sz="24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400" b="1" dirty="0" smtClean="0">
                <a:latin typeface="HG丸ｺﾞｼｯｸM-PRO"/>
                <a:ea typeface="HG丸ｺﾞｼｯｸM-PRO"/>
                <a:cs typeface="HG丸ｺﾞｼｯｸM-PRO"/>
              </a:rPr>
              <a:t>光学的厚さ</a:t>
            </a:r>
            <a:endParaRPr lang="en-US" altLang="ja-JP" sz="24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400" b="1" dirty="0" smtClean="0">
                <a:latin typeface="HG丸ｺﾞｼｯｸM-PRO"/>
                <a:ea typeface="HG丸ｺﾞｼｯｸM-PRO"/>
                <a:cs typeface="HG丸ｺﾞｼｯｸM-PRO"/>
              </a:rPr>
              <a:t>単一散乱アルベド</a:t>
            </a:r>
            <a:endParaRPr lang="en-US" altLang="ja-JP" sz="24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400" b="1" dirty="0" smtClean="0">
                <a:latin typeface="HG丸ｺﾞｼｯｸM-PRO"/>
                <a:ea typeface="HG丸ｺﾞｼｯｸM-PRO"/>
                <a:cs typeface="HG丸ｺﾞｼｯｸM-PRO"/>
              </a:rPr>
              <a:t>散乱分布等の</a:t>
            </a:r>
            <a:endParaRPr lang="en-US" altLang="ja-JP" sz="24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400" b="1" dirty="0" smtClean="0">
                <a:latin typeface="HG丸ｺﾞｼｯｸM-PRO"/>
                <a:ea typeface="HG丸ｺﾞｼｯｸM-PRO"/>
                <a:cs typeface="HG丸ｺﾞｼｯｸM-PRO"/>
              </a:rPr>
              <a:t>大気情報を入力</a:t>
            </a:r>
            <a:endParaRPr lang="en-US" altLang="ja-JP" sz="24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27370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ピクチャ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019248" y="216411"/>
            <a:ext cx="23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latin typeface="HG丸ｺﾞｼｯｸM-PRO"/>
                <a:ea typeface="HG丸ｺﾞｼｯｸM-PRO"/>
                <a:cs typeface="HG丸ｺﾞｼｯｸM-PRO"/>
              </a:rPr>
              <a:t>解析例</a:t>
            </a:r>
            <a:endParaRPr kumimoji="1" lang="ja-JP" altLang="en-US" sz="40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pic>
        <p:nvPicPr>
          <p:cNvPr id="4" name="図 3" descr="kak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47" y="1212096"/>
            <a:ext cx="4790869" cy="4410190"/>
          </a:xfrm>
          <a:prstGeom prst="rect">
            <a:avLst/>
          </a:prstGeom>
        </p:spPr>
      </p:pic>
      <p:pic>
        <p:nvPicPr>
          <p:cNvPr id="5" name="図 4" descr="462N1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10" y="1331209"/>
            <a:ext cx="3708309" cy="3672219"/>
          </a:xfrm>
          <a:prstGeom prst="rect">
            <a:avLst/>
          </a:prstGeom>
        </p:spPr>
      </p:pic>
      <p:pic>
        <p:nvPicPr>
          <p:cNvPr id="2" name="図 1" descr="V0462_0031_N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48" y="1492831"/>
            <a:ext cx="3178436" cy="317843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9248" y="5622286"/>
            <a:ext cx="71994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HG丸ｺﾞｼｯｸM-PRO"/>
                <a:ea typeface="HG丸ｺﾞｼｯｸM-PRO"/>
                <a:cs typeface="HG丸ｺﾞｼｯｸM-PRO"/>
              </a:rPr>
              <a:t>VMC</a:t>
            </a:r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画像から各点の入射角・出射角を計算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2800" b="1" dirty="0" smtClean="0">
                <a:latin typeface="HG丸ｺﾞｼｯｸM-PRO"/>
                <a:ea typeface="HG丸ｺﾞｼｯｸM-PRO"/>
                <a:cs typeface="HG丸ｺﾞｼｯｸM-PRO"/>
              </a:rPr>
              <a:t>輝度はランベルト面で割り算</a:t>
            </a:r>
            <a:endParaRPr lang="en-US" altLang="ja-JP" sz="2800" b="1" dirty="0" smtClean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156424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513</Words>
  <Application>Microsoft Macintosh PowerPoint</Application>
  <PresentationFormat>画面に合わせる (4:3)</PresentationFormat>
  <Paragraphs>165</Paragraphs>
  <Slides>15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ホワイト</vt:lpstr>
      <vt:lpstr>金星雲画像から探る 紫外吸収物質高度分布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ISAS/JAXA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飯塚 裕磨</dc:creator>
  <cp:lastModifiedBy>飯塚 裕磨</cp:lastModifiedBy>
  <cp:revision>89</cp:revision>
  <dcterms:created xsi:type="dcterms:W3CDTF">2011-05-09T23:05:41Z</dcterms:created>
  <dcterms:modified xsi:type="dcterms:W3CDTF">2011-05-18T08:47:18Z</dcterms:modified>
</cp:coreProperties>
</file>