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6" r:id="rId3"/>
    <p:sldId id="275" r:id="rId4"/>
    <p:sldId id="260" r:id="rId5"/>
    <p:sldId id="258" r:id="rId6"/>
    <p:sldId id="257" r:id="rId7"/>
    <p:sldId id="259" r:id="rId8"/>
    <p:sldId id="261" r:id="rId9"/>
    <p:sldId id="265" r:id="rId10"/>
    <p:sldId id="263" r:id="rId11"/>
    <p:sldId id="262" r:id="rId12"/>
    <p:sldId id="269" r:id="rId13"/>
    <p:sldId id="272" r:id="rId14"/>
    <p:sldId id="270" r:id="rId15"/>
    <p:sldId id="271" r:id="rId16"/>
  </p:sldIdLst>
  <p:sldSz cx="9144000" cy="6858000" type="screen4x3"/>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DFEA"/>
    <a:srgbClr val="FFCC66"/>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90" y="-2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19" name="フッター プレースホルダ 18"/>
          <p:cNvSpPr>
            <a:spLocks noGrp="1"/>
          </p:cNvSpPr>
          <p:nvPr>
            <p:ph type="ftr" sz="quarter" idx="11"/>
          </p:nvPr>
        </p:nvSpPr>
        <p:spPr/>
        <p:txBody>
          <a:bodyPr/>
          <a:lstStyle/>
          <a:p>
            <a:endParaRPr kumimoji="1" lang="ja-JP" altLang="en-US"/>
          </a:p>
        </p:txBody>
      </p:sp>
      <p:sp>
        <p:nvSpPr>
          <p:cNvPr id="27" name="スライド番号プレースホルダ 26"/>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l">
              <a:defRPr/>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タイトル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320"/>
            <a:ext cx="7470648" cy="1143000"/>
          </a:xfrm>
        </p:spPr>
        <p:txBody>
          <a:bodyPr anchor="ctr"/>
          <a:lstStyle>
            <a:lvl1pPr algn="l">
              <a:defRPr sz="4600"/>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8" name="スライド番号プレースホルダ 7"/>
          <p:cNvSpPr>
            <a:spLocks noGrp="1"/>
          </p:cNvSpPr>
          <p:nvPr>
            <p:ph type="sldNum" sz="quarter" idx="11"/>
          </p:nvPr>
        </p:nvSpPr>
        <p:spPr/>
        <p:txBody>
          <a:bodyPr/>
          <a:lstStyle/>
          <a:p>
            <a:fld id="{9DCF6B05-4D4D-4010-A6DD-E2BCE0CEC10C}" type="slidenum">
              <a:rPr kumimoji="1" lang="ja-JP" altLang="en-US" smtClean="0"/>
              <a:pPr/>
              <a:t>&lt;#&gt;</a:t>
            </a:fld>
            <a:endParaRPr kumimoji="1" lang="ja-JP" altLang="en-US"/>
          </a:p>
        </p:txBody>
      </p:sp>
      <p:sp>
        <p:nvSpPr>
          <p:cNvPr id="9" name="フッター プレースホルダ 8"/>
          <p:cNvSpPr>
            <a:spLocks noGrp="1"/>
          </p:cNvSpPr>
          <p:nvPr>
            <p:ph type="ftr" sz="quarter" idx="12"/>
          </p:nvPr>
        </p:nvSpPr>
        <p:spPr/>
        <p:txBody>
          <a:body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B833E2C1-9F17-4C52-9C00-D6E37C5D2B19}" type="datetimeFigureOut">
              <a:rPr kumimoji="1" lang="ja-JP" altLang="en-US" smtClean="0"/>
              <a:pPr/>
              <a:t>2011/5/10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8156448" y="6422064"/>
            <a:ext cx="762000" cy="365125"/>
          </a:xfrm>
        </p:spPr>
        <p:txBody>
          <a:bodyPr/>
          <a:lstStyle/>
          <a:p>
            <a:fld id="{9DCF6B05-4D4D-4010-A6DD-E2BCE0CEC10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457200" y="6422064"/>
            <a:ext cx="2133600" cy="365125"/>
          </a:xfrm>
        </p:spPr>
        <p:txBody>
          <a:bodyPr/>
          <a:lstStyle/>
          <a:p>
            <a:fld id="{B833E2C1-9F17-4C52-9C00-D6E37C5D2B19}" type="datetimeFigureOut">
              <a:rPr kumimoji="1" lang="ja-JP" altLang="en-US" smtClean="0"/>
              <a:pPr/>
              <a:t>2011/5/10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DCF6B05-4D4D-4010-A6DD-E2BCE0CEC10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フリーフォーム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フリーフォーム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プレースホルダ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833E2C1-9F17-4C52-9C00-D6E37C5D2B19}" type="datetimeFigureOut">
              <a:rPr kumimoji="1" lang="ja-JP" altLang="en-US" smtClean="0"/>
              <a:pPr/>
              <a:t>2011/5/10</a:t>
            </a:fld>
            <a:endParaRPr kumimoji="1" lang="ja-JP" altLang="en-US"/>
          </a:p>
        </p:txBody>
      </p:sp>
      <p:sp>
        <p:nvSpPr>
          <p:cNvPr id="22" name="フッター プレースホルダ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kumimoji="1" lang="ja-JP" altLang="en-US"/>
          </a:p>
        </p:txBody>
      </p:sp>
      <p:sp>
        <p:nvSpPr>
          <p:cNvPr id="18" name="スライド番号プレースホルダ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DCF6B05-4D4D-4010-A6DD-E2BCE0CEC10C}" type="slidenum">
              <a:rPr kumimoji="1" lang="ja-JP" altLang="en-US" smtClean="0"/>
              <a:pPr/>
              <a:t>&lt;#&gt;</a:t>
            </a:fld>
            <a:endParaRPr kumimoji="1" lang="ja-JP" alt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1"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1"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1"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1"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1"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1"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1"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C:\Documents%20and%20Settings\hiro\&#12487;&#12473;&#12463;&#12488;&#12483;&#12503;\vwp1_10.avi" TargetMode="External"/><Relationship Id="rId5" Type="http://schemas.openxmlformats.org/officeDocument/2006/relationships/image" Target="../media/image5.gif"/><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95536" y="692696"/>
            <a:ext cx="8171398" cy="2460700"/>
          </a:xfrm>
        </p:spPr>
        <p:txBody>
          <a:bodyPr>
            <a:noAutofit/>
          </a:bodyPr>
          <a:lstStyle/>
          <a:p>
            <a:pPr algn="l"/>
            <a:r>
              <a:rPr lang="ja-JP" altLang="en-US" sz="4400" dirty="0" smtClean="0">
                <a:latin typeface="+mj-ea"/>
                <a:ea typeface="+mj-ea"/>
              </a:rPr>
              <a:t>熱潮汐波による運動量輸送と</a:t>
            </a:r>
          </a:p>
          <a:p>
            <a:pPr algn="l"/>
            <a:r>
              <a:rPr lang="ja-JP" altLang="en-US" sz="4400" dirty="0" smtClean="0">
                <a:latin typeface="+mj-ea"/>
                <a:ea typeface="+mj-ea"/>
              </a:rPr>
              <a:t>大気構造との関係</a:t>
            </a:r>
          </a:p>
          <a:p>
            <a:endParaRPr kumimoji="1" lang="ja-JP" altLang="en-US" sz="4400" dirty="0"/>
          </a:p>
        </p:txBody>
      </p:sp>
      <p:sp>
        <p:nvSpPr>
          <p:cNvPr id="5" name="正方形/長方形 4"/>
          <p:cNvSpPr/>
          <p:nvPr/>
        </p:nvSpPr>
        <p:spPr>
          <a:xfrm>
            <a:off x="2411760" y="4941168"/>
            <a:ext cx="6390456" cy="1169551"/>
          </a:xfrm>
          <a:prstGeom prst="rect">
            <a:avLst/>
          </a:prstGeom>
        </p:spPr>
        <p:txBody>
          <a:bodyPr wrap="square">
            <a:spAutoFit/>
          </a:bodyPr>
          <a:lstStyle/>
          <a:p>
            <a:pPr marL="63500"/>
            <a:endParaRPr lang="en-US" altLang="ja-JP" sz="1400" dirty="0">
              <a:latin typeface="+mj-ea"/>
            </a:endParaRPr>
          </a:p>
          <a:p>
            <a:pPr marL="63500"/>
            <a:r>
              <a:rPr lang="ja-JP" altLang="en-US" sz="2400" dirty="0" smtClean="0"/>
              <a:t>荒井</a:t>
            </a:r>
            <a:r>
              <a:rPr lang="ja-JP" altLang="en-US" sz="2400" dirty="0" smtClean="0"/>
              <a:t>　</a:t>
            </a:r>
            <a:r>
              <a:rPr lang="ja-JP" altLang="en-US" sz="2400" dirty="0" smtClean="0"/>
              <a:t>宏明</a:t>
            </a:r>
            <a:r>
              <a:rPr lang="en-US" altLang="ja-JP" sz="2400" baseline="30000" dirty="0" smtClean="0"/>
              <a:t>1</a:t>
            </a:r>
            <a:r>
              <a:rPr lang="ja-JP" altLang="en-US" sz="2400" dirty="0" err="1" smtClean="0"/>
              <a:t>、</a:t>
            </a:r>
            <a:r>
              <a:rPr lang="ja-JP" altLang="en-US" sz="2400" dirty="0" smtClean="0"/>
              <a:t>今村　剛</a:t>
            </a:r>
            <a:r>
              <a:rPr lang="en-US" altLang="ja-JP" sz="2400" baseline="30000" dirty="0" smtClean="0"/>
              <a:t>1</a:t>
            </a:r>
            <a:r>
              <a:rPr lang="ja-JP" altLang="en-US" sz="2400" dirty="0" err="1" smtClean="0"/>
              <a:t>、</a:t>
            </a:r>
            <a:r>
              <a:rPr lang="ja-JP" altLang="en-US" sz="2400" dirty="0" smtClean="0"/>
              <a:t>高木</a:t>
            </a:r>
            <a:r>
              <a:rPr lang="ja-JP" altLang="en-US" sz="2400" dirty="0" smtClean="0"/>
              <a:t>征弘</a:t>
            </a:r>
            <a:r>
              <a:rPr lang="en-US" altLang="ja-JP" sz="2400" baseline="30000" dirty="0" smtClean="0"/>
              <a:t>2</a:t>
            </a:r>
            <a:endParaRPr lang="en-US" altLang="ja-JP" sz="2400" baseline="30000" dirty="0" smtClean="0"/>
          </a:p>
          <a:p>
            <a:pPr marL="63500" algn="r"/>
            <a:r>
              <a:rPr lang="en-US" altLang="ja-JP" sz="1600" dirty="0" smtClean="0"/>
              <a:t>1 ISAS/JAXA</a:t>
            </a:r>
          </a:p>
          <a:p>
            <a:pPr marL="63500" algn="r"/>
            <a:r>
              <a:rPr lang="en-US" altLang="ja-JP" sz="1600" dirty="0" smtClean="0"/>
              <a:t>2 </a:t>
            </a:r>
            <a:r>
              <a:rPr lang="ja-JP" altLang="en-US" sz="1600" dirty="0" smtClean="0"/>
              <a:t>東大 地惑</a:t>
            </a:r>
            <a:endParaRPr lang="en-US" altLang="ja-JP" sz="1600" dirty="0" smtClean="0"/>
          </a:p>
        </p:txBody>
      </p:sp>
      <p:sp>
        <p:nvSpPr>
          <p:cNvPr id="7" name="テキスト ボックス 6"/>
          <p:cNvSpPr txBox="1"/>
          <p:nvPr/>
        </p:nvSpPr>
        <p:spPr>
          <a:xfrm>
            <a:off x="0" y="0"/>
            <a:ext cx="3779912" cy="253916"/>
          </a:xfrm>
          <a:prstGeom prst="rect">
            <a:avLst/>
          </a:prstGeom>
          <a:noFill/>
        </p:spPr>
        <p:txBody>
          <a:bodyPr wrap="square" rtlCol="0">
            <a:spAutoFit/>
          </a:bodyPr>
          <a:lstStyle/>
          <a:p>
            <a:r>
              <a:rPr kumimoji="1" lang="en-US" altLang="ja-JP" sz="1050" dirty="0" smtClean="0"/>
              <a:t>STP</a:t>
            </a:r>
            <a:r>
              <a:rPr kumimoji="1" lang="ja-JP" altLang="en-US" sz="1050" dirty="0" smtClean="0"/>
              <a:t>セミナー </a:t>
            </a:r>
            <a:r>
              <a:rPr kumimoji="1" lang="en-US" altLang="ja-JP" sz="1050" dirty="0" smtClean="0"/>
              <a:t>2011/5/11</a:t>
            </a:r>
            <a:endParaRPr kumimoji="1" lang="ja-JP" altLang="en-US" sz="105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6275040" cy="634082"/>
          </a:xfrm>
        </p:spPr>
        <p:txBody>
          <a:bodyPr>
            <a:normAutofit fontScale="90000"/>
          </a:bodyPr>
          <a:lstStyle/>
          <a:p>
            <a:r>
              <a:rPr lang="ja-JP" altLang="en-US" dirty="0" smtClean="0"/>
              <a:t>計算に使用した条件</a:t>
            </a:r>
            <a:endParaRPr kumimoji="1" lang="ja-JP" altLang="en-US" dirty="0"/>
          </a:p>
        </p:txBody>
      </p:sp>
      <p:pic>
        <p:nvPicPr>
          <p:cNvPr id="2050" name="Picture 2" descr="C:\Documents and Settings\hiro\デスクトップ\tomasko1980fig17.bmp"/>
          <p:cNvPicPr>
            <a:picLocks noChangeAspect="1" noChangeArrowheads="1"/>
          </p:cNvPicPr>
          <p:nvPr/>
        </p:nvPicPr>
        <p:blipFill>
          <a:blip r:embed="rId2" cstate="print"/>
          <a:srcRect/>
          <a:stretch>
            <a:fillRect/>
          </a:stretch>
        </p:blipFill>
        <p:spPr bwMode="auto">
          <a:xfrm>
            <a:off x="3851920" y="1124743"/>
            <a:ext cx="2880320" cy="2908285"/>
          </a:xfrm>
          <a:prstGeom prst="rect">
            <a:avLst/>
          </a:prstGeom>
          <a:noFill/>
          <a:ln>
            <a:noFill/>
          </a:ln>
        </p:spPr>
      </p:pic>
      <p:pic>
        <p:nvPicPr>
          <p:cNvPr id="2051" name="Picture 3" descr="C:\Documents and Settings\hiro\デスクトップ\fig\P&amp;Ifig5.bmp"/>
          <p:cNvPicPr>
            <a:picLocks noChangeAspect="1" noChangeArrowheads="1"/>
          </p:cNvPicPr>
          <p:nvPr/>
        </p:nvPicPr>
        <p:blipFill>
          <a:blip r:embed="rId3" cstate="print"/>
          <a:srcRect/>
          <a:stretch>
            <a:fillRect/>
          </a:stretch>
        </p:blipFill>
        <p:spPr bwMode="auto">
          <a:xfrm>
            <a:off x="3635896" y="4149080"/>
            <a:ext cx="3168352" cy="2226160"/>
          </a:xfrm>
          <a:prstGeom prst="rect">
            <a:avLst/>
          </a:prstGeom>
          <a:noFill/>
        </p:spPr>
      </p:pic>
      <p:sp>
        <p:nvSpPr>
          <p:cNvPr id="6" name="テキスト ボックス 5"/>
          <p:cNvSpPr txBox="1"/>
          <p:nvPr/>
        </p:nvSpPr>
        <p:spPr>
          <a:xfrm>
            <a:off x="6911752" y="4365104"/>
            <a:ext cx="2232248" cy="1477328"/>
          </a:xfrm>
          <a:prstGeom prst="rect">
            <a:avLst/>
          </a:prstGeom>
          <a:noFill/>
        </p:spPr>
        <p:txBody>
          <a:bodyPr wrap="square" rtlCol="0">
            <a:spAutoFit/>
          </a:bodyPr>
          <a:lstStyle/>
          <a:p>
            <a:r>
              <a:rPr kumimoji="1" lang="en-US" altLang="ja-JP" dirty="0" smtClean="0"/>
              <a:t>Fig. The time constants of Newtonian cooling </a:t>
            </a:r>
            <a:r>
              <a:rPr kumimoji="1" lang="en-US" altLang="ja-JP" dirty="0" err="1" smtClean="0"/>
              <a:t>Pechmann&amp;Ingersoll</a:t>
            </a:r>
            <a:r>
              <a:rPr kumimoji="1" lang="en-US" altLang="ja-JP" dirty="0" smtClean="0"/>
              <a:t>[1984]</a:t>
            </a:r>
            <a:endParaRPr kumimoji="1" lang="ja-JP" altLang="en-US" dirty="0" smtClean="0"/>
          </a:p>
        </p:txBody>
      </p:sp>
      <p:sp>
        <p:nvSpPr>
          <p:cNvPr id="7" name="テキスト ボックス 6"/>
          <p:cNvSpPr txBox="1"/>
          <p:nvPr/>
        </p:nvSpPr>
        <p:spPr>
          <a:xfrm>
            <a:off x="6948264" y="1268760"/>
            <a:ext cx="2016224" cy="1200329"/>
          </a:xfrm>
          <a:prstGeom prst="rect">
            <a:avLst/>
          </a:prstGeom>
          <a:noFill/>
        </p:spPr>
        <p:txBody>
          <a:bodyPr wrap="square" rtlCol="0">
            <a:spAutoFit/>
          </a:bodyPr>
          <a:lstStyle/>
          <a:p>
            <a:r>
              <a:rPr kumimoji="1" lang="en-US" altLang="ja-JP" dirty="0" smtClean="0"/>
              <a:t>Fig. The total net flux averaged  ove</a:t>
            </a:r>
            <a:r>
              <a:rPr lang="en-US" altLang="ja-JP" dirty="0" smtClean="0"/>
              <a:t>r  entire planet</a:t>
            </a:r>
            <a:r>
              <a:rPr kumimoji="1" lang="en-US" altLang="ja-JP" dirty="0" smtClean="0"/>
              <a:t> </a:t>
            </a:r>
            <a:r>
              <a:rPr kumimoji="1" lang="en-US" altLang="ja-JP" dirty="0" err="1" smtClean="0"/>
              <a:t>Tomasko</a:t>
            </a:r>
            <a:r>
              <a:rPr kumimoji="1" lang="en-US" altLang="ja-JP" dirty="0" smtClean="0"/>
              <a:t>[1980]</a:t>
            </a:r>
          </a:p>
        </p:txBody>
      </p:sp>
      <p:pic>
        <p:nvPicPr>
          <p:cNvPr id="2052" name="Picture 4" descr="C:\Documents and Settings\hiro\デスクトップ\fig\schubert1980fig.bmp"/>
          <p:cNvPicPr>
            <a:picLocks noGrp="1" noChangeAspect="1" noChangeArrowheads="1"/>
          </p:cNvPicPr>
          <p:nvPr>
            <p:ph idx="1"/>
          </p:nvPr>
        </p:nvPicPr>
        <p:blipFill>
          <a:blip r:embed="rId4" cstate="print"/>
          <a:srcRect/>
          <a:stretch>
            <a:fillRect/>
          </a:stretch>
        </p:blipFill>
        <p:spPr bwMode="auto">
          <a:xfrm>
            <a:off x="323528" y="1268760"/>
            <a:ext cx="2867025" cy="3562350"/>
          </a:xfrm>
          <a:prstGeom prst="rect">
            <a:avLst/>
          </a:prstGeom>
          <a:noFill/>
        </p:spPr>
      </p:pic>
      <p:sp>
        <p:nvSpPr>
          <p:cNvPr id="9" name="テキスト ボックス 8"/>
          <p:cNvSpPr txBox="1"/>
          <p:nvPr/>
        </p:nvSpPr>
        <p:spPr>
          <a:xfrm>
            <a:off x="395536" y="5013176"/>
            <a:ext cx="2736304" cy="1477328"/>
          </a:xfrm>
          <a:prstGeom prst="rect">
            <a:avLst/>
          </a:prstGeom>
          <a:noFill/>
        </p:spPr>
        <p:txBody>
          <a:bodyPr wrap="square" rtlCol="0">
            <a:spAutoFit/>
          </a:bodyPr>
          <a:lstStyle/>
          <a:p>
            <a:r>
              <a:rPr lang="en-US" altLang="ja-JP" dirty="0" smtClean="0"/>
              <a:t>Fig. Zonal wind velocity profiles from Pioneer Venus and </a:t>
            </a:r>
            <a:r>
              <a:rPr lang="en-US" altLang="ja-JP" dirty="0" err="1" smtClean="0"/>
              <a:t>Venera</a:t>
            </a:r>
            <a:r>
              <a:rPr lang="en-US" altLang="ja-JP" dirty="0" smtClean="0"/>
              <a:t> Probes </a:t>
            </a:r>
            <a:endParaRPr lang="en-US" altLang="ja-JP" dirty="0" smtClean="0"/>
          </a:p>
          <a:p>
            <a:r>
              <a:rPr kumimoji="1" lang="en-US" altLang="ja-JP" dirty="0" smtClean="0"/>
              <a:t>Shubert[1980]</a:t>
            </a:r>
          </a:p>
        </p:txBody>
      </p:sp>
      <p:sp>
        <p:nvSpPr>
          <p:cNvPr id="10" name="円/楕円 9"/>
          <p:cNvSpPr/>
          <p:nvPr/>
        </p:nvSpPr>
        <p:spPr>
          <a:xfrm>
            <a:off x="5580112" y="1772816"/>
            <a:ext cx="720080" cy="17281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矢印コネクタ 11"/>
          <p:cNvCxnSpPr/>
          <p:nvPr/>
        </p:nvCxnSpPr>
        <p:spPr>
          <a:xfrm rot="10800000">
            <a:off x="6300192" y="2996952"/>
            <a:ext cx="1224136" cy="36004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7452320" y="3140968"/>
            <a:ext cx="1691680" cy="923330"/>
          </a:xfrm>
          <a:prstGeom prst="rect">
            <a:avLst/>
          </a:prstGeom>
          <a:noFill/>
        </p:spPr>
        <p:txBody>
          <a:bodyPr wrap="square" rtlCol="0">
            <a:spAutoFit/>
          </a:bodyPr>
          <a:lstStyle/>
          <a:p>
            <a:r>
              <a:rPr kumimoji="1" lang="ja-JP" altLang="en-US" dirty="0" smtClean="0"/>
              <a:t> 雲層での太陽光吸収による加熱</a:t>
            </a:r>
            <a:endParaRPr kumimoji="1" lang="ja-JP"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704" y="536832"/>
            <a:ext cx="7571184" cy="850106"/>
          </a:xfrm>
        </p:spPr>
        <p:txBody>
          <a:bodyPr>
            <a:normAutofit fontScale="90000"/>
          </a:bodyPr>
          <a:lstStyle/>
          <a:p>
            <a:r>
              <a:rPr lang="ja-JP" altLang="en-US" dirty="0" smtClean="0"/>
              <a:t>安定度と運動量フラックスの関係</a:t>
            </a:r>
            <a:endParaRPr kumimoji="1" lang="ja-JP" altLang="en-US" dirty="0"/>
          </a:p>
        </p:txBody>
      </p:sp>
      <p:pic>
        <p:nvPicPr>
          <p:cNvPr id="4098" name="Picture 2" descr="C:\Documents and Settings\hiro\デスクトップ\Seiff1983fig.bmp"/>
          <p:cNvPicPr>
            <a:picLocks noChangeAspect="1" noChangeArrowheads="1"/>
          </p:cNvPicPr>
          <p:nvPr/>
        </p:nvPicPr>
        <p:blipFill>
          <a:blip r:embed="rId2" cstate="print"/>
          <a:srcRect/>
          <a:stretch>
            <a:fillRect/>
          </a:stretch>
        </p:blipFill>
        <p:spPr bwMode="auto">
          <a:xfrm>
            <a:off x="395536" y="1340768"/>
            <a:ext cx="1764268" cy="2094037"/>
          </a:xfrm>
          <a:prstGeom prst="rect">
            <a:avLst/>
          </a:prstGeom>
          <a:noFill/>
        </p:spPr>
      </p:pic>
      <p:sp>
        <p:nvSpPr>
          <p:cNvPr id="5" name="テキスト ボックス 4"/>
          <p:cNvSpPr txBox="1"/>
          <p:nvPr/>
        </p:nvSpPr>
        <p:spPr>
          <a:xfrm>
            <a:off x="467544" y="3501008"/>
            <a:ext cx="1656184" cy="1200329"/>
          </a:xfrm>
          <a:prstGeom prst="rect">
            <a:avLst/>
          </a:prstGeom>
          <a:noFill/>
        </p:spPr>
        <p:txBody>
          <a:bodyPr wrap="square" rtlCol="0">
            <a:spAutoFit/>
          </a:bodyPr>
          <a:lstStyle/>
          <a:p>
            <a:r>
              <a:rPr kumimoji="1" lang="ja-JP" altLang="en-US" dirty="0" smtClean="0"/>
              <a:t>金星大気の安定度</a:t>
            </a:r>
            <a:endParaRPr kumimoji="1" lang="en-US" altLang="ja-JP" dirty="0" smtClean="0"/>
          </a:p>
          <a:p>
            <a:r>
              <a:rPr kumimoji="1" lang="en-US" altLang="ja-JP" dirty="0" err="1" smtClean="0"/>
              <a:t>Seiff</a:t>
            </a:r>
            <a:r>
              <a:rPr kumimoji="1" lang="en-US" altLang="ja-JP" dirty="0" smtClean="0"/>
              <a:t>[1983]</a:t>
            </a:r>
            <a:r>
              <a:rPr kumimoji="1" lang="ja-JP" altLang="en-US" dirty="0" smtClean="0"/>
              <a:t>の</a:t>
            </a:r>
            <a:r>
              <a:rPr kumimoji="1" lang="en-US" altLang="ja-JP" dirty="0" smtClean="0"/>
              <a:t>Fig.9</a:t>
            </a:r>
            <a:r>
              <a:rPr kumimoji="1" lang="ja-JP" altLang="en-US" dirty="0" smtClean="0"/>
              <a:t>を改変</a:t>
            </a:r>
          </a:p>
        </p:txBody>
      </p:sp>
      <p:sp>
        <p:nvSpPr>
          <p:cNvPr id="7" name="テキスト ボックス 6"/>
          <p:cNvSpPr txBox="1"/>
          <p:nvPr/>
        </p:nvSpPr>
        <p:spPr>
          <a:xfrm>
            <a:off x="251520" y="6237312"/>
            <a:ext cx="8136904" cy="461665"/>
          </a:xfrm>
          <a:prstGeom prst="rect">
            <a:avLst/>
          </a:prstGeom>
          <a:noFill/>
        </p:spPr>
        <p:txBody>
          <a:bodyPr wrap="square" rtlCol="0">
            <a:spAutoFit/>
          </a:bodyPr>
          <a:lstStyle/>
          <a:p>
            <a:r>
              <a:rPr lang="ja-JP" altLang="en-US" dirty="0" smtClean="0"/>
              <a:t>　</a:t>
            </a:r>
            <a:r>
              <a:rPr kumimoji="1" lang="ja-JP" altLang="en-US" sz="2400" dirty="0" smtClean="0"/>
              <a:t>様々な安定度の鉛直分布を仮定し、熱潮汐波を計算した。</a:t>
            </a:r>
            <a:endParaRPr kumimoji="1" lang="ja-JP" altLang="en-US" sz="2400" dirty="0" smtClean="0"/>
          </a:p>
        </p:txBody>
      </p:sp>
      <p:sp>
        <p:nvSpPr>
          <p:cNvPr id="8" name="テキスト ボックス 7"/>
          <p:cNvSpPr txBox="1"/>
          <p:nvPr/>
        </p:nvSpPr>
        <p:spPr>
          <a:xfrm>
            <a:off x="4067944" y="3933056"/>
            <a:ext cx="2954655" cy="369332"/>
          </a:xfrm>
          <a:prstGeom prst="rect">
            <a:avLst/>
          </a:prstGeom>
          <a:noFill/>
        </p:spPr>
        <p:txBody>
          <a:bodyPr wrap="none" rtlCol="0">
            <a:spAutoFit/>
          </a:bodyPr>
          <a:lstStyle/>
          <a:p>
            <a:r>
              <a:rPr lang="ja-JP" altLang="en-US" dirty="0" smtClean="0"/>
              <a:t>代入した安定度の鉛直分布</a:t>
            </a:r>
            <a:endParaRPr kumimoji="1" lang="ja-JP" altLang="en-US" dirty="0" smtClean="0"/>
          </a:p>
        </p:txBody>
      </p:sp>
      <p:sp>
        <p:nvSpPr>
          <p:cNvPr id="9" name="テキスト ボックス 8"/>
          <p:cNvSpPr txBox="1"/>
          <p:nvPr/>
        </p:nvSpPr>
        <p:spPr>
          <a:xfrm>
            <a:off x="683568" y="5157192"/>
            <a:ext cx="6186309" cy="646331"/>
          </a:xfrm>
          <a:prstGeom prst="rect">
            <a:avLst/>
          </a:prstGeom>
          <a:noFill/>
        </p:spPr>
        <p:txBody>
          <a:bodyPr wrap="none" rtlCol="0">
            <a:spAutoFit/>
          </a:bodyPr>
          <a:lstStyle/>
          <a:p>
            <a:r>
              <a:rPr lang="ja-JP" altLang="en-US" dirty="0" smtClean="0"/>
              <a:t>安定度高⇒波がよく伝わる　　波長が短い、群速度は速い</a:t>
            </a:r>
            <a:endParaRPr lang="en-US" altLang="ja-JP" dirty="0" smtClean="0"/>
          </a:p>
          <a:p>
            <a:r>
              <a:rPr kumimoji="1" lang="ja-JP" altLang="en-US" dirty="0" smtClean="0"/>
              <a:t>安定度低⇒あまり伝わらない　波長が長い、群速度は遅い</a:t>
            </a:r>
            <a:endParaRPr kumimoji="1" lang="ja-JP" altLang="en-US" dirty="0" smtClean="0"/>
          </a:p>
        </p:txBody>
      </p:sp>
      <p:pic>
        <p:nvPicPr>
          <p:cNvPr id="10" name="Picture 2" descr="C:\Documents and Settings\hiro\デスクトップ\shared\test1gm.bmp"/>
          <p:cNvPicPr>
            <a:picLocks noChangeAspect="1" noChangeArrowheads="1"/>
          </p:cNvPicPr>
          <p:nvPr/>
        </p:nvPicPr>
        <p:blipFill>
          <a:blip r:embed="rId3" cstate="print"/>
          <a:srcRect/>
          <a:stretch>
            <a:fillRect/>
          </a:stretch>
        </p:blipFill>
        <p:spPr bwMode="auto">
          <a:xfrm>
            <a:off x="2555776" y="1700808"/>
            <a:ext cx="3087131" cy="2160241"/>
          </a:xfrm>
          <a:prstGeom prst="rect">
            <a:avLst/>
          </a:prstGeom>
          <a:noFill/>
        </p:spPr>
      </p:pic>
      <p:cxnSp>
        <p:nvCxnSpPr>
          <p:cNvPr id="11" name="直線矢印コネクタ 10"/>
          <p:cNvCxnSpPr/>
          <p:nvPr/>
        </p:nvCxnSpPr>
        <p:spPr>
          <a:xfrm>
            <a:off x="3275856" y="2756864"/>
            <a:ext cx="576064" cy="158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4" name="Picture 2" descr="C:\Documents and Settings\hiro\デスクトップ\shared\test2gm.bmp"/>
          <p:cNvPicPr>
            <a:picLocks noChangeAspect="1" noChangeArrowheads="1"/>
          </p:cNvPicPr>
          <p:nvPr/>
        </p:nvPicPr>
        <p:blipFill>
          <a:blip r:embed="rId4" cstate="print"/>
          <a:srcRect/>
          <a:stretch>
            <a:fillRect/>
          </a:stretch>
        </p:blipFill>
        <p:spPr bwMode="auto">
          <a:xfrm>
            <a:off x="5796136" y="1700808"/>
            <a:ext cx="3087130" cy="2160240"/>
          </a:xfrm>
          <a:prstGeom prst="rect">
            <a:avLst/>
          </a:prstGeom>
          <a:noFill/>
        </p:spPr>
      </p:pic>
      <p:cxnSp>
        <p:nvCxnSpPr>
          <p:cNvPr id="15" name="直線矢印コネクタ 14"/>
          <p:cNvCxnSpPr/>
          <p:nvPr/>
        </p:nvCxnSpPr>
        <p:spPr>
          <a:xfrm>
            <a:off x="6480120" y="3237040"/>
            <a:ext cx="648072" cy="158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251704" y="536832"/>
            <a:ext cx="7571184" cy="850106"/>
          </a:xfrm>
          <a:prstGeom prst="rect">
            <a:avLst/>
          </a:prstGeom>
        </p:spPr>
        <p:txBody>
          <a:bodyPr vert="horz" lIns="45720" rIns="45720" anchor="ctr">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600" b="0" i="0" u="none" strike="noStrike" kern="1200" cap="none" spc="0" normalizeH="0" baseline="0" noProof="0" dirty="0" smtClean="0">
                <a:ln>
                  <a:noFill/>
                </a:ln>
                <a:solidFill>
                  <a:schemeClr val="tx1"/>
                </a:solidFill>
                <a:effectLst/>
                <a:uLnTx/>
                <a:uFillTx/>
                <a:latin typeface="+mj-lt"/>
                <a:ea typeface="+mj-ea"/>
                <a:cs typeface="+mj-cs"/>
              </a:rPr>
              <a:t>雲層の安定度と運動量フラックスの関係</a:t>
            </a:r>
            <a:endParaRPr kumimoji="1" lang="ja-JP" altLang="en-US" sz="4600" b="0" i="0" u="none" strike="noStrike" kern="1200" cap="none" spc="0" normalizeH="0" baseline="0" noProof="0" dirty="0">
              <a:ln>
                <a:noFill/>
              </a:ln>
              <a:solidFill>
                <a:schemeClr val="tx1"/>
              </a:solidFill>
              <a:effectLst/>
              <a:uLnTx/>
              <a:uFillTx/>
              <a:latin typeface="+mj-lt"/>
              <a:ea typeface="+mj-ea"/>
              <a:cs typeface="+mj-cs"/>
            </a:endParaRPr>
          </a:p>
        </p:txBody>
      </p:sp>
      <p:pic>
        <p:nvPicPr>
          <p:cNvPr id="4098" name="Picture 2" descr="C:\Documents and Settings\hiro\デスクトップ\shared\test1gm.bmp"/>
          <p:cNvPicPr>
            <a:picLocks noChangeAspect="1" noChangeArrowheads="1"/>
          </p:cNvPicPr>
          <p:nvPr/>
        </p:nvPicPr>
        <p:blipFill>
          <a:blip r:embed="rId2" cstate="print"/>
          <a:srcRect/>
          <a:stretch>
            <a:fillRect/>
          </a:stretch>
        </p:blipFill>
        <p:spPr bwMode="auto">
          <a:xfrm>
            <a:off x="467543" y="1412776"/>
            <a:ext cx="2778417" cy="1944216"/>
          </a:xfrm>
          <a:prstGeom prst="rect">
            <a:avLst/>
          </a:prstGeom>
          <a:noFill/>
        </p:spPr>
      </p:pic>
      <p:pic>
        <p:nvPicPr>
          <p:cNvPr id="4099" name="Picture 3" descr="C:\Documents and Settings\hiro\デスクトップ\shared\test1fm.bmp"/>
          <p:cNvPicPr>
            <a:picLocks noChangeAspect="1" noChangeArrowheads="1"/>
          </p:cNvPicPr>
          <p:nvPr/>
        </p:nvPicPr>
        <p:blipFill>
          <a:blip r:embed="rId3" cstate="print"/>
          <a:srcRect/>
          <a:stretch>
            <a:fillRect/>
          </a:stretch>
        </p:blipFill>
        <p:spPr bwMode="auto">
          <a:xfrm>
            <a:off x="3419872" y="1340768"/>
            <a:ext cx="2520280" cy="1763583"/>
          </a:xfrm>
          <a:prstGeom prst="rect">
            <a:avLst/>
          </a:prstGeom>
          <a:noFill/>
        </p:spPr>
      </p:pic>
      <p:sp>
        <p:nvSpPr>
          <p:cNvPr id="11" name="テキスト ボックス 10"/>
          <p:cNvSpPr txBox="1"/>
          <p:nvPr/>
        </p:nvSpPr>
        <p:spPr>
          <a:xfrm>
            <a:off x="1259632" y="6309320"/>
            <a:ext cx="3377848" cy="369332"/>
          </a:xfrm>
          <a:prstGeom prst="rect">
            <a:avLst/>
          </a:prstGeom>
          <a:noFill/>
        </p:spPr>
        <p:txBody>
          <a:bodyPr wrap="none" rtlCol="0">
            <a:spAutoFit/>
          </a:bodyPr>
          <a:lstStyle/>
          <a:p>
            <a:r>
              <a:rPr kumimoji="1" lang="ja-JP" altLang="en-US" dirty="0" smtClean="0"/>
              <a:t>雲層での安定度の極小値</a:t>
            </a:r>
            <a:r>
              <a:rPr kumimoji="1" lang="en-US" altLang="ja-JP" dirty="0" smtClean="0"/>
              <a:t>[K/km]</a:t>
            </a:r>
          </a:p>
        </p:txBody>
      </p:sp>
      <p:sp>
        <p:nvSpPr>
          <p:cNvPr id="12" name="テキスト ボックス 11"/>
          <p:cNvSpPr txBox="1"/>
          <p:nvPr/>
        </p:nvSpPr>
        <p:spPr>
          <a:xfrm>
            <a:off x="5652120" y="6309320"/>
            <a:ext cx="3377848" cy="369332"/>
          </a:xfrm>
          <a:prstGeom prst="rect">
            <a:avLst/>
          </a:prstGeom>
          <a:noFill/>
        </p:spPr>
        <p:txBody>
          <a:bodyPr wrap="none" rtlCol="0">
            <a:spAutoFit/>
          </a:bodyPr>
          <a:lstStyle/>
          <a:p>
            <a:r>
              <a:rPr kumimoji="1" lang="ja-JP" altLang="en-US" dirty="0" smtClean="0"/>
              <a:t>雲層での安定度の極小値</a:t>
            </a:r>
            <a:r>
              <a:rPr kumimoji="1" lang="en-US" altLang="ja-JP" dirty="0" smtClean="0"/>
              <a:t>[K/km]</a:t>
            </a:r>
          </a:p>
        </p:txBody>
      </p:sp>
      <p:cxnSp>
        <p:nvCxnSpPr>
          <p:cNvPr id="14" name="直線コネクタ 13"/>
          <p:cNvCxnSpPr/>
          <p:nvPr/>
        </p:nvCxnSpPr>
        <p:spPr>
          <a:xfrm>
            <a:off x="3371928" y="2048816"/>
            <a:ext cx="2664296"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383776" y="2312232"/>
            <a:ext cx="2664296" cy="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rot="16200000" flipH="1">
            <a:off x="5292080" y="2276872"/>
            <a:ext cx="1656184" cy="1368152"/>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1187624" y="2348880"/>
            <a:ext cx="504056" cy="158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156176" y="1412776"/>
            <a:ext cx="2664296" cy="1200329"/>
          </a:xfrm>
          <a:prstGeom prst="rect">
            <a:avLst/>
          </a:prstGeom>
          <a:noFill/>
        </p:spPr>
        <p:txBody>
          <a:bodyPr wrap="square" rtlCol="0">
            <a:spAutoFit/>
          </a:bodyPr>
          <a:lstStyle/>
          <a:p>
            <a:r>
              <a:rPr kumimoji="1" lang="ja-JP" altLang="en-US" dirty="0" smtClean="0"/>
              <a:t>雲層での安定度の極小値を</a:t>
            </a:r>
            <a:r>
              <a:rPr lang="ja-JP" altLang="en-US" dirty="0" smtClean="0"/>
              <a:t>変化させたときの</a:t>
            </a:r>
            <a:r>
              <a:rPr lang="en-US" altLang="ja-JP" dirty="0" smtClean="0"/>
              <a:t>50km</a:t>
            </a:r>
            <a:r>
              <a:rPr lang="ja-JP" altLang="en-US" dirty="0" smtClean="0"/>
              <a:t>と</a:t>
            </a:r>
            <a:r>
              <a:rPr lang="en-US" altLang="ja-JP" dirty="0" smtClean="0"/>
              <a:t>70km</a:t>
            </a:r>
            <a:r>
              <a:rPr lang="ja-JP" altLang="en-US" dirty="0" err="1" smtClean="0"/>
              <a:t>での</a:t>
            </a:r>
            <a:r>
              <a:rPr lang="ja-JP" altLang="en-US" dirty="0" smtClean="0"/>
              <a:t>運動量フラックスの変化</a:t>
            </a:r>
            <a:endParaRPr kumimoji="1" lang="ja-JP" altLang="en-US" dirty="0" smtClean="0"/>
          </a:p>
        </p:txBody>
      </p:sp>
      <p:cxnSp>
        <p:nvCxnSpPr>
          <p:cNvPr id="26" name="直線矢印コネクタ 25"/>
          <p:cNvCxnSpPr/>
          <p:nvPr/>
        </p:nvCxnSpPr>
        <p:spPr>
          <a:xfrm rot="5400000">
            <a:off x="2879812" y="2384884"/>
            <a:ext cx="1512168" cy="1440160"/>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rot="16200000">
            <a:off x="-948420" y="4844966"/>
            <a:ext cx="3057247" cy="369332"/>
          </a:xfrm>
          <a:prstGeom prst="rect">
            <a:avLst/>
          </a:prstGeom>
          <a:noFill/>
        </p:spPr>
        <p:txBody>
          <a:bodyPr wrap="none" rtlCol="0">
            <a:spAutoFit/>
          </a:bodyPr>
          <a:lstStyle/>
          <a:p>
            <a:r>
              <a:rPr kumimoji="1" lang="en-US" altLang="ja-JP" dirty="0" smtClean="0"/>
              <a:t>50km</a:t>
            </a:r>
            <a:r>
              <a:rPr kumimoji="1" lang="ja-JP" altLang="en-US" dirty="0" err="1" smtClean="0"/>
              <a:t>での</a:t>
            </a:r>
            <a:r>
              <a:rPr kumimoji="1" lang="ja-JP" altLang="en-US" dirty="0" smtClean="0"/>
              <a:t>運動量フラックス</a:t>
            </a:r>
            <a:endParaRPr kumimoji="1" lang="ja-JP" altLang="en-US" dirty="0" smtClean="0"/>
          </a:p>
        </p:txBody>
      </p:sp>
      <p:sp>
        <p:nvSpPr>
          <p:cNvPr id="29" name="テキスト ボックス 28"/>
          <p:cNvSpPr txBox="1"/>
          <p:nvPr/>
        </p:nvSpPr>
        <p:spPr>
          <a:xfrm rot="16200000">
            <a:off x="3372060" y="4844965"/>
            <a:ext cx="3057247" cy="369332"/>
          </a:xfrm>
          <a:prstGeom prst="rect">
            <a:avLst/>
          </a:prstGeom>
          <a:noFill/>
        </p:spPr>
        <p:txBody>
          <a:bodyPr wrap="none" rtlCol="0">
            <a:spAutoFit/>
          </a:bodyPr>
          <a:lstStyle/>
          <a:p>
            <a:r>
              <a:rPr lang="en-US" altLang="ja-JP" dirty="0" smtClean="0"/>
              <a:t>7</a:t>
            </a:r>
            <a:r>
              <a:rPr kumimoji="1" lang="en-US" altLang="ja-JP" dirty="0" smtClean="0"/>
              <a:t>0km</a:t>
            </a:r>
            <a:r>
              <a:rPr kumimoji="1" lang="ja-JP" altLang="en-US" dirty="0" err="1" smtClean="0"/>
              <a:t>での</a:t>
            </a:r>
            <a:r>
              <a:rPr kumimoji="1" lang="ja-JP" altLang="en-US" dirty="0" smtClean="0"/>
              <a:t>運動量フラックス</a:t>
            </a:r>
            <a:endParaRPr kumimoji="1" lang="ja-JP" altLang="en-US" dirty="0" smtClean="0"/>
          </a:p>
        </p:txBody>
      </p:sp>
      <p:pic>
        <p:nvPicPr>
          <p:cNvPr id="4103" name="Picture 7" descr="C:\Documents and Settings\hiro\デスクトップ\shared\test1fm50.bmp"/>
          <p:cNvPicPr>
            <a:picLocks noChangeAspect="1" noChangeArrowheads="1"/>
          </p:cNvPicPr>
          <p:nvPr/>
        </p:nvPicPr>
        <p:blipFill>
          <a:blip r:embed="rId4" cstate="print"/>
          <a:srcRect/>
          <a:stretch>
            <a:fillRect/>
          </a:stretch>
        </p:blipFill>
        <p:spPr bwMode="auto">
          <a:xfrm>
            <a:off x="755576" y="3861048"/>
            <a:ext cx="3423031" cy="2395290"/>
          </a:xfrm>
          <a:prstGeom prst="rect">
            <a:avLst/>
          </a:prstGeom>
          <a:noFill/>
        </p:spPr>
      </p:pic>
      <p:pic>
        <p:nvPicPr>
          <p:cNvPr id="4104" name="Picture 8" descr="C:\Documents and Settings\hiro\デスクトップ\shared\test1fm70.bmp"/>
          <p:cNvPicPr>
            <a:picLocks noChangeAspect="1" noChangeArrowheads="1"/>
          </p:cNvPicPr>
          <p:nvPr/>
        </p:nvPicPr>
        <p:blipFill>
          <a:blip r:embed="rId5" cstate="print"/>
          <a:srcRect/>
          <a:stretch>
            <a:fillRect/>
          </a:stretch>
        </p:blipFill>
        <p:spPr bwMode="auto">
          <a:xfrm>
            <a:off x="5148064" y="3861048"/>
            <a:ext cx="3441639" cy="2408311"/>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7" name="Picture 7" descr="C:\Documents and Settings\hiro\デスクトップ\shared\test2fm70.bmp"/>
          <p:cNvPicPr>
            <a:picLocks noChangeAspect="1" noChangeArrowheads="1"/>
          </p:cNvPicPr>
          <p:nvPr/>
        </p:nvPicPr>
        <p:blipFill>
          <a:blip r:embed="rId2" cstate="print"/>
          <a:srcRect/>
          <a:stretch>
            <a:fillRect/>
          </a:stretch>
        </p:blipFill>
        <p:spPr bwMode="auto">
          <a:xfrm>
            <a:off x="5148064" y="3861048"/>
            <a:ext cx="3456384" cy="2418629"/>
          </a:xfrm>
          <a:prstGeom prst="rect">
            <a:avLst/>
          </a:prstGeom>
          <a:noFill/>
        </p:spPr>
      </p:pic>
      <p:pic>
        <p:nvPicPr>
          <p:cNvPr id="5126" name="Picture 6" descr="C:\Documents and Settings\hiro\デスクトップ\shared\test2fm50.bmp"/>
          <p:cNvPicPr>
            <a:picLocks noChangeAspect="1" noChangeArrowheads="1"/>
          </p:cNvPicPr>
          <p:nvPr/>
        </p:nvPicPr>
        <p:blipFill>
          <a:blip r:embed="rId3" cstate="print"/>
          <a:srcRect/>
          <a:stretch>
            <a:fillRect/>
          </a:stretch>
        </p:blipFill>
        <p:spPr bwMode="auto">
          <a:xfrm>
            <a:off x="755576" y="3861048"/>
            <a:ext cx="3456384" cy="2418628"/>
          </a:xfrm>
          <a:prstGeom prst="rect">
            <a:avLst/>
          </a:prstGeom>
          <a:noFill/>
        </p:spPr>
      </p:pic>
      <p:pic>
        <p:nvPicPr>
          <p:cNvPr id="5123" name="Picture 3" descr="C:\Documents and Settings\hiro\デスクトップ\shared\test2fm.bmp"/>
          <p:cNvPicPr>
            <a:picLocks noChangeAspect="1" noChangeArrowheads="1"/>
          </p:cNvPicPr>
          <p:nvPr/>
        </p:nvPicPr>
        <p:blipFill>
          <a:blip r:embed="rId4" cstate="print"/>
          <a:srcRect/>
          <a:stretch>
            <a:fillRect/>
          </a:stretch>
        </p:blipFill>
        <p:spPr bwMode="auto">
          <a:xfrm>
            <a:off x="3419872" y="1340768"/>
            <a:ext cx="2520280" cy="1763584"/>
          </a:xfrm>
          <a:prstGeom prst="rect">
            <a:avLst/>
          </a:prstGeom>
          <a:noFill/>
        </p:spPr>
      </p:pic>
      <p:pic>
        <p:nvPicPr>
          <p:cNvPr id="5122" name="Picture 2" descr="C:\Documents and Settings\hiro\デスクトップ\shared\test2gm.bmp"/>
          <p:cNvPicPr>
            <a:picLocks noChangeAspect="1" noChangeArrowheads="1"/>
          </p:cNvPicPr>
          <p:nvPr/>
        </p:nvPicPr>
        <p:blipFill>
          <a:blip r:embed="rId5" cstate="print"/>
          <a:srcRect/>
          <a:stretch>
            <a:fillRect/>
          </a:stretch>
        </p:blipFill>
        <p:spPr bwMode="auto">
          <a:xfrm>
            <a:off x="467544" y="1412776"/>
            <a:ext cx="2771800" cy="1939586"/>
          </a:xfrm>
          <a:prstGeom prst="rect">
            <a:avLst/>
          </a:prstGeom>
          <a:noFill/>
        </p:spPr>
      </p:pic>
      <p:sp>
        <p:nvSpPr>
          <p:cNvPr id="6" name="タイトル 1"/>
          <p:cNvSpPr txBox="1">
            <a:spLocks/>
          </p:cNvSpPr>
          <p:nvPr/>
        </p:nvSpPr>
        <p:spPr>
          <a:xfrm>
            <a:off x="251704" y="536832"/>
            <a:ext cx="7571184" cy="850106"/>
          </a:xfrm>
          <a:prstGeom prst="rect">
            <a:avLst/>
          </a:prstGeom>
        </p:spPr>
        <p:txBody>
          <a:bodyPr vert="horz" lIns="45720" rIns="45720" anchor="ctr">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600" b="0" i="0" u="none" strike="noStrike" kern="1200" cap="none" spc="0" normalizeH="0" baseline="0" noProof="0" dirty="0" smtClean="0">
                <a:ln>
                  <a:noFill/>
                </a:ln>
                <a:solidFill>
                  <a:schemeClr val="tx1"/>
                </a:solidFill>
                <a:effectLst/>
                <a:uLnTx/>
                <a:uFillTx/>
                <a:latin typeface="+mj-lt"/>
                <a:ea typeface="+mj-ea"/>
                <a:cs typeface="+mj-cs"/>
              </a:rPr>
              <a:t>下層の安定度と運動量フラックスの関係</a:t>
            </a:r>
            <a:endParaRPr kumimoji="1" lang="ja-JP" altLang="en-US" sz="4600" b="0" i="0" u="none" strike="noStrike" kern="1200" cap="none" spc="0" normalizeH="0" baseline="0" noProof="0" dirty="0">
              <a:ln>
                <a:noFill/>
              </a:ln>
              <a:solidFill>
                <a:schemeClr val="tx1"/>
              </a:solidFill>
              <a:effectLst/>
              <a:uLnTx/>
              <a:uFillTx/>
              <a:latin typeface="+mj-lt"/>
              <a:ea typeface="+mj-ea"/>
              <a:cs typeface="+mj-cs"/>
            </a:endParaRPr>
          </a:p>
        </p:txBody>
      </p:sp>
      <p:cxnSp>
        <p:nvCxnSpPr>
          <p:cNvPr id="14" name="直線コネクタ 13"/>
          <p:cNvCxnSpPr/>
          <p:nvPr/>
        </p:nvCxnSpPr>
        <p:spPr>
          <a:xfrm>
            <a:off x="3371928" y="2048816"/>
            <a:ext cx="2664296"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383776" y="2312232"/>
            <a:ext cx="2664296" cy="0"/>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rot="16200000" flipH="1">
            <a:off x="5292080" y="2276872"/>
            <a:ext cx="1656184" cy="1368152"/>
          </a:xfrm>
          <a:prstGeom prst="straightConnector1">
            <a:avLst/>
          </a:prstGeom>
          <a:ln w="3175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1115616" y="2780928"/>
            <a:ext cx="504056" cy="1588"/>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156176" y="1412776"/>
            <a:ext cx="2664296" cy="1200329"/>
          </a:xfrm>
          <a:prstGeom prst="rect">
            <a:avLst/>
          </a:prstGeom>
          <a:noFill/>
        </p:spPr>
        <p:txBody>
          <a:bodyPr wrap="square" rtlCol="0">
            <a:spAutoFit/>
          </a:bodyPr>
          <a:lstStyle/>
          <a:p>
            <a:r>
              <a:rPr kumimoji="1" lang="ja-JP" altLang="en-US" dirty="0" smtClean="0"/>
              <a:t>下層での安定度の極小値を</a:t>
            </a:r>
            <a:r>
              <a:rPr lang="ja-JP" altLang="en-US" dirty="0" smtClean="0"/>
              <a:t>変化させたときの</a:t>
            </a:r>
            <a:r>
              <a:rPr lang="en-US" altLang="ja-JP" dirty="0" smtClean="0"/>
              <a:t>50km</a:t>
            </a:r>
            <a:r>
              <a:rPr lang="ja-JP" altLang="en-US" dirty="0" smtClean="0"/>
              <a:t>と</a:t>
            </a:r>
            <a:r>
              <a:rPr lang="en-US" altLang="ja-JP" dirty="0" smtClean="0"/>
              <a:t>70km</a:t>
            </a:r>
            <a:r>
              <a:rPr lang="ja-JP" altLang="en-US" dirty="0" err="1" smtClean="0"/>
              <a:t>での</a:t>
            </a:r>
            <a:r>
              <a:rPr lang="ja-JP" altLang="en-US" dirty="0" smtClean="0"/>
              <a:t>運動量フラックスの変化</a:t>
            </a:r>
            <a:endParaRPr kumimoji="1" lang="ja-JP" altLang="en-US" dirty="0" smtClean="0"/>
          </a:p>
        </p:txBody>
      </p:sp>
      <p:cxnSp>
        <p:nvCxnSpPr>
          <p:cNvPr id="26" name="直線矢印コネクタ 25"/>
          <p:cNvCxnSpPr/>
          <p:nvPr/>
        </p:nvCxnSpPr>
        <p:spPr>
          <a:xfrm rot="5400000">
            <a:off x="2879812" y="2384884"/>
            <a:ext cx="1512168" cy="1440160"/>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rot="16200000">
            <a:off x="-948420" y="4844966"/>
            <a:ext cx="3057247" cy="369332"/>
          </a:xfrm>
          <a:prstGeom prst="rect">
            <a:avLst/>
          </a:prstGeom>
          <a:noFill/>
        </p:spPr>
        <p:txBody>
          <a:bodyPr wrap="none" rtlCol="0">
            <a:spAutoFit/>
          </a:bodyPr>
          <a:lstStyle/>
          <a:p>
            <a:r>
              <a:rPr kumimoji="1" lang="en-US" altLang="ja-JP" dirty="0" smtClean="0"/>
              <a:t>50km</a:t>
            </a:r>
            <a:r>
              <a:rPr kumimoji="1" lang="ja-JP" altLang="en-US" dirty="0" err="1" smtClean="0"/>
              <a:t>での</a:t>
            </a:r>
            <a:r>
              <a:rPr kumimoji="1" lang="ja-JP" altLang="en-US" dirty="0" smtClean="0"/>
              <a:t>運動量フラックス</a:t>
            </a:r>
            <a:endParaRPr kumimoji="1" lang="ja-JP" altLang="en-US" dirty="0" smtClean="0"/>
          </a:p>
        </p:txBody>
      </p:sp>
      <p:sp>
        <p:nvSpPr>
          <p:cNvPr id="30" name="テキスト ボックス 29"/>
          <p:cNvSpPr txBox="1"/>
          <p:nvPr/>
        </p:nvSpPr>
        <p:spPr>
          <a:xfrm>
            <a:off x="1259632" y="6309320"/>
            <a:ext cx="3377848" cy="369332"/>
          </a:xfrm>
          <a:prstGeom prst="rect">
            <a:avLst/>
          </a:prstGeom>
          <a:noFill/>
        </p:spPr>
        <p:txBody>
          <a:bodyPr wrap="none" rtlCol="0">
            <a:spAutoFit/>
          </a:bodyPr>
          <a:lstStyle/>
          <a:p>
            <a:r>
              <a:rPr kumimoji="1" lang="ja-JP" altLang="en-US" dirty="0" smtClean="0"/>
              <a:t>雲層での安定度の極小値</a:t>
            </a:r>
            <a:r>
              <a:rPr kumimoji="1" lang="en-US" altLang="ja-JP" dirty="0" smtClean="0"/>
              <a:t>[K/km]</a:t>
            </a:r>
          </a:p>
        </p:txBody>
      </p:sp>
      <p:sp>
        <p:nvSpPr>
          <p:cNvPr id="31" name="テキスト ボックス 30"/>
          <p:cNvSpPr txBox="1"/>
          <p:nvPr/>
        </p:nvSpPr>
        <p:spPr>
          <a:xfrm rot="16200000">
            <a:off x="3372060" y="4844965"/>
            <a:ext cx="3057247" cy="369332"/>
          </a:xfrm>
          <a:prstGeom prst="rect">
            <a:avLst/>
          </a:prstGeom>
          <a:noFill/>
        </p:spPr>
        <p:txBody>
          <a:bodyPr wrap="none" rtlCol="0">
            <a:spAutoFit/>
          </a:bodyPr>
          <a:lstStyle/>
          <a:p>
            <a:r>
              <a:rPr lang="en-US" altLang="ja-JP" dirty="0" smtClean="0"/>
              <a:t>7</a:t>
            </a:r>
            <a:r>
              <a:rPr kumimoji="1" lang="en-US" altLang="ja-JP" dirty="0" smtClean="0"/>
              <a:t>0km</a:t>
            </a:r>
            <a:r>
              <a:rPr kumimoji="1" lang="ja-JP" altLang="en-US" dirty="0" err="1" smtClean="0"/>
              <a:t>での</a:t>
            </a:r>
            <a:r>
              <a:rPr kumimoji="1" lang="ja-JP" altLang="en-US" dirty="0" smtClean="0"/>
              <a:t>運動量フラックス</a:t>
            </a:r>
            <a:endParaRPr kumimoji="1" lang="ja-JP" altLang="en-US" dirty="0" smtClean="0"/>
          </a:p>
        </p:txBody>
      </p:sp>
      <p:sp>
        <p:nvSpPr>
          <p:cNvPr id="32" name="テキスト ボックス 31"/>
          <p:cNvSpPr txBox="1"/>
          <p:nvPr/>
        </p:nvSpPr>
        <p:spPr>
          <a:xfrm>
            <a:off x="5652120" y="6309320"/>
            <a:ext cx="3377848" cy="369332"/>
          </a:xfrm>
          <a:prstGeom prst="rect">
            <a:avLst/>
          </a:prstGeom>
          <a:noFill/>
        </p:spPr>
        <p:txBody>
          <a:bodyPr wrap="none" rtlCol="0">
            <a:spAutoFit/>
          </a:bodyPr>
          <a:lstStyle/>
          <a:p>
            <a:r>
              <a:rPr kumimoji="1" lang="ja-JP" altLang="en-US" dirty="0" smtClean="0"/>
              <a:t>雲層での安定度の極小値</a:t>
            </a:r>
            <a:r>
              <a:rPr kumimoji="1" lang="en-US" altLang="ja-JP" dirty="0" smtClean="0"/>
              <a:t>[K/km]</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251520" y="548680"/>
            <a:ext cx="6491064" cy="706090"/>
          </a:xfrm>
        </p:spPr>
        <p:txBody>
          <a:bodyPr>
            <a:normAutofit fontScale="90000"/>
          </a:bodyPr>
          <a:lstStyle/>
          <a:p>
            <a:r>
              <a:rPr kumimoji="1" lang="ja-JP" altLang="en-US" dirty="0" smtClean="0"/>
              <a:t>まとめ</a:t>
            </a:r>
            <a:endParaRPr kumimoji="1" lang="ja-JP" altLang="en-US" dirty="0"/>
          </a:p>
        </p:txBody>
      </p:sp>
      <p:sp>
        <p:nvSpPr>
          <p:cNvPr id="7" name="コンテンツ プレースホルダ 2"/>
          <p:cNvSpPr>
            <a:spLocks noGrp="1"/>
          </p:cNvSpPr>
          <p:nvPr>
            <p:ph idx="1"/>
          </p:nvPr>
        </p:nvSpPr>
        <p:spPr>
          <a:xfrm>
            <a:off x="251520" y="1268760"/>
            <a:ext cx="8496944" cy="4525963"/>
          </a:xfrm>
        </p:spPr>
        <p:txBody>
          <a:bodyPr>
            <a:normAutofit lnSpcReduction="10000"/>
          </a:bodyPr>
          <a:lstStyle/>
          <a:p>
            <a:pPr>
              <a:buBlip>
                <a:blip r:embed="rId2"/>
              </a:buBlip>
            </a:pPr>
            <a:r>
              <a:rPr lang="ja-JP" altLang="en-US" dirty="0" smtClean="0"/>
              <a:t> 安定度を変化させる領域が鉛直波長よりも小さいが、運動量フラックスには影響する。</a:t>
            </a:r>
            <a:endParaRPr lang="en-US" altLang="ja-JP" dirty="0" smtClean="0"/>
          </a:p>
          <a:p>
            <a:pPr>
              <a:buNone/>
            </a:pPr>
            <a:endParaRPr lang="en-US" altLang="ja-JP" dirty="0" smtClean="0"/>
          </a:p>
          <a:p>
            <a:pPr>
              <a:buBlip>
                <a:blip r:embed="rId2"/>
              </a:buBlip>
            </a:pPr>
            <a:r>
              <a:rPr lang="ja-JP" altLang="en-US" dirty="0" smtClean="0"/>
              <a:t> 雲層の安定度を大きくすると下向きに伝わる運動量フラックスは増加する</a:t>
            </a:r>
            <a:r>
              <a:rPr lang="ja-JP" altLang="en-US" dirty="0" smtClean="0"/>
              <a:t>。</a:t>
            </a:r>
            <a:endParaRPr lang="en-US" altLang="ja-JP" dirty="0" smtClean="0"/>
          </a:p>
          <a:p>
            <a:pPr>
              <a:buNone/>
            </a:pPr>
            <a:endParaRPr kumimoji="1" lang="en-US" altLang="ja-JP" sz="2800" dirty="0" smtClean="0">
              <a:solidFill>
                <a:schemeClr val="tx1">
                  <a:lumMod val="85000"/>
                </a:schemeClr>
              </a:solidFill>
            </a:endParaRPr>
          </a:p>
          <a:p>
            <a:pPr>
              <a:buBlip>
                <a:blip r:embed="rId2"/>
              </a:buBlip>
            </a:pPr>
            <a:r>
              <a:rPr lang="ja-JP" altLang="en-US" dirty="0" smtClean="0"/>
              <a:t>下層の安定度を変化させたときの上向き、下向きの運動量フラックスは安定度と単純な</a:t>
            </a:r>
            <a:r>
              <a:rPr lang="ja-JP" altLang="en-US" dirty="0" smtClean="0"/>
              <a:t>関係</a:t>
            </a:r>
            <a:r>
              <a:rPr lang="ja-JP" altLang="en-US" dirty="0" smtClean="0"/>
              <a:t>にあるわけ</a:t>
            </a:r>
            <a:r>
              <a:rPr lang="ja-JP" altLang="en-US" dirty="0" smtClean="0"/>
              <a:t>ではない。</a:t>
            </a:r>
            <a:endParaRPr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6491064" cy="706090"/>
          </a:xfrm>
        </p:spPr>
        <p:txBody>
          <a:bodyPr>
            <a:normAutofit fontScale="90000"/>
          </a:bodyPr>
          <a:lstStyle/>
          <a:p>
            <a:r>
              <a:rPr kumimoji="1" lang="ja-JP" altLang="en-US" dirty="0" smtClean="0"/>
              <a:t>今後の課題</a:t>
            </a:r>
            <a:endParaRPr kumimoji="1" lang="ja-JP" altLang="en-US" dirty="0"/>
          </a:p>
        </p:txBody>
      </p:sp>
      <p:sp>
        <p:nvSpPr>
          <p:cNvPr id="4" name="コンテンツ プレースホルダ 2"/>
          <p:cNvSpPr>
            <a:spLocks noGrp="1"/>
          </p:cNvSpPr>
          <p:nvPr>
            <p:ph idx="1"/>
          </p:nvPr>
        </p:nvSpPr>
        <p:spPr>
          <a:xfrm>
            <a:off x="251520" y="1556792"/>
            <a:ext cx="8424936" cy="3168352"/>
          </a:xfrm>
        </p:spPr>
        <p:txBody>
          <a:bodyPr>
            <a:normAutofit fontScale="92500" lnSpcReduction="10000"/>
          </a:bodyPr>
          <a:lstStyle/>
          <a:p>
            <a:pPr>
              <a:buBlip>
                <a:blip r:embed="rId2"/>
              </a:buBlip>
            </a:pPr>
            <a:r>
              <a:rPr kumimoji="1" lang="ja-JP" altLang="en-US" dirty="0" smtClean="0"/>
              <a:t>安定度と運動量フラックスの関係を考察</a:t>
            </a:r>
            <a:endParaRPr kumimoji="1" lang="en-US" altLang="ja-JP" dirty="0" smtClean="0"/>
          </a:p>
          <a:p>
            <a:pPr>
              <a:buNone/>
            </a:pPr>
            <a:endParaRPr kumimoji="1" lang="en-US" altLang="ja-JP" dirty="0" smtClean="0"/>
          </a:p>
          <a:p>
            <a:pPr>
              <a:buBlip>
                <a:blip r:embed="rId2"/>
              </a:buBlip>
            </a:pPr>
            <a:r>
              <a:rPr kumimoji="1" lang="ja-JP" altLang="en-US" dirty="0" smtClean="0"/>
              <a:t>加速度を見積もり、雲層の加速度や地面と交換される運動量を議論</a:t>
            </a:r>
            <a:endParaRPr kumimoji="1" lang="en-US" altLang="ja-JP" dirty="0" smtClean="0"/>
          </a:p>
          <a:p>
            <a:pPr>
              <a:buBlip>
                <a:blip r:embed="rId2"/>
              </a:buBlip>
            </a:pPr>
            <a:endParaRPr kumimoji="1" lang="en-US" altLang="ja-JP" dirty="0" smtClean="0"/>
          </a:p>
          <a:p>
            <a:pPr>
              <a:buBlip>
                <a:blip r:embed="rId2"/>
              </a:buBlip>
            </a:pPr>
            <a:r>
              <a:rPr kumimoji="1" lang="ja-JP" altLang="en-US" dirty="0" smtClean="0"/>
              <a:t>時間発展を計算しスーパーローテーションが維持されるかを調べる。</a:t>
            </a:r>
            <a:endParaRPr kumimoji="1"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51520" y="548680"/>
            <a:ext cx="7920880" cy="778098"/>
          </a:xfrm>
        </p:spPr>
        <p:txBody>
          <a:bodyPr>
            <a:normAutofit fontScale="90000"/>
          </a:bodyPr>
          <a:lstStyle/>
          <a:p>
            <a:r>
              <a:rPr kumimoji="1" lang="ja-JP" altLang="en-US" dirty="0" smtClean="0"/>
              <a:t>金星</a:t>
            </a:r>
            <a:endParaRPr kumimoji="1" lang="ja-JP" altLang="en-US" dirty="0"/>
          </a:p>
        </p:txBody>
      </p:sp>
      <p:pic>
        <p:nvPicPr>
          <p:cNvPr id="5" name="Picture 4" descr="C:\Documents and Settings\hiro\デスクトップ\fig\schubert1980fig.bmp"/>
          <p:cNvPicPr>
            <a:picLocks noChangeAspect="1" noChangeArrowheads="1"/>
          </p:cNvPicPr>
          <p:nvPr/>
        </p:nvPicPr>
        <p:blipFill>
          <a:blip r:embed="rId2" cstate="print"/>
          <a:srcRect/>
          <a:stretch>
            <a:fillRect/>
          </a:stretch>
        </p:blipFill>
        <p:spPr bwMode="auto">
          <a:xfrm>
            <a:off x="251520" y="1412776"/>
            <a:ext cx="2520280" cy="3131510"/>
          </a:xfrm>
          <a:prstGeom prst="rect">
            <a:avLst/>
          </a:prstGeom>
          <a:noFill/>
        </p:spPr>
      </p:pic>
      <p:sp>
        <p:nvSpPr>
          <p:cNvPr id="6" name="テキスト ボックス 5"/>
          <p:cNvSpPr txBox="1"/>
          <p:nvPr/>
        </p:nvSpPr>
        <p:spPr>
          <a:xfrm>
            <a:off x="323528" y="4653136"/>
            <a:ext cx="2376264" cy="954107"/>
          </a:xfrm>
          <a:prstGeom prst="rect">
            <a:avLst/>
          </a:prstGeom>
          <a:noFill/>
        </p:spPr>
        <p:txBody>
          <a:bodyPr wrap="square" rtlCol="0">
            <a:spAutoFit/>
          </a:bodyPr>
          <a:lstStyle/>
          <a:p>
            <a:r>
              <a:rPr lang="en-US" altLang="ja-JP" sz="1400" dirty="0" smtClean="0"/>
              <a:t>Fig. Zonal wind velocity profiles from Pioneer Venus and </a:t>
            </a:r>
            <a:r>
              <a:rPr lang="en-US" altLang="ja-JP" sz="1400" dirty="0" err="1" smtClean="0"/>
              <a:t>Venera</a:t>
            </a:r>
            <a:r>
              <a:rPr lang="en-US" altLang="ja-JP" sz="1400" dirty="0" smtClean="0"/>
              <a:t> Probes </a:t>
            </a:r>
            <a:endParaRPr lang="en-US" altLang="ja-JP" sz="1400" dirty="0" smtClean="0"/>
          </a:p>
          <a:p>
            <a:r>
              <a:rPr kumimoji="1" lang="en-US" altLang="ja-JP" sz="1400" dirty="0" smtClean="0"/>
              <a:t>Shubert[1980]</a:t>
            </a:r>
            <a:endParaRPr kumimoji="1" lang="ja-JP" altLang="en-US" sz="1400" dirty="0" smtClean="0"/>
          </a:p>
        </p:txBody>
      </p:sp>
      <p:pic>
        <p:nvPicPr>
          <p:cNvPr id="8194" name="Picture 2" descr="C:\Documents and Settings\hiro\デスクトップ\vexuvi.bmp"/>
          <p:cNvPicPr>
            <a:picLocks noChangeAspect="1" noChangeArrowheads="1"/>
          </p:cNvPicPr>
          <p:nvPr/>
        </p:nvPicPr>
        <p:blipFill>
          <a:blip r:embed="rId3" cstate="print"/>
          <a:srcRect/>
          <a:stretch>
            <a:fillRect/>
          </a:stretch>
        </p:blipFill>
        <p:spPr bwMode="auto">
          <a:xfrm>
            <a:off x="6732240" y="4581128"/>
            <a:ext cx="2081886" cy="2063130"/>
          </a:xfrm>
          <a:prstGeom prst="rect">
            <a:avLst/>
          </a:prstGeom>
          <a:noFill/>
        </p:spPr>
      </p:pic>
      <p:sp>
        <p:nvSpPr>
          <p:cNvPr id="8" name="テキスト ボックス 7"/>
          <p:cNvSpPr txBox="1"/>
          <p:nvPr/>
        </p:nvSpPr>
        <p:spPr>
          <a:xfrm>
            <a:off x="4355976" y="5877272"/>
            <a:ext cx="2160240" cy="646331"/>
          </a:xfrm>
          <a:prstGeom prst="rect">
            <a:avLst/>
          </a:prstGeom>
          <a:noFill/>
        </p:spPr>
        <p:txBody>
          <a:bodyPr wrap="square" rtlCol="0">
            <a:spAutoFit/>
          </a:bodyPr>
          <a:lstStyle/>
          <a:p>
            <a:r>
              <a:rPr kumimoji="1" lang="en-US" altLang="ja-JP" dirty="0" err="1" smtClean="0"/>
              <a:t>Fig.Venus</a:t>
            </a:r>
            <a:r>
              <a:rPr kumimoji="1" lang="en-US" altLang="ja-JP" dirty="0" smtClean="0"/>
              <a:t> Express</a:t>
            </a:r>
            <a:r>
              <a:rPr kumimoji="1" lang="ja-JP" altLang="en-US" dirty="0" smtClean="0"/>
              <a:t>紫外カメラ画像</a:t>
            </a:r>
            <a:endParaRPr kumimoji="1" lang="ja-JP" altLang="en-US" dirty="0" smtClean="0"/>
          </a:p>
        </p:txBody>
      </p:sp>
      <p:sp>
        <p:nvSpPr>
          <p:cNvPr id="9" name="コンテンツ プレースホルダ 2"/>
          <p:cNvSpPr>
            <a:spLocks noGrp="1"/>
          </p:cNvSpPr>
          <p:nvPr>
            <p:ph idx="1"/>
          </p:nvPr>
        </p:nvSpPr>
        <p:spPr>
          <a:xfrm>
            <a:off x="2843808" y="1268760"/>
            <a:ext cx="5904656" cy="3960440"/>
          </a:xfrm>
        </p:spPr>
        <p:txBody>
          <a:bodyPr>
            <a:normAutofit/>
          </a:bodyPr>
          <a:lstStyle/>
          <a:p>
            <a:pPr>
              <a:buBlip>
                <a:blip r:embed="rId4"/>
              </a:buBlip>
            </a:pPr>
            <a:r>
              <a:rPr kumimoji="1" lang="ja-JP" altLang="en-US" dirty="0" smtClean="0"/>
              <a:t>高度</a:t>
            </a:r>
            <a:r>
              <a:rPr kumimoji="1" lang="en-US" altLang="ja-JP" dirty="0" smtClean="0"/>
              <a:t>65km</a:t>
            </a:r>
            <a:r>
              <a:rPr kumimoji="1" lang="ja-JP" altLang="en-US" dirty="0" smtClean="0"/>
              <a:t>で</a:t>
            </a:r>
            <a:r>
              <a:rPr kumimoji="1" lang="en-US" altLang="ja-JP" dirty="0" smtClean="0"/>
              <a:t>100m/s</a:t>
            </a:r>
            <a:r>
              <a:rPr kumimoji="1" lang="ja-JP" altLang="en-US" dirty="0" smtClean="0"/>
              <a:t>に達する東西風</a:t>
            </a:r>
            <a:endParaRPr kumimoji="1" lang="en-US" altLang="ja-JP" dirty="0" smtClean="0"/>
          </a:p>
          <a:p>
            <a:pPr>
              <a:buNone/>
            </a:pPr>
            <a:r>
              <a:rPr kumimoji="1" lang="ja-JP" altLang="en-US" dirty="0" smtClean="0"/>
              <a:t>　⇒スーパーローテーション</a:t>
            </a:r>
            <a:endParaRPr kumimoji="1" lang="en-US" altLang="ja-JP" dirty="0" smtClean="0"/>
          </a:p>
          <a:p>
            <a:pPr>
              <a:buBlip>
                <a:blip r:embed="rId4"/>
              </a:buBlip>
            </a:pPr>
            <a:r>
              <a:rPr lang="en-US" altLang="ja-JP" dirty="0" smtClean="0"/>
              <a:t>700K</a:t>
            </a:r>
            <a:r>
              <a:rPr lang="ja-JP" altLang="en-US" dirty="0" smtClean="0"/>
              <a:t>の地表気温</a:t>
            </a:r>
            <a:endParaRPr lang="en-US" altLang="ja-JP" dirty="0" smtClean="0"/>
          </a:p>
          <a:p>
            <a:pPr>
              <a:buBlip>
                <a:blip r:embed="rId4"/>
              </a:buBlip>
            </a:pPr>
            <a:r>
              <a:rPr lang="ja-JP" altLang="en-US" dirty="0" smtClean="0"/>
              <a:t>硫酸の雲層</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251520" y="548680"/>
            <a:ext cx="7920880" cy="778098"/>
          </a:xfrm>
        </p:spPr>
        <p:txBody>
          <a:bodyPr>
            <a:normAutofit fontScale="90000"/>
          </a:bodyPr>
          <a:lstStyle/>
          <a:p>
            <a:r>
              <a:rPr kumimoji="1" lang="ja-JP" altLang="en-US" dirty="0" smtClean="0"/>
              <a:t>金星大気の熱潮汐波に関する研究</a:t>
            </a:r>
            <a:endParaRPr kumimoji="1" lang="ja-JP" altLang="en-US" dirty="0"/>
          </a:p>
        </p:txBody>
      </p:sp>
      <p:sp>
        <p:nvSpPr>
          <p:cNvPr id="9" name="コンテンツ プレースホルダ 2"/>
          <p:cNvSpPr>
            <a:spLocks noGrp="1"/>
          </p:cNvSpPr>
          <p:nvPr>
            <p:ph idx="1"/>
          </p:nvPr>
        </p:nvSpPr>
        <p:spPr>
          <a:xfrm>
            <a:off x="251520" y="1556793"/>
            <a:ext cx="8568952" cy="3456384"/>
          </a:xfrm>
        </p:spPr>
        <p:txBody>
          <a:bodyPr>
            <a:normAutofit fontScale="92500" lnSpcReduction="10000"/>
          </a:bodyPr>
          <a:lstStyle/>
          <a:p>
            <a:pPr>
              <a:buBlip>
                <a:blip r:embed="rId2"/>
              </a:buBlip>
            </a:pPr>
            <a:r>
              <a:rPr kumimoji="1" lang="en-US" altLang="ja-JP" dirty="0" err="1" smtClean="0"/>
              <a:t>Fels&amp;Lindzen</a:t>
            </a:r>
            <a:r>
              <a:rPr kumimoji="1" lang="en-US" altLang="ja-JP" dirty="0" smtClean="0"/>
              <a:t>[1974]</a:t>
            </a:r>
          </a:p>
          <a:p>
            <a:pPr>
              <a:buNone/>
            </a:pPr>
            <a:r>
              <a:rPr lang="ja-JP" altLang="en-US" dirty="0" smtClean="0"/>
              <a:t>　</a:t>
            </a:r>
            <a:r>
              <a:rPr lang="ja-JP" altLang="en-US" sz="2800" dirty="0" smtClean="0">
                <a:solidFill>
                  <a:schemeClr val="tx1">
                    <a:lumMod val="85000"/>
                  </a:schemeClr>
                </a:solidFill>
              </a:rPr>
              <a:t>・熱潮汐波による金星大気の加速メカニズムを提唱。</a:t>
            </a:r>
            <a:endParaRPr kumimoji="1" lang="en-US" altLang="ja-JP" sz="2800" dirty="0" smtClean="0">
              <a:solidFill>
                <a:schemeClr val="tx1">
                  <a:lumMod val="85000"/>
                </a:schemeClr>
              </a:solidFill>
            </a:endParaRPr>
          </a:p>
          <a:p>
            <a:pPr>
              <a:buBlip>
                <a:blip r:embed="rId2"/>
              </a:buBlip>
            </a:pPr>
            <a:r>
              <a:rPr lang="en-US" altLang="ja-JP" dirty="0" err="1" smtClean="0"/>
              <a:t>Pechmann&amp;Ingersoll</a:t>
            </a:r>
            <a:r>
              <a:rPr lang="en-US" altLang="ja-JP" dirty="0" smtClean="0"/>
              <a:t>[1984]</a:t>
            </a:r>
          </a:p>
          <a:p>
            <a:pPr>
              <a:buNone/>
            </a:pPr>
            <a:r>
              <a:rPr kumimoji="1" lang="ja-JP" altLang="en-US" dirty="0" smtClean="0"/>
              <a:t>　</a:t>
            </a:r>
            <a:r>
              <a:rPr kumimoji="1" lang="ja-JP" altLang="en-US" sz="2800" dirty="0" smtClean="0">
                <a:solidFill>
                  <a:schemeClr val="tx1">
                    <a:lumMod val="85000"/>
                  </a:schemeClr>
                </a:solidFill>
              </a:rPr>
              <a:t>・熱潮汐波の構造を計算し、観測と比較。</a:t>
            </a:r>
            <a:endParaRPr kumimoji="1" lang="en-US" altLang="ja-JP" sz="2800" dirty="0" smtClean="0">
              <a:solidFill>
                <a:schemeClr val="tx1">
                  <a:lumMod val="85000"/>
                </a:schemeClr>
              </a:solidFill>
            </a:endParaRPr>
          </a:p>
          <a:p>
            <a:pPr>
              <a:buBlip>
                <a:blip r:embed="rId2"/>
              </a:buBlip>
            </a:pPr>
            <a:r>
              <a:rPr lang="en-US" altLang="ja-JP" dirty="0" err="1" smtClean="0"/>
              <a:t>Takagi&amp;Matsuda</a:t>
            </a:r>
            <a:r>
              <a:rPr lang="en-US" altLang="ja-JP" dirty="0" smtClean="0"/>
              <a:t>[2007]</a:t>
            </a:r>
            <a:endParaRPr lang="en-US" altLang="ja-JP" dirty="0" smtClean="0"/>
          </a:p>
          <a:p>
            <a:pPr>
              <a:buNone/>
            </a:pPr>
            <a:r>
              <a:rPr lang="ja-JP" altLang="en-US" dirty="0" smtClean="0"/>
              <a:t>　</a:t>
            </a:r>
            <a:r>
              <a:rPr lang="ja-JP" altLang="en-US" dirty="0" smtClean="0">
                <a:solidFill>
                  <a:schemeClr val="bg2">
                    <a:lumMod val="20000"/>
                    <a:lumOff val="80000"/>
                  </a:schemeClr>
                </a:solidFill>
              </a:rPr>
              <a:t>・</a:t>
            </a:r>
            <a:r>
              <a:rPr lang="ja-JP" altLang="en-US" sz="2800" dirty="0" smtClean="0">
                <a:solidFill>
                  <a:schemeClr val="bg2">
                    <a:lumMod val="20000"/>
                    <a:lumOff val="80000"/>
                  </a:schemeClr>
                </a:solidFill>
              </a:rPr>
              <a:t>熱潮汐波による運動量輸送でスーパーローテーションを維持・生成できることを数値計算により示す。</a:t>
            </a:r>
            <a:endParaRPr kumimoji="1" lang="en-US" altLang="ja-JP" sz="2800" dirty="0" smtClean="0">
              <a:solidFill>
                <a:schemeClr val="bg2">
                  <a:lumMod val="20000"/>
                  <a:lumOff val="80000"/>
                </a:schemeClr>
              </a:solidFill>
            </a:endParaRPr>
          </a:p>
        </p:txBody>
      </p:sp>
      <p:sp>
        <p:nvSpPr>
          <p:cNvPr id="10" name="円/楕円 9"/>
          <p:cNvSpPr/>
          <p:nvPr/>
        </p:nvSpPr>
        <p:spPr>
          <a:xfrm>
            <a:off x="467544" y="3717032"/>
            <a:ext cx="8496944" cy="136815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827585" y="5373216"/>
            <a:ext cx="7488832" cy="954107"/>
          </a:xfrm>
          <a:prstGeom prst="rect">
            <a:avLst/>
          </a:prstGeom>
          <a:noFill/>
        </p:spPr>
        <p:txBody>
          <a:bodyPr wrap="square" rtlCol="0">
            <a:spAutoFit/>
          </a:bodyPr>
          <a:lstStyle/>
          <a:p>
            <a:r>
              <a:rPr kumimoji="1" lang="ja-JP" altLang="en-US" sz="2800" dirty="0" smtClean="0"/>
              <a:t>安定度、平均東西風、など種々のパラメータ依存性をみるようなものではない</a:t>
            </a:r>
            <a:endParaRPr kumimoji="1" lang="ja-JP" alt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6203032" cy="778098"/>
          </a:xfrm>
        </p:spPr>
        <p:txBody>
          <a:bodyPr>
            <a:normAutofit fontScale="90000"/>
          </a:bodyPr>
          <a:lstStyle/>
          <a:p>
            <a:r>
              <a:rPr lang="ja-JP" altLang="en-US" dirty="0" smtClean="0"/>
              <a:t>やりたいこと</a:t>
            </a:r>
            <a:endParaRPr kumimoji="1" lang="ja-JP" altLang="en-US" dirty="0"/>
          </a:p>
        </p:txBody>
      </p:sp>
      <p:sp>
        <p:nvSpPr>
          <p:cNvPr id="4" name="コンテンツ プレースホルダ 2"/>
          <p:cNvSpPr>
            <a:spLocks noGrp="1"/>
          </p:cNvSpPr>
          <p:nvPr>
            <p:ph idx="1"/>
          </p:nvPr>
        </p:nvSpPr>
        <p:spPr>
          <a:xfrm>
            <a:off x="251520" y="1268760"/>
            <a:ext cx="8496944" cy="4525963"/>
          </a:xfrm>
        </p:spPr>
        <p:txBody>
          <a:bodyPr>
            <a:normAutofit/>
          </a:bodyPr>
          <a:lstStyle/>
          <a:p>
            <a:pPr>
              <a:buBlip>
                <a:blip r:embed="rId2"/>
              </a:buBlip>
            </a:pPr>
            <a:r>
              <a:rPr kumimoji="1" lang="ja-JP" altLang="en-US" sz="2800" dirty="0" smtClean="0"/>
              <a:t>金星大気での熱潮汐波による運動量輸送を計算</a:t>
            </a:r>
            <a:endParaRPr kumimoji="1" lang="en-US" altLang="ja-JP" sz="2800" dirty="0" smtClean="0"/>
          </a:p>
          <a:p>
            <a:pPr>
              <a:buNone/>
            </a:pPr>
            <a:r>
              <a:rPr lang="ja-JP" altLang="en-US" sz="2800" dirty="0" smtClean="0"/>
              <a:t>　</a:t>
            </a:r>
            <a:r>
              <a:rPr lang="ja-JP" altLang="en-US" sz="2600" dirty="0" smtClean="0">
                <a:solidFill>
                  <a:schemeClr val="tx1">
                    <a:lumMod val="85000"/>
                  </a:schemeClr>
                </a:solidFill>
              </a:rPr>
              <a:t>・平均流の加速度を見積もる</a:t>
            </a:r>
            <a:endParaRPr kumimoji="1" lang="en-US" altLang="ja-JP" sz="2600" dirty="0" smtClean="0">
              <a:solidFill>
                <a:schemeClr val="tx1">
                  <a:lumMod val="85000"/>
                </a:schemeClr>
              </a:solidFill>
            </a:endParaRPr>
          </a:p>
          <a:p>
            <a:pPr>
              <a:buBlip>
                <a:blip r:embed="rId2"/>
              </a:buBlip>
            </a:pPr>
            <a:r>
              <a:rPr lang="ja-JP" altLang="en-US" sz="2800" dirty="0" smtClean="0"/>
              <a:t>背景場のパラメータによる感度</a:t>
            </a:r>
            <a:endParaRPr lang="en-US" altLang="ja-JP" sz="2800" dirty="0" smtClean="0"/>
          </a:p>
          <a:p>
            <a:pPr>
              <a:buNone/>
            </a:pPr>
            <a:r>
              <a:rPr kumimoji="1" lang="ja-JP" altLang="en-US" sz="2800" dirty="0" smtClean="0"/>
              <a:t>　</a:t>
            </a:r>
            <a:r>
              <a:rPr kumimoji="1" lang="ja-JP" altLang="en-US" sz="2600" dirty="0" smtClean="0"/>
              <a:t>・</a:t>
            </a:r>
            <a:r>
              <a:rPr lang="ja-JP" altLang="en-US" sz="2600" dirty="0" smtClean="0"/>
              <a:t>安定度</a:t>
            </a:r>
            <a:endParaRPr lang="en-US" altLang="ja-JP" sz="2600" dirty="0" smtClean="0"/>
          </a:p>
          <a:p>
            <a:pPr>
              <a:buNone/>
            </a:pPr>
            <a:r>
              <a:rPr kumimoji="1" lang="ja-JP" altLang="en-US" sz="2600" dirty="0" smtClean="0"/>
              <a:t>　</a:t>
            </a:r>
            <a:r>
              <a:rPr kumimoji="1" lang="ja-JP" altLang="en-US" sz="2600" dirty="0" smtClean="0"/>
              <a:t>・平均流の鉛直分布</a:t>
            </a:r>
            <a:endParaRPr kumimoji="1" lang="en-US" altLang="ja-JP" sz="2600" dirty="0" smtClean="0"/>
          </a:p>
          <a:p>
            <a:pPr>
              <a:buBlip>
                <a:blip r:embed="rId2"/>
              </a:buBlip>
            </a:pPr>
            <a:r>
              <a:rPr kumimoji="1" lang="ja-JP" altLang="en-US" sz="2800" dirty="0" smtClean="0"/>
              <a:t>加熱分布の違いによる構造の変化を調べる</a:t>
            </a:r>
            <a:endParaRPr kumimoji="1" lang="en-US" altLang="ja-JP" sz="2800" dirty="0" smtClean="0"/>
          </a:p>
          <a:p>
            <a:pPr>
              <a:buBlip>
                <a:blip r:embed="rId2"/>
              </a:buBlip>
            </a:pPr>
            <a:r>
              <a:rPr lang="ja-JP" altLang="en-US" sz="2800" dirty="0" smtClean="0"/>
              <a:t>背景場の変化に</a:t>
            </a:r>
            <a:r>
              <a:rPr lang="ja-JP" altLang="en-US" sz="2800" dirty="0" smtClean="0"/>
              <a:t>よって、</a:t>
            </a:r>
            <a:r>
              <a:rPr lang="ja-JP" altLang="en-US" sz="2800" dirty="0" smtClean="0"/>
              <a:t>最終的に実現される平衡状態がどうなるのか</a:t>
            </a:r>
            <a:r>
              <a:rPr lang="ja-JP" altLang="en-US" sz="2800" dirty="0" smtClean="0"/>
              <a:t>を</a:t>
            </a:r>
            <a:r>
              <a:rPr lang="ja-JP" altLang="en-US" sz="2800" dirty="0" smtClean="0"/>
              <a:t>調べる</a:t>
            </a:r>
            <a:endParaRPr kumimoji="1" lang="en-US" altLang="ja-JP" sz="2800" dirty="0" smtClean="0"/>
          </a:p>
        </p:txBody>
      </p:sp>
      <p:sp>
        <p:nvSpPr>
          <p:cNvPr id="5" name="円/楕円 4"/>
          <p:cNvSpPr/>
          <p:nvPr/>
        </p:nvSpPr>
        <p:spPr>
          <a:xfrm>
            <a:off x="755576" y="2852936"/>
            <a:ext cx="1584176" cy="504056"/>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p:nvPr/>
        </p:nvCxnSpPr>
        <p:spPr>
          <a:xfrm rot="10800000">
            <a:off x="2411760" y="3068960"/>
            <a:ext cx="1224136" cy="1588"/>
          </a:xfrm>
          <a:prstGeom prst="straightConnector1">
            <a:avLst/>
          </a:prstGeom>
          <a:ln w="317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635896" y="2852936"/>
            <a:ext cx="1338828" cy="369332"/>
          </a:xfrm>
          <a:prstGeom prst="rect">
            <a:avLst/>
          </a:prstGeom>
          <a:noFill/>
        </p:spPr>
        <p:txBody>
          <a:bodyPr wrap="none" rtlCol="0">
            <a:spAutoFit/>
          </a:bodyPr>
          <a:lstStyle/>
          <a:p>
            <a:r>
              <a:rPr kumimoji="1" lang="ja-JP" altLang="en-US" dirty="0" smtClean="0">
                <a:solidFill>
                  <a:srgbClr val="0070C0"/>
                </a:solidFill>
              </a:rPr>
              <a:t>今日の内容</a:t>
            </a:r>
          </a:p>
        </p:txBody>
      </p:sp>
      <p:sp>
        <p:nvSpPr>
          <p:cNvPr id="11" name="テキスト ボックス 10"/>
          <p:cNvSpPr txBox="1"/>
          <p:nvPr/>
        </p:nvSpPr>
        <p:spPr>
          <a:xfrm>
            <a:off x="143000" y="5473005"/>
            <a:ext cx="9001000" cy="1384995"/>
          </a:xfrm>
          <a:prstGeom prst="rect">
            <a:avLst/>
          </a:prstGeom>
          <a:noFill/>
        </p:spPr>
        <p:txBody>
          <a:bodyPr wrap="square" rtlCol="0">
            <a:spAutoFit/>
          </a:bodyPr>
          <a:lstStyle/>
          <a:p>
            <a:r>
              <a:rPr kumimoji="1" lang="ja-JP" altLang="en-US" sz="2800" dirty="0" smtClean="0"/>
              <a:t>　スーパーローテーションの維持・生成には金星大気のどのようなパラメータの</a:t>
            </a:r>
            <a:r>
              <a:rPr lang="ja-JP" altLang="en-US" sz="2800" dirty="0" smtClean="0"/>
              <a:t>、</a:t>
            </a:r>
            <a:r>
              <a:rPr kumimoji="1" lang="ja-JP" altLang="en-US" sz="2800" dirty="0" smtClean="0"/>
              <a:t>どのような鉛直構造が本質的な寄与をしているかを知りたい。</a:t>
            </a:r>
            <a:endParaRPr kumimoji="1" lang="ja-JP" alt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2752" y="562670"/>
            <a:ext cx="7035552" cy="562074"/>
          </a:xfrm>
        </p:spPr>
        <p:txBody>
          <a:bodyPr>
            <a:noAutofit/>
          </a:bodyPr>
          <a:lstStyle/>
          <a:p>
            <a:r>
              <a:rPr kumimoji="1" lang="ja-JP" altLang="en-US" sz="4000" dirty="0" smtClean="0"/>
              <a:t>熱潮汐波とは？</a:t>
            </a:r>
            <a:endParaRPr kumimoji="1" lang="ja-JP" altLang="en-US" sz="4000" dirty="0"/>
          </a:p>
        </p:txBody>
      </p:sp>
      <p:pic>
        <p:nvPicPr>
          <p:cNvPr id="5" name="vwp1_10.avi">
            <a:hlinkClick r:id="" action="ppaction://media"/>
          </p:cNvPr>
          <p:cNvPicPr>
            <a:picLocks noGrp="1" noRot="1" noChangeAspect="1"/>
          </p:cNvPicPr>
          <p:nvPr>
            <p:ph idx="1"/>
            <a:videoFile r:link="rId1"/>
          </p:nvPr>
        </p:nvPicPr>
        <p:blipFill>
          <a:blip r:embed="rId3" cstate="print"/>
          <a:stretch>
            <a:fillRect/>
          </a:stretch>
        </p:blipFill>
        <p:spPr>
          <a:xfrm>
            <a:off x="4139952" y="1772816"/>
            <a:ext cx="4320480" cy="3240360"/>
          </a:xfrm>
          <a:prstGeom prst="rect">
            <a:avLst/>
          </a:prstGeom>
        </p:spPr>
      </p:pic>
      <p:sp>
        <p:nvSpPr>
          <p:cNvPr id="6" name="コンテンツ プレースホルダ 2"/>
          <p:cNvSpPr txBox="1">
            <a:spLocks/>
          </p:cNvSpPr>
          <p:nvPr/>
        </p:nvSpPr>
        <p:spPr>
          <a:xfrm>
            <a:off x="683568" y="5157192"/>
            <a:ext cx="7467600" cy="1440160"/>
          </a:xfrm>
          <a:prstGeom prst="rect">
            <a:avLst/>
          </a:prstGeom>
        </p:spPr>
        <p:txBody>
          <a:bodyPr vert="horz">
            <a:normAutofit fontScale="92500" lnSpcReduction="10000"/>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Blip>
                <a:blip r:embed="rId4"/>
              </a:buBlip>
              <a:tabLst/>
              <a:defRPr/>
            </a:pPr>
            <a:r>
              <a:rPr kumimoji="1" lang="ja-JP" altLang="en-US" sz="3000" b="0" i="0" u="none" strike="noStrike" kern="1200" cap="none" spc="0" normalizeH="0" baseline="0" noProof="0" dirty="0" smtClean="0">
                <a:ln>
                  <a:noFill/>
                </a:ln>
                <a:solidFill>
                  <a:schemeClr val="tx1"/>
                </a:solidFill>
                <a:effectLst/>
                <a:uLnTx/>
                <a:uFillTx/>
                <a:latin typeface="+mn-lt"/>
                <a:ea typeface="+mn-ea"/>
                <a:cs typeface="+mn-cs"/>
              </a:rPr>
              <a:t>重力を復元力とした波</a:t>
            </a:r>
            <a:endParaRPr kumimoji="1" lang="en-US" altLang="ja-JP" sz="3000" b="0"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Blip>
                <a:blip r:embed="rId4"/>
              </a:buBlip>
              <a:tabLst/>
              <a:defRPr/>
            </a:pPr>
            <a:r>
              <a:rPr lang="ja-JP" altLang="en-US" sz="3000" dirty="0" smtClean="0"/>
              <a:t>運動量を輸送</a:t>
            </a:r>
            <a:endParaRPr lang="en-US" altLang="ja-JP" sz="3000" dirty="0" smtClean="0"/>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Blip>
                <a:blip r:embed="rId4"/>
              </a:buBlip>
              <a:tabLst/>
              <a:defRPr/>
            </a:pPr>
            <a:r>
              <a:rPr lang="ja-JP" altLang="en-US" sz="3000" dirty="0" smtClean="0"/>
              <a:t>励起源は様々</a:t>
            </a:r>
            <a:r>
              <a:rPr lang="en-US" altLang="ja-JP" sz="3000" dirty="0" smtClean="0"/>
              <a:t>(</a:t>
            </a:r>
            <a:r>
              <a:rPr lang="ja-JP" altLang="en-US" sz="3000" dirty="0" smtClean="0"/>
              <a:t>対流、地形、熱潮汐</a:t>
            </a:r>
            <a:r>
              <a:rPr lang="en-US" altLang="ja-JP" sz="3000" dirty="0" smtClean="0"/>
              <a:t>)</a:t>
            </a:r>
            <a:endParaRPr kumimoji="1" lang="en-US" altLang="ja-JP" sz="3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3075" name="Picture 3" descr="C:\Documents and Settings\hiro\デスクトップ\iw02.gif"/>
          <p:cNvPicPr>
            <a:picLocks noChangeAspect="1" noChangeArrowheads="1" noCrop="1"/>
          </p:cNvPicPr>
          <p:nvPr/>
        </p:nvPicPr>
        <p:blipFill>
          <a:blip r:embed="rId5" cstate="print"/>
          <a:srcRect/>
          <a:stretch>
            <a:fillRect/>
          </a:stretch>
        </p:blipFill>
        <p:spPr bwMode="auto">
          <a:xfrm>
            <a:off x="971600" y="2204864"/>
            <a:ext cx="2585864" cy="2585864"/>
          </a:xfrm>
          <a:prstGeom prst="rect">
            <a:avLst/>
          </a:prstGeom>
          <a:noFill/>
        </p:spPr>
      </p:pic>
      <p:sp>
        <p:nvSpPr>
          <p:cNvPr id="8" name="テキスト ボックス 7"/>
          <p:cNvSpPr txBox="1"/>
          <p:nvPr/>
        </p:nvSpPr>
        <p:spPr>
          <a:xfrm>
            <a:off x="4716016" y="692696"/>
            <a:ext cx="3024336" cy="523220"/>
          </a:xfrm>
          <a:prstGeom prst="rect">
            <a:avLst/>
          </a:prstGeom>
          <a:noFill/>
        </p:spPr>
        <p:txBody>
          <a:bodyPr wrap="square" rtlCol="0">
            <a:spAutoFit/>
          </a:bodyPr>
          <a:lstStyle/>
          <a:p>
            <a:r>
              <a:rPr kumimoji="1" lang="ja-JP" altLang="en-US" sz="2800" dirty="0" smtClean="0"/>
              <a:t>⇒重力波の一種</a:t>
            </a:r>
          </a:p>
        </p:txBody>
      </p:sp>
      <p:sp>
        <p:nvSpPr>
          <p:cNvPr id="9" name="テキスト ボックス 8"/>
          <p:cNvSpPr txBox="1"/>
          <p:nvPr/>
        </p:nvSpPr>
        <p:spPr>
          <a:xfrm>
            <a:off x="539552" y="1556792"/>
            <a:ext cx="3024336" cy="523220"/>
          </a:xfrm>
          <a:prstGeom prst="rect">
            <a:avLst/>
          </a:prstGeom>
          <a:noFill/>
        </p:spPr>
        <p:txBody>
          <a:bodyPr wrap="square" rtlCol="0">
            <a:spAutoFit/>
          </a:bodyPr>
          <a:lstStyle/>
          <a:p>
            <a:r>
              <a:rPr kumimoji="1" lang="ja-JP" altLang="en-US" sz="2800" dirty="0" smtClean="0"/>
              <a:t>重力波とは？</a:t>
            </a:r>
          </a:p>
        </p:txBody>
      </p:sp>
      <p:sp>
        <p:nvSpPr>
          <p:cNvPr id="10" name="テキスト ボックス 9"/>
          <p:cNvSpPr txBox="1"/>
          <p:nvPr/>
        </p:nvSpPr>
        <p:spPr>
          <a:xfrm>
            <a:off x="971600" y="2204865"/>
            <a:ext cx="1008112" cy="369332"/>
          </a:xfrm>
          <a:prstGeom prst="rect">
            <a:avLst/>
          </a:prstGeom>
          <a:solidFill>
            <a:schemeClr val="tx1"/>
          </a:solidFill>
        </p:spPr>
        <p:txBody>
          <a:bodyPr wrap="square" rtlCol="0">
            <a:spAutoFit/>
          </a:bodyPr>
          <a:lstStyle/>
          <a:p>
            <a:r>
              <a:rPr kumimoji="1" lang="ja-JP" altLang="en-US" dirty="0" smtClean="0">
                <a:solidFill>
                  <a:schemeClr val="bg1"/>
                </a:solidFill>
              </a:rPr>
              <a:t>密度低</a:t>
            </a:r>
            <a:endParaRPr kumimoji="1" lang="ja-JP" altLang="en-US" dirty="0" smtClean="0">
              <a:solidFill>
                <a:schemeClr val="bg1"/>
              </a:solidFill>
            </a:endParaRPr>
          </a:p>
        </p:txBody>
      </p:sp>
      <p:sp>
        <p:nvSpPr>
          <p:cNvPr id="11" name="テキスト ボックス 10"/>
          <p:cNvSpPr txBox="1"/>
          <p:nvPr/>
        </p:nvSpPr>
        <p:spPr>
          <a:xfrm>
            <a:off x="971600" y="4365104"/>
            <a:ext cx="1008112" cy="369332"/>
          </a:xfrm>
          <a:prstGeom prst="rect">
            <a:avLst/>
          </a:prstGeom>
          <a:solidFill>
            <a:schemeClr val="tx1"/>
          </a:solidFill>
        </p:spPr>
        <p:txBody>
          <a:bodyPr wrap="square" rtlCol="0">
            <a:spAutoFit/>
          </a:bodyPr>
          <a:lstStyle/>
          <a:p>
            <a:r>
              <a:rPr kumimoji="1" lang="ja-JP" altLang="en-US" dirty="0" smtClean="0">
                <a:solidFill>
                  <a:schemeClr val="bg1"/>
                </a:solidFill>
              </a:rPr>
              <a:t>密度高</a:t>
            </a:r>
            <a:endParaRPr kumimoji="1" lang="ja-JP" altLang="en-US" dirty="0" smtClean="0">
              <a:solidFill>
                <a:schemeClr val="bg1"/>
              </a:solidFil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8000">
              <a:srgbClr val="FFCC66"/>
            </a:gs>
            <a:gs pos="50000">
              <a:schemeClr val="accent1">
                <a:tint val="44500"/>
                <a:satMod val="160000"/>
              </a:schemeClr>
            </a:gs>
            <a:gs pos="100000">
              <a:schemeClr val="accent1">
                <a:tint val="23500"/>
                <a:satMod val="160000"/>
              </a:schemeClr>
            </a:gs>
          </a:gsLst>
          <a:lin ang="16200000" scaled="1"/>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6408712" cy="792088"/>
          </a:xfrm>
        </p:spPr>
        <p:txBody>
          <a:bodyPr>
            <a:normAutofit/>
          </a:bodyPr>
          <a:lstStyle/>
          <a:p>
            <a:r>
              <a:rPr kumimoji="1" lang="ja-JP" altLang="en-US" sz="4000" dirty="0" smtClean="0">
                <a:solidFill>
                  <a:schemeClr val="bg1"/>
                </a:solidFill>
              </a:rPr>
              <a:t>熱潮汐波</a:t>
            </a:r>
            <a:endParaRPr kumimoji="1" lang="ja-JP" altLang="en-US" sz="4000" dirty="0">
              <a:solidFill>
                <a:schemeClr val="bg1"/>
              </a:solidFill>
            </a:endParaRPr>
          </a:p>
        </p:txBody>
      </p:sp>
      <p:sp>
        <p:nvSpPr>
          <p:cNvPr id="6" name="太陽 5"/>
          <p:cNvSpPr/>
          <p:nvPr/>
        </p:nvSpPr>
        <p:spPr>
          <a:xfrm>
            <a:off x="539552" y="1412776"/>
            <a:ext cx="936104" cy="864096"/>
          </a:xfrm>
          <a:prstGeom prst="su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0" y="2996952"/>
            <a:ext cx="9144000" cy="720080"/>
          </a:xfrm>
          <a:prstGeom prst="roundRect">
            <a:avLst/>
          </a:prstGeom>
          <a:blipFill>
            <a:blip r:embed="rId2" cstate="print">
              <a:duotone>
                <a:prstClr val="black"/>
                <a:schemeClr val="accent2">
                  <a:tint val="45000"/>
                  <a:satMod val="400000"/>
                </a:schemeClr>
              </a:duotone>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3060848" y="3933056"/>
            <a:ext cx="14904640" cy="2592288"/>
            <a:chOff x="-881090" y="4354817"/>
            <a:chExt cx="8196205" cy="514345"/>
          </a:xfrm>
        </p:grpSpPr>
        <p:grpSp>
          <p:nvGrpSpPr>
            <p:cNvPr id="20" name="グループ化 19"/>
            <p:cNvGrpSpPr/>
            <p:nvPr/>
          </p:nvGrpSpPr>
          <p:grpSpPr>
            <a:xfrm>
              <a:off x="379864" y="4354818"/>
              <a:ext cx="5043819" cy="514344"/>
              <a:chOff x="-4441447" y="4906933"/>
              <a:chExt cx="9739966" cy="1963099"/>
            </a:xfrm>
          </p:grpSpPr>
          <p:cxnSp>
            <p:nvCxnSpPr>
              <p:cNvPr id="12" name="直線コネクタ 11"/>
              <p:cNvCxnSpPr/>
              <p:nvPr/>
            </p:nvCxnSpPr>
            <p:spPr>
              <a:xfrm>
                <a:off x="-3223950" y="4906935"/>
                <a:ext cx="2434991" cy="19630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41447" y="4906935"/>
                <a:ext cx="2394155" cy="1951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006454" y="4906935"/>
                <a:ext cx="2434991" cy="19630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788959" y="4906935"/>
                <a:ext cx="2434991" cy="19630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28537" y="4906935"/>
                <a:ext cx="2434991" cy="19630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646032" y="4906935"/>
                <a:ext cx="2434991" cy="19630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863528" y="4906933"/>
                <a:ext cx="2434991" cy="1951066"/>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21" name="直線コネクタ 20"/>
            <p:cNvCxnSpPr/>
            <p:nvPr/>
          </p:nvCxnSpPr>
          <p:spPr>
            <a:xfrm>
              <a:off x="-250613" y="4354817"/>
              <a:ext cx="1260955" cy="511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793205" y="4354819"/>
              <a:ext cx="1260955" cy="514343"/>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5423683" y="4354817"/>
              <a:ext cx="1260955" cy="5111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81090" y="4354817"/>
              <a:ext cx="1260955" cy="514343"/>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054160" y="4354817"/>
              <a:ext cx="1260955" cy="51119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8" name="テキスト ボックス 27"/>
          <p:cNvSpPr txBox="1"/>
          <p:nvPr/>
        </p:nvSpPr>
        <p:spPr>
          <a:xfrm>
            <a:off x="323528" y="6309320"/>
            <a:ext cx="1656184" cy="369332"/>
          </a:xfrm>
          <a:prstGeom prst="rect">
            <a:avLst/>
          </a:prstGeom>
          <a:noFill/>
        </p:spPr>
        <p:txBody>
          <a:bodyPr wrap="square" rtlCol="0">
            <a:spAutoFit/>
          </a:bodyPr>
          <a:lstStyle/>
          <a:p>
            <a:r>
              <a:rPr lang="ja-JP" altLang="en-US" dirty="0" smtClean="0">
                <a:solidFill>
                  <a:schemeClr val="bg1"/>
                </a:solidFill>
              </a:rPr>
              <a:t>等位相</a:t>
            </a:r>
            <a:r>
              <a:rPr lang="ja-JP" altLang="en-US" dirty="0">
                <a:solidFill>
                  <a:schemeClr val="bg1"/>
                </a:solidFill>
              </a:rPr>
              <a:t>線</a:t>
            </a:r>
            <a:endParaRPr kumimoji="1" lang="ja-JP" altLang="en-US" dirty="0">
              <a:solidFill>
                <a:schemeClr val="bg1"/>
              </a:solidFill>
            </a:endParaRPr>
          </a:p>
        </p:txBody>
      </p:sp>
      <p:sp>
        <p:nvSpPr>
          <p:cNvPr id="29" name="テキスト ボックス 28"/>
          <p:cNvSpPr txBox="1"/>
          <p:nvPr/>
        </p:nvSpPr>
        <p:spPr>
          <a:xfrm>
            <a:off x="6372200" y="2636912"/>
            <a:ext cx="1656184" cy="369332"/>
          </a:xfrm>
          <a:prstGeom prst="rect">
            <a:avLst/>
          </a:prstGeom>
          <a:noFill/>
        </p:spPr>
        <p:txBody>
          <a:bodyPr wrap="square" rtlCol="0">
            <a:spAutoFit/>
          </a:bodyPr>
          <a:lstStyle/>
          <a:p>
            <a:r>
              <a:rPr kumimoji="1" lang="ja-JP" altLang="en-US" dirty="0" smtClean="0">
                <a:solidFill>
                  <a:schemeClr val="bg1"/>
                </a:solidFill>
              </a:rPr>
              <a:t>雲層</a:t>
            </a:r>
            <a:endParaRPr kumimoji="1" lang="ja-JP" altLang="en-US" dirty="0">
              <a:solidFill>
                <a:schemeClr val="bg1"/>
              </a:solidFill>
            </a:endParaRPr>
          </a:p>
        </p:txBody>
      </p:sp>
      <p:grpSp>
        <p:nvGrpSpPr>
          <p:cNvPr id="31" name="グループ化 30"/>
          <p:cNvGrpSpPr/>
          <p:nvPr/>
        </p:nvGrpSpPr>
        <p:grpSpPr>
          <a:xfrm>
            <a:off x="179512" y="2876816"/>
            <a:ext cx="1656184" cy="936104"/>
            <a:chOff x="179512" y="2924944"/>
            <a:chExt cx="1656184" cy="936104"/>
          </a:xfrm>
        </p:grpSpPr>
        <p:sp>
          <p:nvSpPr>
            <p:cNvPr id="8" name="円/楕円 7"/>
            <p:cNvSpPr/>
            <p:nvPr/>
          </p:nvSpPr>
          <p:spPr>
            <a:xfrm>
              <a:off x="179512" y="2924944"/>
              <a:ext cx="1656184" cy="936104"/>
            </a:xfrm>
            <a:prstGeom prst="ellipse">
              <a:avLst/>
            </a:prstGeom>
            <a:solidFill>
              <a:srgbClr val="FF000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515672" y="3152816"/>
              <a:ext cx="887976" cy="369332"/>
            </a:xfrm>
            <a:prstGeom prst="rect">
              <a:avLst/>
            </a:prstGeom>
            <a:noFill/>
          </p:spPr>
          <p:txBody>
            <a:bodyPr wrap="square" rtlCol="0">
              <a:spAutoFit/>
            </a:bodyPr>
            <a:lstStyle/>
            <a:p>
              <a:r>
                <a:rPr kumimoji="1" lang="ja-JP" altLang="en-US" dirty="0" smtClean="0">
                  <a:solidFill>
                    <a:schemeClr val="bg1"/>
                  </a:solidFill>
                </a:rPr>
                <a:t>加熱域</a:t>
              </a:r>
              <a:endParaRPr kumimoji="1" lang="ja-JP" altLang="en-US" dirty="0">
                <a:solidFill>
                  <a:schemeClr val="bg1"/>
                </a:solidFill>
              </a:endParaRPr>
            </a:p>
          </p:txBody>
        </p:sp>
      </p:grpSp>
      <p:sp>
        <p:nvSpPr>
          <p:cNvPr id="57" name="右矢印 56"/>
          <p:cNvSpPr/>
          <p:nvPr/>
        </p:nvSpPr>
        <p:spPr>
          <a:xfrm flipH="1">
            <a:off x="2411760" y="2924944"/>
            <a:ext cx="1944216" cy="86409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左矢印 58"/>
          <p:cNvSpPr/>
          <p:nvPr/>
        </p:nvSpPr>
        <p:spPr>
          <a:xfrm flipH="1">
            <a:off x="4355976" y="4221088"/>
            <a:ext cx="1656184" cy="648072"/>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7" name="グループ化 76"/>
          <p:cNvGrpSpPr/>
          <p:nvPr/>
        </p:nvGrpSpPr>
        <p:grpSpPr>
          <a:xfrm>
            <a:off x="4355976" y="1700808"/>
            <a:ext cx="4320480" cy="648072"/>
            <a:chOff x="4355976" y="1700808"/>
            <a:chExt cx="4320480" cy="648072"/>
          </a:xfrm>
        </p:grpSpPr>
        <p:sp>
          <p:nvSpPr>
            <p:cNvPr id="58" name="左矢印 57"/>
            <p:cNvSpPr/>
            <p:nvPr/>
          </p:nvSpPr>
          <p:spPr>
            <a:xfrm flipH="1">
              <a:off x="4355976" y="1700808"/>
              <a:ext cx="1656184" cy="648072"/>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6084168" y="1844824"/>
              <a:ext cx="2592288" cy="369332"/>
            </a:xfrm>
            <a:prstGeom prst="rect">
              <a:avLst/>
            </a:prstGeom>
            <a:noFill/>
          </p:spPr>
          <p:txBody>
            <a:bodyPr wrap="square" rtlCol="0">
              <a:spAutoFit/>
            </a:bodyPr>
            <a:lstStyle/>
            <a:p>
              <a:r>
                <a:rPr kumimoji="1" lang="ja-JP" altLang="en-US" b="1" dirty="0" smtClean="0">
                  <a:solidFill>
                    <a:srgbClr val="00B050"/>
                  </a:solidFill>
                </a:rPr>
                <a:t>運動量が運ばれる</a:t>
              </a:r>
            </a:p>
          </p:txBody>
        </p:sp>
      </p:grpSp>
      <p:sp>
        <p:nvSpPr>
          <p:cNvPr id="76" name="テキスト ボックス 75"/>
          <p:cNvSpPr txBox="1"/>
          <p:nvPr/>
        </p:nvSpPr>
        <p:spPr>
          <a:xfrm>
            <a:off x="2627784" y="2492896"/>
            <a:ext cx="2016224" cy="369332"/>
          </a:xfrm>
          <a:prstGeom prst="rect">
            <a:avLst/>
          </a:prstGeom>
          <a:noFill/>
        </p:spPr>
        <p:txBody>
          <a:bodyPr wrap="square" rtlCol="0">
            <a:spAutoFit/>
          </a:bodyPr>
          <a:lstStyle/>
          <a:p>
            <a:r>
              <a:rPr kumimoji="1" lang="ja-JP" altLang="en-US" b="1" dirty="0" smtClean="0">
                <a:solidFill>
                  <a:srgbClr val="00B050"/>
                </a:solidFill>
              </a:rPr>
              <a:t>加速される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repeatCount="indefinite" fill="hold" grpId="0" nodeType="clickEffect">
                                  <p:stCondLst>
                                    <p:cond delay="0"/>
                                  </p:stCondLst>
                                  <p:endCondLst>
                                    <p:cond evt="onNext" delay="0">
                                      <p:tgtEl>
                                        <p:sldTgt/>
                                      </p:tgtEl>
                                    </p:cond>
                                  </p:endCondLst>
                                  <p:childTnLst>
                                    <p:animMotion origin="layout" path="M -0.11024 -1.48148E-6 L 0.88976 -1.48148E-6 " pathEditMode="relative" rAng="0" ptsTypes="AA">
                                      <p:cBhvr>
                                        <p:cTn id="6" dur="10000" fill="hold"/>
                                        <p:tgtEl>
                                          <p:spTgt spid="6"/>
                                        </p:tgtEl>
                                        <p:attrNameLst>
                                          <p:attrName>ppt_x</p:attrName>
                                          <p:attrName>ppt_y</p:attrName>
                                        </p:attrNameLst>
                                      </p:cBhvr>
                                      <p:rCtr x="500" y="0"/>
                                    </p:animMotion>
                                  </p:childTnLst>
                                </p:cTn>
                              </p:par>
                              <p:par>
                                <p:cTn id="7" presetID="63" presetClass="path" presetSubtype="0" repeatCount="indefinite" fill="hold" nodeType="withEffect">
                                  <p:stCondLst>
                                    <p:cond delay="0"/>
                                  </p:stCondLst>
                                  <p:endCondLst>
                                    <p:cond evt="onNext" delay="0">
                                      <p:tgtEl>
                                        <p:sldTgt/>
                                      </p:tgtEl>
                                    </p:cond>
                                  </p:endCondLst>
                                  <p:childTnLst>
                                    <p:animMotion origin="layout" path="M -0.13767 -0.0051 L 0.33473 -0.0051 " pathEditMode="relative" rAng="0" ptsTypes="AA">
                                      <p:cBhvr>
                                        <p:cTn id="8" dur="5000" fill="hold"/>
                                        <p:tgtEl>
                                          <p:spTgt spid="27"/>
                                        </p:tgtEl>
                                        <p:attrNameLst>
                                          <p:attrName>ppt_x</p:attrName>
                                          <p:attrName>ppt_y</p:attrName>
                                        </p:attrNameLst>
                                      </p:cBhvr>
                                      <p:rCtr x="236" y="0"/>
                                    </p:animMotion>
                                  </p:childTnLst>
                                </p:cTn>
                              </p:par>
                              <p:par>
                                <p:cTn id="9" presetID="63" presetClass="path" presetSubtype="0" repeatCount="indefinite" fill="hold" nodeType="withEffect">
                                  <p:stCondLst>
                                    <p:cond delay="0"/>
                                  </p:stCondLst>
                                  <p:endCondLst>
                                    <p:cond evt="onNext" delay="0">
                                      <p:tgtEl>
                                        <p:sldTgt/>
                                      </p:tgtEl>
                                    </p:cond>
                                  </p:endCondLst>
                                  <p:childTnLst>
                                    <p:animMotion origin="layout" path="M -0.11007 0.00532 L 0.88993 0.00532 " pathEditMode="relative" rAng="0" ptsTypes="AA">
                                      <p:cBhvr>
                                        <p:cTn id="10" dur="10000" fill="hold"/>
                                        <p:tgtEl>
                                          <p:spTgt spid="31"/>
                                        </p:tgtEl>
                                        <p:attrNameLst>
                                          <p:attrName>ppt_x</p:attrName>
                                          <p:attrName>ppt_y</p:attrName>
                                        </p:attrNameLst>
                                      </p:cBhvr>
                                      <p:rCtr x="500" y="0"/>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7"/>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childTnLst>
                          </p:cTn>
                        </p:par>
                        <p:par>
                          <p:cTn id="17" fill="hold">
                            <p:stCondLst>
                              <p:cond delay="0"/>
                            </p:stCondLst>
                            <p:childTnLst>
                              <p:par>
                                <p:cTn id="18" presetID="64" presetClass="path" presetSubtype="0" fill="hold" nodeType="afterEffect">
                                  <p:stCondLst>
                                    <p:cond delay="0"/>
                                  </p:stCondLst>
                                  <p:childTnLst>
                                    <p:animMotion origin="layout" path="M -0.00017 0.18218 L -3.61111E-6 -2.96296E-6 " pathEditMode="relative" rAng="0" ptsTypes="AA">
                                      <p:cBhvr>
                                        <p:cTn id="19" dur="2000" fill="hold"/>
                                        <p:tgtEl>
                                          <p:spTgt spid="77"/>
                                        </p:tgtEl>
                                        <p:attrNameLst>
                                          <p:attrName>ppt_x</p:attrName>
                                          <p:attrName>ppt_y</p:attrName>
                                        </p:attrNameLst>
                                      </p:cBhvr>
                                      <p:rCtr x="0" y="-91"/>
                                    </p:animMotion>
                                  </p:childTnLst>
                                </p:cTn>
                              </p:par>
                              <p:par>
                                <p:cTn id="20" presetID="42" presetClass="path" presetSubtype="0" fill="hold" grpId="0" nodeType="withEffect">
                                  <p:stCondLst>
                                    <p:cond delay="0"/>
                                  </p:stCondLst>
                                  <p:childTnLst>
                                    <p:animMotion origin="layout" path="M -8.33333E-7 -0.17848 L -8.33333E-7 4.44444E-6 " pathEditMode="relative" rAng="0" ptsTypes="AA">
                                      <p:cBhvr>
                                        <p:cTn id="21" dur="2000" fill="hold"/>
                                        <p:tgtEl>
                                          <p:spTgt spid="59"/>
                                        </p:tgtEl>
                                        <p:attrNameLst>
                                          <p:attrName>ppt_x</p:attrName>
                                          <p:attrName>ppt_y</p:attrName>
                                        </p:attrNameLst>
                                      </p:cBhvr>
                                      <p:rCtr x="0" y="89"/>
                                    </p:animMotion>
                                  </p:childTnLst>
                                </p:cTn>
                              </p:par>
                            </p:childTnLst>
                          </p:cTn>
                        </p:par>
                        <p:par>
                          <p:cTn id="22" fill="hold">
                            <p:stCondLst>
                              <p:cond delay="2000"/>
                            </p:stCondLst>
                            <p:childTnLst>
                              <p:par>
                                <p:cTn id="23" presetID="1" presetClass="entr" presetSubtype="0" fill="hold" grpId="0" nodeType="after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7" grpId="0" animBg="1"/>
      <p:bldP spid="59" grpId="0" animBg="1"/>
      <p:bldP spid="59" grpId="1" animBg="1"/>
      <p:bldP spid="7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hiro\デスクトップ\shared\fm-q8-t0.bmp"/>
          <p:cNvPicPr>
            <a:picLocks noChangeAspect="1" noChangeArrowheads="1"/>
          </p:cNvPicPr>
          <p:nvPr/>
        </p:nvPicPr>
        <p:blipFill>
          <a:blip r:embed="rId2" cstate="print"/>
          <a:srcRect/>
          <a:stretch>
            <a:fillRect/>
          </a:stretch>
        </p:blipFill>
        <p:spPr bwMode="auto">
          <a:xfrm>
            <a:off x="539552" y="2564904"/>
            <a:ext cx="3338736" cy="2336304"/>
          </a:xfrm>
          <a:prstGeom prst="rect">
            <a:avLst/>
          </a:prstGeom>
          <a:noFill/>
        </p:spPr>
      </p:pic>
      <p:sp>
        <p:nvSpPr>
          <p:cNvPr id="2" name="タイトル 1"/>
          <p:cNvSpPr>
            <a:spLocks noGrp="1"/>
          </p:cNvSpPr>
          <p:nvPr>
            <p:ph type="title"/>
          </p:nvPr>
        </p:nvSpPr>
        <p:spPr>
          <a:xfrm>
            <a:off x="251520" y="548680"/>
            <a:ext cx="6624736" cy="864096"/>
          </a:xfrm>
        </p:spPr>
        <p:txBody>
          <a:bodyPr>
            <a:normAutofit/>
          </a:bodyPr>
          <a:lstStyle/>
          <a:p>
            <a:r>
              <a:rPr lang="ja-JP" altLang="en-US" sz="4000" dirty="0" smtClean="0"/>
              <a:t>熱潮汐波による大気の加速</a:t>
            </a:r>
            <a:endParaRPr kumimoji="1" lang="ja-JP" altLang="en-US" sz="4000" dirty="0"/>
          </a:p>
        </p:txBody>
      </p:sp>
      <p:pic>
        <p:nvPicPr>
          <p:cNvPr id="1026" name="Picture 2" descr="C:\Documents and Settings\hiro\デスクトップ\fig-takagi2007.bmp"/>
          <p:cNvPicPr>
            <a:picLocks noChangeAspect="1" noChangeArrowheads="1"/>
          </p:cNvPicPr>
          <p:nvPr/>
        </p:nvPicPr>
        <p:blipFill>
          <a:blip r:embed="rId3" cstate="print"/>
          <a:srcRect/>
          <a:stretch>
            <a:fillRect/>
          </a:stretch>
        </p:blipFill>
        <p:spPr bwMode="auto">
          <a:xfrm>
            <a:off x="6228184" y="2492896"/>
            <a:ext cx="2736304" cy="2576130"/>
          </a:xfrm>
          <a:prstGeom prst="rect">
            <a:avLst/>
          </a:prstGeom>
          <a:noFill/>
        </p:spPr>
      </p:pic>
      <p:sp>
        <p:nvSpPr>
          <p:cNvPr id="5" name="テキスト ボックス 4"/>
          <p:cNvSpPr txBox="1"/>
          <p:nvPr/>
        </p:nvSpPr>
        <p:spPr>
          <a:xfrm>
            <a:off x="5436096" y="1556792"/>
            <a:ext cx="2160240" cy="923330"/>
          </a:xfrm>
          <a:prstGeom prst="rect">
            <a:avLst/>
          </a:prstGeom>
          <a:noFill/>
        </p:spPr>
        <p:txBody>
          <a:bodyPr wrap="square" rtlCol="0">
            <a:spAutoFit/>
          </a:bodyPr>
          <a:lstStyle/>
          <a:p>
            <a:r>
              <a:rPr lang="en-US" altLang="ja-JP" dirty="0" smtClean="0"/>
              <a:t>zonal phase velocity of the solar heating</a:t>
            </a:r>
          </a:p>
        </p:txBody>
      </p:sp>
      <p:cxnSp>
        <p:nvCxnSpPr>
          <p:cNvPr id="7" name="直線矢印コネクタ 6"/>
          <p:cNvCxnSpPr/>
          <p:nvPr/>
        </p:nvCxnSpPr>
        <p:spPr>
          <a:xfrm rot="16200000" flipH="1">
            <a:off x="5508104" y="2564904"/>
            <a:ext cx="1080120" cy="7920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11552" y="5103674"/>
            <a:ext cx="4248472" cy="1754326"/>
          </a:xfrm>
          <a:prstGeom prst="rect">
            <a:avLst/>
          </a:prstGeom>
          <a:noFill/>
        </p:spPr>
        <p:txBody>
          <a:bodyPr wrap="square" rtlCol="0">
            <a:spAutoFit/>
          </a:bodyPr>
          <a:lstStyle/>
          <a:p>
            <a:r>
              <a:rPr kumimoji="1" lang="en-US" altLang="ja-JP" dirty="0" smtClean="0"/>
              <a:t>Fig. </a:t>
            </a:r>
            <a:r>
              <a:rPr lang="en-US" altLang="ja-JP" dirty="0"/>
              <a:t>from Takagi and Matsuda[2007]</a:t>
            </a:r>
          </a:p>
          <a:p>
            <a:r>
              <a:rPr kumimoji="1" lang="en-US" altLang="ja-JP" dirty="0" smtClean="0"/>
              <a:t> Schematic illustration of acceleration  mechanism of mean zonal flow by the thermal tides</a:t>
            </a:r>
          </a:p>
          <a:p>
            <a:r>
              <a:rPr lang="en-US" altLang="ja-JP" dirty="0" smtClean="0"/>
              <a:t>(a):</a:t>
            </a:r>
            <a:r>
              <a:rPr lang="en-US" altLang="ja-JP" dirty="0" err="1" smtClean="0"/>
              <a:t>Fels</a:t>
            </a:r>
            <a:r>
              <a:rPr lang="en-US" altLang="ja-JP" dirty="0" smtClean="0"/>
              <a:t> and </a:t>
            </a:r>
            <a:r>
              <a:rPr lang="en-US" altLang="ja-JP" dirty="0" err="1" smtClean="0"/>
              <a:t>Lindzen</a:t>
            </a:r>
            <a:r>
              <a:rPr lang="en-US" altLang="ja-JP" dirty="0" smtClean="0"/>
              <a:t>[1974]</a:t>
            </a:r>
          </a:p>
          <a:p>
            <a:r>
              <a:rPr kumimoji="1" lang="en-US" altLang="ja-JP" dirty="0" smtClean="0"/>
              <a:t>(b):Takagi and Matsuda[2007]</a:t>
            </a:r>
          </a:p>
        </p:txBody>
      </p:sp>
      <p:pic>
        <p:nvPicPr>
          <p:cNvPr id="1027" name="Picture 3" descr="C:\Documents and Settings\hiro\デスクトップ\shared\eq31.bmp"/>
          <p:cNvPicPr>
            <a:picLocks noChangeAspect="1" noChangeArrowheads="1"/>
          </p:cNvPicPr>
          <p:nvPr/>
        </p:nvPicPr>
        <p:blipFill>
          <a:blip r:embed="rId4" cstate="print"/>
          <a:srcRect/>
          <a:stretch>
            <a:fillRect/>
          </a:stretch>
        </p:blipFill>
        <p:spPr bwMode="auto">
          <a:xfrm>
            <a:off x="1547664" y="4941168"/>
            <a:ext cx="1584176" cy="312210"/>
          </a:xfrm>
          <a:prstGeom prst="rect">
            <a:avLst/>
          </a:prstGeom>
          <a:noFill/>
        </p:spPr>
      </p:pic>
      <p:cxnSp>
        <p:nvCxnSpPr>
          <p:cNvPr id="12" name="直線コネクタ 11"/>
          <p:cNvCxnSpPr/>
          <p:nvPr/>
        </p:nvCxnSpPr>
        <p:spPr>
          <a:xfrm rot="16200000" flipV="1">
            <a:off x="1409664" y="2990936"/>
            <a:ext cx="3312368" cy="12032"/>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2339752" y="1916832"/>
            <a:ext cx="576064" cy="1588"/>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3203848" y="1916832"/>
            <a:ext cx="576064" cy="1588"/>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683568" y="1916832"/>
            <a:ext cx="1800200" cy="646331"/>
          </a:xfrm>
          <a:prstGeom prst="rect">
            <a:avLst/>
          </a:prstGeom>
          <a:noFill/>
        </p:spPr>
        <p:txBody>
          <a:bodyPr wrap="square" rtlCol="0">
            <a:spAutoFit/>
          </a:bodyPr>
          <a:lstStyle/>
          <a:p>
            <a:r>
              <a:rPr kumimoji="1" lang="en-US" altLang="ja-JP" dirty="0" smtClean="0"/>
              <a:t>x</a:t>
            </a:r>
            <a:r>
              <a:rPr lang="ja-JP" altLang="en-US" dirty="0" smtClean="0"/>
              <a:t>負方向の運動量を</a:t>
            </a:r>
            <a:r>
              <a:rPr lang="en-US" altLang="ja-JP" dirty="0" smtClean="0"/>
              <a:t>z</a:t>
            </a:r>
            <a:r>
              <a:rPr lang="ja-JP" altLang="en-US" dirty="0" smtClean="0"/>
              <a:t>正方向へ</a:t>
            </a:r>
            <a:endParaRPr kumimoji="1" lang="en-US" altLang="ja-JP" dirty="0" smtClean="0"/>
          </a:p>
        </p:txBody>
      </p:sp>
      <p:sp>
        <p:nvSpPr>
          <p:cNvPr id="26" name="テキスト ボックス 25"/>
          <p:cNvSpPr txBox="1"/>
          <p:nvPr/>
        </p:nvSpPr>
        <p:spPr>
          <a:xfrm>
            <a:off x="3419872" y="1988840"/>
            <a:ext cx="1800200" cy="646331"/>
          </a:xfrm>
          <a:prstGeom prst="rect">
            <a:avLst/>
          </a:prstGeom>
          <a:noFill/>
        </p:spPr>
        <p:txBody>
          <a:bodyPr wrap="square" rtlCol="0">
            <a:spAutoFit/>
          </a:bodyPr>
          <a:lstStyle/>
          <a:p>
            <a:r>
              <a:rPr kumimoji="1" lang="en-US" altLang="ja-JP" dirty="0" smtClean="0"/>
              <a:t>x</a:t>
            </a:r>
            <a:r>
              <a:rPr lang="ja-JP" altLang="en-US" dirty="0" smtClean="0"/>
              <a:t>負方向の運動量を</a:t>
            </a:r>
            <a:r>
              <a:rPr lang="en-US" altLang="ja-JP" dirty="0" smtClean="0"/>
              <a:t>z</a:t>
            </a:r>
            <a:r>
              <a:rPr lang="ja-JP" altLang="en-US" dirty="0" smtClean="0"/>
              <a:t>負方向へ</a:t>
            </a:r>
            <a:endParaRPr kumimoji="1" lang="en-US" altLang="ja-JP" dirty="0" smtClean="0"/>
          </a:p>
        </p:txBody>
      </p:sp>
      <p:sp>
        <p:nvSpPr>
          <p:cNvPr id="27" name="円/楕円 26"/>
          <p:cNvSpPr/>
          <p:nvPr/>
        </p:nvSpPr>
        <p:spPr>
          <a:xfrm>
            <a:off x="3059832" y="3789040"/>
            <a:ext cx="1008112" cy="93610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楕円 27"/>
          <p:cNvSpPr/>
          <p:nvPr/>
        </p:nvSpPr>
        <p:spPr>
          <a:xfrm>
            <a:off x="1331640" y="3356992"/>
            <a:ext cx="2528664" cy="5124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p:cNvCxnSpPr>
            <a:endCxn id="34" idx="1"/>
          </p:cNvCxnSpPr>
          <p:nvPr/>
        </p:nvCxnSpPr>
        <p:spPr>
          <a:xfrm>
            <a:off x="4067944" y="4437112"/>
            <a:ext cx="504056" cy="25667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V="1">
            <a:off x="3923928" y="3501008"/>
            <a:ext cx="648072" cy="72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4572000" y="3284984"/>
            <a:ext cx="646331" cy="369332"/>
          </a:xfrm>
          <a:prstGeom prst="rect">
            <a:avLst/>
          </a:prstGeom>
          <a:noFill/>
        </p:spPr>
        <p:txBody>
          <a:bodyPr wrap="none" rtlCol="0">
            <a:spAutoFit/>
          </a:bodyPr>
          <a:lstStyle/>
          <a:p>
            <a:r>
              <a:rPr kumimoji="1" lang="ja-JP" altLang="en-US" dirty="0" smtClean="0"/>
              <a:t>加速</a:t>
            </a:r>
            <a:endParaRPr kumimoji="1" lang="ja-JP" altLang="en-US" dirty="0" smtClean="0"/>
          </a:p>
        </p:txBody>
      </p:sp>
      <p:sp>
        <p:nvSpPr>
          <p:cNvPr id="34" name="テキスト ボックス 33"/>
          <p:cNvSpPr txBox="1"/>
          <p:nvPr/>
        </p:nvSpPr>
        <p:spPr>
          <a:xfrm>
            <a:off x="4572000" y="4509120"/>
            <a:ext cx="646331" cy="369332"/>
          </a:xfrm>
          <a:prstGeom prst="rect">
            <a:avLst/>
          </a:prstGeom>
          <a:noFill/>
        </p:spPr>
        <p:txBody>
          <a:bodyPr wrap="none" rtlCol="0">
            <a:spAutoFit/>
          </a:bodyPr>
          <a:lstStyle/>
          <a:p>
            <a:r>
              <a:rPr kumimoji="1" lang="ja-JP" altLang="en-US" dirty="0" smtClean="0"/>
              <a:t>減速</a:t>
            </a:r>
            <a:endParaRPr kumimoji="1" lang="ja-JP" altLang="en-US" dirty="0" smtClean="0"/>
          </a:p>
        </p:txBody>
      </p:sp>
      <p:sp>
        <p:nvSpPr>
          <p:cNvPr id="36" name="テキスト ボックス 35"/>
          <p:cNvSpPr txBox="1"/>
          <p:nvPr/>
        </p:nvSpPr>
        <p:spPr>
          <a:xfrm>
            <a:off x="827584" y="5301208"/>
            <a:ext cx="3108543" cy="923330"/>
          </a:xfrm>
          <a:prstGeom prst="rect">
            <a:avLst/>
          </a:prstGeom>
          <a:noFill/>
        </p:spPr>
        <p:txBody>
          <a:bodyPr wrap="square" rtlCol="0">
            <a:spAutoFit/>
          </a:bodyPr>
          <a:lstStyle/>
          <a:p>
            <a:r>
              <a:rPr kumimoji="1" lang="en-US" altLang="ja-JP" dirty="0" smtClean="0"/>
              <a:t>Fig.</a:t>
            </a:r>
            <a:r>
              <a:rPr kumimoji="1" lang="ja-JP" altLang="en-US" dirty="0" smtClean="0"/>
              <a:t>金星大気を模した状態で</a:t>
            </a:r>
            <a:endParaRPr kumimoji="1" lang="en-US" altLang="ja-JP" dirty="0" smtClean="0"/>
          </a:p>
          <a:p>
            <a:r>
              <a:rPr lang="ja-JP" altLang="en-US" dirty="0" smtClean="0"/>
              <a:t>輸送される運動量</a:t>
            </a:r>
            <a:endParaRPr kumimoji="1" lang="en-US" altLang="ja-JP" dirty="0" smtClean="0"/>
          </a:p>
          <a:p>
            <a:endParaRPr kumimoji="1" lang="ja-JP" altLang="en-US" dirty="0" smtClean="0"/>
          </a:p>
        </p:txBody>
      </p:sp>
      <p:sp>
        <p:nvSpPr>
          <p:cNvPr id="37" name="テキスト ボックス 36"/>
          <p:cNvSpPr txBox="1"/>
          <p:nvPr/>
        </p:nvSpPr>
        <p:spPr>
          <a:xfrm>
            <a:off x="3131840" y="4941168"/>
            <a:ext cx="1667444" cy="307777"/>
          </a:xfrm>
          <a:prstGeom prst="rect">
            <a:avLst/>
          </a:prstGeom>
          <a:noFill/>
        </p:spPr>
        <p:txBody>
          <a:bodyPr wrap="none" rtlCol="0">
            <a:spAutoFit/>
          </a:bodyPr>
          <a:lstStyle/>
          <a:p>
            <a:r>
              <a:rPr kumimoji="1" lang="en-US" altLang="ja-JP" sz="1400" dirty="0" smtClean="0"/>
              <a:t>[×10^-6</a:t>
            </a:r>
            <a:r>
              <a:rPr lang="ja-JP" altLang="en-US" sz="1400" dirty="0" smtClean="0"/>
              <a:t> </a:t>
            </a:r>
            <a:r>
              <a:rPr lang="en-US" altLang="ja-JP" sz="1400" dirty="0" smtClean="0"/>
              <a:t>kg/m/</a:t>
            </a:r>
            <a:r>
              <a:rPr kumimoji="1" lang="en-US" altLang="ja-JP" sz="1400" dirty="0" smtClean="0"/>
              <a:t>s^2]</a:t>
            </a:r>
            <a:endParaRPr kumimoji="1" lang="ja-JP" alt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5915000" cy="634082"/>
          </a:xfrm>
        </p:spPr>
        <p:txBody>
          <a:bodyPr>
            <a:normAutofit fontScale="90000"/>
          </a:bodyPr>
          <a:lstStyle/>
          <a:p>
            <a:r>
              <a:rPr kumimoji="1" lang="ja-JP" altLang="en-US" dirty="0" smtClean="0"/>
              <a:t>モデル</a:t>
            </a:r>
            <a:endParaRPr kumimoji="1" lang="ja-JP" altLang="en-US" dirty="0"/>
          </a:p>
        </p:txBody>
      </p:sp>
      <p:sp>
        <p:nvSpPr>
          <p:cNvPr id="3" name="コンテンツ プレースホルダ 2"/>
          <p:cNvSpPr>
            <a:spLocks noGrp="1"/>
          </p:cNvSpPr>
          <p:nvPr>
            <p:ph idx="1"/>
          </p:nvPr>
        </p:nvSpPr>
        <p:spPr>
          <a:xfrm>
            <a:off x="755576" y="1268760"/>
            <a:ext cx="7200800" cy="4525963"/>
          </a:xfrm>
        </p:spPr>
        <p:txBody>
          <a:bodyPr>
            <a:normAutofit fontScale="92500" lnSpcReduction="20000"/>
          </a:bodyPr>
          <a:lstStyle/>
          <a:p>
            <a:pPr>
              <a:buBlip>
                <a:blip r:embed="rId2"/>
              </a:buBlip>
            </a:pPr>
            <a:r>
              <a:rPr lang="ja-JP" altLang="en-US" dirty="0" smtClean="0"/>
              <a:t>鉛直一次元</a:t>
            </a:r>
            <a:endParaRPr kumimoji="1" lang="en-US" altLang="ja-JP" dirty="0" smtClean="0"/>
          </a:p>
          <a:p>
            <a:pPr>
              <a:buNone/>
            </a:pPr>
            <a:r>
              <a:rPr lang="ja-JP" altLang="en-US" dirty="0" smtClean="0"/>
              <a:t>　・水平方向は波数半日潮の波状</a:t>
            </a:r>
            <a:r>
              <a:rPr lang="ja-JP" altLang="en-US" dirty="0" smtClean="0"/>
              <a:t>解</a:t>
            </a:r>
            <a:endParaRPr lang="en-US" altLang="ja-JP" dirty="0" smtClean="0"/>
          </a:p>
          <a:p>
            <a:pPr>
              <a:buNone/>
            </a:pPr>
            <a:endParaRPr kumimoji="1" lang="en-US" altLang="ja-JP" dirty="0" smtClean="0"/>
          </a:p>
          <a:p>
            <a:pPr>
              <a:buBlip>
                <a:blip r:embed="rId2"/>
              </a:buBlip>
            </a:pPr>
            <a:r>
              <a:rPr lang="ja-JP" altLang="en-US" dirty="0" smtClean="0"/>
              <a:t>線形化したプリミティブ方程式</a:t>
            </a:r>
            <a:endParaRPr lang="en-US" altLang="ja-JP" dirty="0" smtClean="0"/>
          </a:p>
          <a:p>
            <a:pPr>
              <a:buNone/>
            </a:pPr>
            <a:r>
              <a:rPr kumimoji="1" lang="ja-JP" altLang="en-US" dirty="0" smtClean="0"/>
              <a:t>　・運動方程式</a:t>
            </a:r>
            <a:endParaRPr kumimoji="1" lang="en-US" altLang="ja-JP" dirty="0" smtClean="0"/>
          </a:p>
          <a:p>
            <a:pPr>
              <a:buNone/>
            </a:pPr>
            <a:r>
              <a:rPr lang="ja-JP" altLang="en-US" dirty="0" smtClean="0"/>
              <a:t>　・連続の式</a:t>
            </a:r>
            <a:endParaRPr lang="en-US" altLang="ja-JP" dirty="0" smtClean="0"/>
          </a:p>
          <a:p>
            <a:pPr>
              <a:buNone/>
            </a:pPr>
            <a:r>
              <a:rPr kumimoji="1" lang="ja-JP" altLang="en-US" dirty="0" smtClean="0"/>
              <a:t>　・エネルギー方程式</a:t>
            </a:r>
            <a:endParaRPr kumimoji="1" lang="en-US" altLang="ja-JP" dirty="0" smtClean="0"/>
          </a:p>
          <a:p>
            <a:pPr>
              <a:buNone/>
            </a:pPr>
            <a:r>
              <a:rPr lang="ja-JP" altLang="en-US" dirty="0" smtClean="0"/>
              <a:t>　・</a:t>
            </a:r>
            <a:r>
              <a:rPr lang="en-US" altLang="ja-JP" dirty="0" smtClean="0"/>
              <a:t>u’(</a:t>
            </a:r>
            <a:r>
              <a:rPr lang="ja-JP" altLang="en-US" dirty="0" smtClean="0"/>
              <a:t>水平風の擾乱</a:t>
            </a:r>
            <a:r>
              <a:rPr lang="en-US" altLang="ja-JP" dirty="0" smtClean="0"/>
              <a:t>)</a:t>
            </a:r>
            <a:r>
              <a:rPr lang="ja-JP" altLang="en-US" dirty="0" err="1" smtClean="0"/>
              <a:t>、</a:t>
            </a:r>
            <a:r>
              <a:rPr lang="en-US" altLang="ja-JP" dirty="0" smtClean="0"/>
              <a:t>w*(</a:t>
            </a:r>
            <a:r>
              <a:rPr lang="ja-JP" altLang="en-US" dirty="0" smtClean="0"/>
              <a:t>鉛直風の擾乱</a:t>
            </a:r>
            <a:r>
              <a:rPr lang="en-US" altLang="ja-JP" dirty="0" smtClean="0"/>
              <a:t>)</a:t>
            </a:r>
            <a:r>
              <a:rPr lang="ja-JP" altLang="en-US" dirty="0" smtClean="0"/>
              <a:t>、</a:t>
            </a:r>
            <a:r>
              <a:rPr lang="en-US" altLang="ja-JP" dirty="0" smtClean="0"/>
              <a:t>Φ(</a:t>
            </a:r>
            <a:r>
              <a:rPr lang="ja-JP" altLang="en-US" dirty="0" smtClean="0"/>
              <a:t>ジオポテンシャル</a:t>
            </a:r>
            <a:r>
              <a:rPr lang="en-US" altLang="ja-JP" dirty="0" smtClean="0"/>
              <a:t>)</a:t>
            </a:r>
            <a:r>
              <a:rPr lang="ja-JP" altLang="en-US" dirty="0" err="1" smtClean="0"/>
              <a:t>、</a:t>
            </a:r>
            <a:r>
              <a:rPr lang="en-US" altLang="ja-JP" dirty="0" smtClean="0"/>
              <a:t>T’(</a:t>
            </a:r>
            <a:r>
              <a:rPr lang="ja-JP" altLang="en-US" dirty="0" smtClean="0"/>
              <a:t>温度の擾乱</a:t>
            </a:r>
            <a:r>
              <a:rPr lang="en-US" altLang="ja-JP" dirty="0" smtClean="0"/>
              <a:t>)</a:t>
            </a:r>
            <a:r>
              <a:rPr lang="ja-JP" altLang="en-US" dirty="0" smtClean="0"/>
              <a:t>について解く</a:t>
            </a:r>
            <a:endParaRPr kumimoji="1"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6851104" cy="706090"/>
          </a:xfrm>
        </p:spPr>
        <p:txBody>
          <a:bodyPr>
            <a:normAutofit fontScale="90000"/>
          </a:bodyPr>
          <a:lstStyle/>
          <a:p>
            <a:r>
              <a:rPr kumimoji="1" lang="ja-JP" altLang="en-US" dirty="0" smtClean="0"/>
              <a:t>計算の流れ</a:t>
            </a:r>
            <a:endParaRPr kumimoji="1" lang="ja-JP" altLang="en-US" dirty="0"/>
          </a:p>
        </p:txBody>
      </p:sp>
      <p:sp>
        <p:nvSpPr>
          <p:cNvPr id="4" name="テキスト ボックス 3"/>
          <p:cNvSpPr txBox="1"/>
          <p:nvPr/>
        </p:nvSpPr>
        <p:spPr>
          <a:xfrm>
            <a:off x="251520" y="1988840"/>
            <a:ext cx="5112568" cy="646331"/>
          </a:xfrm>
          <a:prstGeom prst="rect">
            <a:avLst/>
          </a:prstGeom>
          <a:noFill/>
          <a:ln>
            <a:solidFill>
              <a:srgbClr val="FF0000"/>
            </a:solidFill>
          </a:ln>
        </p:spPr>
        <p:txBody>
          <a:bodyPr wrap="square" rtlCol="0">
            <a:spAutoFit/>
          </a:bodyPr>
          <a:lstStyle/>
          <a:p>
            <a:r>
              <a:rPr kumimoji="1" lang="ja-JP" altLang="en-US" dirty="0" smtClean="0"/>
              <a:t>安定度、加熱強制、ニュートン冷却の時定数など各種パラメータについて金星での値を代入。</a:t>
            </a:r>
          </a:p>
        </p:txBody>
      </p:sp>
      <p:sp>
        <p:nvSpPr>
          <p:cNvPr id="5" name="テキスト ボックス 4"/>
          <p:cNvSpPr txBox="1"/>
          <p:nvPr/>
        </p:nvSpPr>
        <p:spPr>
          <a:xfrm>
            <a:off x="251520" y="3429000"/>
            <a:ext cx="5040560" cy="646331"/>
          </a:xfrm>
          <a:prstGeom prst="rect">
            <a:avLst/>
          </a:prstGeom>
          <a:noFill/>
          <a:ln>
            <a:solidFill>
              <a:srgbClr val="FF0000"/>
            </a:solidFill>
          </a:ln>
        </p:spPr>
        <p:txBody>
          <a:bodyPr wrap="square" rtlCol="0">
            <a:spAutoFit/>
          </a:bodyPr>
          <a:lstStyle/>
          <a:p>
            <a:r>
              <a:rPr kumimoji="1" lang="ja-JP" altLang="en-US" dirty="0" smtClean="0"/>
              <a:t>プリミティブ方程式を解き、熱潮汐波の構造を計算。</a:t>
            </a:r>
          </a:p>
        </p:txBody>
      </p:sp>
      <p:sp>
        <p:nvSpPr>
          <p:cNvPr id="6" name="テキスト ボックス 5"/>
          <p:cNvSpPr txBox="1"/>
          <p:nvPr/>
        </p:nvSpPr>
        <p:spPr>
          <a:xfrm>
            <a:off x="251520" y="4869160"/>
            <a:ext cx="5040560" cy="646331"/>
          </a:xfrm>
          <a:prstGeom prst="rect">
            <a:avLst/>
          </a:prstGeom>
          <a:noFill/>
          <a:ln>
            <a:solidFill>
              <a:srgbClr val="FF0000"/>
            </a:solidFill>
          </a:ln>
        </p:spPr>
        <p:txBody>
          <a:bodyPr wrap="square" rtlCol="0">
            <a:spAutoFit/>
          </a:bodyPr>
          <a:lstStyle/>
          <a:p>
            <a:r>
              <a:rPr kumimoji="1" lang="ja-JP" altLang="en-US" dirty="0" smtClean="0"/>
              <a:t>計算結果から運動量フラックス、運動量の輸送による平均流の加速度を計算。</a:t>
            </a:r>
          </a:p>
        </p:txBody>
      </p:sp>
      <p:sp>
        <p:nvSpPr>
          <p:cNvPr id="7" name="下矢印 6"/>
          <p:cNvSpPr/>
          <p:nvPr/>
        </p:nvSpPr>
        <p:spPr>
          <a:xfrm>
            <a:off x="2339752" y="2852936"/>
            <a:ext cx="864096" cy="504056"/>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2339752" y="4221088"/>
            <a:ext cx="864096" cy="504056"/>
          </a:xfrm>
          <a:prstGeom prst="down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5508104" y="4797152"/>
            <a:ext cx="864096" cy="792088"/>
          </a:xfrm>
          <a:prstGeom prst="rightArrow">
            <a:avLst/>
          </a:prstGeom>
          <a:noFill/>
          <a:ln w="3175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588224" y="4869160"/>
            <a:ext cx="2160240" cy="646331"/>
          </a:xfrm>
          <a:prstGeom prst="rect">
            <a:avLst/>
          </a:prstGeom>
          <a:noFill/>
          <a:ln w="25400">
            <a:solidFill>
              <a:srgbClr val="FF0000"/>
            </a:solidFill>
            <a:prstDash val="sysDash"/>
          </a:ln>
        </p:spPr>
        <p:txBody>
          <a:bodyPr wrap="square" rtlCol="0">
            <a:spAutoFit/>
          </a:bodyPr>
          <a:lstStyle/>
          <a:p>
            <a:r>
              <a:rPr kumimoji="1" lang="ja-JP" altLang="en-US" dirty="0" smtClean="0"/>
              <a:t>新たな平均流の鉛直分布を計算</a:t>
            </a:r>
          </a:p>
        </p:txBody>
      </p:sp>
      <p:sp>
        <p:nvSpPr>
          <p:cNvPr id="11" name="屈折矢印 10"/>
          <p:cNvSpPr/>
          <p:nvPr/>
        </p:nvSpPr>
        <p:spPr>
          <a:xfrm rot="16200000">
            <a:off x="6156176" y="2780928"/>
            <a:ext cx="1296144" cy="2448272"/>
          </a:xfrm>
          <a:prstGeom prst="bentUpArrow">
            <a:avLst>
              <a:gd name="adj1" fmla="val 27653"/>
              <a:gd name="adj2" fmla="val 32360"/>
              <a:gd name="adj3" fmla="val 25000"/>
            </a:avLst>
          </a:prstGeom>
          <a:noFill/>
          <a:ln w="3175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テクノロジー">
  <a:themeElements>
    <a:clrScheme name="テクノロジー">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テクノロジー">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テクノロジー">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txDef>
      <a:spPr>
        <a:noFill/>
      </a:spPr>
      <a:bodyPr wrap="none" rtlCol="0">
        <a:spAutoFit/>
      </a:bodyPr>
      <a:lstStyle>
        <a:defPPr>
          <a:defRPr kumimoji="1"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7266</TotalTime>
  <Words>589</Words>
  <Application>Microsoft Office PowerPoint</Application>
  <PresentationFormat>画面に合わせる (4:3)</PresentationFormat>
  <Paragraphs>111</Paragraphs>
  <Slides>15</Slides>
  <Notes>0</Notes>
  <HiddenSlides>0</HiddenSlides>
  <MMClips>1</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テクノロジー</vt:lpstr>
      <vt:lpstr>スライド 1</vt:lpstr>
      <vt:lpstr>金星</vt:lpstr>
      <vt:lpstr>金星大気の熱潮汐波に関する研究</vt:lpstr>
      <vt:lpstr>やりたいこと</vt:lpstr>
      <vt:lpstr>熱潮汐波とは？</vt:lpstr>
      <vt:lpstr>熱潮汐波</vt:lpstr>
      <vt:lpstr>熱潮汐波による大気の加速</vt:lpstr>
      <vt:lpstr>モデル</vt:lpstr>
      <vt:lpstr>計算の流れ</vt:lpstr>
      <vt:lpstr>計算に使用した条件</vt:lpstr>
      <vt:lpstr>安定度と運動量フラックスの関係</vt:lpstr>
      <vt:lpstr>スライド 12</vt:lpstr>
      <vt:lpstr>スライド 13</vt:lpstr>
      <vt:lpstr>まとめ</vt:lpstr>
      <vt:lpstr>今後の課題</vt:lpstr>
    </vt:vector>
  </TitlesOfParts>
  <Company>今村研</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荒井</dc:creator>
  <cp:lastModifiedBy>荒井</cp:lastModifiedBy>
  <cp:revision>494</cp:revision>
  <dcterms:created xsi:type="dcterms:W3CDTF">2011-05-07T16:17:50Z</dcterms:created>
  <dcterms:modified xsi:type="dcterms:W3CDTF">2011-05-13T04:18:19Z</dcterms:modified>
</cp:coreProperties>
</file>