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embeddings/Microsoft___1.bin" ContentType="application/vnd.openxmlformats-officedocument.oleObject"/>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embeddings/Microsoft___2.bin" ContentType="application/vnd.openxmlformats-officedocument.oleObject"/>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57" r:id="rId3"/>
    <p:sldId id="258" r:id="rId4"/>
    <p:sldId id="259" r:id="rId5"/>
    <p:sldId id="262" r:id="rId6"/>
    <p:sldId id="261" r:id="rId7"/>
    <p:sldId id="263" r:id="rId8"/>
    <p:sldId id="264" r:id="rId9"/>
    <p:sldId id="265" r:id="rId10"/>
    <p:sldId id="267" r:id="rId11"/>
    <p:sldId id="269" r:id="rId12"/>
    <p:sldId id="270" r:id="rId13"/>
    <p:sldId id="271" r:id="rId14"/>
    <p:sldId id="268"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1933" autoAdjust="0"/>
  </p:normalViewPr>
  <p:slideViewPr>
    <p:cSldViewPr snapToGrid="0" snapToObjects="1" showGuides="1">
      <p:cViewPr>
        <p:scale>
          <a:sx n="100" d="100"/>
          <a:sy n="100" d="100"/>
        </p:scale>
        <p:origin x="-480" y="-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 Id="rId2"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C6D1E-0294-DE41-8AAD-A29918FABD6F}" type="datetimeFigureOut">
              <a:rPr lang="ja-JP" altLang="en-US" smtClean="0"/>
              <a:pPr/>
              <a:t>11.4.27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725FF-5D2B-C642-A791-9A132C4F610A}"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論文を読むのに時間がかかってしまった</a:t>
            </a:r>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SKR</a:t>
            </a:r>
            <a:r>
              <a:rPr kumimoji="1" lang="ja-JP" altLang="en-US" sz="1200" kern="1200" dirty="0" smtClean="0">
                <a:solidFill>
                  <a:schemeClr val="tx1"/>
                </a:solidFill>
                <a:latin typeface="+mn-lt"/>
                <a:ea typeface="+mn-ea"/>
                <a:cs typeface="+mn-cs"/>
              </a:rPr>
              <a:t>と磁場変動の周期は年</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ほどで変動している．</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SKR</a:t>
            </a:r>
            <a:r>
              <a:rPr kumimoji="1" lang="ja-JP" altLang="en-US" sz="1200" kern="1200" dirty="0" smtClean="0">
                <a:solidFill>
                  <a:schemeClr val="tx1"/>
                </a:solidFill>
                <a:latin typeface="+mn-lt"/>
                <a:ea typeface="+mn-ea"/>
                <a:cs typeface="+mn-cs"/>
              </a:rPr>
              <a:t>は，高緯度のフラックスチューブ上で下方に加速された電子（オーロラや上方への沿磁力線電流に関係のある）によって作られると理解されている．</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・また，そのような電流は磁場の</a:t>
            </a:r>
            <a:r>
              <a:rPr kumimoji="1" lang="en-US" altLang="ja-JP" sz="1200" kern="1200" dirty="0" smtClean="0">
                <a:solidFill>
                  <a:schemeClr val="tx1"/>
                </a:solidFill>
                <a:latin typeface="+mn-lt"/>
                <a:ea typeface="+mn-ea"/>
                <a:cs typeface="+mn-cs"/>
              </a:rPr>
              <a:t>shear</a:t>
            </a:r>
            <a:r>
              <a:rPr kumimoji="1" lang="ja-JP" altLang="en-US" sz="1200" kern="1200" dirty="0" smtClean="0">
                <a:solidFill>
                  <a:schemeClr val="tx1"/>
                </a:solidFill>
                <a:latin typeface="+mn-lt"/>
                <a:ea typeface="+mn-ea"/>
                <a:cs typeface="+mn-cs"/>
              </a:rPr>
              <a:t>，特に</a:t>
            </a:r>
            <a:r>
              <a:rPr kumimoji="1" lang="en-US" altLang="ja-JP" sz="1200" kern="1200" dirty="0" smtClean="0">
                <a:solidFill>
                  <a:schemeClr val="tx1"/>
                </a:solidFill>
                <a:latin typeface="+mn-lt"/>
                <a:ea typeface="+mn-ea"/>
                <a:cs typeface="+mn-cs"/>
              </a:rPr>
              <a:t>Bφ</a:t>
            </a:r>
            <a:r>
              <a:rPr kumimoji="1" lang="ja-JP" altLang="en-US" sz="1200" kern="1200" dirty="0" smtClean="0">
                <a:solidFill>
                  <a:schemeClr val="tx1"/>
                </a:solidFill>
                <a:latin typeface="+mn-lt"/>
                <a:ea typeface="+mn-ea"/>
                <a:cs typeface="+mn-cs"/>
              </a:rPr>
              <a:t>に基づいていると推測されている．</a:t>
            </a:r>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今回はどのような解析を行っているかを理解することを目標とした．</a:t>
            </a:r>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7</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北半球と南半球で周期変動の周波数が異なっているようである．</a:t>
            </a:r>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8</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どんな解析をおこなっているかに注目して読んでいた．</a:t>
            </a:r>
            <a:endParaRPr lang="ja-JP" altLang="en-US" dirty="0"/>
          </a:p>
        </p:txBody>
      </p:sp>
      <p:sp>
        <p:nvSpPr>
          <p:cNvPr id="4" name="スライド番号プレースホルダ 3"/>
          <p:cNvSpPr>
            <a:spLocks noGrp="1"/>
          </p:cNvSpPr>
          <p:nvPr>
            <p:ph type="sldNum" sz="quarter" idx="10"/>
          </p:nvPr>
        </p:nvSpPr>
        <p:spPr/>
        <p:txBody>
          <a:bodyPr/>
          <a:lstStyle/>
          <a:p>
            <a:fld id="{867725FF-5D2B-C642-A791-9A132C4F610A}" type="slidenum">
              <a:rPr lang="ja-JP" altLang="en-US" smtClean="0"/>
              <a:pPr/>
              <a:t>10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380257B3-58C5-AE46-9EE3-B12B4F480916}" type="datetimeFigureOut">
              <a:rPr lang="ja-JP" altLang="en-US" smtClean="0"/>
              <a:pPr/>
              <a:t>11.4.27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C94141AE-3FAD-6F41-AAF0-BA3DEC0D971E}"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257B3-58C5-AE46-9EE3-B12B4F480916}" type="datetimeFigureOut">
              <a:rPr lang="ja-JP" altLang="en-US" smtClean="0"/>
              <a:pPr/>
              <a:t>11.4.27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141AE-3FAD-6F41-AAF0-BA3DEC0D971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__1.bin"/><Relationship Id="rId5" Type="http://schemas.openxmlformats.org/officeDocument/2006/relationships/oleObject" Target="../embeddings/Microsoft___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1250" y="2514600"/>
            <a:ext cx="6921500" cy="1082675"/>
          </a:xfrm>
          <a:ln w="31750">
            <a:solidFill>
              <a:schemeClr val="tx1"/>
            </a:solidFill>
          </a:ln>
        </p:spPr>
        <p:txBody>
          <a:bodyPr>
            <a:normAutofit/>
          </a:bodyPr>
          <a:lstStyle/>
          <a:p>
            <a:r>
              <a:rPr lang="ja-JP" altLang="en-US" sz="4800" dirty="0" smtClean="0">
                <a:latin typeface="ヒラギノ明朝 ProN W6"/>
                <a:ea typeface="ヒラギノ明朝 ProN W6"/>
                <a:cs typeface="ヒラギノ明朝 ProN W6"/>
              </a:rPr>
              <a:t>宇宙科学研究所滞在報告</a:t>
            </a:r>
            <a:endParaRPr lang="ja-JP" altLang="en-US" sz="4800" dirty="0">
              <a:latin typeface="ヒラギノ明朝 ProN W6"/>
              <a:ea typeface="ヒラギノ明朝 ProN W6"/>
              <a:cs typeface="ヒラギノ明朝 ProN W6"/>
            </a:endParaRPr>
          </a:p>
        </p:txBody>
      </p:sp>
      <p:sp>
        <p:nvSpPr>
          <p:cNvPr id="3" name="サブタイトル 2"/>
          <p:cNvSpPr>
            <a:spLocks noGrp="1"/>
          </p:cNvSpPr>
          <p:nvPr>
            <p:ph type="subTitle" idx="1"/>
          </p:nvPr>
        </p:nvSpPr>
        <p:spPr>
          <a:xfrm>
            <a:off x="1409700" y="4699000"/>
            <a:ext cx="2324100" cy="917174"/>
          </a:xfrm>
          <a:ln w="31750">
            <a:noFill/>
          </a:ln>
        </p:spPr>
        <p:txBody>
          <a:bodyPr wrap="square">
            <a:spAutoFit/>
          </a:bodyPr>
          <a:lstStyle/>
          <a:p>
            <a:pPr algn="l"/>
            <a:r>
              <a:rPr lang="ja-JP" altLang="en-US" sz="2000" dirty="0" smtClean="0">
                <a:solidFill>
                  <a:schemeClr val="tx1"/>
                </a:solidFill>
                <a:latin typeface="ヒラギノ明朝 Pro W6"/>
                <a:ea typeface="ヒラギノ明朝 Pro W6"/>
                <a:cs typeface="ヒラギノ明朝 Pro W6"/>
              </a:rPr>
              <a:t>東北大学</a:t>
            </a:r>
            <a:r>
              <a:rPr lang="en-US" altLang="ja-JP" sz="2000" dirty="0" smtClean="0">
                <a:solidFill>
                  <a:schemeClr val="tx1"/>
                </a:solidFill>
                <a:latin typeface="ヒラギノ明朝 Pro W6"/>
                <a:ea typeface="ヒラギノ明朝 Pro W6"/>
                <a:cs typeface="ヒラギノ明朝 Pro W6"/>
              </a:rPr>
              <a:t> B4</a:t>
            </a:r>
          </a:p>
          <a:p>
            <a:r>
              <a:rPr lang="en-US" altLang="ja-JP" sz="2800" dirty="0" smtClean="0">
                <a:solidFill>
                  <a:schemeClr val="tx1"/>
                </a:solidFill>
                <a:latin typeface="ヒラギノ明朝 Pro W6"/>
                <a:ea typeface="ヒラギノ明朝 Pro W6"/>
                <a:cs typeface="ヒラギノ明朝 Pro W6"/>
              </a:rPr>
              <a:t> </a:t>
            </a:r>
            <a:r>
              <a:rPr lang="ja-JP" altLang="en-US" sz="2800" dirty="0" smtClean="0">
                <a:solidFill>
                  <a:schemeClr val="tx1"/>
                </a:solidFill>
                <a:latin typeface="ヒラギノ明朝 Pro W6"/>
                <a:ea typeface="ヒラギノ明朝 Pro W6"/>
                <a:cs typeface="ヒラギノ明朝 Pro W6"/>
              </a:rPr>
              <a:t>丸野</a:t>
            </a:r>
            <a:r>
              <a:rPr lang="en-US" altLang="ja-JP" sz="2800" dirty="0" smtClean="0">
                <a:solidFill>
                  <a:schemeClr val="tx1"/>
                </a:solidFill>
                <a:latin typeface="ヒラギノ明朝 Pro W6"/>
                <a:ea typeface="ヒラギノ明朝 Pro W6"/>
                <a:cs typeface="ヒラギノ明朝 Pro W6"/>
              </a:rPr>
              <a:t> </a:t>
            </a:r>
            <a:r>
              <a:rPr lang="ja-JP" altLang="en-US" sz="2800" dirty="0" smtClean="0">
                <a:solidFill>
                  <a:schemeClr val="tx1"/>
                </a:solidFill>
                <a:latin typeface="ヒラギノ明朝 Pro W6"/>
                <a:ea typeface="ヒラギノ明朝 Pro W6"/>
                <a:cs typeface="ヒラギノ明朝 Pro W6"/>
              </a:rPr>
              <a:t>大地</a:t>
            </a:r>
            <a:endParaRPr lang="ja-JP" altLang="en-US" sz="2800" dirty="0">
              <a:solidFill>
                <a:schemeClr val="tx1"/>
              </a:solidFill>
              <a:latin typeface="ヒラギノ明朝 Pro W6"/>
              <a:ea typeface="ヒラギノ明朝 Pro W6"/>
              <a:cs typeface="ヒラギノ明朝 Pro W6"/>
            </a:endParaRPr>
          </a:p>
        </p:txBody>
      </p:sp>
      <p:pic>
        <p:nvPicPr>
          <p:cNvPr id="4" name="図 3"/>
          <p:cNvPicPr>
            <a:picLocks noChangeAspect="1"/>
          </p:cNvPicPr>
          <p:nvPr/>
        </p:nvPicPr>
        <p:blipFill>
          <a:blip r:embed="rId2"/>
          <a:stretch>
            <a:fillRect/>
          </a:stretch>
        </p:blipFill>
        <p:spPr>
          <a:xfrm>
            <a:off x="5969000" y="3937000"/>
            <a:ext cx="3175000" cy="2921000"/>
          </a:xfrm>
          <a:prstGeom prst="rect">
            <a:avLst/>
          </a:prstGeom>
        </p:spPr>
      </p:pic>
      <p:cxnSp>
        <p:nvCxnSpPr>
          <p:cNvPr id="6" name="直線コネクタ 5"/>
          <p:cNvCxnSpPr/>
          <p:nvPr/>
        </p:nvCxnSpPr>
        <p:spPr>
          <a:xfrm>
            <a:off x="1409700" y="5616174"/>
            <a:ext cx="4559300" cy="1588"/>
          </a:xfrm>
          <a:prstGeom prst="line">
            <a:avLst/>
          </a:prstGeom>
          <a:ln w="19050">
            <a:gradFill flip="none" rotWithShape="1">
              <a:gsLst>
                <a:gs pos="68000">
                  <a:schemeClr val="tx1">
                    <a:alpha val="68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lstStyle/>
          <a:p>
            <a:r>
              <a:rPr lang="ja-JP" altLang="en-US" dirty="0" smtClean="0"/>
              <a:t>解析結果その</a:t>
            </a:r>
            <a:r>
              <a:rPr lang="en-US" altLang="ja-JP" dirty="0" smtClean="0"/>
              <a:t>5</a:t>
            </a:r>
            <a:r>
              <a:rPr lang="ja-JP" altLang="en-US" dirty="0" smtClean="0"/>
              <a:t>（結論）</a:t>
            </a:r>
            <a:endParaRPr lang="ja-JP" altLang="en-US" dirty="0"/>
          </a:p>
        </p:txBody>
      </p:sp>
      <p:grpSp>
        <p:nvGrpSpPr>
          <p:cNvPr id="14" name="図形グループ 13"/>
          <p:cNvGrpSpPr/>
          <p:nvPr/>
        </p:nvGrpSpPr>
        <p:grpSpPr>
          <a:xfrm>
            <a:off x="1442923" y="2416433"/>
            <a:ext cx="6258153" cy="1161534"/>
            <a:chOff x="292100" y="1391166"/>
            <a:chExt cx="6258153" cy="1161534"/>
          </a:xfrm>
        </p:grpSpPr>
        <p:sp>
          <p:nvSpPr>
            <p:cNvPr id="4" name="テキスト ボックス 3"/>
            <p:cNvSpPr txBox="1"/>
            <p:nvPr/>
          </p:nvSpPr>
          <p:spPr>
            <a:xfrm>
              <a:off x="292100" y="1391166"/>
              <a:ext cx="2311400" cy="400110"/>
            </a:xfrm>
            <a:prstGeom prst="rect">
              <a:avLst/>
            </a:prstGeom>
            <a:noFill/>
          </p:spPr>
          <p:txBody>
            <a:bodyPr wrap="square" rtlCol="0">
              <a:spAutoFit/>
            </a:bodyPr>
            <a:lstStyle/>
            <a:p>
              <a:r>
                <a:rPr kumimoji="1" lang="ja-JP" altLang="en-US" sz="2000" dirty="0" smtClean="0"/>
                <a:t>南半球の周期</a:t>
              </a:r>
              <a:r>
                <a:rPr kumimoji="1" lang="en-US" altLang="ja-JP" sz="2000" dirty="0" smtClean="0"/>
                <a:t> </a:t>
              </a:r>
              <a:r>
                <a:rPr kumimoji="1" lang="en-US" altLang="ja-JP" sz="2000" i="1" dirty="0" err="1" smtClean="0"/>
                <a:t>T</a:t>
              </a:r>
              <a:r>
                <a:rPr kumimoji="1" lang="en-US" altLang="ja-JP" sz="2000" baseline="-25000" dirty="0" err="1" smtClean="0"/>
                <a:t>south</a:t>
              </a:r>
              <a:endParaRPr kumimoji="1" lang="ja-JP" altLang="en-US" sz="2000" baseline="-25000" dirty="0"/>
            </a:p>
          </p:txBody>
        </p:sp>
        <p:graphicFrame>
          <p:nvGraphicFramePr>
            <p:cNvPr id="5" name="オブジェクト 4"/>
            <p:cNvGraphicFramePr>
              <a:graphicFrameLocks noChangeAspect="1"/>
            </p:cNvGraphicFramePr>
            <p:nvPr/>
          </p:nvGraphicFramePr>
          <p:xfrm>
            <a:off x="3034167" y="1391166"/>
            <a:ext cx="3516086" cy="431800"/>
          </p:xfrm>
          <a:graphic>
            <a:graphicData uri="http://schemas.openxmlformats.org/presentationml/2006/ole">
              <p:oleObj spid="_x0000_s30722" name="数式" r:id="rId4" imgW="1447800" imgH="177800" progId="Equation.3">
                <p:embed/>
              </p:oleObj>
            </a:graphicData>
          </a:graphic>
        </p:graphicFrame>
        <p:sp>
          <p:nvSpPr>
            <p:cNvPr id="6" name="テキスト ボックス 5"/>
            <p:cNvSpPr txBox="1"/>
            <p:nvPr/>
          </p:nvSpPr>
          <p:spPr>
            <a:xfrm>
              <a:off x="3940926" y="1638876"/>
              <a:ext cx="855748" cy="369332"/>
            </a:xfrm>
            <a:prstGeom prst="rect">
              <a:avLst/>
            </a:prstGeom>
            <a:noFill/>
          </p:spPr>
          <p:txBody>
            <a:bodyPr wrap="none" rtlCol="0">
              <a:spAutoFit/>
            </a:bodyPr>
            <a:lstStyle/>
            <a:p>
              <a:r>
                <a:rPr kumimoji="1" lang="en-US" altLang="ja-JP" dirty="0" smtClean="0"/>
                <a:t>(hours)</a:t>
              </a:r>
              <a:endParaRPr kumimoji="1" lang="ja-JP" altLang="en-US" dirty="0"/>
            </a:p>
          </p:txBody>
        </p:sp>
        <p:sp>
          <p:nvSpPr>
            <p:cNvPr id="7" name="テキスト ボックス 6"/>
            <p:cNvSpPr txBox="1"/>
            <p:nvPr/>
          </p:nvSpPr>
          <p:spPr>
            <a:xfrm>
              <a:off x="4707774" y="1625600"/>
              <a:ext cx="879530" cy="369332"/>
            </a:xfrm>
            <a:prstGeom prst="rect">
              <a:avLst/>
            </a:prstGeom>
            <a:noFill/>
          </p:spPr>
          <p:txBody>
            <a:bodyPr wrap="none" rtlCol="0">
              <a:spAutoFit/>
            </a:bodyPr>
            <a:lstStyle/>
            <a:p>
              <a:r>
                <a:rPr kumimoji="1" lang="en-US" altLang="ja-JP" dirty="0" smtClean="0"/>
                <a:t>(cycles)</a:t>
              </a:r>
              <a:endParaRPr kumimoji="1" lang="ja-JP" altLang="en-US" dirty="0"/>
            </a:p>
          </p:txBody>
        </p:sp>
        <p:sp>
          <p:nvSpPr>
            <p:cNvPr id="8" name="テキスト ボックス 7"/>
            <p:cNvSpPr txBox="1"/>
            <p:nvPr/>
          </p:nvSpPr>
          <p:spPr>
            <a:xfrm>
              <a:off x="292100" y="2120900"/>
              <a:ext cx="2311400" cy="400110"/>
            </a:xfrm>
            <a:prstGeom prst="rect">
              <a:avLst/>
            </a:prstGeom>
            <a:noFill/>
          </p:spPr>
          <p:txBody>
            <a:bodyPr wrap="square" rtlCol="0">
              <a:spAutoFit/>
            </a:bodyPr>
            <a:lstStyle/>
            <a:p>
              <a:r>
                <a:rPr lang="ja-JP" altLang="en-US" sz="2000" dirty="0" smtClean="0"/>
                <a:t>北</a:t>
              </a:r>
              <a:r>
                <a:rPr kumimoji="1" lang="ja-JP" altLang="en-US" sz="2000" dirty="0" smtClean="0"/>
                <a:t>半球の周期</a:t>
              </a:r>
              <a:r>
                <a:rPr kumimoji="1" lang="en-US" altLang="ja-JP" sz="2000" dirty="0" smtClean="0"/>
                <a:t> </a:t>
              </a:r>
              <a:r>
                <a:rPr kumimoji="1" lang="en-US" altLang="ja-JP" sz="2000" i="1" dirty="0" err="1" smtClean="0"/>
                <a:t>T</a:t>
              </a:r>
              <a:r>
                <a:rPr lang="en-US" altLang="ja-JP" sz="2000" baseline="-25000" dirty="0" err="1" smtClean="0"/>
                <a:t>nor</a:t>
              </a:r>
              <a:r>
                <a:rPr kumimoji="1" lang="en-US" altLang="ja-JP" sz="2000" baseline="-25000" dirty="0" err="1" smtClean="0"/>
                <a:t>th</a:t>
              </a:r>
              <a:endParaRPr kumimoji="1" lang="ja-JP" altLang="en-US" sz="2000" baseline="-25000" dirty="0"/>
            </a:p>
          </p:txBody>
        </p:sp>
        <p:graphicFrame>
          <p:nvGraphicFramePr>
            <p:cNvPr id="30723" name="Object 3"/>
            <p:cNvGraphicFramePr>
              <a:graphicFrameLocks noChangeAspect="1"/>
            </p:cNvGraphicFramePr>
            <p:nvPr/>
          </p:nvGraphicFramePr>
          <p:xfrm>
            <a:off x="3074988" y="2120900"/>
            <a:ext cx="3392487" cy="431800"/>
          </p:xfrm>
          <a:graphic>
            <a:graphicData uri="http://schemas.openxmlformats.org/presentationml/2006/ole">
              <p:oleObj spid="_x0000_s30723" name="数式" r:id="rId5" imgW="1397000" imgH="177800" progId="Equation.3">
                <p:embed/>
              </p:oleObj>
            </a:graphicData>
          </a:graphic>
        </p:graphicFrame>
      </p:grpSp>
      <p:sp>
        <p:nvSpPr>
          <p:cNvPr id="13" name="テキスト ボックス 12"/>
          <p:cNvSpPr txBox="1"/>
          <p:nvPr/>
        </p:nvSpPr>
        <p:spPr>
          <a:xfrm>
            <a:off x="2336800" y="4626401"/>
            <a:ext cx="4470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2400" dirty="0" smtClean="0"/>
              <a:t>南北の磁場の変動周期が異なる</a:t>
            </a:r>
            <a:endParaRPr kumimoji="1" lang="en-US" altLang="ja-JP" sz="2400" dirty="0" smtClean="0"/>
          </a:p>
          <a:p>
            <a:pPr algn="ctr"/>
            <a:r>
              <a:rPr lang="ja-JP" altLang="en-US" sz="2400" dirty="0" smtClean="0"/>
              <a:t>ことを直接示した</a:t>
            </a:r>
            <a:endParaRPr kumimoji="1" lang="ja-JP" altLang="en-US" sz="2400" dirty="0"/>
          </a:p>
        </p:txBody>
      </p:sp>
      <p:sp>
        <p:nvSpPr>
          <p:cNvPr id="16" name="テキスト ボックス 15"/>
          <p:cNvSpPr txBox="1"/>
          <p:nvPr/>
        </p:nvSpPr>
        <p:spPr>
          <a:xfrm>
            <a:off x="1320800" y="1574800"/>
            <a:ext cx="6240410" cy="369332"/>
          </a:xfrm>
          <a:prstGeom prst="rect">
            <a:avLst/>
          </a:prstGeom>
          <a:noFill/>
        </p:spPr>
        <p:txBody>
          <a:bodyPr wrap="none" rtlCol="0">
            <a:spAutoFit/>
          </a:bodyPr>
          <a:lstStyle/>
          <a:p>
            <a:r>
              <a:rPr kumimoji="1" lang="ja-JP" altLang="en-US" dirty="0" smtClean="0"/>
              <a:t>北半球についてもどうようの操作をすると，</a:t>
            </a:r>
            <a:r>
              <a:rPr kumimoji="1" lang="en-US" altLang="ja-JP" smtClean="0"/>
              <a:t>28</a:t>
            </a:r>
            <a:r>
              <a:rPr kumimoji="1" lang="en-US" altLang="ja-JP" smtClean="0"/>
              <a:t>6</a:t>
            </a:r>
            <a:r>
              <a:rPr kumimoji="1" lang="en-US" altLang="ja-JP" smtClean="0"/>
              <a:t> </a:t>
            </a:r>
            <a:r>
              <a:rPr kumimoji="1" lang="en-US" altLang="ja-JP" dirty="0" err="1" smtClean="0"/>
              <a:t>h</a:t>
            </a:r>
            <a:r>
              <a:rPr kumimoji="1" lang="ja-JP" altLang="en-US" dirty="0" smtClean="0"/>
              <a:t>のシフトバック</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IDL</a:t>
            </a:r>
            <a:r>
              <a:rPr lang="ja-JP" altLang="en-US" dirty="0" smtClean="0"/>
              <a:t>の練習</a:t>
            </a:r>
            <a:endParaRPr lang="ja-JP" altLang="en-US" dirty="0"/>
          </a:p>
        </p:txBody>
      </p:sp>
      <p:sp>
        <p:nvSpPr>
          <p:cNvPr id="3" name="コンテンツ プレースホルダ 2"/>
          <p:cNvSpPr>
            <a:spLocks noGrp="1"/>
          </p:cNvSpPr>
          <p:nvPr>
            <p:ph idx="1"/>
          </p:nvPr>
        </p:nvSpPr>
        <p:spPr/>
        <p:txBody>
          <a:bodyPr>
            <a:normAutofit/>
          </a:bodyPr>
          <a:lstStyle/>
          <a:p>
            <a:r>
              <a:rPr lang="en-US" altLang="ja-JP" sz="2400" i="1" dirty="0" smtClean="0"/>
              <a:t>Southwood</a:t>
            </a:r>
            <a:r>
              <a:rPr lang="ja-JP" altLang="en-US" sz="2400" dirty="0" smtClean="0"/>
              <a:t>（</a:t>
            </a:r>
            <a:r>
              <a:rPr lang="en-US" altLang="ja-JP" sz="2400" dirty="0" smtClean="0"/>
              <a:t>2011</a:t>
            </a:r>
            <a:r>
              <a:rPr lang="ja-JP" altLang="en-US" sz="2400" dirty="0" smtClean="0"/>
              <a:t>）と同じように</a:t>
            </a:r>
            <a:r>
              <a:rPr lang="en-US" altLang="ja-JP" sz="2400" dirty="0" smtClean="0"/>
              <a:t>Cassini</a:t>
            </a:r>
            <a:r>
              <a:rPr lang="ja-JP" altLang="en-US" sz="2400" dirty="0" smtClean="0"/>
              <a:t>のデータを使い，南北の磁場の変動の周期を</a:t>
            </a:r>
            <a:r>
              <a:rPr lang="en-US" altLang="ja-JP" sz="2400" dirty="0" smtClean="0"/>
              <a:t>Fourier</a:t>
            </a:r>
            <a:r>
              <a:rPr lang="ja-JP" altLang="en-US" sz="2400" dirty="0" smtClean="0"/>
              <a:t>変換で求めようとした．</a:t>
            </a:r>
            <a:endParaRPr lang="en-US" altLang="ja-JP" sz="2400" dirty="0" smtClean="0"/>
          </a:p>
          <a:p>
            <a:endParaRPr lang="en-US" altLang="ja-JP" sz="2400" dirty="0" smtClean="0"/>
          </a:p>
          <a:p>
            <a:r>
              <a:rPr lang="en-US" altLang="ja-JP" sz="2400" dirty="0" smtClean="0"/>
              <a:t>IDL</a:t>
            </a:r>
            <a:r>
              <a:rPr lang="ja-JP" altLang="en-US" sz="2400" dirty="0" smtClean="0"/>
              <a:t>の基本的なコマンドを学習</a:t>
            </a:r>
            <a:endParaRPr lang="en-US" altLang="ja-JP" sz="2400" dirty="0" smtClean="0"/>
          </a:p>
          <a:p>
            <a:r>
              <a:rPr lang="ja-JP" altLang="en-US" sz="2400" dirty="0" smtClean="0"/>
              <a:t>いただいたプログラムを用いてモデル磁場を計算</a:t>
            </a:r>
            <a:endParaRPr lang="en-US" altLang="ja-JP" sz="2400" dirty="0" smtClean="0"/>
          </a:p>
          <a:p>
            <a:r>
              <a:rPr lang="en-US" altLang="ja-JP" sz="2400" dirty="0" smtClean="0">
                <a:solidFill>
                  <a:schemeClr val="bg1">
                    <a:lumMod val="65000"/>
                  </a:schemeClr>
                </a:solidFill>
              </a:rPr>
              <a:t>Cassini</a:t>
            </a:r>
            <a:r>
              <a:rPr lang="ja-JP" altLang="en-US" sz="2400" dirty="0" smtClean="0">
                <a:solidFill>
                  <a:schemeClr val="bg1">
                    <a:lumMod val="65000"/>
                  </a:schemeClr>
                </a:solidFill>
              </a:rPr>
              <a:t>の磁場データからモデルを引いて摂動を求める．</a:t>
            </a:r>
            <a:endParaRPr lang="en-US" altLang="ja-JP" sz="2400" dirty="0" smtClean="0">
              <a:solidFill>
                <a:schemeClr val="bg1">
                  <a:lumMod val="65000"/>
                </a:schemeClr>
              </a:solidFill>
            </a:endParaRPr>
          </a:p>
          <a:p>
            <a:r>
              <a:rPr lang="en-US" altLang="ja-JP" sz="2400" dirty="0" smtClean="0">
                <a:solidFill>
                  <a:schemeClr val="bg1">
                    <a:lumMod val="65000"/>
                  </a:schemeClr>
                </a:solidFill>
              </a:rPr>
              <a:t>FFT</a:t>
            </a:r>
            <a:r>
              <a:rPr lang="ja-JP" altLang="en-US" sz="2400" dirty="0" smtClean="0">
                <a:solidFill>
                  <a:schemeClr val="bg1">
                    <a:lumMod val="65000"/>
                  </a:schemeClr>
                </a:solidFill>
              </a:rPr>
              <a:t>を行って，変動周期を求める．</a:t>
            </a:r>
            <a:endParaRPr lang="en-US" altLang="ja-JP" sz="2400" dirty="0" smtClean="0">
              <a:solidFill>
                <a:schemeClr val="bg1">
                  <a:lumMod val="65000"/>
                </a:schemeClr>
              </a:solidFill>
            </a:endParaRPr>
          </a:p>
          <a:p>
            <a:endParaRPr lang="en-US" altLang="ja-JP" sz="2400" dirty="0" smtClean="0"/>
          </a:p>
          <a:p>
            <a:endParaRPr lang="ja-JP" altLang="en-US" sz="2400" dirty="0"/>
          </a:p>
        </p:txBody>
      </p:sp>
      <p:sp>
        <p:nvSpPr>
          <p:cNvPr id="4" name="上矢印 3"/>
          <p:cNvSpPr/>
          <p:nvPr/>
        </p:nvSpPr>
        <p:spPr>
          <a:xfrm>
            <a:off x="7340600" y="2984500"/>
            <a:ext cx="393700" cy="6731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6" name="直線コネクタ 5"/>
          <p:cNvCxnSpPr/>
          <p:nvPr/>
        </p:nvCxnSpPr>
        <p:spPr>
          <a:xfrm rot="10800000">
            <a:off x="6692900" y="3709988"/>
            <a:ext cx="1320800" cy="1588"/>
          </a:xfrm>
          <a:prstGeom prst="line">
            <a:avLst/>
          </a:prstGeom>
          <a:ln>
            <a:solidFill>
              <a:schemeClr val="accent2"/>
            </a:solidFill>
            <a:prstDash val="dash"/>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施設見学</a:t>
            </a:r>
            <a:endParaRPr lang="ja-JP" altLang="en-US" dirty="0"/>
          </a:p>
        </p:txBody>
      </p:sp>
      <p:sp>
        <p:nvSpPr>
          <p:cNvPr id="9" name="コンテンツ プレースホルダ 8"/>
          <p:cNvSpPr>
            <a:spLocks noGrp="1"/>
          </p:cNvSpPr>
          <p:nvPr>
            <p:ph sz="half" idx="1"/>
          </p:nvPr>
        </p:nvSpPr>
        <p:spPr>
          <a:xfrm>
            <a:off x="177800" y="1676401"/>
            <a:ext cx="4394200" cy="2984499"/>
          </a:xfrm>
        </p:spPr>
        <p:txBody>
          <a:bodyPr>
            <a:normAutofit/>
          </a:bodyPr>
          <a:lstStyle/>
          <a:p>
            <a:r>
              <a:rPr lang="en-US" altLang="ja-JP" sz="2400" dirty="0" smtClean="0"/>
              <a:t>B</a:t>
            </a:r>
            <a:r>
              <a:rPr lang="ja-JP" altLang="en-US" sz="2400" dirty="0" smtClean="0"/>
              <a:t>棟，</a:t>
            </a:r>
            <a:r>
              <a:rPr lang="en-US" altLang="ja-JP" sz="2400" dirty="0" smtClean="0"/>
              <a:t>C</a:t>
            </a:r>
            <a:r>
              <a:rPr lang="ja-JP" altLang="en-US" sz="2400" dirty="0" smtClean="0"/>
              <a:t>棟などを見学</a:t>
            </a:r>
            <a:endParaRPr lang="en-US" altLang="ja-JP" sz="2400" dirty="0" smtClean="0"/>
          </a:p>
          <a:p>
            <a:pPr>
              <a:buNone/>
            </a:pPr>
            <a:r>
              <a:rPr lang="en-US" altLang="ja-JP" sz="2400" dirty="0" smtClean="0"/>
              <a:t>	</a:t>
            </a:r>
            <a:r>
              <a:rPr lang="ja-JP" altLang="en-US" sz="2000" dirty="0" smtClean="0"/>
              <a:t>大規模な実験設備や，衛星の観測装置や衛星本体の熱構造モデル等を見ることができた．</a:t>
            </a:r>
            <a:endParaRPr lang="en-US" altLang="ja-JP" sz="2000" dirty="0" smtClean="0"/>
          </a:p>
          <a:p>
            <a:r>
              <a:rPr lang="en-US" altLang="ja-JP" sz="2400" dirty="0" smtClean="0"/>
              <a:t>S-520-26</a:t>
            </a:r>
            <a:r>
              <a:rPr lang="ja-JP" altLang="en-US" sz="2400" dirty="0" smtClean="0"/>
              <a:t>号機のかみ合わせ，計器合わせ等を見学</a:t>
            </a:r>
            <a:endParaRPr lang="en-US" altLang="ja-JP" sz="2400" dirty="0" smtClean="0"/>
          </a:p>
          <a:p>
            <a:pPr>
              <a:buNone/>
            </a:pPr>
            <a:r>
              <a:rPr lang="en-US" altLang="ja-JP" sz="2400" dirty="0" smtClean="0"/>
              <a:t>	</a:t>
            </a:r>
          </a:p>
          <a:p>
            <a:endParaRPr lang="ja-JP" altLang="en-US" sz="2400" dirty="0"/>
          </a:p>
        </p:txBody>
      </p:sp>
      <p:pic>
        <p:nvPicPr>
          <p:cNvPr id="11" name="コンテンツ プレースホルダ 10" descr="bepi.jpg"/>
          <p:cNvPicPr>
            <a:picLocks noGrp="1" noChangeAspect="1"/>
          </p:cNvPicPr>
          <p:nvPr>
            <p:ph sz="half" idx="2"/>
          </p:nvPr>
        </p:nvPicPr>
        <p:blipFill>
          <a:blip r:embed="rId2"/>
          <a:srcRect t="-24712" b="-24712"/>
          <a:stretch>
            <a:fillRect/>
          </a:stretch>
        </p:blipFill>
        <p:spPr>
          <a:xfrm>
            <a:off x="4800600" y="914400"/>
            <a:ext cx="4343400" cy="4525963"/>
          </a:xfrm>
        </p:spPr>
      </p:pic>
      <p:sp>
        <p:nvSpPr>
          <p:cNvPr id="13" name="コンテンツ プレースホルダ 8"/>
          <p:cNvSpPr txBox="1">
            <a:spLocks/>
          </p:cNvSpPr>
          <p:nvPr/>
        </p:nvSpPr>
        <p:spPr>
          <a:xfrm>
            <a:off x="457200" y="5080001"/>
            <a:ext cx="8229600" cy="1447799"/>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ja-JP" altLang="en-US" sz="2400" dirty="0" smtClean="0"/>
              <a:t>観測器の試験や運用等の様子を肌で感じることができてよかった．</a:t>
            </a:r>
            <a:endParaRPr lang="en-US" altLang="ja-JP" sz="24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ja-JP" altLang="en-US" sz="2400" dirty="0" smtClean="0"/>
              <a:t>衛星の開発・運用には</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多くのスタッフの方が関わっていることを再確認した．</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テキスト ボックス 4"/>
          <p:cNvSpPr txBox="1"/>
          <p:nvPr/>
        </p:nvSpPr>
        <p:spPr>
          <a:xfrm>
            <a:off x="635000" y="2637998"/>
            <a:ext cx="7874000" cy="1754327"/>
          </a:xfrm>
          <a:prstGeom prst="rect">
            <a:avLst/>
          </a:prstGeom>
          <a:noFill/>
        </p:spPr>
        <p:txBody>
          <a:bodyPr wrap="square" rtlCol="0">
            <a:spAutoFit/>
          </a:bodyPr>
          <a:lstStyle/>
          <a:p>
            <a:pPr algn="ctr"/>
            <a:r>
              <a:rPr kumimoji="1" lang="en-US" altLang="ja-JP" sz="5400" dirty="0" smtClean="0">
                <a:latin typeface="ＤＦＰ隷書体"/>
                <a:ea typeface="ＤＦＰ隷書体"/>
                <a:cs typeface="ＤＦＰ隷書体"/>
              </a:rPr>
              <a:t>1</a:t>
            </a:r>
            <a:r>
              <a:rPr kumimoji="1" lang="ja-JP" altLang="en-US" sz="5400" dirty="0" smtClean="0">
                <a:latin typeface="ＤＦＰ隷書体"/>
                <a:ea typeface="ＤＦＰ隷書体"/>
                <a:cs typeface="ＤＦＰ隷書体"/>
              </a:rPr>
              <a:t>ヶ月間</a:t>
            </a:r>
            <a:endParaRPr kumimoji="1" lang="en-US" altLang="ja-JP" sz="5400" dirty="0" smtClean="0">
              <a:latin typeface="ＤＦＰ隷書体"/>
              <a:ea typeface="ＤＦＰ隷書体"/>
              <a:cs typeface="ＤＦＰ隷書体"/>
            </a:endParaRPr>
          </a:p>
          <a:p>
            <a:pPr algn="ctr"/>
            <a:r>
              <a:rPr kumimoji="1" lang="ja-JP" altLang="en-US" sz="5400" dirty="0" smtClean="0">
                <a:latin typeface="ＤＦＰ隷書体"/>
                <a:ea typeface="ＤＦＰ隷書体"/>
                <a:cs typeface="ＤＦＰ隷書体"/>
              </a:rPr>
              <a:t>ありがとうございました</a:t>
            </a:r>
            <a:endParaRPr kumimoji="1" lang="ja-JP" altLang="en-US" sz="5400" dirty="0">
              <a:latin typeface="ＤＦＰ隷書体"/>
              <a:ea typeface="ＤＦＰ隷書体"/>
              <a:cs typeface="ＤＦＰ隷書体"/>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References</a:t>
            </a:r>
            <a:endParaRPr lang="ja-JP" altLang="en-US" dirty="0"/>
          </a:p>
        </p:txBody>
      </p:sp>
      <p:sp>
        <p:nvSpPr>
          <p:cNvPr id="3" name="コンテンツ プレースホルダ 2"/>
          <p:cNvSpPr>
            <a:spLocks noGrp="1"/>
          </p:cNvSpPr>
          <p:nvPr>
            <p:ph idx="1"/>
          </p:nvPr>
        </p:nvSpPr>
        <p:spPr/>
        <p:txBody>
          <a:bodyPr>
            <a:normAutofit/>
          </a:bodyPr>
          <a:lstStyle/>
          <a:p>
            <a:pPr>
              <a:buNone/>
            </a:pPr>
            <a:r>
              <a:rPr lang="en-US" altLang="ja-JP" sz="2400" dirty="0" err="1" smtClean="0"/>
              <a:t>Southwood,D.Direct</a:t>
            </a:r>
            <a:r>
              <a:rPr lang="en-US" altLang="ja-JP" sz="2400" dirty="0" smtClean="0"/>
              <a:t> evidence of difference in magnetic rotation rate between Saturn’s northern and southern polar regions, </a:t>
            </a:r>
            <a:r>
              <a:rPr lang="en-US" altLang="ja-JP" sz="2400" i="1" dirty="0" smtClean="0"/>
              <a:t>J.Geophys.Res.</a:t>
            </a:r>
            <a:r>
              <a:rPr lang="en-US" altLang="ja-JP" sz="2400" dirty="0" smtClean="0"/>
              <a:t>,</a:t>
            </a:r>
            <a:r>
              <a:rPr lang="en-US" altLang="ja-JP" sz="2400" i="1" dirty="0" smtClean="0"/>
              <a:t>116</a:t>
            </a:r>
            <a:r>
              <a:rPr lang="en-US" altLang="ja-JP" sz="2400" dirty="0" smtClean="0"/>
              <a:t>,A01201,2011</a:t>
            </a:r>
          </a:p>
          <a:p>
            <a:pPr>
              <a:buNone/>
            </a:pPr>
            <a:r>
              <a:rPr lang="en-US" altLang="ja-JP" sz="2400" dirty="0" smtClean="0"/>
              <a:t>Gurnett, D. A., A. </a:t>
            </a:r>
            <a:r>
              <a:rPr lang="en-US" altLang="ja-JP" sz="2400" dirty="0" err="1" smtClean="0"/>
              <a:t>Lecacheux</a:t>
            </a:r>
            <a:r>
              <a:rPr lang="en-US" altLang="ja-JP" sz="2400" dirty="0" smtClean="0"/>
              <a:t>, W. S. </a:t>
            </a:r>
            <a:r>
              <a:rPr lang="en-US" altLang="ja-JP" sz="2400" dirty="0" err="1" smtClean="0"/>
              <a:t>Kurth</a:t>
            </a:r>
            <a:r>
              <a:rPr lang="en-US" altLang="ja-JP" sz="2400" dirty="0" smtClean="0"/>
              <a:t>, A. M. </a:t>
            </a:r>
            <a:r>
              <a:rPr lang="en-US" altLang="ja-JP" sz="2400" dirty="0" err="1" smtClean="0"/>
              <a:t>Persoon</a:t>
            </a:r>
            <a:r>
              <a:rPr lang="en-US" altLang="ja-JP" sz="2400" dirty="0" smtClean="0"/>
              <a:t>, J. B. </a:t>
            </a:r>
            <a:r>
              <a:rPr lang="en-US" altLang="ja-JP" sz="2400" dirty="0" err="1" smtClean="0"/>
              <a:t>Groene</a:t>
            </a:r>
            <a:r>
              <a:rPr lang="en-US" altLang="ja-JP" sz="2400" dirty="0" smtClean="0"/>
              <a:t>, L. </a:t>
            </a:r>
            <a:r>
              <a:rPr lang="en-US" altLang="ja-JP" sz="2400" dirty="0" err="1" smtClean="0"/>
              <a:t>Lamy</a:t>
            </a:r>
            <a:r>
              <a:rPr lang="en-US" altLang="ja-JP" sz="2400" dirty="0" smtClean="0"/>
              <a:t>, P. </a:t>
            </a:r>
            <a:r>
              <a:rPr lang="en-US" altLang="ja-JP" sz="2400" dirty="0" err="1" smtClean="0"/>
              <a:t>Zarka</a:t>
            </a:r>
            <a:r>
              <a:rPr lang="en-US" altLang="ja-JP" sz="2400" dirty="0" smtClean="0"/>
              <a:t>, and J. F. </a:t>
            </a:r>
            <a:r>
              <a:rPr lang="en-US" altLang="ja-JP" sz="2400" dirty="0" err="1" smtClean="0"/>
              <a:t>Carbary</a:t>
            </a:r>
            <a:r>
              <a:rPr lang="en-US" altLang="ja-JP" sz="2400" dirty="0" smtClean="0"/>
              <a:t> , Discovery of a north‐south asymmetry in Saturn</a:t>
            </a:r>
            <a:r>
              <a:rPr lang="ja-JP" altLang="en-US" sz="2400" dirty="0" smtClean="0"/>
              <a:t>’</a:t>
            </a:r>
            <a:r>
              <a:rPr lang="en-US" altLang="ja-JP" sz="2400" dirty="0" err="1" smtClean="0"/>
              <a:t>s</a:t>
            </a:r>
            <a:r>
              <a:rPr lang="en-US" altLang="ja-JP" sz="2400" dirty="0" smtClean="0"/>
              <a:t> radio rotation period, </a:t>
            </a:r>
            <a:r>
              <a:rPr lang="en-US" altLang="ja-JP" sz="2400" i="1" dirty="0" err="1" smtClean="0"/>
              <a:t>Geophys</a:t>
            </a:r>
            <a:r>
              <a:rPr lang="en-US" altLang="ja-JP" sz="2400" i="1" dirty="0" smtClean="0"/>
              <a:t>. Res. </a:t>
            </a:r>
            <a:r>
              <a:rPr lang="en-US" altLang="ja-JP" sz="2400" i="1" dirty="0" err="1" smtClean="0"/>
              <a:t>Lett</a:t>
            </a:r>
            <a:r>
              <a:rPr lang="en-US" altLang="ja-JP" sz="2400" i="1" dirty="0" smtClean="0"/>
              <a:t>.</a:t>
            </a:r>
            <a:r>
              <a:rPr lang="en-US" altLang="ja-JP" sz="2400" dirty="0" smtClean="0"/>
              <a:t>, </a:t>
            </a:r>
            <a:r>
              <a:rPr lang="en-US" altLang="ja-JP" sz="2400" i="1" dirty="0" smtClean="0"/>
              <a:t>36</a:t>
            </a:r>
            <a:r>
              <a:rPr lang="en-US" altLang="ja-JP" sz="2400" dirty="0" smtClean="0"/>
              <a:t>, L16102, 2009</a:t>
            </a:r>
            <a:endParaRPr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n-ea"/>
                <a:ea typeface="+mn-ea"/>
                <a:cs typeface="ヒラギノ明朝 ProN W6"/>
              </a:rPr>
              <a:t>自己紹介（研究紹介に変えて）</a:t>
            </a:r>
            <a:endParaRPr lang="ja-JP" altLang="en-US" dirty="0">
              <a:latin typeface="+mn-ea"/>
              <a:ea typeface="+mn-ea"/>
              <a:cs typeface="ヒラギノ明朝 ProN W6"/>
            </a:endParaRPr>
          </a:p>
        </p:txBody>
      </p:sp>
      <p:sp>
        <p:nvSpPr>
          <p:cNvPr id="3" name="コンテンツ プレースホルダ 2"/>
          <p:cNvSpPr>
            <a:spLocks noGrp="1"/>
          </p:cNvSpPr>
          <p:nvPr>
            <p:ph idx="1"/>
          </p:nvPr>
        </p:nvSpPr>
        <p:spPr>
          <a:xfrm>
            <a:off x="528" y="1600200"/>
            <a:ext cx="4571472" cy="5257800"/>
          </a:xfrm>
        </p:spPr>
        <p:txBody>
          <a:bodyPr/>
          <a:lstStyle/>
          <a:p>
            <a:pPr>
              <a:buNone/>
            </a:pPr>
            <a:r>
              <a:rPr lang="ja-JP" altLang="en-US" sz="2800" dirty="0" smtClean="0">
                <a:latin typeface="+mn-ea"/>
                <a:cs typeface="ヒラギノ明朝 Pro W6"/>
              </a:rPr>
              <a:t>出身：長野県長野市</a:t>
            </a:r>
            <a:endParaRPr lang="en-US" altLang="ja-JP" sz="2800" dirty="0" smtClean="0">
              <a:latin typeface="+mn-ea"/>
              <a:cs typeface="ヒラギノ明朝 Pro W6"/>
            </a:endParaRPr>
          </a:p>
          <a:p>
            <a:pPr>
              <a:buNone/>
            </a:pPr>
            <a:r>
              <a:rPr lang="ja-JP" altLang="en-US" sz="2800" dirty="0" smtClean="0">
                <a:latin typeface="+mn-ea"/>
                <a:cs typeface="ヒラギノ明朝 Pro W6"/>
              </a:rPr>
              <a:t>略歴：</a:t>
            </a:r>
            <a:r>
              <a:rPr lang="ja-JP" altLang="en-US" sz="2400" dirty="0" smtClean="0">
                <a:latin typeface="+mn-ea"/>
                <a:cs typeface="ヒラギノ明朝 Pro W6"/>
              </a:rPr>
              <a:t>長野工業高等専門学校</a:t>
            </a:r>
            <a:endParaRPr lang="en-US" altLang="ja-JP" sz="2400" dirty="0" smtClean="0">
              <a:latin typeface="+mn-ea"/>
              <a:cs typeface="ヒラギノ明朝 Pro W6"/>
            </a:endParaRPr>
          </a:p>
          <a:p>
            <a:pPr algn="ctr">
              <a:buNone/>
            </a:pPr>
            <a:r>
              <a:rPr lang="ja-JP" altLang="en-US" sz="1800" dirty="0" smtClean="0">
                <a:latin typeface="+mn-ea"/>
                <a:cs typeface="ヒラギノ明朝 Pro W6"/>
              </a:rPr>
              <a:t>電気電子工学科</a:t>
            </a:r>
            <a:endParaRPr lang="en-US" altLang="ja-JP" sz="1800" dirty="0" smtClean="0">
              <a:latin typeface="+mn-ea"/>
              <a:cs typeface="ヒラギノ明朝 Pro W6"/>
            </a:endParaRPr>
          </a:p>
          <a:p>
            <a:pPr algn="ctr">
              <a:buNone/>
            </a:pPr>
            <a:r>
              <a:rPr lang="en-US" altLang="ja-JP" sz="1800" dirty="0" smtClean="0">
                <a:solidFill>
                  <a:schemeClr val="accent1"/>
                </a:solidFill>
                <a:latin typeface="+mn-ea"/>
                <a:cs typeface="ヒラギノ明朝 Pro W6"/>
              </a:rPr>
              <a:t>↓</a:t>
            </a:r>
            <a:r>
              <a:rPr lang="ja-JP" altLang="en-US" sz="1800" dirty="0" smtClean="0">
                <a:solidFill>
                  <a:schemeClr val="accent1"/>
                </a:solidFill>
                <a:latin typeface="+mn-ea"/>
                <a:cs typeface="ヒラギノ明朝 Pro W6"/>
              </a:rPr>
              <a:t>三年次編入</a:t>
            </a:r>
            <a:r>
              <a:rPr lang="en-US" altLang="ja-JP" sz="1800" dirty="0" smtClean="0">
                <a:solidFill>
                  <a:schemeClr val="accent1"/>
                </a:solidFill>
                <a:latin typeface="+mn-ea"/>
                <a:cs typeface="ヒラギノ明朝 Pro W6"/>
              </a:rPr>
              <a:t>↓</a:t>
            </a:r>
          </a:p>
          <a:p>
            <a:pPr algn="ctr">
              <a:buNone/>
            </a:pPr>
            <a:r>
              <a:rPr lang="ja-JP" altLang="en-US" sz="2400" dirty="0" smtClean="0">
                <a:latin typeface="+mn-ea"/>
                <a:cs typeface="ヒラギノ明朝 Pro W6"/>
              </a:rPr>
              <a:t>東北大学</a:t>
            </a:r>
            <a:r>
              <a:rPr lang="en-US" altLang="ja-JP" sz="2400" dirty="0" smtClean="0">
                <a:latin typeface="+mn-ea"/>
                <a:cs typeface="ヒラギノ明朝 Pro W6"/>
              </a:rPr>
              <a:t> </a:t>
            </a:r>
            <a:r>
              <a:rPr lang="ja-JP" altLang="en-US" sz="2400" dirty="0" smtClean="0">
                <a:latin typeface="+mn-ea"/>
                <a:cs typeface="ヒラギノ明朝 Pro W6"/>
              </a:rPr>
              <a:t>理学部</a:t>
            </a:r>
            <a:endParaRPr lang="en-US" altLang="ja-JP" sz="2400" dirty="0" smtClean="0">
              <a:latin typeface="+mn-ea"/>
              <a:cs typeface="ヒラギノ明朝 Pro W6"/>
            </a:endParaRPr>
          </a:p>
          <a:p>
            <a:pPr algn="ctr">
              <a:buNone/>
            </a:pPr>
            <a:r>
              <a:rPr lang="ja-JP" altLang="en-US" sz="1800" dirty="0" smtClean="0">
                <a:latin typeface="+mn-ea"/>
                <a:cs typeface="ヒラギノ明朝 Pro W6"/>
              </a:rPr>
              <a:t>宇宙地球物理学科</a:t>
            </a:r>
            <a:endParaRPr lang="en-US" altLang="ja-JP" sz="1800" dirty="0" smtClean="0">
              <a:latin typeface="+mn-ea"/>
              <a:cs typeface="ヒラギノ明朝 Pro W6"/>
            </a:endParaRPr>
          </a:p>
          <a:p>
            <a:pPr>
              <a:buNone/>
            </a:pPr>
            <a:r>
              <a:rPr lang="ja-JP" altLang="en-US" sz="2800" dirty="0" smtClean="0">
                <a:latin typeface="+mn-ea"/>
                <a:cs typeface="ヒラギノ明朝 Pro W6"/>
              </a:rPr>
              <a:t>趣味：読書</a:t>
            </a:r>
            <a:endParaRPr lang="en-US" altLang="ja-JP" sz="2800" dirty="0" smtClean="0">
              <a:latin typeface="+mn-ea"/>
              <a:cs typeface="ヒラギノ明朝 Pro W6"/>
            </a:endParaRPr>
          </a:p>
          <a:p>
            <a:pPr>
              <a:buNone/>
            </a:pPr>
            <a:r>
              <a:rPr lang="ja-JP" altLang="en-US" sz="2800" dirty="0" smtClean="0">
                <a:latin typeface="+mn-ea"/>
                <a:cs typeface="ヒラギノ明朝 Pro W6"/>
              </a:rPr>
              <a:t>希望研究対象：土星</a:t>
            </a:r>
            <a:endParaRPr lang="en-US" altLang="ja-JP" sz="2800" dirty="0" smtClean="0">
              <a:latin typeface="+mn-ea"/>
              <a:cs typeface="ヒラギノ明朝 Pro W6"/>
            </a:endParaRPr>
          </a:p>
          <a:p>
            <a:pPr>
              <a:buNone/>
            </a:pPr>
            <a:endParaRPr lang="en-US" altLang="ja-JP" dirty="0" smtClean="0">
              <a:latin typeface="ヒラギノ明朝 Pro W6"/>
              <a:ea typeface="ヒラギノ明朝 Pro W6"/>
              <a:cs typeface="ヒラギノ明朝 Pro W6"/>
            </a:endParaRPr>
          </a:p>
          <a:p>
            <a:pPr>
              <a:buNone/>
            </a:pPr>
            <a:endParaRPr lang="en-US" altLang="ja-JP" dirty="0" smtClean="0">
              <a:latin typeface="ヒラギノ明朝 Pro W6"/>
              <a:ea typeface="ヒラギノ明朝 Pro W6"/>
              <a:cs typeface="ヒラギノ明朝 Pro W6"/>
            </a:endParaRPr>
          </a:p>
          <a:p>
            <a:pPr>
              <a:buNone/>
            </a:pPr>
            <a:endParaRPr lang="en-US" altLang="ja-JP" dirty="0" smtClean="0">
              <a:latin typeface="ヒラギノ明朝 Pro W6"/>
              <a:ea typeface="ヒラギノ明朝 Pro W6"/>
              <a:cs typeface="ヒラギノ明朝 Pro W6"/>
            </a:endParaRPr>
          </a:p>
          <a:p>
            <a:pPr>
              <a:buNone/>
            </a:pPr>
            <a:endParaRPr lang="en-US" altLang="ja-JP" dirty="0" smtClean="0">
              <a:latin typeface="ヒラギノ明朝 Pro W6"/>
              <a:ea typeface="ヒラギノ明朝 Pro W6"/>
              <a:cs typeface="ヒラギノ明朝 Pro W6"/>
            </a:endParaRPr>
          </a:p>
          <a:p>
            <a:pPr>
              <a:buNone/>
            </a:pPr>
            <a:endParaRPr lang="en-US" altLang="ja-JP" dirty="0" smtClean="0">
              <a:latin typeface="ヒラギノ明朝 Pro W6"/>
              <a:ea typeface="ヒラギノ明朝 Pro W6"/>
              <a:cs typeface="ヒラギノ明朝 Pro W6"/>
            </a:endParaRPr>
          </a:p>
          <a:p>
            <a:pPr>
              <a:buNone/>
            </a:pPr>
            <a:endParaRPr lang="ja-JP" altLang="en-US" dirty="0">
              <a:latin typeface="ヒラギノ明朝 Pro W6"/>
              <a:ea typeface="ヒラギノ明朝 Pro W6"/>
              <a:cs typeface="ヒラギノ明朝 Pro W6"/>
            </a:endParaRPr>
          </a:p>
        </p:txBody>
      </p:sp>
      <p:pic>
        <p:nvPicPr>
          <p:cNvPr id="4" name="図 3" descr="topography.png"/>
          <p:cNvPicPr>
            <a:picLocks noChangeAspect="1"/>
          </p:cNvPicPr>
          <p:nvPr/>
        </p:nvPicPr>
        <p:blipFill>
          <a:blip r:embed="rId3"/>
          <a:srcRect l="14453" r="7332"/>
          <a:stretch>
            <a:fillRect/>
          </a:stretch>
        </p:blipFill>
        <p:spPr>
          <a:xfrm>
            <a:off x="4572000" y="1468069"/>
            <a:ext cx="4724840" cy="4521159"/>
          </a:xfrm>
          <a:prstGeom prst="rect">
            <a:avLst/>
          </a:prstGeom>
        </p:spPr>
      </p:pic>
      <p:pic>
        <p:nvPicPr>
          <p:cNvPr id="5" name="図 4" descr="saturn.png"/>
          <p:cNvPicPr>
            <a:picLocks noChangeAspect="1"/>
          </p:cNvPicPr>
          <p:nvPr/>
        </p:nvPicPr>
        <p:blipFill>
          <a:blip r:embed="rId4"/>
          <a:stretch>
            <a:fillRect/>
          </a:stretch>
        </p:blipFill>
        <p:spPr>
          <a:xfrm>
            <a:off x="3149600" y="4455414"/>
            <a:ext cx="732029" cy="732029"/>
          </a:xfrm>
          <a:prstGeom prst="rect">
            <a:avLst/>
          </a:prstGeom>
        </p:spPr>
      </p:pic>
      <p:pic>
        <p:nvPicPr>
          <p:cNvPr id="6" name="図 5" descr="kosen.png"/>
          <p:cNvPicPr>
            <a:picLocks noChangeAspect="1"/>
          </p:cNvPicPr>
          <p:nvPr/>
        </p:nvPicPr>
        <p:blipFill>
          <a:blip r:embed="rId5"/>
          <a:stretch>
            <a:fillRect/>
          </a:stretch>
        </p:blipFill>
        <p:spPr>
          <a:xfrm>
            <a:off x="4165600" y="1417639"/>
            <a:ext cx="2860272" cy="1846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sz="2400" dirty="0" smtClean="0">
                <a:latin typeface="+mn-ea"/>
                <a:cs typeface="ヒラギノ明朝 ProN W6"/>
              </a:rPr>
              <a:t>論文読み（時間がかかってしまった）</a:t>
            </a:r>
            <a:endParaRPr lang="en-US" altLang="ja-JP" sz="2400" dirty="0" smtClean="0">
              <a:latin typeface="+mn-ea"/>
              <a:cs typeface="ヒラギノ明朝 ProN W6"/>
            </a:endParaRPr>
          </a:p>
          <a:p>
            <a:pPr lvl="1"/>
            <a:r>
              <a:rPr lang="en-US" altLang="ja-JP" sz="2400" dirty="0" smtClean="0">
                <a:latin typeface="Times New Roman"/>
                <a:cs typeface="Times New Roman"/>
              </a:rPr>
              <a:t>Southwood and Kivelson (2007), </a:t>
            </a:r>
          </a:p>
          <a:p>
            <a:pPr lvl="1">
              <a:buNone/>
            </a:pPr>
            <a:r>
              <a:rPr lang="en-US" altLang="ja-JP" sz="2400" dirty="0" smtClean="0">
                <a:latin typeface="Times New Roman"/>
                <a:cs typeface="Times New Roman"/>
              </a:rPr>
              <a:t>	Saturnian magnetospheric dynamics: Elucidation of a camshaft model</a:t>
            </a:r>
          </a:p>
          <a:p>
            <a:pPr lvl="1"/>
            <a:r>
              <a:rPr lang="en-US" altLang="ja-JP" sz="2400" dirty="0" smtClean="0">
                <a:latin typeface="Times New Roman"/>
                <a:cs typeface="Times New Roman"/>
              </a:rPr>
              <a:t>Southwood and Kivelson (2009), </a:t>
            </a:r>
          </a:p>
          <a:p>
            <a:pPr lvl="1">
              <a:buNone/>
            </a:pPr>
            <a:r>
              <a:rPr lang="en-US" altLang="ja-JP" sz="2400" dirty="0" smtClean="0">
                <a:latin typeface="Times New Roman"/>
                <a:cs typeface="Times New Roman"/>
              </a:rPr>
              <a:t>	The source of  periodic radio emission</a:t>
            </a:r>
          </a:p>
          <a:p>
            <a:pPr lvl="1"/>
            <a:r>
              <a:rPr lang="en-US" altLang="ja-JP" sz="2400" dirty="0" smtClean="0">
                <a:latin typeface="Times New Roman"/>
                <a:cs typeface="Times New Roman"/>
              </a:rPr>
              <a:t>Southwood  (2011), </a:t>
            </a:r>
          </a:p>
          <a:p>
            <a:pPr lvl="1">
              <a:buNone/>
            </a:pPr>
            <a:r>
              <a:rPr lang="en-US" altLang="ja-JP" sz="2400" dirty="0" smtClean="0">
                <a:latin typeface="Times New Roman"/>
                <a:cs typeface="Times New Roman"/>
              </a:rPr>
              <a:t>	Direct evidence of differences in magnetic rotation rate between Saturn’s northern and southern polar regions</a:t>
            </a:r>
          </a:p>
          <a:p>
            <a:r>
              <a:rPr lang="en-US" altLang="ja-JP" sz="2595" dirty="0" smtClean="0">
                <a:cs typeface="ヒラギノ明朝 ProN W6"/>
              </a:rPr>
              <a:t>IDL</a:t>
            </a:r>
            <a:r>
              <a:rPr lang="ja-JP" altLang="en-US" sz="2595" dirty="0" smtClean="0">
                <a:latin typeface="+mn-ea"/>
                <a:cs typeface="ヒラギノ明朝 ProN W6"/>
              </a:rPr>
              <a:t>練習</a:t>
            </a:r>
            <a:endParaRPr lang="en-US" altLang="ja-JP" sz="2595" dirty="0" smtClean="0">
              <a:latin typeface="+mn-ea"/>
              <a:cs typeface="ヒラギノ明朝 ProN W6"/>
            </a:endParaRPr>
          </a:p>
          <a:p>
            <a:r>
              <a:rPr lang="ja-JP" altLang="en-US" sz="2595" dirty="0" smtClean="0">
                <a:latin typeface="+mn-ea"/>
                <a:cs typeface="ヒラギノ明朝 ProN W6"/>
              </a:rPr>
              <a:t>施設見学</a:t>
            </a:r>
            <a:endParaRPr lang="en-US" altLang="ja-JP" sz="2595" dirty="0" smtClean="0">
              <a:latin typeface="+mn-ea"/>
              <a:cs typeface="ヒラギノ明朝 ProN W6"/>
            </a:endParaRPr>
          </a:p>
          <a:p>
            <a:r>
              <a:rPr lang="ja-JP" altLang="en-US" sz="2595" dirty="0" smtClean="0">
                <a:latin typeface="+mn-ea"/>
                <a:cs typeface="ヒラギノ明朝 ProN W6"/>
              </a:rPr>
              <a:t>人的交流</a:t>
            </a:r>
            <a:endParaRPr lang="en-US" altLang="ja-JP" sz="2595" dirty="0" smtClean="0">
              <a:latin typeface="+mn-ea"/>
              <a:cs typeface="ヒラギノ明朝 ProN W6"/>
            </a:endParaRPr>
          </a:p>
          <a:p>
            <a:pPr>
              <a:buNone/>
            </a:pPr>
            <a:endParaRPr lang="ja-JP" altLang="en-US" sz="2595" dirty="0" smtClean="0">
              <a:latin typeface="+mn-ea"/>
              <a:cs typeface="ヒラギノ明朝 ProN W6"/>
            </a:endParaRPr>
          </a:p>
        </p:txBody>
      </p:sp>
      <p:sp>
        <p:nvSpPr>
          <p:cNvPr id="2" name="タイトル 1"/>
          <p:cNvSpPr>
            <a:spLocks noGrp="1"/>
          </p:cNvSpPr>
          <p:nvPr>
            <p:ph type="title"/>
          </p:nvPr>
        </p:nvSpPr>
        <p:spPr/>
        <p:txBody>
          <a:bodyPr/>
          <a:lstStyle/>
          <a:p>
            <a:r>
              <a:rPr lang="en-US" altLang="ja-JP" dirty="0" smtClean="0">
                <a:latin typeface="+mn-lt"/>
                <a:ea typeface="+mn-ea"/>
                <a:cs typeface="ヒラギノ明朝 ProN W6"/>
              </a:rPr>
              <a:t>ISAS</a:t>
            </a:r>
            <a:r>
              <a:rPr lang="ja-JP" altLang="en-US" dirty="0" smtClean="0">
                <a:latin typeface="+mn-ea"/>
                <a:ea typeface="+mn-ea"/>
                <a:cs typeface="ヒラギノ明朝 ProN W6"/>
              </a:rPr>
              <a:t>滞在中の活動</a:t>
            </a:r>
            <a:endParaRPr lang="ja-JP" altLang="en-US" dirty="0">
              <a:latin typeface="+mn-ea"/>
              <a:ea typeface="+mn-ea"/>
              <a:cs typeface="ヒラギノ明朝 ProN W6"/>
            </a:endParaRPr>
          </a:p>
        </p:txBody>
      </p:sp>
      <p:grpSp>
        <p:nvGrpSpPr>
          <p:cNvPr id="6" name="図形グループ 5"/>
          <p:cNvGrpSpPr/>
          <p:nvPr/>
        </p:nvGrpSpPr>
        <p:grpSpPr>
          <a:xfrm>
            <a:off x="1219200" y="4229100"/>
            <a:ext cx="6985690" cy="1525032"/>
            <a:chOff x="1244600" y="3962400"/>
            <a:chExt cx="6985690" cy="1525032"/>
          </a:xfrm>
        </p:grpSpPr>
        <p:sp>
          <p:nvSpPr>
            <p:cNvPr id="4" name="正方形/長方形 3"/>
            <p:cNvSpPr/>
            <p:nvPr/>
          </p:nvSpPr>
          <p:spPr>
            <a:xfrm>
              <a:off x="1244600" y="3962400"/>
              <a:ext cx="6934200" cy="1155700"/>
            </a:xfrm>
            <a:prstGeom prst="rect">
              <a:avLst/>
            </a:prstGeom>
            <a:solidFill>
              <a:schemeClr val="accent2">
                <a:alpha val="13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5689600" y="5118100"/>
              <a:ext cx="2540690" cy="369332"/>
            </a:xfrm>
            <a:prstGeom prst="rect">
              <a:avLst/>
            </a:prstGeom>
            <a:noFill/>
          </p:spPr>
          <p:txBody>
            <a:bodyPr wrap="square" rtlCol="0">
              <a:spAutoFit/>
            </a:bodyPr>
            <a:lstStyle/>
            <a:p>
              <a:r>
                <a:rPr kumimoji="1" lang="ja-JP" altLang="en-US" dirty="0" smtClean="0">
                  <a:solidFill>
                    <a:srgbClr val="C0504D"/>
                  </a:solidFill>
                </a:rPr>
                <a:t>（解析方法に注目して）</a:t>
              </a:r>
              <a:endParaRPr kumimoji="1" lang="ja-JP" altLang="en-US" dirty="0">
                <a:solidFill>
                  <a:srgbClr val="C0504D"/>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 name="図形グループ 14"/>
          <p:cNvGrpSpPr/>
          <p:nvPr/>
        </p:nvGrpSpPr>
        <p:grpSpPr>
          <a:xfrm>
            <a:off x="4321717" y="1999242"/>
            <a:ext cx="4905579" cy="4496111"/>
            <a:chOff x="4295505" y="2011942"/>
            <a:chExt cx="4905579" cy="4496111"/>
          </a:xfrm>
        </p:grpSpPr>
        <p:pic>
          <p:nvPicPr>
            <p:cNvPr id="8" name="図 7" descr="NSperiod.png"/>
            <p:cNvPicPr>
              <a:picLocks noChangeAspect="1"/>
            </p:cNvPicPr>
            <p:nvPr/>
          </p:nvPicPr>
          <p:blipFill>
            <a:blip r:embed="rId3"/>
            <a:stretch>
              <a:fillRect/>
            </a:stretch>
          </p:blipFill>
          <p:spPr>
            <a:xfrm>
              <a:off x="4295505" y="2011942"/>
              <a:ext cx="4905579" cy="4496111"/>
            </a:xfrm>
            <a:prstGeom prst="rect">
              <a:avLst/>
            </a:prstGeom>
          </p:spPr>
        </p:pic>
        <p:sp>
          <p:nvSpPr>
            <p:cNvPr id="12" name="円/楕円 11"/>
            <p:cNvSpPr/>
            <p:nvPr/>
          </p:nvSpPr>
          <p:spPr>
            <a:xfrm>
              <a:off x="5936641" y="3769282"/>
              <a:ext cx="3107462" cy="40965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083261" y="5475321"/>
              <a:ext cx="3960842" cy="40965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57200" y="17796"/>
            <a:ext cx="8229600" cy="1143000"/>
          </a:xfrm>
        </p:spPr>
        <p:txBody>
          <a:bodyPr/>
          <a:lstStyle/>
          <a:p>
            <a:r>
              <a:rPr lang="ja-JP" altLang="en-US" dirty="0" smtClean="0"/>
              <a:t>概要</a:t>
            </a:r>
            <a:endParaRPr lang="ja-JP" altLang="en-US" dirty="0"/>
          </a:p>
        </p:txBody>
      </p:sp>
      <p:sp>
        <p:nvSpPr>
          <p:cNvPr id="3" name="コンテンツ プレースホルダ 2"/>
          <p:cNvSpPr>
            <a:spLocks noGrp="1"/>
          </p:cNvSpPr>
          <p:nvPr>
            <p:ph idx="1"/>
          </p:nvPr>
        </p:nvSpPr>
        <p:spPr>
          <a:xfrm>
            <a:off x="0" y="1417638"/>
            <a:ext cx="6036538" cy="2006960"/>
          </a:xfrm>
        </p:spPr>
        <p:txBody>
          <a:bodyPr/>
          <a:lstStyle/>
          <a:p>
            <a:pPr>
              <a:buNone/>
            </a:pPr>
            <a:r>
              <a:rPr lang="en-US" altLang="ja-JP" dirty="0" smtClean="0"/>
              <a:t>SKR</a:t>
            </a:r>
            <a:r>
              <a:rPr lang="ja-JP" altLang="en-US" dirty="0" smtClean="0"/>
              <a:t>（</a:t>
            </a:r>
            <a:r>
              <a:rPr lang="en-US" altLang="ja-JP" dirty="0" smtClean="0"/>
              <a:t>Saturn Kilometric Radiation</a:t>
            </a:r>
            <a:r>
              <a:rPr lang="ja-JP" altLang="en-US" dirty="0" smtClean="0"/>
              <a:t>）</a:t>
            </a:r>
          </a:p>
          <a:p>
            <a:pPr>
              <a:buNone/>
            </a:pPr>
            <a:r>
              <a:rPr lang="en-US" altLang="ja-JP" dirty="0" smtClean="0"/>
              <a:t>	</a:t>
            </a:r>
            <a:r>
              <a:rPr lang="ja-JP" altLang="en-US" dirty="0" smtClean="0"/>
              <a:t>　</a:t>
            </a:r>
            <a:r>
              <a:rPr lang="ja-JP" altLang="en-US" sz="2400" dirty="0" smtClean="0">
                <a:solidFill>
                  <a:schemeClr val="accent1"/>
                </a:solidFill>
              </a:rPr>
              <a:t>南北半球で周期が異なる．</a:t>
            </a:r>
            <a:endParaRPr lang="en-US" altLang="ja-JP" sz="2400" dirty="0" smtClean="0">
              <a:solidFill>
                <a:schemeClr val="accent1"/>
              </a:solidFill>
            </a:endParaRPr>
          </a:p>
          <a:p>
            <a:pPr>
              <a:buNone/>
            </a:pPr>
            <a:r>
              <a:rPr lang="en-US" altLang="ja-JP" sz="2400" dirty="0" smtClean="0">
                <a:solidFill>
                  <a:schemeClr val="accent1"/>
                </a:solidFill>
              </a:rPr>
              <a:t>			</a:t>
            </a:r>
            <a:r>
              <a:rPr lang="ja-JP" altLang="en-US" sz="2400" dirty="0" smtClean="0">
                <a:solidFill>
                  <a:schemeClr val="accent1"/>
                </a:solidFill>
              </a:rPr>
              <a:t>（</a:t>
            </a:r>
            <a:r>
              <a:rPr lang="en-US" altLang="ja-JP" sz="2400" dirty="0" err="1" smtClean="0">
                <a:solidFill>
                  <a:schemeClr val="accent1"/>
                </a:solidFill>
              </a:rPr>
              <a:t>Gurnett</a:t>
            </a:r>
            <a:r>
              <a:rPr lang="en-US" altLang="ja-JP" sz="2400" dirty="0" smtClean="0">
                <a:solidFill>
                  <a:schemeClr val="accent1"/>
                </a:solidFill>
              </a:rPr>
              <a:t> et al., 2009</a:t>
            </a:r>
            <a:r>
              <a:rPr lang="ja-JP" altLang="en-US" sz="2400" dirty="0" smtClean="0">
                <a:solidFill>
                  <a:schemeClr val="accent1"/>
                </a:solidFill>
              </a:rPr>
              <a:t>）</a:t>
            </a:r>
            <a:endParaRPr lang="en-US" altLang="ja-JP" sz="2400" dirty="0" smtClean="0">
              <a:solidFill>
                <a:schemeClr val="accent1"/>
              </a:solidFill>
            </a:endParaRPr>
          </a:p>
          <a:p>
            <a:pPr>
              <a:buNone/>
            </a:pPr>
            <a:endParaRPr lang="en-US" altLang="ja-JP" sz="2400" dirty="0" smtClean="0">
              <a:solidFill>
                <a:schemeClr val="accent1"/>
              </a:solidFill>
            </a:endParaRPr>
          </a:p>
        </p:txBody>
      </p:sp>
      <p:sp>
        <p:nvSpPr>
          <p:cNvPr id="9" name="下矢印 8"/>
          <p:cNvSpPr/>
          <p:nvPr/>
        </p:nvSpPr>
        <p:spPr>
          <a:xfrm>
            <a:off x="1614270" y="3098800"/>
            <a:ext cx="1155933" cy="96436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541747" y="4216400"/>
            <a:ext cx="3297128" cy="830997"/>
          </a:xfrm>
          <a:prstGeom prst="rect">
            <a:avLst/>
          </a:prstGeom>
          <a:noFill/>
        </p:spPr>
        <p:txBody>
          <a:bodyPr wrap="square" rtlCol="0">
            <a:spAutoFit/>
          </a:bodyPr>
          <a:lstStyle/>
          <a:p>
            <a:pPr algn="ctr"/>
            <a:r>
              <a:rPr kumimoji="1" lang="ja-JP" altLang="en-US" sz="2400" dirty="0" smtClean="0"/>
              <a:t>磁場</a:t>
            </a:r>
            <a:r>
              <a:rPr lang="ja-JP" altLang="en-US" sz="2400" dirty="0" smtClean="0"/>
              <a:t>に</a:t>
            </a:r>
            <a:r>
              <a:rPr kumimoji="1" lang="ja-JP" altLang="en-US" sz="2400" dirty="0" smtClean="0"/>
              <a:t>も対応した変化</a:t>
            </a:r>
            <a:endParaRPr kumimoji="1" lang="en-US" altLang="ja-JP" sz="2400" dirty="0" smtClean="0"/>
          </a:p>
          <a:p>
            <a:pPr algn="ctr"/>
            <a:r>
              <a:rPr kumimoji="1" lang="ja-JP" altLang="en-US" sz="2400" dirty="0" smtClean="0"/>
              <a:t>が見られるのでは</a:t>
            </a:r>
            <a:r>
              <a:rPr kumimoji="1" lang="en-US" altLang="ja-JP" sz="2400" dirty="0" smtClean="0"/>
              <a:t> ?</a:t>
            </a:r>
            <a:endParaRPr kumimoji="1" lang="ja-JP" altLang="en-US" sz="2400" dirty="0"/>
          </a:p>
        </p:txBody>
      </p:sp>
      <p:sp>
        <p:nvSpPr>
          <p:cNvPr id="16" name="テキスト ボックス 15"/>
          <p:cNvSpPr txBox="1"/>
          <p:nvPr/>
        </p:nvSpPr>
        <p:spPr>
          <a:xfrm>
            <a:off x="4609204" y="6495353"/>
            <a:ext cx="4077596" cy="369332"/>
          </a:xfrm>
          <a:prstGeom prst="rect">
            <a:avLst/>
          </a:prstGeom>
          <a:noFill/>
        </p:spPr>
        <p:txBody>
          <a:bodyPr wrap="none" rtlCol="0">
            <a:spAutoFit/>
          </a:bodyPr>
          <a:lstStyle/>
          <a:p>
            <a:r>
              <a:rPr kumimoji="1" lang="en-US" altLang="ja-JP" dirty="0" smtClean="0"/>
              <a:t>Fig.1. </a:t>
            </a:r>
            <a:r>
              <a:rPr kumimoji="1" lang="ja-JP" altLang="en-US" dirty="0" smtClean="0"/>
              <a:t>南北半球の</a:t>
            </a:r>
            <a:r>
              <a:rPr kumimoji="1" lang="en-US" altLang="ja-JP" dirty="0" smtClean="0"/>
              <a:t>SKR</a:t>
            </a:r>
            <a:r>
              <a:rPr kumimoji="1" lang="ja-JP" altLang="en-US" dirty="0" smtClean="0"/>
              <a:t>の回転速度の違い</a:t>
            </a:r>
            <a:endParaRPr kumimoji="1" lang="ja-JP" altLang="en-US" dirty="0"/>
          </a:p>
        </p:txBody>
      </p:sp>
      <p:sp>
        <p:nvSpPr>
          <p:cNvPr id="17" name="曲折矢印 16"/>
          <p:cNvSpPr/>
          <p:nvPr/>
        </p:nvSpPr>
        <p:spPr>
          <a:xfrm flipV="1">
            <a:off x="175656" y="2093001"/>
            <a:ext cx="416891" cy="325283"/>
          </a:xfrm>
          <a:prstGeom prst="bentArrow">
            <a:avLst>
              <a:gd name="adj1" fmla="val 25000"/>
              <a:gd name="adj2" fmla="val 25000"/>
              <a:gd name="adj3" fmla="val 25000"/>
              <a:gd name="adj4" fmla="val 437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grpSp>
        <p:nvGrpSpPr>
          <p:cNvPr id="22" name="図形グループ 21"/>
          <p:cNvGrpSpPr/>
          <p:nvPr/>
        </p:nvGrpSpPr>
        <p:grpSpPr>
          <a:xfrm>
            <a:off x="197662" y="5850487"/>
            <a:ext cx="4140119" cy="861979"/>
            <a:chOff x="320677" y="5441287"/>
            <a:chExt cx="4140119" cy="861979"/>
          </a:xfrm>
        </p:grpSpPr>
        <p:sp>
          <p:nvSpPr>
            <p:cNvPr id="14" name="テキスト ボックス 13"/>
            <p:cNvSpPr txBox="1"/>
            <p:nvPr/>
          </p:nvSpPr>
          <p:spPr>
            <a:xfrm>
              <a:off x="320677" y="5687611"/>
              <a:ext cx="54373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ja-JP" dirty="0" smtClean="0">
                  <a:solidFill>
                    <a:schemeClr val="accent2"/>
                  </a:solidFill>
                </a:rPr>
                <a:t>SKR</a:t>
              </a:r>
              <a:endParaRPr kumimoji="1" lang="ja-JP" altLang="en-US" dirty="0">
                <a:solidFill>
                  <a:schemeClr val="accent2"/>
                </a:solidFill>
              </a:endParaRPr>
            </a:p>
          </p:txBody>
        </p:sp>
        <p:sp>
          <p:nvSpPr>
            <p:cNvPr id="19" name="テキスト ボックス 18"/>
            <p:cNvSpPr txBox="1"/>
            <p:nvPr/>
          </p:nvSpPr>
          <p:spPr>
            <a:xfrm>
              <a:off x="3352800" y="5682734"/>
              <a:ext cx="11079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dirty="0" smtClean="0">
                  <a:solidFill>
                    <a:schemeClr val="accent2"/>
                  </a:solidFill>
                </a:rPr>
                <a:t>磁場変動</a:t>
              </a:r>
              <a:endParaRPr kumimoji="1" lang="ja-JP" altLang="en-US" dirty="0">
                <a:solidFill>
                  <a:schemeClr val="accent2"/>
                </a:solidFill>
              </a:endParaRPr>
            </a:p>
          </p:txBody>
        </p:sp>
        <p:cxnSp>
          <p:nvCxnSpPr>
            <p:cNvPr id="21" name="直線矢印コネクタ 20"/>
            <p:cNvCxnSpPr>
              <a:stCxn id="14" idx="3"/>
            </p:cNvCxnSpPr>
            <p:nvPr/>
          </p:nvCxnSpPr>
          <p:spPr>
            <a:xfrm flipV="1">
              <a:off x="864416" y="5867400"/>
              <a:ext cx="2488384" cy="48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角丸四角形 17"/>
            <p:cNvSpPr/>
            <p:nvPr/>
          </p:nvSpPr>
          <p:spPr>
            <a:xfrm>
              <a:off x="1206500" y="5441287"/>
              <a:ext cx="1852830" cy="861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沿磁力線電流</a:t>
              </a:r>
              <a:endParaRPr lang="en-US" altLang="ja-JP" dirty="0" smtClean="0"/>
            </a:p>
            <a:p>
              <a:pPr algn="ctr"/>
              <a:r>
                <a:rPr lang="ja-JP" altLang="en-US" dirty="0" smtClean="0"/>
                <a:t>オーロラ</a:t>
              </a:r>
              <a:endParaRPr kumimoji="1" lang="ja-JP" altLang="en-US" dirty="0"/>
            </a:p>
          </p:txBody>
        </p:sp>
      </p:grpSp>
      <p:grpSp>
        <p:nvGrpSpPr>
          <p:cNvPr id="24" name="図形グループ 23"/>
          <p:cNvGrpSpPr/>
          <p:nvPr/>
        </p:nvGrpSpPr>
        <p:grpSpPr>
          <a:xfrm>
            <a:off x="457200" y="4166238"/>
            <a:ext cx="3381675" cy="1342824"/>
            <a:chOff x="457200" y="4166238"/>
            <a:chExt cx="3381675" cy="1342824"/>
          </a:xfrm>
        </p:grpSpPr>
        <p:sp>
          <p:nvSpPr>
            <p:cNvPr id="23" name="角丸四角形 22"/>
            <p:cNvSpPr/>
            <p:nvPr/>
          </p:nvSpPr>
          <p:spPr>
            <a:xfrm>
              <a:off x="457200" y="4166238"/>
              <a:ext cx="3381675" cy="1129662"/>
            </a:xfrm>
            <a:prstGeom prst="roundRect">
              <a:avLst/>
            </a:prstGeom>
            <a:solidFill>
              <a:schemeClr val="accent2">
                <a:alpha val="2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41401" y="5047397"/>
              <a:ext cx="275147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400" dirty="0" smtClean="0">
                  <a:solidFill>
                    <a:schemeClr val="accent2"/>
                  </a:solidFill>
                </a:rPr>
                <a:t>これを直接検出した</a:t>
              </a:r>
              <a:endParaRPr kumimoji="1" lang="ja-JP" altLang="en-US" sz="240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324"/>
            <a:ext cx="8229600" cy="1143000"/>
          </a:xfrm>
        </p:spPr>
        <p:txBody>
          <a:bodyPr/>
          <a:lstStyle/>
          <a:p>
            <a:r>
              <a:rPr lang="ja-JP" altLang="en-US" dirty="0" smtClean="0"/>
              <a:t>解析方法</a:t>
            </a:r>
            <a:r>
              <a:rPr lang="en-US" altLang="ja-JP" dirty="0" smtClean="0"/>
              <a:t>	</a:t>
            </a:r>
            <a:endParaRPr lang="ja-JP" altLang="en-US" dirty="0"/>
          </a:p>
        </p:txBody>
      </p:sp>
      <p:sp>
        <p:nvSpPr>
          <p:cNvPr id="3" name="コンテンツ プレースホルダ 2"/>
          <p:cNvSpPr>
            <a:spLocks noGrp="1"/>
          </p:cNvSpPr>
          <p:nvPr>
            <p:ph idx="1"/>
          </p:nvPr>
        </p:nvSpPr>
        <p:spPr>
          <a:xfrm>
            <a:off x="1249608" y="1614007"/>
            <a:ext cx="6644784" cy="1027594"/>
          </a:xfrm>
          <a:ln>
            <a:solidFill>
              <a:schemeClr val="accent2"/>
            </a:solidFill>
          </a:ln>
        </p:spPr>
        <p:txBody>
          <a:bodyPr>
            <a:normAutofit lnSpcReduction="10000"/>
          </a:bodyPr>
          <a:lstStyle/>
          <a:p>
            <a:pPr algn="ctr">
              <a:buNone/>
            </a:pPr>
            <a:r>
              <a:rPr lang="ja-JP" altLang="en-US" sz="2800" dirty="0" smtClean="0"/>
              <a:t>磁場の強さ（</a:t>
            </a:r>
            <a:r>
              <a:rPr lang="en-US" altLang="ja-JP" sz="2800" i="1" dirty="0" smtClean="0"/>
              <a:t>B</a:t>
            </a:r>
            <a:r>
              <a:rPr lang="en-US" altLang="ja-JP" sz="2800" baseline="-25000" dirty="0" smtClean="0"/>
              <a:t>r</a:t>
            </a:r>
            <a:r>
              <a:rPr lang="en-US" altLang="ja-JP" sz="2800" dirty="0" smtClean="0"/>
              <a:t>, </a:t>
            </a:r>
            <a:r>
              <a:rPr lang="en-US" altLang="ja-JP" sz="2800" i="1" dirty="0" smtClean="0"/>
              <a:t>B</a:t>
            </a:r>
            <a:r>
              <a:rPr lang="en-US" altLang="ja-JP" sz="2800" baseline="-25000" dirty="0" smtClean="0"/>
              <a:t>θ</a:t>
            </a:r>
            <a:r>
              <a:rPr lang="en-US" altLang="ja-JP" sz="2800" dirty="0" smtClean="0"/>
              <a:t>, </a:t>
            </a:r>
            <a:r>
              <a:rPr lang="en-US" altLang="ja-JP" sz="2800" i="1" dirty="0" smtClean="0"/>
              <a:t>B</a:t>
            </a:r>
            <a:r>
              <a:rPr lang="en-US" altLang="ja-JP" sz="2800" baseline="-25000" dirty="0" smtClean="0"/>
              <a:t>φ</a:t>
            </a:r>
            <a:r>
              <a:rPr lang="ja-JP" altLang="en-US" sz="2800" dirty="0" smtClean="0"/>
              <a:t>）の時系列データ</a:t>
            </a:r>
            <a:endParaRPr lang="en-US" altLang="ja-JP" sz="2800" dirty="0" smtClean="0"/>
          </a:p>
          <a:p>
            <a:pPr algn="r">
              <a:buNone/>
            </a:pPr>
            <a:r>
              <a:rPr lang="en-US" altLang="ja-JP" sz="2800" dirty="0" smtClean="0"/>
              <a:t>(Cassini magnetometer data, 2009)</a:t>
            </a:r>
            <a:endParaRPr lang="ja-JP" altLang="en-US" sz="2800" dirty="0" smtClean="0"/>
          </a:p>
        </p:txBody>
      </p:sp>
      <p:sp>
        <p:nvSpPr>
          <p:cNvPr id="4" name="下矢印 3"/>
          <p:cNvSpPr/>
          <p:nvPr/>
        </p:nvSpPr>
        <p:spPr>
          <a:xfrm>
            <a:off x="2759266" y="2977310"/>
            <a:ext cx="1599126" cy="211678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572000" y="3089358"/>
            <a:ext cx="3909644" cy="707886"/>
          </a:xfrm>
          <a:prstGeom prst="rect">
            <a:avLst/>
          </a:prstGeom>
          <a:noFill/>
          <a:ln>
            <a:noFill/>
          </a:ln>
        </p:spPr>
        <p:txBody>
          <a:bodyPr wrap="none" rtlCol="0">
            <a:spAutoFit/>
          </a:bodyPr>
          <a:lstStyle/>
          <a:p>
            <a:r>
              <a:rPr kumimoji="1" lang="ja-JP" altLang="en-US" sz="2000" dirty="0" smtClean="0">
                <a:solidFill>
                  <a:schemeClr val="tx2">
                    <a:lumMod val="60000"/>
                    <a:lumOff val="40000"/>
                  </a:schemeClr>
                </a:solidFill>
              </a:rPr>
              <a:t>ハイパスフィルタにて</a:t>
            </a:r>
            <a:endParaRPr kumimoji="1" lang="en-US" altLang="ja-JP" sz="2000" dirty="0" smtClean="0">
              <a:solidFill>
                <a:schemeClr val="tx2">
                  <a:lumMod val="60000"/>
                  <a:lumOff val="40000"/>
                </a:schemeClr>
              </a:solidFill>
            </a:endParaRPr>
          </a:p>
          <a:p>
            <a:r>
              <a:rPr lang="ja-JP" altLang="en-US" sz="2000" dirty="0" smtClean="0">
                <a:solidFill>
                  <a:schemeClr val="tx2">
                    <a:lumMod val="60000"/>
                    <a:lumOff val="40000"/>
                  </a:schemeClr>
                </a:solidFill>
              </a:rPr>
              <a:t>軌道による磁場の強度変化を除去</a:t>
            </a:r>
            <a:endParaRPr lang="en-US" altLang="ja-JP" sz="2000" dirty="0" smtClean="0">
              <a:solidFill>
                <a:schemeClr val="tx2">
                  <a:lumMod val="60000"/>
                  <a:lumOff val="40000"/>
                </a:schemeClr>
              </a:solidFill>
            </a:endParaRPr>
          </a:p>
        </p:txBody>
      </p:sp>
      <p:sp>
        <p:nvSpPr>
          <p:cNvPr id="6" name="テキスト ボックス 5"/>
          <p:cNvSpPr txBox="1"/>
          <p:nvPr/>
        </p:nvSpPr>
        <p:spPr>
          <a:xfrm>
            <a:off x="4572000" y="4150692"/>
            <a:ext cx="3568700" cy="707886"/>
          </a:xfrm>
          <a:prstGeom prst="rect">
            <a:avLst/>
          </a:prstGeom>
          <a:noFill/>
          <a:ln>
            <a:noFill/>
          </a:ln>
        </p:spPr>
        <p:txBody>
          <a:bodyPr wrap="square" rtlCol="0">
            <a:spAutoFit/>
          </a:bodyPr>
          <a:lstStyle/>
          <a:p>
            <a:r>
              <a:rPr lang="ja-JP" altLang="en-US" sz="2000" dirty="0" smtClean="0">
                <a:solidFill>
                  <a:schemeClr val="tx2">
                    <a:lumMod val="60000"/>
                    <a:lumOff val="40000"/>
                  </a:schemeClr>
                </a:solidFill>
              </a:rPr>
              <a:t>平均化して</a:t>
            </a:r>
            <a:r>
              <a:rPr lang="en-US" altLang="ja-JP" sz="2000" dirty="0" smtClean="0">
                <a:solidFill>
                  <a:schemeClr val="tx2">
                    <a:lumMod val="60000"/>
                    <a:lumOff val="40000"/>
                  </a:schemeClr>
                </a:solidFill>
              </a:rPr>
              <a:t>1hour</a:t>
            </a:r>
            <a:r>
              <a:rPr lang="ja-JP" altLang="en-US" sz="2000" dirty="0" smtClean="0">
                <a:solidFill>
                  <a:schemeClr val="tx2">
                    <a:lumMod val="60000"/>
                    <a:lumOff val="40000"/>
                  </a:schemeClr>
                </a:solidFill>
              </a:rPr>
              <a:t>より小さな周期の変化を除去</a:t>
            </a:r>
            <a:endParaRPr lang="en-US" altLang="ja-JP" sz="2000" dirty="0" smtClean="0">
              <a:solidFill>
                <a:schemeClr val="tx2">
                  <a:lumMod val="60000"/>
                  <a:lumOff val="40000"/>
                </a:schemeClr>
              </a:solidFill>
            </a:endParaRPr>
          </a:p>
        </p:txBody>
      </p:sp>
      <p:sp>
        <p:nvSpPr>
          <p:cNvPr id="7" name="コンテンツ プレースホルダ 2"/>
          <p:cNvSpPr txBox="1">
            <a:spLocks/>
          </p:cNvSpPr>
          <p:nvPr/>
        </p:nvSpPr>
        <p:spPr>
          <a:xfrm>
            <a:off x="718732" y="5314465"/>
            <a:ext cx="7706536" cy="610667"/>
          </a:xfrm>
          <a:prstGeom prst="rect">
            <a:avLst/>
          </a:prstGeom>
          <a:ln>
            <a:solidFill>
              <a:srgbClr val="C0504D"/>
            </a:solidFill>
          </a:ln>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磁場の摂動（</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&lt;</a:t>
            </a:r>
            <a:r>
              <a:rPr kumimoji="1" lang="en-US" altLang="ja-JP" sz="2800" b="0" i="0" u="none" strike="noStrike" kern="1200" cap="none" spc="0" normalizeH="0" baseline="0" noProof="0" dirty="0" err="1" smtClean="0">
                <a:ln>
                  <a:noFill/>
                </a:ln>
                <a:solidFill>
                  <a:schemeClr val="tx1"/>
                </a:solidFill>
                <a:effectLst/>
                <a:uLnTx/>
                <a:uFillTx/>
                <a:latin typeface="+mn-lt"/>
                <a:ea typeface="+mn-ea"/>
                <a:cs typeface="+mn-cs"/>
              </a:rPr>
              <a:t>Δ</a:t>
            </a:r>
            <a:r>
              <a:rPr kumimoji="1" lang="en-US" altLang="ja-JP" sz="2800" b="0" i="1" u="none" strike="noStrike" kern="1200" cap="none" spc="0" normalizeH="0" baseline="0" noProof="0" dirty="0" err="1" smtClean="0">
                <a:ln>
                  <a:noFill/>
                </a:ln>
                <a:solidFill>
                  <a:schemeClr val="tx1"/>
                </a:solidFill>
                <a:effectLst/>
                <a:uLnTx/>
                <a:uFillTx/>
                <a:latin typeface="+mn-lt"/>
                <a:ea typeface="+mn-ea"/>
                <a:cs typeface="+mn-cs"/>
              </a:rPr>
              <a:t>B</a:t>
            </a:r>
            <a:r>
              <a:rPr kumimoji="1" lang="en-US" altLang="ja-JP" sz="2800" b="0" i="0" u="none" strike="noStrike" kern="1200" cap="none" spc="0" normalizeH="0" baseline="-25000" noProof="0" dirty="0" err="1" smtClean="0">
                <a:ln>
                  <a:noFill/>
                </a:ln>
                <a:solidFill>
                  <a:schemeClr val="tx1"/>
                </a:solidFill>
                <a:effectLst/>
                <a:uLnTx/>
                <a:uFillTx/>
                <a:latin typeface="+mn-lt"/>
                <a:ea typeface="+mn-ea"/>
                <a:cs typeface="+mn-cs"/>
              </a:rPr>
              <a:t>r</a:t>
            </a:r>
            <a:r>
              <a:rPr kumimoji="1" lang="en-US" altLang="ja-JP" sz="2800" b="0" i="0" u="none" strike="noStrike" kern="1200" cap="none" spc="0" normalizeH="0" noProof="0" dirty="0" smtClean="0">
                <a:ln>
                  <a:noFill/>
                </a:ln>
                <a:solidFill>
                  <a:schemeClr val="tx1"/>
                </a:solidFill>
                <a:effectLst/>
                <a:uLnTx/>
                <a:uFillTx/>
                <a:latin typeface="+mn-lt"/>
                <a:ea typeface="+mn-ea"/>
                <a:cs typeface="+mn-cs"/>
              </a:rPr>
              <a:t>&gt;</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&lt;Δ</a:t>
            </a:r>
            <a:r>
              <a:rPr kumimoji="1" lang="en-US" altLang="ja-JP" sz="2800" b="0" i="1" u="none" strike="noStrike" kern="1200" cap="none" spc="0" normalizeH="0" baseline="0" noProof="0" dirty="0" smtClean="0">
                <a:ln>
                  <a:noFill/>
                </a:ln>
                <a:solidFill>
                  <a:schemeClr val="tx1"/>
                </a:solidFill>
                <a:effectLst/>
                <a:uLnTx/>
                <a:uFillTx/>
                <a:latin typeface="+mn-lt"/>
                <a:ea typeface="+mn-ea"/>
                <a:cs typeface="+mn-cs"/>
              </a:rPr>
              <a:t>B</a:t>
            </a:r>
            <a:r>
              <a:rPr kumimoji="1" lang="en-US" altLang="ja-JP" sz="2800" b="0" i="0" u="none" strike="noStrike" kern="1200" cap="none" spc="0" normalizeH="0" baseline="-25000" noProof="0" dirty="0" smtClean="0">
                <a:ln>
                  <a:noFill/>
                </a:ln>
                <a:solidFill>
                  <a:schemeClr val="tx1"/>
                </a:solidFill>
                <a:effectLst/>
                <a:uLnTx/>
                <a:uFillTx/>
                <a:latin typeface="+mn-lt"/>
                <a:ea typeface="+mn-ea"/>
                <a:cs typeface="+mn-cs"/>
              </a:rPr>
              <a:t>θ</a:t>
            </a:r>
            <a:r>
              <a:rPr kumimoji="1" lang="en-US" altLang="ja-JP" sz="2800" b="0" i="0" u="none" strike="noStrike" kern="1200" cap="none" spc="0" normalizeH="0" noProof="0" dirty="0" smtClean="0">
                <a:ln>
                  <a:noFill/>
                </a:ln>
                <a:solidFill>
                  <a:schemeClr val="tx1"/>
                </a:solidFill>
                <a:effectLst/>
                <a:uLnTx/>
                <a:uFillTx/>
                <a:latin typeface="+mn-lt"/>
                <a:ea typeface="+mn-ea"/>
                <a:cs typeface="+mn-cs"/>
              </a:rPr>
              <a:t>&gt;</a:t>
            </a:r>
            <a:r>
              <a:rPr kumimoji="1" lang="en-US" altLang="ja-JP" sz="2800" b="0" i="0" u="none" strike="noStrike" kern="1200" cap="none" spc="0" normalizeH="0" baseline="-25000" noProof="0" dirty="0" smtClean="0">
                <a:ln>
                  <a:noFill/>
                </a:ln>
                <a:solidFill>
                  <a:schemeClr val="tx1"/>
                </a:solidFill>
                <a:effectLst/>
                <a:uLnTx/>
                <a:uFillTx/>
                <a:latin typeface="+mn-lt"/>
                <a:ea typeface="+mn-ea"/>
                <a:cs typeface="+mn-cs"/>
              </a:rPr>
              <a:t> </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&lt;</a:t>
            </a:r>
            <a:r>
              <a:rPr kumimoji="1" lang="en-US" altLang="ja-JP" sz="2800" b="0" i="1" u="none" strike="noStrike" kern="1200" cap="none" spc="0" normalizeH="0" baseline="0" noProof="0" dirty="0" smtClean="0">
                <a:ln>
                  <a:noFill/>
                </a:ln>
                <a:solidFill>
                  <a:schemeClr val="tx1"/>
                </a:solidFill>
                <a:effectLst/>
                <a:uLnTx/>
                <a:uFillTx/>
                <a:latin typeface="+mn-lt"/>
                <a:ea typeface="+mn-ea"/>
                <a:cs typeface="+mn-cs"/>
              </a:rPr>
              <a:t>B</a:t>
            </a:r>
            <a:r>
              <a:rPr kumimoji="1" lang="en-US" altLang="ja-JP" sz="2800" b="0" i="0" u="none" strike="noStrike" kern="1200" cap="none" spc="0" normalizeH="0" baseline="-25000" noProof="0" dirty="0" smtClean="0">
                <a:ln>
                  <a:noFill/>
                </a:ln>
                <a:solidFill>
                  <a:schemeClr val="tx1"/>
                </a:solidFill>
                <a:effectLst/>
                <a:uLnTx/>
                <a:uFillTx/>
                <a:latin typeface="+mn-lt"/>
                <a:ea typeface="+mn-ea"/>
                <a:cs typeface="+mn-cs"/>
              </a:rPr>
              <a:t>φ</a:t>
            </a:r>
            <a:r>
              <a:rPr kumimoji="1" lang="en-US" altLang="ja-JP" sz="2800" b="0" i="0" u="none" strike="noStrike" kern="1200" cap="none" spc="0" normalizeH="0" noProof="0" dirty="0" smtClean="0">
                <a:ln>
                  <a:noFill/>
                </a:ln>
                <a:solidFill>
                  <a:schemeClr val="tx1"/>
                </a:solidFill>
                <a:effectLst/>
                <a:uLnTx/>
                <a:uFillTx/>
                <a:latin typeface="+mn-lt"/>
                <a:ea typeface="+mn-ea"/>
                <a:cs typeface="+mn-cs"/>
              </a:rPr>
              <a:t>&gt;</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）の時系列データ</a:t>
            </a:r>
          </a:p>
        </p:txBody>
      </p:sp>
      <p:sp>
        <p:nvSpPr>
          <p:cNvPr id="8" name="テキスト ボックス 7"/>
          <p:cNvSpPr txBox="1"/>
          <p:nvPr/>
        </p:nvSpPr>
        <p:spPr>
          <a:xfrm>
            <a:off x="1546816" y="6223000"/>
            <a:ext cx="6050368" cy="400110"/>
          </a:xfrm>
          <a:prstGeom prst="rect">
            <a:avLst/>
          </a:prstGeom>
          <a:noFill/>
          <a:ln>
            <a:noFill/>
          </a:ln>
        </p:spPr>
        <p:txBody>
          <a:bodyPr wrap="square" rtlCol="0">
            <a:spAutoFit/>
          </a:bodyPr>
          <a:lstStyle/>
          <a:p>
            <a:pPr algn="ctr"/>
            <a:r>
              <a:rPr lang="en-US" altLang="ja-JP" sz="2000" dirty="0" smtClean="0">
                <a:solidFill>
                  <a:schemeClr val="tx2">
                    <a:lumMod val="60000"/>
                    <a:lumOff val="40000"/>
                  </a:schemeClr>
                </a:solidFill>
              </a:rPr>
              <a:t>Cassini</a:t>
            </a:r>
            <a:r>
              <a:rPr lang="ja-JP" altLang="en-US" sz="2000" dirty="0" smtClean="0">
                <a:solidFill>
                  <a:schemeClr val="tx2">
                    <a:lumMod val="60000"/>
                    <a:lumOff val="40000"/>
                  </a:schemeClr>
                </a:solidFill>
              </a:rPr>
              <a:t>の周回周期</a:t>
            </a:r>
            <a:r>
              <a:rPr lang="en-US" altLang="ja-JP" sz="2000" dirty="0" smtClean="0">
                <a:solidFill>
                  <a:schemeClr val="tx2">
                    <a:lumMod val="60000"/>
                    <a:lumOff val="40000"/>
                  </a:schemeClr>
                </a:solidFill>
              </a:rPr>
              <a:t>≒</a:t>
            </a:r>
            <a:r>
              <a:rPr lang="ja-JP" altLang="en-US" sz="2000" dirty="0" smtClean="0">
                <a:solidFill>
                  <a:schemeClr val="tx2">
                    <a:lumMod val="60000"/>
                    <a:lumOff val="40000"/>
                  </a:schemeClr>
                </a:solidFill>
              </a:rPr>
              <a:t>南北の信号のうなり周期の半分</a:t>
            </a:r>
            <a:endParaRPr lang="en-US" altLang="ja-JP" sz="20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解析結果その</a:t>
            </a:r>
            <a:r>
              <a:rPr lang="en-US" altLang="ja-JP" dirty="0" smtClean="0"/>
              <a:t>1</a:t>
            </a:r>
            <a:endParaRPr lang="ja-JP" altLang="en-US" dirty="0"/>
          </a:p>
        </p:txBody>
      </p:sp>
      <p:pic>
        <p:nvPicPr>
          <p:cNvPr id="4" name="図 3" descr="fig1.png"/>
          <p:cNvPicPr>
            <a:picLocks noChangeAspect="1"/>
          </p:cNvPicPr>
          <p:nvPr/>
        </p:nvPicPr>
        <p:blipFill>
          <a:blip r:embed="rId2"/>
          <a:stretch>
            <a:fillRect/>
          </a:stretch>
        </p:blipFill>
        <p:spPr>
          <a:xfrm>
            <a:off x="669290" y="1046079"/>
            <a:ext cx="7805420" cy="5102860"/>
          </a:xfrm>
          <a:prstGeom prst="rect">
            <a:avLst/>
          </a:prstGeom>
        </p:spPr>
      </p:pic>
      <p:sp>
        <p:nvSpPr>
          <p:cNvPr id="6" name="テキスト ボックス 5"/>
          <p:cNvSpPr txBox="1"/>
          <p:nvPr/>
        </p:nvSpPr>
        <p:spPr>
          <a:xfrm>
            <a:off x="2611743" y="6261100"/>
            <a:ext cx="3920513" cy="646331"/>
          </a:xfrm>
          <a:prstGeom prst="rect">
            <a:avLst/>
          </a:prstGeom>
          <a:noFill/>
        </p:spPr>
        <p:txBody>
          <a:bodyPr wrap="square" rtlCol="0">
            <a:spAutoFit/>
          </a:bodyPr>
          <a:lstStyle/>
          <a:p>
            <a:r>
              <a:rPr kumimoji="1" lang="en-US" altLang="ja-JP" dirty="0" smtClean="0"/>
              <a:t>Fig.2.  </a:t>
            </a:r>
            <a:r>
              <a:rPr kumimoji="1" lang="ja-JP" altLang="en-US" dirty="0" smtClean="0"/>
              <a:t>磁場の各成分の時系列データ</a:t>
            </a:r>
            <a:endParaRPr kumimoji="1" lang="en-US" altLang="ja-JP" dirty="0" smtClean="0"/>
          </a:p>
          <a:p>
            <a:r>
              <a:rPr lang="en-US" altLang="ja-JP" dirty="0" smtClean="0"/>
              <a:t>	</a:t>
            </a:r>
            <a:r>
              <a:rPr lang="ja-JP" altLang="en-US" dirty="0" smtClean="0"/>
              <a:t>　（</a:t>
            </a:r>
            <a:r>
              <a:rPr lang="en-US" altLang="ja-JP" dirty="0" smtClean="0"/>
              <a:t>1 </a:t>
            </a:r>
            <a:r>
              <a:rPr lang="en-US" altLang="ja-JP" dirty="0" err="1" smtClean="0"/>
              <a:t>h</a:t>
            </a:r>
            <a:r>
              <a:rPr lang="en-US" altLang="ja-JP" dirty="0" smtClean="0"/>
              <a:t> running averaged</a:t>
            </a:r>
            <a:r>
              <a:rPr lang="ja-JP" altLang="en-US" dirty="0" smtClean="0"/>
              <a:t>）</a:t>
            </a:r>
            <a:endParaRPr kumimoji="1" lang="en-US" altLang="ja-JP" dirty="0" smtClean="0"/>
          </a:p>
        </p:txBody>
      </p:sp>
      <p:sp>
        <p:nvSpPr>
          <p:cNvPr id="7" name="テキスト ボックス 6"/>
          <p:cNvSpPr txBox="1"/>
          <p:nvPr/>
        </p:nvSpPr>
        <p:spPr>
          <a:xfrm>
            <a:off x="6394979" y="994507"/>
            <a:ext cx="1880631" cy="369332"/>
          </a:xfrm>
          <a:prstGeom prst="rect">
            <a:avLst/>
          </a:prstGeom>
          <a:noFill/>
        </p:spPr>
        <p:txBody>
          <a:bodyPr wrap="none" rtlCol="0">
            <a:spAutoFit/>
          </a:bodyPr>
          <a:lstStyle/>
          <a:p>
            <a:r>
              <a:rPr kumimoji="1" lang="en-US" altLang="ja-JP" dirty="0" smtClean="0">
                <a:solidFill>
                  <a:srgbClr val="FF0000"/>
                </a:solidFill>
              </a:rPr>
              <a:t>model dipole field</a:t>
            </a:r>
            <a:endParaRPr kumimoji="1" lang="ja-JP" altLang="en-US" dirty="0">
              <a:solidFill>
                <a:srgbClr val="FF0000"/>
              </a:solidFill>
            </a:endParaRPr>
          </a:p>
        </p:txBody>
      </p:sp>
      <p:cxnSp>
        <p:nvCxnSpPr>
          <p:cNvPr id="9" name="直線コネクタ 8"/>
          <p:cNvCxnSpPr>
            <a:stCxn id="7" idx="1"/>
          </p:cNvCxnSpPr>
          <p:nvPr/>
        </p:nvCxnSpPr>
        <p:spPr>
          <a:xfrm rot="10800000" flipV="1">
            <a:off x="5029201" y="1179172"/>
            <a:ext cx="1365779" cy="8782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7" idx="1"/>
          </p:cNvCxnSpPr>
          <p:nvPr/>
        </p:nvCxnSpPr>
        <p:spPr>
          <a:xfrm rot="10800000" flipV="1">
            <a:off x="5951761" y="1179172"/>
            <a:ext cx="443218" cy="19577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rot="5400000">
            <a:off x="2977980" y="3041820"/>
            <a:ext cx="3799228" cy="1588"/>
          </a:xfrm>
          <a:prstGeom prst="line">
            <a:avLst/>
          </a:prstGeom>
          <a:ln w="38100">
            <a:prstDash val="dash"/>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rot="5400000">
            <a:off x="-438320" y="3077991"/>
            <a:ext cx="3799228" cy="1588"/>
          </a:xfrm>
          <a:prstGeom prst="line">
            <a:avLst/>
          </a:prstGeom>
          <a:ln w="38100">
            <a:prstDash val="dash"/>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rot="5400000">
            <a:off x="6427590" y="3077992"/>
            <a:ext cx="3799228" cy="1588"/>
          </a:xfrm>
          <a:prstGeom prst="line">
            <a:avLst/>
          </a:prstGeom>
          <a:ln w="38100">
            <a:prstDash val="dash"/>
          </a:ln>
          <a:effectLst/>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4878388" y="1363839"/>
            <a:ext cx="3449610" cy="3335161"/>
          </a:xfrm>
          <a:prstGeom prst="rect">
            <a:avLst/>
          </a:prstGeom>
          <a:solidFill>
            <a:schemeClr val="accent1">
              <a:alpha val="10000"/>
            </a:schemeClr>
          </a:solidFill>
          <a:ln>
            <a:solidFill>
              <a:schemeClr val="accent1">
                <a:alpha val="8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6" name="図 15" descr="fig2a.png"/>
          <p:cNvPicPr>
            <a:picLocks noChangeAspect="1"/>
          </p:cNvPicPr>
          <p:nvPr/>
        </p:nvPicPr>
        <p:blipFill>
          <a:blip r:embed="rId3">
            <a:alphaModFix amt="50000"/>
          </a:blip>
          <a:stretch>
            <a:fillRect/>
          </a:stretch>
        </p:blipFill>
        <p:spPr>
          <a:xfrm>
            <a:off x="4878388" y="1376539"/>
            <a:ext cx="3502660" cy="3378200"/>
          </a:xfrm>
          <a:prstGeom prst="rect">
            <a:avLst/>
          </a:prstGeom>
        </p:spPr>
      </p:pic>
      <p:sp>
        <p:nvSpPr>
          <p:cNvPr id="12" name="左矢印 11"/>
          <p:cNvSpPr/>
          <p:nvPr/>
        </p:nvSpPr>
        <p:spPr>
          <a:xfrm>
            <a:off x="4178300" y="2628900"/>
            <a:ext cx="1041400" cy="8001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287h</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11022E-16 -7.40741E-7 L -0.37639 -7.40741E-7 " pathEditMode="relative" rAng="0" ptsTypes="AA">
                                      <p:cBhvr>
                                        <p:cTn id="14" dur="500" fill="hold"/>
                                        <p:tgtEl>
                                          <p:spTgt spid="16"/>
                                        </p:tgtEl>
                                        <p:attrNameLst>
                                          <p:attrName>ppt_x</p:attrName>
                                          <p:attrName>ppt_y</p:attrName>
                                        </p:attrNameLst>
                                      </p:cBhvr>
                                      <p:rCtr x="-1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lstStyle/>
          <a:p>
            <a:r>
              <a:rPr lang="ja-JP" altLang="en-US" dirty="0" smtClean="0"/>
              <a:t>解析結果その</a:t>
            </a:r>
            <a:r>
              <a:rPr lang="en-US" altLang="ja-JP" dirty="0" smtClean="0"/>
              <a:t>2</a:t>
            </a:r>
            <a:endParaRPr lang="ja-JP" altLang="en-US" dirty="0"/>
          </a:p>
        </p:txBody>
      </p:sp>
      <p:sp>
        <p:nvSpPr>
          <p:cNvPr id="5" name="テキスト ボックス 4"/>
          <p:cNvSpPr txBox="1"/>
          <p:nvPr/>
        </p:nvSpPr>
        <p:spPr>
          <a:xfrm>
            <a:off x="2064680" y="6093506"/>
            <a:ext cx="5014639" cy="646331"/>
          </a:xfrm>
          <a:prstGeom prst="rect">
            <a:avLst/>
          </a:prstGeom>
          <a:noFill/>
        </p:spPr>
        <p:txBody>
          <a:bodyPr wrap="square" rtlCol="0">
            <a:spAutoFit/>
          </a:bodyPr>
          <a:lstStyle/>
          <a:p>
            <a:r>
              <a:rPr kumimoji="1" lang="en-US" altLang="ja-JP" dirty="0" smtClean="0"/>
              <a:t>Fig.3. 287h</a:t>
            </a:r>
            <a:r>
              <a:rPr kumimoji="1" lang="ja-JP" altLang="en-US" dirty="0" smtClean="0"/>
              <a:t>シフトバックして重ねたグラフ．</a:t>
            </a:r>
            <a:endParaRPr kumimoji="1" lang="en-US" altLang="ja-JP" dirty="0" smtClean="0"/>
          </a:p>
          <a:p>
            <a:r>
              <a:rPr lang="en-US" altLang="en-US" dirty="0" smtClean="0"/>
              <a:t>	 黒線：DOY44-56,2009, 青</a:t>
            </a:r>
            <a:r>
              <a:rPr lang="ja-JP" altLang="en-US" dirty="0" smtClean="0"/>
              <a:t>線：</a:t>
            </a:r>
            <a:r>
              <a:rPr lang="en-US" altLang="ja-JP" dirty="0" smtClean="0"/>
              <a:t>DOY56-68,2009</a:t>
            </a:r>
            <a:r>
              <a:rPr kumimoji="1" lang="en-US" altLang="ja-JP" dirty="0" smtClean="0"/>
              <a:t>  </a:t>
            </a:r>
            <a:endParaRPr kumimoji="1" lang="ja-JP" altLang="en-US" dirty="0"/>
          </a:p>
        </p:txBody>
      </p:sp>
      <p:pic>
        <p:nvPicPr>
          <p:cNvPr id="6" name="図 5" descr="fig3.png"/>
          <p:cNvPicPr>
            <a:picLocks noChangeAspect="1"/>
          </p:cNvPicPr>
          <p:nvPr/>
        </p:nvPicPr>
        <p:blipFill>
          <a:blip r:embed="rId3"/>
          <a:stretch>
            <a:fillRect/>
          </a:stretch>
        </p:blipFill>
        <p:spPr>
          <a:xfrm>
            <a:off x="1259161" y="921768"/>
            <a:ext cx="6625677" cy="5137557"/>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解析結果その</a:t>
            </a:r>
            <a:r>
              <a:rPr lang="en-US" altLang="ja-JP" dirty="0" smtClean="0"/>
              <a:t>3</a:t>
            </a:r>
            <a:endParaRPr lang="ja-JP" altLang="en-US" dirty="0"/>
          </a:p>
        </p:txBody>
      </p:sp>
      <p:pic>
        <p:nvPicPr>
          <p:cNvPr id="4" name="図 3" descr="fig4.png"/>
          <p:cNvPicPr>
            <a:picLocks noChangeAspect="1"/>
          </p:cNvPicPr>
          <p:nvPr/>
        </p:nvPicPr>
        <p:blipFill>
          <a:blip r:embed="rId3"/>
          <a:stretch>
            <a:fillRect/>
          </a:stretch>
        </p:blipFill>
        <p:spPr>
          <a:xfrm>
            <a:off x="1161734" y="1000100"/>
            <a:ext cx="6785449" cy="5146699"/>
          </a:xfrm>
          <a:prstGeom prst="rect">
            <a:avLst/>
          </a:prstGeom>
        </p:spPr>
      </p:pic>
      <p:sp>
        <p:nvSpPr>
          <p:cNvPr id="5" name="テキスト ボックス 4"/>
          <p:cNvSpPr txBox="1"/>
          <p:nvPr/>
        </p:nvSpPr>
        <p:spPr>
          <a:xfrm>
            <a:off x="1311117" y="6172200"/>
            <a:ext cx="6521766" cy="646331"/>
          </a:xfrm>
          <a:prstGeom prst="rect">
            <a:avLst/>
          </a:prstGeom>
          <a:noFill/>
        </p:spPr>
        <p:txBody>
          <a:bodyPr wrap="square" rtlCol="0">
            <a:spAutoFit/>
          </a:bodyPr>
          <a:lstStyle/>
          <a:p>
            <a:r>
              <a:rPr kumimoji="1" lang="en-US" altLang="ja-JP" dirty="0" smtClean="0"/>
              <a:t>Fig. </a:t>
            </a:r>
            <a:r>
              <a:rPr lang="en-US" altLang="ja-JP" dirty="0" smtClean="0"/>
              <a:t>4 . </a:t>
            </a:r>
            <a:r>
              <a:rPr lang="ja-JP" altLang="en-US" dirty="0" smtClean="0"/>
              <a:t>ハイパスフィルタを施した時系列データ．赤線は</a:t>
            </a:r>
            <a:r>
              <a:rPr lang="en-US" altLang="ja-JP" dirty="0" smtClean="0"/>
              <a:t>-287h</a:t>
            </a:r>
            <a:r>
              <a:rPr lang="ja-JP" altLang="en-US" dirty="0" smtClean="0"/>
              <a:t>だけシフトバックしてある．黒線：</a:t>
            </a:r>
            <a:r>
              <a:rPr lang="en-US" altLang="ja-JP" dirty="0" smtClean="0"/>
              <a:t>DOY54-59,2009</a:t>
            </a:r>
            <a:r>
              <a:rPr lang="ja-JP" altLang="en-US" dirty="0" smtClean="0"/>
              <a:t>，赤線：</a:t>
            </a:r>
            <a:r>
              <a:rPr lang="en-US" altLang="ja-JP" dirty="0" smtClean="0"/>
              <a:t>DOY66-71,2009</a:t>
            </a:r>
            <a:endParaRPr kumimoji="1" lang="ja-JP" altLang="en-US" dirty="0"/>
          </a:p>
        </p:txBody>
      </p:sp>
      <p:sp>
        <p:nvSpPr>
          <p:cNvPr id="7" name="正方形/長方形 6"/>
          <p:cNvSpPr/>
          <p:nvPr/>
        </p:nvSpPr>
        <p:spPr>
          <a:xfrm>
            <a:off x="6908800" y="4114800"/>
            <a:ext cx="76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5" name="図形グループ 24"/>
          <p:cNvGrpSpPr/>
          <p:nvPr/>
        </p:nvGrpSpPr>
        <p:grpSpPr>
          <a:xfrm>
            <a:off x="1879600" y="1000100"/>
            <a:ext cx="6067582" cy="4748198"/>
            <a:chOff x="1879600" y="1000100"/>
            <a:chExt cx="6067582" cy="4748198"/>
          </a:xfrm>
        </p:grpSpPr>
        <p:grpSp>
          <p:nvGrpSpPr>
            <p:cNvPr id="15" name="図形グループ 14"/>
            <p:cNvGrpSpPr/>
            <p:nvPr/>
          </p:nvGrpSpPr>
          <p:grpSpPr>
            <a:xfrm>
              <a:off x="1879600" y="1000100"/>
              <a:ext cx="6067582" cy="3711600"/>
              <a:chOff x="1879600" y="1000100"/>
              <a:chExt cx="6067582" cy="3711600"/>
            </a:xfrm>
          </p:grpSpPr>
          <p:grpSp>
            <p:nvGrpSpPr>
              <p:cNvPr id="12" name="図形グループ 11"/>
              <p:cNvGrpSpPr/>
              <p:nvPr/>
            </p:nvGrpSpPr>
            <p:grpSpPr>
              <a:xfrm>
                <a:off x="1879600" y="1000100"/>
                <a:ext cx="6067582" cy="3711600"/>
                <a:chOff x="1879600" y="1000100"/>
                <a:chExt cx="6067582" cy="3711600"/>
              </a:xfrm>
            </p:grpSpPr>
            <p:sp>
              <p:nvSpPr>
                <p:cNvPr id="11" name="正方形/長方形 10"/>
                <p:cNvSpPr/>
                <p:nvPr/>
              </p:nvSpPr>
              <p:spPr>
                <a:xfrm>
                  <a:off x="5676899" y="1000100"/>
                  <a:ext cx="2270283" cy="3711600"/>
                </a:xfrm>
                <a:prstGeom prst="rect">
                  <a:avLst/>
                </a:prstGeom>
                <a:solidFill>
                  <a:schemeClr val="accent2">
                    <a:alpha val="9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79600" y="1000100"/>
                  <a:ext cx="2692400" cy="3711600"/>
                </a:xfrm>
                <a:prstGeom prst="rect">
                  <a:avLst/>
                </a:prstGeom>
                <a:solidFill>
                  <a:schemeClr val="accent1">
                    <a:alpha val="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721580" y="1025500"/>
                <a:ext cx="2198814" cy="369332"/>
              </a:xfrm>
              <a:prstGeom prst="rect">
                <a:avLst/>
              </a:prstGeom>
              <a:noFill/>
            </p:spPr>
            <p:txBody>
              <a:bodyPr wrap="none" rtlCol="0">
                <a:spAutoFit/>
              </a:bodyPr>
              <a:lstStyle/>
              <a:p>
                <a:r>
                  <a:rPr kumimoji="1" lang="en-US" altLang="ja-JP" dirty="0" smtClean="0">
                    <a:solidFill>
                      <a:schemeClr val="accent2"/>
                    </a:solidFill>
                  </a:rPr>
                  <a:t>southern hemisphere</a:t>
                </a:r>
                <a:endParaRPr kumimoji="1" lang="ja-JP" altLang="en-US" dirty="0">
                  <a:solidFill>
                    <a:schemeClr val="accent2"/>
                  </a:solidFill>
                </a:endParaRPr>
              </a:p>
            </p:txBody>
          </p:sp>
          <p:sp>
            <p:nvSpPr>
              <p:cNvPr id="14" name="テキスト ボックス 13"/>
              <p:cNvSpPr txBox="1"/>
              <p:nvPr/>
            </p:nvSpPr>
            <p:spPr>
              <a:xfrm>
                <a:off x="2123204" y="1025500"/>
                <a:ext cx="2189008" cy="369332"/>
              </a:xfrm>
              <a:prstGeom prst="rect">
                <a:avLst/>
              </a:prstGeom>
              <a:noFill/>
            </p:spPr>
            <p:txBody>
              <a:bodyPr wrap="none" rtlCol="0">
                <a:spAutoFit/>
              </a:bodyPr>
              <a:lstStyle/>
              <a:p>
                <a:r>
                  <a:rPr kumimoji="1" lang="en-US" altLang="ja-JP" dirty="0" smtClean="0">
                    <a:solidFill>
                      <a:schemeClr val="accent1"/>
                    </a:solidFill>
                  </a:rPr>
                  <a:t>northern </a:t>
                </a:r>
                <a:r>
                  <a:rPr lang="en-US" altLang="ja-JP" dirty="0" smtClean="0">
                    <a:solidFill>
                      <a:schemeClr val="accent1"/>
                    </a:solidFill>
                  </a:rPr>
                  <a:t>hemisphere</a:t>
                </a:r>
                <a:endParaRPr kumimoji="1" lang="ja-JP" altLang="en-US" dirty="0">
                  <a:solidFill>
                    <a:schemeClr val="accent1"/>
                  </a:solidFill>
                </a:endParaRPr>
              </a:p>
            </p:txBody>
          </p:sp>
        </p:grpSp>
        <p:sp>
          <p:nvSpPr>
            <p:cNvPr id="17" name="テキスト ボックス 16"/>
            <p:cNvSpPr txBox="1"/>
            <p:nvPr/>
          </p:nvSpPr>
          <p:spPr>
            <a:xfrm>
              <a:off x="3536663" y="5378966"/>
              <a:ext cx="337213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異なる周期，位相で振動している</a:t>
              </a:r>
              <a:endParaRPr kumimoji="1" lang="ja-JP" altLang="en-US" dirty="0"/>
            </a:p>
          </p:txBody>
        </p:sp>
        <p:cxnSp>
          <p:nvCxnSpPr>
            <p:cNvPr id="20" name="直線コネクタ 19"/>
            <p:cNvCxnSpPr>
              <a:stCxn id="17" idx="0"/>
              <a:endCxn id="11" idx="2"/>
            </p:cNvCxnSpPr>
            <p:nvPr/>
          </p:nvCxnSpPr>
          <p:spPr>
            <a:xfrm rot="5400000" flipH="1" flipV="1">
              <a:off x="5683753" y="4250679"/>
              <a:ext cx="667266" cy="158930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a:stCxn id="17" idx="0"/>
              <a:endCxn id="10" idx="2"/>
            </p:cNvCxnSpPr>
            <p:nvPr/>
          </p:nvCxnSpPr>
          <p:spPr>
            <a:xfrm rot="16200000" flipV="1">
              <a:off x="3890633" y="4046867"/>
              <a:ext cx="667266" cy="1996932"/>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8" name="テキスト ボックス 7"/>
          <p:cNvSpPr txBox="1"/>
          <p:nvPr/>
        </p:nvSpPr>
        <p:spPr>
          <a:xfrm>
            <a:off x="6479628" y="4158734"/>
            <a:ext cx="135325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dirty="0" smtClean="0">
                <a:solidFill>
                  <a:srgbClr val="FF0000"/>
                </a:solidFill>
              </a:rPr>
              <a:t>shift -287hrs</a:t>
            </a:r>
            <a:endParaRPr kumimoji="1" lang="ja-JP" altLang="en-US" dirty="0">
              <a:solidFill>
                <a:srgbClr val="FF0000"/>
              </a:solidFill>
            </a:endParaRPr>
          </a:p>
        </p:txBody>
      </p:sp>
      <p:sp>
        <p:nvSpPr>
          <p:cNvPr id="16" name="テキスト ボックス 15"/>
          <p:cNvSpPr txBox="1"/>
          <p:nvPr/>
        </p:nvSpPr>
        <p:spPr>
          <a:xfrm>
            <a:off x="4729621" y="4717534"/>
            <a:ext cx="928459" cy="369332"/>
          </a:xfrm>
          <a:prstGeom prst="rect">
            <a:avLst/>
          </a:prstGeom>
          <a:noFill/>
        </p:spPr>
        <p:txBody>
          <a:bodyPr wrap="none" rtlCol="0">
            <a:spAutoFit/>
          </a:bodyPr>
          <a:lstStyle/>
          <a:p>
            <a:r>
              <a:rPr kumimoji="1" lang="en-US" altLang="ja-JP" dirty="0" smtClean="0"/>
              <a:t>equator</a:t>
            </a:r>
            <a:endParaRPr kumimoji="1" lang="ja-JP" altLang="en-US" dirty="0"/>
          </a:p>
        </p:txBody>
      </p:sp>
      <p:cxnSp>
        <p:nvCxnSpPr>
          <p:cNvPr id="18" name="直線コネクタ 17"/>
          <p:cNvCxnSpPr/>
          <p:nvPr/>
        </p:nvCxnSpPr>
        <p:spPr>
          <a:xfrm rot="5400000">
            <a:off x="5074166" y="4699000"/>
            <a:ext cx="24026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ja-JP" altLang="en-US" dirty="0" smtClean="0"/>
              <a:t>解析結果その</a:t>
            </a:r>
            <a:r>
              <a:rPr lang="en-US" altLang="ja-JP" dirty="0" smtClean="0"/>
              <a:t>4</a:t>
            </a:r>
            <a:endParaRPr lang="ja-JP" altLang="en-US" dirty="0"/>
          </a:p>
        </p:txBody>
      </p:sp>
      <p:pic>
        <p:nvPicPr>
          <p:cNvPr id="4" name="図 3" descr="fig5.png"/>
          <p:cNvPicPr>
            <a:picLocks noChangeAspect="1"/>
          </p:cNvPicPr>
          <p:nvPr/>
        </p:nvPicPr>
        <p:blipFill>
          <a:blip r:embed="rId2"/>
          <a:stretch>
            <a:fillRect/>
          </a:stretch>
        </p:blipFill>
        <p:spPr>
          <a:xfrm>
            <a:off x="88900" y="948489"/>
            <a:ext cx="8966200" cy="5190958"/>
          </a:xfrm>
          <a:prstGeom prst="rect">
            <a:avLst/>
          </a:prstGeom>
        </p:spPr>
      </p:pic>
      <p:sp>
        <p:nvSpPr>
          <p:cNvPr id="5" name="テキスト ボックス 4"/>
          <p:cNvSpPr txBox="1"/>
          <p:nvPr/>
        </p:nvSpPr>
        <p:spPr>
          <a:xfrm>
            <a:off x="6327227" y="1130300"/>
            <a:ext cx="139405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dirty="0" smtClean="0">
                <a:solidFill>
                  <a:srgbClr val="FF0000"/>
                </a:solidFill>
              </a:rPr>
              <a:t>shift -281hrs</a:t>
            </a:r>
            <a:endParaRPr kumimoji="1" lang="ja-JP" altLang="en-US" dirty="0">
              <a:solidFill>
                <a:srgbClr val="FF0000"/>
              </a:solidFill>
            </a:endParaRPr>
          </a:p>
        </p:txBody>
      </p:sp>
      <p:sp>
        <p:nvSpPr>
          <p:cNvPr id="6" name="テキスト ボックス 5"/>
          <p:cNvSpPr txBox="1"/>
          <p:nvPr/>
        </p:nvSpPr>
        <p:spPr>
          <a:xfrm>
            <a:off x="1690235" y="6211669"/>
            <a:ext cx="5763530" cy="646331"/>
          </a:xfrm>
          <a:prstGeom prst="rect">
            <a:avLst/>
          </a:prstGeom>
          <a:noFill/>
        </p:spPr>
        <p:txBody>
          <a:bodyPr wrap="none" rtlCol="0">
            <a:spAutoFit/>
          </a:bodyPr>
          <a:lstStyle/>
          <a:p>
            <a:r>
              <a:rPr kumimoji="1" lang="en-US" altLang="ja-JP" dirty="0" smtClean="0"/>
              <a:t>Fig.5. </a:t>
            </a:r>
            <a:r>
              <a:rPr kumimoji="1" lang="ja-JP" altLang="en-US" dirty="0" smtClean="0"/>
              <a:t>黒線：</a:t>
            </a:r>
            <a:r>
              <a:rPr kumimoji="1" lang="en-US" altLang="ja-JP" dirty="0" smtClean="0"/>
              <a:t>DOY54-59,2009</a:t>
            </a:r>
            <a:r>
              <a:rPr kumimoji="1" lang="ja-JP" altLang="en-US" dirty="0" smtClean="0"/>
              <a:t>の磁場データ，赤線：</a:t>
            </a:r>
            <a:r>
              <a:rPr kumimoji="1" lang="en-US" altLang="ja-JP" dirty="0" smtClean="0"/>
              <a:t>DOY66-71</a:t>
            </a:r>
          </a:p>
          <a:p>
            <a:r>
              <a:rPr lang="en-US" altLang="ja-JP" dirty="0" smtClean="0"/>
              <a:t>	</a:t>
            </a:r>
            <a:r>
              <a:rPr lang="ja-JP" altLang="en-US" dirty="0" smtClean="0"/>
              <a:t>　</a:t>
            </a:r>
            <a:r>
              <a:rPr kumimoji="1" lang="en-US" altLang="ja-JP" dirty="0" smtClean="0"/>
              <a:t>,2009</a:t>
            </a:r>
            <a:r>
              <a:rPr kumimoji="1" lang="ja-JP" altLang="en-US" dirty="0" smtClean="0"/>
              <a:t>の磁場データ（</a:t>
            </a:r>
            <a:r>
              <a:rPr kumimoji="1" lang="en-US" altLang="ja-JP" dirty="0" smtClean="0"/>
              <a:t>281h </a:t>
            </a:r>
            <a:r>
              <a:rPr lang="ja-JP" altLang="en-US" dirty="0" smtClean="0"/>
              <a:t>シフトバック</a:t>
            </a:r>
            <a:r>
              <a:rPr kumimoji="1" lang="ja-JP" altLang="en-US" dirty="0" smtClean="0"/>
              <a:t>）</a:t>
            </a:r>
            <a:endParaRPr kumimoji="1" lang="ja-JP" altLang="en-US" dirty="0"/>
          </a:p>
        </p:txBody>
      </p:sp>
      <p:grpSp>
        <p:nvGrpSpPr>
          <p:cNvPr id="13" name="図形グループ 12"/>
          <p:cNvGrpSpPr/>
          <p:nvPr/>
        </p:nvGrpSpPr>
        <p:grpSpPr>
          <a:xfrm>
            <a:off x="952500" y="1143000"/>
            <a:ext cx="7696200" cy="4420632"/>
            <a:chOff x="952500" y="1143000"/>
            <a:chExt cx="7696200" cy="4420632"/>
          </a:xfrm>
        </p:grpSpPr>
        <p:sp>
          <p:nvSpPr>
            <p:cNvPr id="7" name="正方形/長方形 6"/>
            <p:cNvSpPr/>
            <p:nvPr/>
          </p:nvSpPr>
          <p:spPr>
            <a:xfrm>
              <a:off x="4267200" y="1143000"/>
              <a:ext cx="1701800" cy="34798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52500" y="1143000"/>
              <a:ext cx="1447800" cy="34798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874000" y="1143000"/>
              <a:ext cx="774700" cy="34798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36806" y="5194300"/>
              <a:ext cx="28067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南半球で位相があっている</a:t>
              </a:r>
              <a:endParaRPr kumimoji="1" lang="ja-JP" altLang="en-US" dirty="0"/>
            </a:p>
          </p:txBody>
        </p:sp>
        <p:cxnSp>
          <p:nvCxnSpPr>
            <p:cNvPr id="12" name="直線コネクタ 11"/>
            <p:cNvCxnSpPr>
              <a:stCxn id="10" idx="0"/>
            </p:cNvCxnSpPr>
            <p:nvPr/>
          </p:nvCxnSpPr>
          <p:spPr>
            <a:xfrm rot="5400000" flipH="1" flipV="1">
              <a:off x="7197547" y="4365448"/>
              <a:ext cx="571500" cy="108620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a:stCxn id="10" idx="0"/>
            </p:cNvCxnSpPr>
            <p:nvPr/>
          </p:nvCxnSpPr>
          <p:spPr>
            <a:xfrm rot="16200000" flipV="1">
              <a:off x="5768798" y="4022902"/>
              <a:ext cx="571500" cy="17712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a:endCxn id="10" idx="0"/>
            </p:cNvCxnSpPr>
            <p:nvPr/>
          </p:nvCxnSpPr>
          <p:spPr>
            <a:xfrm>
              <a:off x="1690235" y="4622800"/>
              <a:ext cx="5249960" cy="571500"/>
            </a:xfrm>
            <a:prstGeom prst="line">
              <a:avLst/>
            </a:prstGeom>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3237</TotalTime>
  <Words>854</Words>
  <Application>Microsoft Macintosh PowerPoint</Application>
  <PresentationFormat>画面に合わせる (4:3)</PresentationFormat>
  <Paragraphs>109</Paragraphs>
  <Slides>14</Slides>
  <Notes>7</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16" baseType="lpstr">
      <vt:lpstr>Office テーマ</vt:lpstr>
      <vt:lpstr>数式</vt:lpstr>
      <vt:lpstr>宇宙科学研究所滞在報告</vt:lpstr>
      <vt:lpstr>自己紹介（研究紹介に変えて）</vt:lpstr>
      <vt:lpstr>ISAS滞在中の活動</vt:lpstr>
      <vt:lpstr>概要</vt:lpstr>
      <vt:lpstr>解析方法 </vt:lpstr>
      <vt:lpstr>解析結果その1</vt:lpstr>
      <vt:lpstr>解析結果その2</vt:lpstr>
      <vt:lpstr>解析結果その3</vt:lpstr>
      <vt:lpstr>解析結果その4</vt:lpstr>
      <vt:lpstr>解析結果その5（結論）</vt:lpstr>
      <vt:lpstr>IDLの練習</vt:lpstr>
      <vt:lpstr>施設見学</vt:lpstr>
      <vt:lpstr>スライド 13</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題名</dc:title>
  <dc:creator>丸野 大地</dc:creator>
  <cp:lastModifiedBy>丸野 大地</cp:lastModifiedBy>
  <cp:revision>98</cp:revision>
  <dcterms:created xsi:type="dcterms:W3CDTF">2011-04-27T05:43:11Z</dcterms:created>
  <dcterms:modified xsi:type="dcterms:W3CDTF">2011-04-27T05:47:45Z</dcterms:modified>
</cp:coreProperties>
</file>