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1" r:id="rId4"/>
    <p:sldId id="258" r:id="rId5"/>
    <p:sldId id="260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1" autoAdjust="0"/>
  </p:normalViewPr>
  <p:slideViewPr>
    <p:cSldViewPr>
      <p:cViewPr varScale="1">
        <p:scale>
          <a:sx n="74" d="100"/>
          <a:sy n="74" d="100"/>
        </p:scale>
        <p:origin x="-10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F9D42-A9B0-4707-8FD9-77ADC34986D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95D948E-94E4-4A82-A1AD-1278C31B5B53}">
      <dgm:prSet custT="1"/>
      <dgm:spPr/>
      <dgm:t>
        <a:bodyPr/>
        <a:lstStyle/>
        <a:p>
          <a:pPr rtl="0"/>
          <a:r>
            <a:rPr kumimoji="1" lang="ja-JP" altLang="en-US" sz="2800" smtClean="0"/>
            <a:t>金星の極渦 </a:t>
          </a:r>
          <a:endParaRPr kumimoji="1" lang="ja-JP" altLang="en-US" sz="2800"/>
        </a:p>
      </dgm:t>
    </dgm:pt>
    <dgm:pt modelId="{45C6E48C-451B-49E8-A85D-C6ED097FEF2D}" type="parTrans" cxnId="{758D10AC-4410-4496-A05E-6EB99A4B21A6}">
      <dgm:prSet/>
      <dgm:spPr/>
      <dgm:t>
        <a:bodyPr/>
        <a:lstStyle/>
        <a:p>
          <a:endParaRPr kumimoji="1" lang="ja-JP" altLang="en-US"/>
        </a:p>
      </dgm:t>
    </dgm:pt>
    <dgm:pt modelId="{1A7703E0-5EEC-4133-B507-703589184939}" type="sibTrans" cxnId="{758D10AC-4410-4496-A05E-6EB99A4B21A6}">
      <dgm:prSet/>
      <dgm:spPr/>
      <dgm:t>
        <a:bodyPr/>
        <a:lstStyle/>
        <a:p>
          <a:endParaRPr kumimoji="1" lang="ja-JP" altLang="en-US"/>
        </a:p>
      </dgm:t>
    </dgm:pt>
    <dgm:pt modelId="{C431096D-0FEA-4515-B6EE-0D23DAF8F2BF}" type="pres">
      <dgm:prSet presAssocID="{4FAF9D42-A9B0-4707-8FD9-77ADC34986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A28727C-A4D6-4BCD-A459-846719B7B638}" type="pres">
      <dgm:prSet presAssocID="{595D948E-94E4-4A82-A1AD-1278C31B5B53}" presName="parentText" presStyleLbl="node1" presStyleIdx="0" presStyleCnt="1" custLinFactNeighborX="-317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CE20D62-C8A4-4AE7-A627-8D8C9192862C}" type="presOf" srcId="{595D948E-94E4-4A82-A1AD-1278C31B5B53}" destId="{1A28727C-A4D6-4BCD-A459-846719B7B638}" srcOrd="0" destOrd="0" presId="urn:microsoft.com/office/officeart/2005/8/layout/vList2"/>
    <dgm:cxn modelId="{758D10AC-4410-4496-A05E-6EB99A4B21A6}" srcId="{4FAF9D42-A9B0-4707-8FD9-77ADC34986D0}" destId="{595D948E-94E4-4A82-A1AD-1278C31B5B53}" srcOrd="0" destOrd="0" parTransId="{45C6E48C-451B-49E8-A85D-C6ED097FEF2D}" sibTransId="{1A7703E0-5EEC-4133-B507-703589184939}"/>
    <dgm:cxn modelId="{BEDE3E3D-2C53-440D-99D0-9EB8E42FF79D}" type="presOf" srcId="{4FAF9D42-A9B0-4707-8FD9-77ADC34986D0}" destId="{C431096D-0FEA-4515-B6EE-0D23DAF8F2BF}" srcOrd="0" destOrd="0" presId="urn:microsoft.com/office/officeart/2005/8/layout/vList2"/>
    <dgm:cxn modelId="{F1CC007A-ACB9-483A-A748-8034DACB95DD}" type="presParOf" srcId="{C431096D-0FEA-4515-B6EE-0D23DAF8F2BF}" destId="{1A28727C-A4D6-4BCD-A459-846719B7B6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459BEB-3ED2-4515-91A7-480175AD1D0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FB5D399-6AE5-42C7-B402-3361F865A853}">
      <dgm:prSet custT="1"/>
      <dgm:spPr/>
      <dgm:t>
        <a:bodyPr/>
        <a:lstStyle/>
        <a:p>
          <a:pPr rtl="0"/>
          <a:r>
            <a:rPr kumimoji="1" lang="ja-JP" altLang="en-US" sz="2400" smtClean="0"/>
            <a:t>紫外域における極渦</a:t>
          </a:r>
          <a:endParaRPr kumimoji="1" lang="ja-JP" altLang="en-US" sz="2400"/>
        </a:p>
      </dgm:t>
    </dgm:pt>
    <dgm:pt modelId="{0DFDF6D9-0CC6-4D12-BF8B-8E4F732D749D}" type="parTrans" cxnId="{B0A012C7-47B7-4973-8A84-4294AE9A8448}">
      <dgm:prSet/>
      <dgm:spPr/>
      <dgm:t>
        <a:bodyPr/>
        <a:lstStyle/>
        <a:p>
          <a:endParaRPr kumimoji="1" lang="ja-JP" altLang="en-US"/>
        </a:p>
      </dgm:t>
    </dgm:pt>
    <dgm:pt modelId="{056CE5F2-9EAA-479A-966E-7B2C63518525}" type="sibTrans" cxnId="{B0A012C7-47B7-4973-8A84-4294AE9A8448}">
      <dgm:prSet/>
      <dgm:spPr/>
      <dgm:t>
        <a:bodyPr/>
        <a:lstStyle/>
        <a:p>
          <a:endParaRPr kumimoji="1" lang="ja-JP" altLang="en-US"/>
        </a:p>
      </dgm:t>
    </dgm:pt>
    <dgm:pt modelId="{B2F12AF5-FC5E-485D-84E9-0D7EBE90F369}" type="pres">
      <dgm:prSet presAssocID="{8F459BEB-3ED2-4515-91A7-480175AD1D04}" presName="linear" presStyleCnt="0">
        <dgm:presLayoutVars>
          <dgm:animLvl val="lvl"/>
          <dgm:resizeHandles val="exact"/>
        </dgm:presLayoutVars>
      </dgm:prSet>
      <dgm:spPr/>
    </dgm:pt>
    <dgm:pt modelId="{71367787-AFEB-4F27-B2CA-9C804C90632E}" type="pres">
      <dgm:prSet presAssocID="{6FB5D399-6AE5-42C7-B402-3361F865A853}" presName="parentText" presStyleLbl="node1" presStyleIdx="0" presStyleCnt="1" custScaleY="134630">
        <dgm:presLayoutVars>
          <dgm:chMax val="0"/>
          <dgm:bulletEnabled val="1"/>
        </dgm:presLayoutVars>
      </dgm:prSet>
      <dgm:spPr/>
    </dgm:pt>
  </dgm:ptLst>
  <dgm:cxnLst>
    <dgm:cxn modelId="{92F1C99D-D84D-43DB-B8B2-69445FD27BFF}" type="presOf" srcId="{6FB5D399-6AE5-42C7-B402-3361F865A853}" destId="{71367787-AFEB-4F27-B2CA-9C804C90632E}" srcOrd="0" destOrd="0" presId="urn:microsoft.com/office/officeart/2005/8/layout/vList2"/>
    <dgm:cxn modelId="{4B21A8F0-3360-416B-939D-036FCFF5B6B3}" type="presOf" srcId="{8F459BEB-3ED2-4515-91A7-480175AD1D04}" destId="{B2F12AF5-FC5E-485D-84E9-0D7EBE90F369}" srcOrd="0" destOrd="0" presId="urn:microsoft.com/office/officeart/2005/8/layout/vList2"/>
    <dgm:cxn modelId="{B0A012C7-47B7-4973-8A84-4294AE9A8448}" srcId="{8F459BEB-3ED2-4515-91A7-480175AD1D04}" destId="{6FB5D399-6AE5-42C7-B402-3361F865A853}" srcOrd="0" destOrd="0" parTransId="{0DFDF6D9-0CC6-4D12-BF8B-8E4F732D749D}" sibTransId="{056CE5F2-9EAA-479A-966E-7B2C63518525}"/>
    <dgm:cxn modelId="{AB4A8731-275D-4BCC-851C-4BDEEEAF2576}" type="presParOf" srcId="{B2F12AF5-FC5E-485D-84E9-0D7EBE90F369}" destId="{71367787-AFEB-4F27-B2CA-9C804C9063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327287-1D4E-4B7F-9061-B9539ED0A24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1B53000F-4FEE-4B41-9EC2-C6E8CAB604A4}">
      <dgm:prSet custT="1"/>
      <dgm:spPr/>
      <dgm:t>
        <a:bodyPr/>
        <a:lstStyle/>
        <a:p>
          <a:pPr rtl="0"/>
          <a:r>
            <a:rPr kumimoji="1" lang="ja-JP" altLang="en-US" sz="2400" smtClean="0"/>
            <a:t>研究の目標</a:t>
          </a:r>
          <a:endParaRPr kumimoji="1" lang="ja-JP" altLang="en-US" sz="2400"/>
        </a:p>
      </dgm:t>
    </dgm:pt>
    <dgm:pt modelId="{A2AAAC33-9E08-42F6-8725-A0750E1AF4C3}" type="parTrans" cxnId="{13CF58E0-08C8-47D2-8CB9-121B5C2353CE}">
      <dgm:prSet/>
      <dgm:spPr/>
      <dgm:t>
        <a:bodyPr/>
        <a:lstStyle/>
        <a:p>
          <a:endParaRPr kumimoji="1" lang="ja-JP" altLang="en-US"/>
        </a:p>
      </dgm:t>
    </dgm:pt>
    <dgm:pt modelId="{360EB7A1-9CCD-4AAA-B189-4CD0182A57D8}" type="sibTrans" cxnId="{13CF58E0-08C8-47D2-8CB9-121B5C2353CE}">
      <dgm:prSet/>
      <dgm:spPr/>
      <dgm:t>
        <a:bodyPr/>
        <a:lstStyle/>
        <a:p>
          <a:endParaRPr kumimoji="1" lang="ja-JP" altLang="en-US"/>
        </a:p>
      </dgm:t>
    </dgm:pt>
    <dgm:pt modelId="{2683D1FC-85DF-438A-9102-C407A5C7B28F}" type="pres">
      <dgm:prSet presAssocID="{41327287-1D4E-4B7F-9061-B9539ED0A240}" presName="linear" presStyleCnt="0">
        <dgm:presLayoutVars>
          <dgm:animLvl val="lvl"/>
          <dgm:resizeHandles val="exact"/>
        </dgm:presLayoutVars>
      </dgm:prSet>
      <dgm:spPr/>
    </dgm:pt>
    <dgm:pt modelId="{1B9F873B-B4E8-4DE9-84F6-ED8CB3949E7D}" type="pres">
      <dgm:prSet presAssocID="{1B53000F-4FEE-4B41-9EC2-C6E8CAB604A4}" presName="parentText" presStyleLbl="node1" presStyleIdx="0" presStyleCnt="1" custScaleY="15087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9A19D74-D630-4FC0-8DD8-5FFF19988A40}" type="presOf" srcId="{1B53000F-4FEE-4B41-9EC2-C6E8CAB604A4}" destId="{1B9F873B-B4E8-4DE9-84F6-ED8CB3949E7D}" srcOrd="0" destOrd="0" presId="urn:microsoft.com/office/officeart/2005/8/layout/vList2"/>
    <dgm:cxn modelId="{13CF58E0-08C8-47D2-8CB9-121B5C2353CE}" srcId="{41327287-1D4E-4B7F-9061-B9539ED0A240}" destId="{1B53000F-4FEE-4B41-9EC2-C6E8CAB604A4}" srcOrd="0" destOrd="0" parTransId="{A2AAAC33-9E08-42F6-8725-A0750E1AF4C3}" sibTransId="{360EB7A1-9CCD-4AAA-B189-4CD0182A57D8}"/>
    <dgm:cxn modelId="{DEA1B3DE-9183-4F7C-A387-F776C94E79A5}" type="presOf" srcId="{41327287-1D4E-4B7F-9061-B9539ED0A240}" destId="{2683D1FC-85DF-438A-9102-C407A5C7B28F}" srcOrd="0" destOrd="0" presId="urn:microsoft.com/office/officeart/2005/8/layout/vList2"/>
    <dgm:cxn modelId="{A6BA4ABE-3965-4930-85DC-55C995357F5C}" type="presParOf" srcId="{2683D1FC-85DF-438A-9102-C407A5C7B28F}" destId="{1B9F873B-B4E8-4DE9-84F6-ED8CB3949E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FCFE72-BE9C-479E-B04E-7AD769DF9AD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1C01C13-BFF9-4FC7-85FE-05A0EA4AF978}">
      <dgm:prSet custT="1"/>
      <dgm:spPr/>
      <dgm:t>
        <a:bodyPr/>
        <a:lstStyle/>
        <a:p>
          <a:pPr rtl="0"/>
          <a:r>
            <a:rPr kumimoji="1" lang="ja-JP" altLang="en-US" sz="2400" smtClean="0"/>
            <a:t>宇宙研滞在中に行ったこと</a:t>
          </a:r>
          <a:endParaRPr kumimoji="1" lang="ja-JP" altLang="en-US" sz="2400"/>
        </a:p>
      </dgm:t>
    </dgm:pt>
    <dgm:pt modelId="{1564B515-AC6F-47D0-BDB2-8588485254C9}" type="parTrans" cxnId="{37F3343C-6C3F-4989-AF03-F2DA7B9679DA}">
      <dgm:prSet/>
      <dgm:spPr/>
      <dgm:t>
        <a:bodyPr/>
        <a:lstStyle/>
        <a:p>
          <a:endParaRPr kumimoji="1" lang="ja-JP" altLang="en-US"/>
        </a:p>
      </dgm:t>
    </dgm:pt>
    <dgm:pt modelId="{5586D652-9388-40EA-8B4D-3BBA849A3B1C}" type="sibTrans" cxnId="{37F3343C-6C3F-4989-AF03-F2DA7B9679DA}">
      <dgm:prSet/>
      <dgm:spPr/>
      <dgm:t>
        <a:bodyPr/>
        <a:lstStyle/>
        <a:p>
          <a:endParaRPr kumimoji="1" lang="ja-JP" altLang="en-US"/>
        </a:p>
      </dgm:t>
    </dgm:pt>
    <dgm:pt modelId="{E9336393-1D5C-4545-9249-FDE82A0E7508}" type="pres">
      <dgm:prSet presAssocID="{6EFCFE72-BE9C-479E-B04E-7AD769DF9ADE}" presName="linear" presStyleCnt="0">
        <dgm:presLayoutVars>
          <dgm:animLvl val="lvl"/>
          <dgm:resizeHandles val="exact"/>
        </dgm:presLayoutVars>
      </dgm:prSet>
      <dgm:spPr/>
    </dgm:pt>
    <dgm:pt modelId="{D86AF63C-9432-4235-B464-9C3BF3BB6A8B}" type="pres">
      <dgm:prSet presAssocID="{51C01C13-BFF9-4FC7-85FE-05A0EA4AF978}" presName="parentText" presStyleLbl="node1" presStyleIdx="0" presStyleCnt="1" custScaleY="117879">
        <dgm:presLayoutVars>
          <dgm:chMax val="0"/>
          <dgm:bulletEnabled val="1"/>
        </dgm:presLayoutVars>
      </dgm:prSet>
      <dgm:spPr/>
    </dgm:pt>
  </dgm:ptLst>
  <dgm:cxnLst>
    <dgm:cxn modelId="{CAD60319-E073-4882-8F7D-653F4640AEAC}" type="presOf" srcId="{51C01C13-BFF9-4FC7-85FE-05A0EA4AF978}" destId="{D86AF63C-9432-4235-B464-9C3BF3BB6A8B}" srcOrd="0" destOrd="0" presId="urn:microsoft.com/office/officeart/2005/8/layout/vList2"/>
    <dgm:cxn modelId="{20942BA7-18C3-4668-91E6-AD14D5B437FD}" type="presOf" srcId="{6EFCFE72-BE9C-479E-B04E-7AD769DF9ADE}" destId="{E9336393-1D5C-4545-9249-FDE82A0E7508}" srcOrd="0" destOrd="0" presId="urn:microsoft.com/office/officeart/2005/8/layout/vList2"/>
    <dgm:cxn modelId="{37F3343C-6C3F-4989-AF03-F2DA7B9679DA}" srcId="{6EFCFE72-BE9C-479E-B04E-7AD769DF9ADE}" destId="{51C01C13-BFF9-4FC7-85FE-05A0EA4AF978}" srcOrd="0" destOrd="0" parTransId="{1564B515-AC6F-47D0-BDB2-8588485254C9}" sibTransId="{5586D652-9388-40EA-8B4D-3BBA849A3B1C}"/>
    <dgm:cxn modelId="{F529FFFE-EF86-421D-BFCD-B1406880A3C7}" type="presParOf" srcId="{E9336393-1D5C-4545-9249-FDE82A0E7508}" destId="{D86AF63C-9432-4235-B464-9C3BF3BB6A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28727C-A4D6-4BCD-A459-846719B7B638}">
      <dsp:nvSpPr>
        <dsp:cNvPr id="0" name=""/>
        <dsp:cNvSpPr/>
      </dsp:nvSpPr>
      <dsp:spPr>
        <a:xfrm>
          <a:off x="0" y="102"/>
          <a:ext cx="2209773" cy="5758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smtClean="0"/>
            <a:t>金星の極渦 </a:t>
          </a:r>
          <a:endParaRPr kumimoji="1" lang="ja-JP" altLang="en-US" sz="2800" kern="1200"/>
        </a:p>
      </dsp:txBody>
      <dsp:txXfrm>
        <a:off x="0" y="102"/>
        <a:ext cx="2209773" cy="5758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367787-AFEB-4F27-B2CA-9C804C90632E}">
      <dsp:nvSpPr>
        <dsp:cNvPr id="0" name=""/>
        <dsp:cNvSpPr/>
      </dsp:nvSpPr>
      <dsp:spPr>
        <a:xfrm>
          <a:off x="0" y="12602"/>
          <a:ext cx="3024336" cy="4788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smtClean="0"/>
            <a:t>紫外域における極渦</a:t>
          </a:r>
          <a:endParaRPr kumimoji="1" lang="ja-JP" altLang="en-US" sz="2400" kern="1200"/>
        </a:p>
      </dsp:txBody>
      <dsp:txXfrm>
        <a:off x="0" y="12602"/>
        <a:ext cx="3024336" cy="4788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9F873B-B4E8-4DE9-84F6-ED8CB3949E7D}">
      <dsp:nvSpPr>
        <dsp:cNvPr id="0" name=""/>
        <dsp:cNvSpPr/>
      </dsp:nvSpPr>
      <dsp:spPr>
        <a:xfrm>
          <a:off x="0" y="210"/>
          <a:ext cx="1911720" cy="4316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smtClean="0"/>
            <a:t>研究の目標</a:t>
          </a:r>
          <a:endParaRPr kumimoji="1" lang="ja-JP" altLang="en-US" sz="2400" kern="1200"/>
        </a:p>
      </dsp:txBody>
      <dsp:txXfrm>
        <a:off x="0" y="210"/>
        <a:ext cx="1911720" cy="43162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AF63C-9432-4235-B464-9C3BF3BB6A8B}">
      <dsp:nvSpPr>
        <dsp:cNvPr id="0" name=""/>
        <dsp:cNvSpPr/>
      </dsp:nvSpPr>
      <dsp:spPr>
        <a:xfrm>
          <a:off x="0" y="11033"/>
          <a:ext cx="3816424" cy="4192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smtClean="0"/>
            <a:t>宇宙研滞在中に行ったこと</a:t>
          </a:r>
          <a:endParaRPr kumimoji="1" lang="ja-JP" altLang="en-US" sz="2400" kern="1200"/>
        </a:p>
      </dsp:txBody>
      <dsp:txXfrm>
        <a:off x="0" y="11033"/>
        <a:ext cx="3816424" cy="419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01FC1-107F-4B7E-8AD5-1FCA97C70C3E}" type="datetimeFigureOut">
              <a:rPr kumimoji="1" lang="ja-JP" altLang="en-US" smtClean="0"/>
              <a:t>2011/4/27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12DBC-7A37-489E-BCEE-EEA741B0AF3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12DBC-7A37-489E-BCEE-EEA741B0AF3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3DA37-6A08-4B3E-8BCC-7585C764E4C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12DBC-7A37-489E-BCEE-EEA741B0AF3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235F-3D1E-443D-9D75-C2EBF4562E8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12DBC-7A37-489E-BCEE-EEA741B0AF3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4998-2058-4794-A034-7F95458E2747}" type="datetimeFigureOut">
              <a:rPr kumimoji="1" lang="ja-JP" altLang="en-US" smtClean="0"/>
              <a:t>2011/4/27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3358-FB1D-401B-85C6-C21675ADD00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4998-2058-4794-A034-7F95458E2747}" type="datetimeFigureOut">
              <a:rPr kumimoji="1" lang="ja-JP" altLang="en-US" smtClean="0"/>
              <a:t>2011/4/27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3358-FB1D-401B-85C6-C21675ADD00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4998-2058-4794-A034-7F95458E2747}" type="datetimeFigureOut">
              <a:rPr kumimoji="1" lang="ja-JP" altLang="en-US" smtClean="0"/>
              <a:t>2011/4/27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3358-FB1D-401B-85C6-C21675ADD00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4998-2058-4794-A034-7F95458E2747}" type="datetimeFigureOut">
              <a:rPr kumimoji="1" lang="ja-JP" altLang="en-US" smtClean="0"/>
              <a:t>2011/4/27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3358-FB1D-401B-85C6-C21675ADD00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4998-2058-4794-A034-7F95458E2747}" type="datetimeFigureOut">
              <a:rPr kumimoji="1" lang="ja-JP" altLang="en-US" smtClean="0"/>
              <a:t>2011/4/27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3358-FB1D-401B-85C6-C21675ADD00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4998-2058-4794-A034-7F95458E2747}" type="datetimeFigureOut">
              <a:rPr kumimoji="1" lang="ja-JP" altLang="en-US" smtClean="0"/>
              <a:t>2011/4/27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3358-FB1D-401B-85C6-C21675ADD00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4998-2058-4794-A034-7F95458E2747}" type="datetimeFigureOut">
              <a:rPr kumimoji="1" lang="ja-JP" altLang="en-US" smtClean="0"/>
              <a:t>2011/4/27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3358-FB1D-401B-85C6-C21675ADD00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4998-2058-4794-A034-7F95458E2747}" type="datetimeFigureOut">
              <a:rPr kumimoji="1" lang="ja-JP" altLang="en-US" smtClean="0"/>
              <a:t>2011/4/27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3358-FB1D-401B-85C6-C21675ADD00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4998-2058-4794-A034-7F95458E2747}" type="datetimeFigureOut">
              <a:rPr kumimoji="1" lang="ja-JP" altLang="en-US" smtClean="0"/>
              <a:t>2011/4/27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3358-FB1D-401B-85C6-C21675ADD00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4998-2058-4794-A034-7F95458E2747}" type="datetimeFigureOut">
              <a:rPr kumimoji="1" lang="ja-JP" altLang="en-US" smtClean="0"/>
              <a:t>2011/4/27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3358-FB1D-401B-85C6-C21675ADD00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4998-2058-4794-A034-7F95458E2747}" type="datetimeFigureOut">
              <a:rPr kumimoji="1" lang="ja-JP" altLang="en-US" smtClean="0"/>
              <a:t>2011/4/27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3358-FB1D-401B-85C6-C21675ADD00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24998-2058-4794-A034-7F95458E2747}" type="datetimeFigureOut">
              <a:rPr kumimoji="1" lang="ja-JP" altLang="en-US" smtClean="0"/>
              <a:t>2011/4/27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03358-FB1D-401B-85C6-C21675ADD00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STP</a:t>
            </a:r>
            <a:r>
              <a:rPr kumimoji="1" lang="ja-JP" altLang="en-US" smtClean="0"/>
              <a:t>セミナー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lang="en-US" altLang="ja-JP" sz="2800" smtClean="0"/>
              <a:t>2011/04/27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/>
              <a:t>東北大学理学研究科</a:t>
            </a:r>
            <a:endParaRPr lang="en-US" altLang="ja-JP"/>
          </a:p>
          <a:p>
            <a:r>
              <a:rPr lang="ja-JP" altLang="en-US" smtClean="0"/>
              <a:t>惑星大気研究室</a:t>
            </a:r>
            <a:endParaRPr lang="en-US" altLang="ja-JP" smtClean="0"/>
          </a:p>
          <a:p>
            <a:r>
              <a:rPr lang="en-US" altLang="ja-JP"/>
              <a:t>M2 </a:t>
            </a:r>
            <a:r>
              <a:rPr lang="ja-JP" altLang="en-US"/>
              <a:t>佐藤瑞樹</a:t>
            </a:r>
          </a:p>
          <a:p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図表 6"/>
          <p:cNvGraphicFramePr/>
          <p:nvPr/>
        </p:nvGraphicFramePr>
        <p:xfrm>
          <a:off x="418011" y="476672"/>
          <a:ext cx="2209773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395536" y="2132856"/>
            <a:ext cx="3312368" cy="1296144"/>
          </a:xfrm>
          <a:ln w="158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kumimoji="1" lang="en-US" altLang="ja-JP" sz="2400" smtClean="0">
                <a:solidFill>
                  <a:srgbClr val="FF0000"/>
                </a:solidFill>
              </a:rPr>
              <a:t>polar</a:t>
            </a:r>
            <a:r>
              <a:rPr lang="ja-JP" altLang="en-US" sz="2400">
                <a:solidFill>
                  <a:srgbClr val="FF0000"/>
                </a:solidFill>
              </a:rPr>
              <a:t> </a:t>
            </a:r>
            <a:r>
              <a:rPr kumimoji="1" lang="en-US" altLang="ja-JP" sz="2400" smtClean="0">
                <a:solidFill>
                  <a:srgbClr val="FF0000"/>
                </a:solidFill>
              </a:rPr>
              <a:t>dipole</a:t>
            </a:r>
            <a:endParaRPr lang="en-US" altLang="ja-JP" sz="240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ja-JP" altLang="en-US" sz="2200" smtClean="0"/>
              <a:t>両</a:t>
            </a:r>
            <a:r>
              <a:rPr kumimoji="1" lang="ja-JP" altLang="en-US" sz="2200" smtClean="0"/>
              <a:t>極付近の</a:t>
            </a:r>
            <a:r>
              <a:rPr kumimoji="1" lang="ja-JP" altLang="en-US" sz="2200" smtClean="0"/>
              <a:t>高温域</a:t>
            </a:r>
            <a:endParaRPr kumimoji="1" lang="en-US" altLang="ja-JP" sz="2200" smtClean="0"/>
          </a:p>
          <a:p>
            <a:pPr>
              <a:buFont typeface="Wingdings" pitchFamily="2" charset="2"/>
              <a:buChar char="Ø"/>
            </a:pPr>
            <a:r>
              <a:rPr kumimoji="1" lang="en-US" altLang="ja-JP" sz="2200" smtClean="0"/>
              <a:t>oval</a:t>
            </a:r>
            <a:r>
              <a:rPr lang="ja-JP" altLang="en-US" sz="2200" smtClean="0"/>
              <a:t>型</a:t>
            </a:r>
            <a:r>
              <a:rPr lang="en-US" altLang="ja-JP" sz="2200" smtClean="0"/>
              <a:t>, dipole</a:t>
            </a:r>
            <a:r>
              <a:rPr lang="ja-JP" altLang="en-US" sz="2200" smtClean="0"/>
              <a:t>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5536" y="3645024"/>
            <a:ext cx="3312368" cy="11387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smtClean="0">
                <a:solidFill>
                  <a:srgbClr val="FF0000"/>
                </a:solidFill>
              </a:rPr>
              <a:t>polar </a:t>
            </a:r>
            <a:r>
              <a:rPr lang="en-US" altLang="ja-JP" sz="2400" smtClean="0">
                <a:solidFill>
                  <a:srgbClr val="FF0000"/>
                </a:solidFill>
              </a:rPr>
              <a:t>collar (cold collar)</a:t>
            </a:r>
            <a:endParaRPr lang="en-US" altLang="ja-JP" sz="24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2200" smtClean="0"/>
              <a:t>  dipole</a:t>
            </a:r>
            <a:r>
              <a:rPr lang="ja-JP" altLang="en-US" sz="2200" smtClean="0"/>
              <a:t>周囲の</a:t>
            </a:r>
            <a:r>
              <a:rPr lang="ja-JP" altLang="en-US" sz="2200" smtClean="0"/>
              <a:t>低温域</a:t>
            </a:r>
            <a:endParaRPr lang="en-US" altLang="ja-JP" sz="2200" smtClean="0"/>
          </a:p>
          <a:p>
            <a:pPr>
              <a:buFont typeface="Wingdings" pitchFamily="2" charset="2"/>
              <a:buChar char="Ø"/>
            </a:pPr>
            <a:r>
              <a:rPr lang="en-US" altLang="ja-JP" sz="2200" smtClean="0"/>
              <a:t>  </a:t>
            </a:r>
            <a:r>
              <a:rPr lang="ja-JP" altLang="en-US" sz="2200" smtClean="0"/>
              <a:t>三日月型</a:t>
            </a:r>
            <a:endParaRPr lang="en-US" altLang="ja-JP" sz="2200" smtClean="0"/>
          </a:p>
        </p:txBody>
      </p:sp>
      <p:pic>
        <p:nvPicPr>
          <p:cNvPr id="21" name="図 20" descr="nature06209-f1.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98198" y="404664"/>
            <a:ext cx="4718616" cy="4608512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251520" y="5517232"/>
            <a:ext cx="5112568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200" smtClean="0"/>
              <a:t>現在までの観測</a:t>
            </a:r>
            <a:endParaRPr kumimoji="1" lang="en-US" altLang="ja-JP" sz="2200" smtClean="0"/>
          </a:p>
          <a:p>
            <a:pPr>
              <a:buFont typeface="Arial" pitchFamily="34" charset="0"/>
              <a:buChar char="•"/>
            </a:pPr>
            <a:r>
              <a:rPr kumimoji="1" lang="en-US" altLang="ja-JP" sz="2200" smtClean="0"/>
              <a:t>  </a:t>
            </a:r>
            <a:r>
              <a:rPr lang="en-US" altLang="ja-JP" sz="2200" smtClean="0"/>
              <a:t>PVO (1978), Galileo</a:t>
            </a:r>
            <a:r>
              <a:rPr lang="ja-JP" altLang="en-US" sz="2200"/>
              <a:t> </a:t>
            </a:r>
            <a:r>
              <a:rPr lang="en-US" altLang="ja-JP" sz="2200" smtClean="0"/>
              <a:t>(</a:t>
            </a:r>
            <a:r>
              <a:rPr lang="en-US" altLang="ja-JP" sz="2200" smtClean="0"/>
              <a:t>1990) </a:t>
            </a:r>
            <a:r>
              <a:rPr lang="ja-JP" altLang="en-US" sz="2200" smtClean="0"/>
              <a:t>⇒</a:t>
            </a:r>
            <a:r>
              <a:rPr lang="ja-JP" altLang="en-US" sz="2200" smtClean="0"/>
              <a:t>北極</a:t>
            </a:r>
            <a:r>
              <a:rPr lang="ja-JP" altLang="en-US" sz="2200" smtClean="0"/>
              <a:t>、短期</a:t>
            </a:r>
            <a:endParaRPr lang="en-US" altLang="ja-JP" sz="2200" smtClean="0"/>
          </a:p>
          <a:p>
            <a:pPr>
              <a:buFont typeface="Arial" pitchFamily="34" charset="0"/>
              <a:buChar char="•"/>
            </a:pPr>
            <a:r>
              <a:rPr kumimoji="1" lang="en-US" altLang="ja-JP" sz="2200"/>
              <a:t> </a:t>
            </a:r>
            <a:r>
              <a:rPr kumimoji="1" lang="en-US" altLang="ja-JP" sz="2200" smtClean="0"/>
              <a:t> VEX (</a:t>
            </a:r>
            <a:r>
              <a:rPr kumimoji="1" lang="en-US" altLang="ja-JP" sz="2200" smtClean="0"/>
              <a:t>2006 –) </a:t>
            </a:r>
            <a:r>
              <a:rPr kumimoji="1" lang="ja-JP" altLang="en-US" sz="2200" smtClean="0"/>
              <a:t>⇒ </a:t>
            </a:r>
            <a:r>
              <a:rPr kumimoji="1" lang="ja-JP" altLang="en-US" sz="2200" smtClean="0"/>
              <a:t>南極</a:t>
            </a:r>
            <a:r>
              <a:rPr kumimoji="1" lang="ja-JP" altLang="en-US" sz="2200" smtClean="0"/>
              <a:t>、</a:t>
            </a:r>
            <a:r>
              <a:rPr lang="ja-JP" altLang="en-US" sz="2200"/>
              <a:t>長期</a:t>
            </a:r>
            <a:endParaRPr kumimoji="1" lang="en-US" altLang="ja-JP" sz="220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5301208"/>
            <a:ext cx="3367453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Fig. </a:t>
            </a:r>
            <a:endParaRPr kumimoji="1" lang="en-US" altLang="ja-JP" smtClean="0"/>
          </a:p>
          <a:p>
            <a:r>
              <a:rPr lang="ja-JP" altLang="en-US" smtClean="0"/>
              <a:t>金星</a:t>
            </a:r>
            <a:r>
              <a:rPr lang="ja-JP" altLang="en-US" smtClean="0"/>
              <a:t>南極極渦の輝度温度分布</a:t>
            </a:r>
            <a:r>
              <a:rPr lang="en-US" altLang="ja-JP" smtClean="0"/>
              <a:t> </a:t>
            </a:r>
            <a:r>
              <a:rPr lang="en-US" altLang="ja-JP" smtClean="0"/>
              <a:t>(5.05μm, 2007/05/06</a:t>
            </a:r>
            <a:r>
              <a:rPr lang="en-US" altLang="ja-JP" smtClean="0"/>
              <a:t>)</a:t>
            </a:r>
          </a:p>
          <a:p>
            <a:r>
              <a:rPr lang="en-US" altLang="ja-JP" smtClean="0"/>
              <a:t> [</a:t>
            </a:r>
            <a:r>
              <a:rPr lang="en-US" altLang="ja-JP" i="1" smtClean="0"/>
              <a:t>Piccioni et al</a:t>
            </a:r>
            <a:r>
              <a:rPr lang="en-US" altLang="ja-JP" smtClean="0"/>
              <a:t>., 2007]</a:t>
            </a:r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6899" y="1268760"/>
            <a:ext cx="3682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極渦 </a:t>
            </a:r>
            <a:r>
              <a:rPr kumimoji="1" lang="en-US" altLang="ja-JP" sz="2000" smtClean="0"/>
              <a:t>(polar vortex) </a:t>
            </a:r>
            <a:r>
              <a:rPr kumimoji="1" lang="ja-JP" altLang="en-US" sz="2000" smtClean="0"/>
              <a:t>とは</a:t>
            </a:r>
            <a:endParaRPr lang="en-US" altLang="ja-JP" sz="2000"/>
          </a:p>
          <a:p>
            <a:r>
              <a:rPr lang="ja-JP" altLang="en-US" sz="2000"/>
              <a:t>⇨</a:t>
            </a:r>
            <a:r>
              <a:rPr lang="ja-JP" altLang="en-US" sz="2000" smtClean="0"/>
              <a:t> </a:t>
            </a:r>
            <a:r>
              <a:rPr lang="ja-JP" altLang="en-US" sz="2000" u="sng" smtClean="0"/>
              <a:t>惑星の極域にできる大気の渦</a:t>
            </a:r>
            <a:endParaRPr kumimoji="1" lang="ja-JP" altLang="en-US" sz="20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395536" y="332656"/>
            <a:ext cx="3024336" cy="504056"/>
            <a:chOff x="0" y="12602"/>
            <a:chExt cx="3024336" cy="504056"/>
          </a:xfrm>
          <a:scene3d>
            <a:camera prst="orthographicFront"/>
            <a:lightRig rig="flat" dir="t"/>
          </a:scene3d>
        </p:grpSpPr>
        <p:sp>
          <p:nvSpPr>
            <p:cNvPr id="5" name="角丸四角形 4"/>
            <p:cNvSpPr/>
            <p:nvPr/>
          </p:nvSpPr>
          <p:spPr>
            <a:xfrm>
              <a:off x="0" y="12602"/>
              <a:ext cx="3024336" cy="4788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角丸四角形 4"/>
            <p:cNvSpPr/>
            <p:nvPr/>
          </p:nvSpPr>
          <p:spPr>
            <a:xfrm>
              <a:off x="23376" y="35978"/>
              <a:ext cx="2977584" cy="4806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2400"/>
                <a:t>赤外</a:t>
              </a:r>
              <a:r>
                <a:rPr kumimoji="1" lang="ja-JP" altLang="en-US" sz="2400" kern="1200" smtClean="0"/>
                <a:t>域</a:t>
              </a:r>
              <a:r>
                <a:rPr kumimoji="1" lang="ja-JP" altLang="en-US" sz="2400" kern="1200" smtClean="0"/>
                <a:t>における極渦</a:t>
              </a:r>
              <a:endParaRPr kumimoji="1" lang="ja-JP" altLang="en-US" sz="2400" kern="1200"/>
            </a:p>
          </p:txBody>
        </p:sp>
      </p:grpSp>
      <p:pic>
        <p:nvPicPr>
          <p:cNvPr id="7" name="コンテンツ プレースホルダ 3" descr="3c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0"/>
            <a:ext cx="3235320" cy="3390908"/>
          </a:xfrm>
          <a:prstGeom prst="rect">
            <a:avLst/>
          </a:prstGeom>
        </p:spPr>
      </p:pic>
      <p:sp>
        <p:nvSpPr>
          <p:cNvPr id="10" name="コンテンツ プレースホルダ 4"/>
          <p:cNvSpPr>
            <a:spLocks noGrp="1"/>
          </p:cNvSpPr>
          <p:nvPr>
            <p:ph idx="1"/>
          </p:nvPr>
        </p:nvSpPr>
        <p:spPr>
          <a:xfrm>
            <a:off x="395536" y="980728"/>
            <a:ext cx="4464496" cy="2088232"/>
          </a:xfrm>
          <a:ln w="158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kumimoji="1" lang="en-US" altLang="ja-JP" sz="2400" smtClean="0">
                <a:solidFill>
                  <a:srgbClr val="FF0000"/>
                </a:solidFill>
              </a:rPr>
              <a:t>polar dipole</a:t>
            </a:r>
            <a:endParaRPr lang="en-US" altLang="ja-JP" sz="240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2200" smtClean="0"/>
              <a:t>2700 × 900km </a:t>
            </a:r>
            <a:r>
              <a:rPr lang="ja-JP" altLang="en-US" sz="2200" smtClean="0"/>
              <a:t>の高温域</a:t>
            </a:r>
            <a:endParaRPr lang="en-US" altLang="ja-JP" sz="2200"/>
          </a:p>
          <a:p>
            <a:pPr>
              <a:buFont typeface="Wingdings" pitchFamily="2" charset="2"/>
              <a:buChar char="Ø"/>
            </a:pPr>
            <a:r>
              <a:rPr lang="ja-JP" altLang="en-US" sz="2200"/>
              <a:t>雲</a:t>
            </a:r>
            <a:r>
              <a:rPr lang="ja-JP" altLang="en-US" sz="2200" smtClean="0"/>
              <a:t>頂で最高</a:t>
            </a:r>
            <a:r>
              <a:rPr lang="en-US" altLang="ja-JP" sz="2200" smtClean="0"/>
              <a:t>250K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200" smtClean="0"/>
              <a:t>2.5 </a:t>
            </a:r>
            <a:r>
              <a:rPr lang="ja-JP" altLang="en-US" sz="2200" smtClean="0"/>
              <a:t>～ </a:t>
            </a:r>
            <a:r>
              <a:rPr lang="en-US" altLang="ja-JP" sz="2200" smtClean="0"/>
              <a:t>3</a:t>
            </a:r>
            <a:r>
              <a:rPr lang="ja-JP" altLang="en-US" sz="2200" smtClean="0"/>
              <a:t>日で回転</a:t>
            </a:r>
            <a:endParaRPr lang="en-US" altLang="ja-JP" sz="2200" smtClean="0"/>
          </a:p>
          <a:p>
            <a:pPr>
              <a:buFont typeface="Wingdings" pitchFamily="2" charset="2"/>
              <a:buChar char="Ø"/>
            </a:pPr>
            <a:r>
              <a:rPr lang="ja-JP" altLang="en-US" sz="2200" smtClean="0"/>
              <a:t>形状の変動が激しい（波数</a:t>
            </a:r>
            <a:r>
              <a:rPr lang="en-US" altLang="ja-JP" sz="2200" smtClean="0"/>
              <a:t>2</a:t>
            </a:r>
            <a:r>
              <a:rPr lang="ja-JP" altLang="en-US" sz="2200" smtClean="0"/>
              <a:t>）</a:t>
            </a:r>
            <a:endParaRPr lang="en-US" altLang="ja-JP" sz="220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536" y="3284984"/>
            <a:ext cx="4464496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smtClean="0">
                <a:solidFill>
                  <a:srgbClr val="FF0000"/>
                </a:solidFill>
              </a:rPr>
              <a:t>polar collar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200" smtClean="0"/>
              <a:t>  </a:t>
            </a:r>
            <a:r>
              <a:rPr lang="ja-JP" altLang="en-US" sz="2200"/>
              <a:t>緯度</a:t>
            </a:r>
            <a:r>
              <a:rPr lang="en-US" altLang="ja-JP" sz="2200" smtClean="0"/>
              <a:t>60</a:t>
            </a:r>
            <a:r>
              <a:rPr lang="ja-JP" altLang="en-US" sz="2200" smtClean="0"/>
              <a:t> ～ </a:t>
            </a:r>
            <a:r>
              <a:rPr lang="en-US" altLang="ja-JP" sz="2200" smtClean="0"/>
              <a:t>75 </a:t>
            </a:r>
            <a:r>
              <a:rPr lang="ja-JP" altLang="en-US" sz="2200" smtClean="0"/>
              <a:t>度</a:t>
            </a:r>
            <a:r>
              <a:rPr lang="en-US" altLang="ja-JP" sz="2200"/>
              <a:t> </a:t>
            </a:r>
            <a:r>
              <a:rPr lang="ja-JP" altLang="en-US" sz="2200" smtClean="0"/>
              <a:t>（約</a:t>
            </a:r>
            <a:r>
              <a:rPr lang="en-US" altLang="ja-JP" sz="2200" smtClean="0"/>
              <a:t>4000km</a:t>
            </a:r>
            <a:r>
              <a:rPr lang="ja-JP" altLang="en-US" sz="2200" smtClean="0"/>
              <a:t>）</a:t>
            </a:r>
            <a:endParaRPr lang="en-US" altLang="ja-JP" sz="2200" smtClean="0"/>
          </a:p>
          <a:p>
            <a:pPr>
              <a:buFont typeface="Wingdings" pitchFamily="2" charset="2"/>
              <a:buChar char="Ø"/>
            </a:pPr>
            <a:r>
              <a:rPr lang="en-US" altLang="ja-JP" sz="2200"/>
              <a:t> </a:t>
            </a:r>
            <a:r>
              <a:rPr lang="ja-JP" altLang="en-US" sz="2200" smtClean="0"/>
              <a:t>雲頂で最低</a:t>
            </a:r>
            <a:r>
              <a:rPr lang="en-US" altLang="ja-JP" sz="2200" smtClean="0"/>
              <a:t>210K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200"/>
              <a:t> </a:t>
            </a:r>
            <a:r>
              <a:rPr lang="ja-JP" altLang="en-US" sz="2200" smtClean="0"/>
              <a:t>明け方に最低温固定（波数</a:t>
            </a:r>
            <a:r>
              <a:rPr lang="en-US" altLang="ja-JP" sz="2200"/>
              <a:t>1</a:t>
            </a:r>
            <a:r>
              <a:rPr lang="ja-JP" altLang="en-US" sz="2200" smtClean="0"/>
              <a:t>）</a:t>
            </a:r>
            <a:endParaRPr lang="en-US" altLang="ja-JP" sz="220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8415" y="5949280"/>
            <a:ext cx="3550011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Fig. </a:t>
            </a:r>
          </a:p>
          <a:p>
            <a:r>
              <a:rPr lang="en-US" altLang="ja-JP" smtClean="0"/>
              <a:t>PVO </a:t>
            </a:r>
            <a:r>
              <a:rPr lang="ja-JP" altLang="en-US" smtClean="0"/>
              <a:t>による輝度温度分布 </a:t>
            </a:r>
            <a:r>
              <a:rPr lang="en-US" altLang="ja-JP" smtClean="0"/>
              <a:t>(11.5μm)</a:t>
            </a:r>
          </a:p>
        </p:txBody>
      </p:sp>
      <p:pic>
        <p:nvPicPr>
          <p:cNvPr id="13" name="コンテンツ プレースホルダ 3" descr="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0010" y="3308272"/>
            <a:ext cx="3067742" cy="337990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95536" y="5013176"/>
            <a:ext cx="4110421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200" smtClean="0"/>
              <a:t>  dipole </a:t>
            </a:r>
            <a:r>
              <a:rPr kumimoji="1" lang="ja-JP" altLang="en-US" sz="2200" smtClean="0"/>
              <a:t>型の極渦は金星に特異</a:t>
            </a:r>
            <a:endParaRPr kumimoji="1" lang="en-US" altLang="ja-JP" sz="2200" smtClean="0"/>
          </a:p>
          <a:p>
            <a:pPr>
              <a:buFont typeface="Arial" pitchFamily="34" charset="0"/>
              <a:buChar char="•"/>
            </a:pPr>
            <a:r>
              <a:rPr lang="en-US" altLang="ja-JP" sz="2200"/>
              <a:t> </a:t>
            </a:r>
            <a:r>
              <a:rPr lang="en-US" altLang="ja-JP" sz="2200" smtClean="0"/>
              <a:t> </a:t>
            </a:r>
            <a:r>
              <a:rPr lang="ja-JP" altLang="en-US" sz="2200" smtClean="0"/>
              <a:t>なぜ極が周囲より高温なのか</a:t>
            </a:r>
            <a:r>
              <a:rPr lang="en-US" altLang="ja-JP" sz="2200" smtClean="0"/>
              <a:t>? </a:t>
            </a:r>
            <a:endParaRPr kumimoji="1" lang="ja-JP" altLang="en-US"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図表 16"/>
          <p:cNvGraphicFramePr/>
          <p:nvPr/>
        </p:nvGraphicFramePr>
        <p:xfrm>
          <a:off x="395536" y="332656"/>
          <a:ext cx="3024336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図 17" descr="V0030_0117_UV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260648"/>
            <a:ext cx="3004592" cy="3004592"/>
          </a:xfrm>
          <a:prstGeom prst="rect">
            <a:avLst/>
          </a:prstGeom>
        </p:spPr>
      </p:pic>
      <p:pic>
        <p:nvPicPr>
          <p:cNvPr id="20" name="図 19" descr="Sanchez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6136" y="3429000"/>
            <a:ext cx="3121553" cy="3277631"/>
          </a:xfrm>
          <a:prstGeom prst="rect">
            <a:avLst/>
          </a:prstGeom>
        </p:spPr>
      </p:pic>
      <p:pic>
        <p:nvPicPr>
          <p:cNvPr id="21" name="図 20" descr="nature06320-f2.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7544" y="3645024"/>
            <a:ext cx="4824536" cy="2906783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395536" y="980728"/>
            <a:ext cx="34655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000"/>
              <a:t> </a:t>
            </a:r>
            <a:r>
              <a:rPr lang="en-US" altLang="ja-JP" sz="2000" smtClean="0"/>
              <a:t>dipole</a:t>
            </a:r>
            <a:r>
              <a:rPr lang="en-US" altLang="ja-JP" sz="2000" smtClean="0"/>
              <a:t>, collar </a:t>
            </a:r>
            <a:r>
              <a:rPr lang="ja-JP" altLang="en-US" sz="2000" smtClean="0"/>
              <a:t>は明瞭ではない</a:t>
            </a:r>
            <a:endParaRPr lang="en-US" altLang="ja-JP" sz="2000" smtClean="0"/>
          </a:p>
          <a:p>
            <a:pPr>
              <a:buFont typeface="Arial" pitchFamily="34" charset="0"/>
              <a:buChar char="•"/>
            </a:pPr>
            <a:r>
              <a:rPr lang="ja-JP" altLang="en-US" sz="2000" smtClean="0"/>
              <a:t> </a:t>
            </a:r>
            <a:r>
              <a:rPr lang="ja-JP" altLang="en-US" sz="2000" smtClean="0"/>
              <a:t> 筋状</a:t>
            </a:r>
            <a:r>
              <a:rPr lang="ja-JP" altLang="en-US" sz="2000" smtClean="0"/>
              <a:t>の模様が見られる</a:t>
            </a:r>
            <a:endParaRPr lang="en-US" altLang="ja-JP" sz="200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5536" y="1844824"/>
            <a:ext cx="4947124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2000" smtClean="0"/>
              <a:t> 中低緯度では</a:t>
            </a:r>
            <a:r>
              <a:rPr kumimoji="1" lang="en-US" altLang="ja-JP" sz="2000" smtClean="0"/>
              <a:t>100m/s</a:t>
            </a:r>
            <a:r>
              <a:rPr kumimoji="1" lang="ja-JP" altLang="en-US" sz="2000" smtClean="0"/>
              <a:t>、</a:t>
            </a:r>
            <a:r>
              <a:rPr kumimoji="1" lang="en-US" altLang="ja-JP" sz="2000" smtClean="0"/>
              <a:t>4</a:t>
            </a:r>
            <a:r>
              <a:rPr kumimoji="1" lang="ja-JP" altLang="en-US" sz="2000" smtClean="0"/>
              <a:t>日周期の雲の動き</a:t>
            </a:r>
            <a:endParaRPr kumimoji="1" lang="en-US" altLang="ja-JP" sz="2000" smtClean="0"/>
          </a:p>
          <a:p>
            <a:r>
              <a:rPr lang="ja-JP" altLang="en-US" sz="2000" smtClean="0"/>
              <a:t>  （スーパーローテーション）</a:t>
            </a:r>
            <a:endParaRPr lang="en-US" altLang="ja-JP" sz="2000" smtClean="0"/>
          </a:p>
          <a:p>
            <a:pPr>
              <a:buFont typeface="Wingdings" pitchFamily="2" charset="2"/>
              <a:buChar char="Ø"/>
            </a:pPr>
            <a:r>
              <a:rPr lang="en-US" altLang="ja-JP" sz="2000" smtClean="0"/>
              <a:t> </a:t>
            </a:r>
            <a:r>
              <a:rPr lang="ja-JP" altLang="en-US" sz="2000" smtClean="0"/>
              <a:t>雲追跡により風速が求められてきた</a:t>
            </a:r>
            <a:endParaRPr lang="en-US" altLang="ja-JP" sz="2000" smtClean="0"/>
          </a:p>
          <a:p>
            <a:pPr>
              <a:buFont typeface="Arial" pitchFamily="34" charset="0"/>
              <a:buChar char="•"/>
            </a:pPr>
            <a:r>
              <a:rPr kumimoji="1" lang="ja-JP" altLang="en-US" sz="2000" smtClean="0"/>
              <a:t> 高緯度では風速減少</a:t>
            </a:r>
            <a:r>
              <a:rPr lang="en-US" altLang="ja-JP" sz="2000" smtClean="0"/>
              <a:t>, </a:t>
            </a:r>
            <a:r>
              <a:rPr lang="ja-JP" altLang="en-US" sz="2000" smtClean="0"/>
              <a:t>周期増大</a:t>
            </a:r>
            <a:endParaRPr kumimoji="1" lang="ja-JP" altLang="en-US" sz="200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5536" y="3212976"/>
            <a:ext cx="4850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smtClean="0">
                <a:solidFill>
                  <a:srgbClr val="FF0000"/>
                </a:solidFill>
              </a:rPr>
              <a:t>Venus Monitoring </a:t>
            </a:r>
            <a:r>
              <a:rPr lang="en-US" altLang="ja-JP" sz="2000" u="sng" smtClean="0">
                <a:solidFill>
                  <a:srgbClr val="FF0000"/>
                </a:solidFill>
              </a:rPr>
              <a:t>Camera (VMC) </a:t>
            </a:r>
            <a:r>
              <a:rPr lang="ja-JP" altLang="en-US" sz="2000" u="sng" smtClean="0">
                <a:solidFill>
                  <a:srgbClr val="FF0000"/>
                </a:solidFill>
              </a:rPr>
              <a:t>が観測中</a:t>
            </a:r>
            <a:endParaRPr kumimoji="1" lang="ja-JP" altLang="en-US" sz="2000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51520" y="908720"/>
            <a:ext cx="597666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200" smtClean="0"/>
              <a:t>赤外域</a:t>
            </a:r>
            <a:r>
              <a:rPr lang="ja-JP" altLang="en-US" sz="2200" smtClean="0"/>
              <a:t>の温度分布には大きな経度不均一性</a:t>
            </a:r>
            <a:endParaRPr lang="en-US" altLang="ja-JP" sz="2200" smtClean="0"/>
          </a:p>
          <a:p>
            <a:pPr>
              <a:buFont typeface="Wingdings" pitchFamily="2" charset="2"/>
              <a:buChar char="Ø"/>
            </a:pPr>
            <a:r>
              <a:rPr lang="ja-JP" altLang="en-US" sz="2200" smtClean="0"/>
              <a:t> </a:t>
            </a:r>
            <a:r>
              <a:rPr kumimoji="1" lang="ja-JP" altLang="en-US" sz="2200" smtClean="0"/>
              <a:t>紫外域</a:t>
            </a:r>
            <a:r>
              <a:rPr kumimoji="1" lang="ja-JP" altLang="en-US" sz="2200" smtClean="0"/>
              <a:t>の風速分布に経度不均一性は？</a:t>
            </a:r>
            <a:endParaRPr kumimoji="1" lang="en-US" altLang="ja-JP" sz="2200" smtClean="0"/>
          </a:p>
          <a:p>
            <a:pPr>
              <a:buFont typeface="Wingdings" pitchFamily="2" charset="2"/>
              <a:buChar char="l"/>
            </a:pPr>
            <a:r>
              <a:rPr kumimoji="1" lang="ja-JP" altLang="en-US" sz="2200" smtClean="0">
                <a:solidFill>
                  <a:srgbClr val="FF0000"/>
                </a:solidFill>
              </a:rPr>
              <a:t>経度</a:t>
            </a:r>
            <a:r>
              <a:rPr kumimoji="1" lang="ja-JP" altLang="en-US" sz="2200" smtClean="0">
                <a:solidFill>
                  <a:srgbClr val="FF0000"/>
                </a:solidFill>
              </a:rPr>
              <a:t>平均せず二次元的風速分布を導出したい</a:t>
            </a:r>
            <a:endParaRPr kumimoji="1" lang="ja-JP" altLang="en-US" sz="220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5301208"/>
            <a:ext cx="5400600" cy="1046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200" smtClean="0"/>
              <a:t>現在の課題</a:t>
            </a:r>
            <a:endParaRPr kumimoji="1" lang="en-US" altLang="ja-JP" sz="2200" smtClean="0"/>
          </a:p>
          <a:p>
            <a:pPr>
              <a:buFont typeface="Arial" pitchFamily="34" charset="0"/>
              <a:buChar char="•"/>
            </a:pPr>
            <a:r>
              <a:rPr lang="en-US" altLang="ja-JP" sz="2000"/>
              <a:t> </a:t>
            </a:r>
            <a:r>
              <a:rPr lang="ja-JP" altLang="en-US" sz="2000" smtClean="0"/>
              <a:t>極域の模様が淡く筋状 → 追跡精度が悪化</a:t>
            </a:r>
            <a:endParaRPr lang="en-US" altLang="ja-JP" sz="2000" smtClean="0"/>
          </a:p>
          <a:p>
            <a:pPr>
              <a:buFont typeface="Arial" pitchFamily="34" charset="0"/>
              <a:buChar char="•"/>
            </a:pPr>
            <a:r>
              <a:rPr kumimoji="1" lang="en-US" altLang="ja-JP" sz="2000"/>
              <a:t> </a:t>
            </a:r>
            <a:r>
              <a:rPr lang="ja-JP" altLang="en-US" sz="2000"/>
              <a:t>模様</a:t>
            </a:r>
            <a:r>
              <a:rPr lang="ja-JP" altLang="en-US" sz="2000" smtClean="0"/>
              <a:t>が移動に伴い回転する</a:t>
            </a:r>
            <a:endParaRPr kumimoji="1" lang="ja-JP" altLang="en-US" sz="2000"/>
          </a:p>
        </p:txBody>
      </p:sp>
      <p:graphicFrame>
        <p:nvGraphicFramePr>
          <p:cNvPr id="10" name="図表 9"/>
          <p:cNvGraphicFramePr/>
          <p:nvPr/>
        </p:nvGraphicFramePr>
        <p:xfrm>
          <a:off x="356024" y="371845"/>
          <a:ext cx="1911720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図 11" descr="akima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7271" y="2924944"/>
            <a:ext cx="2558443" cy="3663419"/>
          </a:xfrm>
          <a:prstGeom prst="rect">
            <a:avLst/>
          </a:prstGeom>
        </p:spPr>
      </p:pic>
      <p:graphicFrame>
        <p:nvGraphicFramePr>
          <p:cNvPr id="14" name="図表 13"/>
          <p:cNvGraphicFramePr/>
          <p:nvPr/>
        </p:nvGraphicFramePr>
        <p:xfrm>
          <a:off x="323528" y="2276872"/>
          <a:ext cx="3816424" cy="441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6" name="図 15" descr="4646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48732" y="260648"/>
            <a:ext cx="2546671" cy="252028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23528" y="2852936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sz="2000" smtClean="0"/>
              <a:t> VMC</a:t>
            </a:r>
            <a:r>
              <a:rPr lang="ja-JP" altLang="en-US" sz="2000" smtClean="0"/>
              <a:t>のジオメトリデータを利用し、画像を極中心の図法に展開</a:t>
            </a:r>
            <a:endParaRPr lang="en-US" altLang="ja-JP" sz="2000" smtClean="0"/>
          </a:p>
          <a:p>
            <a:pPr>
              <a:buFont typeface="Wingdings" pitchFamily="2" charset="2"/>
              <a:buChar char="ü"/>
            </a:pPr>
            <a:r>
              <a:rPr lang="en-US" altLang="ja-JP" sz="2000"/>
              <a:t> </a:t>
            </a:r>
            <a:r>
              <a:rPr lang="ja-JP" altLang="en-US" sz="2000" smtClean="0"/>
              <a:t>極渦の解析に適した画像を選定</a:t>
            </a:r>
            <a:endParaRPr lang="en-US" altLang="ja-JP" sz="200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4077072"/>
            <a:ext cx="5400600" cy="10464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200"/>
              <a:t>今後</a:t>
            </a:r>
            <a:r>
              <a:rPr lang="ja-JP" altLang="en-US" sz="2200" smtClean="0"/>
              <a:t>の方針</a:t>
            </a:r>
            <a:endParaRPr lang="en-US" altLang="ja-JP" sz="2200" smtClean="0"/>
          </a:p>
          <a:p>
            <a:pPr>
              <a:buFont typeface="Arial" pitchFamily="34" charset="0"/>
              <a:buChar char="•"/>
            </a:pPr>
            <a:r>
              <a:rPr kumimoji="1" lang="ja-JP" altLang="en-US" sz="2000" smtClean="0"/>
              <a:t> 雲追跡の手法により高緯度域の風速分布導出</a:t>
            </a:r>
            <a:endParaRPr kumimoji="1" lang="en-US" altLang="ja-JP" sz="2000" smtClean="0"/>
          </a:p>
          <a:p>
            <a:pPr>
              <a:buFont typeface="Arial" pitchFamily="34" charset="0"/>
              <a:buChar char="•"/>
            </a:pPr>
            <a:r>
              <a:rPr lang="en-US" altLang="ja-JP" sz="2000"/>
              <a:t> </a:t>
            </a:r>
            <a:r>
              <a:rPr lang="ja-JP" altLang="en-US" sz="2000" smtClean="0"/>
              <a:t>赤外域での温度分布の経度非一様性と比較</a:t>
            </a:r>
            <a:endParaRPr kumimoji="1" lang="ja-JP" altLang="en-US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379</Words>
  <Application>Microsoft Office PowerPoint</Application>
  <PresentationFormat>画面に合わせる (4:3)</PresentationFormat>
  <Paragraphs>59</Paragraphs>
  <Slides>5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テーマ</vt:lpstr>
      <vt:lpstr>STPセミナー 2011/04/27</vt:lpstr>
      <vt:lpstr>スライド 2</vt:lpstr>
      <vt:lpstr>スライド 3</vt:lpstr>
      <vt:lpstr>スライド 4</vt:lpstr>
      <vt:lpstr>スライド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STPセミナー</dc:title>
  <dc:creator>Mizuki Sato</dc:creator>
  <cp:lastModifiedBy>Mizuki Sato</cp:lastModifiedBy>
  <cp:revision>3</cp:revision>
  <dcterms:created xsi:type="dcterms:W3CDTF">2011-04-27T04:20:13Z</dcterms:created>
  <dcterms:modified xsi:type="dcterms:W3CDTF">2011-04-27T05:58:20Z</dcterms:modified>
</cp:coreProperties>
</file>