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57" r:id="rId3"/>
    <p:sldId id="262" r:id="rId4"/>
    <p:sldId id="321" r:id="rId5"/>
    <p:sldId id="265" r:id="rId6"/>
    <p:sldId id="277" r:id="rId7"/>
    <p:sldId id="278" r:id="rId8"/>
    <p:sldId id="259" r:id="rId9"/>
    <p:sldId id="279" r:id="rId10"/>
    <p:sldId id="281" r:id="rId11"/>
    <p:sldId id="282" r:id="rId12"/>
    <p:sldId id="266" r:id="rId13"/>
    <p:sldId id="280" r:id="rId14"/>
    <p:sldId id="261" r:id="rId15"/>
    <p:sldId id="258" r:id="rId16"/>
    <p:sldId id="283" r:id="rId17"/>
    <p:sldId id="276" r:id="rId18"/>
    <p:sldId id="271" r:id="rId19"/>
    <p:sldId id="272" r:id="rId20"/>
    <p:sldId id="273" r:id="rId21"/>
    <p:sldId id="274" r:id="rId22"/>
    <p:sldId id="275" r:id="rId23"/>
    <p:sldId id="323" r:id="rId24"/>
    <p:sldId id="267" r:id="rId25"/>
    <p:sldId id="284" r:id="rId26"/>
    <p:sldId id="285" r:id="rId27"/>
    <p:sldId id="286" r:id="rId28"/>
    <p:sldId id="287" r:id="rId29"/>
    <p:sldId id="288" r:id="rId30"/>
    <p:sldId id="289"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2" r:id="rId62"/>
    <p:sldId id="324" r:id="rId63"/>
  </p:sldIdLst>
  <p:sldSz cx="9144000" cy="6858000" type="screen4x3"/>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18" autoAdjust="0"/>
  </p:normalViewPr>
  <p:slideViewPr>
    <p:cSldViewPr>
      <p:cViewPr varScale="1">
        <p:scale>
          <a:sx n="63" d="100"/>
          <a:sy n="63" d="100"/>
        </p:scale>
        <p:origin x="-618" y="-96"/>
      </p:cViewPr>
      <p:guideLst>
        <p:guide orient="horz" pos="2160"/>
        <p:guide pos="2880"/>
      </p:guideLst>
    </p:cSldViewPr>
  </p:slideViewPr>
  <p:outlineViewPr>
    <p:cViewPr>
      <p:scale>
        <a:sx n="33" d="100"/>
        <a:sy n="33" d="100"/>
      </p:scale>
      <p:origin x="48" y="25266"/>
    </p:cViewPr>
  </p:outlineViewPr>
  <p:notesTextViewPr>
    <p:cViewPr>
      <p:scale>
        <a:sx n="100" d="100"/>
        <a:sy n="100" d="100"/>
      </p:scale>
      <p:origin x="0" y="0"/>
    </p:cViewPr>
  </p:notesTextViewPr>
  <p:sorterViewPr>
    <p:cViewPr>
      <p:scale>
        <a:sx n="66" d="100"/>
        <a:sy n="66" d="100"/>
      </p:scale>
      <p:origin x="0" y="13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07742" cy="3402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29278" y="0"/>
            <a:ext cx="4307742" cy="340227"/>
          </a:xfrm>
          <a:prstGeom prst="rect">
            <a:avLst/>
          </a:prstGeom>
        </p:spPr>
        <p:txBody>
          <a:bodyPr vert="horz" lIns="91440" tIns="45720" rIns="91440" bIns="45720" rtlCol="0"/>
          <a:lstStyle>
            <a:lvl1pPr algn="r">
              <a:defRPr sz="1200"/>
            </a:lvl1pPr>
          </a:lstStyle>
          <a:p>
            <a:fld id="{914920CA-B848-4281-9CD9-B78608FA30A4}" type="datetimeFigureOut">
              <a:rPr kumimoji="1" lang="ja-JP" altLang="en-US" smtClean="0"/>
              <a:pPr/>
              <a:t>2010/12/22</a:t>
            </a:fld>
            <a:endParaRPr kumimoji="1" lang="ja-JP" altLang="en-US"/>
          </a:p>
        </p:txBody>
      </p:sp>
      <p:sp>
        <p:nvSpPr>
          <p:cNvPr id="4" name="フッター プレースホルダ 3"/>
          <p:cNvSpPr>
            <a:spLocks noGrp="1"/>
          </p:cNvSpPr>
          <p:nvPr>
            <p:ph type="ftr" sz="quarter" idx="2"/>
          </p:nvPr>
        </p:nvSpPr>
        <p:spPr>
          <a:xfrm>
            <a:off x="1" y="6464300"/>
            <a:ext cx="4307742" cy="3402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29278" y="6464300"/>
            <a:ext cx="4307742" cy="340226"/>
          </a:xfrm>
          <a:prstGeom prst="rect">
            <a:avLst/>
          </a:prstGeom>
        </p:spPr>
        <p:txBody>
          <a:bodyPr vert="horz" lIns="91440" tIns="45720" rIns="91440" bIns="45720" rtlCol="0" anchor="b"/>
          <a:lstStyle>
            <a:lvl1pPr algn="r">
              <a:defRPr sz="1200"/>
            </a:lvl1pPr>
          </a:lstStyle>
          <a:p>
            <a:fld id="{628DEE02-C65E-456F-B328-B4CC02F64A8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7047" cy="3402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629992" y="0"/>
            <a:ext cx="4307047" cy="340281"/>
          </a:xfrm>
          <a:prstGeom prst="rect">
            <a:avLst/>
          </a:prstGeom>
        </p:spPr>
        <p:txBody>
          <a:bodyPr vert="horz" lIns="91440" tIns="45720" rIns="91440" bIns="45720" rtlCol="0"/>
          <a:lstStyle>
            <a:lvl1pPr algn="r">
              <a:defRPr sz="1200"/>
            </a:lvl1pPr>
          </a:lstStyle>
          <a:p>
            <a:fld id="{B0431635-746D-449A-A855-382F71EF358F}" type="datetimeFigureOut">
              <a:rPr kumimoji="1" lang="ja-JP" altLang="en-US" smtClean="0"/>
              <a:pPr/>
              <a:t>2010/12/22</a:t>
            </a:fld>
            <a:endParaRPr kumimoji="1" lang="ja-JP" altLang="en-US"/>
          </a:p>
        </p:txBody>
      </p:sp>
      <p:sp>
        <p:nvSpPr>
          <p:cNvPr id="4" name="スライド イメージ プレースホルダ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93935" y="3232666"/>
            <a:ext cx="7951470" cy="3062526"/>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464151"/>
            <a:ext cx="4307047" cy="34028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9992" y="6464151"/>
            <a:ext cx="4307047" cy="340281"/>
          </a:xfrm>
          <a:prstGeom prst="rect">
            <a:avLst/>
          </a:prstGeom>
        </p:spPr>
        <p:txBody>
          <a:bodyPr vert="horz" lIns="91440" tIns="45720" rIns="91440" bIns="45720" rtlCol="0" anchor="b"/>
          <a:lstStyle>
            <a:lvl1pPr algn="r">
              <a:defRPr sz="1200"/>
            </a:lvl1pPr>
          </a:lstStyle>
          <a:p>
            <a:fld id="{9FFEC9F6-F141-4BBE-AF4D-04CB7A5E454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FEC9F6-F141-4BBE-AF4D-04CB7A5E4548}"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A8D0BF5-A603-4A1C-8C5D-DE3380B107EF}" type="slidenum">
              <a:rPr kumimoji="1" lang="ja-JP" altLang="en-US" smtClean="0"/>
              <a:pPr/>
              <a:t>22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0555D22-93EE-4391-AAFB-3E02687E209B}" type="slidenum">
              <a:rPr kumimoji="1" lang="ja-JP" altLang="en-US" smtClean="0"/>
              <a:pPr/>
              <a:t>60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D2AEE995-2507-4A12-8293-84CB61A401AF}" type="datetime1">
              <a:rPr kumimoji="1" lang="ja-JP" altLang="en-US" smtClean="0"/>
              <a:pPr/>
              <a:t>2010/12/22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5BAC1BC-F931-41BA-8A7D-4EC62CBBABEB}" type="datetime1">
              <a:rPr kumimoji="1" lang="ja-JP" altLang="en-US" smtClean="0"/>
              <a:pPr/>
              <a:t>2010/12/22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8CB5FC-739E-4C9D-8977-76B89DAD2981}" type="datetime1">
              <a:rPr kumimoji="1" lang="ja-JP" altLang="en-US" smtClean="0"/>
              <a:pPr/>
              <a:t>2010/12/22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lvl5pPr>
              <a:defRPr/>
            </a:lvl5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9A9E5125-8C68-4FEA-8761-8B18DCDCE564}" type="datetime1">
              <a:rPr kumimoji="1" lang="ja-JP" altLang="en-US" smtClean="0"/>
              <a:pPr/>
              <a:t>2010/12/22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0F33A42-C25A-4B52-858F-502C8131D588}" type="datetime1">
              <a:rPr kumimoji="1" lang="ja-JP" altLang="en-US" smtClean="0"/>
              <a:pPr/>
              <a:t>2010/12/22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FE09C16-1112-4F2A-9F9A-712D6277E612}" type="datetime1">
              <a:rPr kumimoji="1" lang="ja-JP" altLang="en-US" smtClean="0"/>
              <a:pPr/>
              <a:t>2010/12/22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04C10A9-0AC7-4B75-8401-19C34ACF2CDF}" type="datetime1">
              <a:rPr kumimoji="1" lang="ja-JP" altLang="en-US" smtClean="0"/>
              <a:pPr/>
              <a:t>2010/12/22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8485820-7AAD-4C3F-A4C1-89B9A57D2905}" type="datetime1">
              <a:rPr kumimoji="1" lang="ja-JP" altLang="en-US" smtClean="0"/>
              <a:pPr/>
              <a:t>2010/12/22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104A849-6C5D-4D63-86F6-575E6CD8BBC7}" type="datetime1">
              <a:rPr kumimoji="1" lang="ja-JP" altLang="en-US" smtClean="0"/>
              <a:pPr/>
              <a:t>2010/12/22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FBAF223-6333-4722-B123-D638033EC8BD}" type="datetime1">
              <a:rPr kumimoji="1" lang="ja-JP" altLang="en-US" smtClean="0"/>
              <a:pPr/>
              <a:t>2010/12/22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21D6B71-CDE2-4ACA-9CE5-5F9291682BB4}" type="datetime1">
              <a:rPr kumimoji="1" lang="ja-JP" altLang="en-US" smtClean="0"/>
              <a:pPr/>
              <a:t>2010/12/22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142860"/>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428736"/>
            <a:ext cx="8229600" cy="4697427"/>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1A873350-2BE3-4ABE-81AB-B3A1A7A64AD7}" type="datetime1">
              <a:rPr lang="ja-JP" altLang="en-US" smtClean="0"/>
              <a:pPr/>
              <a:t>2010/12/22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858016" y="142852"/>
            <a:ext cx="2133600" cy="365125"/>
          </a:xfrm>
          <a:prstGeom prst="rect">
            <a:avLst/>
          </a:prstGeom>
        </p:spPr>
        <p:txBody>
          <a:bodyPr vert="horz" lIns="91440" tIns="45720" rIns="91440" bIns="45720" rtlCol="0" anchor="ctr"/>
          <a:lstStyle>
            <a:lvl1pPr algn="r">
              <a:defRPr sz="2400" b="1">
                <a:solidFill>
                  <a:schemeClr val="tx1"/>
                </a:solidFill>
              </a:defRPr>
            </a:lvl1pPr>
          </a:lstStyle>
          <a:p>
            <a:fld id="{D2D8002D-B5B0-4BAC-B1F6-782DDCCE6D9C}" type="slidenum">
              <a:rPr lang="ja-JP" altLang="en-US" smtClean="0"/>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video" Target="file:///C:\Documents%20and%20Settings\Administrator\&#12487;&#12473;&#12463;&#12488;&#12483;&#12503;\Slide\SGEPSS\SGEPSS(31.Oct.2010)\MR.mpe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0.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5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5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5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6.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5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19.png"/></Relationships>
</file>

<file path=ppt/slides/_rels/slide59.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9.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32.png"/></Relationships>
</file>

<file path=ppt/slides/_rels/slide6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6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387603"/>
            <a:ext cx="7772400" cy="1470025"/>
          </a:xfrm>
        </p:spPr>
        <p:txBody>
          <a:bodyPr>
            <a:normAutofit fontScale="90000"/>
          </a:bodyPr>
          <a:lstStyle/>
          <a:p>
            <a:r>
              <a:rPr lang="ja-JP" altLang="en-US" dirty="0" smtClean="0"/>
              <a:t>無衝突磁気リコネクション中で </a:t>
            </a:r>
            <a:r>
              <a:rPr lang="en-US" altLang="ja-JP" dirty="0" smtClean="0"/>
              <a:t>Slow shock </a:t>
            </a:r>
            <a:r>
              <a:rPr lang="ja-JP" altLang="en-US" dirty="0" smtClean="0"/>
              <a:t>は本当に形成されるのか？</a:t>
            </a:r>
            <a:r>
              <a:rPr lang="en-US" altLang="ja-JP" dirty="0" smtClean="0"/>
              <a:t/>
            </a:r>
            <a:br>
              <a:rPr lang="en-US" altLang="ja-JP" dirty="0" smtClean="0"/>
            </a:br>
            <a:r>
              <a:rPr lang="en-US" altLang="ja-JP" dirty="0" smtClean="0"/>
              <a:t/>
            </a:r>
            <a:br>
              <a:rPr lang="en-US" altLang="ja-JP" dirty="0" smtClean="0"/>
            </a:br>
            <a:r>
              <a:rPr lang="en-US" altLang="ja-JP" sz="2700" dirty="0" smtClean="0"/>
              <a:t>- </a:t>
            </a:r>
            <a:r>
              <a:rPr lang="ja-JP" altLang="en-US" sz="2700" dirty="0" smtClean="0"/>
              <a:t>温度異方性と </a:t>
            </a:r>
            <a:r>
              <a:rPr lang="en-US" altLang="ja-JP" sz="2700" dirty="0" smtClean="0"/>
              <a:t>Slow shock </a:t>
            </a:r>
            <a:r>
              <a:rPr lang="ja-JP" altLang="en-US" sz="2700" dirty="0" smtClean="0"/>
              <a:t>形成条件から</a:t>
            </a:r>
            <a:r>
              <a:rPr lang="en-US" altLang="ja-JP" sz="2700" dirty="0" smtClean="0"/>
              <a:t> -</a:t>
            </a:r>
            <a:endParaRPr kumimoji="1" lang="ja-JP" altLang="en-US" dirty="0"/>
          </a:p>
        </p:txBody>
      </p:sp>
      <p:sp>
        <p:nvSpPr>
          <p:cNvPr id="3" name="サブタイトル 2"/>
          <p:cNvSpPr>
            <a:spLocks noGrp="1"/>
          </p:cNvSpPr>
          <p:nvPr>
            <p:ph type="subTitle" idx="1"/>
          </p:nvPr>
        </p:nvSpPr>
        <p:spPr>
          <a:xfrm>
            <a:off x="1371600" y="4962548"/>
            <a:ext cx="6400800" cy="1752600"/>
          </a:xfrm>
        </p:spPr>
        <p:txBody>
          <a:bodyPr/>
          <a:lstStyle/>
          <a:p>
            <a:r>
              <a:rPr lang="ja-JP" altLang="en-US" dirty="0" smtClean="0"/>
              <a:t>東森　一晃</a:t>
            </a:r>
            <a:endParaRPr lang="en-US" altLang="ja-JP" dirty="0" smtClean="0"/>
          </a:p>
          <a:p>
            <a:r>
              <a:rPr kumimoji="1" lang="ja-JP" altLang="en-US" dirty="0" smtClean="0"/>
              <a:t>星野研　修士２年</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28604"/>
            <a:ext cx="9144000" cy="654032"/>
          </a:xfrm>
        </p:spPr>
        <p:txBody>
          <a:bodyPr>
            <a:noAutofit/>
          </a:bodyPr>
          <a:lstStyle/>
          <a:p>
            <a:r>
              <a:rPr lang="ja-JP" altLang="en-US" sz="2400" dirty="0" smtClean="0"/>
              <a:t>温度異方性と </a:t>
            </a:r>
            <a:r>
              <a:rPr lang="en-US" altLang="ja-JP" sz="2400" dirty="0" smtClean="0"/>
              <a:t>Slow shock </a:t>
            </a:r>
            <a:r>
              <a:rPr lang="ja-JP" altLang="en-US" sz="2400" dirty="0" smtClean="0"/>
              <a:t>形成について</a:t>
            </a:r>
            <a:r>
              <a:rPr lang="en-US" altLang="ja-JP" sz="2400" dirty="0" smtClean="0"/>
              <a:t>.</a:t>
            </a:r>
            <a:r>
              <a:rPr lang="en-US" altLang="ja-JP" sz="3200" dirty="0" smtClean="0"/>
              <a:t/>
            </a:r>
            <a:br>
              <a:rPr lang="en-US" altLang="ja-JP" sz="3200" dirty="0" smtClean="0"/>
            </a:br>
            <a:endParaRPr kumimoji="1" lang="ja-JP" altLang="en-US" sz="3200" dirty="0"/>
          </a:p>
        </p:txBody>
      </p:sp>
      <p:sp>
        <p:nvSpPr>
          <p:cNvPr id="61" name="テキスト ボックス 60"/>
          <p:cNvSpPr txBox="1"/>
          <p:nvPr/>
        </p:nvSpPr>
        <p:spPr>
          <a:xfrm>
            <a:off x="214282" y="5929330"/>
            <a:ext cx="4872231" cy="707886"/>
          </a:xfrm>
          <a:prstGeom prst="rect">
            <a:avLst/>
          </a:prstGeom>
          <a:noFill/>
        </p:spPr>
        <p:txBody>
          <a:bodyPr wrap="none" rtlCol="0">
            <a:spAutoFit/>
          </a:bodyPr>
          <a:lstStyle/>
          <a:p>
            <a:r>
              <a:rPr kumimoji="1" lang="en-US" altLang="ja-JP" sz="2000" dirty="0" smtClean="0">
                <a:solidFill>
                  <a:srgbClr val="0070C0"/>
                </a:solidFill>
              </a:rPr>
              <a:t>[e.g., </a:t>
            </a:r>
            <a:r>
              <a:rPr kumimoji="1" lang="en-US" altLang="ja-JP" sz="2000" dirty="0" err="1" smtClean="0">
                <a:solidFill>
                  <a:srgbClr val="0070C0"/>
                </a:solidFill>
              </a:rPr>
              <a:t>Hau</a:t>
            </a:r>
            <a:r>
              <a:rPr kumimoji="1" lang="en-US" altLang="ja-JP" sz="2000" dirty="0" smtClean="0">
                <a:solidFill>
                  <a:srgbClr val="0070C0"/>
                </a:solidFill>
              </a:rPr>
              <a:t> &amp; Sonnerup</a:t>
            </a:r>
            <a:r>
              <a:rPr lang="en-US" altLang="ja-JP" sz="2000" dirty="0" smtClean="0">
                <a:solidFill>
                  <a:srgbClr val="0070C0"/>
                </a:solidFill>
              </a:rPr>
              <a:t>,</a:t>
            </a:r>
            <a:r>
              <a:rPr kumimoji="1" lang="en-US" altLang="ja-JP" sz="2000" dirty="0" smtClean="0">
                <a:solidFill>
                  <a:srgbClr val="0070C0"/>
                </a:solidFill>
              </a:rPr>
              <a:t>1989, 1990, 1992,</a:t>
            </a:r>
          </a:p>
          <a:p>
            <a:r>
              <a:rPr lang="en-US" altLang="ja-JP" sz="2000" dirty="0" smtClean="0">
                <a:solidFill>
                  <a:srgbClr val="0070C0"/>
                </a:solidFill>
              </a:rPr>
              <a:t> and </a:t>
            </a:r>
            <a:r>
              <a:rPr lang="en-US" altLang="ja-JP" sz="2000" dirty="0" err="1" smtClean="0">
                <a:solidFill>
                  <a:srgbClr val="0070C0"/>
                </a:solidFill>
              </a:rPr>
              <a:t>Karimabadi</a:t>
            </a:r>
            <a:r>
              <a:rPr lang="en-US" altLang="ja-JP" sz="2000" dirty="0" smtClean="0">
                <a:solidFill>
                  <a:srgbClr val="0070C0"/>
                </a:solidFill>
              </a:rPr>
              <a:t>, </a:t>
            </a:r>
            <a:r>
              <a:rPr lang="en-US" altLang="ja-JP" sz="2000" dirty="0" err="1" smtClean="0">
                <a:solidFill>
                  <a:srgbClr val="0070C0"/>
                </a:solidFill>
              </a:rPr>
              <a:t>etal</a:t>
            </a:r>
            <a:r>
              <a:rPr lang="en-US" altLang="ja-JP" sz="2000" dirty="0" smtClean="0">
                <a:solidFill>
                  <a:srgbClr val="0070C0"/>
                </a:solidFill>
              </a:rPr>
              <a:t>, 1995]</a:t>
            </a:r>
            <a:endParaRPr kumimoji="1" lang="ja-JP" altLang="en-US" dirty="0">
              <a:solidFill>
                <a:srgbClr val="0070C0"/>
              </a:solidFill>
            </a:endParaRPr>
          </a:p>
        </p:txBody>
      </p:sp>
      <p:grpSp>
        <p:nvGrpSpPr>
          <p:cNvPr id="11" name="グループ化 58"/>
          <p:cNvGrpSpPr/>
          <p:nvPr/>
        </p:nvGrpSpPr>
        <p:grpSpPr>
          <a:xfrm rot="16200000">
            <a:off x="256429" y="1886658"/>
            <a:ext cx="3882362" cy="3966655"/>
            <a:chOff x="213282" y="1046835"/>
            <a:chExt cx="3882362" cy="3966655"/>
          </a:xfrm>
        </p:grpSpPr>
        <p:grpSp>
          <p:nvGrpSpPr>
            <p:cNvPr id="14" name="グループ化 61"/>
            <p:cNvGrpSpPr/>
            <p:nvPr/>
          </p:nvGrpSpPr>
          <p:grpSpPr>
            <a:xfrm>
              <a:off x="213282" y="1046835"/>
              <a:ext cx="3882362" cy="3966655"/>
              <a:chOff x="168312" y="1031595"/>
              <a:chExt cx="3882362" cy="3966655"/>
            </a:xfrm>
          </p:grpSpPr>
          <p:grpSp>
            <p:nvGrpSpPr>
              <p:cNvPr id="16" name="グループ化 62"/>
              <p:cNvGrpSpPr/>
              <p:nvPr/>
            </p:nvGrpSpPr>
            <p:grpSpPr>
              <a:xfrm>
                <a:off x="168312" y="1031595"/>
                <a:ext cx="3882362" cy="3966655"/>
                <a:chOff x="157834" y="817281"/>
                <a:chExt cx="3882362" cy="3966655"/>
              </a:xfrm>
            </p:grpSpPr>
            <p:sp>
              <p:nvSpPr>
                <p:cNvPr id="30" name="テキスト ボックス 29"/>
                <p:cNvSpPr txBox="1"/>
                <p:nvPr/>
              </p:nvSpPr>
              <p:spPr>
                <a:xfrm rot="5400000">
                  <a:off x="2912481" y="1223258"/>
                  <a:ext cx="1519840" cy="707886"/>
                </a:xfrm>
                <a:prstGeom prst="rect">
                  <a:avLst/>
                </a:prstGeom>
                <a:noFill/>
              </p:spPr>
              <p:txBody>
                <a:bodyPr wrap="none" rtlCol="0">
                  <a:spAutoFit/>
                </a:bodyPr>
                <a:lstStyle/>
                <a:p>
                  <a:pPr algn="ctr"/>
                  <a:r>
                    <a:rPr kumimoji="1" lang="en-US" altLang="ja-JP" sz="2000" b="1" dirty="0" smtClean="0"/>
                    <a:t>Up-stream </a:t>
                  </a:r>
                </a:p>
                <a:p>
                  <a:pPr algn="ctr"/>
                  <a:r>
                    <a:rPr kumimoji="1" lang="en-US" altLang="ja-JP" sz="2000" b="1" dirty="0" smtClean="0"/>
                    <a:t>(Lobe)</a:t>
                  </a:r>
                  <a:endParaRPr kumimoji="1" lang="ja-JP" altLang="en-US" sz="2000" b="1" dirty="0"/>
                </a:p>
              </p:txBody>
            </p:sp>
            <p:cxnSp>
              <p:nvCxnSpPr>
                <p:cNvPr id="32" name="直線コネクタ 31"/>
                <p:cNvCxnSpPr/>
                <p:nvPr/>
              </p:nvCxnSpPr>
              <p:spPr>
                <a:xfrm rot="10800000">
                  <a:off x="187094" y="2539194"/>
                  <a:ext cx="3456213" cy="3255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テキスト ボックス 7"/>
                <p:cNvSpPr txBox="1"/>
                <p:nvPr/>
              </p:nvSpPr>
              <p:spPr>
                <a:xfrm>
                  <a:off x="2346444" y="2215054"/>
                  <a:ext cx="1590820" cy="400110"/>
                </a:xfrm>
                <a:prstGeom prst="rect">
                  <a:avLst/>
                </a:prstGeom>
                <a:noFill/>
              </p:spPr>
              <p:txBody>
                <a:bodyPr wrap="none" rtlCol="0">
                  <a:spAutoFit/>
                </a:bodyPr>
                <a:lstStyle/>
                <a:p>
                  <a:r>
                    <a:rPr lang="en-US" altLang="ja-JP" sz="2000" b="1" dirty="0" smtClean="0"/>
                    <a:t>Shock front</a:t>
                  </a:r>
                  <a:endParaRPr kumimoji="1" lang="ja-JP" altLang="en-US" sz="2000" b="1" dirty="0"/>
                </a:p>
              </p:txBody>
            </p:sp>
            <p:grpSp>
              <p:nvGrpSpPr>
                <p:cNvPr id="17" name="グループ化 15"/>
                <p:cNvGrpSpPr/>
                <p:nvPr/>
              </p:nvGrpSpPr>
              <p:grpSpPr>
                <a:xfrm rot="5400000">
                  <a:off x="350606" y="1817887"/>
                  <a:ext cx="610242" cy="841705"/>
                  <a:chOff x="5382042" y="2528016"/>
                  <a:chExt cx="986281" cy="1543927"/>
                </a:xfrm>
              </p:grpSpPr>
              <p:cxnSp>
                <p:nvCxnSpPr>
                  <p:cNvPr id="48" name="直線コネクタ 47"/>
                  <p:cNvCxnSpPr/>
                  <p:nvPr/>
                </p:nvCxnSpPr>
                <p:spPr>
                  <a:xfrm rot="5400000" flipH="1" flipV="1">
                    <a:off x="5239166" y="3429002"/>
                    <a:ext cx="785817" cy="500066"/>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flipH="1" flipV="1">
                    <a:off x="5725381" y="2670892"/>
                    <a:ext cx="785817" cy="50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22"/>
                <p:cNvGrpSpPr/>
                <p:nvPr/>
              </p:nvGrpSpPr>
              <p:grpSpPr>
                <a:xfrm rot="5400000">
                  <a:off x="425665" y="1243852"/>
                  <a:ext cx="1118485" cy="1481527"/>
                  <a:chOff x="5371037" y="2518358"/>
                  <a:chExt cx="986276" cy="1543925"/>
                </a:xfrm>
              </p:grpSpPr>
              <p:cxnSp>
                <p:nvCxnSpPr>
                  <p:cNvPr id="46" name="直線コネクタ 45"/>
                  <p:cNvCxnSpPr/>
                  <p:nvPr/>
                </p:nvCxnSpPr>
                <p:spPr>
                  <a:xfrm rot="5400000" flipH="1" flipV="1">
                    <a:off x="5228161" y="3419341"/>
                    <a:ext cx="785818" cy="500066"/>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flipH="1" flipV="1">
                    <a:off x="5714371" y="2661234"/>
                    <a:ext cx="785818" cy="50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25"/>
                <p:cNvGrpSpPr/>
                <p:nvPr/>
              </p:nvGrpSpPr>
              <p:grpSpPr>
                <a:xfrm rot="5400000">
                  <a:off x="740159" y="924469"/>
                  <a:ext cx="1411796" cy="1848866"/>
                  <a:chOff x="5368290" y="2540433"/>
                  <a:chExt cx="986277" cy="1531509"/>
                </a:xfrm>
              </p:grpSpPr>
              <p:cxnSp>
                <p:nvCxnSpPr>
                  <p:cNvPr id="44" name="直線コネクタ 43"/>
                  <p:cNvCxnSpPr/>
                  <p:nvPr/>
                </p:nvCxnSpPr>
                <p:spPr>
                  <a:xfrm rot="5400000" flipH="1" flipV="1">
                    <a:off x="5225414" y="3429000"/>
                    <a:ext cx="785818" cy="500066"/>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27"/>
                  <p:cNvCxnSpPr/>
                  <p:nvPr/>
                </p:nvCxnSpPr>
                <p:spPr>
                  <a:xfrm rot="5400000" flipH="1" flipV="1">
                    <a:off x="5711625" y="2683309"/>
                    <a:ext cx="785818" cy="50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直線コネクタ 36"/>
                <p:cNvCxnSpPr/>
                <p:nvPr/>
              </p:nvCxnSpPr>
              <p:spPr>
                <a:xfrm rot="5400000" flipV="1">
                  <a:off x="524931" y="3076225"/>
                  <a:ext cx="1581213" cy="4779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flipV="1">
                  <a:off x="2236800" y="2665780"/>
                  <a:ext cx="395303" cy="1433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flipV="1">
                  <a:off x="1282401" y="3013066"/>
                  <a:ext cx="1298853" cy="3823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flipV="1">
                  <a:off x="-87086" y="3091465"/>
                  <a:ext cx="1581213" cy="4779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グループ化 36"/>
                <p:cNvGrpSpPr/>
                <p:nvPr/>
              </p:nvGrpSpPr>
              <p:grpSpPr>
                <a:xfrm rot="5400000">
                  <a:off x="201417" y="2270345"/>
                  <a:ext cx="222464" cy="309629"/>
                  <a:chOff x="5357818" y="2528016"/>
                  <a:chExt cx="986277" cy="1543926"/>
                </a:xfrm>
              </p:grpSpPr>
              <p:cxnSp>
                <p:nvCxnSpPr>
                  <p:cNvPr id="42" name="直線コネクタ 41"/>
                  <p:cNvCxnSpPr/>
                  <p:nvPr/>
                </p:nvCxnSpPr>
                <p:spPr>
                  <a:xfrm rot="5400000" flipH="1" flipV="1">
                    <a:off x="5214942" y="3429000"/>
                    <a:ext cx="785818" cy="500066"/>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flipH="1" flipV="1">
                    <a:off x="5701153" y="2670892"/>
                    <a:ext cx="785818" cy="50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p:cNvCxnSpPr/>
                <p:nvPr/>
              </p:nvCxnSpPr>
              <p:spPr>
                <a:xfrm rot="5400000" flipV="1">
                  <a:off x="215559" y="2572392"/>
                  <a:ext cx="3049482" cy="4779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円弧 26"/>
                <p:cNvSpPr/>
                <p:nvPr/>
              </p:nvSpPr>
              <p:spPr>
                <a:xfrm rot="18320074">
                  <a:off x="1425022" y="2270210"/>
                  <a:ext cx="722835" cy="611724"/>
                </a:xfrm>
                <a:prstGeom prst="arc">
                  <a:avLst>
                    <a:gd name="adj1" fmla="val 16200000"/>
                    <a:gd name="adj2" fmla="val 1889998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p:cNvSpPr/>
                <p:nvPr/>
              </p:nvSpPr>
              <p:spPr>
                <a:xfrm rot="8894871">
                  <a:off x="1487846" y="2907450"/>
                  <a:ext cx="697622" cy="745051"/>
                </a:xfrm>
                <a:prstGeom prst="arc">
                  <a:avLst>
                    <a:gd name="adj1" fmla="val 16200000"/>
                    <a:gd name="adj2" fmla="val 1886835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21" name="グループ化 61"/>
                <p:cNvGrpSpPr/>
                <p:nvPr/>
              </p:nvGrpSpPr>
              <p:grpSpPr>
                <a:xfrm>
                  <a:off x="2346034" y="2960423"/>
                  <a:ext cx="1694162" cy="1823513"/>
                  <a:chOff x="2346034" y="2960423"/>
                  <a:chExt cx="1694162" cy="1823513"/>
                </a:xfrm>
              </p:grpSpPr>
              <p:sp>
                <p:nvSpPr>
                  <p:cNvPr id="31" name="テキスト ボックス 30"/>
                  <p:cNvSpPr txBox="1"/>
                  <p:nvPr/>
                </p:nvSpPr>
                <p:spPr>
                  <a:xfrm rot="5400000">
                    <a:off x="2928384" y="3672125"/>
                    <a:ext cx="1823513" cy="400110"/>
                  </a:xfrm>
                  <a:prstGeom prst="rect">
                    <a:avLst/>
                  </a:prstGeom>
                  <a:noFill/>
                </p:spPr>
                <p:txBody>
                  <a:bodyPr wrap="none" rtlCol="0">
                    <a:spAutoFit/>
                  </a:bodyPr>
                  <a:lstStyle/>
                  <a:p>
                    <a:r>
                      <a:rPr lang="en-US" altLang="ja-JP" sz="2000" b="1" dirty="0" smtClean="0"/>
                      <a:t>Down</a:t>
                    </a:r>
                    <a:r>
                      <a:rPr kumimoji="1" lang="en-US" altLang="ja-JP" sz="2000" b="1" dirty="0" smtClean="0"/>
                      <a:t>-stream</a:t>
                    </a:r>
                    <a:endParaRPr kumimoji="1" lang="ja-JP" altLang="en-US" sz="2000" b="1" dirty="0"/>
                  </a:p>
                </p:txBody>
              </p:sp>
              <p:sp>
                <p:nvSpPr>
                  <p:cNvPr id="54" name="大かっこ 53"/>
                  <p:cNvSpPr/>
                  <p:nvPr/>
                </p:nvSpPr>
                <p:spPr>
                  <a:xfrm rot="5400000">
                    <a:off x="2304370" y="3332059"/>
                    <a:ext cx="1353928" cy="1172632"/>
                  </a:xfrm>
                  <a:prstGeom prst="bracket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テキスト ボックス 54"/>
                  <p:cNvSpPr txBox="1"/>
                  <p:nvPr/>
                </p:nvSpPr>
                <p:spPr>
                  <a:xfrm rot="5400000">
                    <a:off x="3082039" y="3732783"/>
                    <a:ext cx="801823" cy="400110"/>
                  </a:xfrm>
                  <a:prstGeom prst="rect">
                    <a:avLst/>
                  </a:prstGeom>
                  <a:noFill/>
                </p:spPr>
                <p:txBody>
                  <a:bodyPr wrap="none" rtlCol="0">
                    <a:spAutoFit/>
                  </a:bodyPr>
                  <a:lstStyle/>
                  <a:p>
                    <a:r>
                      <a:rPr kumimoji="1" lang="en-US" altLang="ja-JP" sz="2000" b="1" dirty="0" smtClean="0"/>
                      <a:t>PSBL</a:t>
                    </a:r>
                    <a:endParaRPr kumimoji="1" lang="ja-JP" altLang="en-US" sz="2000" b="1" dirty="0"/>
                  </a:p>
                </p:txBody>
              </p:sp>
              <p:sp>
                <p:nvSpPr>
                  <p:cNvPr id="58" name="テキスト ボックス 57"/>
                  <p:cNvSpPr txBox="1"/>
                  <p:nvPr/>
                </p:nvSpPr>
                <p:spPr>
                  <a:xfrm rot="5400000">
                    <a:off x="2080245" y="3553528"/>
                    <a:ext cx="1239464" cy="707886"/>
                  </a:xfrm>
                  <a:prstGeom prst="rect">
                    <a:avLst/>
                  </a:prstGeom>
                  <a:noFill/>
                </p:spPr>
                <p:txBody>
                  <a:bodyPr wrap="square" rtlCol="0">
                    <a:spAutoFit/>
                  </a:bodyPr>
                  <a:lstStyle/>
                  <a:p>
                    <a:pPr algn="ctr"/>
                    <a:r>
                      <a:rPr kumimoji="1" lang="en-US" altLang="ja-JP" sz="2000" b="1" dirty="0" smtClean="0"/>
                      <a:t>Current sheet</a:t>
                    </a:r>
                    <a:endParaRPr kumimoji="1" lang="ja-JP" altLang="en-US" sz="2000" b="1" dirty="0"/>
                  </a:p>
                </p:txBody>
              </p:sp>
            </p:grpSp>
          </p:grpSp>
          <p:cxnSp>
            <p:nvCxnSpPr>
              <p:cNvPr id="56" name="直線矢印コネクタ 55"/>
              <p:cNvCxnSpPr/>
              <p:nvPr/>
            </p:nvCxnSpPr>
            <p:spPr>
              <a:xfrm rot="5400000">
                <a:off x="1420116" y="2317316"/>
                <a:ext cx="673166" cy="1521"/>
              </a:xfrm>
              <a:prstGeom prst="straightConnector1">
                <a:avLst/>
              </a:prstGeom>
              <a:ln w="25400">
                <a:solidFill>
                  <a:schemeClr val="tx1"/>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57" name="円/楕円 56"/>
            <p:cNvSpPr/>
            <p:nvPr/>
          </p:nvSpPr>
          <p:spPr>
            <a:xfrm>
              <a:off x="289817" y="2827516"/>
              <a:ext cx="3332348" cy="428628"/>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テキスト ボックス 59"/>
          <p:cNvSpPr txBox="1"/>
          <p:nvPr/>
        </p:nvSpPr>
        <p:spPr>
          <a:xfrm>
            <a:off x="493633" y="857232"/>
            <a:ext cx="8150333" cy="707886"/>
          </a:xfrm>
          <a:prstGeom prst="rect">
            <a:avLst/>
          </a:prstGeom>
          <a:noFill/>
        </p:spPr>
        <p:txBody>
          <a:bodyPr wrap="square" rtlCol="0">
            <a:spAutoFit/>
          </a:bodyPr>
          <a:lstStyle/>
          <a:p>
            <a:r>
              <a:rPr kumimoji="1" lang="ja-JP" altLang="en-US" sz="2000" dirty="0" smtClean="0"/>
              <a:t>リコネクションの数値実験を行う前に </a:t>
            </a:r>
            <a:r>
              <a:rPr kumimoji="1" lang="en-US" altLang="ja-JP" sz="2000" dirty="0" smtClean="0"/>
              <a:t>Slow shock </a:t>
            </a:r>
            <a:r>
              <a:rPr kumimoji="1" lang="ja-JP" altLang="en-US" sz="2000" dirty="0" smtClean="0"/>
              <a:t>の形成について、温度異方性を考慮した </a:t>
            </a:r>
            <a:r>
              <a:rPr kumimoji="1" lang="en-US" altLang="ja-JP" sz="2000" dirty="0" err="1" smtClean="0"/>
              <a:t>Rankine-Hugoniot</a:t>
            </a:r>
            <a:r>
              <a:rPr kumimoji="1" lang="en-US" altLang="ja-JP" sz="2000" dirty="0" smtClean="0"/>
              <a:t> </a:t>
            </a:r>
            <a:r>
              <a:rPr lang="ja-JP" altLang="en-US" sz="2000" dirty="0" smtClean="0"/>
              <a:t>から考察</a:t>
            </a:r>
            <a:r>
              <a:rPr kumimoji="1" lang="en-US" altLang="ja-JP" sz="2000" dirty="0" smtClean="0"/>
              <a:t>.</a:t>
            </a:r>
            <a:endParaRPr kumimoji="1" lang="ja-JP" altLang="en-US" sz="2000" dirty="0"/>
          </a:p>
        </p:txBody>
      </p:sp>
      <p:sp>
        <p:nvSpPr>
          <p:cNvPr id="2050" name="AutoShape 2" descr="\begin{align*}&#10;\left[\rho v_n\right]^1_2&amp;=0\\&#10;\left[\rho v_n^2+p+\frac{1}{3}\left(\epsilon+\frac{1}{2}\right)&#10;\frac{B^2}{4\pi}-\epsilon\frac{B_n^2}{4\pi}\right]^1_2&amp;=0\\&#10;\left[\rho v_n \overrightarrow{v}_t-\epsilon\frac{B_n\overrightarrow{B}_t}{4\pi}&#10;\right]^1_2&amp;=0\\&#10;\left[v_n\overrightarrow{B}_t-\overrightarrow{v}_t B_n\right]^1_2&amp;=0\\&#10;\left[\rho v_n\left(\frac{v^2}{2}+\frac{\gamma}{\gamma-1}\frac{p}{\rho}\right)&#10;+\frac{\epsilon+2}{3}v_n\frac{B^2}{4\pi}\right]^1_2&amp;\hspace*{5mm}\\&#10;-\left[\epsilon\left(\overrightarrow{v}\cdot\overrightarrow{B}\right)&#10;\frac{B_n}{4\pi}\right]^1_2&amp;=0&#10;\end{al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052" name="AutoShape 4" descr="\begin{align*}&#10;\left[\rho v_n\right]^1_2&amp;=0\\&#10;\left[\rho v_n^2+p+\frac{1}{3}\left(\epsilon+\frac{1}{2}\right)&#10;\frac{B^2}{4\pi}-\epsilon\frac{B_n^2}{4\pi}\right]^1_2&amp;=0\\&#10;\left[\rho v_n \overrightarrow{v}_t-\epsilon\frac{B_n\overrightarrow{B}_t}{4\pi}&#10;\right]^1_2&amp;=0\\&#10;\left[v_n\overrightarrow{B}_t-\overrightarrow{v}_t B_n\right]^1_2&amp;=0\\&#10;\left[\rho v_n\left(\frac{v^2}{2}+\frac{\gamma}{\gamma-1}\frac{p}{\rho}\right)&#10;+\frac{\epsilon+2}{3}v_n\frac{B^2}{4\pi}\right]^1_2&amp;\hspace*{5mm}\\&#10;-\left[\epsilon\left(\overrightarrow{v}\cdot\overrightarrow{B}\right)&#10;\frac{B_n}{4\pi}\right]^1_2&amp;=0&#10;\end{al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054" name="AutoShape 6" descr="\begin{align*}&#10;\left[\rho v_n\right]^1_2&amp;=0\\&#10;\left[\rho v_n^2+p+\frac{1}{3}\left(\epsilon+\frac{1}{2}\right)&#10;\frac{B^2}{4\pi}-\epsilon\frac{B_n^2}{4\pi}\right]^1_2&amp;=0\\&#10;\left[\rho v_n \overrightarrow{v}_t-\epsilon\frac{B_n\overrightarrow{B}_t}{4\pi}&#10;\right]^1_2&amp;=0\\&#10;\left[v_n\overrightarrow{B}_t-\overrightarrow{v}_t B_n\right]^1_2&amp;=0\\&#10;\left[\rho v_n\left(\frac{v^2}{2}+\frac{\gamma}{\gamma-1}\frac{p}{\rho}\right)&#10;+\frac{\epsilon+2}{3}v_n\frac{B^2}{4\pi}\right]^1_2&amp;\hspace*{5mm}\\&#10;-\left[\epsilon\left(\overrightarrow{v}\cdot\overrightarrow{B}\right)&#10;\frac{B_n}{4\pi}\right]^1_2&amp;=0&#10;\end{al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056" name="AutoShape 8" descr="\begin{align*}&#10;\left[\rho v_n\right]^1_2&amp;=0\\&#10;\left[\rho v_n^2+p+\frac{1}{3}\left(\epsilon+\frac{1}{2}\right)&#10;\frac{B^2}{4\pi}-\epsilon\frac{B_n^2}{4\pi}\right]^1_2&amp;=0\\&#10;\left[\rho v_n \overrightarrow{v}_t-\epsilon\frac{B_n\overrightarrow{B}_t}{4\pi}&#10;\right]^1_2&amp;=0\\&#10;\left[v_n\overrightarrow{B}_t-\overrightarrow{v}_t B_n\right]^1_2&amp;=0\\&#10;\left[\rho v_n\left(\frac{v^2}{2}+\frac{\gamma}{\gamma-1}\frac{p}{\rho}\right)&#10;+\frac{\epsilon+2}{3}v_n\frac{B^2}{4\pi}\right]^1_2&amp;\hspace*{5mm}\\&#10;-\left[\epsilon\left(\overrightarrow{v}\cdot\overrightarrow{B}\right)&#10;\frac{B_n}{4\pi}\right]^1_2&amp;=0&#10;\end{al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058" name="AutoShape 10" descr="\begin{align*}&#10;\left[\rho v_n\right]^1_2&amp;=0\\&#10;\left[\rho v_n^2+p+\frac{1}{3}\left(\epsilon+\frac{1}{2}\right)&#10;\frac{B^2}{4\pi}-\epsilon\frac{B_n^2}{4\pi}\right]^1_2&amp;=0\\&#10;\left[\rho v_n \overrightarrow{v}_t-\epsilon\frac{B_n\overrightarrow{B}_t}{4\pi}&#10;\right]^1_2&amp;=0\\&#10;\left[v_n\overrightarrow{B}_t-\overrightarrow{v}_t B_n\right]^1_2&amp;=0\\&#10;\left[\rho v_n\left(\frac{v^2}{2}+\frac{\gamma}{\gamma-1}\frac{p}{\rho}\right)&#10;+\frac{\epsilon+2}{3}v_n\frac{B^2}{4\pi}\right]^1_2&amp;\hspace*{5mm}\\&#10;-\left[\epsilon\left(\overrightarrow{v}\cdot\overrightarrow{B}\right)&#10;\frac{B_n}{4\pi}\right]^1_2&amp;=0&#10;\end{al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060" name="AutoShape 12" descr="\begin{align*}&#10;\left[\rho v_n\right]^1_2&amp;=0\\&#10;\left[\rho v_n^2+p+\frac{1}{3}\left(\epsilon+\frac{1}{2}\right)&#10;\frac{B^2}{4\pi}-\epsilon\frac{B_n^2}{4\pi}\right]^1_2&amp;=0\\&#10;\left[\rho v_n \overrightarrow{v}_t-\epsilon\frac{B_n\overrightarrow{B}_t}{4\pi}&#10;\right]^1_2&amp;=0\\&#10;\left[v_n\overrightarrow{B}_t-\overrightarrow{v}_t B_n\right]^1_2&amp;=0\\&#10;\left[\rho v_n\left(\frac{v^2}{2}+\frac{\gamma}{\gamma-1}\frac{p}{\rho}\right)&#10;+\frac{\epsilon+2}{3}v_n\frac{B^2}{4\pi}\right]^1_2&amp;\hspace*{5mm}\\&#10;-\left[\epsilon\left(\overrightarrow{v}\cdot\overrightarrow{B}\right)&#10;\frac{B_n}{4\pi}\right]^1_2&amp;=0&#10;\end{al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2062" name="Picture 14" descr="\begin{align*}&#10;\left[\rho v_n\right]^1_2=0\\&#10;\left[\rho v_n^2+p+\frac{1}{3}\left(\epsilon+\frac{1}{2}\right)&#10;\frac{B^2}{4\pi}-\epsilon\frac{B_n^2}{4\pi}\right]^1_2=0\\&#10;\left[\rho v_n v_t-\epsilon\frac{B_nB_t}{4\pi}&#10;\right]^1_2=0\\&#10;\left[v_nB_t-v_t B_n\right]^1_2=0\\&#10;\left[\rho v_n\left(\frac{v^2}{2}+\frac{\gamma}{\gamma-1}\frac{p}{\rho}\right)&#10;+\frac{\epsilon+2}{3}v_n\frac{B^2}{4\pi}\right]^1_2\\&#10;-\left[\epsilon\left(v\cdotB\right)&#10;\frac{B_n}{4\pi}\right]^1_2=0&#10;\end{align*}"/>
          <p:cNvPicPr>
            <a:picLocks noChangeAspect="1" noChangeArrowheads="1"/>
          </p:cNvPicPr>
          <p:nvPr/>
        </p:nvPicPr>
        <p:blipFill>
          <a:blip r:embed="rId2"/>
          <a:srcRect/>
          <a:stretch>
            <a:fillRect/>
          </a:stretch>
        </p:blipFill>
        <p:spPr bwMode="auto">
          <a:xfrm>
            <a:off x="4291995" y="2000240"/>
            <a:ext cx="4566285" cy="3671888"/>
          </a:xfrm>
          <a:prstGeom prst="rect">
            <a:avLst/>
          </a:prstGeom>
          <a:noFill/>
        </p:spPr>
      </p:pic>
      <p:pic>
        <p:nvPicPr>
          <p:cNvPr id="2064" name="Picture 16" descr="\begin{align*}&#10;\epsilon=1-\frac{\beta_\parallel-\beta_\perp}{2}&#10;\end{align*}"/>
          <p:cNvPicPr>
            <a:picLocks noChangeAspect="1" noChangeArrowheads="1"/>
          </p:cNvPicPr>
          <p:nvPr/>
        </p:nvPicPr>
        <p:blipFill>
          <a:blip r:embed="rId3"/>
          <a:srcRect/>
          <a:stretch>
            <a:fillRect/>
          </a:stretch>
        </p:blipFill>
        <p:spPr bwMode="auto">
          <a:xfrm>
            <a:off x="5586432" y="6046492"/>
            <a:ext cx="2552700" cy="7010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88952"/>
            <a:ext cx="9144000" cy="654032"/>
          </a:xfrm>
        </p:spPr>
        <p:txBody>
          <a:bodyPr>
            <a:noAutofit/>
          </a:bodyPr>
          <a:lstStyle/>
          <a:p>
            <a:r>
              <a:rPr lang="ja-JP" altLang="en-US" sz="2800" dirty="0" smtClean="0"/>
              <a:t>温度異方性と </a:t>
            </a:r>
            <a:r>
              <a:rPr lang="en-US" altLang="ja-JP" sz="2800" dirty="0" smtClean="0"/>
              <a:t>Slow shock </a:t>
            </a:r>
            <a:r>
              <a:rPr lang="ja-JP" altLang="en-US" sz="2800" dirty="0" smtClean="0"/>
              <a:t>解</a:t>
            </a:r>
            <a:r>
              <a:rPr lang="en-US" altLang="ja-JP" sz="2800" dirty="0" smtClean="0"/>
              <a:t>.</a:t>
            </a:r>
            <a:r>
              <a:rPr lang="en-US" altLang="ja-JP" sz="3200" dirty="0" smtClean="0"/>
              <a:t/>
            </a:r>
            <a:br>
              <a:rPr lang="en-US" altLang="ja-JP" sz="3200" dirty="0" smtClean="0"/>
            </a:br>
            <a:endParaRPr kumimoji="1" lang="ja-JP" altLang="en-US" sz="3200" dirty="0"/>
          </a:p>
        </p:txBody>
      </p:sp>
      <p:sp>
        <p:nvSpPr>
          <p:cNvPr id="52" name="テキスト ボックス 51"/>
          <p:cNvSpPr txBox="1"/>
          <p:nvPr/>
        </p:nvSpPr>
        <p:spPr>
          <a:xfrm>
            <a:off x="500034" y="2214554"/>
            <a:ext cx="2646878" cy="461665"/>
          </a:xfrm>
          <a:prstGeom prst="rect">
            <a:avLst/>
          </a:prstGeom>
          <a:noFill/>
          <a:ln>
            <a:solidFill>
              <a:schemeClr val="tx1"/>
            </a:solidFill>
          </a:ln>
        </p:spPr>
        <p:txBody>
          <a:bodyPr wrap="none" rtlCol="0">
            <a:spAutoFit/>
          </a:bodyPr>
          <a:lstStyle/>
          <a:p>
            <a:r>
              <a:rPr kumimoji="1" lang="ja-JP" altLang="en-US" sz="2400" dirty="0" smtClean="0"/>
              <a:t>フリーパラメータ</a:t>
            </a:r>
            <a:endParaRPr kumimoji="1" lang="ja-JP" altLang="en-US" sz="2400" dirty="0"/>
          </a:p>
        </p:txBody>
      </p:sp>
      <p:pic>
        <p:nvPicPr>
          <p:cNvPr id="20" name="Picture 2" descr="\begin{align*}&#10;M_{A,n1}=\frac{V_{n1}}{V_A \cos\theta_{Bn}}\\&#10;\beta_1=\frac{p_{th}}{p_M}\\&#10;\theta_{Bn}\\&#10;\epsilon_1=1-\left(\beta_{\parallel,1}-\beta_{\perp,1}\right)/2\\&#10;\epsilon_2=1-\left(\beta_{\parallel,2}-\beta_{\perp,2}\right)/2&#10;\end{align*}"/>
          <p:cNvPicPr>
            <a:picLocks noChangeAspect="1" noChangeArrowheads="1"/>
          </p:cNvPicPr>
          <p:nvPr/>
        </p:nvPicPr>
        <p:blipFill>
          <a:blip r:embed="rId2"/>
          <a:srcRect/>
          <a:stretch>
            <a:fillRect/>
          </a:stretch>
        </p:blipFill>
        <p:spPr bwMode="auto">
          <a:xfrm>
            <a:off x="214282" y="3076594"/>
            <a:ext cx="3817620" cy="3067050"/>
          </a:xfrm>
          <a:prstGeom prst="rect">
            <a:avLst/>
          </a:prstGeom>
          <a:noFill/>
        </p:spPr>
      </p:pic>
      <p:sp>
        <p:nvSpPr>
          <p:cNvPr id="59" name="テキスト ボックス 58"/>
          <p:cNvSpPr txBox="1"/>
          <p:nvPr/>
        </p:nvSpPr>
        <p:spPr>
          <a:xfrm>
            <a:off x="214282" y="1071546"/>
            <a:ext cx="8786842" cy="707886"/>
          </a:xfrm>
          <a:prstGeom prst="rect">
            <a:avLst/>
          </a:prstGeom>
          <a:noFill/>
        </p:spPr>
        <p:txBody>
          <a:bodyPr wrap="square" rtlCol="0">
            <a:spAutoFit/>
          </a:bodyPr>
          <a:lstStyle/>
          <a:p>
            <a:r>
              <a:rPr kumimoji="1" lang="en-US" altLang="ja-JP" sz="2000" dirty="0" smtClean="0"/>
              <a:t>Shock </a:t>
            </a:r>
            <a:r>
              <a:rPr kumimoji="1" lang="ja-JP" altLang="en-US" sz="2000" dirty="0" smtClean="0"/>
              <a:t>解は、上流（</a:t>
            </a:r>
            <a:r>
              <a:rPr kumimoji="1" lang="en-US" altLang="ja-JP" sz="2000" dirty="0" smtClean="0"/>
              <a:t>Lobe</a:t>
            </a:r>
            <a:r>
              <a:rPr kumimoji="1" lang="ja-JP" altLang="en-US" sz="2000" dirty="0" smtClean="0"/>
              <a:t>）のプラズマベータ・マッハ数・</a:t>
            </a:r>
            <a:r>
              <a:rPr kumimoji="1" lang="en-US" altLang="ja-JP" sz="2000" dirty="0" smtClean="0"/>
              <a:t>Shock </a:t>
            </a:r>
            <a:r>
              <a:rPr lang="ja-JP" altLang="en-US" sz="2000" dirty="0" smtClean="0"/>
              <a:t>角・温度異方性</a:t>
            </a:r>
            <a:r>
              <a:rPr lang="en-US" altLang="ja-JP" sz="2000" dirty="0" smtClean="0"/>
              <a:t>( Lobe</a:t>
            </a:r>
            <a:r>
              <a:rPr lang="ja-JP" altLang="en-US" sz="2000" dirty="0" smtClean="0"/>
              <a:t>では等方温度 </a:t>
            </a:r>
            <a:r>
              <a:rPr lang="en-US" altLang="ja-JP" sz="2000" dirty="0" smtClean="0"/>
              <a:t>)</a:t>
            </a:r>
            <a:r>
              <a:rPr lang="ja-JP" altLang="en-US" sz="2000" dirty="0" err="1" smtClean="0"/>
              <a:t>、</a:t>
            </a:r>
            <a:r>
              <a:rPr lang="ja-JP" altLang="en-US" sz="2000" dirty="0" smtClean="0"/>
              <a:t>さらに下流での温度異方性で決まる</a:t>
            </a:r>
            <a:r>
              <a:rPr lang="en-US" altLang="ja-JP" sz="2000" dirty="0" smtClean="0"/>
              <a:t>.</a:t>
            </a:r>
            <a:endParaRPr kumimoji="1" lang="en-US" altLang="ja-JP" sz="2000" dirty="0" smtClean="0"/>
          </a:p>
        </p:txBody>
      </p:sp>
      <p:pic>
        <p:nvPicPr>
          <p:cNvPr id="3074" name="Picture 2"/>
          <p:cNvPicPr>
            <a:picLocks noChangeAspect="1" noChangeArrowheads="1"/>
          </p:cNvPicPr>
          <p:nvPr/>
        </p:nvPicPr>
        <p:blipFill>
          <a:blip r:embed="rId3"/>
          <a:srcRect/>
          <a:stretch>
            <a:fillRect/>
          </a:stretch>
        </p:blipFill>
        <p:spPr bwMode="auto">
          <a:xfrm>
            <a:off x="4329143" y="2143116"/>
            <a:ext cx="4672013" cy="42605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rot="5400000">
            <a:off x="2842729" y="2985613"/>
            <a:ext cx="1386840" cy="6357982"/>
          </a:xfrm>
          <a:prstGeom prst="rect">
            <a:avLst/>
          </a:prstGeom>
          <a:noFill/>
          <a:ln w="9525">
            <a:noFill/>
            <a:miter lim="800000"/>
            <a:headEnd/>
            <a:tailEnd/>
          </a:ln>
          <a:effectLst/>
        </p:spPr>
      </p:pic>
      <p:grpSp>
        <p:nvGrpSpPr>
          <p:cNvPr id="2" name="グループ化 21"/>
          <p:cNvGrpSpPr/>
          <p:nvPr/>
        </p:nvGrpSpPr>
        <p:grpSpPr>
          <a:xfrm>
            <a:off x="249548" y="202148"/>
            <a:ext cx="8322980" cy="5256610"/>
            <a:chOff x="249548" y="132459"/>
            <a:chExt cx="8322980" cy="5256610"/>
          </a:xfrm>
        </p:grpSpPr>
        <p:pic>
          <p:nvPicPr>
            <p:cNvPr id="63" name="Picture 2"/>
            <p:cNvPicPr>
              <a:picLocks noChangeAspect="1" noChangeArrowheads="1"/>
            </p:cNvPicPr>
            <p:nvPr/>
          </p:nvPicPr>
          <p:blipFill>
            <a:blip r:embed="rId3"/>
            <a:srcRect/>
            <a:stretch>
              <a:fillRect/>
            </a:stretch>
          </p:blipFill>
          <p:spPr bwMode="auto">
            <a:xfrm>
              <a:off x="249548" y="573229"/>
              <a:ext cx="3322320" cy="4815840"/>
            </a:xfrm>
            <a:prstGeom prst="rect">
              <a:avLst/>
            </a:prstGeom>
            <a:noFill/>
            <a:ln w="9525">
              <a:noFill/>
              <a:miter lim="800000"/>
              <a:headEnd/>
              <a:tailEnd/>
            </a:ln>
            <a:effectLst/>
          </p:spPr>
        </p:pic>
        <p:sp>
          <p:nvSpPr>
            <p:cNvPr id="60" name="テキスト ボックス 59"/>
            <p:cNvSpPr txBox="1"/>
            <p:nvPr/>
          </p:nvSpPr>
          <p:spPr>
            <a:xfrm>
              <a:off x="3643306" y="132459"/>
              <a:ext cx="4929222" cy="369332"/>
            </a:xfrm>
            <a:prstGeom prst="rect">
              <a:avLst/>
            </a:prstGeom>
            <a:noFill/>
          </p:spPr>
          <p:txBody>
            <a:bodyPr wrap="square" rtlCol="0">
              <a:spAutoFit/>
            </a:bodyPr>
            <a:lstStyle/>
            <a:p>
              <a:r>
                <a:rPr lang="en-US" altLang="ja-JP" dirty="0" smtClean="0">
                  <a:solidFill>
                    <a:srgbClr val="0070C0"/>
                  </a:solidFill>
                </a:rPr>
                <a:t>[e.g.,  </a:t>
              </a:r>
              <a:r>
                <a:rPr kumimoji="1" lang="en-US" altLang="ja-JP" dirty="0" smtClean="0">
                  <a:solidFill>
                    <a:srgbClr val="0070C0"/>
                  </a:solidFill>
                </a:rPr>
                <a:t>Saito, et al., 1995, Hoshino, et al, 2000</a:t>
              </a:r>
              <a:r>
                <a:rPr lang="en-US" altLang="ja-JP" dirty="0" smtClean="0">
                  <a:solidFill>
                    <a:srgbClr val="0070C0"/>
                  </a:solidFill>
                </a:rPr>
                <a:t> ]</a:t>
              </a:r>
              <a:endParaRPr kumimoji="1" lang="ja-JP" altLang="en-US" dirty="0">
                <a:solidFill>
                  <a:srgbClr val="0070C0"/>
                </a:solidFill>
              </a:endParaRPr>
            </a:p>
          </p:txBody>
        </p:sp>
      </p:grpSp>
      <p:sp>
        <p:nvSpPr>
          <p:cNvPr id="17" name="テキスト ボックス 16"/>
          <p:cNvSpPr txBox="1"/>
          <p:nvPr/>
        </p:nvSpPr>
        <p:spPr>
          <a:xfrm>
            <a:off x="214282" y="142852"/>
            <a:ext cx="3360792" cy="461665"/>
          </a:xfrm>
          <a:prstGeom prst="rect">
            <a:avLst/>
          </a:prstGeom>
          <a:noFill/>
        </p:spPr>
        <p:txBody>
          <a:bodyPr wrap="none" rtlCol="0">
            <a:spAutoFit/>
          </a:bodyPr>
          <a:lstStyle/>
          <a:p>
            <a:r>
              <a:rPr kumimoji="1" lang="ja-JP" altLang="en-US" sz="2400" dirty="0" smtClean="0"/>
              <a:t>観測され</a:t>
            </a:r>
            <a:r>
              <a:rPr lang="ja-JP" altLang="en-US" sz="2400" dirty="0" smtClean="0"/>
              <a:t>た</a:t>
            </a:r>
            <a:r>
              <a:rPr kumimoji="1" lang="ja-JP" altLang="en-US" sz="2400" dirty="0" smtClean="0"/>
              <a:t> </a:t>
            </a:r>
            <a:r>
              <a:rPr kumimoji="1" lang="en-US" altLang="ja-JP" sz="2400" dirty="0" smtClean="0"/>
              <a:t>Slow shock</a:t>
            </a:r>
            <a:endParaRPr kumimoji="1" lang="ja-JP" altLang="en-US" sz="2400" dirty="0"/>
          </a:p>
        </p:txBody>
      </p:sp>
      <p:cxnSp>
        <p:nvCxnSpPr>
          <p:cNvPr id="25" name="直線コネクタ 24"/>
          <p:cNvCxnSpPr/>
          <p:nvPr/>
        </p:nvCxnSpPr>
        <p:spPr>
          <a:xfrm rot="16200000" flipH="1">
            <a:off x="966762" y="5268290"/>
            <a:ext cx="469586" cy="25718"/>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000364" y="5000636"/>
            <a:ext cx="3357586" cy="571504"/>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4"/>
          <a:srcRect/>
          <a:stretch>
            <a:fillRect/>
          </a:stretch>
        </p:blipFill>
        <p:spPr bwMode="auto">
          <a:xfrm>
            <a:off x="3643306" y="857232"/>
            <a:ext cx="5421249" cy="3274124"/>
          </a:xfrm>
          <a:prstGeom prst="rect">
            <a:avLst/>
          </a:prstGeom>
          <a:noFill/>
          <a:ln w="9525">
            <a:noFill/>
            <a:miter lim="800000"/>
            <a:headEnd/>
            <a:tailEnd/>
          </a:ln>
          <a:effectLst/>
        </p:spPr>
      </p:pic>
      <p:sp>
        <p:nvSpPr>
          <p:cNvPr id="10" name="テキスト ボックス 9"/>
          <p:cNvSpPr txBox="1"/>
          <p:nvPr/>
        </p:nvSpPr>
        <p:spPr>
          <a:xfrm>
            <a:off x="4143372" y="4416990"/>
            <a:ext cx="3183564" cy="400110"/>
          </a:xfrm>
          <a:prstGeom prst="rect">
            <a:avLst/>
          </a:prstGeom>
          <a:noFill/>
        </p:spPr>
        <p:txBody>
          <a:bodyPr wrap="none" rtlCol="0">
            <a:spAutoFit/>
          </a:bodyPr>
          <a:lstStyle/>
          <a:p>
            <a:r>
              <a:rPr kumimoji="1" lang="en-US" altLang="ja-JP" sz="2000" b="1" dirty="0" smtClean="0"/>
              <a:t>c.f.) Compression ratio:</a:t>
            </a:r>
            <a:endParaRPr kumimoji="1" lang="ja-JP" altLang="en-US" sz="2000" b="1" dirty="0"/>
          </a:p>
        </p:txBody>
      </p:sp>
      <p:pic>
        <p:nvPicPr>
          <p:cNvPr id="54274" name="Picture 2" descr="\begin{align*}&#10;r=\frac{\epsilon_1 M_{n1}^2}{\epsilon_2 M_{n2}}&#10;\end{align*}"/>
          <p:cNvPicPr>
            <a:picLocks noChangeAspect="1" noChangeArrowheads="1"/>
          </p:cNvPicPr>
          <p:nvPr/>
        </p:nvPicPr>
        <p:blipFill>
          <a:blip r:embed="rId5"/>
          <a:srcRect/>
          <a:stretch>
            <a:fillRect/>
          </a:stretch>
        </p:blipFill>
        <p:spPr bwMode="auto">
          <a:xfrm>
            <a:off x="6861838" y="4787280"/>
            <a:ext cx="1710690" cy="7848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lnSpcReduction="10000"/>
          </a:bodyPr>
          <a:lstStyle/>
          <a:p>
            <a:r>
              <a:rPr lang="ja-JP" altLang="en-US" dirty="0" smtClean="0"/>
              <a:t>イントロダクション</a:t>
            </a:r>
            <a:r>
              <a:rPr lang="en-US" altLang="ja-JP" dirty="0" smtClean="0"/>
              <a:t>.</a:t>
            </a:r>
          </a:p>
          <a:p>
            <a:pPr lvl="1"/>
            <a:r>
              <a:rPr kumimoji="1" lang="ja-JP" altLang="en-US" dirty="0" smtClean="0"/>
              <a:t>磁気圏尾部での磁気リコネクション</a:t>
            </a:r>
            <a:r>
              <a:rPr kumimoji="1" lang="en-US" altLang="ja-JP" dirty="0" smtClean="0"/>
              <a:t>.</a:t>
            </a:r>
          </a:p>
          <a:p>
            <a:pPr lvl="1"/>
            <a:r>
              <a:rPr lang="ja-JP" altLang="en-US" dirty="0" smtClean="0"/>
              <a:t>無衝突磁気リコネクション中での </a:t>
            </a:r>
            <a:r>
              <a:rPr lang="en-US" altLang="ja-JP" dirty="0" smtClean="0"/>
              <a:t>Slow shock </a:t>
            </a:r>
            <a:r>
              <a:rPr lang="ja-JP" altLang="en-US" dirty="0" smtClean="0"/>
              <a:t>形成の有無を議論することがなぜ重要なのか</a:t>
            </a:r>
            <a:r>
              <a:rPr lang="en-US" altLang="ja-JP" dirty="0" smtClean="0"/>
              <a:t>.</a:t>
            </a:r>
          </a:p>
          <a:p>
            <a:pPr lvl="1"/>
            <a:r>
              <a:rPr kumimoji="1" lang="ja-JP" altLang="en-US" dirty="0" smtClean="0"/>
              <a:t>本研究の目的と位置づけ</a:t>
            </a:r>
            <a:r>
              <a:rPr kumimoji="1" lang="en-US" altLang="ja-JP" dirty="0" smtClean="0"/>
              <a:t>.</a:t>
            </a:r>
          </a:p>
          <a:p>
            <a:r>
              <a:rPr lang="ja-JP" altLang="en-US" dirty="0" smtClean="0"/>
              <a:t>温度異方性と </a:t>
            </a:r>
            <a:r>
              <a:rPr lang="en-US" altLang="ja-JP" dirty="0" smtClean="0"/>
              <a:t>Slow shock </a:t>
            </a:r>
            <a:r>
              <a:rPr lang="ja-JP" altLang="en-US" dirty="0" smtClean="0"/>
              <a:t>形成条件</a:t>
            </a:r>
            <a:r>
              <a:rPr lang="en-US" altLang="ja-JP" dirty="0" smtClean="0"/>
              <a:t>.</a:t>
            </a:r>
          </a:p>
          <a:p>
            <a:pPr lvl="1"/>
            <a:r>
              <a:rPr lang="ja-JP" altLang="en-US" dirty="0" smtClean="0"/>
              <a:t>１次元の温度異方性 </a:t>
            </a:r>
            <a:r>
              <a:rPr lang="en-US" altLang="ja-JP" dirty="0" err="1" smtClean="0"/>
              <a:t>Rankine-Hugoniot</a:t>
            </a:r>
            <a:r>
              <a:rPr lang="en-US" altLang="ja-JP" dirty="0" smtClean="0"/>
              <a:t> </a:t>
            </a:r>
            <a:r>
              <a:rPr lang="ja-JP" altLang="en-US" dirty="0" smtClean="0"/>
              <a:t>条件から</a:t>
            </a:r>
            <a:r>
              <a:rPr lang="en-US" altLang="ja-JP" dirty="0" smtClean="0"/>
              <a:t>.</a:t>
            </a:r>
          </a:p>
          <a:p>
            <a:r>
              <a:rPr lang="ja-JP" altLang="en-US" dirty="0" smtClean="0">
                <a:solidFill>
                  <a:srgbClr val="FF0000"/>
                </a:solidFill>
              </a:rPr>
              <a:t>手法について</a:t>
            </a:r>
            <a:r>
              <a:rPr lang="en-US" altLang="ja-JP" dirty="0" smtClean="0">
                <a:solidFill>
                  <a:srgbClr val="FF0000"/>
                </a:solidFill>
              </a:rPr>
              <a:t>.</a:t>
            </a:r>
          </a:p>
          <a:p>
            <a:pPr lvl="1"/>
            <a:r>
              <a:rPr lang="ja-JP" altLang="en-US" dirty="0" smtClean="0"/>
              <a:t>数値実験手法 </a:t>
            </a:r>
            <a:r>
              <a:rPr lang="en-US" altLang="ja-JP" dirty="0" smtClean="0"/>
              <a:t>~ Hybrid Simulation ~.</a:t>
            </a:r>
          </a:p>
          <a:p>
            <a:r>
              <a:rPr kumimoji="1" lang="ja-JP" altLang="en-US" dirty="0" smtClean="0"/>
              <a:t>磁気リコネクションの数値実験</a:t>
            </a:r>
            <a:r>
              <a:rPr lang="ja-JP" altLang="en-US" dirty="0" smtClean="0"/>
              <a:t>の結果から</a:t>
            </a:r>
            <a:r>
              <a:rPr kumimoji="1" lang="en-US" altLang="ja-JP" dirty="0" smtClean="0"/>
              <a:t>.</a:t>
            </a:r>
          </a:p>
          <a:p>
            <a:r>
              <a:rPr lang="ja-JP" altLang="en-US" dirty="0" smtClean="0"/>
              <a:t>まとめと今後</a:t>
            </a:r>
            <a:r>
              <a:rPr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357298"/>
            <a:ext cx="8229600" cy="5500726"/>
          </a:xfrm>
        </p:spPr>
        <p:txBody>
          <a:bodyPr>
            <a:normAutofit/>
          </a:bodyPr>
          <a:lstStyle/>
          <a:p>
            <a:r>
              <a:rPr lang="ja-JP" altLang="en-US" dirty="0" smtClean="0"/>
              <a:t>本研究</a:t>
            </a:r>
            <a:r>
              <a:rPr kumimoji="1" lang="ja-JP" altLang="en-US" dirty="0" smtClean="0"/>
              <a:t>で</a:t>
            </a:r>
            <a:r>
              <a:rPr lang="ja-JP" altLang="en-US" dirty="0" smtClean="0"/>
              <a:t>注目すべき</a:t>
            </a:r>
            <a:r>
              <a:rPr kumimoji="1" lang="ja-JP" altLang="en-US" dirty="0" smtClean="0"/>
              <a:t>はイオンのダイナミクス</a:t>
            </a:r>
            <a:endParaRPr kumimoji="1" lang="en-US" altLang="ja-JP" dirty="0" smtClean="0"/>
          </a:p>
          <a:p>
            <a:pPr lvl="1"/>
            <a:endParaRPr lang="en-US" altLang="ja-JP" dirty="0" smtClean="0"/>
          </a:p>
          <a:p>
            <a:pPr lvl="1"/>
            <a:r>
              <a:rPr lang="ja-JP" altLang="en-US" dirty="0" smtClean="0"/>
              <a:t>電子の粒子的描像を取り入れるのは計算機事情からも不可能</a:t>
            </a:r>
            <a:r>
              <a:rPr lang="en-US" altLang="ja-JP" dirty="0" smtClean="0"/>
              <a:t>.  ( c.f. )</a:t>
            </a:r>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r>
              <a:rPr lang="en-US" altLang="ja-JP" dirty="0" smtClean="0"/>
              <a:t>Lobe </a:t>
            </a:r>
            <a:r>
              <a:rPr lang="ja-JP" altLang="en-US" dirty="0" err="1" smtClean="0"/>
              <a:t>での</a:t>
            </a:r>
            <a:r>
              <a:rPr lang="ja-JP" altLang="en-US" dirty="0" smtClean="0"/>
              <a:t>電子とイオンの温度はどちらも </a:t>
            </a:r>
            <a:r>
              <a:rPr lang="en-US" altLang="ja-JP" dirty="0" smtClean="0"/>
              <a:t>~10 </a:t>
            </a:r>
            <a:r>
              <a:rPr lang="en-US" altLang="ja-JP" dirty="0" err="1" smtClean="0"/>
              <a:t>eV</a:t>
            </a:r>
            <a:r>
              <a:rPr lang="en-US" altLang="ja-JP" dirty="0" smtClean="0"/>
              <a:t> </a:t>
            </a:r>
            <a:r>
              <a:rPr lang="ja-JP" altLang="en-US" dirty="0" smtClean="0"/>
              <a:t>程度</a:t>
            </a:r>
            <a:r>
              <a:rPr lang="en-US" altLang="ja-JP" dirty="0" smtClean="0"/>
              <a:t>.  </a:t>
            </a:r>
            <a:r>
              <a:rPr lang="ja-JP" altLang="en-US" dirty="0" smtClean="0"/>
              <a:t>⇒ 電子はイオンスケールでは磁力線に巻きついて（凍結して）おり、流体の仮定が成立</a:t>
            </a:r>
            <a:r>
              <a:rPr lang="en-US" altLang="ja-JP" dirty="0" smtClean="0"/>
              <a:t>.</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
        <p:nvSpPr>
          <p:cNvPr id="22" name="タイトル 1"/>
          <p:cNvSpPr>
            <a:spLocks noGrp="1"/>
          </p:cNvSpPr>
          <p:nvPr>
            <p:ph type="title"/>
          </p:nvPr>
        </p:nvSpPr>
        <p:spPr>
          <a:xfrm>
            <a:off x="457200" y="71422"/>
            <a:ext cx="8229600" cy="1143000"/>
          </a:xfrm>
        </p:spPr>
        <p:txBody>
          <a:bodyPr/>
          <a:lstStyle/>
          <a:p>
            <a:r>
              <a:rPr lang="ja-JP" altLang="en-US" dirty="0" smtClean="0"/>
              <a:t>目的と数値実験の</a:t>
            </a:r>
            <a:r>
              <a:rPr kumimoji="1" lang="ja-JP" altLang="en-US" dirty="0" smtClean="0"/>
              <a:t>手法</a:t>
            </a:r>
            <a:r>
              <a:rPr kumimoji="1" lang="en-US" altLang="ja-JP" dirty="0" smtClean="0"/>
              <a:t>.</a:t>
            </a:r>
            <a:endParaRPr kumimoji="1" lang="ja-JP" altLang="en-US" dirty="0"/>
          </a:p>
        </p:txBody>
      </p:sp>
      <p:grpSp>
        <p:nvGrpSpPr>
          <p:cNvPr id="24" name="グループ化 23"/>
          <p:cNvGrpSpPr/>
          <p:nvPr/>
        </p:nvGrpSpPr>
        <p:grpSpPr>
          <a:xfrm>
            <a:off x="2615464" y="3115630"/>
            <a:ext cx="3028106" cy="1599254"/>
            <a:chOff x="2615464" y="2329812"/>
            <a:chExt cx="3028106" cy="1599254"/>
          </a:xfrm>
        </p:grpSpPr>
        <p:pic>
          <p:nvPicPr>
            <p:cNvPr id="16386" name="Picture 2" descr="\begin{align*}&#10;\tau\sim \Omega_i^{-1}=\frac{m_i}{m_e}\Omega_e^{-1}&#10;\end{align*}"/>
            <p:cNvPicPr>
              <a:picLocks noChangeAspect="1" noChangeArrowheads="1"/>
            </p:cNvPicPr>
            <p:nvPr/>
          </p:nvPicPr>
          <p:blipFill>
            <a:blip r:embed="rId2"/>
            <a:srcRect/>
            <a:stretch>
              <a:fillRect/>
            </a:stretch>
          </p:blipFill>
          <p:spPr bwMode="auto">
            <a:xfrm>
              <a:off x="2660340" y="2329812"/>
              <a:ext cx="2983230" cy="670560"/>
            </a:xfrm>
            <a:prstGeom prst="rect">
              <a:avLst/>
            </a:prstGeom>
            <a:noFill/>
          </p:spPr>
        </p:pic>
        <p:pic>
          <p:nvPicPr>
            <p:cNvPr id="16388" name="Picture 4" descr="\begin{align*}&#10;L\sim \lambda_i=\sqrt{\frac{m_i}{m_e}}\lambda_e&#10;\end{align*}"/>
            <p:cNvPicPr>
              <a:picLocks noChangeAspect="1" noChangeArrowheads="1"/>
            </p:cNvPicPr>
            <p:nvPr/>
          </p:nvPicPr>
          <p:blipFill>
            <a:blip r:embed="rId3"/>
            <a:srcRect/>
            <a:stretch>
              <a:fillRect/>
            </a:stretch>
          </p:blipFill>
          <p:spPr bwMode="auto">
            <a:xfrm>
              <a:off x="2615464" y="3167066"/>
              <a:ext cx="2747010" cy="762000"/>
            </a:xfrm>
            <a:prstGeom prst="rect">
              <a:avLst/>
            </a:prstGeom>
            <a:noFill/>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pic>
        <p:nvPicPr>
          <p:cNvPr id="3076" name="Picture 4" descr="\begin{align*}&#10;m_i\frac{dv_i}{dt}=q_i\left(E+\frac{v_i\times B}{c}\right)\\&#10;m_en_e\frac{dV_e}{dt}=-\nabla\cdot\overrightleftarrow{P_e}+q_en_e\left(E+\frac{V_e\times B}{c}\right)&#10;-\frac{m_en_e\left(V_e-V_i\right)}{\tau_{\rm collision}}\\&#10;\frac{\partial B}{\partial t}=-c\nabla\times E\\&#10;\nabla\times B=\frac{4\pi}{c}J\\&#10;\frac{\partial p_e}{\partial t}+\left(V_e\cdot\nabla\right)p_e+\gamma p_e\left(\nabla\cdot V_e\right)&#10;-\left(\gamma-1\right)\eta J^2=0\\&#10;V_i=\frac{\displaystyle\int v_if(v)dv}{\displaystyle\int f(v)dv}&#10;\end{align*}"/>
          <p:cNvPicPr>
            <a:picLocks noGrp="1" noChangeAspect="1" noChangeArrowheads="1"/>
          </p:cNvPicPr>
          <p:nvPr>
            <p:ph idx="1"/>
          </p:nvPr>
        </p:nvPicPr>
        <p:blipFill>
          <a:blip r:embed="rId2"/>
          <a:srcRect/>
          <a:stretch>
            <a:fillRect/>
          </a:stretch>
        </p:blipFill>
        <p:spPr bwMode="auto">
          <a:xfrm>
            <a:off x="352454" y="1704522"/>
            <a:ext cx="8434388" cy="5010626"/>
          </a:xfrm>
          <a:prstGeom prst="rect">
            <a:avLst/>
          </a:prstGeom>
          <a:noFill/>
        </p:spPr>
      </p:pic>
      <p:sp>
        <p:nvSpPr>
          <p:cNvPr id="7" name="テキスト ボックス 6"/>
          <p:cNvSpPr txBox="1"/>
          <p:nvPr/>
        </p:nvSpPr>
        <p:spPr>
          <a:xfrm>
            <a:off x="714348" y="1405582"/>
            <a:ext cx="2339102" cy="523220"/>
          </a:xfrm>
          <a:prstGeom prst="rect">
            <a:avLst/>
          </a:prstGeom>
          <a:noFill/>
        </p:spPr>
        <p:txBody>
          <a:bodyPr wrap="none" rtlCol="0">
            <a:spAutoFit/>
          </a:bodyPr>
          <a:lstStyle/>
          <a:p>
            <a:r>
              <a:rPr lang="ja-JP" altLang="en-US" sz="2800" dirty="0" smtClean="0"/>
              <a:t>基礎方程式系</a:t>
            </a:r>
            <a:endParaRPr kumimoji="1" lang="ja-JP" altLang="en-US" sz="2800" dirty="0"/>
          </a:p>
        </p:txBody>
      </p:sp>
      <p:sp>
        <p:nvSpPr>
          <p:cNvPr id="8" name="テキスト ボックス 7"/>
          <p:cNvSpPr txBox="1"/>
          <p:nvPr/>
        </p:nvSpPr>
        <p:spPr>
          <a:xfrm>
            <a:off x="571472" y="214290"/>
            <a:ext cx="7929618" cy="1138773"/>
          </a:xfrm>
          <a:prstGeom prst="rect">
            <a:avLst/>
          </a:prstGeom>
          <a:noFill/>
        </p:spPr>
        <p:txBody>
          <a:bodyPr wrap="square" rtlCol="0">
            <a:spAutoFit/>
          </a:bodyPr>
          <a:lstStyle/>
          <a:p>
            <a:r>
              <a:rPr kumimoji="1" lang="ja-JP" altLang="en-US" sz="2400" dirty="0" smtClean="0">
                <a:solidFill>
                  <a:srgbClr val="FF0000"/>
                </a:solidFill>
              </a:rPr>
              <a:t>イオンは粒子、電子は流体とし</a:t>
            </a:r>
            <a:r>
              <a:rPr lang="ja-JP" altLang="en-US" sz="2400" dirty="0" smtClean="0">
                <a:solidFill>
                  <a:srgbClr val="FF0000"/>
                </a:solidFill>
              </a:rPr>
              <a:t>て扱いつつ、電磁場と粒子の相互作用も考える </a:t>
            </a:r>
            <a:r>
              <a:rPr lang="en-US" altLang="ja-JP" sz="2400" dirty="0" smtClean="0"/>
              <a:t>Hybrid Code </a:t>
            </a:r>
            <a:r>
              <a:rPr lang="ja-JP" altLang="en-US" sz="2400" dirty="0" smtClean="0"/>
              <a:t>で数値実験を行う</a:t>
            </a:r>
            <a:r>
              <a:rPr lang="en-US" altLang="ja-JP" sz="2000" dirty="0" smtClean="0">
                <a:solidFill>
                  <a:srgbClr val="0070C0"/>
                </a:solidFill>
              </a:rPr>
              <a:t>[e.g., </a:t>
            </a:r>
            <a:r>
              <a:rPr lang="en-US" altLang="ja-JP" sz="2000" dirty="0" err="1" smtClean="0">
                <a:solidFill>
                  <a:srgbClr val="0070C0"/>
                </a:solidFill>
              </a:rPr>
              <a:t>Harned</a:t>
            </a:r>
            <a:r>
              <a:rPr lang="en-US" altLang="ja-JP" sz="2000" dirty="0" smtClean="0">
                <a:solidFill>
                  <a:srgbClr val="0070C0"/>
                </a:solidFill>
              </a:rPr>
              <a:t>, 1982, </a:t>
            </a:r>
            <a:r>
              <a:rPr lang="en-US" altLang="ja-JP" sz="2000" dirty="0" err="1" smtClean="0">
                <a:solidFill>
                  <a:srgbClr val="0070C0"/>
                </a:solidFill>
              </a:rPr>
              <a:t>Kuznetosova</a:t>
            </a:r>
            <a:r>
              <a:rPr lang="en-US" altLang="ja-JP" sz="2000" dirty="0" smtClean="0">
                <a:solidFill>
                  <a:srgbClr val="0070C0"/>
                </a:solidFill>
              </a:rPr>
              <a:t>, et al, 2001]</a:t>
            </a:r>
            <a:endParaRPr lang="en-US" altLang="ja-JP" sz="2400" dirty="0" smtClean="0">
              <a:solidFill>
                <a:srgbClr val="0070C0"/>
              </a:solidFill>
            </a:endParaRPr>
          </a:p>
        </p:txBody>
      </p:sp>
      <p:grpSp>
        <p:nvGrpSpPr>
          <p:cNvPr id="11" name="グループ化 10"/>
          <p:cNvGrpSpPr/>
          <p:nvPr/>
        </p:nvGrpSpPr>
        <p:grpSpPr>
          <a:xfrm>
            <a:off x="428596" y="5415409"/>
            <a:ext cx="5475666" cy="892006"/>
            <a:chOff x="428596" y="5415409"/>
            <a:chExt cx="5475666" cy="892006"/>
          </a:xfrm>
        </p:grpSpPr>
        <p:cxnSp>
          <p:nvCxnSpPr>
            <p:cNvPr id="9" name="直線矢印コネクタ 8"/>
            <p:cNvCxnSpPr/>
            <p:nvPr/>
          </p:nvCxnSpPr>
          <p:spPr>
            <a:xfrm flipV="1">
              <a:off x="1428728" y="5415409"/>
              <a:ext cx="500066" cy="42862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28596" y="5845750"/>
              <a:ext cx="5475666" cy="461665"/>
            </a:xfrm>
            <a:prstGeom prst="rect">
              <a:avLst/>
            </a:prstGeom>
            <a:noFill/>
          </p:spPr>
          <p:txBody>
            <a:bodyPr wrap="none" rtlCol="0">
              <a:spAutoFit/>
            </a:bodyPr>
            <a:lstStyle/>
            <a:p>
              <a:r>
                <a:rPr lang="en-US" altLang="ja-JP" sz="2400" dirty="0" smtClean="0"/>
                <a:t>, </a:t>
              </a:r>
              <a:r>
                <a:rPr kumimoji="1" lang="en-US" altLang="ja-JP" sz="2400" dirty="0" smtClean="0"/>
                <a:t>isothermal, or adiabatic electron gas</a:t>
              </a:r>
              <a:endParaRPr kumimoji="1" lang="ja-JP" altLang="en-US" sz="24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lnSpcReduction="10000"/>
          </a:bodyPr>
          <a:lstStyle/>
          <a:p>
            <a:r>
              <a:rPr lang="ja-JP" altLang="en-US" dirty="0" smtClean="0"/>
              <a:t>イントロダクション</a:t>
            </a:r>
            <a:r>
              <a:rPr lang="en-US" altLang="ja-JP" dirty="0" smtClean="0"/>
              <a:t>.</a:t>
            </a:r>
          </a:p>
          <a:p>
            <a:pPr lvl="1"/>
            <a:r>
              <a:rPr kumimoji="1" lang="ja-JP" altLang="en-US" dirty="0" smtClean="0"/>
              <a:t>磁気圏尾部での磁気リコネクション</a:t>
            </a:r>
            <a:r>
              <a:rPr kumimoji="1" lang="en-US" altLang="ja-JP" dirty="0" smtClean="0"/>
              <a:t>.</a:t>
            </a:r>
          </a:p>
          <a:p>
            <a:pPr lvl="1"/>
            <a:r>
              <a:rPr lang="ja-JP" altLang="en-US" dirty="0" smtClean="0"/>
              <a:t>無衝突磁気リコネクション中での </a:t>
            </a:r>
            <a:r>
              <a:rPr lang="en-US" altLang="ja-JP" dirty="0" smtClean="0"/>
              <a:t>Slow shock </a:t>
            </a:r>
            <a:r>
              <a:rPr lang="ja-JP" altLang="en-US" dirty="0" smtClean="0"/>
              <a:t>形成の有無を議論することがなぜ重要なのか</a:t>
            </a:r>
            <a:r>
              <a:rPr lang="en-US" altLang="ja-JP" dirty="0" smtClean="0"/>
              <a:t>.</a:t>
            </a:r>
          </a:p>
          <a:p>
            <a:pPr lvl="1"/>
            <a:r>
              <a:rPr kumimoji="1" lang="ja-JP" altLang="en-US" dirty="0" smtClean="0"/>
              <a:t>本研究の目的と位置づけ</a:t>
            </a:r>
            <a:r>
              <a:rPr kumimoji="1" lang="en-US" altLang="ja-JP" dirty="0" smtClean="0"/>
              <a:t>.</a:t>
            </a:r>
          </a:p>
          <a:p>
            <a:r>
              <a:rPr lang="ja-JP" altLang="en-US" dirty="0" smtClean="0"/>
              <a:t>温度異方性と </a:t>
            </a:r>
            <a:r>
              <a:rPr lang="en-US" altLang="ja-JP" dirty="0" smtClean="0"/>
              <a:t>Slow shock </a:t>
            </a:r>
            <a:r>
              <a:rPr lang="ja-JP" altLang="en-US" dirty="0" smtClean="0"/>
              <a:t>形成条件</a:t>
            </a:r>
            <a:r>
              <a:rPr lang="en-US" altLang="ja-JP" dirty="0" smtClean="0"/>
              <a:t>.</a:t>
            </a:r>
          </a:p>
          <a:p>
            <a:pPr lvl="1"/>
            <a:r>
              <a:rPr lang="ja-JP" altLang="en-US" dirty="0" smtClean="0"/>
              <a:t>１次元の温度異方性 </a:t>
            </a:r>
            <a:r>
              <a:rPr lang="en-US" altLang="ja-JP" dirty="0" err="1" smtClean="0"/>
              <a:t>Rankine-Hugoniot</a:t>
            </a:r>
            <a:r>
              <a:rPr lang="en-US" altLang="ja-JP" dirty="0" smtClean="0"/>
              <a:t> </a:t>
            </a:r>
            <a:r>
              <a:rPr lang="ja-JP" altLang="en-US" dirty="0" smtClean="0"/>
              <a:t>条件から</a:t>
            </a:r>
            <a:r>
              <a:rPr lang="en-US" altLang="ja-JP" dirty="0" smtClean="0"/>
              <a:t>.</a:t>
            </a:r>
          </a:p>
          <a:p>
            <a:r>
              <a:rPr lang="ja-JP" altLang="en-US" dirty="0" smtClean="0"/>
              <a:t>手法について</a:t>
            </a:r>
            <a:r>
              <a:rPr lang="en-US" altLang="ja-JP" dirty="0" smtClean="0"/>
              <a:t>.</a:t>
            </a:r>
          </a:p>
          <a:p>
            <a:pPr lvl="1"/>
            <a:r>
              <a:rPr lang="ja-JP" altLang="en-US" dirty="0" smtClean="0"/>
              <a:t>数値実験手法 </a:t>
            </a:r>
            <a:r>
              <a:rPr lang="en-US" altLang="ja-JP" dirty="0" smtClean="0"/>
              <a:t>~ Hybrid Simulation ~.</a:t>
            </a:r>
          </a:p>
          <a:p>
            <a:r>
              <a:rPr kumimoji="1" lang="ja-JP" altLang="en-US" dirty="0" smtClean="0">
                <a:solidFill>
                  <a:srgbClr val="FF0000"/>
                </a:solidFill>
              </a:rPr>
              <a:t>磁気リコネクションの数値実験</a:t>
            </a:r>
            <a:r>
              <a:rPr lang="ja-JP" altLang="en-US" dirty="0" smtClean="0">
                <a:solidFill>
                  <a:srgbClr val="FF0000"/>
                </a:solidFill>
              </a:rPr>
              <a:t>の結果から</a:t>
            </a:r>
            <a:r>
              <a:rPr kumimoji="1" lang="en-US" altLang="ja-JP" dirty="0" smtClean="0">
                <a:solidFill>
                  <a:srgbClr val="FF0000"/>
                </a:solidFill>
              </a:rPr>
              <a:t>.</a:t>
            </a:r>
          </a:p>
          <a:p>
            <a:r>
              <a:rPr lang="ja-JP" altLang="en-US" dirty="0" smtClean="0"/>
              <a:t>まとめと今後</a:t>
            </a:r>
            <a:r>
              <a:rPr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142852"/>
            <a:ext cx="8572560" cy="1143000"/>
          </a:xfrm>
        </p:spPr>
        <p:txBody>
          <a:bodyPr>
            <a:normAutofit/>
          </a:bodyPr>
          <a:lstStyle/>
          <a:p>
            <a:r>
              <a:rPr kumimoji="1" lang="ja-JP" altLang="en-US" sz="2400" dirty="0" smtClean="0"/>
              <a:t>磁気リコネクションの数値実験</a:t>
            </a:r>
            <a:endParaRPr kumimoji="1" lang="ja-JP" altLang="en-US" sz="2400" dirty="0"/>
          </a:p>
        </p:txBody>
      </p:sp>
      <p:sp>
        <p:nvSpPr>
          <p:cNvPr id="9" name="テキスト ボックス 8"/>
          <p:cNvSpPr txBox="1"/>
          <p:nvPr/>
        </p:nvSpPr>
        <p:spPr>
          <a:xfrm>
            <a:off x="872214" y="1785926"/>
            <a:ext cx="3390672" cy="400110"/>
          </a:xfrm>
          <a:prstGeom prst="rect">
            <a:avLst/>
          </a:prstGeom>
          <a:noFill/>
        </p:spPr>
        <p:txBody>
          <a:bodyPr wrap="none" rtlCol="0">
            <a:spAutoFit/>
          </a:bodyPr>
          <a:lstStyle/>
          <a:p>
            <a:r>
              <a:rPr lang="ja-JP" altLang="en-US" sz="2000" dirty="0" smtClean="0"/>
              <a:t>空間 ２</a:t>
            </a:r>
            <a:r>
              <a:rPr kumimoji="1" lang="en-US" altLang="ja-JP" sz="2000" dirty="0" smtClean="0"/>
              <a:t> </a:t>
            </a:r>
            <a:r>
              <a:rPr kumimoji="1" lang="ja-JP" altLang="en-US" sz="2000" dirty="0" smtClean="0"/>
              <a:t>次元 </a:t>
            </a:r>
            <a:r>
              <a:rPr kumimoji="1" lang="en-US" altLang="ja-JP" sz="2000" dirty="0" smtClean="0"/>
              <a:t>(                        )</a:t>
            </a:r>
            <a:endParaRPr kumimoji="1" lang="ja-JP" altLang="en-US" sz="2000" dirty="0"/>
          </a:p>
        </p:txBody>
      </p:sp>
      <p:sp>
        <p:nvSpPr>
          <p:cNvPr id="12" name="テキスト ボックス 11"/>
          <p:cNvSpPr txBox="1"/>
          <p:nvPr/>
        </p:nvSpPr>
        <p:spPr>
          <a:xfrm>
            <a:off x="900870" y="3314642"/>
            <a:ext cx="4814138" cy="400110"/>
          </a:xfrm>
          <a:prstGeom prst="rect">
            <a:avLst/>
          </a:prstGeom>
          <a:noFill/>
        </p:spPr>
        <p:txBody>
          <a:bodyPr wrap="none" rtlCol="0">
            <a:spAutoFit/>
          </a:bodyPr>
          <a:lstStyle/>
          <a:p>
            <a:r>
              <a:rPr lang="ja-JP" altLang="en-US" sz="2000" dirty="0" smtClean="0"/>
              <a:t>電子 </a:t>
            </a:r>
            <a:r>
              <a:rPr lang="en-US" altLang="ja-JP" sz="2000" dirty="0" smtClean="0"/>
              <a:t>= </a:t>
            </a:r>
            <a:r>
              <a:rPr lang="ja-JP" altLang="en-US" sz="2000" dirty="0" smtClean="0"/>
              <a:t>流体近似：質量０かつ断熱を仮定</a:t>
            </a:r>
            <a:endParaRPr kumimoji="1" lang="ja-JP" altLang="en-US" sz="2000" dirty="0"/>
          </a:p>
        </p:txBody>
      </p:sp>
      <p:grpSp>
        <p:nvGrpSpPr>
          <p:cNvPr id="6" name="グループ化 78"/>
          <p:cNvGrpSpPr/>
          <p:nvPr/>
        </p:nvGrpSpPr>
        <p:grpSpPr>
          <a:xfrm>
            <a:off x="4425612" y="3956776"/>
            <a:ext cx="4075478" cy="1441700"/>
            <a:chOff x="4470582" y="4100460"/>
            <a:chExt cx="4075478" cy="1441700"/>
          </a:xfrm>
        </p:grpSpPr>
        <p:sp>
          <p:nvSpPr>
            <p:cNvPr id="74" name="円/楕円 73"/>
            <p:cNvSpPr/>
            <p:nvPr/>
          </p:nvSpPr>
          <p:spPr>
            <a:xfrm>
              <a:off x="4470582" y="5327846"/>
              <a:ext cx="1071570" cy="214314"/>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p:cNvCxnSpPr>
              <a:stCxn id="74" idx="0"/>
            </p:cNvCxnSpPr>
            <p:nvPr/>
          </p:nvCxnSpPr>
          <p:spPr>
            <a:xfrm rot="5400000" flipH="1" flipV="1">
              <a:off x="5640701" y="3636932"/>
              <a:ext cx="1056580" cy="232524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7335472" y="4100460"/>
              <a:ext cx="1210588" cy="400110"/>
            </a:xfrm>
            <a:prstGeom prst="rect">
              <a:avLst/>
            </a:prstGeom>
            <a:noFill/>
          </p:spPr>
          <p:txBody>
            <a:bodyPr wrap="none" rtlCol="0">
              <a:spAutoFit/>
            </a:bodyPr>
            <a:lstStyle/>
            <a:p>
              <a:r>
                <a:rPr kumimoji="1" lang="ja-JP" altLang="en-US" sz="2000" dirty="0" smtClean="0">
                  <a:solidFill>
                    <a:srgbClr val="FF0000"/>
                  </a:solidFill>
                </a:rPr>
                <a:t>異常抵抗</a:t>
              </a:r>
              <a:endParaRPr kumimoji="1" lang="ja-JP" altLang="en-US" sz="2000" dirty="0">
                <a:solidFill>
                  <a:srgbClr val="FF0000"/>
                </a:solidFill>
              </a:endParaRPr>
            </a:p>
          </p:txBody>
        </p:sp>
      </p:grpSp>
      <p:grpSp>
        <p:nvGrpSpPr>
          <p:cNvPr id="7" name="グループ化 84"/>
          <p:cNvGrpSpPr/>
          <p:nvPr/>
        </p:nvGrpSpPr>
        <p:grpSpPr>
          <a:xfrm>
            <a:off x="432928" y="4429132"/>
            <a:ext cx="8058639" cy="1857388"/>
            <a:chOff x="432928" y="4586998"/>
            <a:chExt cx="8058639" cy="1857388"/>
          </a:xfrm>
        </p:grpSpPr>
        <p:cxnSp>
          <p:nvCxnSpPr>
            <p:cNvPr id="14" name="直線矢印コネクタ 13"/>
            <p:cNvCxnSpPr/>
            <p:nvPr/>
          </p:nvCxnSpPr>
          <p:spPr>
            <a:xfrm>
              <a:off x="1347767" y="6371360"/>
              <a:ext cx="7143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6200000" flipV="1">
              <a:off x="459554" y="5475211"/>
              <a:ext cx="1785950" cy="95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4918873" y="6372154"/>
              <a:ext cx="14287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1292113" y="5458450"/>
              <a:ext cx="142876" cy="1588"/>
            </a:xfrm>
            <a:prstGeom prst="line">
              <a:avLst/>
            </a:prstGeom>
            <a:ln w="25400">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405758" y="5445797"/>
              <a:ext cx="3571900" cy="15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16200000" flipV="1">
              <a:off x="4516530" y="5903839"/>
              <a:ext cx="928694" cy="952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8" name="グループ化 28"/>
            <p:cNvGrpSpPr/>
            <p:nvPr/>
          </p:nvGrpSpPr>
          <p:grpSpPr>
            <a:xfrm>
              <a:off x="432928" y="5944320"/>
              <a:ext cx="214314" cy="214314"/>
              <a:chOff x="451688" y="6062969"/>
              <a:chExt cx="357190" cy="357190"/>
            </a:xfrm>
          </p:grpSpPr>
          <p:sp>
            <p:nvSpPr>
              <p:cNvPr id="32" name="ドーナツ 31"/>
              <p:cNvSpPr/>
              <p:nvPr/>
            </p:nvSpPr>
            <p:spPr>
              <a:xfrm>
                <a:off x="451688" y="6062969"/>
                <a:ext cx="357190" cy="357190"/>
              </a:xfrm>
              <a:prstGeom prst="donut">
                <a:avLst>
                  <a:gd name="adj" fmla="val 31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円/楕円 30"/>
              <p:cNvSpPr/>
              <p:nvPr/>
            </p:nvSpPr>
            <p:spPr>
              <a:xfrm>
                <a:off x="585760" y="6229370"/>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47"/>
            <p:cNvGrpSpPr/>
            <p:nvPr/>
          </p:nvGrpSpPr>
          <p:grpSpPr>
            <a:xfrm>
              <a:off x="1502121" y="4771332"/>
              <a:ext cx="6775132" cy="16578"/>
              <a:chOff x="1428728" y="5199960"/>
              <a:chExt cx="6775132" cy="16578"/>
            </a:xfrm>
          </p:grpSpPr>
          <p:cxnSp>
            <p:nvCxnSpPr>
              <p:cNvPr id="42" name="直線コネクタ 41"/>
              <p:cNvCxnSpPr/>
              <p:nvPr/>
            </p:nvCxnSpPr>
            <p:spPr>
              <a:xfrm>
                <a:off x="1428728" y="5214950"/>
                <a:ext cx="4357718" cy="1588"/>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713054" y="5199960"/>
                <a:ext cx="2490806" cy="9524"/>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1" name="グループ化 48"/>
            <p:cNvGrpSpPr/>
            <p:nvPr/>
          </p:nvGrpSpPr>
          <p:grpSpPr>
            <a:xfrm>
              <a:off x="1505633" y="5000636"/>
              <a:ext cx="6775132" cy="16578"/>
              <a:chOff x="1428728" y="5199960"/>
              <a:chExt cx="6775132" cy="16578"/>
            </a:xfrm>
          </p:grpSpPr>
          <p:cxnSp>
            <p:nvCxnSpPr>
              <p:cNvPr id="50" name="直線コネクタ 49"/>
              <p:cNvCxnSpPr/>
              <p:nvPr/>
            </p:nvCxnSpPr>
            <p:spPr>
              <a:xfrm>
                <a:off x="1428728" y="5214950"/>
                <a:ext cx="4357718" cy="1588"/>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713054" y="5199960"/>
                <a:ext cx="2490806" cy="9524"/>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3" name="グループ化 51"/>
            <p:cNvGrpSpPr/>
            <p:nvPr/>
          </p:nvGrpSpPr>
          <p:grpSpPr>
            <a:xfrm>
              <a:off x="1498609" y="5274910"/>
              <a:ext cx="6775132" cy="16578"/>
              <a:chOff x="1428728" y="5184970"/>
              <a:chExt cx="6775132" cy="16578"/>
            </a:xfrm>
          </p:grpSpPr>
          <p:cxnSp>
            <p:nvCxnSpPr>
              <p:cNvPr id="53" name="直線コネクタ 52"/>
              <p:cNvCxnSpPr/>
              <p:nvPr/>
            </p:nvCxnSpPr>
            <p:spPr>
              <a:xfrm>
                <a:off x="1428728" y="5199960"/>
                <a:ext cx="4357718" cy="1588"/>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5713054" y="5184970"/>
                <a:ext cx="2490806" cy="9524"/>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 name="グループ化 54"/>
            <p:cNvGrpSpPr/>
            <p:nvPr/>
          </p:nvGrpSpPr>
          <p:grpSpPr>
            <a:xfrm>
              <a:off x="1490643" y="4586998"/>
              <a:ext cx="6775132" cy="16578"/>
              <a:chOff x="1428728" y="5199960"/>
              <a:chExt cx="6775132" cy="16578"/>
            </a:xfrm>
          </p:grpSpPr>
          <p:cxnSp>
            <p:nvCxnSpPr>
              <p:cNvPr id="56" name="直線コネクタ 55"/>
              <p:cNvCxnSpPr/>
              <p:nvPr/>
            </p:nvCxnSpPr>
            <p:spPr>
              <a:xfrm>
                <a:off x="1428728" y="5214950"/>
                <a:ext cx="4357718" cy="1588"/>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5713054" y="5199960"/>
                <a:ext cx="2490806" cy="9524"/>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7" name="グループ化 47"/>
            <p:cNvGrpSpPr/>
            <p:nvPr/>
          </p:nvGrpSpPr>
          <p:grpSpPr>
            <a:xfrm rot="10800000">
              <a:off x="1494156" y="6100597"/>
              <a:ext cx="6775132" cy="16578"/>
              <a:chOff x="1428728" y="5199960"/>
              <a:chExt cx="6775132" cy="16578"/>
            </a:xfrm>
          </p:grpSpPr>
          <p:cxnSp>
            <p:nvCxnSpPr>
              <p:cNvPr id="70" name="直線コネクタ 69"/>
              <p:cNvCxnSpPr/>
              <p:nvPr/>
            </p:nvCxnSpPr>
            <p:spPr>
              <a:xfrm>
                <a:off x="1428728" y="5214950"/>
                <a:ext cx="4357718" cy="1588"/>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5713054" y="5199960"/>
                <a:ext cx="2490806" cy="9524"/>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8" name="グループ化 48"/>
            <p:cNvGrpSpPr/>
            <p:nvPr/>
          </p:nvGrpSpPr>
          <p:grpSpPr>
            <a:xfrm rot="10800000">
              <a:off x="1490644" y="5871293"/>
              <a:ext cx="6775132" cy="16578"/>
              <a:chOff x="1428728" y="5199960"/>
              <a:chExt cx="6775132" cy="16578"/>
            </a:xfrm>
          </p:grpSpPr>
          <p:cxnSp>
            <p:nvCxnSpPr>
              <p:cNvPr id="68" name="直線コネクタ 67"/>
              <p:cNvCxnSpPr/>
              <p:nvPr/>
            </p:nvCxnSpPr>
            <p:spPr>
              <a:xfrm>
                <a:off x="1428728" y="5214950"/>
                <a:ext cx="4357718" cy="1588"/>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5713054" y="5199960"/>
                <a:ext cx="2490806" cy="9524"/>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9" name="グループ化 51"/>
            <p:cNvGrpSpPr/>
            <p:nvPr/>
          </p:nvGrpSpPr>
          <p:grpSpPr>
            <a:xfrm rot="10800000">
              <a:off x="1497668" y="5589083"/>
              <a:ext cx="6775132" cy="9524"/>
              <a:chOff x="1428728" y="5199960"/>
              <a:chExt cx="6775132" cy="9524"/>
            </a:xfrm>
          </p:grpSpPr>
          <p:cxnSp>
            <p:nvCxnSpPr>
              <p:cNvPr id="66" name="直線コネクタ 65"/>
              <p:cNvCxnSpPr/>
              <p:nvPr/>
            </p:nvCxnSpPr>
            <p:spPr>
              <a:xfrm>
                <a:off x="1428728" y="5199960"/>
                <a:ext cx="4357718" cy="1588"/>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5713054" y="5199960"/>
                <a:ext cx="2490806" cy="9524"/>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0" name="グループ化 54"/>
            <p:cNvGrpSpPr/>
            <p:nvPr/>
          </p:nvGrpSpPr>
          <p:grpSpPr>
            <a:xfrm rot="10800000">
              <a:off x="1505634" y="6284931"/>
              <a:ext cx="6775132" cy="16578"/>
              <a:chOff x="1428728" y="5199960"/>
              <a:chExt cx="6775132" cy="16578"/>
            </a:xfrm>
          </p:grpSpPr>
          <p:cxnSp>
            <p:nvCxnSpPr>
              <p:cNvPr id="64" name="直線コネクタ 63"/>
              <p:cNvCxnSpPr/>
              <p:nvPr/>
            </p:nvCxnSpPr>
            <p:spPr>
              <a:xfrm>
                <a:off x="1428728" y="5214950"/>
                <a:ext cx="4357718" cy="1588"/>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5713054" y="5199960"/>
                <a:ext cx="2490806" cy="9524"/>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81" name="テキスト ボックス 80"/>
            <p:cNvSpPr txBox="1"/>
            <p:nvPr/>
          </p:nvSpPr>
          <p:spPr>
            <a:xfrm>
              <a:off x="6713512" y="5259256"/>
              <a:ext cx="1670073" cy="369332"/>
            </a:xfrm>
            <a:prstGeom prst="rect">
              <a:avLst/>
            </a:prstGeom>
            <a:noFill/>
          </p:spPr>
          <p:txBody>
            <a:bodyPr wrap="none" rtlCol="0">
              <a:spAutoFit/>
            </a:bodyPr>
            <a:lstStyle/>
            <a:p>
              <a:r>
                <a:rPr kumimoji="1" lang="en-US" altLang="ja-JP" b="1" dirty="0" smtClean="0"/>
                <a:t>Current sheet</a:t>
              </a:r>
              <a:endParaRPr kumimoji="1" lang="ja-JP" altLang="en-US" b="1" dirty="0"/>
            </a:p>
          </p:txBody>
        </p:sp>
      </p:grpSp>
      <p:sp>
        <p:nvSpPr>
          <p:cNvPr id="72" name="テキスト ボックス 71"/>
          <p:cNvSpPr txBox="1"/>
          <p:nvPr/>
        </p:nvSpPr>
        <p:spPr>
          <a:xfrm>
            <a:off x="4643438" y="1814444"/>
            <a:ext cx="2749471" cy="400110"/>
          </a:xfrm>
          <a:prstGeom prst="rect">
            <a:avLst/>
          </a:prstGeom>
          <a:noFill/>
        </p:spPr>
        <p:txBody>
          <a:bodyPr wrap="none" rtlCol="0">
            <a:spAutoFit/>
          </a:bodyPr>
          <a:lstStyle/>
          <a:p>
            <a:r>
              <a:rPr lang="ja-JP" altLang="en-US" sz="2000" dirty="0" smtClean="0"/>
              <a:t>初期電流シートの厚み</a:t>
            </a:r>
            <a:endParaRPr kumimoji="1" lang="ja-JP" altLang="en-US" sz="2000" dirty="0"/>
          </a:p>
        </p:txBody>
      </p:sp>
      <p:sp>
        <p:nvSpPr>
          <p:cNvPr id="84" name="テキスト ボックス 83"/>
          <p:cNvSpPr txBox="1"/>
          <p:nvPr/>
        </p:nvSpPr>
        <p:spPr>
          <a:xfrm>
            <a:off x="4714876" y="2285992"/>
            <a:ext cx="3247556" cy="400110"/>
          </a:xfrm>
          <a:prstGeom prst="rect">
            <a:avLst/>
          </a:prstGeom>
          <a:noFill/>
        </p:spPr>
        <p:txBody>
          <a:bodyPr wrap="none" rtlCol="0">
            <a:spAutoFit/>
          </a:bodyPr>
          <a:lstStyle/>
          <a:p>
            <a:r>
              <a:rPr lang="ja-JP" altLang="en-US" sz="2000" dirty="0" smtClean="0"/>
              <a:t>境界条件：</a:t>
            </a:r>
            <a:r>
              <a:rPr lang="en-US" altLang="ja-JP" sz="2000" dirty="0" smtClean="0"/>
              <a:t>Double periodic</a:t>
            </a:r>
            <a:endParaRPr kumimoji="1" lang="ja-JP" altLang="en-US" sz="2000" dirty="0"/>
          </a:p>
        </p:txBody>
      </p:sp>
      <p:pic>
        <p:nvPicPr>
          <p:cNvPr id="13314" name="Picture 2" descr="\begin{align*}&#10;\partial/\partial z=0&#10;\end{align*}"/>
          <p:cNvPicPr>
            <a:picLocks noChangeAspect="1" noChangeArrowheads="1"/>
          </p:cNvPicPr>
          <p:nvPr/>
        </p:nvPicPr>
        <p:blipFill>
          <a:blip r:embed="rId2"/>
          <a:srcRect/>
          <a:stretch>
            <a:fillRect/>
          </a:stretch>
        </p:blipFill>
        <p:spPr bwMode="auto">
          <a:xfrm>
            <a:off x="2540488" y="1886429"/>
            <a:ext cx="1443990" cy="320040"/>
          </a:xfrm>
          <a:prstGeom prst="rect">
            <a:avLst/>
          </a:prstGeom>
          <a:noFill/>
        </p:spPr>
      </p:pic>
      <p:pic>
        <p:nvPicPr>
          <p:cNvPr id="13318" name="Picture 6" descr="\begin{align*}&#10;\Delta_x=\Delta_y=0.5\lambda_i&#10;\end{align*}"/>
          <p:cNvPicPr>
            <a:picLocks noChangeAspect="1" noChangeArrowheads="1"/>
          </p:cNvPicPr>
          <p:nvPr/>
        </p:nvPicPr>
        <p:blipFill>
          <a:blip r:embed="rId3"/>
          <a:srcRect/>
          <a:stretch>
            <a:fillRect/>
          </a:stretch>
        </p:blipFill>
        <p:spPr bwMode="auto">
          <a:xfrm>
            <a:off x="1000100" y="2357430"/>
            <a:ext cx="2686050" cy="312420"/>
          </a:xfrm>
          <a:prstGeom prst="rect">
            <a:avLst/>
          </a:prstGeom>
          <a:noFill/>
        </p:spPr>
      </p:pic>
      <p:pic>
        <p:nvPicPr>
          <p:cNvPr id="13320" name="Picture 8" descr="\begin{align*}&#10;N_x\times N_y=2048\times 1024=1024\lambda_i\times 512\lambda_i&#10;\end{align*}"/>
          <p:cNvPicPr>
            <a:picLocks noChangeAspect="1" noChangeArrowheads="1"/>
          </p:cNvPicPr>
          <p:nvPr/>
        </p:nvPicPr>
        <p:blipFill>
          <a:blip r:embed="rId4"/>
          <a:srcRect/>
          <a:stretch>
            <a:fillRect/>
          </a:stretch>
        </p:blipFill>
        <p:spPr bwMode="auto">
          <a:xfrm>
            <a:off x="950616" y="2862263"/>
            <a:ext cx="6621780" cy="312420"/>
          </a:xfrm>
          <a:prstGeom prst="rect">
            <a:avLst/>
          </a:prstGeom>
          <a:noFill/>
        </p:spPr>
      </p:pic>
      <p:pic>
        <p:nvPicPr>
          <p:cNvPr id="13322" name="Picture 10" descr="\begin{align*}&#10;3.0\lambda_i&#10;\end{align*}"/>
          <p:cNvPicPr>
            <a:picLocks noChangeAspect="1" noChangeArrowheads="1"/>
          </p:cNvPicPr>
          <p:nvPr/>
        </p:nvPicPr>
        <p:blipFill>
          <a:blip r:embed="rId5"/>
          <a:srcRect/>
          <a:stretch>
            <a:fillRect/>
          </a:stretch>
        </p:blipFill>
        <p:spPr bwMode="auto">
          <a:xfrm>
            <a:off x="7381900" y="1885882"/>
            <a:ext cx="762000" cy="270510"/>
          </a:xfrm>
          <a:prstGeom prst="rect">
            <a:avLst/>
          </a:prstGeom>
          <a:noFill/>
        </p:spPr>
      </p:pic>
      <p:sp>
        <p:nvSpPr>
          <p:cNvPr id="73" name="テキスト ボックス 72"/>
          <p:cNvSpPr txBox="1"/>
          <p:nvPr/>
        </p:nvSpPr>
        <p:spPr>
          <a:xfrm>
            <a:off x="4778604" y="6357958"/>
            <a:ext cx="521297" cy="461665"/>
          </a:xfrm>
          <a:prstGeom prst="rect">
            <a:avLst/>
          </a:prstGeom>
          <a:noFill/>
        </p:spPr>
        <p:txBody>
          <a:bodyPr wrap="none" rtlCol="0">
            <a:spAutoFit/>
          </a:bodyPr>
          <a:lstStyle/>
          <a:p>
            <a:r>
              <a:rPr kumimoji="1" lang="en-US" altLang="ja-JP" sz="2400" dirty="0" smtClean="0"/>
              <a:t>x0</a:t>
            </a:r>
            <a:endParaRPr kumimoji="1" lang="ja-JP" altLang="en-US" sz="2400" dirty="0"/>
          </a:p>
        </p:txBody>
      </p:sp>
      <p:sp>
        <p:nvSpPr>
          <p:cNvPr id="75" name="テキスト ボックス 74"/>
          <p:cNvSpPr txBox="1"/>
          <p:nvPr/>
        </p:nvSpPr>
        <p:spPr>
          <a:xfrm>
            <a:off x="785786" y="5072074"/>
            <a:ext cx="524503" cy="461665"/>
          </a:xfrm>
          <a:prstGeom prst="rect">
            <a:avLst/>
          </a:prstGeom>
          <a:noFill/>
        </p:spPr>
        <p:txBody>
          <a:bodyPr wrap="none" rtlCol="0">
            <a:spAutoFit/>
          </a:bodyPr>
          <a:lstStyle/>
          <a:p>
            <a:r>
              <a:rPr lang="en-US" altLang="ja-JP" sz="2400" dirty="0" smtClean="0"/>
              <a:t>y</a:t>
            </a:r>
            <a:r>
              <a:rPr kumimoji="1" lang="en-US" altLang="ja-JP" sz="2400" dirty="0" smtClean="0"/>
              <a:t>0</a:t>
            </a:r>
            <a:endParaRPr kumimoji="1" lang="ja-JP" altLang="en-US" sz="2400" dirty="0"/>
          </a:p>
        </p:txBody>
      </p:sp>
      <p:sp>
        <p:nvSpPr>
          <p:cNvPr id="78" name="テキスト ボックス 77"/>
          <p:cNvSpPr txBox="1"/>
          <p:nvPr/>
        </p:nvSpPr>
        <p:spPr>
          <a:xfrm>
            <a:off x="902414" y="4071942"/>
            <a:ext cx="383438" cy="461665"/>
          </a:xfrm>
          <a:prstGeom prst="rect">
            <a:avLst/>
          </a:prstGeom>
          <a:noFill/>
        </p:spPr>
        <p:txBody>
          <a:bodyPr wrap="none" rtlCol="0">
            <a:spAutoFit/>
          </a:bodyPr>
          <a:lstStyle/>
          <a:p>
            <a:r>
              <a:rPr lang="en-US" altLang="ja-JP" sz="2400" dirty="0" smtClean="0"/>
              <a:t>Y</a:t>
            </a:r>
            <a:endParaRPr kumimoji="1" lang="ja-JP" altLang="en-US" sz="2400" dirty="0"/>
          </a:p>
        </p:txBody>
      </p:sp>
      <p:sp>
        <p:nvSpPr>
          <p:cNvPr id="79" name="テキスト ボックス 78"/>
          <p:cNvSpPr txBox="1"/>
          <p:nvPr/>
        </p:nvSpPr>
        <p:spPr>
          <a:xfrm>
            <a:off x="8474842" y="5967731"/>
            <a:ext cx="386644" cy="461665"/>
          </a:xfrm>
          <a:prstGeom prst="rect">
            <a:avLst/>
          </a:prstGeom>
          <a:noFill/>
        </p:spPr>
        <p:txBody>
          <a:bodyPr wrap="none" rtlCol="0">
            <a:spAutoFit/>
          </a:bodyPr>
          <a:lstStyle/>
          <a:p>
            <a:r>
              <a:rPr lang="en-US" altLang="ja-JP" sz="2400" dirty="0" smtClean="0"/>
              <a:t>X</a:t>
            </a:r>
            <a:endParaRPr kumimoji="1" lang="ja-JP" altLang="en-US" sz="2400" dirty="0"/>
          </a:p>
        </p:txBody>
      </p:sp>
      <p:sp>
        <p:nvSpPr>
          <p:cNvPr id="80" name="テキスト ボックス 79"/>
          <p:cNvSpPr txBox="1"/>
          <p:nvPr/>
        </p:nvSpPr>
        <p:spPr>
          <a:xfrm>
            <a:off x="428596" y="6000768"/>
            <a:ext cx="357790" cy="461665"/>
          </a:xfrm>
          <a:prstGeom prst="rect">
            <a:avLst/>
          </a:prstGeom>
          <a:noFill/>
        </p:spPr>
        <p:txBody>
          <a:bodyPr wrap="none" rtlCol="0">
            <a:spAutoFit/>
          </a:bodyPr>
          <a:lstStyle/>
          <a:p>
            <a:r>
              <a:rPr lang="en-US" altLang="ja-JP" sz="2400" dirty="0" smtClean="0"/>
              <a:t>Z</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5720" y="214290"/>
            <a:ext cx="3262432" cy="461665"/>
          </a:xfrm>
          <a:prstGeom prst="rect">
            <a:avLst/>
          </a:prstGeom>
          <a:noFill/>
        </p:spPr>
        <p:txBody>
          <a:bodyPr wrap="none" rtlCol="0">
            <a:spAutoFit/>
          </a:bodyPr>
          <a:lstStyle/>
          <a:p>
            <a:r>
              <a:rPr kumimoji="1" lang="ja-JP" altLang="en-US" sz="2400" dirty="0" smtClean="0"/>
              <a:t>大局的な構造に関して</a:t>
            </a:r>
            <a:endParaRPr kumimoji="1" lang="ja-JP" altLang="en-US" sz="2400" dirty="0"/>
          </a:p>
        </p:txBody>
      </p:sp>
      <p:sp>
        <p:nvSpPr>
          <p:cNvPr id="4" name="テキスト ボックス 3"/>
          <p:cNvSpPr txBox="1"/>
          <p:nvPr/>
        </p:nvSpPr>
        <p:spPr>
          <a:xfrm>
            <a:off x="500034" y="857232"/>
            <a:ext cx="3395481" cy="400110"/>
          </a:xfrm>
          <a:prstGeom prst="rect">
            <a:avLst/>
          </a:prstGeom>
          <a:noFill/>
        </p:spPr>
        <p:txBody>
          <a:bodyPr wrap="none" rtlCol="0">
            <a:spAutoFit/>
          </a:bodyPr>
          <a:lstStyle/>
          <a:p>
            <a:r>
              <a:rPr kumimoji="1" lang="ja-JP" altLang="en-US" sz="2000" dirty="0" smtClean="0"/>
              <a:t>磁場</a:t>
            </a:r>
            <a:r>
              <a:rPr kumimoji="1" lang="en-US" altLang="ja-JP" sz="2000" dirty="0" smtClean="0"/>
              <a:t>, </a:t>
            </a:r>
            <a:r>
              <a:rPr kumimoji="1" lang="ja-JP" altLang="en-US" sz="2000" dirty="0" smtClean="0"/>
              <a:t>密度</a:t>
            </a:r>
            <a:r>
              <a:rPr kumimoji="1" lang="en-US" altLang="ja-JP" sz="2000" dirty="0" smtClean="0"/>
              <a:t>, </a:t>
            </a:r>
            <a:r>
              <a:rPr kumimoji="1" lang="ja-JP" altLang="en-US" sz="2000" dirty="0" smtClean="0"/>
              <a:t>温度</a:t>
            </a:r>
            <a:r>
              <a:rPr lang="ja-JP" altLang="en-US" sz="2000" dirty="0" smtClean="0"/>
              <a:t>異方性</a:t>
            </a:r>
            <a:r>
              <a:rPr kumimoji="1" lang="en-US" altLang="ja-JP" sz="2000" dirty="0" smtClean="0"/>
              <a:t>, </a:t>
            </a:r>
            <a:r>
              <a:rPr kumimoji="1" lang="ja-JP" altLang="en-US" sz="2000" dirty="0" smtClean="0"/>
              <a:t>電流</a:t>
            </a:r>
            <a:endParaRPr kumimoji="1" lang="ja-JP" altLang="en-US" sz="2000" dirty="0"/>
          </a:p>
        </p:txBody>
      </p:sp>
      <p:grpSp>
        <p:nvGrpSpPr>
          <p:cNvPr id="2" name="グループ化 16"/>
          <p:cNvGrpSpPr/>
          <p:nvPr/>
        </p:nvGrpSpPr>
        <p:grpSpPr>
          <a:xfrm>
            <a:off x="490511" y="5090576"/>
            <a:ext cx="1509721" cy="1514053"/>
            <a:chOff x="490511" y="5030616"/>
            <a:chExt cx="1509721" cy="1514053"/>
          </a:xfrm>
        </p:grpSpPr>
        <p:cxnSp>
          <p:nvCxnSpPr>
            <p:cNvPr id="6" name="直線矢印コネクタ 5"/>
            <p:cNvCxnSpPr/>
            <p:nvPr/>
          </p:nvCxnSpPr>
          <p:spPr>
            <a:xfrm rot="5400000" flipH="1" flipV="1">
              <a:off x="-40696" y="5672764"/>
              <a:ext cx="1285884" cy="15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14348" y="6429396"/>
              <a:ext cx="1285884" cy="1031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 name="グループ化 9"/>
            <p:cNvGrpSpPr/>
            <p:nvPr/>
          </p:nvGrpSpPr>
          <p:grpSpPr>
            <a:xfrm>
              <a:off x="490511" y="6330355"/>
              <a:ext cx="214314" cy="214314"/>
              <a:chOff x="428596" y="6086061"/>
              <a:chExt cx="357190" cy="357190"/>
            </a:xfrm>
          </p:grpSpPr>
          <p:sp>
            <p:nvSpPr>
              <p:cNvPr id="11" name="ドーナツ 10"/>
              <p:cNvSpPr/>
              <p:nvPr/>
            </p:nvSpPr>
            <p:spPr>
              <a:xfrm>
                <a:off x="428596" y="6086061"/>
                <a:ext cx="357190" cy="357190"/>
              </a:xfrm>
              <a:prstGeom prst="donut">
                <a:avLst>
                  <a:gd name="adj" fmla="val 318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p:nvSpPr>
            <p:spPr>
              <a:xfrm>
                <a:off x="585760" y="6229370"/>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8" name="テキスト ボックス 17"/>
          <p:cNvSpPr txBox="1"/>
          <p:nvPr/>
        </p:nvSpPr>
        <p:spPr>
          <a:xfrm>
            <a:off x="2500298" y="6315038"/>
            <a:ext cx="3262432" cy="400110"/>
          </a:xfrm>
          <a:prstGeom prst="rect">
            <a:avLst/>
          </a:prstGeom>
          <a:noFill/>
        </p:spPr>
        <p:txBody>
          <a:bodyPr wrap="none" rtlCol="0">
            <a:spAutoFit/>
          </a:bodyPr>
          <a:lstStyle/>
          <a:p>
            <a:r>
              <a:rPr kumimoji="1" lang="ja-JP" altLang="en-US" sz="2000" dirty="0" smtClean="0"/>
              <a:t>（初期電流：紙面奥向き）</a:t>
            </a:r>
            <a:endParaRPr kumimoji="1" lang="ja-JP" altLang="en-US" sz="2000" dirty="0"/>
          </a:p>
        </p:txBody>
      </p:sp>
      <p:sp>
        <p:nvSpPr>
          <p:cNvPr id="17" name="テキスト ボックス 16"/>
          <p:cNvSpPr txBox="1"/>
          <p:nvPr/>
        </p:nvSpPr>
        <p:spPr>
          <a:xfrm>
            <a:off x="357158" y="4681847"/>
            <a:ext cx="383438" cy="461665"/>
          </a:xfrm>
          <a:prstGeom prst="rect">
            <a:avLst/>
          </a:prstGeom>
          <a:noFill/>
        </p:spPr>
        <p:txBody>
          <a:bodyPr wrap="none" rtlCol="0">
            <a:spAutoFit/>
          </a:bodyPr>
          <a:lstStyle/>
          <a:p>
            <a:r>
              <a:rPr lang="en-US" altLang="ja-JP" sz="2400" dirty="0" smtClean="0"/>
              <a:t>Y</a:t>
            </a:r>
            <a:endParaRPr kumimoji="1" lang="ja-JP" altLang="en-US" sz="2400" dirty="0"/>
          </a:p>
        </p:txBody>
      </p:sp>
      <p:sp>
        <p:nvSpPr>
          <p:cNvPr id="20" name="テキスト ボックス 19"/>
          <p:cNvSpPr txBox="1"/>
          <p:nvPr/>
        </p:nvSpPr>
        <p:spPr>
          <a:xfrm>
            <a:off x="2000232" y="6286520"/>
            <a:ext cx="386644" cy="461665"/>
          </a:xfrm>
          <a:prstGeom prst="rect">
            <a:avLst/>
          </a:prstGeom>
          <a:noFill/>
        </p:spPr>
        <p:txBody>
          <a:bodyPr wrap="none" rtlCol="0">
            <a:spAutoFit/>
          </a:bodyPr>
          <a:lstStyle/>
          <a:p>
            <a:r>
              <a:rPr lang="en-US" altLang="ja-JP" sz="2400" dirty="0" smtClean="0"/>
              <a:t>X</a:t>
            </a:r>
            <a:endParaRPr kumimoji="1" lang="ja-JP" altLang="en-US" sz="2400" dirty="0"/>
          </a:p>
        </p:txBody>
      </p:sp>
      <p:sp>
        <p:nvSpPr>
          <p:cNvPr id="21" name="テキスト ボックス 20"/>
          <p:cNvSpPr txBox="1"/>
          <p:nvPr/>
        </p:nvSpPr>
        <p:spPr>
          <a:xfrm>
            <a:off x="642910" y="5967731"/>
            <a:ext cx="357790" cy="461665"/>
          </a:xfrm>
          <a:prstGeom prst="rect">
            <a:avLst/>
          </a:prstGeom>
          <a:noFill/>
        </p:spPr>
        <p:txBody>
          <a:bodyPr wrap="none" rtlCol="0">
            <a:spAutoFit/>
          </a:bodyPr>
          <a:lstStyle/>
          <a:p>
            <a:r>
              <a:rPr lang="en-US" altLang="ja-JP" sz="2400" dirty="0" smtClean="0"/>
              <a:t>Z</a:t>
            </a:r>
            <a:endParaRPr kumimoji="1" lang="ja-JP" altLang="en-US" sz="2400" dirty="0"/>
          </a:p>
        </p:txBody>
      </p:sp>
      <p:pic>
        <p:nvPicPr>
          <p:cNvPr id="15" name="MR.mpeg">
            <a:hlinkClick r:id="" action="ppaction://media"/>
          </p:cNvPr>
          <p:cNvPicPr>
            <a:picLocks noRot="1" noChangeAspect="1"/>
          </p:cNvPicPr>
          <p:nvPr>
            <a:videoFile r:link="rId1"/>
          </p:nvPr>
        </p:nvPicPr>
        <p:blipFill>
          <a:blip r:embed="rId3"/>
          <a:stretch>
            <a:fillRect/>
          </a:stretch>
        </p:blipFill>
        <p:spPr>
          <a:xfrm>
            <a:off x="1214462" y="1414482"/>
            <a:ext cx="6858000"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a:srcRect/>
          <a:stretch>
            <a:fillRect/>
          </a:stretch>
        </p:blipFill>
        <p:spPr bwMode="auto">
          <a:xfrm>
            <a:off x="4081970" y="2184572"/>
            <a:ext cx="4934426" cy="3188494"/>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94772" y="71414"/>
            <a:ext cx="4191476" cy="6705124"/>
          </a:xfrm>
          <a:prstGeom prst="rect">
            <a:avLst/>
          </a:prstGeom>
          <a:noFill/>
          <a:ln w="9525">
            <a:noFill/>
            <a:miter lim="800000"/>
            <a:headEnd/>
            <a:tailEnd/>
          </a:ln>
          <a:effectLst/>
        </p:spPr>
      </p:pic>
      <p:grpSp>
        <p:nvGrpSpPr>
          <p:cNvPr id="7" name="グループ化 36"/>
          <p:cNvGrpSpPr/>
          <p:nvPr/>
        </p:nvGrpSpPr>
        <p:grpSpPr>
          <a:xfrm>
            <a:off x="515274" y="121919"/>
            <a:ext cx="7860075" cy="6093163"/>
            <a:chOff x="515274" y="121919"/>
            <a:chExt cx="7860075" cy="6093163"/>
          </a:xfrm>
        </p:grpSpPr>
        <p:sp>
          <p:nvSpPr>
            <p:cNvPr id="4" name="テキスト ボックス 3"/>
            <p:cNvSpPr txBox="1"/>
            <p:nvPr/>
          </p:nvSpPr>
          <p:spPr>
            <a:xfrm>
              <a:off x="4572000" y="5568751"/>
              <a:ext cx="3803349" cy="646331"/>
            </a:xfrm>
            <a:prstGeom prst="rect">
              <a:avLst/>
            </a:prstGeom>
            <a:noFill/>
          </p:spPr>
          <p:txBody>
            <a:bodyPr wrap="none" rtlCol="0">
              <a:spAutoFit/>
            </a:bodyPr>
            <a:lstStyle/>
            <a:p>
              <a:r>
                <a:rPr kumimoji="1" lang="ja-JP" altLang="en-US" dirty="0" smtClean="0"/>
                <a:t>温度</a:t>
              </a:r>
              <a:r>
                <a:rPr lang="ja-JP" altLang="en-US" dirty="0" smtClean="0"/>
                <a:t>異方性</a:t>
              </a:r>
              <a:r>
                <a:rPr kumimoji="1" lang="en-US" altLang="ja-JP" dirty="0" smtClean="0"/>
                <a:t>, </a:t>
              </a:r>
              <a:r>
                <a:rPr kumimoji="1" lang="ja-JP" altLang="en-US" dirty="0" smtClean="0"/>
                <a:t>密度</a:t>
              </a:r>
              <a:r>
                <a:rPr kumimoji="1" lang="en-US" altLang="ja-JP" dirty="0" smtClean="0"/>
                <a:t>, </a:t>
              </a:r>
              <a:r>
                <a:rPr kumimoji="1" lang="ja-JP" altLang="en-US" dirty="0" smtClean="0"/>
                <a:t>バルク速度</a:t>
              </a:r>
              <a:r>
                <a:rPr kumimoji="1" lang="en-US" altLang="ja-JP" dirty="0" smtClean="0"/>
                <a:t>, </a:t>
              </a:r>
              <a:r>
                <a:rPr kumimoji="1" lang="ja-JP" altLang="en-US" dirty="0" smtClean="0"/>
                <a:t>電流</a:t>
              </a:r>
              <a:r>
                <a:rPr kumimoji="1" lang="en-US" altLang="ja-JP" dirty="0" smtClean="0"/>
                <a:t>,</a:t>
              </a:r>
            </a:p>
            <a:p>
              <a:r>
                <a:rPr kumimoji="1" lang="en-US" altLang="ja-JP" dirty="0" smtClean="0"/>
                <a:t>Hall </a:t>
              </a:r>
              <a:r>
                <a:rPr kumimoji="1" lang="ja-JP" altLang="en-US" dirty="0" smtClean="0"/>
                <a:t>磁場</a:t>
              </a:r>
              <a:r>
                <a:rPr kumimoji="1" lang="en-US" altLang="ja-JP" dirty="0" smtClean="0"/>
                <a:t>, </a:t>
              </a:r>
              <a:r>
                <a:rPr kumimoji="1" lang="ja-JP" altLang="en-US" dirty="0" smtClean="0"/>
                <a:t>磁場の大きさ</a:t>
              </a:r>
              <a:endParaRPr kumimoji="1" lang="ja-JP" altLang="en-US" dirty="0"/>
            </a:p>
          </p:txBody>
        </p:sp>
        <p:grpSp>
          <p:nvGrpSpPr>
            <p:cNvPr id="8" name="グループ化 22"/>
            <p:cNvGrpSpPr/>
            <p:nvPr/>
          </p:nvGrpSpPr>
          <p:grpSpPr>
            <a:xfrm>
              <a:off x="515274" y="121919"/>
              <a:ext cx="5857916" cy="4862951"/>
              <a:chOff x="470304" y="121919"/>
              <a:chExt cx="5857916" cy="4862951"/>
            </a:xfrm>
          </p:grpSpPr>
          <p:cxnSp>
            <p:nvCxnSpPr>
              <p:cNvPr id="12" name="直線コネクタ 11"/>
              <p:cNvCxnSpPr/>
              <p:nvPr/>
            </p:nvCxnSpPr>
            <p:spPr>
              <a:xfrm rot="5400000" flipH="1" flipV="1">
                <a:off x="4954659" y="3626754"/>
                <a:ext cx="2714644" cy="158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154600" y="214290"/>
                <a:ext cx="2143140" cy="2071702"/>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10800000">
                <a:off x="470304" y="121919"/>
                <a:ext cx="5857916" cy="3092766"/>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27" name="テキスト ボックス 26"/>
          <p:cNvSpPr txBox="1"/>
          <p:nvPr/>
        </p:nvSpPr>
        <p:spPr>
          <a:xfrm>
            <a:off x="4429124" y="1353909"/>
            <a:ext cx="4643470" cy="646331"/>
          </a:xfrm>
          <a:prstGeom prst="rect">
            <a:avLst/>
          </a:prstGeom>
          <a:noFill/>
        </p:spPr>
        <p:txBody>
          <a:bodyPr wrap="square" rtlCol="0">
            <a:spAutoFit/>
          </a:bodyPr>
          <a:lstStyle/>
          <a:p>
            <a:r>
              <a:rPr kumimoji="1" lang="en-US" altLang="ja-JP" dirty="0" smtClean="0"/>
              <a:t>X point </a:t>
            </a:r>
            <a:r>
              <a:rPr kumimoji="1" lang="ja-JP" altLang="en-US" dirty="0" smtClean="0"/>
              <a:t>から約 </a:t>
            </a:r>
            <a:r>
              <a:rPr lang="en-US" altLang="ja-JP" dirty="0" smtClean="0"/>
              <a:t>9</a:t>
            </a:r>
            <a:r>
              <a:rPr kumimoji="1" lang="en-US" altLang="ja-JP" dirty="0" smtClean="0"/>
              <a:t>0 </a:t>
            </a:r>
            <a:r>
              <a:rPr kumimoji="1" lang="ja-JP" altLang="en-US" dirty="0" smtClean="0"/>
              <a:t>イオン慣性長でのリコネクション境界層</a:t>
            </a:r>
            <a:endParaRPr kumimoji="1" lang="ja-JP" altLang="en-US" dirty="0"/>
          </a:p>
        </p:txBody>
      </p:sp>
      <p:grpSp>
        <p:nvGrpSpPr>
          <p:cNvPr id="9" name="グループ化 39"/>
          <p:cNvGrpSpPr/>
          <p:nvPr/>
        </p:nvGrpSpPr>
        <p:grpSpPr>
          <a:xfrm>
            <a:off x="1118836" y="122850"/>
            <a:ext cx="1571689" cy="6336000"/>
            <a:chOff x="1186071" y="122850"/>
            <a:chExt cx="1571689" cy="6336000"/>
          </a:xfrm>
        </p:grpSpPr>
        <p:cxnSp>
          <p:nvCxnSpPr>
            <p:cNvPr id="28" name="直線コネクタ 27"/>
            <p:cNvCxnSpPr/>
            <p:nvPr/>
          </p:nvCxnSpPr>
          <p:spPr>
            <a:xfrm rot="5400000" flipH="1" flipV="1">
              <a:off x="-1385278" y="3289843"/>
              <a:ext cx="6336000" cy="2014"/>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186071" y="4270758"/>
              <a:ext cx="577594" cy="369332"/>
            </a:xfrm>
            <a:prstGeom prst="rect">
              <a:avLst/>
            </a:prstGeom>
            <a:noFill/>
          </p:spPr>
          <p:txBody>
            <a:bodyPr wrap="none" rtlCol="0">
              <a:spAutoFit/>
            </a:bodyPr>
            <a:lstStyle/>
            <a:p>
              <a:r>
                <a:rPr kumimoji="1" lang="en-US" altLang="ja-JP" b="1" dirty="0" smtClean="0"/>
                <a:t>Up-</a:t>
              </a:r>
              <a:endParaRPr kumimoji="1" lang="ja-JP" altLang="en-US" b="1" dirty="0"/>
            </a:p>
          </p:txBody>
        </p:sp>
        <p:sp>
          <p:nvSpPr>
            <p:cNvPr id="39" name="テキスト ボックス 38"/>
            <p:cNvSpPr txBox="1"/>
            <p:nvPr/>
          </p:nvSpPr>
          <p:spPr>
            <a:xfrm>
              <a:off x="1853153" y="4274114"/>
              <a:ext cx="904607" cy="369332"/>
            </a:xfrm>
            <a:prstGeom prst="rect">
              <a:avLst/>
            </a:prstGeom>
            <a:noFill/>
          </p:spPr>
          <p:txBody>
            <a:bodyPr wrap="none" rtlCol="0">
              <a:spAutoFit/>
            </a:bodyPr>
            <a:lstStyle/>
            <a:p>
              <a:r>
                <a:rPr lang="en-US" altLang="ja-JP" b="1" dirty="0" smtClean="0"/>
                <a:t>Down</a:t>
              </a:r>
              <a:r>
                <a:rPr kumimoji="1" lang="en-US" altLang="ja-JP" b="1" dirty="0" smtClean="0"/>
                <a:t>-</a:t>
              </a:r>
              <a:endParaRPr kumimoji="1" lang="ja-JP" altLang="en-US" b="1" dirty="0"/>
            </a:p>
          </p:txBody>
        </p:sp>
      </p:grpSp>
      <p:sp>
        <p:nvSpPr>
          <p:cNvPr id="42" name="テキスト ボックス 41"/>
          <p:cNvSpPr txBox="1"/>
          <p:nvPr/>
        </p:nvSpPr>
        <p:spPr>
          <a:xfrm>
            <a:off x="4857752" y="97673"/>
            <a:ext cx="4286280" cy="830997"/>
          </a:xfrm>
          <a:prstGeom prst="rect">
            <a:avLst/>
          </a:prstGeom>
          <a:noFill/>
        </p:spPr>
        <p:txBody>
          <a:bodyPr wrap="square" rtlCol="0">
            <a:spAutoFit/>
          </a:bodyPr>
          <a:lstStyle/>
          <a:p>
            <a:r>
              <a:rPr kumimoji="1" lang="ja-JP" altLang="en-US" sz="2400" dirty="0" smtClean="0"/>
              <a:t>リコネクション境界層をまたいだ構造</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概要</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イントロダクション</a:t>
            </a:r>
            <a:r>
              <a:rPr lang="en-US" altLang="ja-JP" dirty="0" smtClean="0"/>
              <a:t>.</a:t>
            </a:r>
          </a:p>
          <a:p>
            <a:pPr lvl="1"/>
            <a:r>
              <a:rPr kumimoji="1" lang="ja-JP" altLang="en-US" dirty="0" smtClean="0"/>
              <a:t>磁気圏尾部での磁気リコネクション</a:t>
            </a:r>
            <a:r>
              <a:rPr kumimoji="1" lang="en-US" altLang="ja-JP" dirty="0" smtClean="0"/>
              <a:t>.</a:t>
            </a:r>
          </a:p>
          <a:p>
            <a:pPr lvl="1"/>
            <a:r>
              <a:rPr lang="ja-JP" altLang="en-US" dirty="0" smtClean="0"/>
              <a:t>無衝突磁気リコネクション中での </a:t>
            </a:r>
            <a:r>
              <a:rPr lang="en-US" altLang="ja-JP" dirty="0" smtClean="0"/>
              <a:t>Slow shock </a:t>
            </a:r>
            <a:r>
              <a:rPr lang="ja-JP" altLang="en-US" dirty="0" smtClean="0"/>
              <a:t>形成の有無を議論することがなぜ重要なのか</a:t>
            </a:r>
            <a:r>
              <a:rPr lang="en-US" altLang="ja-JP" dirty="0" smtClean="0"/>
              <a:t>.</a:t>
            </a:r>
          </a:p>
          <a:p>
            <a:pPr lvl="1"/>
            <a:r>
              <a:rPr lang="ja-JP" altLang="en-US" dirty="0" smtClean="0"/>
              <a:t>磁気圏尾部での運動論（特に</a:t>
            </a:r>
            <a:r>
              <a:rPr lang="en-US" altLang="ja-JP" dirty="0" smtClean="0"/>
              <a:t>ion</a:t>
            </a:r>
            <a:r>
              <a:rPr lang="ja-JP" altLang="en-US" dirty="0" smtClean="0"/>
              <a:t>）の重要性</a:t>
            </a:r>
            <a:r>
              <a:rPr lang="en-US" altLang="ja-JP" dirty="0" smtClean="0"/>
              <a:t>.</a:t>
            </a:r>
          </a:p>
          <a:p>
            <a:pPr lvl="1"/>
            <a:r>
              <a:rPr kumimoji="1" lang="ja-JP" altLang="en-US" dirty="0" smtClean="0"/>
              <a:t>本研究の目的と位置づけ</a:t>
            </a:r>
            <a:r>
              <a:rPr kumimoji="1" lang="en-US" altLang="ja-JP" dirty="0" smtClean="0"/>
              <a:t>.</a:t>
            </a:r>
          </a:p>
          <a:p>
            <a:r>
              <a:rPr lang="ja-JP" altLang="en-US" dirty="0" smtClean="0"/>
              <a:t>温度異方性と </a:t>
            </a:r>
            <a:r>
              <a:rPr lang="en-US" altLang="ja-JP" dirty="0" smtClean="0"/>
              <a:t>Slow shock </a:t>
            </a:r>
            <a:r>
              <a:rPr lang="ja-JP" altLang="en-US" dirty="0" smtClean="0"/>
              <a:t>形成条件</a:t>
            </a:r>
            <a:r>
              <a:rPr lang="en-US" altLang="ja-JP" dirty="0" smtClean="0"/>
              <a:t>.</a:t>
            </a:r>
          </a:p>
          <a:p>
            <a:pPr lvl="1"/>
            <a:r>
              <a:rPr lang="ja-JP" altLang="en-US" dirty="0" smtClean="0"/>
              <a:t>１次元の温度異方性 </a:t>
            </a:r>
            <a:r>
              <a:rPr lang="en-US" altLang="ja-JP" dirty="0" err="1" smtClean="0"/>
              <a:t>Rankine-Hugoniot</a:t>
            </a:r>
            <a:r>
              <a:rPr lang="en-US" altLang="ja-JP" dirty="0" smtClean="0"/>
              <a:t> </a:t>
            </a:r>
            <a:r>
              <a:rPr lang="ja-JP" altLang="en-US" dirty="0" smtClean="0"/>
              <a:t>条件から</a:t>
            </a:r>
            <a:r>
              <a:rPr lang="en-US" altLang="ja-JP" dirty="0" smtClean="0"/>
              <a:t>.</a:t>
            </a:r>
          </a:p>
          <a:p>
            <a:r>
              <a:rPr lang="ja-JP" altLang="en-US" dirty="0" smtClean="0"/>
              <a:t>手法について</a:t>
            </a:r>
            <a:r>
              <a:rPr lang="en-US" altLang="ja-JP" dirty="0" smtClean="0"/>
              <a:t>.</a:t>
            </a:r>
          </a:p>
          <a:p>
            <a:pPr lvl="1"/>
            <a:r>
              <a:rPr lang="ja-JP" altLang="en-US" dirty="0" smtClean="0"/>
              <a:t>数値実験手法 </a:t>
            </a:r>
            <a:r>
              <a:rPr lang="en-US" altLang="ja-JP" dirty="0" smtClean="0"/>
              <a:t>~ Hybrid simulation ~.</a:t>
            </a:r>
          </a:p>
          <a:p>
            <a:r>
              <a:rPr kumimoji="1" lang="ja-JP" altLang="en-US" dirty="0" smtClean="0"/>
              <a:t>磁気リコネクションの数値実験</a:t>
            </a:r>
            <a:r>
              <a:rPr lang="ja-JP" altLang="en-US" dirty="0" smtClean="0"/>
              <a:t>の結果から</a:t>
            </a:r>
            <a:r>
              <a:rPr kumimoji="1" lang="en-US" altLang="ja-JP" dirty="0" smtClean="0"/>
              <a:t>.</a:t>
            </a:r>
          </a:p>
          <a:p>
            <a:r>
              <a:rPr lang="ja-JP" altLang="en-US" dirty="0" smtClean="0"/>
              <a:t>まとめと今後</a:t>
            </a:r>
            <a:r>
              <a:rPr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5720" y="214290"/>
            <a:ext cx="5666936" cy="461665"/>
          </a:xfrm>
          <a:prstGeom prst="rect">
            <a:avLst/>
          </a:prstGeom>
          <a:noFill/>
        </p:spPr>
        <p:txBody>
          <a:bodyPr wrap="none" rtlCol="0">
            <a:spAutoFit/>
          </a:bodyPr>
          <a:lstStyle/>
          <a:p>
            <a:r>
              <a:rPr kumimoji="1" lang="ja-JP" altLang="en-US" sz="2400" dirty="0" smtClean="0"/>
              <a:t>温度異方性を考慮した </a:t>
            </a:r>
            <a:r>
              <a:rPr lang="en-US" altLang="ja-JP" sz="2400" dirty="0" smtClean="0"/>
              <a:t>RH </a:t>
            </a:r>
            <a:r>
              <a:rPr lang="ja-JP" altLang="en-US" sz="2400" dirty="0" smtClean="0"/>
              <a:t>理論との比較</a:t>
            </a:r>
            <a:endParaRPr kumimoji="1" lang="ja-JP" altLang="en-US" sz="2400" dirty="0"/>
          </a:p>
        </p:txBody>
      </p:sp>
      <p:cxnSp>
        <p:nvCxnSpPr>
          <p:cNvPr id="30" name="直線コネクタ 29"/>
          <p:cNvCxnSpPr/>
          <p:nvPr/>
        </p:nvCxnSpPr>
        <p:spPr>
          <a:xfrm rot="5400000" flipH="1" flipV="1">
            <a:off x="-337455" y="3691473"/>
            <a:ext cx="5143536" cy="46558"/>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flipH="1" flipV="1">
            <a:off x="-952006" y="3691473"/>
            <a:ext cx="5143536" cy="46558"/>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00034" y="2886014"/>
            <a:ext cx="2428860" cy="1323439"/>
          </a:xfrm>
          <a:prstGeom prst="rect">
            <a:avLst/>
          </a:prstGeom>
          <a:noFill/>
          <a:ln>
            <a:solidFill>
              <a:schemeClr val="tx1"/>
            </a:solidFill>
          </a:ln>
        </p:spPr>
        <p:txBody>
          <a:bodyPr wrap="square" rtlCol="0">
            <a:spAutoFit/>
          </a:bodyPr>
          <a:lstStyle/>
          <a:p>
            <a:r>
              <a:rPr lang="ja-JP" altLang="en-US" sz="2000" dirty="0" smtClean="0"/>
              <a:t>シミュレーションから求まったパラメータを用いた</a:t>
            </a:r>
            <a:r>
              <a:rPr kumimoji="1" lang="en-US" altLang="ja-JP" sz="2000" dirty="0" smtClean="0"/>
              <a:t>Anisotropic RH </a:t>
            </a:r>
            <a:r>
              <a:rPr kumimoji="1" lang="ja-JP" altLang="en-US" sz="2000" dirty="0" smtClean="0"/>
              <a:t>解</a:t>
            </a:r>
            <a:endParaRPr kumimoji="1" lang="ja-JP" altLang="en-US" sz="2000" dirty="0"/>
          </a:p>
        </p:txBody>
      </p:sp>
      <p:sp>
        <p:nvSpPr>
          <p:cNvPr id="57" name="テキスト ボックス 56"/>
          <p:cNvSpPr txBox="1"/>
          <p:nvPr/>
        </p:nvSpPr>
        <p:spPr>
          <a:xfrm>
            <a:off x="571472" y="5929330"/>
            <a:ext cx="7858180" cy="707886"/>
          </a:xfrm>
          <a:prstGeom prst="rect">
            <a:avLst/>
          </a:prstGeom>
          <a:noFill/>
        </p:spPr>
        <p:txBody>
          <a:bodyPr wrap="square" rtlCol="0">
            <a:spAutoFit/>
          </a:bodyPr>
          <a:lstStyle/>
          <a:p>
            <a:r>
              <a:rPr lang="ja-JP" altLang="en-US" sz="2000" dirty="0" smtClean="0">
                <a:solidFill>
                  <a:srgbClr val="FF0000"/>
                </a:solidFill>
              </a:rPr>
              <a:t>はっきりとわかる </a:t>
            </a:r>
            <a:r>
              <a:rPr lang="en-US" altLang="ja-JP" sz="2000" dirty="0" smtClean="0">
                <a:solidFill>
                  <a:srgbClr val="FF0000"/>
                </a:solidFill>
              </a:rPr>
              <a:t>discontinuity </a:t>
            </a:r>
            <a:r>
              <a:rPr lang="ja-JP" altLang="en-US" sz="2000" dirty="0" smtClean="0">
                <a:solidFill>
                  <a:srgbClr val="FF0000"/>
                </a:solidFill>
              </a:rPr>
              <a:t>は見られるものの、上流のマッハ数に対して定常的な </a:t>
            </a:r>
            <a:r>
              <a:rPr lang="en-US" altLang="ja-JP" sz="2000" dirty="0" smtClean="0">
                <a:solidFill>
                  <a:srgbClr val="FF0000"/>
                </a:solidFill>
              </a:rPr>
              <a:t>slow shock </a:t>
            </a:r>
            <a:r>
              <a:rPr lang="ja-JP" altLang="en-US" sz="2000" dirty="0" smtClean="0">
                <a:solidFill>
                  <a:srgbClr val="FF0000"/>
                </a:solidFill>
              </a:rPr>
              <a:t>解ではない</a:t>
            </a:r>
            <a:r>
              <a:rPr lang="en-US" altLang="ja-JP" sz="2000" dirty="0" smtClean="0">
                <a:solidFill>
                  <a:srgbClr val="FF0000"/>
                </a:solidFill>
              </a:rPr>
              <a:t>.</a:t>
            </a:r>
          </a:p>
        </p:txBody>
      </p:sp>
      <p:sp>
        <p:nvSpPr>
          <p:cNvPr id="59" name="テキスト ボックス 58"/>
          <p:cNvSpPr txBox="1"/>
          <p:nvPr/>
        </p:nvSpPr>
        <p:spPr>
          <a:xfrm>
            <a:off x="571472" y="814312"/>
            <a:ext cx="7786742" cy="400110"/>
          </a:xfrm>
          <a:prstGeom prst="rect">
            <a:avLst/>
          </a:prstGeom>
          <a:noFill/>
        </p:spPr>
        <p:txBody>
          <a:bodyPr wrap="square" rtlCol="0">
            <a:spAutoFit/>
          </a:bodyPr>
          <a:lstStyle/>
          <a:p>
            <a:r>
              <a:rPr kumimoji="1" lang="ja-JP" altLang="en-US" sz="2000" dirty="0" smtClean="0"/>
              <a:t>ショック解を決めるパラメータと、上流と下流の典型的な物理量</a:t>
            </a:r>
            <a:endParaRPr kumimoji="1" lang="ja-JP" altLang="en-US" sz="2000" dirty="0"/>
          </a:p>
        </p:txBody>
      </p:sp>
      <p:pic>
        <p:nvPicPr>
          <p:cNvPr id="6147" name="Picture 3"/>
          <p:cNvPicPr>
            <a:picLocks noChangeAspect="1" noChangeArrowheads="1"/>
          </p:cNvPicPr>
          <p:nvPr/>
        </p:nvPicPr>
        <p:blipFill>
          <a:blip r:embed="rId2"/>
          <a:srcRect/>
          <a:stretch>
            <a:fillRect/>
          </a:stretch>
        </p:blipFill>
        <p:spPr bwMode="auto">
          <a:xfrm>
            <a:off x="1102018" y="1213479"/>
            <a:ext cx="6534150" cy="1343025"/>
          </a:xfrm>
          <a:prstGeom prst="rect">
            <a:avLst/>
          </a:prstGeom>
          <a:noFill/>
          <a:ln w="9525">
            <a:noFill/>
            <a:miter lim="800000"/>
            <a:headEnd/>
            <a:tailEnd/>
          </a:ln>
          <a:effectLst/>
        </p:spPr>
      </p:pic>
      <p:grpSp>
        <p:nvGrpSpPr>
          <p:cNvPr id="22" name="グループ化 21"/>
          <p:cNvGrpSpPr/>
          <p:nvPr/>
        </p:nvGrpSpPr>
        <p:grpSpPr>
          <a:xfrm>
            <a:off x="3285293" y="2544144"/>
            <a:ext cx="5241515" cy="3313748"/>
            <a:chOff x="3285293" y="2544144"/>
            <a:chExt cx="5241515" cy="3313748"/>
          </a:xfrm>
        </p:grpSpPr>
        <p:pic>
          <p:nvPicPr>
            <p:cNvPr id="5" name="Picture 2"/>
            <p:cNvPicPr>
              <a:picLocks noChangeAspect="1" noChangeArrowheads="1"/>
            </p:cNvPicPr>
            <p:nvPr/>
          </p:nvPicPr>
          <p:blipFill>
            <a:blip r:embed="rId3"/>
            <a:srcRect/>
            <a:stretch>
              <a:fillRect/>
            </a:stretch>
          </p:blipFill>
          <p:spPr bwMode="auto">
            <a:xfrm>
              <a:off x="3285293" y="2544144"/>
              <a:ext cx="4930045" cy="3313748"/>
            </a:xfrm>
            <a:prstGeom prst="rect">
              <a:avLst/>
            </a:prstGeom>
            <a:noFill/>
            <a:ln w="9525">
              <a:noFill/>
              <a:miter lim="800000"/>
              <a:headEnd/>
              <a:tailEnd/>
            </a:ln>
            <a:effectLst/>
          </p:spPr>
        </p:pic>
        <p:sp>
          <p:nvSpPr>
            <p:cNvPr id="19" name="正方形/長方形 18"/>
            <p:cNvSpPr/>
            <p:nvPr/>
          </p:nvSpPr>
          <p:spPr>
            <a:xfrm>
              <a:off x="8072462" y="3005134"/>
              <a:ext cx="428628"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098180" y="3888108"/>
              <a:ext cx="428628"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001024" y="5000636"/>
              <a:ext cx="428628"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5720" y="285728"/>
            <a:ext cx="7054111" cy="461665"/>
          </a:xfrm>
          <a:prstGeom prst="rect">
            <a:avLst/>
          </a:prstGeom>
          <a:noFill/>
        </p:spPr>
        <p:txBody>
          <a:bodyPr wrap="none" rtlCol="0">
            <a:spAutoFit/>
          </a:bodyPr>
          <a:lstStyle/>
          <a:p>
            <a:r>
              <a:rPr lang="en-US" altLang="ja-JP" sz="2400" dirty="0" smtClean="0"/>
              <a:t>Slow shock </a:t>
            </a:r>
            <a:r>
              <a:rPr lang="ja-JP" altLang="en-US" sz="2400" dirty="0" smtClean="0"/>
              <a:t>の形成に関わる温度異方性の空間分布</a:t>
            </a:r>
            <a:endParaRPr kumimoji="1" lang="ja-JP" altLang="en-US" sz="2400" dirty="0"/>
          </a:p>
        </p:txBody>
      </p:sp>
      <p:sp>
        <p:nvSpPr>
          <p:cNvPr id="12" name="テキスト ボックス 11"/>
          <p:cNvSpPr txBox="1"/>
          <p:nvPr/>
        </p:nvSpPr>
        <p:spPr>
          <a:xfrm>
            <a:off x="265525" y="1149478"/>
            <a:ext cx="5449483" cy="400110"/>
          </a:xfrm>
          <a:prstGeom prst="rect">
            <a:avLst/>
          </a:prstGeom>
          <a:noFill/>
          <a:ln>
            <a:solidFill>
              <a:schemeClr val="tx1"/>
            </a:solidFill>
          </a:ln>
        </p:spPr>
        <p:txBody>
          <a:bodyPr wrap="square" rtlCol="0">
            <a:spAutoFit/>
          </a:bodyPr>
          <a:lstStyle/>
          <a:p>
            <a:r>
              <a:rPr lang="en-US" altLang="ja-JP" sz="2000" dirty="0" smtClean="0">
                <a:solidFill>
                  <a:srgbClr val="FF0000"/>
                </a:solidFill>
              </a:rPr>
              <a:t>X </a:t>
            </a:r>
            <a:r>
              <a:rPr lang="ja-JP" altLang="en-US" sz="2000" dirty="0" smtClean="0">
                <a:solidFill>
                  <a:srgbClr val="FF0000"/>
                </a:solidFill>
              </a:rPr>
              <a:t>点からの距離に依存した温度異方性の変化</a:t>
            </a:r>
            <a:endParaRPr kumimoji="1" lang="ja-JP" altLang="en-US" sz="2000" dirty="0">
              <a:solidFill>
                <a:srgbClr val="FF0000"/>
              </a:solidFill>
            </a:endParaRPr>
          </a:p>
        </p:txBody>
      </p:sp>
      <p:sp>
        <p:nvSpPr>
          <p:cNvPr id="35" name="テキスト ボックス 34"/>
          <p:cNvSpPr txBox="1"/>
          <p:nvPr/>
        </p:nvSpPr>
        <p:spPr>
          <a:xfrm>
            <a:off x="428596" y="5721510"/>
            <a:ext cx="7929618" cy="707886"/>
          </a:xfrm>
          <a:prstGeom prst="rect">
            <a:avLst/>
          </a:prstGeom>
          <a:noFill/>
        </p:spPr>
        <p:txBody>
          <a:bodyPr wrap="square" rtlCol="0">
            <a:spAutoFit/>
          </a:bodyPr>
          <a:lstStyle/>
          <a:p>
            <a:r>
              <a:rPr lang="ja-JP" altLang="en-US" sz="2000" dirty="0" smtClean="0">
                <a:solidFill>
                  <a:srgbClr val="FF0000"/>
                </a:solidFill>
              </a:rPr>
              <a:t>低マッハ数～高マッハ数で定常的に</a:t>
            </a:r>
            <a:r>
              <a:rPr kumimoji="1" lang="en-US" altLang="ja-JP" sz="2000" dirty="0" smtClean="0">
                <a:solidFill>
                  <a:srgbClr val="FF0000"/>
                </a:solidFill>
              </a:rPr>
              <a:t>Slow shock </a:t>
            </a:r>
            <a:r>
              <a:rPr lang="ja-JP" altLang="en-US" sz="2000" dirty="0" smtClean="0">
                <a:solidFill>
                  <a:srgbClr val="FF0000"/>
                </a:solidFill>
              </a:rPr>
              <a:t>が存在すると期待できるのは、</a:t>
            </a:r>
            <a:r>
              <a:rPr lang="en-US" altLang="ja-JP" sz="2000" dirty="0" smtClean="0">
                <a:solidFill>
                  <a:srgbClr val="FF0000"/>
                </a:solidFill>
              </a:rPr>
              <a:t>X point </a:t>
            </a:r>
            <a:r>
              <a:rPr lang="ja-JP" altLang="en-US" sz="2000" dirty="0" smtClean="0">
                <a:solidFill>
                  <a:srgbClr val="FF0000"/>
                </a:solidFill>
              </a:rPr>
              <a:t>から～</a:t>
            </a:r>
            <a:r>
              <a:rPr lang="en-US" altLang="ja-JP" sz="2000" dirty="0" smtClean="0">
                <a:solidFill>
                  <a:srgbClr val="FF0000"/>
                </a:solidFill>
              </a:rPr>
              <a:t>160 ion </a:t>
            </a:r>
            <a:r>
              <a:rPr lang="ja-JP" altLang="en-US" sz="2000" dirty="0" smtClean="0">
                <a:solidFill>
                  <a:srgbClr val="FF0000"/>
                </a:solidFill>
              </a:rPr>
              <a:t>慣性長程度</a:t>
            </a:r>
            <a:r>
              <a:rPr lang="en-US" altLang="ja-JP" sz="2000" dirty="0" smtClean="0">
                <a:solidFill>
                  <a:srgbClr val="FF0000"/>
                </a:solidFill>
              </a:rPr>
              <a:t>.</a:t>
            </a:r>
            <a:endParaRPr kumimoji="1" lang="ja-JP" altLang="en-US" sz="2000" dirty="0">
              <a:solidFill>
                <a:srgbClr val="FF0000"/>
              </a:solidFill>
            </a:endParaRPr>
          </a:p>
        </p:txBody>
      </p:sp>
      <p:grpSp>
        <p:nvGrpSpPr>
          <p:cNvPr id="23" name="グループ化 22"/>
          <p:cNvGrpSpPr/>
          <p:nvPr/>
        </p:nvGrpSpPr>
        <p:grpSpPr>
          <a:xfrm>
            <a:off x="428596" y="4000504"/>
            <a:ext cx="8501122" cy="1301415"/>
            <a:chOff x="428596" y="4000504"/>
            <a:chExt cx="8501122" cy="1301415"/>
          </a:xfrm>
        </p:grpSpPr>
        <p:grpSp>
          <p:nvGrpSpPr>
            <p:cNvPr id="5" name="グループ化 24"/>
            <p:cNvGrpSpPr/>
            <p:nvPr/>
          </p:nvGrpSpPr>
          <p:grpSpPr>
            <a:xfrm>
              <a:off x="428596" y="4000504"/>
              <a:ext cx="5000660" cy="1301415"/>
              <a:chOff x="5357818" y="1130842"/>
              <a:chExt cx="3143272" cy="1301415"/>
            </a:xfrm>
          </p:grpSpPr>
          <p:sp>
            <p:nvSpPr>
              <p:cNvPr id="31" name="テキスト ボックス 30"/>
              <p:cNvSpPr txBox="1"/>
              <p:nvPr/>
            </p:nvSpPr>
            <p:spPr>
              <a:xfrm>
                <a:off x="5357818" y="1130842"/>
                <a:ext cx="3071834" cy="369332"/>
              </a:xfrm>
              <a:prstGeom prst="rect">
                <a:avLst/>
              </a:prstGeom>
              <a:noFill/>
            </p:spPr>
            <p:txBody>
              <a:bodyPr wrap="square" rtlCol="0">
                <a:spAutoFit/>
              </a:bodyPr>
              <a:lstStyle/>
              <a:p>
                <a:r>
                  <a:rPr kumimoji="1" lang="ja-JP" altLang="en-US" dirty="0" smtClean="0"/>
                  <a:t>上流の</a:t>
                </a:r>
                <a:r>
                  <a:rPr kumimoji="1" lang="en-US" altLang="ja-JP" dirty="0" smtClean="0"/>
                  <a:t>Alfven Mach </a:t>
                </a:r>
                <a:r>
                  <a:rPr kumimoji="1" lang="ja-JP" altLang="en-US" dirty="0" smtClean="0"/>
                  <a:t>数が</a:t>
                </a:r>
                <a:endParaRPr kumimoji="1" lang="ja-JP" altLang="en-US" dirty="0"/>
              </a:p>
            </p:txBody>
          </p:sp>
          <p:sp>
            <p:nvSpPr>
              <p:cNvPr id="32" name="テキスト ボックス 31"/>
              <p:cNvSpPr txBox="1"/>
              <p:nvPr/>
            </p:nvSpPr>
            <p:spPr>
              <a:xfrm>
                <a:off x="5357818" y="1785926"/>
                <a:ext cx="3143272" cy="646331"/>
              </a:xfrm>
              <a:prstGeom prst="rect">
                <a:avLst/>
              </a:prstGeom>
              <a:noFill/>
            </p:spPr>
            <p:txBody>
              <a:bodyPr wrap="square" rtlCol="0">
                <a:spAutoFit/>
              </a:bodyPr>
              <a:lstStyle/>
              <a:p>
                <a:r>
                  <a:rPr lang="ja-JP" altLang="en-US" dirty="0" smtClean="0"/>
                  <a:t>であるとき常に </a:t>
                </a:r>
                <a:r>
                  <a:rPr lang="en-US" altLang="ja-JP" dirty="0" smtClean="0"/>
                  <a:t>Slow shock </a:t>
                </a:r>
                <a:r>
                  <a:rPr lang="ja-JP" altLang="en-US" dirty="0" smtClean="0"/>
                  <a:t>の解を持つための </a:t>
                </a:r>
                <a:r>
                  <a:rPr lang="en-US" altLang="ja-JP" dirty="0" smtClean="0"/>
                  <a:t>ε </a:t>
                </a:r>
                <a:r>
                  <a:rPr lang="ja-JP" altLang="en-US" dirty="0" smtClean="0"/>
                  <a:t>の値</a:t>
                </a:r>
                <a:r>
                  <a:rPr lang="en-US" altLang="ja-JP" dirty="0" smtClean="0"/>
                  <a:t>.</a:t>
                </a:r>
                <a:endParaRPr kumimoji="1" lang="ja-JP" altLang="en-US" dirty="0"/>
              </a:p>
            </p:txBody>
          </p:sp>
        </p:grpSp>
        <p:grpSp>
          <p:nvGrpSpPr>
            <p:cNvPr id="6" name="グループ化 25"/>
            <p:cNvGrpSpPr/>
            <p:nvPr/>
          </p:nvGrpSpPr>
          <p:grpSpPr>
            <a:xfrm>
              <a:off x="5715008" y="4143380"/>
              <a:ext cx="3214710" cy="967730"/>
              <a:chOff x="5214942" y="2428868"/>
              <a:chExt cx="3214710" cy="967730"/>
            </a:xfrm>
          </p:grpSpPr>
          <p:sp>
            <p:nvSpPr>
              <p:cNvPr id="33" name="テキスト ボックス 32"/>
              <p:cNvSpPr txBox="1"/>
              <p:nvPr/>
            </p:nvSpPr>
            <p:spPr>
              <a:xfrm>
                <a:off x="5357818" y="2428868"/>
                <a:ext cx="2262158" cy="369332"/>
              </a:xfrm>
              <a:prstGeom prst="rect">
                <a:avLst/>
              </a:prstGeom>
              <a:noFill/>
            </p:spPr>
            <p:txBody>
              <a:bodyPr wrap="none" rtlCol="0">
                <a:spAutoFit/>
              </a:bodyPr>
              <a:lstStyle/>
              <a:p>
                <a:r>
                  <a:rPr lang="ja-JP" altLang="en-US" dirty="0" smtClean="0"/>
                  <a:t>等方プラズマの場合</a:t>
                </a:r>
                <a:endParaRPr kumimoji="1" lang="ja-JP" altLang="en-US" dirty="0"/>
              </a:p>
            </p:txBody>
          </p:sp>
          <p:sp>
            <p:nvSpPr>
              <p:cNvPr id="34" name="テキスト ボックス 33"/>
              <p:cNvSpPr txBox="1"/>
              <p:nvPr/>
            </p:nvSpPr>
            <p:spPr>
              <a:xfrm>
                <a:off x="5357818" y="3027266"/>
                <a:ext cx="2841162" cy="369332"/>
              </a:xfrm>
              <a:prstGeom prst="rect">
                <a:avLst/>
              </a:prstGeom>
              <a:noFill/>
            </p:spPr>
            <p:txBody>
              <a:bodyPr wrap="none" rtlCol="0">
                <a:spAutoFit/>
              </a:bodyPr>
              <a:lstStyle/>
              <a:p>
                <a:r>
                  <a:rPr lang="ja-JP" altLang="en-US" dirty="0" smtClean="0"/>
                  <a:t>で </a:t>
                </a:r>
                <a:r>
                  <a:rPr lang="en-US" altLang="ja-JP" dirty="0" smtClean="0"/>
                  <a:t>Slow shock </a:t>
                </a:r>
                <a:r>
                  <a:rPr lang="ja-JP" altLang="en-US" dirty="0" smtClean="0"/>
                  <a:t>の解を持つ</a:t>
                </a:r>
                <a:r>
                  <a:rPr lang="en-US" altLang="ja-JP" dirty="0" smtClean="0"/>
                  <a:t>.</a:t>
                </a:r>
                <a:endParaRPr kumimoji="1" lang="ja-JP" altLang="en-US" dirty="0"/>
              </a:p>
            </p:txBody>
          </p:sp>
          <p:sp>
            <p:nvSpPr>
              <p:cNvPr id="36" name="大かっこ 35"/>
              <p:cNvSpPr/>
              <p:nvPr/>
            </p:nvSpPr>
            <p:spPr>
              <a:xfrm>
                <a:off x="5214942" y="2428868"/>
                <a:ext cx="3214710" cy="928694"/>
              </a:xfrm>
              <a:prstGeom prst="bracket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9218" name="Picture 2" descr="\begin{align*}&#10;0.5&lt;M_{A,n1}&lt;1&#10;\end{align*}"/>
            <p:cNvPicPr>
              <a:picLocks noChangeAspect="1" noChangeArrowheads="1"/>
            </p:cNvPicPr>
            <p:nvPr/>
          </p:nvPicPr>
          <p:blipFill>
            <a:blip r:embed="rId2"/>
            <a:srcRect/>
            <a:stretch>
              <a:fillRect/>
            </a:stretch>
          </p:blipFill>
          <p:spPr bwMode="auto">
            <a:xfrm>
              <a:off x="1571604" y="4384366"/>
              <a:ext cx="2575560" cy="304800"/>
            </a:xfrm>
            <a:prstGeom prst="rect">
              <a:avLst/>
            </a:prstGeom>
            <a:noFill/>
          </p:spPr>
        </p:pic>
        <p:pic>
          <p:nvPicPr>
            <p:cNvPr id="9220" name="Picture 4" descr="\begin{align*}&#10;0\lesssim M_{A,n1}&lt;1&#10;\end{align*}"/>
            <p:cNvPicPr>
              <a:picLocks noChangeAspect="1" noChangeArrowheads="1"/>
            </p:cNvPicPr>
            <p:nvPr/>
          </p:nvPicPr>
          <p:blipFill>
            <a:blip r:embed="rId3"/>
            <a:srcRect/>
            <a:stretch>
              <a:fillRect/>
            </a:stretch>
          </p:blipFill>
          <p:spPr bwMode="auto">
            <a:xfrm>
              <a:off x="6174116" y="4466282"/>
              <a:ext cx="2255520" cy="320040"/>
            </a:xfrm>
            <a:prstGeom prst="rect">
              <a:avLst/>
            </a:prstGeom>
            <a:noFill/>
          </p:spPr>
        </p:pic>
      </p:grpSp>
      <p:pic>
        <p:nvPicPr>
          <p:cNvPr id="7170" name="Picture 2"/>
          <p:cNvPicPr>
            <a:picLocks noChangeAspect="1" noChangeArrowheads="1"/>
          </p:cNvPicPr>
          <p:nvPr/>
        </p:nvPicPr>
        <p:blipFill>
          <a:blip r:embed="rId4"/>
          <a:srcRect/>
          <a:stretch>
            <a:fillRect/>
          </a:stretch>
        </p:blipFill>
        <p:spPr bwMode="auto">
          <a:xfrm>
            <a:off x="108219" y="1714492"/>
            <a:ext cx="5234940" cy="1823085"/>
          </a:xfrm>
          <a:prstGeom prst="rect">
            <a:avLst/>
          </a:prstGeom>
          <a:noFill/>
          <a:ln w="9525">
            <a:noFill/>
            <a:miter lim="800000"/>
            <a:headEnd/>
            <a:tailEnd/>
          </a:ln>
          <a:effectLst/>
        </p:spPr>
      </p:pic>
      <p:cxnSp>
        <p:nvCxnSpPr>
          <p:cNvPr id="20" name="直線矢印コネクタ 19"/>
          <p:cNvCxnSpPr/>
          <p:nvPr/>
        </p:nvCxnSpPr>
        <p:spPr>
          <a:xfrm rot="5400000" flipH="1" flipV="1">
            <a:off x="-71470" y="3143248"/>
            <a:ext cx="1643074" cy="7143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26" name="図 25" descr="hope.png"/>
          <p:cNvPicPr>
            <a:picLocks noChangeAspect="1"/>
          </p:cNvPicPr>
          <p:nvPr/>
        </p:nvPicPr>
        <p:blipFill>
          <a:blip r:embed="rId5"/>
          <a:stretch>
            <a:fillRect/>
          </a:stretch>
        </p:blipFill>
        <p:spPr>
          <a:xfrm>
            <a:off x="5857884" y="1143004"/>
            <a:ext cx="3048000" cy="28422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
            <a:ext cx="8229600" cy="1143000"/>
          </a:xfrm>
        </p:spPr>
        <p:txBody>
          <a:bodyPr>
            <a:normAutofit/>
          </a:bodyPr>
          <a:lstStyle/>
          <a:p>
            <a:r>
              <a:rPr lang="ja-JP" altLang="en-US" sz="3600" dirty="0" smtClean="0"/>
              <a:t>まとめ</a:t>
            </a:r>
            <a:endParaRPr kumimoji="1" lang="ja-JP" altLang="en-US" sz="3600" dirty="0"/>
          </a:p>
        </p:txBody>
      </p:sp>
      <p:sp>
        <p:nvSpPr>
          <p:cNvPr id="3" name="テキスト ボックス 2"/>
          <p:cNvSpPr txBox="1"/>
          <p:nvPr/>
        </p:nvSpPr>
        <p:spPr>
          <a:xfrm>
            <a:off x="642911" y="973281"/>
            <a:ext cx="7858179" cy="2246769"/>
          </a:xfrm>
          <a:prstGeom prst="rect">
            <a:avLst/>
          </a:prstGeom>
          <a:noFill/>
        </p:spPr>
        <p:txBody>
          <a:bodyPr wrap="square" rtlCol="0">
            <a:spAutoFit/>
          </a:bodyPr>
          <a:lstStyle/>
          <a:p>
            <a:pPr>
              <a:buFont typeface="Wingdings" pitchFamily="2" charset="2"/>
              <a:buChar char="u"/>
            </a:pPr>
            <a:r>
              <a:rPr lang="en-US" altLang="ja-JP" sz="2000" dirty="0" smtClean="0"/>
              <a:t> </a:t>
            </a:r>
            <a:r>
              <a:rPr lang="en-US" altLang="ja-JP" sz="2000" dirty="0" smtClean="0">
                <a:solidFill>
                  <a:srgbClr val="FF0000"/>
                </a:solidFill>
              </a:rPr>
              <a:t>X point </a:t>
            </a:r>
            <a:r>
              <a:rPr lang="ja-JP" altLang="en-US" sz="2000" dirty="0" smtClean="0">
                <a:solidFill>
                  <a:srgbClr val="FF0000"/>
                </a:solidFill>
              </a:rPr>
              <a:t>からの距離に比例して下流側での温度異方性は緩和することがわかった</a:t>
            </a:r>
            <a:r>
              <a:rPr lang="en-US" altLang="ja-JP" sz="2000" dirty="0" smtClean="0">
                <a:solidFill>
                  <a:srgbClr val="FF0000"/>
                </a:solidFill>
              </a:rPr>
              <a:t>.</a:t>
            </a:r>
          </a:p>
          <a:p>
            <a:pPr>
              <a:buFont typeface="Wingdings" pitchFamily="2" charset="2"/>
              <a:buChar char="u"/>
            </a:pPr>
            <a:r>
              <a:rPr lang="ja-JP" altLang="en-US" sz="2000" dirty="0" smtClean="0"/>
              <a:t> </a:t>
            </a:r>
            <a:r>
              <a:rPr lang="en-US" altLang="ja-JP" sz="2000" dirty="0" smtClean="0"/>
              <a:t>X point </a:t>
            </a:r>
            <a:r>
              <a:rPr lang="ja-JP" altLang="en-US" sz="2000" dirty="0" smtClean="0"/>
              <a:t>から</a:t>
            </a:r>
            <a:r>
              <a:rPr lang="en-US" altLang="ja-JP" sz="2000" dirty="0" smtClean="0"/>
              <a:t> 100 </a:t>
            </a:r>
            <a:r>
              <a:rPr lang="ja-JP" altLang="en-US" sz="2000" dirty="0" smtClean="0"/>
              <a:t>イオン慣性長程度離れた領域では </a:t>
            </a:r>
            <a:r>
              <a:rPr lang="en-US" altLang="ja-JP" sz="2000" dirty="0" smtClean="0"/>
              <a:t>Slow shock-like </a:t>
            </a:r>
            <a:r>
              <a:rPr lang="ja-JP" altLang="en-US" sz="2000" dirty="0" smtClean="0"/>
              <a:t>な</a:t>
            </a:r>
            <a:r>
              <a:rPr lang="en-US" altLang="ja-JP" sz="2000" dirty="0" smtClean="0"/>
              <a:t>discontinuity </a:t>
            </a:r>
            <a:r>
              <a:rPr lang="ja-JP" altLang="en-US" sz="2000" dirty="0" smtClean="0"/>
              <a:t>が形成された（しかし温度異方性</a:t>
            </a:r>
            <a:r>
              <a:rPr lang="en-US" altLang="ja-JP" sz="2000" dirty="0" smtClean="0"/>
              <a:t>RH</a:t>
            </a:r>
            <a:r>
              <a:rPr lang="ja-JP" altLang="en-US" sz="2000" dirty="0" smtClean="0"/>
              <a:t>を満たさない）</a:t>
            </a:r>
            <a:r>
              <a:rPr lang="en-US" altLang="ja-JP" sz="2000" dirty="0" smtClean="0"/>
              <a:t>.</a:t>
            </a:r>
          </a:p>
          <a:p>
            <a:pPr>
              <a:buFont typeface="Wingdings" pitchFamily="2" charset="2"/>
              <a:buChar char="u"/>
            </a:pPr>
            <a:r>
              <a:rPr lang="en-US" altLang="ja-JP" sz="2000" dirty="0" smtClean="0"/>
              <a:t> </a:t>
            </a:r>
            <a:r>
              <a:rPr lang="en-US" altLang="ja-JP" sz="2000" dirty="0" smtClean="0">
                <a:solidFill>
                  <a:srgbClr val="FF0000"/>
                </a:solidFill>
              </a:rPr>
              <a:t>Slow shock </a:t>
            </a:r>
            <a:r>
              <a:rPr lang="ja-JP" altLang="en-US" sz="2000" dirty="0" smtClean="0">
                <a:solidFill>
                  <a:srgbClr val="FF0000"/>
                </a:solidFill>
              </a:rPr>
              <a:t>が形成されると考えられるスケールの定量的な指標（</a:t>
            </a:r>
            <a:r>
              <a:rPr lang="en-US" altLang="ja-JP" sz="2000" dirty="0" smtClean="0">
                <a:solidFill>
                  <a:srgbClr val="FF0000"/>
                </a:solidFill>
              </a:rPr>
              <a:t>X point </a:t>
            </a:r>
            <a:r>
              <a:rPr lang="ja-JP" altLang="en-US" sz="2000" dirty="0" smtClean="0">
                <a:solidFill>
                  <a:srgbClr val="FF0000"/>
                </a:solidFill>
              </a:rPr>
              <a:t>から</a:t>
            </a:r>
            <a:r>
              <a:rPr lang="en-US" altLang="ja-JP" sz="2000" dirty="0" smtClean="0">
                <a:solidFill>
                  <a:srgbClr val="FF0000"/>
                </a:solidFill>
              </a:rPr>
              <a:t>~160</a:t>
            </a:r>
            <a:r>
              <a:rPr lang="ja-JP" altLang="en-US" sz="2000" dirty="0" smtClean="0">
                <a:solidFill>
                  <a:srgbClr val="FF0000"/>
                </a:solidFill>
              </a:rPr>
              <a:t>イオン慣性長）を示した</a:t>
            </a:r>
            <a:r>
              <a:rPr lang="en-US" altLang="ja-JP" sz="2000" dirty="0" smtClean="0">
                <a:solidFill>
                  <a:srgbClr val="FF0000"/>
                </a:solidFill>
              </a:rPr>
              <a:t>.</a:t>
            </a:r>
            <a:r>
              <a:rPr lang="ja-JP" altLang="en-US" sz="2000" dirty="0" smtClean="0">
                <a:solidFill>
                  <a:srgbClr val="FF0000"/>
                </a:solidFill>
              </a:rPr>
              <a:t>（）</a:t>
            </a:r>
            <a:endParaRPr lang="en-US" altLang="ja-JP" sz="2000" dirty="0" smtClean="0">
              <a:solidFill>
                <a:srgbClr val="FF0000"/>
              </a:solidFill>
            </a:endParaRPr>
          </a:p>
        </p:txBody>
      </p:sp>
      <p:sp>
        <p:nvSpPr>
          <p:cNvPr id="4" name="タイトル 1"/>
          <p:cNvSpPr txBox="1">
            <a:spLocks/>
          </p:cNvSpPr>
          <p:nvPr/>
        </p:nvSpPr>
        <p:spPr>
          <a:xfrm>
            <a:off x="357158" y="328613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dirty="0" smtClean="0">
                <a:latin typeface="+mj-lt"/>
                <a:ea typeface="+mj-ea"/>
                <a:cs typeface="+mj-cs"/>
              </a:rPr>
              <a:t>今後</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テキスト ボックス 4"/>
          <p:cNvSpPr txBox="1"/>
          <p:nvPr/>
        </p:nvSpPr>
        <p:spPr>
          <a:xfrm>
            <a:off x="642910" y="4369552"/>
            <a:ext cx="7643866" cy="1631216"/>
          </a:xfrm>
          <a:prstGeom prst="rect">
            <a:avLst/>
          </a:prstGeom>
          <a:noFill/>
        </p:spPr>
        <p:txBody>
          <a:bodyPr wrap="square" rtlCol="0">
            <a:spAutoFit/>
          </a:bodyPr>
          <a:lstStyle/>
          <a:p>
            <a:pPr>
              <a:buFont typeface="Wingdings" pitchFamily="2" charset="2"/>
              <a:buChar char="u"/>
            </a:pPr>
            <a:r>
              <a:rPr lang="en-US" altLang="ja-JP" sz="2000" dirty="0" smtClean="0"/>
              <a:t> </a:t>
            </a:r>
            <a:r>
              <a:rPr lang="ja-JP" altLang="en-US" sz="2000" dirty="0" smtClean="0"/>
              <a:t>予測したスケールでの２次元磁気リコネクションの数値実験（現在進行中）</a:t>
            </a:r>
            <a:r>
              <a:rPr lang="en-US" altLang="ja-JP" sz="2000" dirty="0" smtClean="0"/>
              <a:t>.</a:t>
            </a:r>
          </a:p>
          <a:p>
            <a:pPr>
              <a:buFont typeface="Wingdings" pitchFamily="2" charset="2"/>
              <a:buChar char="u"/>
            </a:pPr>
            <a:r>
              <a:rPr lang="ja-JP" altLang="en-US" sz="2000" dirty="0" smtClean="0"/>
              <a:t> </a:t>
            </a:r>
            <a:r>
              <a:rPr lang="en-US" altLang="ja-JP" sz="2000" dirty="0" smtClean="0"/>
              <a:t>MHD RH </a:t>
            </a:r>
            <a:r>
              <a:rPr lang="ja-JP" altLang="en-US" sz="2000" dirty="0" smtClean="0"/>
              <a:t>条件に代わり</a:t>
            </a:r>
            <a:r>
              <a:rPr lang="en-US" altLang="ja-JP" sz="2000" dirty="0" smtClean="0"/>
              <a:t>, Kinetic </a:t>
            </a:r>
            <a:r>
              <a:rPr lang="ja-JP" altLang="en-US" sz="2000" dirty="0" smtClean="0"/>
              <a:t>な </a:t>
            </a:r>
            <a:r>
              <a:rPr lang="en-US" altLang="ja-JP" sz="2000" dirty="0" smtClean="0"/>
              <a:t>Slow shock </a:t>
            </a:r>
            <a:r>
              <a:rPr lang="ja-JP" altLang="en-US" sz="2000" dirty="0" smtClean="0"/>
              <a:t>形成条件</a:t>
            </a:r>
            <a:r>
              <a:rPr lang="en-US" altLang="ja-JP" sz="2000" dirty="0" smtClean="0"/>
              <a:t>.</a:t>
            </a:r>
          </a:p>
          <a:p>
            <a:pPr>
              <a:buFont typeface="Wingdings" pitchFamily="2" charset="2"/>
              <a:buChar char="u"/>
            </a:pPr>
            <a:r>
              <a:rPr lang="ja-JP" altLang="en-US" sz="2000" dirty="0" smtClean="0"/>
              <a:t> 温度異方性の形成メカニズムと緩和メカニズム</a:t>
            </a:r>
            <a:r>
              <a:rPr lang="en-US" altLang="ja-JP" sz="2000" dirty="0" smtClean="0"/>
              <a:t>.</a:t>
            </a:r>
          </a:p>
          <a:p>
            <a:pPr>
              <a:buFont typeface="Wingdings" pitchFamily="2" charset="2"/>
              <a:buChar char="u"/>
            </a:pPr>
            <a:r>
              <a:rPr lang="en-US" altLang="ja-JP" sz="2000" dirty="0" smtClean="0"/>
              <a:t> </a:t>
            </a:r>
            <a:r>
              <a:rPr lang="ja-JP" altLang="en-US" sz="2000" dirty="0" smtClean="0"/>
              <a:t>磁気リコネクションの３次元性</a:t>
            </a:r>
            <a:r>
              <a:rPr lang="en-US" altLang="ja-JP" sz="20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a:p>
        </p:txBody>
      </p:sp>
      <p:pic>
        <p:nvPicPr>
          <p:cNvPr id="80898" name="Picture 2"/>
          <p:cNvPicPr>
            <a:picLocks noChangeAspect="1" noChangeArrowheads="1"/>
          </p:cNvPicPr>
          <p:nvPr/>
        </p:nvPicPr>
        <p:blipFill>
          <a:blip r:embed="rId2"/>
          <a:srcRect/>
          <a:stretch>
            <a:fillRect/>
          </a:stretch>
        </p:blipFill>
        <p:spPr bwMode="auto">
          <a:xfrm>
            <a:off x="471486" y="1257323"/>
            <a:ext cx="3886200" cy="5457825"/>
          </a:xfrm>
          <a:prstGeom prst="rect">
            <a:avLst/>
          </a:prstGeom>
          <a:noFill/>
          <a:ln w="9525">
            <a:noFill/>
            <a:miter lim="800000"/>
            <a:headEnd/>
            <a:tailEnd/>
          </a:ln>
          <a:effectLst/>
        </p:spPr>
      </p:pic>
      <p:pic>
        <p:nvPicPr>
          <p:cNvPr id="80899" name="Picture 3"/>
          <p:cNvPicPr>
            <a:picLocks noChangeAspect="1" noChangeArrowheads="1"/>
          </p:cNvPicPr>
          <p:nvPr/>
        </p:nvPicPr>
        <p:blipFill>
          <a:blip r:embed="rId3"/>
          <a:srcRect/>
          <a:stretch>
            <a:fillRect/>
          </a:stretch>
        </p:blipFill>
        <p:spPr bwMode="auto">
          <a:xfrm>
            <a:off x="4786341" y="1230653"/>
            <a:ext cx="3857625" cy="5469255"/>
          </a:xfrm>
          <a:prstGeom prst="rect">
            <a:avLst/>
          </a:prstGeom>
          <a:noFill/>
          <a:ln w="9525">
            <a:noFill/>
            <a:miter lim="800000"/>
            <a:headEnd/>
            <a:tailEnd/>
          </a:ln>
          <a:effectLst/>
        </p:spPr>
      </p:pic>
      <p:sp>
        <p:nvSpPr>
          <p:cNvPr id="7" name="テキスト ボックス 6"/>
          <p:cNvSpPr txBox="1"/>
          <p:nvPr/>
        </p:nvSpPr>
        <p:spPr>
          <a:xfrm>
            <a:off x="500034" y="500042"/>
            <a:ext cx="3060390" cy="369332"/>
          </a:xfrm>
          <a:prstGeom prst="rect">
            <a:avLst/>
          </a:prstGeom>
          <a:noFill/>
        </p:spPr>
        <p:txBody>
          <a:bodyPr wrap="none" rtlCol="0">
            <a:spAutoFit/>
          </a:bodyPr>
          <a:lstStyle/>
          <a:p>
            <a:r>
              <a:rPr kumimoji="1" lang="en-US" altLang="ja-JP" dirty="0" smtClean="0"/>
              <a:t>Mi/me=25, </a:t>
            </a:r>
            <a:r>
              <a:rPr kumimoji="1" lang="en-US" altLang="ja-JP" dirty="0" err="1" smtClean="0"/>
              <a:t>Dx</a:t>
            </a:r>
            <a:r>
              <a:rPr kumimoji="1" lang="en-US" altLang="ja-JP" dirty="0" smtClean="0"/>
              <a:t>=</a:t>
            </a:r>
            <a:r>
              <a:rPr kumimoji="1" lang="en-US" altLang="ja-JP" dirty="0" err="1" smtClean="0"/>
              <a:t>Dy</a:t>
            </a:r>
            <a:r>
              <a:rPr kumimoji="1" lang="en-US" altLang="ja-JP" dirty="0" smtClean="0"/>
              <a:t>=0.17di</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
            <a:ext cx="8229600" cy="1143000"/>
          </a:xfrm>
        </p:spPr>
        <p:txBody>
          <a:bodyPr>
            <a:normAutofit/>
          </a:bodyPr>
          <a:lstStyle/>
          <a:p>
            <a:r>
              <a:rPr kumimoji="1" lang="ja-JP" altLang="en-US" sz="2400" dirty="0" smtClean="0"/>
              <a:t>下流での温度異方性と </a:t>
            </a:r>
            <a:r>
              <a:rPr kumimoji="1" lang="en-US" altLang="ja-JP" sz="2400" dirty="0" smtClean="0"/>
              <a:t>Slow shock </a:t>
            </a:r>
            <a:r>
              <a:rPr kumimoji="1" lang="ja-JP" altLang="en-US" sz="2400" dirty="0" smtClean="0"/>
              <a:t>解</a:t>
            </a:r>
            <a:endParaRPr kumimoji="1" lang="ja-JP" altLang="en-US" sz="3600" dirty="0"/>
          </a:p>
        </p:txBody>
      </p:sp>
      <p:pic>
        <p:nvPicPr>
          <p:cNvPr id="1026" name="Picture 2"/>
          <p:cNvPicPr>
            <a:picLocks noChangeAspect="1" noChangeArrowheads="1"/>
          </p:cNvPicPr>
          <p:nvPr/>
        </p:nvPicPr>
        <p:blipFill>
          <a:blip r:embed="rId2"/>
          <a:srcRect/>
          <a:stretch>
            <a:fillRect/>
          </a:stretch>
        </p:blipFill>
        <p:spPr bwMode="auto">
          <a:xfrm>
            <a:off x="642910" y="914418"/>
            <a:ext cx="7829550" cy="5086350"/>
          </a:xfrm>
          <a:prstGeom prst="rect">
            <a:avLst/>
          </a:prstGeom>
          <a:noFill/>
          <a:ln w="9525">
            <a:noFill/>
            <a:miter lim="800000"/>
            <a:headEnd/>
            <a:tailEnd/>
          </a:ln>
          <a:effectLst/>
        </p:spPr>
      </p:pic>
      <p:grpSp>
        <p:nvGrpSpPr>
          <p:cNvPr id="16" name="グループ化 15"/>
          <p:cNvGrpSpPr/>
          <p:nvPr/>
        </p:nvGrpSpPr>
        <p:grpSpPr>
          <a:xfrm>
            <a:off x="857255" y="2442315"/>
            <a:ext cx="7715273" cy="4272833"/>
            <a:chOff x="857255" y="2442315"/>
            <a:chExt cx="7715273" cy="4272833"/>
          </a:xfrm>
        </p:grpSpPr>
        <p:sp>
          <p:nvSpPr>
            <p:cNvPr id="5" name="テキスト ボックス 4"/>
            <p:cNvSpPr txBox="1"/>
            <p:nvPr/>
          </p:nvSpPr>
          <p:spPr>
            <a:xfrm>
              <a:off x="857255" y="6007262"/>
              <a:ext cx="7715273" cy="707886"/>
            </a:xfrm>
            <a:prstGeom prst="rect">
              <a:avLst/>
            </a:prstGeom>
            <a:noFill/>
          </p:spPr>
          <p:txBody>
            <a:bodyPr wrap="square" rtlCol="0">
              <a:spAutoFit/>
            </a:bodyPr>
            <a:lstStyle/>
            <a:p>
              <a:r>
                <a:rPr kumimoji="1" lang="ja-JP" altLang="en-US" sz="2000" dirty="0" smtClean="0">
                  <a:solidFill>
                    <a:srgbClr val="FF0000"/>
                  </a:solidFill>
                </a:rPr>
                <a:t>下流で</a:t>
              </a:r>
              <a:r>
                <a:rPr lang="ja-JP" altLang="en-US" sz="2000" dirty="0" smtClean="0">
                  <a:solidFill>
                    <a:srgbClr val="FF0000"/>
                  </a:solidFill>
                </a:rPr>
                <a:t>磁場に平行に温度が</a:t>
              </a:r>
              <a:r>
                <a:rPr kumimoji="1" lang="ja-JP" altLang="en-US" sz="2000" dirty="0" smtClean="0">
                  <a:solidFill>
                    <a:srgbClr val="FF0000"/>
                  </a:solidFill>
                </a:rPr>
                <a:t>大きくなるほど </a:t>
              </a:r>
              <a:r>
                <a:rPr kumimoji="1" lang="en-US" altLang="ja-JP" sz="2000" dirty="0" smtClean="0">
                  <a:solidFill>
                    <a:srgbClr val="FF0000"/>
                  </a:solidFill>
                </a:rPr>
                <a:t>Slow shock </a:t>
              </a:r>
              <a:r>
                <a:rPr kumimoji="1" lang="ja-JP" altLang="en-US" sz="2000" dirty="0" smtClean="0">
                  <a:solidFill>
                    <a:srgbClr val="FF0000"/>
                  </a:solidFill>
                </a:rPr>
                <a:t>解の存在領域は小さくな</a:t>
              </a:r>
              <a:r>
                <a:rPr lang="ja-JP" altLang="en-US" sz="2000" dirty="0" smtClean="0">
                  <a:solidFill>
                    <a:srgbClr val="FF0000"/>
                  </a:solidFill>
                </a:rPr>
                <a:t>る！</a:t>
              </a:r>
              <a:endParaRPr kumimoji="1" lang="ja-JP" altLang="en-US" sz="2000" dirty="0">
                <a:solidFill>
                  <a:srgbClr val="FF0000"/>
                </a:solidFill>
              </a:endParaRPr>
            </a:p>
          </p:txBody>
        </p:sp>
        <p:grpSp>
          <p:nvGrpSpPr>
            <p:cNvPr id="3" name="グループ化 44"/>
            <p:cNvGrpSpPr/>
            <p:nvPr/>
          </p:nvGrpSpPr>
          <p:grpSpPr>
            <a:xfrm>
              <a:off x="1357290" y="2442315"/>
              <a:ext cx="6286544" cy="3144066"/>
              <a:chOff x="1357290" y="3229676"/>
              <a:chExt cx="6286544" cy="3144066"/>
            </a:xfrm>
          </p:grpSpPr>
          <p:cxnSp>
            <p:nvCxnSpPr>
              <p:cNvPr id="7" name="直線矢印コネクタ 6"/>
              <p:cNvCxnSpPr/>
              <p:nvPr/>
            </p:nvCxnSpPr>
            <p:spPr>
              <a:xfrm rot="5400000">
                <a:off x="3934797" y="3720491"/>
                <a:ext cx="357190" cy="1588"/>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5400000">
                <a:off x="6443584" y="3571082"/>
                <a:ext cx="684400" cy="1588"/>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16320000" flipH="1">
                <a:off x="1550081" y="5894405"/>
                <a:ext cx="929488" cy="29186"/>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a:off x="4210306" y="5775174"/>
                <a:ext cx="1181202" cy="794"/>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a:off x="6928660" y="5657774"/>
                <a:ext cx="1428760" cy="1589"/>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1383758" y="3526906"/>
                <a:ext cx="2714644" cy="357190"/>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4098402" y="3244666"/>
                <a:ext cx="2688176" cy="300742"/>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2000232" y="5173492"/>
                <a:ext cx="2831052" cy="300742"/>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809270" y="4944188"/>
                <a:ext cx="2834564" cy="244294"/>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1357290" y="5468768"/>
                <a:ext cx="625998" cy="189800"/>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a:p>
        </p:txBody>
      </p:sp>
      <p:pic>
        <p:nvPicPr>
          <p:cNvPr id="1026" name="Picture 2"/>
          <p:cNvPicPr>
            <a:picLocks noChangeAspect="1" noChangeArrowheads="1"/>
          </p:cNvPicPr>
          <p:nvPr/>
        </p:nvPicPr>
        <p:blipFill>
          <a:blip r:embed="rId2"/>
          <a:srcRect/>
          <a:stretch>
            <a:fillRect/>
          </a:stretch>
        </p:blipFill>
        <p:spPr bwMode="auto">
          <a:xfrm>
            <a:off x="170528" y="534852"/>
            <a:ext cx="8759190" cy="61802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Predictor corrector method.</a:t>
            </a:r>
            <a:endParaRPr kumimoji="1" lang="ja-JP" altLang="en-US" dirty="0"/>
          </a:p>
        </p:txBody>
      </p:sp>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26</a:t>
            </a:fld>
            <a:endParaRPr kumimoji="1" lang="ja-JP" altLang="en-US"/>
          </a:p>
        </p:txBody>
      </p:sp>
      <p:pic>
        <p:nvPicPr>
          <p:cNvPr id="2050" name="Picture 2"/>
          <p:cNvPicPr>
            <a:picLocks noChangeAspect="1" noChangeArrowheads="1"/>
          </p:cNvPicPr>
          <p:nvPr/>
        </p:nvPicPr>
        <p:blipFill>
          <a:blip r:embed="rId2"/>
          <a:srcRect/>
          <a:stretch>
            <a:fillRect/>
          </a:stretch>
        </p:blipFill>
        <p:spPr bwMode="auto">
          <a:xfrm>
            <a:off x="376238" y="1285860"/>
            <a:ext cx="8391525" cy="1828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77192" y="3500438"/>
            <a:ext cx="4480560" cy="126015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28596" y="5214950"/>
            <a:ext cx="4381500" cy="1390650"/>
          </a:xfrm>
          <a:prstGeom prst="rect">
            <a:avLst/>
          </a:prstGeom>
          <a:noFill/>
          <a:ln w="9525">
            <a:noFill/>
            <a:miter lim="800000"/>
            <a:headEnd/>
            <a:tailEnd/>
          </a:ln>
          <a:effectLst/>
        </p:spPr>
      </p:pic>
      <p:cxnSp>
        <p:nvCxnSpPr>
          <p:cNvPr id="8" name="直線コネクタ 7"/>
          <p:cNvCxnSpPr/>
          <p:nvPr/>
        </p:nvCxnSpPr>
        <p:spPr>
          <a:xfrm>
            <a:off x="285720" y="3286124"/>
            <a:ext cx="8501122" cy="15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85720" y="5000636"/>
            <a:ext cx="8501122" cy="15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
          <p:cNvGrpSpPr/>
          <p:nvPr/>
        </p:nvGrpSpPr>
        <p:grpSpPr>
          <a:xfrm>
            <a:off x="1857356" y="142852"/>
            <a:ext cx="5286412" cy="400110"/>
            <a:chOff x="399325" y="1071546"/>
            <a:chExt cx="5286412" cy="400110"/>
          </a:xfrm>
        </p:grpSpPr>
        <p:pic>
          <p:nvPicPr>
            <p:cNvPr id="1026" name="Picture 2"/>
            <p:cNvPicPr>
              <a:picLocks noChangeAspect="1" noChangeArrowheads="1"/>
            </p:cNvPicPr>
            <p:nvPr/>
          </p:nvPicPr>
          <p:blipFill>
            <a:blip r:embed="rId2"/>
            <a:srcRect/>
            <a:stretch>
              <a:fillRect/>
            </a:stretch>
          </p:blipFill>
          <p:spPr bwMode="auto">
            <a:xfrm>
              <a:off x="3614035" y="1124341"/>
              <a:ext cx="2071702" cy="304395"/>
            </a:xfrm>
            <a:prstGeom prst="rect">
              <a:avLst/>
            </a:prstGeom>
            <a:noFill/>
            <a:ln w="9525">
              <a:noFill/>
              <a:miter lim="800000"/>
              <a:headEnd/>
              <a:tailEnd/>
            </a:ln>
            <a:effectLst/>
          </p:spPr>
        </p:pic>
        <p:sp>
          <p:nvSpPr>
            <p:cNvPr id="3" name="テキスト ボックス 2"/>
            <p:cNvSpPr txBox="1"/>
            <p:nvPr/>
          </p:nvSpPr>
          <p:spPr>
            <a:xfrm>
              <a:off x="399325" y="1071546"/>
              <a:ext cx="3262432" cy="400110"/>
            </a:xfrm>
            <a:prstGeom prst="rect">
              <a:avLst/>
            </a:prstGeom>
            <a:noFill/>
          </p:spPr>
          <p:txBody>
            <a:bodyPr wrap="none" rtlCol="0">
              <a:spAutoFit/>
            </a:bodyPr>
            <a:lstStyle/>
            <a:p>
              <a:r>
                <a:rPr lang="ja-JP" altLang="en-US" sz="2000" dirty="0" smtClean="0"/>
                <a:t>等方温度プラズマの場合：</a:t>
              </a:r>
              <a:endParaRPr lang="en-US" altLang="ja-JP" sz="2000" dirty="0" smtClean="0"/>
            </a:p>
          </p:txBody>
        </p:sp>
      </p:grpSp>
      <p:pic>
        <p:nvPicPr>
          <p:cNvPr id="1027" name="Picture 3"/>
          <p:cNvPicPr>
            <a:picLocks noChangeAspect="1" noChangeArrowheads="1"/>
          </p:cNvPicPr>
          <p:nvPr/>
        </p:nvPicPr>
        <p:blipFill>
          <a:blip r:embed="rId3"/>
          <a:srcRect/>
          <a:stretch>
            <a:fillRect/>
          </a:stretch>
        </p:blipFill>
        <p:spPr bwMode="auto">
          <a:xfrm>
            <a:off x="725204" y="4188337"/>
            <a:ext cx="7704448" cy="252681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711240" y="1030088"/>
            <a:ext cx="7718412" cy="250033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714380" y="701584"/>
            <a:ext cx="1357290" cy="298524"/>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714348" y="3825328"/>
            <a:ext cx="1357322" cy="31805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57224" y="1242996"/>
            <a:ext cx="7574280" cy="5067300"/>
          </a:xfrm>
          <a:prstGeom prst="rect">
            <a:avLst/>
          </a:prstGeom>
          <a:noFill/>
          <a:ln w="9525">
            <a:noFill/>
            <a:miter lim="800000"/>
            <a:headEnd/>
            <a:tailEnd/>
          </a:ln>
          <a:effectLst/>
        </p:spPr>
      </p:pic>
      <p:grpSp>
        <p:nvGrpSpPr>
          <p:cNvPr id="2" name="グループ化 6"/>
          <p:cNvGrpSpPr/>
          <p:nvPr/>
        </p:nvGrpSpPr>
        <p:grpSpPr>
          <a:xfrm>
            <a:off x="857224" y="887212"/>
            <a:ext cx="2717562" cy="291886"/>
            <a:chOff x="1266735" y="1214422"/>
            <a:chExt cx="3019513" cy="324318"/>
          </a:xfrm>
        </p:grpSpPr>
        <p:pic>
          <p:nvPicPr>
            <p:cNvPr id="3" name="Picture 6"/>
            <p:cNvPicPr>
              <a:picLocks noChangeAspect="1" noChangeArrowheads="1"/>
            </p:cNvPicPr>
            <p:nvPr/>
          </p:nvPicPr>
          <p:blipFill>
            <a:blip r:embed="rId3"/>
            <a:srcRect/>
            <a:stretch>
              <a:fillRect/>
            </a:stretch>
          </p:blipFill>
          <p:spPr bwMode="auto">
            <a:xfrm>
              <a:off x="2820340" y="1214424"/>
              <a:ext cx="1465908" cy="324316"/>
            </a:xfrm>
            <a:prstGeom prst="rect">
              <a:avLst/>
            </a:prstGeom>
            <a:noFill/>
            <a:ln w="9525">
              <a:noFill/>
              <a:miter lim="800000"/>
              <a:headEnd/>
              <a:tailEnd/>
            </a:ln>
            <a:effectLst/>
          </p:spPr>
        </p:pic>
        <p:pic>
          <p:nvPicPr>
            <p:cNvPr id="4" name="Picture 5"/>
            <p:cNvPicPr>
              <a:picLocks noChangeAspect="1" noChangeArrowheads="1"/>
            </p:cNvPicPr>
            <p:nvPr/>
          </p:nvPicPr>
          <p:blipFill>
            <a:blip r:embed="rId4"/>
            <a:srcRect/>
            <a:stretch>
              <a:fillRect/>
            </a:stretch>
          </p:blipFill>
          <p:spPr bwMode="auto">
            <a:xfrm>
              <a:off x="1266735" y="1214422"/>
              <a:ext cx="1376439" cy="322532"/>
            </a:xfrm>
            <a:prstGeom prst="rect">
              <a:avLst/>
            </a:prstGeom>
            <a:noFill/>
            <a:ln w="9525">
              <a:noFill/>
              <a:miter lim="800000"/>
              <a:headEnd/>
              <a:tailEnd/>
            </a:ln>
            <a:effectLst/>
          </p:spPr>
        </p:pic>
      </p:grpSp>
      <p:sp>
        <p:nvSpPr>
          <p:cNvPr id="5" name="テキスト ボックス 4"/>
          <p:cNvSpPr txBox="1"/>
          <p:nvPr/>
        </p:nvSpPr>
        <p:spPr>
          <a:xfrm>
            <a:off x="1746625" y="252691"/>
            <a:ext cx="5182829" cy="523220"/>
          </a:xfrm>
          <a:prstGeom prst="rect">
            <a:avLst/>
          </a:prstGeom>
          <a:noFill/>
        </p:spPr>
        <p:txBody>
          <a:bodyPr wrap="none" rtlCol="0">
            <a:spAutoFit/>
          </a:bodyPr>
          <a:lstStyle/>
          <a:p>
            <a:r>
              <a:rPr kumimoji="1" lang="ja-JP" altLang="en-US" sz="2800" dirty="0" smtClean="0"/>
              <a:t>温度異方性がある場合の </a:t>
            </a:r>
            <a:r>
              <a:rPr kumimoji="1" lang="en-US" altLang="ja-JP" sz="2800" dirty="0" smtClean="0"/>
              <a:t>RH </a:t>
            </a:r>
            <a:r>
              <a:rPr kumimoji="1" lang="ja-JP" altLang="en-US" sz="2800" dirty="0" smtClean="0"/>
              <a:t>解</a:t>
            </a:r>
            <a:endParaRPr kumimoji="1" lang="ja-JP" altLang="en-US" sz="2800" dirty="0"/>
          </a:p>
        </p:txBody>
      </p:sp>
      <p:sp>
        <p:nvSpPr>
          <p:cNvPr id="6" name="テキスト ボックス 5"/>
          <p:cNvSpPr txBox="1"/>
          <p:nvPr/>
        </p:nvSpPr>
        <p:spPr>
          <a:xfrm>
            <a:off x="357158" y="6417254"/>
            <a:ext cx="8679812" cy="369332"/>
          </a:xfrm>
          <a:prstGeom prst="rect">
            <a:avLst/>
          </a:prstGeom>
          <a:noFill/>
        </p:spPr>
        <p:txBody>
          <a:bodyPr wrap="none" rtlCol="0">
            <a:spAutoFit/>
          </a:bodyPr>
          <a:lstStyle/>
          <a:p>
            <a:r>
              <a:rPr kumimoji="1" lang="ja-JP" altLang="en-US" dirty="0" smtClean="0">
                <a:solidFill>
                  <a:srgbClr val="FF0000"/>
                </a:solidFill>
              </a:rPr>
              <a:t>磁場に平行方向の温度が垂直方向よりも高くなると </a:t>
            </a:r>
            <a:r>
              <a:rPr kumimoji="1" lang="en-US" altLang="ja-JP" dirty="0" smtClean="0">
                <a:solidFill>
                  <a:srgbClr val="FF0000"/>
                </a:solidFill>
              </a:rPr>
              <a:t>slow shock </a:t>
            </a:r>
            <a:r>
              <a:rPr kumimoji="1" lang="ja-JP" altLang="en-US" dirty="0" smtClean="0">
                <a:solidFill>
                  <a:srgbClr val="FF0000"/>
                </a:solidFill>
              </a:rPr>
              <a:t>が形成されにくい</a:t>
            </a:r>
            <a:r>
              <a:rPr kumimoji="1" lang="en-US" altLang="ja-JP" dirty="0" smtClean="0">
                <a:solidFill>
                  <a:srgbClr val="FF0000"/>
                </a:solidFill>
              </a:rPr>
              <a:t>.</a:t>
            </a:r>
            <a:endParaRPr kumimoji="1" lang="ja-JP" altLang="en-US" dirty="0">
              <a:solidFill>
                <a:srgbClr val="FF0000"/>
              </a:solidFill>
            </a:endParaRPr>
          </a:p>
        </p:txBody>
      </p:sp>
      <p:sp>
        <p:nvSpPr>
          <p:cNvPr id="17" name="フレーム 16"/>
          <p:cNvSpPr/>
          <p:nvPr/>
        </p:nvSpPr>
        <p:spPr>
          <a:xfrm>
            <a:off x="4214810" y="4572008"/>
            <a:ext cx="857256" cy="785818"/>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8" name="フレーム 17"/>
          <p:cNvSpPr/>
          <p:nvPr/>
        </p:nvSpPr>
        <p:spPr>
          <a:xfrm>
            <a:off x="7143768" y="4714884"/>
            <a:ext cx="357190" cy="285752"/>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5720" y="777241"/>
            <a:ext cx="8521065" cy="279463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2922" y="4056952"/>
            <a:ext cx="8503920" cy="276034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700070" y="376218"/>
            <a:ext cx="1443038" cy="338138"/>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742934" y="3673294"/>
            <a:ext cx="1614488" cy="357188"/>
          </a:xfrm>
          <a:prstGeom prst="rect">
            <a:avLst/>
          </a:prstGeom>
          <a:noFill/>
          <a:ln w="9525">
            <a:noFill/>
            <a:miter lim="800000"/>
            <a:headEnd/>
            <a:tailEnd/>
          </a:ln>
          <a:effectLst/>
        </p:spPr>
      </p:pic>
      <p:grpSp>
        <p:nvGrpSpPr>
          <p:cNvPr id="2" name="グループ化 7"/>
          <p:cNvGrpSpPr/>
          <p:nvPr/>
        </p:nvGrpSpPr>
        <p:grpSpPr>
          <a:xfrm>
            <a:off x="2857488" y="97882"/>
            <a:ext cx="3193110" cy="470898"/>
            <a:chOff x="2857488" y="285728"/>
            <a:chExt cx="3547900" cy="523220"/>
          </a:xfrm>
        </p:grpSpPr>
        <p:pic>
          <p:nvPicPr>
            <p:cNvPr id="3076" name="Picture 4"/>
            <p:cNvPicPr>
              <a:picLocks noChangeAspect="1" noChangeArrowheads="1"/>
            </p:cNvPicPr>
            <p:nvPr/>
          </p:nvPicPr>
          <p:blipFill>
            <a:blip r:embed="rId6"/>
            <a:srcRect/>
            <a:stretch>
              <a:fillRect/>
            </a:stretch>
          </p:blipFill>
          <p:spPr bwMode="auto">
            <a:xfrm>
              <a:off x="2857488" y="357166"/>
              <a:ext cx="2214578" cy="404815"/>
            </a:xfrm>
            <a:prstGeom prst="rect">
              <a:avLst/>
            </a:prstGeom>
            <a:noFill/>
            <a:ln w="9525">
              <a:noFill/>
              <a:miter lim="800000"/>
              <a:headEnd/>
              <a:tailEnd/>
            </a:ln>
            <a:effectLst/>
          </p:spPr>
        </p:pic>
        <p:sp>
          <p:nvSpPr>
            <p:cNvPr id="7" name="テキスト ボックス 6"/>
            <p:cNvSpPr txBox="1"/>
            <p:nvPr/>
          </p:nvSpPr>
          <p:spPr>
            <a:xfrm>
              <a:off x="5143504" y="285728"/>
              <a:ext cx="1261884" cy="523220"/>
            </a:xfrm>
            <a:prstGeom prst="rect">
              <a:avLst/>
            </a:prstGeom>
            <a:noFill/>
          </p:spPr>
          <p:txBody>
            <a:bodyPr wrap="none" rtlCol="0">
              <a:spAutoFit/>
            </a:bodyPr>
            <a:lstStyle/>
            <a:p>
              <a:r>
                <a:rPr kumimoji="1" lang="ja-JP" altLang="en-US" sz="2800" dirty="0" smtClean="0"/>
                <a:t>の場合</a:t>
              </a:r>
              <a:endParaRPr kumimoji="1" lang="ja-JP" altLang="en-US" sz="2800" dirty="0"/>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イントロダクション</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pic>
        <p:nvPicPr>
          <p:cNvPr id="5" name="図 4" descr="img36.gif"/>
          <p:cNvPicPr>
            <a:picLocks noChangeAspect="1"/>
          </p:cNvPicPr>
          <p:nvPr/>
        </p:nvPicPr>
        <p:blipFill>
          <a:blip r:embed="rId2"/>
          <a:stretch>
            <a:fillRect/>
          </a:stretch>
        </p:blipFill>
        <p:spPr>
          <a:xfrm>
            <a:off x="142844" y="1071546"/>
            <a:ext cx="8858312" cy="2786082"/>
          </a:xfrm>
          <a:prstGeom prst="rect">
            <a:avLst/>
          </a:prstGeom>
          <a:noFill/>
        </p:spPr>
      </p:pic>
      <p:sp>
        <p:nvSpPr>
          <p:cNvPr id="7" name="テキスト ボックス 6"/>
          <p:cNvSpPr txBox="1"/>
          <p:nvPr/>
        </p:nvSpPr>
        <p:spPr>
          <a:xfrm>
            <a:off x="571472" y="3929066"/>
            <a:ext cx="7858180" cy="1200329"/>
          </a:xfrm>
          <a:prstGeom prst="rect">
            <a:avLst/>
          </a:prstGeom>
          <a:noFill/>
        </p:spPr>
        <p:txBody>
          <a:bodyPr wrap="square" rtlCol="0">
            <a:spAutoFit/>
          </a:bodyPr>
          <a:lstStyle/>
          <a:p>
            <a:r>
              <a:rPr lang="ja-JP" altLang="en-US" sz="2400" dirty="0" smtClean="0"/>
              <a:t>地球磁気圏尾部では、リコネクションによって</a:t>
            </a:r>
            <a:r>
              <a:rPr lang="en-US" altLang="ja-JP" sz="2400" dirty="0" smtClean="0"/>
              <a:t>Lobe </a:t>
            </a:r>
            <a:r>
              <a:rPr lang="ja-JP" altLang="en-US" sz="2400" dirty="0" smtClean="0"/>
              <a:t>の</a:t>
            </a:r>
            <a:r>
              <a:rPr lang="ja-JP" altLang="en-US" sz="2400" dirty="0" smtClean="0">
                <a:solidFill>
                  <a:srgbClr val="FF0000"/>
                </a:solidFill>
              </a:rPr>
              <a:t>磁場のエネルギーはプラズマの熱エネルギーと運動エネルギーに効率的に変換</a:t>
            </a:r>
            <a:r>
              <a:rPr lang="ja-JP" altLang="en-US" sz="2400" dirty="0" smtClean="0"/>
              <a:t>される</a:t>
            </a:r>
            <a:endParaRPr kumimoji="1" lang="ja-JP" altLang="en-US" sz="2400" dirty="0"/>
          </a:p>
        </p:txBody>
      </p:sp>
      <p:sp>
        <p:nvSpPr>
          <p:cNvPr id="8" name="テキスト ボックス 7"/>
          <p:cNvSpPr txBox="1"/>
          <p:nvPr/>
        </p:nvSpPr>
        <p:spPr>
          <a:xfrm>
            <a:off x="571472" y="5225969"/>
            <a:ext cx="4838632" cy="830997"/>
          </a:xfrm>
          <a:prstGeom prst="rect">
            <a:avLst/>
          </a:prstGeom>
          <a:noFill/>
        </p:spPr>
        <p:txBody>
          <a:bodyPr wrap="none" rtlCol="0">
            <a:spAutoFit/>
          </a:bodyPr>
          <a:lstStyle/>
          <a:p>
            <a:r>
              <a:rPr kumimoji="1" lang="en-US" altLang="ja-JP" sz="2400" dirty="0" smtClean="0"/>
              <a:t>c.f.) </a:t>
            </a:r>
            <a:r>
              <a:rPr kumimoji="1" lang="en-US" altLang="ja-JP" sz="2400" dirty="0" err="1" smtClean="0"/>
              <a:t>B</a:t>
            </a:r>
            <a:r>
              <a:rPr kumimoji="1" lang="en-US" altLang="ja-JP" dirty="0" err="1" smtClean="0"/>
              <a:t>Lobe</a:t>
            </a:r>
            <a:r>
              <a:rPr kumimoji="1" lang="en-US" altLang="ja-JP" sz="2400" dirty="0" smtClean="0"/>
              <a:t> ~ 10 </a:t>
            </a:r>
            <a:r>
              <a:rPr kumimoji="1" lang="en-US" altLang="ja-JP" sz="2400" dirty="0" err="1" smtClean="0"/>
              <a:t>nT</a:t>
            </a:r>
            <a:r>
              <a:rPr kumimoji="1" lang="en-US" altLang="ja-JP" sz="2400" dirty="0" smtClean="0"/>
              <a:t>,  </a:t>
            </a:r>
            <a:r>
              <a:rPr kumimoji="1" lang="en-US" altLang="ja-JP" sz="2400" dirty="0" err="1" smtClean="0"/>
              <a:t>T</a:t>
            </a:r>
            <a:r>
              <a:rPr kumimoji="1" lang="en-US" altLang="ja-JP" dirty="0" err="1" smtClean="0"/>
              <a:t>Lobe</a:t>
            </a:r>
            <a:r>
              <a:rPr kumimoji="1" lang="en-US" altLang="ja-JP" sz="2400" dirty="0" smtClean="0"/>
              <a:t> ~ 10 </a:t>
            </a:r>
            <a:r>
              <a:rPr kumimoji="1" lang="en-US" altLang="ja-JP" sz="2400" dirty="0" err="1" smtClean="0"/>
              <a:t>eV</a:t>
            </a:r>
            <a:endParaRPr kumimoji="1" lang="en-US" altLang="ja-JP" sz="2400" dirty="0" smtClean="0"/>
          </a:p>
          <a:p>
            <a:r>
              <a:rPr lang="en-US" altLang="ja-JP" sz="2400" dirty="0" smtClean="0"/>
              <a:t>        </a:t>
            </a:r>
            <a:r>
              <a:rPr lang="en-US" altLang="ja-JP" sz="2400" dirty="0" err="1" smtClean="0"/>
              <a:t>B</a:t>
            </a:r>
            <a:r>
              <a:rPr lang="en-US" altLang="ja-JP" dirty="0" err="1" smtClean="0"/>
              <a:t>sheet</a:t>
            </a:r>
            <a:r>
              <a:rPr lang="en-US" altLang="ja-JP" sz="2400" dirty="0" smtClean="0"/>
              <a:t> ~ 1 </a:t>
            </a:r>
            <a:r>
              <a:rPr lang="en-US" altLang="ja-JP" sz="2400" dirty="0" err="1" smtClean="0"/>
              <a:t>nT</a:t>
            </a:r>
            <a:r>
              <a:rPr lang="en-US" altLang="ja-JP" sz="2400" dirty="0" smtClean="0"/>
              <a:t>,  </a:t>
            </a:r>
            <a:r>
              <a:rPr lang="en-US" altLang="ja-JP" sz="2400" dirty="0" err="1" smtClean="0"/>
              <a:t>T</a:t>
            </a:r>
            <a:r>
              <a:rPr lang="en-US" altLang="ja-JP" dirty="0" err="1" smtClean="0"/>
              <a:t>sheet</a:t>
            </a:r>
            <a:r>
              <a:rPr lang="en-US" altLang="ja-JP" sz="2400" dirty="0" smtClean="0"/>
              <a:t> ~ </a:t>
            </a:r>
            <a:r>
              <a:rPr lang="en-US" altLang="ja-JP" sz="2400" dirty="0" err="1" smtClean="0"/>
              <a:t>keV</a:t>
            </a:r>
            <a:endParaRPr lang="en-US" altLang="ja-JP" sz="2400" dirty="0" smtClean="0"/>
          </a:p>
        </p:txBody>
      </p:sp>
      <p:sp>
        <p:nvSpPr>
          <p:cNvPr id="9" name="テキスト ボックス 8"/>
          <p:cNvSpPr txBox="1"/>
          <p:nvPr/>
        </p:nvSpPr>
        <p:spPr>
          <a:xfrm>
            <a:off x="1274993" y="6060064"/>
            <a:ext cx="7083221" cy="369332"/>
          </a:xfrm>
          <a:prstGeom prst="rect">
            <a:avLst/>
          </a:prstGeom>
          <a:noFill/>
        </p:spPr>
        <p:txBody>
          <a:bodyPr wrap="none" rtlCol="0">
            <a:spAutoFit/>
          </a:bodyPr>
          <a:lstStyle/>
          <a:p>
            <a:r>
              <a:rPr kumimoji="1" lang="en-US" altLang="ja-JP" dirty="0" smtClean="0">
                <a:solidFill>
                  <a:srgbClr val="0070C0"/>
                </a:solidFill>
              </a:rPr>
              <a:t>[e.g., </a:t>
            </a:r>
            <a:r>
              <a:rPr kumimoji="1" lang="en-US" altLang="ja-JP" dirty="0" err="1" smtClean="0">
                <a:solidFill>
                  <a:srgbClr val="0070C0"/>
                </a:solidFill>
              </a:rPr>
              <a:t>Baumjohann</a:t>
            </a:r>
            <a:r>
              <a:rPr kumimoji="1" lang="en-US" altLang="ja-JP" dirty="0" smtClean="0">
                <a:solidFill>
                  <a:srgbClr val="0070C0"/>
                </a:solidFill>
              </a:rPr>
              <a:t> and </a:t>
            </a:r>
            <a:r>
              <a:rPr kumimoji="1" lang="en-US" altLang="ja-JP" dirty="0" err="1" smtClean="0">
                <a:solidFill>
                  <a:srgbClr val="0070C0"/>
                </a:solidFill>
              </a:rPr>
              <a:t>Treumann</a:t>
            </a:r>
            <a:r>
              <a:rPr kumimoji="1" lang="en-US" altLang="ja-JP" dirty="0" smtClean="0">
                <a:solidFill>
                  <a:srgbClr val="0070C0"/>
                </a:solidFill>
              </a:rPr>
              <a:t>, 1997, and </a:t>
            </a:r>
            <a:r>
              <a:rPr kumimoji="1" lang="en-US" altLang="ja-JP" dirty="0" err="1" smtClean="0">
                <a:solidFill>
                  <a:srgbClr val="0070C0"/>
                </a:solidFill>
              </a:rPr>
              <a:t>Birn</a:t>
            </a:r>
            <a:r>
              <a:rPr kumimoji="1" lang="en-US" altLang="ja-JP" dirty="0" smtClean="0">
                <a:solidFill>
                  <a:srgbClr val="0070C0"/>
                </a:solidFill>
              </a:rPr>
              <a:t> and Priest, 2007]</a:t>
            </a:r>
            <a:endParaRPr kumimoji="1" lang="ja-JP" altLang="en-US"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tempe01_f90.png"/>
          <p:cNvPicPr>
            <a:picLocks noChangeAspect="1"/>
          </p:cNvPicPr>
          <p:nvPr/>
        </p:nvPicPr>
        <p:blipFill>
          <a:blip r:embed="rId2"/>
          <a:stretch>
            <a:fillRect/>
          </a:stretch>
        </p:blipFill>
        <p:spPr>
          <a:xfrm>
            <a:off x="71406" y="595301"/>
            <a:ext cx="5791200" cy="1190625"/>
          </a:xfrm>
          <a:prstGeom prst="rect">
            <a:avLst/>
          </a:prstGeom>
        </p:spPr>
      </p:pic>
      <p:pic>
        <p:nvPicPr>
          <p:cNvPr id="3" name="図 2" descr="tempe02_f90.png"/>
          <p:cNvPicPr>
            <a:picLocks noChangeAspect="1"/>
          </p:cNvPicPr>
          <p:nvPr/>
        </p:nvPicPr>
        <p:blipFill>
          <a:blip r:embed="rId3"/>
          <a:stretch>
            <a:fillRect/>
          </a:stretch>
        </p:blipFill>
        <p:spPr>
          <a:xfrm>
            <a:off x="71406" y="3071810"/>
            <a:ext cx="5857875" cy="3762375"/>
          </a:xfrm>
          <a:prstGeom prst="rect">
            <a:avLst/>
          </a:prstGeom>
        </p:spPr>
      </p:pic>
      <p:pic>
        <p:nvPicPr>
          <p:cNvPr id="4" name="図 3" descr="tempe03.png"/>
          <p:cNvPicPr>
            <a:picLocks noChangeAspect="1"/>
          </p:cNvPicPr>
          <p:nvPr/>
        </p:nvPicPr>
        <p:blipFill>
          <a:blip r:embed="rId4"/>
          <a:stretch>
            <a:fillRect/>
          </a:stretch>
        </p:blipFill>
        <p:spPr>
          <a:xfrm>
            <a:off x="5752256" y="59148"/>
            <a:ext cx="3248900" cy="3284559"/>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Table of contents.</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Introduction.</a:t>
            </a:r>
            <a:endParaRPr kumimoji="1" lang="en-US" altLang="ja-JP" dirty="0" smtClean="0"/>
          </a:p>
          <a:p>
            <a:r>
              <a:rPr lang="en-US" altLang="ja-JP" dirty="0" smtClean="0"/>
              <a:t>Instabilities in fast-mode shock ( parallel shock in this case ).</a:t>
            </a:r>
          </a:p>
          <a:p>
            <a:r>
              <a:rPr lang="en-US" altLang="ja-JP" dirty="0" smtClean="0"/>
              <a:t>Instabilities in s</a:t>
            </a:r>
            <a:r>
              <a:rPr kumimoji="1" lang="en-US" altLang="ja-JP" dirty="0" smtClean="0"/>
              <a:t>low-mode shock.</a:t>
            </a:r>
          </a:p>
          <a:p>
            <a:r>
              <a:rPr lang="en-US" altLang="ja-JP" dirty="0" smtClean="0"/>
              <a:t>Application to the magnetic reconnection.</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31</a:t>
            </a:fld>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Introduction.</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Fast mode shock … Bow shock, CME, SNR, </a:t>
            </a:r>
            <a:r>
              <a:rPr lang="en-US" altLang="ja-JP" dirty="0" smtClean="0"/>
              <a:t>magnetic reconnection, </a:t>
            </a:r>
            <a:r>
              <a:rPr kumimoji="1" lang="en-US" altLang="ja-JP" dirty="0" smtClean="0"/>
              <a:t>etc.</a:t>
            </a:r>
          </a:p>
          <a:p>
            <a:r>
              <a:rPr lang="en-US" altLang="ja-JP" dirty="0" smtClean="0"/>
              <a:t>Slow mode shock … Magnetic reconnection, etc.</a:t>
            </a:r>
          </a:p>
          <a:p>
            <a:endParaRPr lang="ja-JP" altLang="en-US" dirty="0" smtClean="0"/>
          </a:p>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32</a:t>
            </a:fld>
            <a:endParaRPr kumimoji="1" lang="ja-JP" altLang="en-US" dirty="0"/>
          </a:p>
        </p:txBody>
      </p:sp>
      <p:pic>
        <p:nvPicPr>
          <p:cNvPr id="22" name="図 21" descr="SN1006.jpg"/>
          <p:cNvPicPr>
            <a:picLocks noChangeAspect="1"/>
          </p:cNvPicPr>
          <p:nvPr/>
        </p:nvPicPr>
        <p:blipFill>
          <a:blip r:embed="rId2"/>
          <a:stretch>
            <a:fillRect/>
          </a:stretch>
        </p:blipFill>
        <p:spPr>
          <a:xfrm>
            <a:off x="6217952" y="3143248"/>
            <a:ext cx="2926080" cy="2926080"/>
          </a:xfrm>
          <a:prstGeom prst="rect">
            <a:avLst/>
          </a:prstGeom>
        </p:spPr>
      </p:pic>
      <p:pic>
        <p:nvPicPr>
          <p:cNvPr id="24" name="図 23" descr="Shav60cme.gif"/>
          <p:cNvPicPr>
            <a:picLocks noChangeAspect="1"/>
          </p:cNvPicPr>
          <p:nvPr/>
        </p:nvPicPr>
        <p:blipFill>
          <a:blip r:embed="rId3"/>
          <a:stretch>
            <a:fillRect/>
          </a:stretch>
        </p:blipFill>
        <p:spPr>
          <a:xfrm>
            <a:off x="3272261" y="3857628"/>
            <a:ext cx="2926080" cy="2926080"/>
          </a:xfrm>
          <a:prstGeom prst="rect">
            <a:avLst/>
          </a:prstGeom>
        </p:spPr>
      </p:pic>
      <p:pic>
        <p:nvPicPr>
          <p:cNvPr id="11265" name="Picture 1" descr="http://mm04.nasaimages.org/MediaManager/srvr?mediafile=/Size3/NVA2-8-NA/14390/full_tif.jpg&amp;userid=1&amp;username=admin&amp;resolution=3&amp;servertype=JVA&amp;cid=8&amp;iid=NVA2&amp;vcid=NA&amp;usergroup=HUBBLE&amp;profileid=39"/>
          <p:cNvPicPr>
            <a:picLocks noChangeAspect="1" noChangeArrowheads="1"/>
          </p:cNvPicPr>
          <p:nvPr/>
        </p:nvPicPr>
        <p:blipFill>
          <a:blip r:embed="rId4"/>
          <a:srcRect/>
          <a:stretch>
            <a:fillRect/>
          </a:stretch>
        </p:blipFill>
        <p:spPr bwMode="auto">
          <a:xfrm>
            <a:off x="0" y="3429000"/>
            <a:ext cx="3238500" cy="2695575"/>
          </a:xfrm>
          <a:prstGeom prst="rect">
            <a:avLst/>
          </a:prstGeom>
          <a:noFill/>
        </p:spPr>
      </p:pic>
      <p:sp>
        <p:nvSpPr>
          <p:cNvPr id="11266" name="Rectangle 2"/>
          <p:cNvSpPr>
            <a:spLocks noChangeArrowheads="1"/>
          </p:cNvSpPr>
          <p:nvPr/>
        </p:nvSpPr>
        <p:spPr bwMode="auto">
          <a:xfrm>
            <a:off x="0" y="0"/>
            <a:ext cx="66167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onde_fig1_en.jpg"/>
          <p:cNvPicPr>
            <a:picLocks noChangeAspect="1"/>
          </p:cNvPicPr>
          <p:nvPr/>
        </p:nvPicPr>
        <p:blipFill>
          <a:blip r:embed="rId2"/>
          <a:stretch>
            <a:fillRect/>
          </a:stretch>
        </p:blipFill>
        <p:spPr>
          <a:xfrm>
            <a:off x="365118" y="3465534"/>
            <a:ext cx="3206750" cy="3035300"/>
          </a:xfrm>
          <a:prstGeom prst="rect">
            <a:avLst/>
          </a:prstGeom>
        </p:spPr>
      </p:pic>
      <p:sp>
        <p:nvSpPr>
          <p:cNvPr id="14" name="タイトル 13"/>
          <p:cNvSpPr>
            <a:spLocks noGrp="1"/>
          </p:cNvSpPr>
          <p:nvPr>
            <p:ph type="title"/>
          </p:nvPr>
        </p:nvSpPr>
        <p:spPr>
          <a:xfrm>
            <a:off x="457200" y="214298"/>
            <a:ext cx="8229600" cy="1143000"/>
          </a:xfrm>
        </p:spPr>
        <p:txBody>
          <a:bodyPr>
            <a:normAutofit fontScale="90000"/>
          </a:bodyPr>
          <a:lstStyle/>
          <a:p>
            <a:r>
              <a:rPr kumimoji="1" lang="en-US" altLang="ja-JP" dirty="0" smtClean="0"/>
              <a:t>Ion inertia scale dissipation mechanism in quasi-parallel fast-mode shocks.</a:t>
            </a:r>
            <a:endParaRPr kumimoji="1" lang="ja-JP" altLang="en-US" dirty="0"/>
          </a:p>
        </p:txBody>
      </p:sp>
      <p:sp>
        <p:nvSpPr>
          <p:cNvPr id="15" name="コンテンツ プレースホルダ 14"/>
          <p:cNvSpPr>
            <a:spLocks noGrp="1"/>
          </p:cNvSpPr>
          <p:nvPr>
            <p:ph idx="1"/>
          </p:nvPr>
        </p:nvSpPr>
        <p:spPr>
          <a:xfrm>
            <a:off x="457200" y="1643051"/>
            <a:ext cx="8229600" cy="2571767"/>
          </a:xfrm>
        </p:spPr>
        <p:txBody>
          <a:bodyPr>
            <a:normAutofit/>
          </a:bodyPr>
          <a:lstStyle/>
          <a:p>
            <a:r>
              <a:rPr kumimoji="1" lang="en-US" altLang="ja-JP" dirty="0" smtClean="0"/>
              <a:t>Ion-ion beam instability.</a:t>
            </a:r>
          </a:p>
          <a:p>
            <a:pPr lvl="1"/>
            <a:r>
              <a:rPr lang="en-US" altLang="ja-JP" dirty="0" smtClean="0"/>
              <a:t>Resonant case.</a:t>
            </a:r>
          </a:p>
          <a:p>
            <a:pPr lvl="1"/>
            <a:r>
              <a:rPr lang="en-US" altLang="ja-JP" dirty="0" smtClean="0"/>
              <a:t>Non-resonant case ( Fire-hose instability ).</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33</a:t>
            </a:fld>
            <a:endParaRPr kumimoji="1" lang="ja-JP" altLang="en-US" dirty="0"/>
          </a:p>
        </p:txBody>
      </p:sp>
      <p:grpSp>
        <p:nvGrpSpPr>
          <p:cNvPr id="2" name="グループ化 5"/>
          <p:cNvGrpSpPr/>
          <p:nvPr/>
        </p:nvGrpSpPr>
        <p:grpSpPr>
          <a:xfrm>
            <a:off x="3343123" y="3035169"/>
            <a:ext cx="5443719" cy="3679979"/>
            <a:chOff x="1357290" y="1944254"/>
            <a:chExt cx="5443719" cy="3679979"/>
          </a:xfrm>
        </p:grpSpPr>
        <p:grpSp>
          <p:nvGrpSpPr>
            <p:cNvPr id="3" name="グループ化 6"/>
            <p:cNvGrpSpPr/>
            <p:nvPr/>
          </p:nvGrpSpPr>
          <p:grpSpPr>
            <a:xfrm>
              <a:off x="1413164" y="1944254"/>
              <a:ext cx="5112327" cy="1879601"/>
              <a:chOff x="1413164" y="1944254"/>
              <a:chExt cx="5112327" cy="1879601"/>
            </a:xfrm>
          </p:grpSpPr>
          <p:sp>
            <p:nvSpPr>
              <p:cNvPr id="24" name="フリーフォーム 23"/>
              <p:cNvSpPr/>
              <p:nvPr/>
            </p:nvSpPr>
            <p:spPr>
              <a:xfrm>
                <a:off x="1413164" y="1944254"/>
                <a:ext cx="3879272" cy="1879601"/>
              </a:xfrm>
              <a:custGeom>
                <a:avLst/>
                <a:gdLst>
                  <a:gd name="connsiteX0" fmla="*/ 0 w 3879272"/>
                  <a:gd name="connsiteY0" fmla="*/ 1796473 h 1879601"/>
                  <a:gd name="connsiteX1" fmla="*/ 221672 w 3879272"/>
                  <a:gd name="connsiteY1" fmla="*/ 1741055 h 1879601"/>
                  <a:gd name="connsiteX2" fmla="*/ 554181 w 3879272"/>
                  <a:gd name="connsiteY2" fmla="*/ 1796473 h 1879601"/>
                  <a:gd name="connsiteX3" fmla="*/ 706581 w 3879272"/>
                  <a:gd name="connsiteY3" fmla="*/ 1754910 h 1879601"/>
                  <a:gd name="connsiteX4" fmla="*/ 1108363 w 3879272"/>
                  <a:gd name="connsiteY4" fmla="*/ 1768764 h 1879601"/>
                  <a:gd name="connsiteX5" fmla="*/ 1413163 w 3879272"/>
                  <a:gd name="connsiteY5" fmla="*/ 1713346 h 1879601"/>
                  <a:gd name="connsiteX6" fmla="*/ 1620981 w 3879272"/>
                  <a:gd name="connsiteY6" fmla="*/ 1782619 h 1879601"/>
                  <a:gd name="connsiteX7" fmla="*/ 1801091 w 3879272"/>
                  <a:gd name="connsiteY7" fmla="*/ 1644073 h 1879601"/>
                  <a:gd name="connsiteX8" fmla="*/ 1898072 w 3879272"/>
                  <a:gd name="connsiteY8" fmla="*/ 1810328 h 1879601"/>
                  <a:gd name="connsiteX9" fmla="*/ 2064327 w 3879272"/>
                  <a:gd name="connsiteY9" fmla="*/ 1644073 h 1879601"/>
                  <a:gd name="connsiteX10" fmla="*/ 2175163 w 3879272"/>
                  <a:gd name="connsiteY10" fmla="*/ 1810328 h 1879601"/>
                  <a:gd name="connsiteX11" fmla="*/ 2382981 w 3879272"/>
                  <a:gd name="connsiteY11" fmla="*/ 1228437 h 1879601"/>
                  <a:gd name="connsiteX12" fmla="*/ 2466109 w 3879272"/>
                  <a:gd name="connsiteY12" fmla="*/ 798946 h 1879601"/>
                  <a:gd name="connsiteX13" fmla="*/ 2535381 w 3879272"/>
                  <a:gd name="connsiteY13" fmla="*/ 272473 h 1879601"/>
                  <a:gd name="connsiteX14" fmla="*/ 2660072 w 3879272"/>
                  <a:gd name="connsiteY14" fmla="*/ 92364 h 1879601"/>
                  <a:gd name="connsiteX15" fmla="*/ 2812472 w 3879272"/>
                  <a:gd name="connsiteY15" fmla="*/ 826655 h 1879601"/>
                  <a:gd name="connsiteX16" fmla="*/ 2937163 w 3879272"/>
                  <a:gd name="connsiteY16" fmla="*/ 230910 h 1879601"/>
                  <a:gd name="connsiteX17" fmla="*/ 3075709 w 3879272"/>
                  <a:gd name="connsiteY17" fmla="*/ 688110 h 1879601"/>
                  <a:gd name="connsiteX18" fmla="*/ 3366654 w 3879272"/>
                  <a:gd name="connsiteY18" fmla="*/ 480291 h 1879601"/>
                  <a:gd name="connsiteX19" fmla="*/ 3532909 w 3879272"/>
                  <a:gd name="connsiteY19" fmla="*/ 618837 h 1879601"/>
                  <a:gd name="connsiteX20" fmla="*/ 3699163 w 3879272"/>
                  <a:gd name="connsiteY20" fmla="*/ 438728 h 1879601"/>
                  <a:gd name="connsiteX21" fmla="*/ 3851563 w 3879272"/>
                  <a:gd name="connsiteY21" fmla="*/ 895928 h 1879601"/>
                  <a:gd name="connsiteX22" fmla="*/ 3851563 w 3879272"/>
                  <a:gd name="connsiteY22" fmla="*/ 895928 h 1879601"/>
                  <a:gd name="connsiteX23" fmla="*/ 3865418 w 3879272"/>
                  <a:gd name="connsiteY23" fmla="*/ 992910 h 1879601"/>
                  <a:gd name="connsiteX24" fmla="*/ 3879272 w 3879272"/>
                  <a:gd name="connsiteY24" fmla="*/ 1006764 h 187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79272" h="1879601">
                    <a:moveTo>
                      <a:pt x="0" y="1796473"/>
                    </a:moveTo>
                    <a:cubicBezTo>
                      <a:pt x="64654" y="1768764"/>
                      <a:pt x="129309" y="1741055"/>
                      <a:pt x="221672" y="1741055"/>
                    </a:cubicBezTo>
                    <a:cubicBezTo>
                      <a:pt x="314035" y="1741055"/>
                      <a:pt x="473363" y="1794164"/>
                      <a:pt x="554181" y="1796473"/>
                    </a:cubicBezTo>
                    <a:cubicBezTo>
                      <a:pt x="634999" y="1798782"/>
                      <a:pt x="614217" y="1759528"/>
                      <a:pt x="706581" y="1754910"/>
                    </a:cubicBezTo>
                    <a:cubicBezTo>
                      <a:pt x="798945" y="1750292"/>
                      <a:pt x="990599" y="1775691"/>
                      <a:pt x="1108363" y="1768764"/>
                    </a:cubicBezTo>
                    <a:cubicBezTo>
                      <a:pt x="1226127" y="1761837"/>
                      <a:pt x="1327727" y="1711037"/>
                      <a:pt x="1413163" y="1713346"/>
                    </a:cubicBezTo>
                    <a:cubicBezTo>
                      <a:pt x="1498599" y="1715655"/>
                      <a:pt x="1556326" y="1794164"/>
                      <a:pt x="1620981" y="1782619"/>
                    </a:cubicBezTo>
                    <a:cubicBezTo>
                      <a:pt x="1685636" y="1771074"/>
                      <a:pt x="1754909" y="1639455"/>
                      <a:pt x="1801091" y="1644073"/>
                    </a:cubicBezTo>
                    <a:cubicBezTo>
                      <a:pt x="1847273" y="1648691"/>
                      <a:pt x="1854199" y="1810328"/>
                      <a:pt x="1898072" y="1810328"/>
                    </a:cubicBezTo>
                    <a:cubicBezTo>
                      <a:pt x="1941945" y="1810328"/>
                      <a:pt x="2018145" y="1644073"/>
                      <a:pt x="2064327" y="1644073"/>
                    </a:cubicBezTo>
                    <a:cubicBezTo>
                      <a:pt x="2110509" y="1644073"/>
                      <a:pt x="2122054" y="1879601"/>
                      <a:pt x="2175163" y="1810328"/>
                    </a:cubicBezTo>
                    <a:cubicBezTo>
                      <a:pt x="2228272" y="1741055"/>
                      <a:pt x="2334490" y="1397001"/>
                      <a:pt x="2382981" y="1228437"/>
                    </a:cubicBezTo>
                    <a:cubicBezTo>
                      <a:pt x="2431472" y="1059873"/>
                      <a:pt x="2440709" y="958273"/>
                      <a:pt x="2466109" y="798946"/>
                    </a:cubicBezTo>
                    <a:cubicBezTo>
                      <a:pt x="2491509" y="639619"/>
                      <a:pt x="2503054" y="390237"/>
                      <a:pt x="2535381" y="272473"/>
                    </a:cubicBezTo>
                    <a:cubicBezTo>
                      <a:pt x="2567708" y="154709"/>
                      <a:pt x="2613890" y="0"/>
                      <a:pt x="2660072" y="92364"/>
                    </a:cubicBezTo>
                    <a:cubicBezTo>
                      <a:pt x="2706254" y="184728"/>
                      <a:pt x="2766290" y="803564"/>
                      <a:pt x="2812472" y="826655"/>
                    </a:cubicBezTo>
                    <a:cubicBezTo>
                      <a:pt x="2858654" y="849746"/>
                      <a:pt x="2893290" y="254001"/>
                      <a:pt x="2937163" y="230910"/>
                    </a:cubicBezTo>
                    <a:cubicBezTo>
                      <a:pt x="2981036" y="207819"/>
                      <a:pt x="3004127" y="646547"/>
                      <a:pt x="3075709" y="688110"/>
                    </a:cubicBezTo>
                    <a:cubicBezTo>
                      <a:pt x="3147291" y="729674"/>
                      <a:pt x="3290454" y="491837"/>
                      <a:pt x="3366654" y="480291"/>
                    </a:cubicBezTo>
                    <a:cubicBezTo>
                      <a:pt x="3442854" y="468746"/>
                      <a:pt x="3477491" y="625764"/>
                      <a:pt x="3532909" y="618837"/>
                    </a:cubicBezTo>
                    <a:cubicBezTo>
                      <a:pt x="3588327" y="611910"/>
                      <a:pt x="3646054" y="392546"/>
                      <a:pt x="3699163" y="438728"/>
                    </a:cubicBezTo>
                    <a:cubicBezTo>
                      <a:pt x="3752272" y="484910"/>
                      <a:pt x="3851563" y="895928"/>
                      <a:pt x="3851563" y="895928"/>
                    </a:cubicBezTo>
                    <a:lnTo>
                      <a:pt x="3851563" y="895928"/>
                    </a:lnTo>
                    <a:cubicBezTo>
                      <a:pt x="3853872" y="912092"/>
                      <a:pt x="3860800" y="974437"/>
                      <a:pt x="3865418" y="992910"/>
                    </a:cubicBezTo>
                    <a:cubicBezTo>
                      <a:pt x="3870036" y="1011383"/>
                      <a:pt x="3874654" y="1009073"/>
                      <a:pt x="3879272" y="1006764"/>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24"/>
              <p:cNvSpPr/>
              <p:nvPr/>
            </p:nvSpPr>
            <p:spPr>
              <a:xfrm>
                <a:off x="5278582" y="2766291"/>
                <a:ext cx="1246909" cy="614218"/>
              </a:xfrm>
              <a:custGeom>
                <a:avLst/>
                <a:gdLst>
                  <a:gd name="connsiteX0" fmla="*/ 0 w 1246909"/>
                  <a:gd name="connsiteY0" fmla="*/ 170873 h 614218"/>
                  <a:gd name="connsiteX1" fmla="*/ 69273 w 1246909"/>
                  <a:gd name="connsiteY1" fmla="*/ 392545 h 614218"/>
                  <a:gd name="connsiteX2" fmla="*/ 180109 w 1246909"/>
                  <a:gd name="connsiteY2" fmla="*/ 32327 h 614218"/>
                  <a:gd name="connsiteX3" fmla="*/ 332509 w 1246909"/>
                  <a:gd name="connsiteY3" fmla="*/ 586509 h 614218"/>
                  <a:gd name="connsiteX4" fmla="*/ 429491 w 1246909"/>
                  <a:gd name="connsiteY4" fmla="*/ 198582 h 614218"/>
                  <a:gd name="connsiteX5" fmla="*/ 540327 w 1246909"/>
                  <a:gd name="connsiteY5" fmla="*/ 420254 h 614218"/>
                  <a:gd name="connsiteX6" fmla="*/ 637309 w 1246909"/>
                  <a:gd name="connsiteY6" fmla="*/ 184727 h 614218"/>
                  <a:gd name="connsiteX7" fmla="*/ 762000 w 1246909"/>
                  <a:gd name="connsiteY7" fmla="*/ 600364 h 614218"/>
                  <a:gd name="connsiteX8" fmla="*/ 872836 w 1246909"/>
                  <a:gd name="connsiteY8" fmla="*/ 254000 h 614218"/>
                  <a:gd name="connsiteX9" fmla="*/ 969818 w 1246909"/>
                  <a:gd name="connsiteY9" fmla="*/ 586509 h 614218"/>
                  <a:gd name="connsiteX10" fmla="*/ 1163782 w 1246909"/>
                  <a:gd name="connsiteY10" fmla="*/ 281709 h 614218"/>
                  <a:gd name="connsiteX11" fmla="*/ 1246909 w 1246909"/>
                  <a:gd name="connsiteY11" fmla="*/ 461818 h 61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6909" h="614218">
                    <a:moveTo>
                      <a:pt x="0" y="170873"/>
                    </a:moveTo>
                    <a:cubicBezTo>
                      <a:pt x="19627" y="293254"/>
                      <a:pt x="39255" y="415636"/>
                      <a:pt x="69273" y="392545"/>
                    </a:cubicBezTo>
                    <a:cubicBezTo>
                      <a:pt x="99291" y="369454"/>
                      <a:pt x="136236" y="0"/>
                      <a:pt x="180109" y="32327"/>
                    </a:cubicBezTo>
                    <a:cubicBezTo>
                      <a:pt x="223982" y="64654"/>
                      <a:pt x="290945" y="558800"/>
                      <a:pt x="332509" y="586509"/>
                    </a:cubicBezTo>
                    <a:cubicBezTo>
                      <a:pt x="374073" y="614218"/>
                      <a:pt x="394855" y="226291"/>
                      <a:pt x="429491" y="198582"/>
                    </a:cubicBezTo>
                    <a:cubicBezTo>
                      <a:pt x="464127" y="170873"/>
                      <a:pt x="505691" y="422563"/>
                      <a:pt x="540327" y="420254"/>
                    </a:cubicBezTo>
                    <a:cubicBezTo>
                      <a:pt x="574963" y="417945"/>
                      <a:pt x="600363" y="154709"/>
                      <a:pt x="637309" y="184727"/>
                    </a:cubicBezTo>
                    <a:cubicBezTo>
                      <a:pt x="674255" y="214745"/>
                      <a:pt x="722746" y="588819"/>
                      <a:pt x="762000" y="600364"/>
                    </a:cubicBezTo>
                    <a:cubicBezTo>
                      <a:pt x="801254" y="611909"/>
                      <a:pt x="838200" y="256309"/>
                      <a:pt x="872836" y="254000"/>
                    </a:cubicBezTo>
                    <a:cubicBezTo>
                      <a:pt x="907472" y="251691"/>
                      <a:pt x="921327" y="581891"/>
                      <a:pt x="969818" y="586509"/>
                    </a:cubicBezTo>
                    <a:cubicBezTo>
                      <a:pt x="1018309" y="591127"/>
                      <a:pt x="1117600" y="302491"/>
                      <a:pt x="1163782" y="281709"/>
                    </a:cubicBezTo>
                    <a:cubicBezTo>
                      <a:pt x="1209964" y="260927"/>
                      <a:pt x="1228436" y="361372"/>
                      <a:pt x="1246909" y="46181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 name="フリーフォーム 7"/>
            <p:cNvSpPr/>
            <p:nvPr/>
          </p:nvSpPr>
          <p:spPr>
            <a:xfrm>
              <a:off x="1357290" y="4248727"/>
              <a:ext cx="2022764" cy="92364"/>
            </a:xfrm>
            <a:custGeom>
              <a:avLst/>
              <a:gdLst>
                <a:gd name="connsiteX0" fmla="*/ 0 w 2022764"/>
                <a:gd name="connsiteY0" fmla="*/ 32328 h 92364"/>
                <a:gd name="connsiteX1" fmla="*/ 429491 w 2022764"/>
                <a:gd name="connsiteY1" fmla="*/ 87746 h 92364"/>
                <a:gd name="connsiteX2" fmla="*/ 845127 w 2022764"/>
                <a:gd name="connsiteY2" fmla="*/ 18473 h 92364"/>
                <a:gd name="connsiteX3" fmla="*/ 1219200 w 2022764"/>
                <a:gd name="connsiteY3" fmla="*/ 60037 h 92364"/>
                <a:gd name="connsiteX4" fmla="*/ 1510146 w 2022764"/>
                <a:gd name="connsiteY4" fmla="*/ 4618 h 92364"/>
                <a:gd name="connsiteX5" fmla="*/ 1745673 w 2022764"/>
                <a:gd name="connsiteY5" fmla="*/ 87746 h 92364"/>
                <a:gd name="connsiteX6" fmla="*/ 1911927 w 2022764"/>
                <a:gd name="connsiteY6" fmla="*/ 32328 h 92364"/>
                <a:gd name="connsiteX7" fmla="*/ 2022764 w 2022764"/>
                <a:gd name="connsiteY7" fmla="*/ 32328 h 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764" h="92364">
                  <a:moveTo>
                    <a:pt x="0" y="32328"/>
                  </a:moveTo>
                  <a:cubicBezTo>
                    <a:pt x="144318" y="61191"/>
                    <a:pt x="288637" y="90055"/>
                    <a:pt x="429491" y="87746"/>
                  </a:cubicBezTo>
                  <a:cubicBezTo>
                    <a:pt x="570345" y="85437"/>
                    <a:pt x="713509" y="23091"/>
                    <a:pt x="845127" y="18473"/>
                  </a:cubicBezTo>
                  <a:cubicBezTo>
                    <a:pt x="976745" y="13855"/>
                    <a:pt x="1108364" y="62346"/>
                    <a:pt x="1219200" y="60037"/>
                  </a:cubicBezTo>
                  <a:cubicBezTo>
                    <a:pt x="1330036" y="57728"/>
                    <a:pt x="1422401" y="0"/>
                    <a:pt x="1510146" y="4618"/>
                  </a:cubicBezTo>
                  <a:cubicBezTo>
                    <a:pt x="1597891" y="9236"/>
                    <a:pt x="1678710" y="83128"/>
                    <a:pt x="1745673" y="87746"/>
                  </a:cubicBezTo>
                  <a:cubicBezTo>
                    <a:pt x="1812636" y="92364"/>
                    <a:pt x="1865745" y="41564"/>
                    <a:pt x="1911927" y="32328"/>
                  </a:cubicBezTo>
                  <a:cubicBezTo>
                    <a:pt x="1958109" y="23092"/>
                    <a:pt x="1990436" y="27710"/>
                    <a:pt x="2022764" y="32328"/>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フリーフォーム 8"/>
            <p:cNvSpPr/>
            <p:nvPr/>
          </p:nvSpPr>
          <p:spPr>
            <a:xfrm>
              <a:off x="1426123" y="4479644"/>
              <a:ext cx="2022764" cy="92364"/>
            </a:xfrm>
            <a:custGeom>
              <a:avLst/>
              <a:gdLst>
                <a:gd name="connsiteX0" fmla="*/ 0 w 2022764"/>
                <a:gd name="connsiteY0" fmla="*/ 32328 h 92364"/>
                <a:gd name="connsiteX1" fmla="*/ 429491 w 2022764"/>
                <a:gd name="connsiteY1" fmla="*/ 87746 h 92364"/>
                <a:gd name="connsiteX2" fmla="*/ 845127 w 2022764"/>
                <a:gd name="connsiteY2" fmla="*/ 18473 h 92364"/>
                <a:gd name="connsiteX3" fmla="*/ 1219200 w 2022764"/>
                <a:gd name="connsiteY3" fmla="*/ 60037 h 92364"/>
                <a:gd name="connsiteX4" fmla="*/ 1510146 w 2022764"/>
                <a:gd name="connsiteY4" fmla="*/ 4618 h 92364"/>
                <a:gd name="connsiteX5" fmla="*/ 1745673 w 2022764"/>
                <a:gd name="connsiteY5" fmla="*/ 87746 h 92364"/>
                <a:gd name="connsiteX6" fmla="*/ 1911927 w 2022764"/>
                <a:gd name="connsiteY6" fmla="*/ 32328 h 92364"/>
                <a:gd name="connsiteX7" fmla="*/ 2022764 w 2022764"/>
                <a:gd name="connsiteY7" fmla="*/ 32328 h 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764" h="92364">
                  <a:moveTo>
                    <a:pt x="0" y="32328"/>
                  </a:moveTo>
                  <a:cubicBezTo>
                    <a:pt x="144318" y="61191"/>
                    <a:pt x="288637" y="90055"/>
                    <a:pt x="429491" y="87746"/>
                  </a:cubicBezTo>
                  <a:cubicBezTo>
                    <a:pt x="570345" y="85437"/>
                    <a:pt x="713509" y="23091"/>
                    <a:pt x="845127" y="18473"/>
                  </a:cubicBezTo>
                  <a:cubicBezTo>
                    <a:pt x="976745" y="13855"/>
                    <a:pt x="1108364" y="62346"/>
                    <a:pt x="1219200" y="60037"/>
                  </a:cubicBezTo>
                  <a:cubicBezTo>
                    <a:pt x="1330036" y="57728"/>
                    <a:pt x="1422401" y="0"/>
                    <a:pt x="1510146" y="4618"/>
                  </a:cubicBezTo>
                  <a:cubicBezTo>
                    <a:pt x="1597891" y="9236"/>
                    <a:pt x="1678710" y="83128"/>
                    <a:pt x="1745673" y="87746"/>
                  </a:cubicBezTo>
                  <a:cubicBezTo>
                    <a:pt x="1812636" y="92364"/>
                    <a:pt x="1865745" y="41564"/>
                    <a:pt x="1911927" y="32328"/>
                  </a:cubicBezTo>
                  <a:cubicBezTo>
                    <a:pt x="1958109" y="23092"/>
                    <a:pt x="1990436" y="27710"/>
                    <a:pt x="2022764" y="32328"/>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フリーフォーム 9"/>
            <p:cNvSpPr/>
            <p:nvPr/>
          </p:nvSpPr>
          <p:spPr>
            <a:xfrm>
              <a:off x="1497561" y="4707813"/>
              <a:ext cx="2022764" cy="92364"/>
            </a:xfrm>
            <a:custGeom>
              <a:avLst/>
              <a:gdLst>
                <a:gd name="connsiteX0" fmla="*/ 0 w 2022764"/>
                <a:gd name="connsiteY0" fmla="*/ 32328 h 92364"/>
                <a:gd name="connsiteX1" fmla="*/ 429491 w 2022764"/>
                <a:gd name="connsiteY1" fmla="*/ 87746 h 92364"/>
                <a:gd name="connsiteX2" fmla="*/ 845127 w 2022764"/>
                <a:gd name="connsiteY2" fmla="*/ 18473 h 92364"/>
                <a:gd name="connsiteX3" fmla="*/ 1219200 w 2022764"/>
                <a:gd name="connsiteY3" fmla="*/ 60037 h 92364"/>
                <a:gd name="connsiteX4" fmla="*/ 1510146 w 2022764"/>
                <a:gd name="connsiteY4" fmla="*/ 4618 h 92364"/>
                <a:gd name="connsiteX5" fmla="*/ 1745673 w 2022764"/>
                <a:gd name="connsiteY5" fmla="*/ 87746 h 92364"/>
                <a:gd name="connsiteX6" fmla="*/ 1911927 w 2022764"/>
                <a:gd name="connsiteY6" fmla="*/ 32328 h 92364"/>
                <a:gd name="connsiteX7" fmla="*/ 2022764 w 2022764"/>
                <a:gd name="connsiteY7" fmla="*/ 32328 h 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764" h="92364">
                  <a:moveTo>
                    <a:pt x="0" y="32328"/>
                  </a:moveTo>
                  <a:cubicBezTo>
                    <a:pt x="144318" y="61191"/>
                    <a:pt x="288637" y="90055"/>
                    <a:pt x="429491" y="87746"/>
                  </a:cubicBezTo>
                  <a:cubicBezTo>
                    <a:pt x="570345" y="85437"/>
                    <a:pt x="713509" y="23091"/>
                    <a:pt x="845127" y="18473"/>
                  </a:cubicBezTo>
                  <a:cubicBezTo>
                    <a:pt x="976745" y="13855"/>
                    <a:pt x="1108364" y="62346"/>
                    <a:pt x="1219200" y="60037"/>
                  </a:cubicBezTo>
                  <a:cubicBezTo>
                    <a:pt x="1330036" y="57728"/>
                    <a:pt x="1422401" y="0"/>
                    <a:pt x="1510146" y="4618"/>
                  </a:cubicBezTo>
                  <a:cubicBezTo>
                    <a:pt x="1597891" y="9236"/>
                    <a:pt x="1678710" y="83128"/>
                    <a:pt x="1745673" y="87746"/>
                  </a:cubicBezTo>
                  <a:cubicBezTo>
                    <a:pt x="1812636" y="92364"/>
                    <a:pt x="1865745" y="41564"/>
                    <a:pt x="1911927" y="32328"/>
                  </a:cubicBezTo>
                  <a:cubicBezTo>
                    <a:pt x="1958109" y="23092"/>
                    <a:pt x="1990436" y="27710"/>
                    <a:pt x="2022764" y="32328"/>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雲 10"/>
            <p:cNvSpPr/>
            <p:nvPr/>
          </p:nvSpPr>
          <p:spPr>
            <a:xfrm>
              <a:off x="3643306" y="4000504"/>
              <a:ext cx="500066" cy="1071570"/>
            </a:xfrm>
            <a:prstGeom prst="clou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2" name="フリーフォーム 11"/>
            <p:cNvSpPr/>
            <p:nvPr/>
          </p:nvSpPr>
          <p:spPr>
            <a:xfrm>
              <a:off x="5857021" y="4400704"/>
              <a:ext cx="429491" cy="385618"/>
            </a:xfrm>
            <a:custGeom>
              <a:avLst/>
              <a:gdLst>
                <a:gd name="connsiteX0" fmla="*/ 55418 w 429491"/>
                <a:gd name="connsiteY0" fmla="*/ 55418 h 385618"/>
                <a:gd name="connsiteX1" fmla="*/ 13855 w 429491"/>
                <a:gd name="connsiteY1" fmla="*/ 249382 h 385618"/>
                <a:gd name="connsiteX2" fmla="*/ 138546 w 429491"/>
                <a:gd name="connsiteY2" fmla="*/ 374073 h 385618"/>
                <a:gd name="connsiteX3" fmla="*/ 374073 w 429491"/>
                <a:gd name="connsiteY3" fmla="*/ 318654 h 385618"/>
                <a:gd name="connsiteX4" fmla="*/ 415636 w 429491"/>
                <a:gd name="connsiteY4" fmla="*/ 124691 h 385618"/>
                <a:gd name="connsiteX5" fmla="*/ 290946 w 429491"/>
                <a:gd name="connsiteY5" fmla="*/ 0 h 385618"/>
                <a:gd name="connsiteX6" fmla="*/ 180109 w 429491"/>
                <a:gd name="connsiteY6" fmla="*/ 124691 h 385618"/>
                <a:gd name="connsiteX7" fmla="*/ 166255 w 429491"/>
                <a:gd name="connsiteY7" fmla="*/ 124691 h 38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91" h="385618">
                  <a:moveTo>
                    <a:pt x="55418" y="55418"/>
                  </a:moveTo>
                  <a:cubicBezTo>
                    <a:pt x="27709" y="125845"/>
                    <a:pt x="0" y="196273"/>
                    <a:pt x="13855" y="249382"/>
                  </a:cubicBezTo>
                  <a:cubicBezTo>
                    <a:pt x="27710" y="302491"/>
                    <a:pt x="78510" y="362528"/>
                    <a:pt x="138546" y="374073"/>
                  </a:cubicBezTo>
                  <a:cubicBezTo>
                    <a:pt x="198582" y="385618"/>
                    <a:pt x="327891" y="360218"/>
                    <a:pt x="374073" y="318654"/>
                  </a:cubicBezTo>
                  <a:cubicBezTo>
                    <a:pt x="420255" y="277090"/>
                    <a:pt x="429491" y="177800"/>
                    <a:pt x="415636" y="124691"/>
                  </a:cubicBezTo>
                  <a:cubicBezTo>
                    <a:pt x="401781" y="71582"/>
                    <a:pt x="330200" y="0"/>
                    <a:pt x="290946" y="0"/>
                  </a:cubicBezTo>
                  <a:cubicBezTo>
                    <a:pt x="251692" y="0"/>
                    <a:pt x="200891" y="103909"/>
                    <a:pt x="180109" y="124691"/>
                  </a:cubicBezTo>
                  <a:cubicBezTo>
                    <a:pt x="159327" y="145473"/>
                    <a:pt x="162791" y="135082"/>
                    <a:pt x="166255" y="124691"/>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a:off x="6528883" y="4483512"/>
              <a:ext cx="272126" cy="244328"/>
            </a:xfrm>
            <a:custGeom>
              <a:avLst/>
              <a:gdLst>
                <a:gd name="connsiteX0" fmla="*/ 55418 w 429491"/>
                <a:gd name="connsiteY0" fmla="*/ 55418 h 385618"/>
                <a:gd name="connsiteX1" fmla="*/ 13855 w 429491"/>
                <a:gd name="connsiteY1" fmla="*/ 249382 h 385618"/>
                <a:gd name="connsiteX2" fmla="*/ 138546 w 429491"/>
                <a:gd name="connsiteY2" fmla="*/ 374073 h 385618"/>
                <a:gd name="connsiteX3" fmla="*/ 374073 w 429491"/>
                <a:gd name="connsiteY3" fmla="*/ 318654 h 385618"/>
                <a:gd name="connsiteX4" fmla="*/ 415636 w 429491"/>
                <a:gd name="connsiteY4" fmla="*/ 124691 h 385618"/>
                <a:gd name="connsiteX5" fmla="*/ 290946 w 429491"/>
                <a:gd name="connsiteY5" fmla="*/ 0 h 385618"/>
                <a:gd name="connsiteX6" fmla="*/ 180109 w 429491"/>
                <a:gd name="connsiteY6" fmla="*/ 124691 h 385618"/>
                <a:gd name="connsiteX7" fmla="*/ 166255 w 429491"/>
                <a:gd name="connsiteY7" fmla="*/ 124691 h 38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91" h="385618">
                  <a:moveTo>
                    <a:pt x="55418" y="55418"/>
                  </a:moveTo>
                  <a:cubicBezTo>
                    <a:pt x="27709" y="125845"/>
                    <a:pt x="0" y="196273"/>
                    <a:pt x="13855" y="249382"/>
                  </a:cubicBezTo>
                  <a:cubicBezTo>
                    <a:pt x="27710" y="302491"/>
                    <a:pt x="78510" y="362528"/>
                    <a:pt x="138546" y="374073"/>
                  </a:cubicBezTo>
                  <a:cubicBezTo>
                    <a:pt x="198582" y="385618"/>
                    <a:pt x="327891" y="360218"/>
                    <a:pt x="374073" y="318654"/>
                  </a:cubicBezTo>
                  <a:cubicBezTo>
                    <a:pt x="420255" y="277090"/>
                    <a:pt x="429491" y="177800"/>
                    <a:pt x="415636" y="124691"/>
                  </a:cubicBezTo>
                  <a:cubicBezTo>
                    <a:pt x="401781" y="71582"/>
                    <a:pt x="330200" y="0"/>
                    <a:pt x="290946" y="0"/>
                  </a:cubicBezTo>
                  <a:cubicBezTo>
                    <a:pt x="251692" y="0"/>
                    <a:pt x="200891" y="103909"/>
                    <a:pt x="180109" y="124691"/>
                  </a:cubicBezTo>
                  <a:cubicBezTo>
                    <a:pt x="159327" y="145473"/>
                    <a:pt x="162791" y="135082"/>
                    <a:pt x="166255" y="124691"/>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16"/>
            <p:cNvSpPr/>
            <p:nvPr/>
          </p:nvSpPr>
          <p:spPr>
            <a:xfrm>
              <a:off x="6271620" y="4802141"/>
              <a:ext cx="300644" cy="269933"/>
            </a:xfrm>
            <a:custGeom>
              <a:avLst/>
              <a:gdLst>
                <a:gd name="connsiteX0" fmla="*/ 55418 w 429491"/>
                <a:gd name="connsiteY0" fmla="*/ 55418 h 385618"/>
                <a:gd name="connsiteX1" fmla="*/ 13855 w 429491"/>
                <a:gd name="connsiteY1" fmla="*/ 249382 h 385618"/>
                <a:gd name="connsiteX2" fmla="*/ 138546 w 429491"/>
                <a:gd name="connsiteY2" fmla="*/ 374073 h 385618"/>
                <a:gd name="connsiteX3" fmla="*/ 374073 w 429491"/>
                <a:gd name="connsiteY3" fmla="*/ 318654 h 385618"/>
                <a:gd name="connsiteX4" fmla="*/ 415636 w 429491"/>
                <a:gd name="connsiteY4" fmla="*/ 124691 h 385618"/>
                <a:gd name="connsiteX5" fmla="*/ 290946 w 429491"/>
                <a:gd name="connsiteY5" fmla="*/ 0 h 385618"/>
                <a:gd name="connsiteX6" fmla="*/ 180109 w 429491"/>
                <a:gd name="connsiteY6" fmla="*/ 124691 h 385618"/>
                <a:gd name="connsiteX7" fmla="*/ 166255 w 429491"/>
                <a:gd name="connsiteY7" fmla="*/ 124691 h 38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91" h="385618">
                  <a:moveTo>
                    <a:pt x="55418" y="55418"/>
                  </a:moveTo>
                  <a:cubicBezTo>
                    <a:pt x="27709" y="125845"/>
                    <a:pt x="0" y="196273"/>
                    <a:pt x="13855" y="249382"/>
                  </a:cubicBezTo>
                  <a:cubicBezTo>
                    <a:pt x="27710" y="302491"/>
                    <a:pt x="78510" y="362528"/>
                    <a:pt x="138546" y="374073"/>
                  </a:cubicBezTo>
                  <a:cubicBezTo>
                    <a:pt x="198582" y="385618"/>
                    <a:pt x="327891" y="360218"/>
                    <a:pt x="374073" y="318654"/>
                  </a:cubicBezTo>
                  <a:cubicBezTo>
                    <a:pt x="420255" y="277090"/>
                    <a:pt x="429491" y="177800"/>
                    <a:pt x="415636" y="124691"/>
                  </a:cubicBezTo>
                  <a:cubicBezTo>
                    <a:pt x="401781" y="71582"/>
                    <a:pt x="330200" y="0"/>
                    <a:pt x="290946" y="0"/>
                  </a:cubicBezTo>
                  <a:cubicBezTo>
                    <a:pt x="251692" y="0"/>
                    <a:pt x="200891" y="103909"/>
                    <a:pt x="180109" y="124691"/>
                  </a:cubicBezTo>
                  <a:cubicBezTo>
                    <a:pt x="159327" y="145473"/>
                    <a:pt x="162791" y="135082"/>
                    <a:pt x="166255" y="124691"/>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6072198" y="3972077"/>
              <a:ext cx="300644" cy="269933"/>
            </a:xfrm>
            <a:custGeom>
              <a:avLst/>
              <a:gdLst>
                <a:gd name="connsiteX0" fmla="*/ 55418 w 429491"/>
                <a:gd name="connsiteY0" fmla="*/ 55418 h 385618"/>
                <a:gd name="connsiteX1" fmla="*/ 13855 w 429491"/>
                <a:gd name="connsiteY1" fmla="*/ 249382 h 385618"/>
                <a:gd name="connsiteX2" fmla="*/ 138546 w 429491"/>
                <a:gd name="connsiteY2" fmla="*/ 374073 h 385618"/>
                <a:gd name="connsiteX3" fmla="*/ 374073 w 429491"/>
                <a:gd name="connsiteY3" fmla="*/ 318654 h 385618"/>
                <a:gd name="connsiteX4" fmla="*/ 415636 w 429491"/>
                <a:gd name="connsiteY4" fmla="*/ 124691 h 385618"/>
                <a:gd name="connsiteX5" fmla="*/ 290946 w 429491"/>
                <a:gd name="connsiteY5" fmla="*/ 0 h 385618"/>
                <a:gd name="connsiteX6" fmla="*/ 180109 w 429491"/>
                <a:gd name="connsiteY6" fmla="*/ 124691 h 385618"/>
                <a:gd name="connsiteX7" fmla="*/ 166255 w 429491"/>
                <a:gd name="connsiteY7" fmla="*/ 124691 h 38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91" h="385618">
                  <a:moveTo>
                    <a:pt x="55418" y="55418"/>
                  </a:moveTo>
                  <a:cubicBezTo>
                    <a:pt x="27709" y="125845"/>
                    <a:pt x="0" y="196273"/>
                    <a:pt x="13855" y="249382"/>
                  </a:cubicBezTo>
                  <a:cubicBezTo>
                    <a:pt x="27710" y="302491"/>
                    <a:pt x="78510" y="362528"/>
                    <a:pt x="138546" y="374073"/>
                  </a:cubicBezTo>
                  <a:cubicBezTo>
                    <a:pt x="198582" y="385618"/>
                    <a:pt x="327891" y="360218"/>
                    <a:pt x="374073" y="318654"/>
                  </a:cubicBezTo>
                  <a:cubicBezTo>
                    <a:pt x="420255" y="277090"/>
                    <a:pt x="429491" y="177800"/>
                    <a:pt x="415636" y="124691"/>
                  </a:cubicBezTo>
                  <a:cubicBezTo>
                    <a:pt x="401781" y="71582"/>
                    <a:pt x="330200" y="0"/>
                    <a:pt x="290946" y="0"/>
                  </a:cubicBezTo>
                  <a:cubicBezTo>
                    <a:pt x="251692" y="0"/>
                    <a:pt x="200891" y="103909"/>
                    <a:pt x="180109" y="124691"/>
                  </a:cubicBezTo>
                  <a:cubicBezTo>
                    <a:pt x="159327" y="145473"/>
                    <a:pt x="162791" y="135082"/>
                    <a:pt x="166255" y="124691"/>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5413932" y="4823646"/>
              <a:ext cx="566928" cy="509016"/>
            </a:xfrm>
            <a:custGeom>
              <a:avLst/>
              <a:gdLst>
                <a:gd name="connsiteX0" fmla="*/ 55418 w 429491"/>
                <a:gd name="connsiteY0" fmla="*/ 55418 h 385618"/>
                <a:gd name="connsiteX1" fmla="*/ 13855 w 429491"/>
                <a:gd name="connsiteY1" fmla="*/ 249382 h 385618"/>
                <a:gd name="connsiteX2" fmla="*/ 138546 w 429491"/>
                <a:gd name="connsiteY2" fmla="*/ 374073 h 385618"/>
                <a:gd name="connsiteX3" fmla="*/ 374073 w 429491"/>
                <a:gd name="connsiteY3" fmla="*/ 318654 h 385618"/>
                <a:gd name="connsiteX4" fmla="*/ 415636 w 429491"/>
                <a:gd name="connsiteY4" fmla="*/ 124691 h 385618"/>
                <a:gd name="connsiteX5" fmla="*/ 290946 w 429491"/>
                <a:gd name="connsiteY5" fmla="*/ 0 h 385618"/>
                <a:gd name="connsiteX6" fmla="*/ 180109 w 429491"/>
                <a:gd name="connsiteY6" fmla="*/ 124691 h 385618"/>
                <a:gd name="connsiteX7" fmla="*/ 166255 w 429491"/>
                <a:gd name="connsiteY7" fmla="*/ 124691 h 38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91" h="385618">
                  <a:moveTo>
                    <a:pt x="55418" y="55418"/>
                  </a:moveTo>
                  <a:cubicBezTo>
                    <a:pt x="27709" y="125845"/>
                    <a:pt x="0" y="196273"/>
                    <a:pt x="13855" y="249382"/>
                  </a:cubicBezTo>
                  <a:cubicBezTo>
                    <a:pt x="27710" y="302491"/>
                    <a:pt x="78510" y="362528"/>
                    <a:pt x="138546" y="374073"/>
                  </a:cubicBezTo>
                  <a:cubicBezTo>
                    <a:pt x="198582" y="385618"/>
                    <a:pt x="327891" y="360218"/>
                    <a:pt x="374073" y="318654"/>
                  </a:cubicBezTo>
                  <a:cubicBezTo>
                    <a:pt x="420255" y="277090"/>
                    <a:pt x="429491" y="177800"/>
                    <a:pt x="415636" y="124691"/>
                  </a:cubicBezTo>
                  <a:cubicBezTo>
                    <a:pt x="401781" y="71582"/>
                    <a:pt x="330200" y="0"/>
                    <a:pt x="290946" y="0"/>
                  </a:cubicBezTo>
                  <a:cubicBezTo>
                    <a:pt x="251692" y="0"/>
                    <a:pt x="200891" y="103909"/>
                    <a:pt x="180109" y="124691"/>
                  </a:cubicBezTo>
                  <a:cubicBezTo>
                    <a:pt x="159327" y="145473"/>
                    <a:pt x="162791" y="135082"/>
                    <a:pt x="166255" y="124691"/>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5499831" y="3857628"/>
              <a:ext cx="429491" cy="385618"/>
            </a:xfrm>
            <a:custGeom>
              <a:avLst/>
              <a:gdLst>
                <a:gd name="connsiteX0" fmla="*/ 55418 w 429491"/>
                <a:gd name="connsiteY0" fmla="*/ 55418 h 385618"/>
                <a:gd name="connsiteX1" fmla="*/ 13855 w 429491"/>
                <a:gd name="connsiteY1" fmla="*/ 249382 h 385618"/>
                <a:gd name="connsiteX2" fmla="*/ 138546 w 429491"/>
                <a:gd name="connsiteY2" fmla="*/ 374073 h 385618"/>
                <a:gd name="connsiteX3" fmla="*/ 374073 w 429491"/>
                <a:gd name="connsiteY3" fmla="*/ 318654 h 385618"/>
                <a:gd name="connsiteX4" fmla="*/ 415636 w 429491"/>
                <a:gd name="connsiteY4" fmla="*/ 124691 h 385618"/>
                <a:gd name="connsiteX5" fmla="*/ 290946 w 429491"/>
                <a:gd name="connsiteY5" fmla="*/ 0 h 385618"/>
                <a:gd name="connsiteX6" fmla="*/ 180109 w 429491"/>
                <a:gd name="connsiteY6" fmla="*/ 124691 h 385618"/>
                <a:gd name="connsiteX7" fmla="*/ 166255 w 429491"/>
                <a:gd name="connsiteY7" fmla="*/ 124691 h 38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91" h="385618">
                  <a:moveTo>
                    <a:pt x="55418" y="55418"/>
                  </a:moveTo>
                  <a:cubicBezTo>
                    <a:pt x="27709" y="125845"/>
                    <a:pt x="0" y="196273"/>
                    <a:pt x="13855" y="249382"/>
                  </a:cubicBezTo>
                  <a:cubicBezTo>
                    <a:pt x="27710" y="302491"/>
                    <a:pt x="78510" y="362528"/>
                    <a:pt x="138546" y="374073"/>
                  </a:cubicBezTo>
                  <a:cubicBezTo>
                    <a:pt x="198582" y="385618"/>
                    <a:pt x="327891" y="360218"/>
                    <a:pt x="374073" y="318654"/>
                  </a:cubicBezTo>
                  <a:cubicBezTo>
                    <a:pt x="420255" y="277090"/>
                    <a:pt x="429491" y="177800"/>
                    <a:pt x="415636" y="124691"/>
                  </a:cubicBezTo>
                  <a:cubicBezTo>
                    <a:pt x="401781" y="71582"/>
                    <a:pt x="330200" y="0"/>
                    <a:pt x="290946" y="0"/>
                  </a:cubicBezTo>
                  <a:cubicBezTo>
                    <a:pt x="251692" y="0"/>
                    <a:pt x="200891" y="103909"/>
                    <a:pt x="180109" y="124691"/>
                  </a:cubicBezTo>
                  <a:cubicBezTo>
                    <a:pt x="159327" y="145473"/>
                    <a:pt x="162791" y="135082"/>
                    <a:pt x="166255" y="124691"/>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4357686" y="3643314"/>
              <a:ext cx="803564" cy="695035"/>
            </a:xfrm>
            <a:custGeom>
              <a:avLst/>
              <a:gdLst>
                <a:gd name="connsiteX0" fmla="*/ 0 w 803564"/>
                <a:gd name="connsiteY0" fmla="*/ 281709 h 695035"/>
                <a:gd name="connsiteX1" fmla="*/ 110836 w 803564"/>
                <a:gd name="connsiteY1" fmla="*/ 461818 h 695035"/>
                <a:gd name="connsiteX2" fmla="*/ 193964 w 803564"/>
                <a:gd name="connsiteY2" fmla="*/ 32327 h 695035"/>
                <a:gd name="connsiteX3" fmla="*/ 263236 w 803564"/>
                <a:gd name="connsiteY3" fmla="*/ 655781 h 695035"/>
                <a:gd name="connsiteX4" fmla="*/ 318655 w 803564"/>
                <a:gd name="connsiteY4" fmla="*/ 267854 h 695035"/>
                <a:gd name="connsiteX5" fmla="*/ 360218 w 803564"/>
                <a:gd name="connsiteY5" fmla="*/ 420254 h 695035"/>
                <a:gd name="connsiteX6" fmla="*/ 401782 w 803564"/>
                <a:gd name="connsiteY6" fmla="*/ 73890 h 695035"/>
                <a:gd name="connsiteX7" fmla="*/ 471055 w 803564"/>
                <a:gd name="connsiteY7" fmla="*/ 586509 h 695035"/>
                <a:gd name="connsiteX8" fmla="*/ 526473 w 803564"/>
                <a:gd name="connsiteY8" fmla="*/ 309418 h 695035"/>
                <a:gd name="connsiteX9" fmla="*/ 651164 w 803564"/>
                <a:gd name="connsiteY9" fmla="*/ 406400 h 695035"/>
                <a:gd name="connsiteX10" fmla="*/ 803564 w 803564"/>
                <a:gd name="connsiteY10" fmla="*/ 406400 h 69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564" h="695035">
                  <a:moveTo>
                    <a:pt x="0" y="281709"/>
                  </a:moveTo>
                  <a:cubicBezTo>
                    <a:pt x="39254" y="392545"/>
                    <a:pt x="78509" y="503382"/>
                    <a:pt x="110836" y="461818"/>
                  </a:cubicBezTo>
                  <a:cubicBezTo>
                    <a:pt x="143163" y="420254"/>
                    <a:pt x="168564" y="0"/>
                    <a:pt x="193964" y="32327"/>
                  </a:cubicBezTo>
                  <a:cubicBezTo>
                    <a:pt x="219364" y="64654"/>
                    <a:pt x="242454" y="616527"/>
                    <a:pt x="263236" y="655781"/>
                  </a:cubicBezTo>
                  <a:cubicBezTo>
                    <a:pt x="284018" y="695035"/>
                    <a:pt x="302491" y="307108"/>
                    <a:pt x="318655" y="267854"/>
                  </a:cubicBezTo>
                  <a:cubicBezTo>
                    <a:pt x="334819" y="228600"/>
                    <a:pt x="346364" y="452581"/>
                    <a:pt x="360218" y="420254"/>
                  </a:cubicBezTo>
                  <a:cubicBezTo>
                    <a:pt x="374072" y="387927"/>
                    <a:pt x="383309" y="46181"/>
                    <a:pt x="401782" y="73890"/>
                  </a:cubicBezTo>
                  <a:cubicBezTo>
                    <a:pt x="420255" y="101599"/>
                    <a:pt x="450273" y="547254"/>
                    <a:pt x="471055" y="586509"/>
                  </a:cubicBezTo>
                  <a:cubicBezTo>
                    <a:pt x="491837" y="625764"/>
                    <a:pt x="496455" y="339436"/>
                    <a:pt x="526473" y="309418"/>
                  </a:cubicBezTo>
                  <a:cubicBezTo>
                    <a:pt x="556491" y="279400"/>
                    <a:pt x="604982" y="390236"/>
                    <a:pt x="651164" y="406400"/>
                  </a:cubicBezTo>
                  <a:cubicBezTo>
                    <a:pt x="697346" y="422564"/>
                    <a:pt x="750455" y="414482"/>
                    <a:pt x="803564" y="40640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フリーフォーム 21"/>
            <p:cNvSpPr/>
            <p:nvPr/>
          </p:nvSpPr>
          <p:spPr>
            <a:xfrm>
              <a:off x="4357686" y="4286256"/>
              <a:ext cx="803564" cy="695035"/>
            </a:xfrm>
            <a:custGeom>
              <a:avLst/>
              <a:gdLst>
                <a:gd name="connsiteX0" fmla="*/ 0 w 803564"/>
                <a:gd name="connsiteY0" fmla="*/ 281709 h 695035"/>
                <a:gd name="connsiteX1" fmla="*/ 110836 w 803564"/>
                <a:gd name="connsiteY1" fmla="*/ 461818 h 695035"/>
                <a:gd name="connsiteX2" fmla="*/ 193964 w 803564"/>
                <a:gd name="connsiteY2" fmla="*/ 32327 h 695035"/>
                <a:gd name="connsiteX3" fmla="*/ 263236 w 803564"/>
                <a:gd name="connsiteY3" fmla="*/ 655781 h 695035"/>
                <a:gd name="connsiteX4" fmla="*/ 318655 w 803564"/>
                <a:gd name="connsiteY4" fmla="*/ 267854 h 695035"/>
                <a:gd name="connsiteX5" fmla="*/ 360218 w 803564"/>
                <a:gd name="connsiteY5" fmla="*/ 420254 h 695035"/>
                <a:gd name="connsiteX6" fmla="*/ 401782 w 803564"/>
                <a:gd name="connsiteY6" fmla="*/ 73890 h 695035"/>
                <a:gd name="connsiteX7" fmla="*/ 471055 w 803564"/>
                <a:gd name="connsiteY7" fmla="*/ 586509 h 695035"/>
                <a:gd name="connsiteX8" fmla="*/ 526473 w 803564"/>
                <a:gd name="connsiteY8" fmla="*/ 309418 h 695035"/>
                <a:gd name="connsiteX9" fmla="*/ 651164 w 803564"/>
                <a:gd name="connsiteY9" fmla="*/ 406400 h 695035"/>
                <a:gd name="connsiteX10" fmla="*/ 803564 w 803564"/>
                <a:gd name="connsiteY10" fmla="*/ 406400 h 69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564" h="695035">
                  <a:moveTo>
                    <a:pt x="0" y="281709"/>
                  </a:moveTo>
                  <a:cubicBezTo>
                    <a:pt x="39254" y="392545"/>
                    <a:pt x="78509" y="503382"/>
                    <a:pt x="110836" y="461818"/>
                  </a:cubicBezTo>
                  <a:cubicBezTo>
                    <a:pt x="143163" y="420254"/>
                    <a:pt x="168564" y="0"/>
                    <a:pt x="193964" y="32327"/>
                  </a:cubicBezTo>
                  <a:cubicBezTo>
                    <a:pt x="219364" y="64654"/>
                    <a:pt x="242454" y="616527"/>
                    <a:pt x="263236" y="655781"/>
                  </a:cubicBezTo>
                  <a:cubicBezTo>
                    <a:pt x="284018" y="695035"/>
                    <a:pt x="302491" y="307108"/>
                    <a:pt x="318655" y="267854"/>
                  </a:cubicBezTo>
                  <a:cubicBezTo>
                    <a:pt x="334819" y="228600"/>
                    <a:pt x="346364" y="452581"/>
                    <a:pt x="360218" y="420254"/>
                  </a:cubicBezTo>
                  <a:cubicBezTo>
                    <a:pt x="374072" y="387927"/>
                    <a:pt x="383309" y="46181"/>
                    <a:pt x="401782" y="73890"/>
                  </a:cubicBezTo>
                  <a:cubicBezTo>
                    <a:pt x="420255" y="101599"/>
                    <a:pt x="450273" y="547254"/>
                    <a:pt x="471055" y="586509"/>
                  </a:cubicBezTo>
                  <a:cubicBezTo>
                    <a:pt x="491837" y="625764"/>
                    <a:pt x="496455" y="339436"/>
                    <a:pt x="526473" y="309418"/>
                  </a:cubicBezTo>
                  <a:cubicBezTo>
                    <a:pt x="556491" y="279400"/>
                    <a:pt x="604982" y="390236"/>
                    <a:pt x="651164" y="406400"/>
                  </a:cubicBezTo>
                  <a:cubicBezTo>
                    <a:pt x="697346" y="422564"/>
                    <a:pt x="750455" y="414482"/>
                    <a:pt x="803564" y="40640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a:off x="4357686" y="4929198"/>
              <a:ext cx="803564" cy="695035"/>
            </a:xfrm>
            <a:custGeom>
              <a:avLst/>
              <a:gdLst>
                <a:gd name="connsiteX0" fmla="*/ 0 w 803564"/>
                <a:gd name="connsiteY0" fmla="*/ 281709 h 695035"/>
                <a:gd name="connsiteX1" fmla="*/ 110836 w 803564"/>
                <a:gd name="connsiteY1" fmla="*/ 461818 h 695035"/>
                <a:gd name="connsiteX2" fmla="*/ 193964 w 803564"/>
                <a:gd name="connsiteY2" fmla="*/ 32327 h 695035"/>
                <a:gd name="connsiteX3" fmla="*/ 263236 w 803564"/>
                <a:gd name="connsiteY3" fmla="*/ 655781 h 695035"/>
                <a:gd name="connsiteX4" fmla="*/ 318655 w 803564"/>
                <a:gd name="connsiteY4" fmla="*/ 267854 h 695035"/>
                <a:gd name="connsiteX5" fmla="*/ 360218 w 803564"/>
                <a:gd name="connsiteY5" fmla="*/ 420254 h 695035"/>
                <a:gd name="connsiteX6" fmla="*/ 401782 w 803564"/>
                <a:gd name="connsiteY6" fmla="*/ 73890 h 695035"/>
                <a:gd name="connsiteX7" fmla="*/ 471055 w 803564"/>
                <a:gd name="connsiteY7" fmla="*/ 586509 h 695035"/>
                <a:gd name="connsiteX8" fmla="*/ 526473 w 803564"/>
                <a:gd name="connsiteY8" fmla="*/ 309418 h 695035"/>
                <a:gd name="connsiteX9" fmla="*/ 651164 w 803564"/>
                <a:gd name="connsiteY9" fmla="*/ 406400 h 695035"/>
                <a:gd name="connsiteX10" fmla="*/ 803564 w 803564"/>
                <a:gd name="connsiteY10" fmla="*/ 406400 h 69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564" h="695035">
                  <a:moveTo>
                    <a:pt x="0" y="281709"/>
                  </a:moveTo>
                  <a:cubicBezTo>
                    <a:pt x="39254" y="392545"/>
                    <a:pt x="78509" y="503382"/>
                    <a:pt x="110836" y="461818"/>
                  </a:cubicBezTo>
                  <a:cubicBezTo>
                    <a:pt x="143163" y="420254"/>
                    <a:pt x="168564" y="0"/>
                    <a:pt x="193964" y="32327"/>
                  </a:cubicBezTo>
                  <a:cubicBezTo>
                    <a:pt x="219364" y="64654"/>
                    <a:pt x="242454" y="616527"/>
                    <a:pt x="263236" y="655781"/>
                  </a:cubicBezTo>
                  <a:cubicBezTo>
                    <a:pt x="284018" y="695035"/>
                    <a:pt x="302491" y="307108"/>
                    <a:pt x="318655" y="267854"/>
                  </a:cubicBezTo>
                  <a:cubicBezTo>
                    <a:pt x="334819" y="228600"/>
                    <a:pt x="346364" y="452581"/>
                    <a:pt x="360218" y="420254"/>
                  </a:cubicBezTo>
                  <a:cubicBezTo>
                    <a:pt x="374072" y="387927"/>
                    <a:pt x="383309" y="46181"/>
                    <a:pt x="401782" y="73890"/>
                  </a:cubicBezTo>
                  <a:cubicBezTo>
                    <a:pt x="420255" y="101599"/>
                    <a:pt x="450273" y="547254"/>
                    <a:pt x="471055" y="586509"/>
                  </a:cubicBezTo>
                  <a:cubicBezTo>
                    <a:pt x="491837" y="625764"/>
                    <a:pt x="496455" y="339436"/>
                    <a:pt x="526473" y="309418"/>
                  </a:cubicBezTo>
                  <a:cubicBezTo>
                    <a:pt x="556491" y="279400"/>
                    <a:pt x="604982" y="390236"/>
                    <a:pt x="651164" y="406400"/>
                  </a:cubicBezTo>
                  <a:cubicBezTo>
                    <a:pt x="697346" y="422564"/>
                    <a:pt x="750455" y="414482"/>
                    <a:pt x="803564" y="406400"/>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lang="en-US" altLang="ja-JP" dirty="0" smtClean="0"/>
              <a:t>r</a:t>
            </a:r>
            <a:r>
              <a:rPr kumimoji="1" lang="en-US" altLang="ja-JP" dirty="0" smtClean="0"/>
              <a:t>esonant and non-resonant cases.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Theory ( linear phase </a:t>
            </a:r>
            <a:r>
              <a:rPr lang="en-US" altLang="ja-JP" dirty="0" smtClean="0"/>
              <a:t>) .</a:t>
            </a:r>
            <a:endParaRPr kumimoji="1" lang="en-US" altLang="ja-JP" dirty="0" smtClean="0"/>
          </a:p>
          <a:p>
            <a:pPr lvl="1"/>
            <a:r>
              <a:rPr lang="en-US" altLang="ja-JP" dirty="0" smtClean="0"/>
              <a:t>Free energy: relative ion bulk velocity between the beam component and the background one.</a:t>
            </a:r>
          </a:p>
          <a:p>
            <a:pPr lvl="1"/>
            <a:r>
              <a:rPr kumimoji="1" lang="en-US" altLang="ja-JP" dirty="0" smtClean="0"/>
              <a:t>Interaction between right-handed polarized waves and ions, or centrifugal force of beam ions.</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34</a:t>
            </a:fld>
            <a:endParaRPr kumimoji="1" lang="ja-JP" altLang="en-US" dirty="0"/>
          </a:p>
        </p:txBody>
      </p:sp>
      <p:grpSp>
        <p:nvGrpSpPr>
          <p:cNvPr id="5" name="グループ化 4"/>
          <p:cNvGrpSpPr/>
          <p:nvPr/>
        </p:nvGrpSpPr>
        <p:grpSpPr>
          <a:xfrm>
            <a:off x="205710" y="3956776"/>
            <a:ext cx="3794786" cy="2697774"/>
            <a:chOff x="1785918" y="1271575"/>
            <a:chExt cx="5929354" cy="4215272"/>
          </a:xfrm>
        </p:grpSpPr>
        <p:cxnSp>
          <p:nvCxnSpPr>
            <p:cNvPr id="6" name="直線矢印コネクタ 5"/>
            <p:cNvCxnSpPr/>
            <p:nvPr/>
          </p:nvCxnSpPr>
          <p:spPr>
            <a:xfrm>
              <a:off x="1785918" y="4999048"/>
              <a:ext cx="5500726" cy="15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16200000" flipV="1">
              <a:off x="1384279" y="3455989"/>
              <a:ext cx="3365522" cy="952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8" name="グループ化 11"/>
            <p:cNvGrpSpPr/>
            <p:nvPr/>
          </p:nvGrpSpPr>
          <p:grpSpPr>
            <a:xfrm>
              <a:off x="1785918" y="2786058"/>
              <a:ext cx="1885962" cy="2207449"/>
              <a:chOff x="2900352" y="3303454"/>
              <a:chExt cx="1885962" cy="1698038"/>
            </a:xfrm>
          </p:grpSpPr>
          <p:sp>
            <p:nvSpPr>
              <p:cNvPr id="20" name="フリーフォーム 19"/>
              <p:cNvSpPr/>
              <p:nvPr/>
            </p:nvSpPr>
            <p:spPr>
              <a:xfrm>
                <a:off x="3816496" y="3304310"/>
                <a:ext cx="969818" cy="1697182"/>
              </a:xfrm>
              <a:custGeom>
                <a:avLst/>
                <a:gdLst>
                  <a:gd name="connsiteX0" fmla="*/ 0 w 969818"/>
                  <a:gd name="connsiteY0" fmla="*/ 6927 h 1697182"/>
                  <a:gd name="connsiteX1" fmla="*/ 55418 w 969818"/>
                  <a:gd name="connsiteY1" fmla="*/ 34636 h 1697182"/>
                  <a:gd name="connsiteX2" fmla="*/ 96982 w 969818"/>
                  <a:gd name="connsiteY2" fmla="*/ 214745 h 1697182"/>
                  <a:gd name="connsiteX3" fmla="*/ 249382 w 969818"/>
                  <a:gd name="connsiteY3" fmla="*/ 1198418 h 1697182"/>
                  <a:gd name="connsiteX4" fmla="*/ 484909 w 969818"/>
                  <a:gd name="connsiteY4" fmla="*/ 1600200 h 1697182"/>
                  <a:gd name="connsiteX5" fmla="*/ 969818 w 969818"/>
                  <a:gd name="connsiteY5" fmla="*/ 1697182 h 169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818" h="1697182">
                    <a:moveTo>
                      <a:pt x="0" y="6927"/>
                    </a:moveTo>
                    <a:cubicBezTo>
                      <a:pt x="19627" y="3463"/>
                      <a:pt x="39254" y="0"/>
                      <a:pt x="55418" y="34636"/>
                    </a:cubicBezTo>
                    <a:cubicBezTo>
                      <a:pt x="71582" y="69272"/>
                      <a:pt x="64655" y="20781"/>
                      <a:pt x="96982" y="214745"/>
                    </a:cubicBezTo>
                    <a:cubicBezTo>
                      <a:pt x="129309" y="408709"/>
                      <a:pt x="184728" y="967509"/>
                      <a:pt x="249382" y="1198418"/>
                    </a:cubicBezTo>
                    <a:cubicBezTo>
                      <a:pt x="314037" y="1429327"/>
                      <a:pt x="364836" y="1517073"/>
                      <a:pt x="484909" y="1600200"/>
                    </a:cubicBezTo>
                    <a:cubicBezTo>
                      <a:pt x="604982" y="1683327"/>
                      <a:pt x="787400" y="1690254"/>
                      <a:pt x="969818" y="169718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flipH="1">
                <a:off x="2900352" y="3303454"/>
                <a:ext cx="928694" cy="1697182"/>
              </a:xfrm>
              <a:custGeom>
                <a:avLst/>
                <a:gdLst>
                  <a:gd name="connsiteX0" fmla="*/ 0 w 969818"/>
                  <a:gd name="connsiteY0" fmla="*/ 6927 h 1697182"/>
                  <a:gd name="connsiteX1" fmla="*/ 55418 w 969818"/>
                  <a:gd name="connsiteY1" fmla="*/ 34636 h 1697182"/>
                  <a:gd name="connsiteX2" fmla="*/ 96982 w 969818"/>
                  <a:gd name="connsiteY2" fmla="*/ 214745 h 1697182"/>
                  <a:gd name="connsiteX3" fmla="*/ 249382 w 969818"/>
                  <a:gd name="connsiteY3" fmla="*/ 1198418 h 1697182"/>
                  <a:gd name="connsiteX4" fmla="*/ 484909 w 969818"/>
                  <a:gd name="connsiteY4" fmla="*/ 1600200 h 1697182"/>
                  <a:gd name="connsiteX5" fmla="*/ 969818 w 969818"/>
                  <a:gd name="connsiteY5" fmla="*/ 1697182 h 169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818" h="1697182">
                    <a:moveTo>
                      <a:pt x="0" y="6927"/>
                    </a:moveTo>
                    <a:cubicBezTo>
                      <a:pt x="19627" y="3463"/>
                      <a:pt x="39254" y="0"/>
                      <a:pt x="55418" y="34636"/>
                    </a:cubicBezTo>
                    <a:cubicBezTo>
                      <a:pt x="71582" y="69272"/>
                      <a:pt x="64655" y="20781"/>
                      <a:pt x="96982" y="214745"/>
                    </a:cubicBezTo>
                    <a:cubicBezTo>
                      <a:pt x="129309" y="408709"/>
                      <a:pt x="184728" y="967509"/>
                      <a:pt x="249382" y="1198418"/>
                    </a:cubicBezTo>
                    <a:cubicBezTo>
                      <a:pt x="314037" y="1429327"/>
                      <a:pt x="364836" y="1517073"/>
                      <a:pt x="484909" y="1600200"/>
                    </a:cubicBezTo>
                    <a:cubicBezTo>
                      <a:pt x="604982" y="1683327"/>
                      <a:pt x="787400" y="1690254"/>
                      <a:pt x="969818" y="169718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9" name="Picture 2" descr="\begin{align*}&#10;f(v_{\parallel})&#10;\end{align*}"/>
            <p:cNvPicPr>
              <a:picLocks noChangeAspect="1" noChangeArrowheads="1"/>
            </p:cNvPicPr>
            <p:nvPr/>
          </p:nvPicPr>
          <p:blipFill>
            <a:blip r:embed="rId2"/>
            <a:srcRect/>
            <a:stretch>
              <a:fillRect/>
            </a:stretch>
          </p:blipFill>
          <p:spPr bwMode="auto">
            <a:xfrm>
              <a:off x="2571742" y="1271575"/>
              <a:ext cx="857250" cy="442913"/>
            </a:xfrm>
            <a:prstGeom prst="rect">
              <a:avLst/>
            </a:prstGeom>
            <a:noFill/>
          </p:spPr>
        </p:pic>
        <p:pic>
          <p:nvPicPr>
            <p:cNvPr id="10" name="Picture 4" descr="\begin{align*}&#10;v_{\parallel}&#10;\end{align*}"/>
            <p:cNvPicPr>
              <a:picLocks noChangeAspect="1" noChangeArrowheads="1"/>
            </p:cNvPicPr>
            <p:nvPr/>
          </p:nvPicPr>
          <p:blipFill>
            <a:blip r:embed="rId3"/>
            <a:srcRect/>
            <a:stretch>
              <a:fillRect/>
            </a:stretch>
          </p:blipFill>
          <p:spPr bwMode="auto">
            <a:xfrm>
              <a:off x="7415234" y="4895862"/>
              <a:ext cx="300038" cy="319088"/>
            </a:xfrm>
            <a:prstGeom prst="rect">
              <a:avLst/>
            </a:prstGeom>
            <a:noFill/>
          </p:spPr>
        </p:pic>
        <p:pic>
          <p:nvPicPr>
            <p:cNvPr id="11" name="Picture 6" descr="\begin{align*}&#10;0&#10;\end{align*}"/>
            <p:cNvPicPr>
              <a:picLocks noChangeAspect="1" noChangeArrowheads="1"/>
            </p:cNvPicPr>
            <p:nvPr/>
          </p:nvPicPr>
          <p:blipFill>
            <a:blip r:embed="rId4"/>
            <a:srcRect/>
            <a:stretch>
              <a:fillRect/>
            </a:stretch>
          </p:blipFill>
          <p:spPr bwMode="auto">
            <a:xfrm>
              <a:off x="3147138" y="5072074"/>
              <a:ext cx="166688" cy="276225"/>
            </a:xfrm>
            <a:prstGeom prst="rect">
              <a:avLst/>
            </a:prstGeom>
            <a:noFill/>
          </p:spPr>
        </p:pic>
        <p:cxnSp>
          <p:nvCxnSpPr>
            <p:cNvPr id="12" name="直線コネクタ 11"/>
            <p:cNvCxnSpPr/>
            <p:nvPr/>
          </p:nvCxnSpPr>
          <p:spPr>
            <a:xfrm rot="5400000">
              <a:off x="1583827" y="3939702"/>
              <a:ext cx="2263160" cy="1589"/>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3" name="グループ化 28"/>
            <p:cNvGrpSpPr/>
            <p:nvPr/>
          </p:nvGrpSpPr>
          <p:grpSpPr>
            <a:xfrm>
              <a:off x="6337958" y="4269123"/>
              <a:ext cx="622367" cy="803701"/>
              <a:chOff x="6337946" y="4275415"/>
              <a:chExt cx="565787" cy="730636"/>
            </a:xfrm>
          </p:grpSpPr>
          <p:grpSp>
            <p:nvGrpSpPr>
              <p:cNvPr id="16" name="グループ化 15"/>
              <p:cNvGrpSpPr/>
              <p:nvPr/>
            </p:nvGrpSpPr>
            <p:grpSpPr>
              <a:xfrm>
                <a:off x="6337946" y="4275415"/>
                <a:ext cx="565787" cy="662235"/>
                <a:chOff x="2900352" y="3141952"/>
                <a:chExt cx="1885962" cy="1698039"/>
              </a:xfrm>
            </p:grpSpPr>
            <p:sp>
              <p:nvSpPr>
                <p:cNvPr id="18" name="フリーフォーム 17"/>
                <p:cNvSpPr/>
                <p:nvPr/>
              </p:nvSpPr>
              <p:spPr>
                <a:xfrm>
                  <a:off x="3816495" y="3142810"/>
                  <a:ext cx="969819" cy="1697181"/>
                </a:xfrm>
                <a:custGeom>
                  <a:avLst/>
                  <a:gdLst>
                    <a:gd name="connsiteX0" fmla="*/ 0 w 969818"/>
                    <a:gd name="connsiteY0" fmla="*/ 6927 h 1697182"/>
                    <a:gd name="connsiteX1" fmla="*/ 55418 w 969818"/>
                    <a:gd name="connsiteY1" fmla="*/ 34636 h 1697182"/>
                    <a:gd name="connsiteX2" fmla="*/ 96982 w 969818"/>
                    <a:gd name="connsiteY2" fmla="*/ 214745 h 1697182"/>
                    <a:gd name="connsiteX3" fmla="*/ 249382 w 969818"/>
                    <a:gd name="connsiteY3" fmla="*/ 1198418 h 1697182"/>
                    <a:gd name="connsiteX4" fmla="*/ 484909 w 969818"/>
                    <a:gd name="connsiteY4" fmla="*/ 1600200 h 1697182"/>
                    <a:gd name="connsiteX5" fmla="*/ 969818 w 969818"/>
                    <a:gd name="connsiteY5" fmla="*/ 1697182 h 169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818" h="1697182">
                      <a:moveTo>
                        <a:pt x="0" y="6927"/>
                      </a:moveTo>
                      <a:cubicBezTo>
                        <a:pt x="19627" y="3463"/>
                        <a:pt x="39254" y="0"/>
                        <a:pt x="55418" y="34636"/>
                      </a:cubicBezTo>
                      <a:cubicBezTo>
                        <a:pt x="71582" y="69272"/>
                        <a:pt x="64655" y="20781"/>
                        <a:pt x="96982" y="214745"/>
                      </a:cubicBezTo>
                      <a:cubicBezTo>
                        <a:pt x="129309" y="408709"/>
                        <a:pt x="184728" y="967509"/>
                        <a:pt x="249382" y="1198418"/>
                      </a:cubicBezTo>
                      <a:cubicBezTo>
                        <a:pt x="314037" y="1429327"/>
                        <a:pt x="364836" y="1517073"/>
                        <a:pt x="484909" y="1600200"/>
                      </a:cubicBezTo>
                      <a:cubicBezTo>
                        <a:pt x="604982" y="1683327"/>
                        <a:pt x="787400" y="1690254"/>
                        <a:pt x="969818" y="169718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flipH="1">
                  <a:off x="2900352" y="3141952"/>
                  <a:ext cx="928695" cy="1697183"/>
                </a:xfrm>
                <a:custGeom>
                  <a:avLst/>
                  <a:gdLst>
                    <a:gd name="connsiteX0" fmla="*/ 0 w 969818"/>
                    <a:gd name="connsiteY0" fmla="*/ 6927 h 1697182"/>
                    <a:gd name="connsiteX1" fmla="*/ 55418 w 969818"/>
                    <a:gd name="connsiteY1" fmla="*/ 34636 h 1697182"/>
                    <a:gd name="connsiteX2" fmla="*/ 96982 w 969818"/>
                    <a:gd name="connsiteY2" fmla="*/ 214745 h 1697182"/>
                    <a:gd name="connsiteX3" fmla="*/ 249382 w 969818"/>
                    <a:gd name="connsiteY3" fmla="*/ 1198418 h 1697182"/>
                    <a:gd name="connsiteX4" fmla="*/ 484909 w 969818"/>
                    <a:gd name="connsiteY4" fmla="*/ 1600200 h 1697182"/>
                    <a:gd name="connsiteX5" fmla="*/ 969818 w 969818"/>
                    <a:gd name="connsiteY5" fmla="*/ 1697182 h 169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818" h="1697182">
                      <a:moveTo>
                        <a:pt x="0" y="6927"/>
                      </a:moveTo>
                      <a:cubicBezTo>
                        <a:pt x="19627" y="3463"/>
                        <a:pt x="39254" y="0"/>
                        <a:pt x="55418" y="34636"/>
                      </a:cubicBezTo>
                      <a:cubicBezTo>
                        <a:pt x="71582" y="69272"/>
                        <a:pt x="64655" y="20781"/>
                        <a:pt x="96982" y="214745"/>
                      </a:cubicBezTo>
                      <a:cubicBezTo>
                        <a:pt x="129309" y="408709"/>
                        <a:pt x="184728" y="967509"/>
                        <a:pt x="249382" y="1198418"/>
                      </a:cubicBezTo>
                      <a:cubicBezTo>
                        <a:pt x="314037" y="1429327"/>
                        <a:pt x="364836" y="1517073"/>
                        <a:pt x="484909" y="1600200"/>
                      </a:cubicBezTo>
                      <a:cubicBezTo>
                        <a:pt x="604982" y="1683327"/>
                        <a:pt x="787400" y="1690254"/>
                        <a:pt x="969818" y="169718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7" name="直線コネクタ 16"/>
              <p:cNvCxnSpPr/>
              <p:nvPr/>
            </p:nvCxnSpPr>
            <p:spPr>
              <a:xfrm rot="5400000">
                <a:off x="6277584" y="4666384"/>
                <a:ext cx="678948" cy="38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pic>
          <p:nvPicPr>
            <p:cNvPr id="14" name="Picture 8" descr="\begin{align*}&#10;V_{\rm beam}&#10;\end{align*}"/>
            <p:cNvPicPr>
              <a:picLocks noChangeAspect="1" noChangeArrowheads="1"/>
            </p:cNvPicPr>
            <p:nvPr/>
          </p:nvPicPr>
          <p:blipFill>
            <a:blip r:embed="rId5"/>
            <a:srcRect/>
            <a:stretch>
              <a:fillRect/>
            </a:stretch>
          </p:blipFill>
          <p:spPr bwMode="auto">
            <a:xfrm>
              <a:off x="6272231" y="5153472"/>
              <a:ext cx="942975" cy="333375"/>
            </a:xfrm>
            <a:prstGeom prst="rect">
              <a:avLst/>
            </a:prstGeom>
            <a:noFill/>
          </p:spPr>
        </p:pic>
        <p:pic>
          <p:nvPicPr>
            <p:cNvPr id="15" name="Picture 10" descr="\begin{align*}&#10;V_{\rm core}&#10;\end{align*}"/>
            <p:cNvPicPr>
              <a:picLocks noChangeAspect="1" noChangeArrowheads="1"/>
            </p:cNvPicPr>
            <p:nvPr/>
          </p:nvPicPr>
          <p:blipFill>
            <a:blip r:embed="rId6"/>
            <a:srcRect/>
            <a:stretch>
              <a:fillRect/>
            </a:stretch>
          </p:blipFill>
          <p:spPr bwMode="auto">
            <a:xfrm>
              <a:off x="2357422" y="5143512"/>
              <a:ext cx="762000" cy="333375"/>
            </a:xfrm>
            <a:prstGeom prst="rect">
              <a:avLst/>
            </a:prstGeom>
            <a:noFill/>
          </p:spPr>
        </p:pic>
      </p:grpSp>
      <p:sp>
        <p:nvSpPr>
          <p:cNvPr id="23" name="テキスト ボックス 22"/>
          <p:cNvSpPr txBox="1"/>
          <p:nvPr/>
        </p:nvSpPr>
        <p:spPr>
          <a:xfrm>
            <a:off x="1428760" y="3585993"/>
            <a:ext cx="7858148" cy="1200329"/>
          </a:xfrm>
          <a:prstGeom prst="rect">
            <a:avLst/>
          </a:prstGeom>
          <a:noFill/>
        </p:spPr>
        <p:txBody>
          <a:bodyPr wrap="square" rtlCol="0">
            <a:spAutoFit/>
          </a:bodyPr>
          <a:lstStyle/>
          <a:p>
            <a:r>
              <a:rPr kumimoji="1" lang="en-US" altLang="ja-JP" sz="2400" dirty="0" smtClean="0"/>
              <a:t>Linear dispersion relation for right-handed electromagnetic waves with wave vector k parallel to B</a:t>
            </a:r>
            <a:r>
              <a:rPr kumimoji="1" lang="en-US" altLang="ja-JP" dirty="0" smtClean="0"/>
              <a:t>0</a:t>
            </a:r>
            <a:r>
              <a:rPr lang="en-US" altLang="ja-JP" sz="2400" dirty="0" smtClean="0"/>
              <a:t> </a:t>
            </a:r>
            <a:r>
              <a:rPr kumimoji="1" lang="en-US" altLang="ja-JP" sz="2400" dirty="0" smtClean="0"/>
              <a:t>(in case </a:t>
            </a:r>
            <a:r>
              <a:rPr kumimoji="1" lang="en-US" altLang="ja-JP" sz="2400" dirty="0" err="1" smtClean="0"/>
              <a:t>v</a:t>
            </a:r>
            <a:r>
              <a:rPr kumimoji="1" lang="en-US" altLang="ja-JP" dirty="0" err="1" smtClean="0"/>
              <a:t>th</a:t>
            </a:r>
            <a:r>
              <a:rPr kumimoji="1" lang="en-US" altLang="ja-JP" sz="2400" dirty="0" smtClean="0"/>
              <a:t>&lt;&lt;</a:t>
            </a:r>
            <a:r>
              <a:rPr kumimoji="1" lang="en-US" altLang="ja-JP" sz="2400" dirty="0" err="1" smtClean="0"/>
              <a:t>V</a:t>
            </a:r>
            <a:r>
              <a:rPr kumimoji="1" lang="en-US" altLang="ja-JP" dirty="0" err="1" smtClean="0"/>
              <a:t>beam</a:t>
            </a:r>
            <a:r>
              <a:rPr kumimoji="1" lang="en-US" altLang="ja-JP" sz="2400" dirty="0" smtClean="0"/>
              <a:t>).</a:t>
            </a:r>
            <a:endParaRPr kumimoji="1" lang="ja-JP" altLang="en-US" sz="2400" dirty="0"/>
          </a:p>
        </p:txBody>
      </p:sp>
      <p:pic>
        <p:nvPicPr>
          <p:cNvPr id="1028" name="Picture 4" descr="\begin{align*}&#10;\frac{k^2c^2}{\omega^2}=1-\sum_j\frac{\omega_{p,j}^2\left(\omega-kV_{b,j}\right)}&#10;{\omega^2\left(\omega-kV_{b,j}+\Omega_j\right)}&#10;\end{align*}"/>
          <p:cNvPicPr>
            <a:picLocks noChangeAspect="1" noChangeArrowheads="1"/>
          </p:cNvPicPr>
          <p:nvPr/>
        </p:nvPicPr>
        <p:blipFill>
          <a:blip r:embed="rId7"/>
          <a:srcRect/>
          <a:stretch>
            <a:fillRect/>
          </a:stretch>
        </p:blipFill>
        <p:spPr bwMode="auto">
          <a:xfrm>
            <a:off x="3857620" y="4929198"/>
            <a:ext cx="4823460" cy="92964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lang="en-US" altLang="ja-JP" dirty="0" smtClean="0"/>
              <a:t>r</a:t>
            </a:r>
            <a:r>
              <a:rPr kumimoji="1" lang="en-US" altLang="ja-JP" dirty="0" smtClean="0"/>
              <a:t>esonant and non-resonant cases.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Theory ( linear phase ).</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35</a:t>
            </a:fld>
            <a:endParaRPr kumimoji="1" lang="ja-JP" altLang="en-US" dirty="0"/>
          </a:p>
        </p:txBody>
      </p:sp>
      <p:pic>
        <p:nvPicPr>
          <p:cNvPr id="22" name="図 21" descr="Dispersion_f0.1_Vb10.png"/>
          <p:cNvPicPr>
            <a:picLocks noChangeAspect="1"/>
          </p:cNvPicPr>
          <p:nvPr/>
        </p:nvPicPr>
        <p:blipFill>
          <a:blip r:embed="rId2"/>
          <a:stretch>
            <a:fillRect/>
          </a:stretch>
        </p:blipFill>
        <p:spPr>
          <a:xfrm>
            <a:off x="4714900" y="2243586"/>
            <a:ext cx="3429000" cy="3457575"/>
          </a:xfrm>
          <a:prstGeom prst="rect">
            <a:avLst/>
          </a:prstGeom>
        </p:spPr>
      </p:pic>
      <p:pic>
        <p:nvPicPr>
          <p:cNvPr id="23" name="図 22" descr="Dispersion_f0.015_Vb10.png"/>
          <p:cNvPicPr>
            <a:picLocks noChangeAspect="1"/>
          </p:cNvPicPr>
          <p:nvPr/>
        </p:nvPicPr>
        <p:blipFill>
          <a:blip r:embed="rId3"/>
          <a:stretch>
            <a:fillRect/>
          </a:stretch>
        </p:blipFill>
        <p:spPr>
          <a:xfrm>
            <a:off x="857248" y="2071678"/>
            <a:ext cx="3429000" cy="3638550"/>
          </a:xfrm>
          <a:prstGeom prst="rect">
            <a:avLst/>
          </a:prstGeom>
        </p:spPr>
      </p:pic>
      <p:pic>
        <p:nvPicPr>
          <p:cNvPr id="17416" name="Picture 8" descr="\begin{align*}&#10;n_{\rm beam}/n_0&amp;=0.1,\\&#10;V_b&amp;=10.0&#10;\end{align*}"/>
          <p:cNvPicPr>
            <a:picLocks noChangeAspect="1" noChangeArrowheads="1"/>
          </p:cNvPicPr>
          <p:nvPr/>
        </p:nvPicPr>
        <p:blipFill>
          <a:blip r:embed="rId4"/>
          <a:srcRect/>
          <a:stretch>
            <a:fillRect/>
          </a:stretch>
        </p:blipFill>
        <p:spPr bwMode="auto">
          <a:xfrm>
            <a:off x="5214942" y="5877900"/>
            <a:ext cx="2255520" cy="765810"/>
          </a:xfrm>
          <a:prstGeom prst="rect">
            <a:avLst/>
          </a:prstGeom>
          <a:noFill/>
        </p:spPr>
      </p:pic>
      <p:pic>
        <p:nvPicPr>
          <p:cNvPr id="17418" name="Picture 10" descr="\begin{align*}&#10;n_{\rm beam}/n_0&amp;=0.015,\\&#10;V_b&amp;=10.0&#10;\end{align*}"/>
          <p:cNvPicPr>
            <a:picLocks noChangeAspect="1" noChangeArrowheads="1"/>
          </p:cNvPicPr>
          <p:nvPr/>
        </p:nvPicPr>
        <p:blipFill>
          <a:blip r:embed="rId5"/>
          <a:srcRect/>
          <a:stretch>
            <a:fillRect/>
          </a:stretch>
        </p:blipFill>
        <p:spPr bwMode="auto">
          <a:xfrm>
            <a:off x="1151566" y="5877900"/>
            <a:ext cx="2491740" cy="76581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kumimoji="1" lang="en-US" altLang="ja-JP" dirty="0" smtClean="0"/>
              <a:t>resonant case </a:t>
            </a:r>
            <a:r>
              <a:rPr lang="en-US" altLang="ja-JP" dirty="0" smtClean="0"/>
              <a:t>1/4</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457200" y="1329588"/>
            <a:ext cx="8229600" cy="4697427"/>
          </a:xfrm>
        </p:spPr>
        <p:txBody>
          <a:bodyPr/>
          <a:lstStyle/>
          <a:p>
            <a:r>
              <a:rPr lang="en-US" altLang="ja-JP" dirty="0" smtClean="0"/>
              <a:t>Linear and non-linear phase (</a:t>
            </a:r>
            <a:r>
              <a:rPr lang="en-US" altLang="ja-JP" sz="2000" dirty="0" err="1" smtClean="0"/>
              <a:t>Winske</a:t>
            </a:r>
            <a:r>
              <a:rPr lang="en-US" altLang="ja-JP" sz="2000" dirty="0" smtClean="0"/>
              <a:t> &amp; Leroy [1984]</a:t>
            </a:r>
            <a:r>
              <a:rPr lang="en-US" altLang="ja-JP" sz="3600" dirty="0" smtClean="0"/>
              <a:t>)</a:t>
            </a:r>
            <a:r>
              <a:rPr kumimoji="1" lang="en-US" altLang="ja-JP" dirty="0" smtClean="0"/>
              <a:t>.</a:t>
            </a:r>
          </a:p>
          <a:p>
            <a:pPr lvl="1"/>
            <a:r>
              <a:rPr lang="en-US" altLang="ja-JP" dirty="0" smtClean="0"/>
              <a:t>M/me=500</a:t>
            </a:r>
          </a:p>
          <a:p>
            <a:pPr lvl="1"/>
            <a:r>
              <a:rPr lang="en-US" altLang="ja-JP" dirty="0" err="1" smtClean="0"/>
              <a:t>dx</a:t>
            </a:r>
            <a:r>
              <a:rPr lang="en-US" altLang="ja-JP" dirty="0" smtClean="0"/>
              <a:t>=0.25 [ion inertia length]</a:t>
            </a:r>
          </a:p>
          <a:p>
            <a:pPr lvl="1"/>
            <a:r>
              <a:rPr lang="en-US" altLang="ja-JP" dirty="0" smtClean="0"/>
              <a:t>L=256 [ion inertia length]</a:t>
            </a:r>
          </a:p>
          <a:p>
            <a:pPr lvl="1"/>
            <a:r>
              <a:rPr lang="en-US" altLang="ja-JP" dirty="0" err="1" smtClean="0"/>
              <a:t>Nb</a:t>
            </a:r>
            <a:r>
              <a:rPr lang="en-US" altLang="ja-JP" dirty="0" smtClean="0"/>
              <a:t>/</a:t>
            </a:r>
            <a:r>
              <a:rPr lang="en-US" altLang="ja-JP" dirty="0" err="1" smtClean="0"/>
              <a:t>Ntot</a:t>
            </a:r>
            <a:r>
              <a:rPr lang="en-US" altLang="ja-JP" dirty="0" smtClean="0"/>
              <a:t>=0.015</a:t>
            </a:r>
          </a:p>
          <a:p>
            <a:pPr lvl="1"/>
            <a:r>
              <a:rPr lang="en-US" altLang="ja-JP" dirty="0" err="1" smtClean="0"/>
              <a:t>Vb</a:t>
            </a:r>
            <a:r>
              <a:rPr lang="en-US" altLang="ja-JP" dirty="0" smtClean="0"/>
              <a:t>=10 V</a:t>
            </a:r>
            <a:r>
              <a:rPr lang="en-US" altLang="ja-JP" sz="1800" dirty="0" smtClean="0"/>
              <a:t>A</a:t>
            </a:r>
            <a:endParaRPr lang="en-US" altLang="ja-JP" dirty="0" smtClean="0"/>
          </a:p>
          <a:p>
            <a:pPr lvl="1"/>
            <a:r>
              <a:rPr lang="en-US" altLang="ja-JP" dirty="0" smtClean="0"/>
              <a:t>plasma beta (beam)=1.0 (</a:t>
            </a:r>
            <a:r>
              <a:rPr lang="en-US" altLang="ja-JP" dirty="0" err="1" smtClean="0"/>
              <a:t>vb,th</a:t>
            </a:r>
            <a:r>
              <a:rPr lang="en-US" altLang="ja-JP" dirty="0" smtClean="0"/>
              <a:t>&lt;&lt;</a:t>
            </a:r>
            <a:r>
              <a:rPr lang="en-US" altLang="ja-JP" dirty="0" err="1" smtClean="0"/>
              <a:t>Vb</a:t>
            </a:r>
            <a:r>
              <a:rPr lang="en-US" altLang="ja-JP" dirty="0" smtClean="0"/>
              <a:t>)</a:t>
            </a:r>
          </a:p>
          <a:p>
            <a:pPr lvl="1"/>
            <a:r>
              <a:rPr lang="en-US" altLang="ja-JP" dirty="0" smtClean="0"/>
              <a:t>One dimensional (x direction)</a:t>
            </a:r>
          </a:p>
          <a:p>
            <a:pPr lvl="1"/>
            <a:r>
              <a:rPr lang="en-US" altLang="ja-JP" dirty="0" smtClean="0"/>
              <a:t>Cyclic boundary.</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36</a:t>
            </a:fld>
            <a:endParaRPr kumimoji="1"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kumimoji="1" lang="en-US" altLang="ja-JP" dirty="0" smtClean="0"/>
              <a:t>resonant case </a:t>
            </a:r>
            <a:r>
              <a:rPr lang="en-US" altLang="ja-JP" dirty="0" smtClean="0"/>
              <a:t>2/4</a:t>
            </a:r>
            <a:r>
              <a:rPr kumimoji="1"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37</a:t>
            </a:fld>
            <a:endParaRPr kumimoji="1" lang="ja-JP" altLang="en-US" dirty="0"/>
          </a:p>
        </p:txBody>
      </p:sp>
      <p:pic>
        <p:nvPicPr>
          <p:cNvPr id="15" name="図 14" descr="resonant_ibeam3.png"/>
          <p:cNvPicPr>
            <a:picLocks noChangeAspect="1"/>
          </p:cNvPicPr>
          <p:nvPr/>
        </p:nvPicPr>
        <p:blipFill>
          <a:blip r:embed="rId2"/>
          <a:stretch>
            <a:fillRect/>
          </a:stretch>
        </p:blipFill>
        <p:spPr>
          <a:xfrm>
            <a:off x="1071562" y="1957394"/>
            <a:ext cx="3429000" cy="2400300"/>
          </a:xfrm>
          <a:prstGeom prst="rect">
            <a:avLst/>
          </a:prstGeom>
        </p:spPr>
      </p:pic>
      <p:cxnSp>
        <p:nvCxnSpPr>
          <p:cNvPr id="17" name="直線コネクタ 16"/>
          <p:cNvCxnSpPr/>
          <p:nvPr/>
        </p:nvCxnSpPr>
        <p:spPr>
          <a:xfrm rot="5400000" flipH="1" flipV="1">
            <a:off x="636270" y="3065170"/>
            <a:ext cx="207170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 2"/>
          <p:cNvSpPr txBox="1">
            <a:spLocks/>
          </p:cNvSpPr>
          <p:nvPr/>
        </p:nvSpPr>
        <p:spPr>
          <a:xfrm>
            <a:off x="457200" y="1428736"/>
            <a:ext cx="8229600" cy="4697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Linear and non-linear phase.</a:t>
            </a:r>
          </a:p>
        </p:txBody>
      </p:sp>
      <p:pic>
        <p:nvPicPr>
          <p:cNvPr id="12" name="コンテンツ プレースホルダ 11" descr="resonant1000_ibeam0.png"/>
          <p:cNvPicPr>
            <a:picLocks noGrp="1" noChangeAspect="1"/>
          </p:cNvPicPr>
          <p:nvPr>
            <p:ph idx="1"/>
          </p:nvPr>
        </p:nvPicPr>
        <p:blipFill>
          <a:blip r:embed="rId3"/>
          <a:stretch>
            <a:fillRect/>
          </a:stretch>
        </p:blipFill>
        <p:spPr>
          <a:xfrm>
            <a:off x="4929190" y="1843509"/>
            <a:ext cx="3429000" cy="2400300"/>
          </a:xfrm>
        </p:spPr>
      </p:pic>
      <p:pic>
        <p:nvPicPr>
          <p:cNvPr id="13" name="図 12" descr="resonant1000_ibeam1.png"/>
          <p:cNvPicPr>
            <a:picLocks noChangeAspect="1"/>
          </p:cNvPicPr>
          <p:nvPr/>
        </p:nvPicPr>
        <p:blipFill>
          <a:blip r:embed="rId4"/>
          <a:stretch>
            <a:fillRect/>
          </a:stretch>
        </p:blipFill>
        <p:spPr>
          <a:xfrm>
            <a:off x="1101435" y="4386286"/>
            <a:ext cx="3429000" cy="2400300"/>
          </a:xfrm>
          <a:prstGeom prst="rect">
            <a:avLst/>
          </a:prstGeom>
        </p:spPr>
      </p:pic>
      <p:pic>
        <p:nvPicPr>
          <p:cNvPr id="14" name="図 13" descr="resonant1000_ibeam2.png"/>
          <p:cNvPicPr>
            <a:picLocks noChangeAspect="1"/>
          </p:cNvPicPr>
          <p:nvPr/>
        </p:nvPicPr>
        <p:blipFill>
          <a:blip r:embed="rId5"/>
          <a:stretch>
            <a:fillRect/>
          </a:stretch>
        </p:blipFill>
        <p:spPr>
          <a:xfrm>
            <a:off x="4959063" y="4386286"/>
            <a:ext cx="3429000" cy="2400300"/>
          </a:xfrm>
          <a:prstGeom prst="rect">
            <a:avLst/>
          </a:prstGeom>
        </p:spPr>
      </p:pic>
      <p:sp>
        <p:nvSpPr>
          <p:cNvPr id="20" name="下矢印 19"/>
          <p:cNvSpPr/>
          <p:nvPr/>
        </p:nvSpPr>
        <p:spPr>
          <a:xfrm>
            <a:off x="1629187" y="1885074"/>
            <a:ext cx="102871" cy="142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kumimoji="1" lang="en-US" altLang="ja-JP" dirty="0" smtClean="0"/>
              <a:t>resonant case </a:t>
            </a:r>
            <a:r>
              <a:rPr lang="en-US" altLang="ja-JP" dirty="0" smtClean="0"/>
              <a:t>3/4</a:t>
            </a:r>
            <a:r>
              <a:rPr kumimoji="1"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38</a:t>
            </a:fld>
            <a:endParaRPr kumimoji="1" lang="ja-JP" altLang="en-US" dirty="0"/>
          </a:p>
        </p:txBody>
      </p:sp>
      <p:pic>
        <p:nvPicPr>
          <p:cNvPr id="15" name="図 14" descr="resonant_ibeam3.png"/>
          <p:cNvPicPr>
            <a:picLocks noChangeAspect="1"/>
          </p:cNvPicPr>
          <p:nvPr/>
        </p:nvPicPr>
        <p:blipFill>
          <a:blip r:embed="rId2"/>
          <a:stretch>
            <a:fillRect/>
          </a:stretch>
        </p:blipFill>
        <p:spPr>
          <a:xfrm>
            <a:off x="1071562" y="1957394"/>
            <a:ext cx="3429000" cy="2400300"/>
          </a:xfrm>
          <a:prstGeom prst="rect">
            <a:avLst/>
          </a:prstGeom>
        </p:spPr>
      </p:pic>
      <p:cxnSp>
        <p:nvCxnSpPr>
          <p:cNvPr id="17" name="直線コネクタ 16"/>
          <p:cNvCxnSpPr/>
          <p:nvPr/>
        </p:nvCxnSpPr>
        <p:spPr>
          <a:xfrm rot="5400000" flipH="1" flipV="1">
            <a:off x="1419925" y="3065170"/>
            <a:ext cx="207170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コンテンツ プレースホルダ 2"/>
          <p:cNvSpPr txBox="1">
            <a:spLocks/>
          </p:cNvSpPr>
          <p:nvPr/>
        </p:nvSpPr>
        <p:spPr>
          <a:xfrm>
            <a:off x="457200" y="1428736"/>
            <a:ext cx="8229600" cy="4697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Linear and non-linear phase.</a:t>
            </a:r>
          </a:p>
        </p:txBody>
      </p:sp>
      <p:pic>
        <p:nvPicPr>
          <p:cNvPr id="11" name="コンテンツ プレースホルダ 10" descr="resonant5000_ibeam0.png"/>
          <p:cNvPicPr>
            <a:picLocks noGrp="1" noChangeAspect="1"/>
          </p:cNvPicPr>
          <p:nvPr>
            <p:ph idx="1"/>
          </p:nvPr>
        </p:nvPicPr>
        <p:blipFill>
          <a:blip r:embed="rId3"/>
          <a:stretch>
            <a:fillRect/>
          </a:stretch>
        </p:blipFill>
        <p:spPr>
          <a:xfrm>
            <a:off x="4929190" y="1842228"/>
            <a:ext cx="3429000" cy="2400300"/>
          </a:xfrm>
        </p:spPr>
      </p:pic>
      <p:pic>
        <p:nvPicPr>
          <p:cNvPr id="16" name="図 15" descr="resonant5000_ibeam1.png"/>
          <p:cNvPicPr>
            <a:picLocks noChangeAspect="1"/>
          </p:cNvPicPr>
          <p:nvPr/>
        </p:nvPicPr>
        <p:blipFill>
          <a:blip r:embed="rId4"/>
          <a:stretch>
            <a:fillRect/>
          </a:stretch>
        </p:blipFill>
        <p:spPr>
          <a:xfrm>
            <a:off x="1099248" y="4386286"/>
            <a:ext cx="3429000" cy="2400300"/>
          </a:xfrm>
          <a:prstGeom prst="rect">
            <a:avLst/>
          </a:prstGeom>
        </p:spPr>
      </p:pic>
      <p:pic>
        <p:nvPicPr>
          <p:cNvPr id="19" name="図 18" descr="resonant5000_ibeam2.png"/>
          <p:cNvPicPr>
            <a:picLocks noChangeAspect="1"/>
          </p:cNvPicPr>
          <p:nvPr/>
        </p:nvPicPr>
        <p:blipFill>
          <a:blip r:embed="rId5"/>
          <a:stretch>
            <a:fillRect/>
          </a:stretch>
        </p:blipFill>
        <p:spPr>
          <a:xfrm>
            <a:off x="4959087" y="4386286"/>
            <a:ext cx="3429000" cy="2400300"/>
          </a:xfrm>
          <a:prstGeom prst="rect">
            <a:avLst/>
          </a:prstGeom>
        </p:spPr>
      </p:pic>
      <p:sp>
        <p:nvSpPr>
          <p:cNvPr id="20" name="下矢印 19"/>
          <p:cNvSpPr/>
          <p:nvPr/>
        </p:nvSpPr>
        <p:spPr>
          <a:xfrm>
            <a:off x="2411282" y="1885074"/>
            <a:ext cx="102871" cy="142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kumimoji="1" lang="en-US" altLang="ja-JP" dirty="0" smtClean="0"/>
              <a:t>resonant case </a:t>
            </a:r>
            <a:r>
              <a:rPr lang="en-US" altLang="ja-JP" dirty="0" smtClean="0"/>
              <a:t>4/4</a:t>
            </a:r>
            <a:r>
              <a:rPr kumimoji="1"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39</a:t>
            </a:fld>
            <a:endParaRPr kumimoji="1" lang="ja-JP" altLang="en-US" dirty="0"/>
          </a:p>
        </p:txBody>
      </p:sp>
      <p:pic>
        <p:nvPicPr>
          <p:cNvPr id="12" name="コンテンツ プレースホルダ 11" descr="resonant9000_ibeam0.png"/>
          <p:cNvPicPr>
            <a:picLocks noGrp="1" noChangeAspect="1"/>
          </p:cNvPicPr>
          <p:nvPr>
            <p:ph idx="1"/>
          </p:nvPr>
        </p:nvPicPr>
        <p:blipFill>
          <a:blip r:embed="rId2"/>
          <a:stretch>
            <a:fillRect/>
          </a:stretch>
        </p:blipFill>
        <p:spPr>
          <a:xfrm>
            <a:off x="4929214" y="1844391"/>
            <a:ext cx="3429000" cy="2400300"/>
          </a:xfrm>
        </p:spPr>
      </p:pic>
      <p:pic>
        <p:nvPicPr>
          <p:cNvPr id="13" name="図 12" descr="resonant9000_ibeam1.png"/>
          <p:cNvPicPr>
            <a:picLocks noChangeAspect="1"/>
          </p:cNvPicPr>
          <p:nvPr/>
        </p:nvPicPr>
        <p:blipFill>
          <a:blip r:embed="rId3"/>
          <a:stretch>
            <a:fillRect/>
          </a:stretch>
        </p:blipFill>
        <p:spPr>
          <a:xfrm>
            <a:off x="1099272" y="4385404"/>
            <a:ext cx="3429000" cy="2400300"/>
          </a:xfrm>
          <a:prstGeom prst="rect">
            <a:avLst/>
          </a:prstGeom>
        </p:spPr>
      </p:pic>
      <p:pic>
        <p:nvPicPr>
          <p:cNvPr id="14" name="図 13" descr="resonant9000_ibeam2.png"/>
          <p:cNvPicPr>
            <a:picLocks noChangeAspect="1"/>
          </p:cNvPicPr>
          <p:nvPr/>
        </p:nvPicPr>
        <p:blipFill>
          <a:blip r:embed="rId4"/>
          <a:stretch>
            <a:fillRect/>
          </a:stretch>
        </p:blipFill>
        <p:spPr>
          <a:xfrm>
            <a:off x="4956924" y="4385404"/>
            <a:ext cx="3429000" cy="2400300"/>
          </a:xfrm>
          <a:prstGeom prst="rect">
            <a:avLst/>
          </a:prstGeom>
        </p:spPr>
      </p:pic>
      <p:pic>
        <p:nvPicPr>
          <p:cNvPr id="15" name="図 14" descr="resonant_ibeam3.png"/>
          <p:cNvPicPr>
            <a:picLocks noChangeAspect="1"/>
          </p:cNvPicPr>
          <p:nvPr/>
        </p:nvPicPr>
        <p:blipFill>
          <a:blip r:embed="rId5"/>
          <a:stretch>
            <a:fillRect/>
          </a:stretch>
        </p:blipFill>
        <p:spPr>
          <a:xfrm>
            <a:off x="1071562" y="1957394"/>
            <a:ext cx="3429000" cy="2400300"/>
          </a:xfrm>
          <a:prstGeom prst="rect">
            <a:avLst/>
          </a:prstGeom>
        </p:spPr>
      </p:pic>
      <p:sp>
        <p:nvSpPr>
          <p:cNvPr id="18" name="コンテンツ プレースホルダ 2"/>
          <p:cNvSpPr txBox="1">
            <a:spLocks/>
          </p:cNvSpPr>
          <p:nvPr/>
        </p:nvSpPr>
        <p:spPr>
          <a:xfrm>
            <a:off x="457200" y="1428736"/>
            <a:ext cx="8229600" cy="4697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Linear and non-linear phase.</a:t>
            </a:r>
          </a:p>
        </p:txBody>
      </p:sp>
      <p:grpSp>
        <p:nvGrpSpPr>
          <p:cNvPr id="3" name="グループ化 10"/>
          <p:cNvGrpSpPr/>
          <p:nvPr/>
        </p:nvGrpSpPr>
        <p:grpSpPr>
          <a:xfrm>
            <a:off x="3183245" y="1885074"/>
            <a:ext cx="102871" cy="2216741"/>
            <a:chOff x="3183245" y="1885074"/>
            <a:chExt cx="102871" cy="2216741"/>
          </a:xfrm>
        </p:grpSpPr>
        <p:cxnSp>
          <p:nvCxnSpPr>
            <p:cNvPr id="17" name="直線コネクタ 16"/>
            <p:cNvCxnSpPr/>
            <p:nvPr/>
          </p:nvCxnSpPr>
          <p:spPr>
            <a:xfrm rot="5400000" flipH="1" flipV="1">
              <a:off x="2192682" y="3065170"/>
              <a:ext cx="207170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下矢印 9"/>
            <p:cNvSpPr/>
            <p:nvPr/>
          </p:nvSpPr>
          <p:spPr>
            <a:xfrm>
              <a:off x="3183245" y="1885074"/>
              <a:ext cx="102871" cy="142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
            <a:ext cx="8229600" cy="1143000"/>
          </a:xfrm>
        </p:spPr>
        <p:txBody>
          <a:bodyPr>
            <a:normAutofit/>
          </a:bodyPr>
          <a:lstStyle/>
          <a:p>
            <a:r>
              <a:rPr lang="ja-JP" altLang="en-US" sz="2800" dirty="0" smtClean="0"/>
              <a:t>エネルギー変換率</a:t>
            </a:r>
            <a:endParaRPr kumimoji="1" lang="ja-JP" altLang="en-US" sz="2800" dirty="0"/>
          </a:p>
        </p:txBody>
      </p:sp>
      <p:grpSp>
        <p:nvGrpSpPr>
          <p:cNvPr id="269" name="グループ化 268"/>
          <p:cNvGrpSpPr/>
          <p:nvPr/>
        </p:nvGrpSpPr>
        <p:grpSpPr>
          <a:xfrm>
            <a:off x="-32" y="2805105"/>
            <a:ext cx="6838997" cy="3981481"/>
            <a:chOff x="-26218" y="-238162"/>
            <a:chExt cx="6838997" cy="3981481"/>
          </a:xfrm>
        </p:grpSpPr>
        <p:grpSp>
          <p:nvGrpSpPr>
            <p:cNvPr id="270" name="グループ化 487"/>
            <p:cNvGrpSpPr/>
            <p:nvPr/>
          </p:nvGrpSpPr>
          <p:grpSpPr>
            <a:xfrm>
              <a:off x="-26218" y="-238162"/>
              <a:ext cx="6838997" cy="3981481"/>
              <a:chOff x="-92629" y="1488992"/>
              <a:chExt cx="7598886" cy="4915407"/>
            </a:xfrm>
          </p:grpSpPr>
          <p:grpSp>
            <p:nvGrpSpPr>
              <p:cNvPr id="273" name="グループ化 352"/>
              <p:cNvGrpSpPr/>
              <p:nvPr/>
            </p:nvGrpSpPr>
            <p:grpSpPr>
              <a:xfrm>
                <a:off x="-92629" y="3501604"/>
                <a:ext cx="7572428" cy="2902795"/>
                <a:chOff x="-92629" y="3787356"/>
                <a:chExt cx="7572428" cy="2902795"/>
              </a:xfrm>
            </p:grpSpPr>
            <p:grpSp>
              <p:nvGrpSpPr>
                <p:cNvPr id="391" name="グループ化 155"/>
                <p:cNvGrpSpPr/>
                <p:nvPr/>
              </p:nvGrpSpPr>
              <p:grpSpPr>
                <a:xfrm>
                  <a:off x="-92629" y="3787356"/>
                  <a:ext cx="7572428" cy="2902795"/>
                  <a:chOff x="-245030" y="215456"/>
                  <a:chExt cx="7572428" cy="2902795"/>
                </a:xfrm>
              </p:grpSpPr>
              <p:grpSp>
                <p:nvGrpSpPr>
                  <p:cNvPr id="407" name="グループ化 150"/>
                  <p:cNvGrpSpPr/>
                  <p:nvPr/>
                </p:nvGrpSpPr>
                <p:grpSpPr>
                  <a:xfrm>
                    <a:off x="-245030" y="215456"/>
                    <a:ext cx="7572428" cy="2902795"/>
                    <a:chOff x="-245030" y="215456"/>
                    <a:chExt cx="7572428" cy="2902795"/>
                  </a:xfrm>
                </p:grpSpPr>
                <p:grpSp>
                  <p:nvGrpSpPr>
                    <p:cNvPr id="412" name="グループ化 119"/>
                    <p:cNvGrpSpPr/>
                    <p:nvPr/>
                  </p:nvGrpSpPr>
                  <p:grpSpPr>
                    <a:xfrm>
                      <a:off x="-245030" y="215456"/>
                      <a:ext cx="7572428" cy="2902795"/>
                      <a:chOff x="-245030" y="2396696"/>
                      <a:chExt cx="7572428" cy="2902795"/>
                    </a:xfrm>
                  </p:grpSpPr>
                  <p:grpSp>
                    <p:nvGrpSpPr>
                      <p:cNvPr id="433" name="グループ化 94"/>
                      <p:cNvGrpSpPr/>
                      <p:nvPr/>
                    </p:nvGrpSpPr>
                    <p:grpSpPr>
                      <a:xfrm>
                        <a:off x="-245030" y="2396696"/>
                        <a:ext cx="7572428" cy="2902795"/>
                        <a:chOff x="-673658" y="2863432"/>
                        <a:chExt cx="7572428" cy="2902795"/>
                      </a:xfrm>
                    </p:grpSpPr>
                    <p:grpSp>
                      <p:nvGrpSpPr>
                        <p:cNvPr id="440" name="グループ化 76"/>
                        <p:cNvGrpSpPr/>
                        <p:nvPr/>
                      </p:nvGrpSpPr>
                      <p:grpSpPr>
                        <a:xfrm>
                          <a:off x="-104800" y="3514715"/>
                          <a:ext cx="6348457" cy="1581161"/>
                          <a:chOff x="-104800" y="3514715"/>
                          <a:chExt cx="6348457" cy="1581161"/>
                        </a:xfrm>
                      </p:grpSpPr>
                      <p:sp>
                        <p:nvSpPr>
                          <p:cNvPr id="452" name="正方形/長方形 1"/>
                          <p:cNvSpPr/>
                          <p:nvPr/>
                        </p:nvSpPr>
                        <p:spPr>
                          <a:xfrm>
                            <a:off x="2705094" y="4238620"/>
                            <a:ext cx="723905" cy="142876"/>
                          </a:xfrm>
                          <a:prstGeom prst="rect">
                            <a:avLst/>
                          </a:prstGeom>
                          <a:solidFill>
                            <a:schemeClr val="bg1">
                              <a:lumMod val="65000"/>
                              <a:alpha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53" name="グループ化 59"/>
                          <p:cNvGrpSpPr/>
                          <p:nvPr/>
                        </p:nvGrpSpPr>
                        <p:grpSpPr>
                          <a:xfrm>
                            <a:off x="-104800" y="3524240"/>
                            <a:ext cx="2809904" cy="1571636"/>
                            <a:chOff x="-104800" y="3524240"/>
                            <a:chExt cx="2809904" cy="1571636"/>
                          </a:xfrm>
                        </p:grpSpPr>
                        <p:cxnSp>
                          <p:nvCxnSpPr>
                            <p:cNvPr id="470" name="直線コネクタ 5"/>
                            <p:cNvCxnSpPr/>
                            <p:nvPr/>
                          </p:nvCxnSpPr>
                          <p:spPr>
                            <a:xfrm rot="10800000">
                              <a:off x="1" y="4024306"/>
                              <a:ext cx="2705103" cy="214314"/>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471" name="直線コネクタ 10"/>
                            <p:cNvCxnSpPr/>
                            <p:nvPr/>
                          </p:nvCxnSpPr>
                          <p:spPr>
                            <a:xfrm rot="10800000">
                              <a:off x="-24" y="4381496"/>
                              <a:ext cx="2705103" cy="214314"/>
                            </a:xfrm>
                            <a:prstGeom prst="line">
                              <a:avLst/>
                            </a:prstGeom>
                            <a:ln w="12700">
                              <a:solidFill>
                                <a:schemeClr val="tx1"/>
                              </a:solidFill>
                              <a:prstDash val="lgDashDot"/>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472" name="グループ化 51"/>
                            <p:cNvGrpSpPr/>
                            <p:nvPr/>
                          </p:nvGrpSpPr>
                          <p:grpSpPr>
                            <a:xfrm>
                              <a:off x="-38100" y="3667116"/>
                              <a:ext cx="1928802" cy="1285884"/>
                              <a:chOff x="-38100" y="3667116"/>
                              <a:chExt cx="1928802" cy="1285884"/>
                            </a:xfrm>
                          </p:grpSpPr>
                          <p:cxnSp>
                            <p:nvCxnSpPr>
                              <p:cNvPr id="476" name="直線コネクタ 475"/>
                              <p:cNvCxnSpPr/>
                              <p:nvPr/>
                            </p:nvCxnSpPr>
                            <p:spPr>
                              <a:xfrm rot="5400000">
                                <a:off x="235722" y="4307677"/>
                                <a:ext cx="500066"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直線コネクタ 476"/>
                              <p:cNvCxnSpPr/>
                              <p:nvPr/>
                            </p:nvCxnSpPr>
                            <p:spPr>
                              <a:xfrm rot="16200000" flipH="1">
                                <a:off x="983836" y="4303311"/>
                                <a:ext cx="384974"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直線コネクタ 477"/>
                              <p:cNvCxnSpPr/>
                              <p:nvPr/>
                            </p:nvCxnSpPr>
                            <p:spPr>
                              <a:xfrm rot="5400000">
                                <a:off x="1743062" y="4310058"/>
                                <a:ext cx="285750" cy="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直線コネクタ 478"/>
                              <p:cNvCxnSpPr/>
                              <p:nvPr/>
                            </p:nvCxnSpPr>
                            <p:spPr>
                              <a:xfrm rot="10800000">
                                <a:off x="0" y="3952869"/>
                                <a:ext cx="500042" cy="1143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直線コネクタ 479"/>
                              <p:cNvCxnSpPr/>
                              <p:nvPr/>
                            </p:nvCxnSpPr>
                            <p:spPr>
                              <a:xfrm rot="10800000">
                                <a:off x="14289" y="3809992"/>
                                <a:ext cx="1162010" cy="3048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直線コネクタ 480"/>
                              <p:cNvCxnSpPr/>
                              <p:nvPr/>
                            </p:nvCxnSpPr>
                            <p:spPr>
                              <a:xfrm rot="10800000">
                                <a:off x="-38100" y="3667116"/>
                                <a:ext cx="1928802" cy="500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直線コネクタ 481"/>
                              <p:cNvCxnSpPr/>
                              <p:nvPr/>
                            </p:nvCxnSpPr>
                            <p:spPr>
                              <a:xfrm rot="10800000" flipV="1">
                                <a:off x="0" y="4443408"/>
                                <a:ext cx="1885916" cy="509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直線コネクタ 482"/>
                              <p:cNvCxnSpPr/>
                              <p:nvPr/>
                            </p:nvCxnSpPr>
                            <p:spPr>
                              <a:xfrm rot="10800000" flipV="1">
                                <a:off x="9527" y="4500559"/>
                                <a:ext cx="1166797" cy="3048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直線コネクタ 483"/>
                              <p:cNvCxnSpPr/>
                              <p:nvPr/>
                            </p:nvCxnSpPr>
                            <p:spPr>
                              <a:xfrm rot="10800000" flipV="1">
                                <a:off x="1" y="4552945"/>
                                <a:ext cx="490517" cy="119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3" name="直線コネクタ 53"/>
                            <p:cNvCxnSpPr/>
                            <p:nvPr/>
                          </p:nvCxnSpPr>
                          <p:spPr>
                            <a:xfrm>
                              <a:off x="-104800" y="3524240"/>
                              <a:ext cx="2609868" cy="690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直線コネクタ 473"/>
                            <p:cNvCxnSpPr/>
                            <p:nvPr/>
                          </p:nvCxnSpPr>
                          <p:spPr>
                            <a:xfrm rot="10800000" flipV="1">
                              <a:off x="0" y="4381496"/>
                              <a:ext cx="2500306" cy="714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フリーフォーム 474"/>
                            <p:cNvSpPr/>
                            <p:nvPr/>
                          </p:nvSpPr>
                          <p:spPr>
                            <a:xfrm>
                              <a:off x="2434274" y="4210050"/>
                              <a:ext cx="198377" cy="190461"/>
                            </a:xfrm>
                            <a:custGeom>
                              <a:avLst/>
                              <a:gdLst>
                                <a:gd name="connsiteX0" fmla="*/ 0 w 136525"/>
                                <a:gd name="connsiteY0" fmla="*/ 0 h 161925"/>
                                <a:gd name="connsiteX1" fmla="*/ 133350 w 136525"/>
                                <a:gd name="connsiteY1" fmla="*/ 85725 h 161925"/>
                                <a:gd name="connsiteX2" fmla="*/ 19050 w 136525"/>
                                <a:gd name="connsiteY2" fmla="*/ 161925 h 161925"/>
                                <a:gd name="connsiteX0" fmla="*/ 0 w 136525"/>
                                <a:gd name="connsiteY0" fmla="*/ 0 h 161925"/>
                                <a:gd name="connsiteX1" fmla="*/ 133350 w 136525"/>
                                <a:gd name="connsiteY1" fmla="*/ 85725 h 161925"/>
                                <a:gd name="connsiteX2" fmla="*/ 19051 w 136525"/>
                                <a:gd name="connsiteY2" fmla="*/ 161925 h 161925"/>
                                <a:gd name="connsiteX0" fmla="*/ 49998 w 191680"/>
                                <a:gd name="connsiteY0" fmla="*/ 0 h 185024"/>
                                <a:gd name="connsiteX1" fmla="*/ 183348 w 191680"/>
                                <a:gd name="connsiteY1" fmla="*/ 85725 h 185024"/>
                                <a:gd name="connsiteX2" fmla="*/ 0 w 191680"/>
                                <a:gd name="connsiteY2" fmla="*/ 185024 h 185024"/>
                                <a:gd name="connsiteX0" fmla="*/ 49998 w 191681"/>
                                <a:gd name="connsiteY0" fmla="*/ 0 h 185024"/>
                                <a:gd name="connsiteX1" fmla="*/ 183348 w 191681"/>
                                <a:gd name="connsiteY1" fmla="*/ 85725 h 185024"/>
                                <a:gd name="connsiteX2" fmla="*/ 0 w 191681"/>
                                <a:gd name="connsiteY2" fmla="*/ 185024 h 185024"/>
                                <a:gd name="connsiteX0" fmla="*/ 49998 w 191681"/>
                                <a:gd name="connsiteY0" fmla="*/ 0 h 185024"/>
                                <a:gd name="connsiteX1" fmla="*/ 183348 w 191681"/>
                                <a:gd name="connsiteY1" fmla="*/ 85725 h 185024"/>
                                <a:gd name="connsiteX2" fmla="*/ 0 w 191681"/>
                                <a:gd name="connsiteY2" fmla="*/ 185024 h 185024"/>
                              </a:gdLst>
                              <a:ahLst/>
                              <a:cxnLst>
                                <a:cxn ang="0">
                                  <a:pos x="connsiteX0" y="connsiteY0"/>
                                </a:cxn>
                                <a:cxn ang="0">
                                  <a:pos x="connsiteX1" y="connsiteY1"/>
                                </a:cxn>
                                <a:cxn ang="0">
                                  <a:pos x="connsiteX2" y="connsiteY2"/>
                                </a:cxn>
                              </a:cxnLst>
                              <a:rect l="l" t="t" r="r" b="b"/>
                              <a:pathLst>
                                <a:path w="191681" h="185024">
                                  <a:moveTo>
                                    <a:pt x="49998" y="0"/>
                                  </a:moveTo>
                                  <a:cubicBezTo>
                                    <a:pt x="115085" y="29368"/>
                                    <a:pt x="191681" y="54888"/>
                                    <a:pt x="183348" y="85725"/>
                                  </a:cubicBezTo>
                                  <a:cubicBezTo>
                                    <a:pt x="175015" y="116562"/>
                                    <a:pt x="58737" y="160418"/>
                                    <a:pt x="0" y="18502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54" name="グループ化 60"/>
                          <p:cNvGrpSpPr/>
                          <p:nvPr/>
                        </p:nvGrpSpPr>
                        <p:grpSpPr>
                          <a:xfrm rot="10800000">
                            <a:off x="3433753" y="3514715"/>
                            <a:ext cx="2809904" cy="1566873"/>
                            <a:chOff x="-104800" y="3538528"/>
                            <a:chExt cx="2809904" cy="1566873"/>
                          </a:xfrm>
                        </p:grpSpPr>
                        <p:cxnSp>
                          <p:nvCxnSpPr>
                            <p:cNvPr id="455" name="直線コネクタ 454"/>
                            <p:cNvCxnSpPr/>
                            <p:nvPr/>
                          </p:nvCxnSpPr>
                          <p:spPr>
                            <a:xfrm rot="10800000">
                              <a:off x="1" y="4033831"/>
                              <a:ext cx="2705103" cy="214314"/>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456" name="直線コネクタ 455"/>
                            <p:cNvCxnSpPr/>
                            <p:nvPr/>
                          </p:nvCxnSpPr>
                          <p:spPr>
                            <a:xfrm rot="10800000">
                              <a:off x="-24" y="4371971"/>
                              <a:ext cx="2705103" cy="214314"/>
                            </a:xfrm>
                            <a:prstGeom prst="line">
                              <a:avLst/>
                            </a:prstGeom>
                            <a:ln w="12700">
                              <a:solidFill>
                                <a:schemeClr val="tx1"/>
                              </a:solidFill>
                              <a:prstDash val="lgDashDot"/>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457" name="グループ化 51"/>
                            <p:cNvGrpSpPr/>
                            <p:nvPr/>
                          </p:nvGrpSpPr>
                          <p:grpSpPr>
                            <a:xfrm>
                              <a:off x="-41894" y="3689880"/>
                              <a:ext cx="1928802" cy="1263120"/>
                              <a:chOff x="-41894" y="3689880"/>
                              <a:chExt cx="1928802" cy="1263120"/>
                            </a:xfrm>
                          </p:grpSpPr>
                          <p:cxnSp>
                            <p:nvCxnSpPr>
                              <p:cNvPr id="461" name="直線コネクタ 460"/>
                              <p:cNvCxnSpPr/>
                              <p:nvPr/>
                            </p:nvCxnSpPr>
                            <p:spPr>
                              <a:xfrm rot="5400000">
                                <a:off x="246355" y="4316014"/>
                                <a:ext cx="478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直線コネクタ 68"/>
                              <p:cNvCxnSpPr/>
                              <p:nvPr/>
                            </p:nvCxnSpPr>
                            <p:spPr>
                              <a:xfrm rot="16200000" flipH="1">
                                <a:off x="983836" y="4312836"/>
                                <a:ext cx="384974"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直線コネクタ 462"/>
                              <p:cNvCxnSpPr/>
                              <p:nvPr/>
                            </p:nvCxnSpPr>
                            <p:spPr>
                              <a:xfrm rot="5400000">
                                <a:off x="1759938" y="4318035"/>
                                <a:ext cx="2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直線コネクタ 463"/>
                              <p:cNvCxnSpPr/>
                              <p:nvPr/>
                            </p:nvCxnSpPr>
                            <p:spPr>
                              <a:xfrm rot="10800000">
                                <a:off x="-15176" y="3956663"/>
                                <a:ext cx="500042" cy="1143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直線コネクタ 464"/>
                              <p:cNvCxnSpPr/>
                              <p:nvPr/>
                            </p:nvCxnSpPr>
                            <p:spPr>
                              <a:xfrm rot="10800000">
                                <a:off x="9525" y="3819517"/>
                                <a:ext cx="1162010" cy="3048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直線コネクタ 465"/>
                              <p:cNvCxnSpPr/>
                              <p:nvPr/>
                            </p:nvCxnSpPr>
                            <p:spPr>
                              <a:xfrm rot="10800000">
                                <a:off x="-41894" y="3689880"/>
                                <a:ext cx="1928802" cy="500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直線コネクタ 466"/>
                              <p:cNvCxnSpPr/>
                              <p:nvPr/>
                            </p:nvCxnSpPr>
                            <p:spPr>
                              <a:xfrm rot="10800000" flipV="1">
                                <a:off x="0" y="4443408"/>
                                <a:ext cx="1885916" cy="509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直線コネクタ 467"/>
                              <p:cNvCxnSpPr/>
                              <p:nvPr/>
                            </p:nvCxnSpPr>
                            <p:spPr>
                              <a:xfrm rot="10800000" flipV="1">
                                <a:off x="1" y="4505322"/>
                                <a:ext cx="1166797" cy="3048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直線コネクタ 75"/>
                              <p:cNvCxnSpPr/>
                              <p:nvPr/>
                            </p:nvCxnSpPr>
                            <p:spPr>
                              <a:xfrm rot="10800000" flipV="1">
                                <a:off x="1" y="4555852"/>
                                <a:ext cx="490517" cy="119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8" name="直線コネクタ 457"/>
                            <p:cNvCxnSpPr/>
                            <p:nvPr/>
                          </p:nvCxnSpPr>
                          <p:spPr>
                            <a:xfrm>
                              <a:off x="-104800" y="3538528"/>
                              <a:ext cx="2609868" cy="690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直線コネクタ 458"/>
                            <p:cNvCxnSpPr/>
                            <p:nvPr/>
                          </p:nvCxnSpPr>
                          <p:spPr>
                            <a:xfrm rot="10800000" flipV="1">
                              <a:off x="9525" y="4391021"/>
                              <a:ext cx="2500306" cy="714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0" name="フリーフォーム 459"/>
                            <p:cNvSpPr/>
                            <p:nvPr/>
                          </p:nvSpPr>
                          <p:spPr>
                            <a:xfrm>
                              <a:off x="2495550" y="4229100"/>
                              <a:ext cx="136525" cy="161925"/>
                            </a:xfrm>
                            <a:custGeom>
                              <a:avLst/>
                              <a:gdLst>
                                <a:gd name="connsiteX0" fmla="*/ 0 w 136525"/>
                                <a:gd name="connsiteY0" fmla="*/ 0 h 161925"/>
                                <a:gd name="connsiteX1" fmla="*/ 133350 w 136525"/>
                                <a:gd name="connsiteY1" fmla="*/ 85725 h 161925"/>
                                <a:gd name="connsiteX2" fmla="*/ 19050 w 136525"/>
                                <a:gd name="connsiteY2" fmla="*/ 161925 h 161925"/>
                              </a:gdLst>
                              <a:ahLst/>
                              <a:cxnLst>
                                <a:cxn ang="0">
                                  <a:pos x="connsiteX0" y="connsiteY0"/>
                                </a:cxn>
                                <a:cxn ang="0">
                                  <a:pos x="connsiteX1" y="connsiteY1"/>
                                </a:cxn>
                                <a:cxn ang="0">
                                  <a:pos x="connsiteX2" y="connsiteY2"/>
                                </a:cxn>
                              </a:cxnLst>
                              <a:rect l="l" t="t" r="r" b="b"/>
                              <a:pathLst>
                                <a:path w="136525" h="161925">
                                  <a:moveTo>
                                    <a:pt x="0" y="0"/>
                                  </a:moveTo>
                                  <a:cubicBezTo>
                                    <a:pt x="65087" y="29368"/>
                                    <a:pt x="130175" y="58737"/>
                                    <a:pt x="133350" y="85725"/>
                                  </a:cubicBezTo>
                                  <a:cubicBezTo>
                                    <a:pt x="136525" y="112713"/>
                                    <a:pt x="77787" y="137319"/>
                                    <a:pt x="19050" y="16192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441" name="グループ化 87"/>
                        <p:cNvGrpSpPr/>
                        <p:nvPr/>
                      </p:nvGrpSpPr>
                      <p:grpSpPr>
                        <a:xfrm>
                          <a:off x="-24" y="3000369"/>
                          <a:ext cx="6124618" cy="1114431"/>
                          <a:chOff x="-24" y="3000369"/>
                          <a:chExt cx="6124618" cy="1114431"/>
                        </a:xfrm>
                      </p:grpSpPr>
                      <p:sp>
                        <p:nvSpPr>
                          <p:cNvPr id="448" name="フリーフォーム 447"/>
                          <p:cNvSpPr/>
                          <p:nvPr/>
                        </p:nvSpPr>
                        <p:spPr>
                          <a:xfrm>
                            <a:off x="19" y="3362325"/>
                            <a:ext cx="6124575" cy="752475"/>
                          </a:xfrm>
                          <a:custGeom>
                            <a:avLst/>
                            <a:gdLst>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575" h="752475">
                                <a:moveTo>
                                  <a:pt x="0" y="85725"/>
                                </a:moveTo>
                                <a:lnTo>
                                  <a:pt x="1257300" y="409575"/>
                                </a:lnTo>
                                <a:cubicBezTo>
                                  <a:pt x="1676400" y="509588"/>
                                  <a:pt x="1982797" y="584207"/>
                                  <a:pt x="2514600" y="685800"/>
                                </a:cubicBezTo>
                                <a:cubicBezTo>
                                  <a:pt x="2851154" y="744544"/>
                                  <a:pt x="3206750" y="752475"/>
                                  <a:pt x="3590925" y="704850"/>
                                </a:cubicBezTo>
                                <a:cubicBezTo>
                                  <a:pt x="4013196" y="623894"/>
                                  <a:pt x="4397375" y="517525"/>
                                  <a:pt x="4819650" y="400050"/>
                                </a:cubicBezTo>
                                <a:cubicBezTo>
                                  <a:pt x="5241925" y="282575"/>
                                  <a:pt x="5664184" y="150822"/>
                                  <a:pt x="6124575"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9" name="フリーフォーム 448"/>
                          <p:cNvSpPr/>
                          <p:nvPr/>
                        </p:nvSpPr>
                        <p:spPr>
                          <a:xfrm>
                            <a:off x="-24" y="3243257"/>
                            <a:ext cx="6124575" cy="709612"/>
                          </a:xfrm>
                          <a:custGeom>
                            <a:avLst/>
                            <a:gdLst>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575" h="752475">
                                <a:moveTo>
                                  <a:pt x="0" y="85725"/>
                                </a:moveTo>
                                <a:lnTo>
                                  <a:pt x="1257300" y="409575"/>
                                </a:lnTo>
                                <a:cubicBezTo>
                                  <a:pt x="1676400" y="509588"/>
                                  <a:pt x="1982797" y="584207"/>
                                  <a:pt x="2514600" y="685800"/>
                                </a:cubicBezTo>
                                <a:cubicBezTo>
                                  <a:pt x="2851154" y="744544"/>
                                  <a:pt x="3206750" y="752475"/>
                                  <a:pt x="3590925" y="704850"/>
                                </a:cubicBezTo>
                                <a:cubicBezTo>
                                  <a:pt x="4013196" y="623894"/>
                                  <a:pt x="4397375" y="517525"/>
                                  <a:pt x="4819650" y="400050"/>
                                </a:cubicBezTo>
                                <a:cubicBezTo>
                                  <a:pt x="5241925" y="282575"/>
                                  <a:pt x="5664184" y="150822"/>
                                  <a:pt x="6124575"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0" name="フリーフォーム 449"/>
                          <p:cNvSpPr/>
                          <p:nvPr/>
                        </p:nvSpPr>
                        <p:spPr>
                          <a:xfrm>
                            <a:off x="-24" y="3124194"/>
                            <a:ext cx="6124575" cy="623885"/>
                          </a:xfrm>
                          <a:custGeom>
                            <a:avLst/>
                            <a:gdLst>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575" h="752475">
                                <a:moveTo>
                                  <a:pt x="0" y="85725"/>
                                </a:moveTo>
                                <a:lnTo>
                                  <a:pt x="1257300" y="409575"/>
                                </a:lnTo>
                                <a:cubicBezTo>
                                  <a:pt x="1676400" y="509588"/>
                                  <a:pt x="1982797" y="584207"/>
                                  <a:pt x="2514600" y="685800"/>
                                </a:cubicBezTo>
                                <a:cubicBezTo>
                                  <a:pt x="2851154" y="744544"/>
                                  <a:pt x="3206750" y="752475"/>
                                  <a:pt x="3590925" y="704850"/>
                                </a:cubicBezTo>
                                <a:cubicBezTo>
                                  <a:pt x="4013196" y="623894"/>
                                  <a:pt x="4397375" y="517525"/>
                                  <a:pt x="4819650" y="400050"/>
                                </a:cubicBezTo>
                                <a:cubicBezTo>
                                  <a:pt x="5241925" y="282575"/>
                                  <a:pt x="5664184" y="150822"/>
                                  <a:pt x="6124575"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1" name="フリーフォーム 86"/>
                          <p:cNvSpPr/>
                          <p:nvPr/>
                        </p:nvSpPr>
                        <p:spPr>
                          <a:xfrm>
                            <a:off x="-24" y="3000369"/>
                            <a:ext cx="6124575" cy="523871"/>
                          </a:xfrm>
                          <a:custGeom>
                            <a:avLst/>
                            <a:gdLst>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575" h="752475">
                                <a:moveTo>
                                  <a:pt x="0" y="85725"/>
                                </a:moveTo>
                                <a:lnTo>
                                  <a:pt x="1257300" y="409575"/>
                                </a:lnTo>
                                <a:cubicBezTo>
                                  <a:pt x="1676400" y="509588"/>
                                  <a:pt x="1982797" y="584207"/>
                                  <a:pt x="2514600" y="685800"/>
                                </a:cubicBezTo>
                                <a:cubicBezTo>
                                  <a:pt x="2851154" y="744544"/>
                                  <a:pt x="3206750" y="752475"/>
                                  <a:pt x="3590925" y="704850"/>
                                </a:cubicBezTo>
                                <a:cubicBezTo>
                                  <a:pt x="4013196" y="623894"/>
                                  <a:pt x="4397375" y="517525"/>
                                  <a:pt x="4819650" y="400050"/>
                                </a:cubicBezTo>
                                <a:cubicBezTo>
                                  <a:pt x="5241925" y="282575"/>
                                  <a:pt x="5664184" y="150822"/>
                                  <a:pt x="6124575"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42" name="グループ化 88"/>
                        <p:cNvGrpSpPr/>
                        <p:nvPr/>
                      </p:nvGrpSpPr>
                      <p:grpSpPr>
                        <a:xfrm rot="10800000">
                          <a:off x="0" y="4500560"/>
                          <a:ext cx="6138881" cy="1114432"/>
                          <a:chOff x="-24" y="3000369"/>
                          <a:chExt cx="6138881" cy="1114432"/>
                        </a:xfrm>
                      </p:grpSpPr>
                      <p:sp>
                        <p:nvSpPr>
                          <p:cNvPr id="444" name="フリーフォーム 443"/>
                          <p:cNvSpPr/>
                          <p:nvPr/>
                        </p:nvSpPr>
                        <p:spPr>
                          <a:xfrm>
                            <a:off x="19" y="3376610"/>
                            <a:ext cx="6138838" cy="738191"/>
                          </a:xfrm>
                          <a:custGeom>
                            <a:avLst/>
                            <a:gdLst>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575" h="752475">
                                <a:moveTo>
                                  <a:pt x="0" y="85725"/>
                                </a:moveTo>
                                <a:lnTo>
                                  <a:pt x="1257300" y="409575"/>
                                </a:lnTo>
                                <a:cubicBezTo>
                                  <a:pt x="1676400" y="509588"/>
                                  <a:pt x="1982797" y="584207"/>
                                  <a:pt x="2514600" y="685800"/>
                                </a:cubicBezTo>
                                <a:cubicBezTo>
                                  <a:pt x="2851154" y="744544"/>
                                  <a:pt x="3206750" y="752475"/>
                                  <a:pt x="3590925" y="704850"/>
                                </a:cubicBezTo>
                                <a:cubicBezTo>
                                  <a:pt x="4013196" y="623894"/>
                                  <a:pt x="4397375" y="517525"/>
                                  <a:pt x="4819650" y="400050"/>
                                </a:cubicBezTo>
                                <a:cubicBezTo>
                                  <a:pt x="5241925" y="282575"/>
                                  <a:pt x="5664184" y="150822"/>
                                  <a:pt x="6124575"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5" name="フリーフォーム 444"/>
                          <p:cNvSpPr/>
                          <p:nvPr/>
                        </p:nvSpPr>
                        <p:spPr>
                          <a:xfrm>
                            <a:off x="-24" y="3243257"/>
                            <a:ext cx="6124575" cy="709612"/>
                          </a:xfrm>
                          <a:custGeom>
                            <a:avLst/>
                            <a:gdLst>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575" h="752475">
                                <a:moveTo>
                                  <a:pt x="0" y="85725"/>
                                </a:moveTo>
                                <a:lnTo>
                                  <a:pt x="1257300" y="409575"/>
                                </a:lnTo>
                                <a:cubicBezTo>
                                  <a:pt x="1676400" y="509588"/>
                                  <a:pt x="1982797" y="584207"/>
                                  <a:pt x="2514600" y="685800"/>
                                </a:cubicBezTo>
                                <a:cubicBezTo>
                                  <a:pt x="2851154" y="744544"/>
                                  <a:pt x="3206750" y="752475"/>
                                  <a:pt x="3590925" y="704850"/>
                                </a:cubicBezTo>
                                <a:cubicBezTo>
                                  <a:pt x="4013196" y="623894"/>
                                  <a:pt x="4397375" y="517525"/>
                                  <a:pt x="4819650" y="400050"/>
                                </a:cubicBezTo>
                                <a:cubicBezTo>
                                  <a:pt x="5241925" y="282575"/>
                                  <a:pt x="5664184" y="150822"/>
                                  <a:pt x="6124575"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6" name="フリーフォーム 445"/>
                          <p:cNvSpPr/>
                          <p:nvPr/>
                        </p:nvSpPr>
                        <p:spPr>
                          <a:xfrm>
                            <a:off x="-24" y="3124194"/>
                            <a:ext cx="6124575" cy="623885"/>
                          </a:xfrm>
                          <a:custGeom>
                            <a:avLst/>
                            <a:gdLst>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575" h="752475">
                                <a:moveTo>
                                  <a:pt x="0" y="85725"/>
                                </a:moveTo>
                                <a:lnTo>
                                  <a:pt x="1257300" y="409575"/>
                                </a:lnTo>
                                <a:cubicBezTo>
                                  <a:pt x="1676400" y="509588"/>
                                  <a:pt x="1982797" y="584207"/>
                                  <a:pt x="2514600" y="685800"/>
                                </a:cubicBezTo>
                                <a:cubicBezTo>
                                  <a:pt x="2851154" y="744544"/>
                                  <a:pt x="3206750" y="752475"/>
                                  <a:pt x="3590925" y="704850"/>
                                </a:cubicBezTo>
                                <a:cubicBezTo>
                                  <a:pt x="4013196" y="623894"/>
                                  <a:pt x="4397375" y="517525"/>
                                  <a:pt x="4819650" y="400050"/>
                                </a:cubicBezTo>
                                <a:cubicBezTo>
                                  <a:pt x="5241925" y="282575"/>
                                  <a:pt x="5664184" y="150822"/>
                                  <a:pt x="6124575"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7" name="フリーフォーム 446"/>
                          <p:cNvSpPr/>
                          <p:nvPr/>
                        </p:nvSpPr>
                        <p:spPr>
                          <a:xfrm>
                            <a:off x="-24" y="3000369"/>
                            <a:ext cx="6124575" cy="523871"/>
                          </a:xfrm>
                          <a:custGeom>
                            <a:avLst/>
                            <a:gdLst>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 name="connsiteX0" fmla="*/ 0 w 6124575"/>
                              <a:gd name="connsiteY0" fmla="*/ 85725 h 752475"/>
                              <a:gd name="connsiteX1" fmla="*/ 1257300 w 6124575"/>
                              <a:gd name="connsiteY1" fmla="*/ 409575 h 752475"/>
                              <a:gd name="connsiteX2" fmla="*/ 2514600 w 6124575"/>
                              <a:gd name="connsiteY2" fmla="*/ 685800 h 752475"/>
                              <a:gd name="connsiteX3" fmla="*/ 3590925 w 6124575"/>
                              <a:gd name="connsiteY3" fmla="*/ 704850 h 752475"/>
                              <a:gd name="connsiteX4" fmla="*/ 4819650 w 6124575"/>
                              <a:gd name="connsiteY4" fmla="*/ 400050 h 752475"/>
                              <a:gd name="connsiteX5" fmla="*/ 6124575 w 6124575"/>
                              <a:gd name="connsiteY5" fmla="*/ 0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4575" h="752475">
                                <a:moveTo>
                                  <a:pt x="0" y="85725"/>
                                </a:moveTo>
                                <a:lnTo>
                                  <a:pt x="1257300" y="409575"/>
                                </a:lnTo>
                                <a:cubicBezTo>
                                  <a:pt x="1676400" y="509588"/>
                                  <a:pt x="1982797" y="584207"/>
                                  <a:pt x="2514600" y="685800"/>
                                </a:cubicBezTo>
                                <a:cubicBezTo>
                                  <a:pt x="2851154" y="744544"/>
                                  <a:pt x="3206750" y="752475"/>
                                  <a:pt x="3590925" y="704850"/>
                                </a:cubicBezTo>
                                <a:cubicBezTo>
                                  <a:pt x="4013196" y="623894"/>
                                  <a:pt x="4397375" y="517525"/>
                                  <a:pt x="4819650" y="400050"/>
                                </a:cubicBezTo>
                                <a:cubicBezTo>
                                  <a:pt x="5241925" y="282575"/>
                                  <a:pt x="5664184" y="150822"/>
                                  <a:pt x="6124575"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43" name="フレーム 442"/>
                        <p:cNvSpPr/>
                        <p:nvPr/>
                      </p:nvSpPr>
                      <p:spPr>
                        <a:xfrm>
                          <a:off x="-673658" y="2863432"/>
                          <a:ext cx="7572428" cy="2902795"/>
                        </a:xfrm>
                        <a:prstGeom prst="frame">
                          <a:avLst>
                            <a:gd name="adj1" fmla="val 27132"/>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solidFill>
                              <a:schemeClr val="tx1"/>
                            </a:solidFill>
                          </a:endParaRPr>
                        </a:p>
                      </p:txBody>
                    </p:sp>
                  </p:grpSp>
                  <p:grpSp>
                    <p:nvGrpSpPr>
                      <p:cNvPr id="434" name="グループ化 109"/>
                      <p:cNvGrpSpPr/>
                      <p:nvPr/>
                    </p:nvGrpSpPr>
                    <p:grpSpPr>
                      <a:xfrm>
                        <a:off x="285727" y="4514847"/>
                        <a:ext cx="6215107" cy="142876"/>
                        <a:chOff x="285727" y="4514847"/>
                        <a:chExt cx="6215107" cy="142876"/>
                      </a:xfrm>
                    </p:grpSpPr>
                    <p:grpSp>
                      <p:nvGrpSpPr>
                        <p:cNvPr id="436" name="グループ化 102"/>
                        <p:cNvGrpSpPr/>
                        <p:nvPr/>
                      </p:nvGrpSpPr>
                      <p:grpSpPr>
                        <a:xfrm>
                          <a:off x="285727" y="4514847"/>
                          <a:ext cx="142876" cy="142876"/>
                          <a:chOff x="142852" y="4881562"/>
                          <a:chExt cx="285752" cy="285752"/>
                        </a:xfrm>
                      </p:grpSpPr>
                      <p:sp>
                        <p:nvSpPr>
                          <p:cNvPr id="438" name="円/楕円 437"/>
                          <p:cNvSpPr/>
                          <p:nvPr/>
                        </p:nvSpPr>
                        <p:spPr>
                          <a:xfrm>
                            <a:off x="142852" y="4881562"/>
                            <a:ext cx="285752" cy="28575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9" name="円/楕円 438"/>
                          <p:cNvSpPr/>
                          <p:nvPr/>
                        </p:nvSpPr>
                        <p:spPr>
                          <a:xfrm>
                            <a:off x="223815" y="4962525"/>
                            <a:ext cx="142876" cy="142876"/>
                          </a:xfrm>
                          <a:prstGeom prst="ellipse">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437" name="直線矢印コネクタ 436"/>
                        <p:cNvCxnSpPr/>
                        <p:nvPr/>
                      </p:nvCxnSpPr>
                      <p:spPr>
                        <a:xfrm>
                          <a:off x="428604" y="4595810"/>
                          <a:ext cx="6072230" cy="158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cxnSp>
                    <p:nvCxnSpPr>
                      <p:cNvPr id="435" name="直線矢印コネクタ 434"/>
                      <p:cNvCxnSpPr/>
                      <p:nvPr/>
                    </p:nvCxnSpPr>
                    <p:spPr>
                      <a:xfrm rot="5400000" flipH="1" flipV="1">
                        <a:off x="-311971" y="3840949"/>
                        <a:ext cx="1347797" cy="1"/>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pic>
                  <p:nvPicPr>
                    <p:cNvPr id="413" name="Picture 2" descr="\begin{align*}&#10;x&#10;\end{align*}"/>
                    <p:cNvPicPr>
                      <a:picLocks noChangeAspect="1" noChangeArrowheads="1"/>
                    </p:cNvPicPr>
                    <p:nvPr/>
                  </p:nvPicPr>
                  <p:blipFill>
                    <a:blip r:embed="rId2"/>
                    <a:srcRect/>
                    <a:stretch>
                      <a:fillRect/>
                    </a:stretch>
                  </p:blipFill>
                  <p:spPr bwMode="auto">
                    <a:xfrm>
                      <a:off x="6553222" y="2372660"/>
                      <a:ext cx="120015" cy="108585"/>
                    </a:xfrm>
                    <a:prstGeom prst="rect">
                      <a:avLst/>
                    </a:prstGeom>
                    <a:noFill/>
                  </p:spPr>
                </p:pic>
                <p:pic>
                  <p:nvPicPr>
                    <p:cNvPr id="414" name="Picture 4" descr="\begin{align*}&#10;y&#10;\end{align*}"/>
                    <p:cNvPicPr>
                      <a:picLocks noChangeAspect="1" noChangeArrowheads="1"/>
                    </p:cNvPicPr>
                    <p:nvPr/>
                  </p:nvPicPr>
                  <p:blipFill>
                    <a:blip r:embed="rId3"/>
                    <a:srcRect/>
                    <a:stretch>
                      <a:fillRect/>
                    </a:stretch>
                  </p:blipFill>
                  <p:spPr bwMode="auto">
                    <a:xfrm>
                      <a:off x="317161" y="809596"/>
                      <a:ext cx="111443" cy="154305"/>
                    </a:xfrm>
                    <a:prstGeom prst="rect">
                      <a:avLst/>
                    </a:prstGeom>
                    <a:noFill/>
                  </p:spPr>
                </p:pic>
                <p:pic>
                  <p:nvPicPr>
                    <p:cNvPr id="415" name="Picture 6" descr="\begin{align*}&#10;z&#10;\end{align*}"/>
                    <p:cNvPicPr>
                      <a:picLocks noChangeAspect="1" noChangeArrowheads="1"/>
                    </p:cNvPicPr>
                    <p:nvPr/>
                  </p:nvPicPr>
                  <p:blipFill>
                    <a:blip r:embed="rId4"/>
                    <a:srcRect/>
                    <a:stretch>
                      <a:fillRect/>
                    </a:stretch>
                  </p:blipFill>
                  <p:spPr bwMode="auto">
                    <a:xfrm>
                      <a:off x="304778" y="2524108"/>
                      <a:ext cx="102870" cy="108585"/>
                    </a:xfrm>
                    <a:prstGeom prst="rect">
                      <a:avLst/>
                    </a:prstGeom>
                    <a:noFill/>
                  </p:spPr>
                </p:pic>
                <p:cxnSp>
                  <p:nvCxnSpPr>
                    <p:cNvPr id="416" name="直線コネクタ 123"/>
                    <p:cNvCxnSpPr/>
                    <p:nvPr/>
                  </p:nvCxnSpPr>
                  <p:spPr>
                    <a:xfrm rot="16200000" flipH="1">
                      <a:off x="2807867" y="2069658"/>
                      <a:ext cx="666000" cy="47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7" name="直線コネクタ 124"/>
                    <p:cNvCxnSpPr/>
                    <p:nvPr/>
                  </p:nvCxnSpPr>
                  <p:spPr>
                    <a:xfrm rot="16200000" flipH="1">
                      <a:off x="3170348" y="2068909"/>
                      <a:ext cx="666000" cy="47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8" name="直線コネクタ 417"/>
                    <p:cNvCxnSpPr/>
                    <p:nvPr/>
                  </p:nvCxnSpPr>
                  <p:spPr>
                    <a:xfrm rot="16200000" flipH="1">
                      <a:off x="3527010" y="2068909"/>
                      <a:ext cx="666000" cy="47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9" name="直線コネクタ 418"/>
                    <p:cNvCxnSpPr/>
                    <p:nvPr/>
                  </p:nvCxnSpPr>
                  <p:spPr>
                    <a:xfrm rot="5400000" flipH="1" flipV="1">
                      <a:off x="3464719" y="2416951"/>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直線コネクタ 419"/>
                    <p:cNvCxnSpPr/>
                    <p:nvPr/>
                  </p:nvCxnSpPr>
                  <p:spPr>
                    <a:xfrm rot="5400000" flipH="1" flipV="1">
                      <a:off x="3101972" y="2416157"/>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直線コネクタ 420"/>
                    <p:cNvCxnSpPr/>
                    <p:nvPr/>
                  </p:nvCxnSpPr>
                  <p:spPr>
                    <a:xfrm rot="5400000" flipH="1" flipV="1">
                      <a:off x="3821114" y="2416157"/>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22" name="Picture 8" descr="\begin{align*}&#10;0&#10;\end{align*}"/>
                    <p:cNvPicPr>
                      <a:picLocks noChangeAspect="1" noChangeArrowheads="1"/>
                    </p:cNvPicPr>
                    <p:nvPr/>
                  </p:nvPicPr>
                  <p:blipFill>
                    <a:blip r:embed="rId5"/>
                    <a:srcRect/>
                    <a:stretch>
                      <a:fillRect/>
                    </a:stretch>
                  </p:blipFill>
                  <p:spPr bwMode="auto">
                    <a:xfrm>
                      <a:off x="3452811" y="2482197"/>
                      <a:ext cx="100013" cy="165735"/>
                    </a:xfrm>
                    <a:prstGeom prst="rect">
                      <a:avLst/>
                    </a:prstGeom>
                    <a:noFill/>
                  </p:spPr>
                </p:pic>
                <p:pic>
                  <p:nvPicPr>
                    <p:cNvPr id="423" name="Picture 10" descr="\begin{align*}&#10;-l&#10;\end{align*}"/>
                    <p:cNvPicPr>
                      <a:picLocks noChangeAspect="1" noChangeArrowheads="1"/>
                    </p:cNvPicPr>
                    <p:nvPr/>
                  </p:nvPicPr>
                  <p:blipFill>
                    <a:blip r:embed="rId6"/>
                    <a:srcRect/>
                    <a:stretch>
                      <a:fillRect/>
                    </a:stretch>
                  </p:blipFill>
                  <p:spPr bwMode="auto">
                    <a:xfrm>
                      <a:off x="2986086" y="2474576"/>
                      <a:ext cx="228600" cy="168593"/>
                    </a:xfrm>
                    <a:prstGeom prst="rect">
                      <a:avLst/>
                    </a:prstGeom>
                    <a:noFill/>
                  </p:spPr>
                </p:pic>
                <p:pic>
                  <p:nvPicPr>
                    <p:cNvPr id="424" name="Picture 12" descr="\begin{align*}&#10;+l&#10;\end{align*}"/>
                    <p:cNvPicPr>
                      <a:picLocks noChangeAspect="1" noChangeArrowheads="1"/>
                    </p:cNvPicPr>
                    <p:nvPr/>
                  </p:nvPicPr>
                  <p:blipFill>
                    <a:blip r:embed="rId7"/>
                    <a:srcRect/>
                    <a:stretch>
                      <a:fillRect/>
                    </a:stretch>
                  </p:blipFill>
                  <p:spPr bwMode="auto">
                    <a:xfrm>
                      <a:off x="3691893" y="2476483"/>
                      <a:ext cx="237173" cy="185738"/>
                    </a:xfrm>
                    <a:prstGeom prst="rect">
                      <a:avLst/>
                    </a:prstGeom>
                    <a:noFill/>
                  </p:spPr>
                </p:pic>
                <p:cxnSp>
                  <p:nvCxnSpPr>
                    <p:cNvPr id="425" name="直線コネクタ 424"/>
                    <p:cNvCxnSpPr>
                      <a:stCxn id="416" idx="1"/>
                    </p:cNvCxnSpPr>
                    <p:nvPr/>
                  </p:nvCxnSpPr>
                  <p:spPr>
                    <a:xfrm rot="10800000" flipV="1">
                      <a:off x="357166" y="1662082"/>
                      <a:ext cx="2776556" cy="47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6" name="直線コネクタ 425"/>
                    <p:cNvCxnSpPr/>
                    <p:nvPr/>
                  </p:nvCxnSpPr>
                  <p:spPr>
                    <a:xfrm>
                      <a:off x="328595" y="1662089"/>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27" name="Picture 8" descr="\begin{align*}&#10;0&#10;\end{align*}"/>
                    <p:cNvPicPr>
                      <a:picLocks noChangeAspect="1" noChangeArrowheads="1"/>
                    </p:cNvPicPr>
                    <p:nvPr/>
                  </p:nvPicPr>
                  <p:blipFill>
                    <a:blip r:embed="rId5"/>
                    <a:srcRect/>
                    <a:stretch>
                      <a:fillRect/>
                    </a:stretch>
                  </p:blipFill>
                  <p:spPr bwMode="auto">
                    <a:xfrm>
                      <a:off x="404789" y="1466813"/>
                      <a:ext cx="100013" cy="165735"/>
                    </a:xfrm>
                    <a:prstGeom prst="rect">
                      <a:avLst/>
                    </a:prstGeom>
                    <a:noFill/>
                  </p:spPr>
                </p:pic>
                <p:cxnSp>
                  <p:nvCxnSpPr>
                    <p:cNvPr id="428" name="直線コネクタ 427"/>
                    <p:cNvCxnSpPr/>
                    <p:nvPr/>
                  </p:nvCxnSpPr>
                  <p:spPr>
                    <a:xfrm>
                      <a:off x="123800" y="1590651"/>
                      <a:ext cx="214314"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直線コネクタ 428"/>
                    <p:cNvCxnSpPr/>
                    <p:nvPr/>
                  </p:nvCxnSpPr>
                  <p:spPr>
                    <a:xfrm>
                      <a:off x="123800" y="1731932"/>
                      <a:ext cx="214314"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直線矢印コネクタ 144"/>
                    <p:cNvCxnSpPr/>
                    <p:nvPr/>
                  </p:nvCxnSpPr>
                  <p:spPr>
                    <a:xfrm rot="5400000">
                      <a:off x="126185" y="1478738"/>
                      <a:ext cx="214314" cy="158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31" name="直線矢印コネクタ 430"/>
                    <p:cNvCxnSpPr/>
                    <p:nvPr/>
                  </p:nvCxnSpPr>
                  <p:spPr>
                    <a:xfrm rot="5400000" flipH="1" flipV="1">
                      <a:off x="125391" y="1849409"/>
                      <a:ext cx="214314" cy="158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432" name="Picture 14" descr="\begin{align*}&#10;2\delta&#10;\end{align*}"/>
                    <p:cNvPicPr>
                      <a:picLocks noChangeAspect="1" noChangeArrowheads="1"/>
                    </p:cNvPicPr>
                    <p:nvPr/>
                  </p:nvPicPr>
                  <p:blipFill>
                    <a:blip r:embed="rId8"/>
                    <a:srcRect/>
                    <a:stretch>
                      <a:fillRect/>
                    </a:stretch>
                  </p:blipFill>
                  <p:spPr bwMode="auto">
                    <a:xfrm>
                      <a:off x="-123848" y="1573508"/>
                      <a:ext cx="217170" cy="174308"/>
                    </a:xfrm>
                    <a:prstGeom prst="rect">
                      <a:avLst/>
                    </a:prstGeom>
                    <a:noFill/>
                  </p:spPr>
                </p:pic>
              </p:grpSp>
              <p:cxnSp>
                <p:nvCxnSpPr>
                  <p:cNvPr id="408" name="直線コネクタ 407"/>
                  <p:cNvCxnSpPr/>
                  <p:nvPr/>
                </p:nvCxnSpPr>
                <p:spPr>
                  <a:xfrm rot="5400000" flipH="1" flipV="1">
                    <a:off x="6178569" y="2416157"/>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直線コネクタ 408"/>
                  <p:cNvCxnSpPr/>
                  <p:nvPr/>
                </p:nvCxnSpPr>
                <p:spPr>
                  <a:xfrm rot="5400000" flipH="1" flipV="1">
                    <a:off x="750869" y="2416157"/>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10" name="Picture 16" descr="\begin{align*}&#10;+L&#10;\end{align*}"/>
                  <p:cNvPicPr>
                    <a:picLocks noChangeAspect="1" noChangeArrowheads="1"/>
                  </p:cNvPicPr>
                  <p:nvPr/>
                </p:nvPicPr>
                <p:blipFill>
                  <a:blip r:embed="rId9"/>
                  <a:srcRect/>
                  <a:stretch>
                    <a:fillRect/>
                  </a:stretch>
                </p:blipFill>
                <p:spPr bwMode="auto">
                  <a:xfrm>
                    <a:off x="6043634" y="2474894"/>
                    <a:ext cx="328613" cy="182880"/>
                  </a:xfrm>
                  <a:prstGeom prst="rect">
                    <a:avLst/>
                  </a:prstGeom>
                  <a:noFill/>
                </p:spPr>
              </p:pic>
              <p:pic>
                <p:nvPicPr>
                  <p:cNvPr id="411" name="Picture 18" descr="\begin{align*}&#10;-L&#10;\end{align*}"/>
                  <p:cNvPicPr>
                    <a:picLocks noChangeAspect="1" noChangeArrowheads="1"/>
                  </p:cNvPicPr>
                  <p:nvPr/>
                </p:nvPicPr>
                <p:blipFill>
                  <a:blip r:embed="rId10"/>
                  <a:srcRect/>
                  <a:stretch>
                    <a:fillRect/>
                  </a:stretch>
                </p:blipFill>
                <p:spPr bwMode="auto">
                  <a:xfrm>
                    <a:off x="623873" y="2475528"/>
                    <a:ext cx="320040" cy="162878"/>
                  </a:xfrm>
                  <a:prstGeom prst="rect">
                    <a:avLst/>
                  </a:prstGeom>
                  <a:noFill/>
                </p:spPr>
              </p:pic>
            </p:grpSp>
            <p:grpSp>
              <p:nvGrpSpPr>
                <p:cNvPr id="392" name="グループ化 351"/>
                <p:cNvGrpSpPr/>
                <p:nvPr/>
              </p:nvGrpSpPr>
              <p:grpSpPr>
                <a:xfrm>
                  <a:off x="571480" y="4657160"/>
                  <a:ext cx="5662647" cy="1153658"/>
                  <a:chOff x="571480" y="4657160"/>
                  <a:chExt cx="5662647" cy="1153658"/>
                </a:xfrm>
              </p:grpSpPr>
              <p:cxnSp>
                <p:nvCxnSpPr>
                  <p:cNvPr id="393" name="直線矢印コネクタ 392"/>
                  <p:cNvCxnSpPr/>
                  <p:nvPr/>
                </p:nvCxnSpPr>
                <p:spPr>
                  <a:xfrm>
                    <a:off x="571480" y="4862510"/>
                    <a:ext cx="214314" cy="61912"/>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94" name="直線矢印コネクタ 393"/>
                  <p:cNvCxnSpPr/>
                  <p:nvPr/>
                </p:nvCxnSpPr>
                <p:spPr>
                  <a:xfrm flipV="1">
                    <a:off x="3571876" y="4657160"/>
                    <a:ext cx="144464" cy="562"/>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95" name="直線矢印コネクタ 394"/>
                  <p:cNvCxnSpPr/>
                  <p:nvPr/>
                </p:nvCxnSpPr>
                <p:spPr>
                  <a:xfrm rot="10800000">
                    <a:off x="3500439" y="5605468"/>
                    <a:ext cx="212726" cy="562"/>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96" name="直線矢印コネクタ 395"/>
                  <p:cNvCxnSpPr/>
                  <p:nvPr/>
                </p:nvCxnSpPr>
                <p:spPr>
                  <a:xfrm rot="10800000">
                    <a:off x="3502026" y="5810256"/>
                    <a:ext cx="141288" cy="562"/>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97" name="直線矢印コネクタ 396"/>
                  <p:cNvCxnSpPr/>
                  <p:nvPr/>
                </p:nvCxnSpPr>
                <p:spPr>
                  <a:xfrm flipV="1">
                    <a:off x="3570288" y="4861948"/>
                    <a:ext cx="144464" cy="562"/>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98" name="直線矢印コネクタ 397"/>
                  <p:cNvCxnSpPr/>
                  <p:nvPr/>
                </p:nvCxnSpPr>
                <p:spPr>
                  <a:xfrm>
                    <a:off x="2143116" y="4886325"/>
                    <a:ext cx="301629" cy="85165"/>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99" name="直線矢印コネクタ 398"/>
                  <p:cNvCxnSpPr>
                    <a:endCxn id="448" idx="2"/>
                  </p:cNvCxnSpPr>
                  <p:nvPr/>
                </p:nvCxnSpPr>
                <p:spPr>
                  <a:xfrm>
                    <a:off x="2998784" y="4953000"/>
                    <a:ext cx="96865" cy="19049"/>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00" name="直線矢印コネクタ 399"/>
                  <p:cNvCxnSpPr/>
                  <p:nvPr/>
                </p:nvCxnSpPr>
                <p:spPr>
                  <a:xfrm>
                    <a:off x="1931984" y="4953000"/>
                    <a:ext cx="106353" cy="28578"/>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01" name="直線矢印コネクタ 400"/>
                  <p:cNvCxnSpPr/>
                  <p:nvPr/>
                </p:nvCxnSpPr>
                <p:spPr>
                  <a:xfrm>
                    <a:off x="1428736" y="4953000"/>
                    <a:ext cx="100009" cy="23253"/>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02" name="直線矢印コネクタ 401"/>
                  <p:cNvCxnSpPr/>
                  <p:nvPr/>
                </p:nvCxnSpPr>
                <p:spPr>
                  <a:xfrm rot="5400000" flipH="1" flipV="1">
                    <a:off x="4798739" y="5226328"/>
                    <a:ext cx="72000" cy="1588"/>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03" name="直線矢印コネクタ 402"/>
                  <p:cNvCxnSpPr/>
                  <p:nvPr/>
                </p:nvCxnSpPr>
                <p:spPr>
                  <a:xfrm flipV="1">
                    <a:off x="4641858" y="4953000"/>
                    <a:ext cx="287340" cy="72000"/>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04" name="直線矢印コネクタ 403"/>
                  <p:cNvCxnSpPr/>
                  <p:nvPr/>
                </p:nvCxnSpPr>
                <p:spPr>
                  <a:xfrm rot="10800000">
                    <a:off x="3500438" y="5443540"/>
                    <a:ext cx="214314" cy="562"/>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05" name="直線矢印コネクタ 404"/>
                  <p:cNvCxnSpPr/>
                  <p:nvPr/>
                </p:nvCxnSpPr>
                <p:spPr>
                  <a:xfrm rot="5400000" flipH="1" flipV="1">
                    <a:off x="5508356" y="5235861"/>
                    <a:ext cx="72000" cy="1588"/>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06" name="直線矢印コネクタ 405"/>
                  <p:cNvCxnSpPr/>
                  <p:nvPr/>
                </p:nvCxnSpPr>
                <p:spPr>
                  <a:xfrm rot="5400000" flipH="1" flipV="1">
                    <a:off x="6197333" y="5235861"/>
                    <a:ext cx="72000" cy="1588"/>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grpSp>
            <p:nvGrpSpPr>
              <p:cNvPr id="274" name="グループ化 354"/>
              <p:cNvGrpSpPr/>
              <p:nvPr/>
            </p:nvGrpSpPr>
            <p:grpSpPr>
              <a:xfrm>
                <a:off x="-66172" y="1488992"/>
                <a:ext cx="7572429" cy="2557657"/>
                <a:chOff x="-66172" y="1488992"/>
                <a:chExt cx="7572429" cy="2557657"/>
              </a:xfrm>
            </p:grpSpPr>
            <p:grpSp>
              <p:nvGrpSpPr>
                <p:cNvPr id="308" name="グループ化 283"/>
                <p:cNvGrpSpPr/>
                <p:nvPr/>
              </p:nvGrpSpPr>
              <p:grpSpPr>
                <a:xfrm>
                  <a:off x="-66172" y="1488992"/>
                  <a:ext cx="7572429" cy="2557657"/>
                  <a:chOff x="-66172" y="6561090"/>
                  <a:chExt cx="7572429" cy="2557657"/>
                </a:xfrm>
              </p:grpSpPr>
              <p:grpSp>
                <p:nvGrpSpPr>
                  <p:cNvPr id="321" name="グループ化 220"/>
                  <p:cNvGrpSpPr/>
                  <p:nvPr/>
                </p:nvGrpSpPr>
                <p:grpSpPr>
                  <a:xfrm>
                    <a:off x="-66172" y="6561090"/>
                    <a:ext cx="7572429" cy="2557657"/>
                    <a:chOff x="-66172" y="5918148"/>
                    <a:chExt cx="7572429" cy="2557657"/>
                  </a:xfrm>
                </p:grpSpPr>
                <p:grpSp>
                  <p:nvGrpSpPr>
                    <p:cNvPr id="343" name="グループ化 177"/>
                    <p:cNvGrpSpPr/>
                    <p:nvPr/>
                  </p:nvGrpSpPr>
                  <p:grpSpPr>
                    <a:xfrm>
                      <a:off x="1490649" y="6881826"/>
                      <a:ext cx="4333905" cy="500066"/>
                      <a:chOff x="1490649" y="6667512"/>
                      <a:chExt cx="4333905" cy="500066"/>
                    </a:xfrm>
                  </p:grpSpPr>
                  <p:sp>
                    <p:nvSpPr>
                      <p:cNvPr id="382" name="正方形/長方形 381"/>
                      <p:cNvSpPr/>
                      <p:nvPr/>
                    </p:nvSpPr>
                    <p:spPr>
                      <a:xfrm>
                        <a:off x="1490649" y="6667512"/>
                        <a:ext cx="4333905" cy="500066"/>
                      </a:xfrm>
                      <a:prstGeom prst="rect">
                        <a:avLst/>
                      </a:prstGeom>
                      <a:solidFill>
                        <a:schemeClr val="bg1">
                          <a:lumMod val="65000"/>
                          <a:alpha val="4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83" name="直線コネクタ 382"/>
                      <p:cNvCxnSpPr/>
                      <p:nvPr/>
                    </p:nvCxnSpPr>
                    <p:spPr>
                      <a:xfrm>
                        <a:off x="1643050" y="6713549"/>
                        <a:ext cx="400052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直線矢印コネクタ 383"/>
                      <p:cNvCxnSpPr/>
                      <p:nvPr/>
                    </p:nvCxnSpPr>
                    <p:spPr>
                      <a:xfrm>
                        <a:off x="3500438" y="6713549"/>
                        <a:ext cx="500066" cy="1588"/>
                      </a:xfrm>
                      <a:prstGeom prst="straightConnector1">
                        <a:avLst/>
                      </a:prstGeom>
                      <a:ln w="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385" name="直線コネクタ 384"/>
                      <p:cNvCxnSpPr/>
                      <p:nvPr/>
                    </p:nvCxnSpPr>
                    <p:spPr>
                      <a:xfrm>
                        <a:off x="1643050" y="6829438"/>
                        <a:ext cx="400052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直線矢印コネクタ 385"/>
                      <p:cNvCxnSpPr/>
                      <p:nvPr/>
                    </p:nvCxnSpPr>
                    <p:spPr>
                      <a:xfrm>
                        <a:off x="3500438" y="6829438"/>
                        <a:ext cx="500066" cy="1588"/>
                      </a:xfrm>
                      <a:prstGeom prst="straightConnector1">
                        <a:avLst/>
                      </a:prstGeom>
                      <a:ln w="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387" name="直線コネクタ 386"/>
                      <p:cNvCxnSpPr/>
                      <p:nvPr/>
                    </p:nvCxnSpPr>
                    <p:spPr>
                      <a:xfrm>
                        <a:off x="1643050" y="7002475"/>
                        <a:ext cx="400052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直線矢印コネクタ 387"/>
                      <p:cNvCxnSpPr/>
                      <p:nvPr/>
                    </p:nvCxnSpPr>
                    <p:spPr>
                      <a:xfrm>
                        <a:off x="3214686" y="7002475"/>
                        <a:ext cx="500066" cy="1588"/>
                      </a:xfrm>
                      <a:prstGeom prst="straightConnector1">
                        <a:avLst/>
                      </a:prstGeom>
                      <a:ln w="0">
                        <a:solidFill>
                          <a:schemeClr val="tx1"/>
                        </a:solidFill>
                        <a:headEnd type="stealth"/>
                        <a:tailEnd type="none" w="med" len="med"/>
                      </a:ln>
                    </p:spPr>
                    <p:style>
                      <a:lnRef idx="1">
                        <a:schemeClr val="accent1"/>
                      </a:lnRef>
                      <a:fillRef idx="0">
                        <a:schemeClr val="accent1"/>
                      </a:fillRef>
                      <a:effectRef idx="0">
                        <a:schemeClr val="accent1"/>
                      </a:effectRef>
                      <a:fontRef idx="minor">
                        <a:schemeClr val="tx1"/>
                      </a:fontRef>
                    </p:style>
                  </p:cxnSp>
                  <p:cxnSp>
                    <p:nvCxnSpPr>
                      <p:cNvPr id="389" name="直線コネクタ 388"/>
                      <p:cNvCxnSpPr/>
                      <p:nvPr/>
                    </p:nvCxnSpPr>
                    <p:spPr>
                      <a:xfrm>
                        <a:off x="1643050" y="7118364"/>
                        <a:ext cx="400052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直線矢印コネクタ 389"/>
                      <p:cNvCxnSpPr/>
                      <p:nvPr/>
                    </p:nvCxnSpPr>
                    <p:spPr>
                      <a:xfrm>
                        <a:off x="3214686" y="7118364"/>
                        <a:ext cx="500066" cy="1588"/>
                      </a:xfrm>
                      <a:prstGeom prst="straightConnector1">
                        <a:avLst/>
                      </a:prstGeom>
                      <a:ln w="0">
                        <a:solidFill>
                          <a:schemeClr val="tx1"/>
                        </a:solidFill>
                        <a:headEnd type="stealth"/>
                        <a:tailEnd type="none" w="med" len="med"/>
                      </a:ln>
                    </p:spPr>
                    <p:style>
                      <a:lnRef idx="1">
                        <a:schemeClr val="accent1"/>
                      </a:lnRef>
                      <a:fillRef idx="0">
                        <a:schemeClr val="accent1"/>
                      </a:fillRef>
                      <a:effectRef idx="0">
                        <a:schemeClr val="accent1"/>
                      </a:effectRef>
                      <a:fontRef idx="minor">
                        <a:schemeClr val="tx1"/>
                      </a:fontRef>
                    </p:style>
                  </p:cxnSp>
                </p:grpSp>
                <p:grpSp>
                  <p:nvGrpSpPr>
                    <p:cNvPr id="344" name="グループ化 188"/>
                    <p:cNvGrpSpPr/>
                    <p:nvPr/>
                  </p:nvGrpSpPr>
                  <p:grpSpPr>
                    <a:xfrm>
                      <a:off x="428604" y="6643688"/>
                      <a:ext cx="1223983" cy="985853"/>
                      <a:chOff x="428604" y="6643688"/>
                      <a:chExt cx="1223983" cy="985853"/>
                    </a:xfrm>
                  </p:grpSpPr>
                  <p:sp>
                    <p:nvSpPr>
                      <p:cNvPr id="375" name="フリーフォーム 374"/>
                      <p:cNvSpPr/>
                      <p:nvPr/>
                    </p:nvSpPr>
                    <p:spPr>
                      <a:xfrm>
                        <a:off x="642937" y="6643688"/>
                        <a:ext cx="1009650" cy="290513"/>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6" name="フリーフォーム 375"/>
                      <p:cNvSpPr/>
                      <p:nvPr/>
                    </p:nvSpPr>
                    <p:spPr>
                      <a:xfrm>
                        <a:off x="642918" y="6758000"/>
                        <a:ext cx="1009650" cy="290513"/>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7" name="フリーフォーム 376"/>
                      <p:cNvSpPr/>
                      <p:nvPr/>
                    </p:nvSpPr>
                    <p:spPr>
                      <a:xfrm flipV="1">
                        <a:off x="642925" y="7210440"/>
                        <a:ext cx="1009650" cy="300038"/>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8" name="フリーフォーム 377"/>
                      <p:cNvSpPr/>
                      <p:nvPr/>
                    </p:nvSpPr>
                    <p:spPr>
                      <a:xfrm flipV="1">
                        <a:off x="642918" y="7329503"/>
                        <a:ext cx="1009650" cy="300038"/>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9" name="フリーフォーム 378"/>
                      <p:cNvSpPr/>
                      <p:nvPr/>
                    </p:nvSpPr>
                    <p:spPr>
                      <a:xfrm>
                        <a:off x="642938" y="6877050"/>
                        <a:ext cx="669131" cy="523875"/>
                      </a:xfrm>
                      <a:custGeom>
                        <a:avLst/>
                        <a:gdLst>
                          <a:gd name="connsiteX0" fmla="*/ 0 w 669131"/>
                          <a:gd name="connsiteY0" fmla="*/ 0 h 523875"/>
                          <a:gd name="connsiteX1" fmla="*/ 342900 w 669131"/>
                          <a:gd name="connsiteY1" fmla="*/ 71438 h 523875"/>
                          <a:gd name="connsiteX2" fmla="*/ 609600 w 669131"/>
                          <a:gd name="connsiteY2" fmla="*/ 200025 h 523875"/>
                          <a:gd name="connsiteX3" fmla="*/ 661987 w 669131"/>
                          <a:gd name="connsiteY3" fmla="*/ 257175 h 523875"/>
                          <a:gd name="connsiteX4" fmla="*/ 566737 w 669131"/>
                          <a:gd name="connsiteY4" fmla="*/ 314325 h 523875"/>
                          <a:gd name="connsiteX5" fmla="*/ 328612 w 669131"/>
                          <a:gd name="connsiteY5" fmla="*/ 438150 h 523875"/>
                          <a:gd name="connsiteX6" fmla="*/ 4762 w 669131"/>
                          <a:gd name="connsiteY6"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31" h="523875">
                            <a:moveTo>
                              <a:pt x="0" y="0"/>
                            </a:moveTo>
                            <a:cubicBezTo>
                              <a:pt x="120650" y="19050"/>
                              <a:pt x="241300" y="38101"/>
                              <a:pt x="342900" y="71438"/>
                            </a:cubicBezTo>
                            <a:cubicBezTo>
                              <a:pt x="444500" y="104776"/>
                              <a:pt x="556419" y="169069"/>
                              <a:pt x="609600" y="200025"/>
                            </a:cubicBezTo>
                            <a:cubicBezTo>
                              <a:pt x="662781" y="230981"/>
                              <a:pt x="669131" y="238125"/>
                              <a:pt x="661987" y="257175"/>
                            </a:cubicBezTo>
                            <a:cubicBezTo>
                              <a:pt x="654843" y="276225"/>
                              <a:pt x="622299" y="284163"/>
                              <a:pt x="566737" y="314325"/>
                            </a:cubicBezTo>
                            <a:cubicBezTo>
                              <a:pt x="511175" y="344487"/>
                              <a:pt x="422274" y="403225"/>
                              <a:pt x="328612" y="438150"/>
                            </a:cubicBezTo>
                            <a:cubicBezTo>
                              <a:pt x="234950" y="473075"/>
                              <a:pt x="119856" y="498475"/>
                              <a:pt x="4762" y="5238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0" name="フリーフォーム 379"/>
                      <p:cNvSpPr/>
                      <p:nvPr/>
                    </p:nvSpPr>
                    <p:spPr>
                      <a:xfrm>
                        <a:off x="652463" y="6977063"/>
                        <a:ext cx="383381" cy="323850"/>
                      </a:xfrm>
                      <a:custGeom>
                        <a:avLst/>
                        <a:gdLst>
                          <a:gd name="connsiteX0" fmla="*/ 0 w 383381"/>
                          <a:gd name="connsiteY0" fmla="*/ 0 h 323850"/>
                          <a:gd name="connsiteX1" fmla="*/ 342900 w 383381"/>
                          <a:gd name="connsiteY1" fmla="*/ 123825 h 323850"/>
                          <a:gd name="connsiteX2" fmla="*/ 242887 w 383381"/>
                          <a:gd name="connsiteY2" fmla="*/ 238125 h 323850"/>
                          <a:gd name="connsiteX3" fmla="*/ 0 w 383381"/>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383381" h="323850">
                            <a:moveTo>
                              <a:pt x="0" y="0"/>
                            </a:moveTo>
                            <a:cubicBezTo>
                              <a:pt x="151209" y="42069"/>
                              <a:pt x="302419" y="84138"/>
                              <a:pt x="342900" y="123825"/>
                            </a:cubicBezTo>
                            <a:cubicBezTo>
                              <a:pt x="383381" y="163512"/>
                              <a:pt x="300037" y="204788"/>
                              <a:pt x="242887" y="238125"/>
                            </a:cubicBezTo>
                            <a:cubicBezTo>
                              <a:pt x="185737" y="271463"/>
                              <a:pt x="92868" y="297656"/>
                              <a:pt x="0" y="32385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1" name="フリーフォーム 380"/>
                      <p:cNvSpPr/>
                      <p:nvPr/>
                    </p:nvSpPr>
                    <p:spPr>
                      <a:xfrm>
                        <a:off x="428604" y="6986604"/>
                        <a:ext cx="383381" cy="323850"/>
                      </a:xfrm>
                      <a:custGeom>
                        <a:avLst/>
                        <a:gdLst>
                          <a:gd name="connsiteX0" fmla="*/ 0 w 383381"/>
                          <a:gd name="connsiteY0" fmla="*/ 0 h 323850"/>
                          <a:gd name="connsiteX1" fmla="*/ 342900 w 383381"/>
                          <a:gd name="connsiteY1" fmla="*/ 123825 h 323850"/>
                          <a:gd name="connsiteX2" fmla="*/ 242887 w 383381"/>
                          <a:gd name="connsiteY2" fmla="*/ 238125 h 323850"/>
                          <a:gd name="connsiteX3" fmla="*/ 0 w 383381"/>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383381" h="323850">
                            <a:moveTo>
                              <a:pt x="0" y="0"/>
                            </a:moveTo>
                            <a:cubicBezTo>
                              <a:pt x="151209" y="42069"/>
                              <a:pt x="302419" y="84138"/>
                              <a:pt x="342900" y="123825"/>
                            </a:cubicBezTo>
                            <a:cubicBezTo>
                              <a:pt x="383381" y="163512"/>
                              <a:pt x="300037" y="204788"/>
                              <a:pt x="242887" y="238125"/>
                            </a:cubicBezTo>
                            <a:cubicBezTo>
                              <a:pt x="185737" y="271463"/>
                              <a:pt x="92868" y="297656"/>
                              <a:pt x="0" y="32385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45" name="グループ化 189"/>
                    <p:cNvGrpSpPr/>
                    <p:nvPr/>
                  </p:nvGrpSpPr>
                  <p:grpSpPr>
                    <a:xfrm flipH="1">
                      <a:off x="5633011" y="6596075"/>
                      <a:ext cx="1291688" cy="1006011"/>
                      <a:chOff x="433138" y="6596076"/>
                      <a:chExt cx="1229505" cy="1006011"/>
                    </a:xfrm>
                  </p:grpSpPr>
                  <p:sp>
                    <p:nvSpPr>
                      <p:cNvPr id="368" name="フリーフォーム 367"/>
                      <p:cNvSpPr/>
                      <p:nvPr/>
                    </p:nvSpPr>
                    <p:spPr>
                      <a:xfrm>
                        <a:off x="501664" y="6596076"/>
                        <a:ext cx="1155961" cy="338126"/>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9" name="フリーフォーム 368"/>
                      <p:cNvSpPr/>
                      <p:nvPr/>
                    </p:nvSpPr>
                    <p:spPr>
                      <a:xfrm>
                        <a:off x="506702" y="6738953"/>
                        <a:ext cx="1155941" cy="309562"/>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0" name="フリーフォーム 369"/>
                      <p:cNvSpPr/>
                      <p:nvPr/>
                    </p:nvSpPr>
                    <p:spPr>
                      <a:xfrm flipV="1">
                        <a:off x="501665" y="7216319"/>
                        <a:ext cx="1155949" cy="314328"/>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1" name="フリーフォーム 370"/>
                      <p:cNvSpPr/>
                      <p:nvPr/>
                    </p:nvSpPr>
                    <p:spPr>
                      <a:xfrm flipV="1">
                        <a:off x="501665" y="7335383"/>
                        <a:ext cx="1155942" cy="266704"/>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2" name="フリーフォーム 371"/>
                      <p:cNvSpPr/>
                      <p:nvPr/>
                    </p:nvSpPr>
                    <p:spPr>
                      <a:xfrm>
                        <a:off x="496627" y="6877050"/>
                        <a:ext cx="815443" cy="523875"/>
                      </a:xfrm>
                      <a:custGeom>
                        <a:avLst/>
                        <a:gdLst>
                          <a:gd name="connsiteX0" fmla="*/ 0 w 669131"/>
                          <a:gd name="connsiteY0" fmla="*/ 0 h 523875"/>
                          <a:gd name="connsiteX1" fmla="*/ 342900 w 669131"/>
                          <a:gd name="connsiteY1" fmla="*/ 71438 h 523875"/>
                          <a:gd name="connsiteX2" fmla="*/ 609600 w 669131"/>
                          <a:gd name="connsiteY2" fmla="*/ 200025 h 523875"/>
                          <a:gd name="connsiteX3" fmla="*/ 661987 w 669131"/>
                          <a:gd name="connsiteY3" fmla="*/ 257175 h 523875"/>
                          <a:gd name="connsiteX4" fmla="*/ 566737 w 669131"/>
                          <a:gd name="connsiteY4" fmla="*/ 314325 h 523875"/>
                          <a:gd name="connsiteX5" fmla="*/ 328612 w 669131"/>
                          <a:gd name="connsiteY5" fmla="*/ 438150 h 523875"/>
                          <a:gd name="connsiteX6" fmla="*/ 4762 w 669131"/>
                          <a:gd name="connsiteY6"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31" h="523875">
                            <a:moveTo>
                              <a:pt x="0" y="0"/>
                            </a:moveTo>
                            <a:cubicBezTo>
                              <a:pt x="120650" y="19050"/>
                              <a:pt x="241300" y="38101"/>
                              <a:pt x="342900" y="71438"/>
                            </a:cubicBezTo>
                            <a:cubicBezTo>
                              <a:pt x="444500" y="104776"/>
                              <a:pt x="556419" y="169069"/>
                              <a:pt x="609600" y="200025"/>
                            </a:cubicBezTo>
                            <a:cubicBezTo>
                              <a:pt x="662781" y="230981"/>
                              <a:pt x="669131" y="238125"/>
                              <a:pt x="661987" y="257175"/>
                            </a:cubicBezTo>
                            <a:cubicBezTo>
                              <a:pt x="654843" y="276225"/>
                              <a:pt x="622299" y="284163"/>
                              <a:pt x="566737" y="314325"/>
                            </a:cubicBezTo>
                            <a:cubicBezTo>
                              <a:pt x="511175" y="344487"/>
                              <a:pt x="422274" y="403225"/>
                              <a:pt x="328612" y="438150"/>
                            </a:cubicBezTo>
                            <a:cubicBezTo>
                              <a:pt x="234950" y="473075"/>
                              <a:pt x="119856" y="498475"/>
                              <a:pt x="4762" y="5238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3" name="フリーフォーム 372"/>
                      <p:cNvSpPr/>
                      <p:nvPr/>
                    </p:nvSpPr>
                    <p:spPr>
                      <a:xfrm>
                        <a:off x="551026" y="6972315"/>
                        <a:ext cx="530151" cy="357173"/>
                      </a:xfrm>
                      <a:custGeom>
                        <a:avLst/>
                        <a:gdLst>
                          <a:gd name="connsiteX0" fmla="*/ 0 w 383381"/>
                          <a:gd name="connsiteY0" fmla="*/ 0 h 323850"/>
                          <a:gd name="connsiteX1" fmla="*/ 342900 w 383381"/>
                          <a:gd name="connsiteY1" fmla="*/ 123825 h 323850"/>
                          <a:gd name="connsiteX2" fmla="*/ 242887 w 383381"/>
                          <a:gd name="connsiteY2" fmla="*/ 238125 h 323850"/>
                          <a:gd name="connsiteX3" fmla="*/ 0 w 383381"/>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383381" h="323850">
                            <a:moveTo>
                              <a:pt x="0" y="0"/>
                            </a:moveTo>
                            <a:cubicBezTo>
                              <a:pt x="151209" y="42069"/>
                              <a:pt x="302419" y="84138"/>
                              <a:pt x="342900" y="123825"/>
                            </a:cubicBezTo>
                            <a:cubicBezTo>
                              <a:pt x="383381" y="163512"/>
                              <a:pt x="300037" y="204788"/>
                              <a:pt x="242887" y="238125"/>
                            </a:cubicBezTo>
                            <a:cubicBezTo>
                              <a:pt x="185737" y="271463"/>
                              <a:pt x="92868" y="297656"/>
                              <a:pt x="0" y="32385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4" name="フリーフォーム 373"/>
                      <p:cNvSpPr/>
                      <p:nvPr/>
                    </p:nvSpPr>
                    <p:spPr>
                      <a:xfrm>
                        <a:off x="433138" y="6986604"/>
                        <a:ext cx="383381" cy="323850"/>
                      </a:xfrm>
                      <a:custGeom>
                        <a:avLst/>
                        <a:gdLst>
                          <a:gd name="connsiteX0" fmla="*/ 0 w 383381"/>
                          <a:gd name="connsiteY0" fmla="*/ 0 h 323850"/>
                          <a:gd name="connsiteX1" fmla="*/ 342900 w 383381"/>
                          <a:gd name="connsiteY1" fmla="*/ 123825 h 323850"/>
                          <a:gd name="connsiteX2" fmla="*/ 242887 w 383381"/>
                          <a:gd name="connsiteY2" fmla="*/ 238125 h 323850"/>
                          <a:gd name="connsiteX3" fmla="*/ 0 w 383381"/>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383381" h="323850">
                            <a:moveTo>
                              <a:pt x="0" y="0"/>
                            </a:moveTo>
                            <a:cubicBezTo>
                              <a:pt x="151209" y="42069"/>
                              <a:pt x="302419" y="84138"/>
                              <a:pt x="342900" y="123825"/>
                            </a:cubicBezTo>
                            <a:cubicBezTo>
                              <a:pt x="383381" y="163512"/>
                              <a:pt x="300037" y="204788"/>
                              <a:pt x="242887" y="238125"/>
                            </a:cubicBezTo>
                            <a:cubicBezTo>
                              <a:pt x="185737" y="271463"/>
                              <a:pt x="92868" y="297656"/>
                              <a:pt x="0" y="32385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46" name="星 5 345"/>
                    <p:cNvSpPr/>
                    <p:nvPr/>
                  </p:nvSpPr>
                  <p:spPr>
                    <a:xfrm>
                      <a:off x="3562352" y="7062806"/>
                      <a:ext cx="142876" cy="142876"/>
                    </a:xfrm>
                    <a:prstGeom prst="star5">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47" name="グループ化 208"/>
                    <p:cNvGrpSpPr/>
                    <p:nvPr/>
                  </p:nvGrpSpPr>
                  <p:grpSpPr>
                    <a:xfrm>
                      <a:off x="571480" y="6386523"/>
                      <a:ext cx="6281227" cy="415457"/>
                      <a:chOff x="571480" y="6386523"/>
                      <a:chExt cx="6281227" cy="415457"/>
                    </a:xfrm>
                  </p:grpSpPr>
                  <p:cxnSp>
                    <p:nvCxnSpPr>
                      <p:cNvPr id="359" name="直線コネクタ 358"/>
                      <p:cNvCxnSpPr/>
                      <p:nvPr/>
                    </p:nvCxnSpPr>
                    <p:spPr>
                      <a:xfrm>
                        <a:off x="1720140" y="6791338"/>
                        <a:ext cx="3852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直線矢印コネクタ 359"/>
                      <p:cNvCxnSpPr/>
                      <p:nvPr/>
                    </p:nvCxnSpPr>
                    <p:spPr>
                      <a:xfrm>
                        <a:off x="3357562" y="6791338"/>
                        <a:ext cx="500066" cy="1588"/>
                      </a:xfrm>
                      <a:prstGeom prst="straightConnector1">
                        <a:avLst/>
                      </a:prstGeom>
                      <a:ln w="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361" name="フリーフォーム 360"/>
                      <p:cNvSpPr/>
                      <p:nvPr/>
                    </p:nvSpPr>
                    <p:spPr>
                      <a:xfrm flipH="1">
                        <a:off x="5567375" y="6525753"/>
                        <a:ext cx="1143009" cy="276227"/>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2" name="フリーフォーム 361"/>
                      <p:cNvSpPr/>
                      <p:nvPr/>
                    </p:nvSpPr>
                    <p:spPr>
                      <a:xfrm>
                        <a:off x="648210" y="6511467"/>
                        <a:ext cx="1085869" cy="290512"/>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63" name="グループ化 205"/>
                      <p:cNvGrpSpPr/>
                      <p:nvPr/>
                    </p:nvGrpSpPr>
                    <p:grpSpPr>
                      <a:xfrm>
                        <a:off x="1936702" y="6657987"/>
                        <a:ext cx="3564000" cy="1588"/>
                        <a:chOff x="1714488" y="6657987"/>
                        <a:chExt cx="3852000" cy="1588"/>
                      </a:xfrm>
                    </p:grpSpPr>
                    <p:cxnSp>
                      <p:nvCxnSpPr>
                        <p:cNvPr id="366" name="直線コネクタ 365"/>
                        <p:cNvCxnSpPr/>
                        <p:nvPr/>
                      </p:nvCxnSpPr>
                      <p:spPr>
                        <a:xfrm>
                          <a:off x="1714488" y="6657987"/>
                          <a:ext cx="3852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直線矢印コネクタ 366"/>
                        <p:cNvCxnSpPr/>
                        <p:nvPr/>
                      </p:nvCxnSpPr>
                      <p:spPr>
                        <a:xfrm>
                          <a:off x="3250165" y="6657987"/>
                          <a:ext cx="500066" cy="1588"/>
                        </a:xfrm>
                        <a:prstGeom prst="straightConnector1">
                          <a:avLst/>
                        </a:prstGeom>
                        <a:ln w="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grpSp>
                  <p:sp>
                    <p:nvSpPr>
                      <p:cNvPr id="364" name="フリーフォーム 363"/>
                      <p:cNvSpPr/>
                      <p:nvPr/>
                    </p:nvSpPr>
                    <p:spPr>
                      <a:xfrm flipH="1">
                        <a:off x="5495409" y="6386523"/>
                        <a:ext cx="1357298" cy="276227"/>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5" name="フリーフォーム 364"/>
                      <p:cNvSpPr/>
                      <p:nvPr/>
                    </p:nvSpPr>
                    <p:spPr>
                      <a:xfrm>
                        <a:off x="571480" y="6391286"/>
                        <a:ext cx="1366847" cy="271463"/>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48" name="グループ化 209"/>
                    <p:cNvGrpSpPr/>
                    <p:nvPr/>
                  </p:nvGrpSpPr>
                  <p:grpSpPr>
                    <a:xfrm flipV="1">
                      <a:off x="571480" y="7451740"/>
                      <a:ext cx="6286519" cy="353066"/>
                      <a:chOff x="571480" y="6392568"/>
                      <a:chExt cx="6286519" cy="404816"/>
                    </a:xfrm>
                  </p:grpSpPr>
                  <p:cxnSp>
                    <p:nvCxnSpPr>
                      <p:cNvPr id="350" name="直線コネクタ 349"/>
                      <p:cNvCxnSpPr/>
                      <p:nvPr/>
                    </p:nvCxnSpPr>
                    <p:spPr>
                      <a:xfrm>
                        <a:off x="1720140" y="6791338"/>
                        <a:ext cx="3852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直線矢印コネクタ 350"/>
                      <p:cNvCxnSpPr/>
                      <p:nvPr/>
                    </p:nvCxnSpPr>
                    <p:spPr>
                      <a:xfrm>
                        <a:off x="3500438" y="6791338"/>
                        <a:ext cx="500066" cy="1588"/>
                      </a:xfrm>
                      <a:prstGeom prst="straightConnector1">
                        <a:avLst/>
                      </a:prstGeom>
                      <a:ln w="0">
                        <a:solidFill>
                          <a:schemeClr val="tx1"/>
                        </a:solidFill>
                        <a:headEnd type="stealth"/>
                        <a:tailEnd type="none" w="med" len="med"/>
                      </a:ln>
                    </p:spPr>
                    <p:style>
                      <a:lnRef idx="1">
                        <a:schemeClr val="accent1"/>
                      </a:lnRef>
                      <a:fillRef idx="0">
                        <a:schemeClr val="accent1"/>
                      </a:fillRef>
                      <a:effectRef idx="0">
                        <a:schemeClr val="accent1"/>
                      </a:effectRef>
                      <a:fontRef idx="minor">
                        <a:schemeClr val="tx1"/>
                      </a:fontRef>
                    </p:style>
                  </p:cxnSp>
                  <p:sp>
                    <p:nvSpPr>
                      <p:cNvPr id="352" name="フリーフォーム 351"/>
                      <p:cNvSpPr/>
                      <p:nvPr/>
                    </p:nvSpPr>
                    <p:spPr>
                      <a:xfrm flipH="1">
                        <a:off x="5567375" y="6551638"/>
                        <a:ext cx="1290624" cy="245746"/>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3" name="フリーフォーム 352"/>
                      <p:cNvSpPr/>
                      <p:nvPr/>
                    </p:nvSpPr>
                    <p:spPr>
                      <a:xfrm>
                        <a:off x="642918" y="6500120"/>
                        <a:ext cx="1085869" cy="290513"/>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54" name="グループ化 205"/>
                      <p:cNvGrpSpPr/>
                      <p:nvPr/>
                    </p:nvGrpSpPr>
                    <p:grpSpPr>
                      <a:xfrm>
                        <a:off x="1936702" y="6657987"/>
                        <a:ext cx="3564000" cy="1588"/>
                        <a:chOff x="1714488" y="6657987"/>
                        <a:chExt cx="3852000" cy="1588"/>
                      </a:xfrm>
                    </p:grpSpPr>
                    <p:cxnSp>
                      <p:nvCxnSpPr>
                        <p:cNvPr id="357" name="直線コネクタ 356"/>
                        <p:cNvCxnSpPr/>
                        <p:nvPr/>
                      </p:nvCxnSpPr>
                      <p:spPr>
                        <a:xfrm>
                          <a:off x="1714488" y="6657987"/>
                          <a:ext cx="3852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直線矢印コネクタ 357"/>
                        <p:cNvCxnSpPr/>
                        <p:nvPr/>
                      </p:nvCxnSpPr>
                      <p:spPr>
                        <a:xfrm>
                          <a:off x="3494786" y="6657987"/>
                          <a:ext cx="500066" cy="1588"/>
                        </a:xfrm>
                        <a:prstGeom prst="straightConnector1">
                          <a:avLst/>
                        </a:prstGeom>
                        <a:ln w="0">
                          <a:solidFill>
                            <a:schemeClr val="tx1"/>
                          </a:solidFill>
                          <a:headEnd type="stealth"/>
                          <a:tailEnd type="none" w="med" len="med"/>
                        </a:ln>
                      </p:spPr>
                      <p:style>
                        <a:lnRef idx="1">
                          <a:schemeClr val="accent1"/>
                        </a:lnRef>
                        <a:fillRef idx="0">
                          <a:schemeClr val="accent1"/>
                        </a:fillRef>
                        <a:effectRef idx="0">
                          <a:schemeClr val="accent1"/>
                        </a:effectRef>
                        <a:fontRef idx="minor">
                          <a:schemeClr val="tx1"/>
                        </a:fontRef>
                      </p:style>
                    </p:cxnSp>
                  </p:grpSp>
                  <p:sp>
                    <p:nvSpPr>
                      <p:cNvPr id="355" name="フリーフォーム 354"/>
                      <p:cNvSpPr/>
                      <p:nvPr/>
                    </p:nvSpPr>
                    <p:spPr>
                      <a:xfrm flipH="1">
                        <a:off x="5495408" y="6393266"/>
                        <a:ext cx="1357299" cy="276227"/>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6" name="フリーフォーム 355"/>
                      <p:cNvSpPr/>
                      <p:nvPr/>
                    </p:nvSpPr>
                    <p:spPr>
                      <a:xfrm>
                        <a:off x="571480" y="6392568"/>
                        <a:ext cx="1366847" cy="271462"/>
                      </a:xfrm>
                      <a:custGeom>
                        <a:avLst/>
                        <a:gdLst>
                          <a:gd name="connsiteX0" fmla="*/ 1009650 w 1009650"/>
                          <a:gd name="connsiteY0" fmla="*/ 285750 h 290513"/>
                          <a:gd name="connsiteX1" fmla="*/ 742950 w 1009650"/>
                          <a:gd name="connsiteY1" fmla="*/ 257175 h 290513"/>
                          <a:gd name="connsiteX2" fmla="*/ 342900 w 1009650"/>
                          <a:gd name="connsiteY2" fmla="*/ 85725 h 290513"/>
                          <a:gd name="connsiteX3" fmla="*/ 0 w 1009650"/>
                          <a:gd name="connsiteY3" fmla="*/ 0 h 290513"/>
                          <a:gd name="connsiteX4" fmla="*/ 0 w 1009650"/>
                          <a:gd name="connsiteY4" fmla="*/ 0 h 290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290513">
                            <a:moveTo>
                              <a:pt x="1009650" y="285750"/>
                            </a:moveTo>
                            <a:cubicBezTo>
                              <a:pt x="931862" y="288131"/>
                              <a:pt x="854075" y="290513"/>
                              <a:pt x="742950" y="257175"/>
                            </a:cubicBezTo>
                            <a:cubicBezTo>
                              <a:pt x="631825" y="223838"/>
                              <a:pt x="466725" y="128587"/>
                              <a:pt x="342900" y="85725"/>
                            </a:cubicBezTo>
                            <a:cubicBezTo>
                              <a:pt x="219075" y="42863"/>
                              <a:pt x="0" y="0"/>
                              <a:pt x="0" y="0"/>
                            </a:cubicBez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49" name="フレーム 348"/>
                    <p:cNvSpPr/>
                    <p:nvPr/>
                  </p:nvSpPr>
                  <p:spPr>
                    <a:xfrm>
                      <a:off x="-66172" y="5918148"/>
                      <a:ext cx="7572429" cy="2557657"/>
                    </a:xfrm>
                    <a:prstGeom prst="frame">
                      <a:avLst>
                        <a:gd name="adj1" fmla="val 31874"/>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solidFill>
                          <a:schemeClr val="tx1"/>
                        </a:solidFill>
                      </a:endParaRPr>
                    </a:p>
                  </p:txBody>
                </p:sp>
              </p:grpSp>
              <p:grpSp>
                <p:nvGrpSpPr>
                  <p:cNvPr id="322" name="グループ化 164"/>
                  <p:cNvGrpSpPr/>
                  <p:nvPr/>
                </p:nvGrpSpPr>
                <p:grpSpPr>
                  <a:xfrm>
                    <a:off x="438129" y="6987555"/>
                    <a:ext cx="6397034" cy="1823097"/>
                    <a:chOff x="438129" y="2495533"/>
                    <a:chExt cx="6397034" cy="1823097"/>
                  </a:xfrm>
                </p:grpSpPr>
                <p:cxnSp>
                  <p:nvCxnSpPr>
                    <p:cNvPr id="335" name="直線矢印コネクタ 334"/>
                    <p:cNvCxnSpPr/>
                    <p:nvPr/>
                  </p:nvCxnSpPr>
                  <p:spPr>
                    <a:xfrm>
                      <a:off x="581005" y="4095744"/>
                      <a:ext cx="6072230" cy="158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336" name="グループ化 159"/>
                    <p:cNvGrpSpPr/>
                    <p:nvPr/>
                  </p:nvGrpSpPr>
                  <p:grpSpPr>
                    <a:xfrm>
                      <a:off x="438129" y="4014781"/>
                      <a:ext cx="142876" cy="142876"/>
                      <a:chOff x="438129" y="4014781"/>
                      <a:chExt cx="142876" cy="142876"/>
                    </a:xfrm>
                  </p:grpSpPr>
                  <p:sp>
                    <p:nvSpPr>
                      <p:cNvPr id="341" name="円/楕円 340"/>
                      <p:cNvSpPr/>
                      <p:nvPr/>
                    </p:nvSpPr>
                    <p:spPr>
                      <a:xfrm>
                        <a:off x="438129" y="4014781"/>
                        <a:ext cx="142876" cy="142876"/>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2" name="円/楕円 341"/>
                      <p:cNvSpPr/>
                      <p:nvPr/>
                    </p:nvSpPr>
                    <p:spPr>
                      <a:xfrm>
                        <a:off x="480992" y="4052881"/>
                        <a:ext cx="71438" cy="71438"/>
                      </a:xfrm>
                      <a:prstGeom prst="ellipse">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37" name="直線矢印コネクタ 336"/>
                    <p:cNvCxnSpPr/>
                    <p:nvPr/>
                  </p:nvCxnSpPr>
                  <p:spPr>
                    <a:xfrm rot="5400000" flipH="1" flipV="1">
                      <a:off x="-154806" y="3340882"/>
                      <a:ext cx="1347797" cy="1"/>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338" name="Picture 4" descr="\begin{align*}&#10;y&#10;\end{align*}"/>
                    <p:cNvPicPr>
                      <a:picLocks noChangeAspect="1" noChangeArrowheads="1"/>
                    </p:cNvPicPr>
                    <p:nvPr/>
                  </p:nvPicPr>
                  <p:blipFill>
                    <a:blip r:embed="rId3"/>
                    <a:srcRect/>
                    <a:stretch>
                      <a:fillRect/>
                    </a:stretch>
                  </p:blipFill>
                  <p:spPr bwMode="auto">
                    <a:xfrm>
                      <a:off x="471467" y="2495533"/>
                      <a:ext cx="111443" cy="154305"/>
                    </a:xfrm>
                    <a:prstGeom prst="rect">
                      <a:avLst/>
                    </a:prstGeom>
                    <a:noFill/>
                  </p:spPr>
                </p:pic>
                <p:pic>
                  <p:nvPicPr>
                    <p:cNvPr id="339" name="Picture 6" descr="\begin{align*}&#10;z&#10;\end{align*}"/>
                    <p:cNvPicPr>
                      <a:picLocks noChangeAspect="1" noChangeArrowheads="1"/>
                    </p:cNvPicPr>
                    <p:nvPr/>
                  </p:nvPicPr>
                  <p:blipFill>
                    <a:blip r:embed="rId4"/>
                    <a:srcRect/>
                    <a:stretch>
                      <a:fillRect/>
                    </a:stretch>
                  </p:blipFill>
                  <p:spPr bwMode="auto">
                    <a:xfrm>
                      <a:off x="461942" y="4210045"/>
                      <a:ext cx="102870" cy="108585"/>
                    </a:xfrm>
                    <a:prstGeom prst="rect">
                      <a:avLst/>
                    </a:prstGeom>
                    <a:noFill/>
                  </p:spPr>
                </p:pic>
                <p:pic>
                  <p:nvPicPr>
                    <p:cNvPr id="340" name="Picture 2" descr="\begin{align*}&#10;x&#10;\end{align*}"/>
                    <p:cNvPicPr>
                      <a:picLocks noChangeAspect="1" noChangeArrowheads="1"/>
                    </p:cNvPicPr>
                    <p:nvPr/>
                  </p:nvPicPr>
                  <p:blipFill>
                    <a:blip r:embed="rId2"/>
                    <a:srcRect/>
                    <a:stretch>
                      <a:fillRect/>
                    </a:stretch>
                  </p:blipFill>
                  <p:spPr bwMode="auto">
                    <a:xfrm>
                      <a:off x="6715148" y="4052881"/>
                      <a:ext cx="120015" cy="108585"/>
                    </a:xfrm>
                    <a:prstGeom prst="rect">
                      <a:avLst/>
                    </a:prstGeom>
                    <a:noFill/>
                  </p:spPr>
                </p:pic>
              </p:grpSp>
              <p:cxnSp>
                <p:nvCxnSpPr>
                  <p:cNvPr id="323" name="直線コネクタ 322"/>
                  <p:cNvCxnSpPr/>
                  <p:nvPr/>
                </p:nvCxnSpPr>
                <p:spPr>
                  <a:xfrm rot="16200000" flipH="1">
                    <a:off x="3240171" y="8197956"/>
                    <a:ext cx="792000" cy="47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rot="5400000" flipH="1" flipV="1">
                    <a:off x="3598864" y="8597925"/>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rot="16200000" flipH="1">
                    <a:off x="1209793" y="8300928"/>
                    <a:ext cx="576000" cy="47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rot="16200000" flipH="1">
                    <a:off x="5534173" y="8300928"/>
                    <a:ext cx="576000" cy="476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7" name="直線コネクタ 326"/>
                  <p:cNvCxnSpPr/>
                  <p:nvPr/>
                </p:nvCxnSpPr>
                <p:spPr>
                  <a:xfrm rot="5400000" flipH="1" flipV="1">
                    <a:off x="5783275" y="8588400"/>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直線コネクタ 327"/>
                  <p:cNvCxnSpPr/>
                  <p:nvPr/>
                </p:nvCxnSpPr>
                <p:spPr>
                  <a:xfrm rot="5400000" flipH="1" flipV="1">
                    <a:off x="1460486" y="8588399"/>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29" name="Picture 16" descr="\begin{align*}&#10;+L&#10;\end{align*}"/>
                  <p:cNvPicPr>
                    <a:picLocks noChangeAspect="1" noChangeArrowheads="1"/>
                  </p:cNvPicPr>
                  <p:nvPr/>
                </p:nvPicPr>
                <p:blipFill>
                  <a:blip r:embed="rId9"/>
                  <a:srcRect/>
                  <a:stretch>
                    <a:fillRect/>
                  </a:stretch>
                </p:blipFill>
                <p:spPr bwMode="auto">
                  <a:xfrm>
                    <a:off x="5643578" y="8658250"/>
                    <a:ext cx="328613" cy="182880"/>
                  </a:xfrm>
                  <a:prstGeom prst="rect">
                    <a:avLst/>
                  </a:prstGeom>
                  <a:noFill/>
                </p:spPr>
              </p:pic>
              <p:pic>
                <p:nvPicPr>
                  <p:cNvPr id="330" name="Picture 18" descr="\begin{align*}&#10;-L&#10;\end{align*}"/>
                  <p:cNvPicPr>
                    <a:picLocks noChangeAspect="1" noChangeArrowheads="1"/>
                  </p:cNvPicPr>
                  <p:nvPr/>
                </p:nvPicPr>
                <p:blipFill>
                  <a:blip r:embed="rId10"/>
                  <a:srcRect/>
                  <a:stretch>
                    <a:fillRect/>
                  </a:stretch>
                </p:blipFill>
                <p:spPr bwMode="auto">
                  <a:xfrm>
                    <a:off x="1323010" y="8676345"/>
                    <a:ext cx="320040" cy="162878"/>
                  </a:xfrm>
                  <a:prstGeom prst="rect">
                    <a:avLst/>
                  </a:prstGeom>
                  <a:noFill/>
                </p:spPr>
              </p:pic>
              <p:pic>
                <p:nvPicPr>
                  <p:cNvPr id="331" name="Picture 8" descr="\begin{align*}&#10;0&#10;\end{align*}"/>
                  <p:cNvPicPr>
                    <a:picLocks noChangeAspect="1" noChangeArrowheads="1"/>
                  </p:cNvPicPr>
                  <p:nvPr/>
                </p:nvPicPr>
                <p:blipFill>
                  <a:blip r:embed="rId5"/>
                  <a:srcRect/>
                  <a:stretch>
                    <a:fillRect/>
                  </a:stretch>
                </p:blipFill>
                <p:spPr bwMode="auto">
                  <a:xfrm>
                    <a:off x="3586163" y="8673492"/>
                    <a:ext cx="100013" cy="165735"/>
                  </a:xfrm>
                  <a:prstGeom prst="rect">
                    <a:avLst/>
                  </a:prstGeom>
                  <a:noFill/>
                </p:spPr>
              </p:pic>
              <p:cxnSp>
                <p:nvCxnSpPr>
                  <p:cNvPr id="332" name="直線コネクタ 331"/>
                  <p:cNvCxnSpPr/>
                  <p:nvPr/>
                </p:nvCxnSpPr>
                <p:spPr>
                  <a:xfrm rot="10800000" flipV="1">
                    <a:off x="528264" y="7781945"/>
                    <a:ext cx="3096000" cy="47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a:off x="485754" y="7780357"/>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34" name="Picture 8" descr="\begin{align*}&#10;0&#10;\end{align*}"/>
                  <p:cNvPicPr>
                    <a:picLocks noChangeAspect="1" noChangeArrowheads="1"/>
                  </p:cNvPicPr>
                  <p:nvPr/>
                </p:nvPicPr>
                <p:blipFill>
                  <a:blip r:embed="rId5"/>
                  <a:srcRect/>
                  <a:stretch>
                    <a:fillRect/>
                  </a:stretch>
                </p:blipFill>
                <p:spPr bwMode="auto">
                  <a:xfrm>
                    <a:off x="357166" y="7697171"/>
                    <a:ext cx="100013" cy="165735"/>
                  </a:xfrm>
                  <a:prstGeom prst="rect">
                    <a:avLst/>
                  </a:prstGeom>
                  <a:noFill/>
                </p:spPr>
              </p:pic>
            </p:grpSp>
            <p:cxnSp>
              <p:nvCxnSpPr>
                <p:cNvPr id="309" name="直線コネクタ 308"/>
                <p:cNvCxnSpPr/>
                <p:nvPr/>
              </p:nvCxnSpPr>
              <p:spPr>
                <a:xfrm rot="10800000" flipV="1">
                  <a:off x="523411" y="2457433"/>
                  <a:ext cx="972000" cy="47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rot="10800000" flipV="1">
                  <a:off x="528174" y="2947966"/>
                  <a:ext cx="972000" cy="47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a:off x="485753" y="2946385"/>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p:cNvCxnSpPr/>
                <p:nvPr/>
              </p:nvCxnSpPr>
              <p:spPr>
                <a:xfrm>
                  <a:off x="485753" y="2455845"/>
                  <a:ext cx="71438"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13" name="Picture 20" descr="\begin{align*}&#10;+\delta&#10;\end{align*}"/>
                <p:cNvPicPr>
                  <a:picLocks noChangeAspect="1" noChangeArrowheads="1"/>
                </p:cNvPicPr>
                <p:nvPr/>
              </p:nvPicPr>
              <p:blipFill>
                <a:blip r:embed="rId11"/>
                <a:srcRect/>
                <a:stretch>
                  <a:fillRect/>
                </a:stretch>
              </p:blipFill>
              <p:spPr bwMode="auto">
                <a:xfrm>
                  <a:off x="180956" y="2352654"/>
                  <a:ext cx="282893" cy="191453"/>
                </a:xfrm>
                <a:prstGeom prst="rect">
                  <a:avLst/>
                </a:prstGeom>
                <a:noFill/>
              </p:spPr>
            </p:pic>
            <p:pic>
              <p:nvPicPr>
                <p:cNvPr id="314" name="Picture 22" descr="\begin{align*}&#10;-\delta&#10;\end{align*}"/>
                <p:cNvPicPr>
                  <a:picLocks noChangeAspect="1" noChangeArrowheads="1"/>
                </p:cNvPicPr>
                <p:nvPr/>
              </p:nvPicPr>
              <p:blipFill>
                <a:blip r:embed="rId12"/>
                <a:srcRect/>
                <a:stretch>
                  <a:fillRect/>
                </a:stretch>
              </p:blipFill>
              <p:spPr bwMode="auto">
                <a:xfrm>
                  <a:off x="185719" y="2840340"/>
                  <a:ext cx="274320" cy="174308"/>
                </a:xfrm>
                <a:prstGeom prst="rect">
                  <a:avLst/>
                </a:prstGeom>
                <a:noFill/>
              </p:spPr>
            </p:pic>
            <p:cxnSp>
              <p:nvCxnSpPr>
                <p:cNvPr id="315" name="直線矢印コネクタ 314"/>
                <p:cNvCxnSpPr/>
                <p:nvPr/>
              </p:nvCxnSpPr>
              <p:spPr>
                <a:xfrm flipV="1">
                  <a:off x="6638947" y="2628887"/>
                  <a:ext cx="30581" cy="14850"/>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6" name="直線矢印コネクタ 315"/>
                <p:cNvCxnSpPr/>
                <p:nvPr/>
              </p:nvCxnSpPr>
              <p:spPr>
                <a:xfrm flipV="1">
                  <a:off x="6494483" y="2609828"/>
                  <a:ext cx="1588" cy="562"/>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7" name="直線矢印コネクタ 316"/>
                <p:cNvCxnSpPr/>
                <p:nvPr/>
              </p:nvCxnSpPr>
              <p:spPr>
                <a:xfrm flipV="1">
                  <a:off x="6356370" y="2514568"/>
                  <a:ext cx="62617" cy="28585"/>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8" name="直線矢印コネクタ 317"/>
                <p:cNvCxnSpPr/>
                <p:nvPr/>
              </p:nvCxnSpPr>
              <p:spPr>
                <a:xfrm>
                  <a:off x="700067" y="2647932"/>
                  <a:ext cx="57148" cy="14289"/>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9" name="直線矢印コネクタ 318"/>
                <p:cNvCxnSpPr/>
                <p:nvPr/>
              </p:nvCxnSpPr>
              <p:spPr>
                <a:xfrm>
                  <a:off x="771505" y="2581257"/>
                  <a:ext cx="214314" cy="71438"/>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0" name="直線矢印コネクタ 319"/>
                <p:cNvCxnSpPr/>
                <p:nvPr/>
              </p:nvCxnSpPr>
              <p:spPr>
                <a:xfrm>
                  <a:off x="960399" y="2509812"/>
                  <a:ext cx="168282" cy="71438"/>
                </a:xfrm>
                <a:prstGeom prst="straightConnector1">
                  <a:avLst/>
                </a:prstGeom>
                <a:ln w="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275" name="テキスト ボックス 274"/>
              <p:cNvSpPr txBox="1"/>
              <p:nvPr/>
            </p:nvSpPr>
            <p:spPr>
              <a:xfrm>
                <a:off x="2786057" y="1907537"/>
                <a:ext cx="378630" cy="369332"/>
              </a:xfrm>
              <a:prstGeom prst="rect">
                <a:avLst/>
              </a:prstGeom>
              <a:noFill/>
            </p:spPr>
            <p:txBody>
              <a:bodyPr wrap="none" rtlCol="0">
                <a:spAutoFit/>
              </a:bodyPr>
              <a:lstStyle/>
              <a:p>
                <a:r>
                  <a:rPr kumimoji="1" lang="en-US" altLang="ja-JP" dirty="0" smtClean="0"/>
                  <a:t>(</a:t>
                </a:r>
                <a:r>
                  <a:rPr kumimoji="1" lang="en-US" altLang="ja-JP" dirty="0" err="1" smtClean="0"/>
                  <a:t>i</a:t>
                </a:r>
                <a:r>
                  <a:rPr kumimoji="1" lang="en-US" altLang="ja-JP" dirty="0" smtClean="0"/>
                  <a:t>)</a:t>
                </a:r>
                <a:endParaRPr kumimoji="1" lang="ja-JP" altLang="en-US" dirty="0"/>
              </a:p>
            </p:txBody>
          </p:sp>
          <p:sp>
            <p:nvSpPr>
              <p:cNvPr id="276" name="テキスト ボックス 275"/>
              <p:cNvSpPr txBox="1"/>
              <p:nvPr/>
            </p:nvSpPr>
            <p:spPr>
              <a:xfrm>
                <a:off x="6855124" y="2511966"/>
                <a:ext cx="431528" cy="369332"/>
              </a:xfrm>
              <a:prstGeom prst="rect">
                <a:avLst/>
              </a:prstGeom>
              <a:noFill/>
            </p:spPr>
            <p:txBody>
              <a:bodyPr wrap="none" rtlCol="0">
                <a:spAutoFit/>
              </a:bodyPr>
              <a:lstStyle/>
              <a:p>
                <a:r>
                  <a:rPr kumimoji="1" lang="en-US" altLang="ja-JP" dirty="0" smtClean="0"/>
                  <a:t>(ii)</a:t>
                </a:r>
                <a:endParaRPr kumimoji="1" lang="ja-JP" altLang="en-US" dirty="0"/>
              </a:p>
            </p:txBody>
          </p:sp>
          <p:sp>
            <p:nvSpPr>
              <p:cNvPr id="277" name="テキスト ボックス 276"/>
              <p:cNvSpPr txBox="1"/>
              <p:nvPr/>
            </p:nvSpPr>
            <p:spPr>
              <a:xfrm>
                <a:off x="2952747" y="3894863"/>
                <a:ext cx="383438" cy="369332"/>
              </a:xfrm>
              <a:prstGeom prst="rect">
                <a:avLst/>
              </a:prstGeom>
              <a:noFill/>
            </p:spPr>
            <p:txBody>
              <a:bodyPr wrap="none" rtlCol="0">
                <a:spAutoFit/>
              </a:bodyPr>
              <a:lstStyle/>
              <a:p>
                <a:r>
                  <a:rPr kumimoji="1" lang="en-US" altLang="ja-JP" dirty="0" smtClean="0"/>
                  <a:t>(</a:t>
                </a:r>
                <a:r>
                  <a:rPr lang="en-US" altLang="ja-JP" dirty="0" smtClean="0"/>
                  <a:t>I</a:t>
                </a:r>
                <a:r>
                  <a:rPr kumimoji="1" lang="en-US" altLang="ja-JP" dirty="0" smtClean="0"/>
                  <a:t>)</a:t>
                </a:r>
                <a:endParaRPr kumimoji="1" lang="ja-JP" altLang="en-US" dirty="0"/>
              </a:p>
            </p:txBody>
          </p:sp>
          <p:sp>
            <p:nvSpPr>
              <p:cNvPr id="278" name="テキスト ボックス 277"/>
              <p:cNvSpPr txBox="1"/>
              <p:nvPr/>
            </p:nvSpPr>
            <p:spPr>
              <a:xfrm>
                <a:off x="6774068" y="4759882"/>
                <a:ext cx="441146" cy="369332"/>
              </a:xfrm>
              <a:prstGeom prst="rect">
                <a:avLst/>
              </a:prstGeom>
              <a:noFill/>
            </p:spPr>
            <p:txBody>
              <a:bodyPr wrap="none" rtlCol="0">
                <a:spAutoFit/>
              </a:bodyPr>
              <a:lstStyle/>
              <a:p>
                <a:r>
                  <a:rPr kumimoji="1" lang="en-US" altLang="ja-JP" dirty="0" smtClean="0"/>
                  <a:t>(</a:t>
                </a:r>
                <a:r>
                  <a:rPr lang="en-US" altLang="ja-JP" dirty="0" smtClean="0"/>
                  <a:t>II</a:t>
                </a:r>
                <a:r>
                  <a:rPr kumimoji="1" lang="en-US" altLang="ja-JP" dirty="0" smtClean="0"/>
                  <a:t>)</a:t>
                </a:r>
                <a:endParaRPr kumimoji="1" lang="ja-JP" altLang="en-US" dirty="0"/>
              </a:p>
            </p:txBody>
          </p:sp>
          <p:sp>
            <p:nvSpPr>
              <p:cNvPr id="279" name="テキスト ボックス 278"/>
              <p:cNvSpPr txBox="1"/>
              <p:nvPr/>
            </p:nvSpPr>
            <p:spPr>
              <a:xfrm>
                <a:off x="3409951" y="4678919"/>
                <a:ext cx="498855" cy="369332"/>
              </a:xfrm>
              <a:prstGeom prst="rect">
                <a:avLst/>
              </a:prstGeom>
              <a:noFill/>
            </p:spPr>
            <p:txBody>
              <a:bodyPr wrap="none" rtlCol="0">
                <a:spAutoFit/>
              </a:bodyPr>
              <a:lstStyle/>
              <a:p>
                <a:r>
                  <a:rPr kumimoji="1" lang="en-US" altLang="ja-JP" dirty="0" smtClean="0"/>
                  <a:t>(</a:t>
                </a:r>
                <a:r>
                  <a:rPr lang="en-US" altLang="ja-JP" dirty="0" smtClean="0"/>
                  <a:t>III</a:t>
                </a:r>
                <a:r>
                  <a:rPr kumimoji="1" lang="en-US" altLang="ja-JP" dirty="0" smtClean="0"/>
                  <a:t>)</a:t>
                </a:r>
                <a:endParaRPr kumimoji="1" lang="ja-JP" altLang="en-US" dirty="0"/>
              </a:p>
            </p:txBody>
          </p:sp>
          <p:cxnSp>
            <p:nvCxnSpPr>
              <p:cNvPr id="280" name="直線矢印コネクタ 279"/>
              <p:cNvCxnSpPr/>
              <p:nvPr/>
            </p:nvCxnSpPr>
            <p:spPr>
              <a:xfrm rot="5400000">
                <a:off x="2339174" y="2309000"/>
                <a:ext cx="285752" cy="1588"/>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81" name="直線矢印コネクタ 280"/>
              <p:cNvCxnSpPr/>
              <p:nvPr/>
            </p:nvCxnSpPr>
            <p:spPr>
              <a:xfrm rot="5400000">
                <a:off x="3144042" y="2309000"/>
                <a:ext cx="285752" cy="1588"/>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82" name="直線矢印コネクタ 281"/>
              <p:cNvCxnSpPr/>
              <p:nvPr/>
            </p:nvCxnSpPr>
            <p:spPr>
              <a:xfrm rot="5400000">
                <a:off x="3920335" y="2309000"/>
                <a:ext cx="285752" cy="1588"/>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83" name="直線矢印コネクタ 282"/>
              <p:cNvCxnSpPr/>
              <p:nvPr/>
            </p:nvCxnSpPr>
            <p:spPr>
              <a:xfrm rot="5400000">
                <a:off x="4715678" y="2309000"/>
                <a:ext cx="285752" cy="1588"/>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84" name="直線矢印コネクタ 283"/>
              <p:cNvCxnSpPr/>
              <p:nvPr/>
            </p:nvCxnSpPr>
            <p:spPr>
              <a:xfrm rot="5400000">
                <a:off x="3928271" y="3094818"/>
                <a:ext cx="285752" cy="1588"/>
              </a:xfrm>
              <a:prstGeom prst="straightConnector1">
                <a:avLst/>
              </a:prstGeom>
              <a:ln w="12700">
                <a:solidFill>
                  <a:srgbClr val="0070C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285" name="直線矢印コネクタ 284"/>
              <p:cNvCxnSpPr/>
              <p:nvPr/>
            </p:nvCxnSpPr>
            <p:spPr>
              <a:xfrm rot="5400000">
                <a:off x="3142454" y="3094818"/>
                <a:ext cx="285752" cy="1588"/>
              </a:xfrm>
              <a:prstGeom prst="straightConnector1">
                <a:avLst/>
              </a:prstGeom>
              <a:ln w="12700">
                <a:solidFill>
                  <a:srgbClr val="0070C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286" name="直線矢印コネクタ 285"/>
              <p:cNvCxnSpPr/>
              <p:nvPr/>
            </p:nvCxnSpPr>
            <p:spPr>
              <a:xfrm rot="5400000">
                <a:off x="2337586" y="3094818"/>
                <a:ext cx="285752" cy="1588"/>
              </a:xfrm>
              <a:prstGeom prst="straightConnector1">
                <a:avLst/>
              </a:prstGeom>
              <a:ln w="12700">
                <a:solidFill>
                  <a:srgbClr val="0070C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287" name="直線矢印コネクタ 286"/>
              <p:cNvCxnSpPr/>
              <p:nvPr/>
            </p:nvCxnSpPr>
            <p:spPr>
              <a:xfrm rot="5400000">
                <a:off x="4714090" y="3094818"/>
                <a:ext cx="285752" cy="1588"/>
              </a:xfrm>
              <a:prstGeom prst="straightConnector1">
                <a:avLst/>
              </a:prstGeom>
              <a:ln w="12700">
                <a:solidFill>
                  <a:srgbClr val="0070C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pic>
            <p:nvPicPr>
              <p:cNvPr id="288" name="Picture 24" descr="\begin{align*}&#10;V_{\rm in}&#10;\end{align*}"/>
              <p:cNvPicPr>
                <a:picLocks noChangeAspect="1" noChangeArrowheads="1"/>
              </p:cNvPicPr>
              <p:nvPr/>
            </p:nvPicPr>
            <p:blipFill>
              <a:blip r:embed="rId13"/>
              <a:srcRect/>
              <a:stretch>
                <a:fillRect/>
              </a:stretch>
            </p:blipFill>
            <p:spPr bwMode="auto">
              <a:xfrm>
                <a:off x="3389949" y="4053212"/>
                <a:ext cx="277178" cy="197168"/>
              </a:xfrm>
              <a:prstGeom prst="rect">
                <a:avLst/>
              </a:prstGeom>
              <a:noFill/>
            </p:spPr>
          </p:pic>
          <p:pic>
            <p:nvPicPr>
              <p:cNvPr id="289" name="Picture 26" descr="\begin{align*}&#10;V_{\rm out}&#10;\end{align*}"/>
              <p:cNvPicPr>
                <a:picLocks noChangeAspect="1" noChangeArrowheads="1"/>
              </p:cNvPicPr>
              <p:nvPr/>
            </p:nvPicPr>
            <p:blipFill>
              <a:blip r:embed="rId14"/>
              <a:srcRect/>
              <a:stretch>
                <a:fillRect/>
              </a:stretch>
            </p:blipFill>
            <p:spPr bwMode="auto">
              <a:xfrm>
                <a:off x="6329385" y="4852987"/>
                <a:ext cx="385763" cy="200025"/>
              </a:xfrm>
              <a:prstGeom prst="rect">
                <a:avLst/>
              </a:prstGeom>
              <a:noFill/>
            </p:spPr>
          </p:pic>
          <p:pic>
            <p:nvPicPr>
              <p:cNvPr id="290" name="Picture 24" descr="\begin{align*}&#10;V_{\rm in}&#10;\end{align*}"/>
              <p:cNvPicPr>
                <a:picLocks noChangeAspect="1" noChangeArrowheads="1"/>
              </p:cNvPicPr>
              <p:nvPr/>
            </p:nvPicPr>
            <p:blipFill>
              <a:blip r:embed="rId13"/>
              <a:srcRect/>
              <a:stretch>
                <a:fillRect/>
              </a:stretch>
            </p:blipFill>
            <p:spPr bwMode="auto">
              <a:xfrm>
                <a:off x="3500437" y="2056183"/>
                <a:ext cx="277178" cy="197168"/>
              </a:xfrm>
              <a:prstGeom prst="rect">
                <a:avLst/>
              </a:prstGeom>
              <a:noFill/>
            </p:spPr>
          </p:pic>
          <p:pic>
            <p:nvPicPr>
              <p:cNvPr id="291" name="Picture 26" descr="\begin{align*}&#10;V_{\rm out}&#10;\end{align*}"/>
              <p:cNvPicPr>
                <a:picLocks noChangeAspect="1" noChangeArrowheads="1"/>
              </p:cNvPicPr>
              <p:nvPr/>
            </p:nvPicPr>
            <p:blipFill>
              <a:blip r:embed="rId14"/>
              <a:srcRect/>
              <a:stretch>
                <a:fillRect/>
              </a:stretch>
            </p:blipFill>
            <p:spPr bwMode="auto">
              <a:xfrm>
                <a:off x="6900889" y="2253350"/>
                <a:ext cx="385763" cy="200025"/>
              </a:xfrm>
              <a:prstGeom prst="rect">
                <a:avLst/>
              </a:prstGeom>
              <a:noFill/>
            </p:spPr>
          </p:pic>
          <p:cxnSp>
            <p:nvCxnSpPr>
              <p:cNvPr id="292" name="直線矢印コネクタ 291"/>
              <p:cNvCxnSpPr/>
              <p:nvPr/>
            </p:nvCxnSpPr>
            <p:spPr>
              <a:xfrm rot="5400000">
                <a:off x="3158206" y="4567905"/>
                <a:ext cx="540000" cy="1588"/>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93" name="直線矢印コネクタ 292"/>
              <p:cNvCxnSpPr/>
              <p:nvPr/>
            </p:nvCxnSpPr>
            <p:spPr>
              <a:xfrm rot="5400000">
                <a:off x="3596359" y="4564976"/>
                <a:ext cx="540000" cy="1588"/>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94" name="直線矢印コネクタ 293"/>
              <p:cNvCxnSpPr/>
              <p:nvPr/>
            </p:nvCxnSpPr>
            <p:spPr>
              <a:xfrm rot="5400000">
                <a:off x="3597947" y="5344198"/>
                <a:ext cx="540000" cy="1588"/>
              </a:xfrm>
              <a:prstGeom prst="straightConnector1">
                <a:avLst/>
              </a:prstGeom>
              <a:ln w="12700">
                <a:solidFill>
                  <a:srgbClr val="0070C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5" name="直線矢印コネクタ 294"/>
              <p:cNvCxnSpPr/>
              <p:nvPr/>
            </p:nvCxnSpPr>
            <p:spPr>
              <a:xfrm rot="5400000">
                <a:off x="3159794" y="5346032"/>
                <a:ext cx="540000" cy="1588"/>
              </a:xfrm>
              <a:prstGeom prst="straightConnector1">
                <a:avLst/>
              </a:prstGeom>
              <a:ln w="12700">
                <a:solidFill>
                  <a:srgbClr val="0070C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6" name="直線矢印コネクタ 295"/>
              <p:cNvCxnSpPr/>
              <p:nvPr/>
            </p:nvCxnSpPr>
            <p:spPr>
              <a:xfrm rot="16200000" flipH="1">
                <a:off x="4274352" y="4464841"/>
                <a:ext cx="595314" cy="142875"/>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97" name="直線矢印コネクタ 296"/>
              <p:cNvCxnSpPr/>
              <p:nvPr/>
            </p:nvCxnSpPr>
            <p:spPr>
              <a:xfrm>
                <a:off x="4648738" y="4829174"/>
                <a:ext cx="1500198" cy="1588"/>
              </a:xfrm>
              <a:prstGeom prst="straightConnector1">
                <a:avLst/>
              </a:prstGeom>
              <a:ln w="12700">
                <a:solidFill>
                  <a:srgbClr val="FF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98" name="直線矢印コネクタ 297"/>
              <p:cNvCxnSpPr/>
              <p:nvPr/>
            </p:nvCxnSpPr>
            <p:spPr>
              <a:xfrm>
                <a:off x="4643446" y="5060951"/>
                <a:ext cx="1500198" cy="1588"/>
              </a:xfrm>
              <a:prstGeom prst="straightConnector1">
                <a:avLst/>
              </a:prstGeom>
              <a:ln w="12700">
                <a:solidFill>
                  <a:srgbClr val="FF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99" name="直線矢印コネクタ 298"/>
              <p:cNvCxnSpPr/>
              <p:nvPr/>
            </p:nvCxnSpPr>
            <p:spPr>
              <a:xfrm>
                <a:off x="1136630" y="4829174"/>
                <a:ext cx="1500198" cy="1588"/>
              </a:xfrm>
              <a:prstGeom prst="straightConnector1">
                <a:avLst/>
              </a:prstGeom>
              <a:ln w="12700">
                <a:solidFill>
                  <a:srgbClr val="FF000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0" name="直線矢印コネクタ 299"/>
              <p:cNvCxnSpPr/>
              <p:nvPr/>
            </p:nvCxnSpPr>
            <p:spPr>
              <a:xfrm>
                <a:off x="1141925" y="5053014"/>
                <a:ext cx="1500198" cy="1588"/>
              </a:xfrm>
              <a:prstGeom prst="straightConnector1">
                <a:avLst/>
              </a:prstGeom>
              <a:ln w="12700">
                <a:solidFill>
                  <a:srgbClr val="FF000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1" name="直線矢印コネクタ 300"/>
              <p:cNvCxnSpPr/>
              <p:nvPr/>
            </p:nvCxnSpPr>
            <p:spPr>
              <a:xfrm rot="5400000">
                <a:off x="2428868" y="4462459"/>
                <a:ext cx="571503" cy="142876"/>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302" name="直線矢印コネクタ 301"/>
              <p:cNvCxnSpPr/>
              <p:nvPr/>
            </p:nvCxnSpPr>
            <p:spPr>
              <a:xfrm rot="16200000" flipV="1">
                <a:off x="2469346" y="5236368"/>
                <a:ext cx="481020" cy="133352"/>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303" name="直線矢印コネクタ 302"/>
              <p:cNvCxnSpPr/>
              <p:nvPr/>
            </p:nvCxnSpPr>
            <p:spPr>
              <a:xfrm rot="5400000" flipH="1" flipV="1">
                <a:off x="4299218" y="5248422"/>
                <a:ext cx="538170" cy="152398"/>
              </a:xfrm>
              <a:prstGeom prst="straightConnector1">
                <a:avLst/>
              </a:prstGeom>
              <a:ln w="12700">
                <a:solidFill>
                  <a:srgbClr val="0070C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304" name="直線矢印コネクタ 303"/>
              <p:cNvCxnSpPr/>
              <p:nvPr/>
            </p:nvCxnSpPr>
            <p:spPr>
              <a:xfrm flipV="1">
                <a:off x="561954" y="2535221"/>
                <a:ext cx="900000" cy="0"/>
              </a:xfrm>
              <a:prstGeom prst="straightConnector1">
                <a:avLst/>
              </a:prstGeom>
              <a:ln w="12700">
                <a:solidFill>
                  <a:srgbClr val="FF000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5" name="直線矢印コネクタ 304"/>
              <p:cNvCxnSpPr/>
              <p:nvPr/>
            </p:nvCxnSpPr>
            <p:spPr>
              <a:xfrm flipV="1">
                <a:off x="561955" y="2881298"/>
                <a:ext cx="900000" cy="0"/>
              </a:xfrm>
              <a:prstGeom prst="straightConnector1">
                <a:avLst/>
              </a:prstGeom>
              <a:ln w="12700">
                <a:solidFill>
                  <a:srgbClr val="FF0000"/>
                </a:solidFill>
                <a:prstDash val="sys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6" name="直線矢印コネクタ 305"/>
              <p:cNvCxnSpPr/>
              <p:nvPr/>
            </p:nvCxnSpPr>
            <p:spPr>
              <a:xfrm flipV="1">
                <a:off x="5858011" y="2524108"/>
                <a:ext cx="1120000" cy="0"/>
              </a:xfrm>
              <a:prstGeom prst="straightConnector1">
                <a:avLst/>
              </a:prstGeom>
              <a:ln w="12700">
                <a:solidFill>
                  <a:srgbClr val="FF0000"/>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7" name="直線矢印コネクタ 306"/>
              <p:cNvCxnSpPr/>
              <p:nvPr/>
            </p:nvCxnSpPr>
            <p:spPr>
              <a:xfrm flipV="1">
                <a:off x="5857891" y="2881298"/>
                <a:ext cx="1120000" cy="0"/>
              </a:xfrm>
              <a:prstGeom prst="straightConnector1">
                <a:avLst/>
              </a:prstGeom>
              <a:ln w="12700">
                <a:solidFill>
                  <a:srgbClr val="FF0000"/>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71" name="正方形/長方形 270"/>
            <p:cNvSpPr/>
            <p:nvPr/>
          </p:nvSpPr>
          <p:spPr>
            <a:xfrm>
              <a:off x="4043365" y="614331"/>
              <a:ext cx="323853" cy="257177"/>
            </a:xfrm>
            <a:prstGeom prst="rect">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2" name="テキスト ボックス 271"/>
            <p:cNvSpPr txBox="1"/>
            <p:nvPr/>
          </p:nvSpPr>
          <p:spPr>
            <a:xfrm>
              <a:off x="3951926" y="558062"/>
              <a:ext cx="516488" cy="338554"/>
            </a:xfrm>
            <a:prstGeom prst="rect">
              <a:avLst/>
            </a:prstGeom>
            <a:noFill/>
          </p:spPr>
          <p:txBody>
            <a:bodyPr wrap="none" rtlCol="0">
              <a:spAutoFit/>
            </a:bodyPr>
            <a:lstStyle/>
            <a:p>
              <a:r>
                <a:rPr kumimoji="1" lang="en-US" altLang="ja-JP" sz="1600" dirty="0" smtClean="0"/>
                <a:t>(iii)</a:t>
              </a:r>
              <a:endParaRPr kumimoji="1" lang="ja-JP" altLang="en-US" sz="1600" dirty="0"/>
            </a:p>
          </p:txBody>
        </p:sp>
      </p:grpSp>
      <p:sp>
        <p:nvSpPr>
          <p:cNvPr id="219" name="テキスト ボックス 218"/>
          <p:cNvSpPr txBox="1"/>
          <p:nvPr/>
        </p:nvSpPr>
        <p:spPr>
          <a:xfrm>
            <a:off x="6858016" y="3143248"/>
            <a:ext cx="1846659" cy="400110"/>
          </a:xfrm>
          <a:prstGeom prst="rect">
            <a:avLst/>
          </a:prstGeom>
          <a:noFill/>
        </p:spPr>
        <p:txBody>
          <a:bodyPr wrap="none" rtlCol="0">
            <a:spAutoFit/>
          </a:bodyPr>
          <a:lstStyle/>
          <a:p>
            <a:r>
              <a:rPr kumimoji="1" lang="en-US" altLang="ja-JP" sz="2000" b="1" u="sng" dirty="0" smtClean="0"/>
              <a:t>Sweet-Parker</a:t>
            </a:r>
            <a:endParaRPr kumimoji="1" lang="ja-JP" altLang="en-US" sz="2000" b="1" u="sng" dirty="0"/>
          </a:p>
        </p:txBody>
      </p:sp>
      <p:sp>
        <p:nvSpPr>
          <p:cNvPr id="220" name="テキスト ボックス 219"/>
          <p:cNvSpPr txBox="1"/>
          <p:nvPr/>
        </p:nvSpPr>
        <p:spPr>
          <a:xfrm>
            <a:off x="6858016" y="4774180"/>
            <a:ext cx="1219245" cy="369332"/>
          </a:xfrm>
          <a:prstGeom prst="rect">
            <a:avLst/>
          </a:prstGeom>
          <a:noFill/>
        </p:spPr>
        <p:txBody>
          <a:bodyPr wrap="none" rtlCol="0">
            <a:spAutoFit/>
          </a:bodyPr>
          <a:lstStyle/>
          <a:p>
            <a:r>
              <a:rPr lang="en-US" altLang="ja-JP" b="1" u="sng" dirty="0" err="1" smtClean="0"/>
              <a:t>Petschek</a:t>
            </a:r>
            <a:endParaRPr kumimoji="1" lang="ja-JP" altLang="en-US" b="1" u="sng" dirty="0"/>
          </a:p>
        </p:txBody>
      </p:sp>
      <p:pic>
        <p:nvPicPr>
          <p:cNvPr id="221" name="Picture 2" descr="\begin{align*}&#10;M_A=R_m^{-1/2}&#10;\end{align*}"/>
          <p:cNvPicPr>
            <a:picLocks noChangeAspect="1" noChangeArrowheads="1"/>
          </p:cNvPicPr>
          <p:nvPr/>
        </p:nvPicPr>
        <p:blipFill>
          <a:blip r:embed="rId15"/>
          <a:srcRect/>
          <a:stretch>
            <a:fillRect/>
          </a:stretch>
        </p:blipFill>
        <p:spPr bwMode="auto">
          <a:xfrm>
            <a:off x="6914226" y="3909066"/>
            <a:ext cx="1729740" cy="377190"/>
          </a:xfrm>
          <a:prstGeom prst="rect">
            <a:avLst/>
          </a:prstGeom>
          <a:noFill/>
        </p:spPr>
      </p:pic>
      <p:pic>
        <p:nvPicPr>
          <p:cNvPr id="222" name="Picture 4" descr="\begin{align*}&#10;M_A=\frac{\pi}{8\ln R_m}&#10;\end{align*}"/>
          <p:cNvPicPr>
            <a:picLocks noChangeAspect="1" noChangeArrowheads="1"/>
          </p:cNvPicPr>
          <p:nvPr/>
        </p:nvPicPr>
        <p:blipFill>
          <a:blip r:embed="rId16"/>
          <a:srcRect/>
          <a:stretch>
            <a:fillRect/>
          </a:stretch>
        </p:blipFill>
        <p:spPr bwMode="auto">
          <a:xfrm>
            <a:off x="6915180" y="5383548"/>
            <a:ext cx="1973580" cy="617220"/>
          </a:xfrm>
          <a:prstGeom prst="rect">
            <a:avLst/>
          </a:prstGeom>
          <a:noFill/>
        </p:spPr>
      </p:pic>
      <p:pic>
        <p:nvPicPr>
          <p:cNvPr id="1026" name="Picture 2"/>
          <p:cNvPicPr>
            <a:picLocks noChangeAspect="1" noChangeArrowheads="1"/>
          </p:cNvPicPr>
          <p:nvPr/>
        </p:nvPicPr>
        <p:blipFill>
          <a:blip r:embed="rId17"/>
          <a:srcRect/>
          <a:stretch>
            <a:fillRect/>
          </a:stretch>
        </p:blipFill>
        <p:spPr bwMode="auto">
          <a:xfrm>
            <a:off x="6357950" y="642918"/>
            <a:ext cx="2528888" cy="2328863"/>
          </a:xfrm>
          <a:prstGeom prst="rect">
            <a:avLst/>
          </a:prstGeom>
          <a:noFill/>
          <a:ln w="9525">
            <a:noFill/>
            <a:miter lim="800000"/>
            <a:headEnd/>
            <a:tailEnd/>
          </a:ln>
          <a:effectLst/>
        </p:spPr>
      </p:pic>
      <p:grpSp>
        <p:nvGrpSpPr>
          <p:cNvPr id="228" name="グループ化 227"/>
          <p:cNvGrpSpPr/>
          <p:nvPr/>
        </p:nvGrpSpPr>
        <p:grpSpPr>
          <a:xfrm>
            <a:off x="357158" y="1212522"/>
            <a:ext cx="5788390" cy="1502098"/>
            <a:chOff x="642910" y="1071546"/>
            <a:chExt cx="5788390" cy="1502098"/>
          </a:xfrm>
        </p:grpSpPr>
        <p:pic>
          <p:nvPicPr>
            <p:cNvPr id="224" name="Picture 6" descr="\begin{align*}&#10;M_A\equiv\frac{v_{in}}{V_A}&#10;\end{align*}"/>
            <p:cNvPicPr>
              <a:picLocks noChangeAspect="1" noChangeArrowheads="1"/>
            </p:cNvPicPr>
            <p:nvPr/>
          </p:nvPicPr>
          <p:blipFill>
            <a:blip r:embed="rId18"/>
            <a:srcRect/>
            <a:stretch>
              <a:fillRect/>
            </a:stretch>
          </p:blipFill>
          <p:spPr bwMode="auto">
            <a:xfrm>
              <a:off x="642910" y="1071546"/>
              <a:ext cx="1379220" cy="617220"/>
            </a:xfrm>
            <a:prstGeom prst="rect">
              <a:avLst/>
            </a:prstGeom>
            <a:noFill/>
          </p:spPr>
        </p:pic>
        <p:pic>
          <p:nvPicPr>
            <p:cNvPr id="225" name="Picture 8" descr="\begin{align*}&#10;R_m=\frac{\mu_0LV_A}{\eta}&#10;\end{align*}"/>
            <p:cNvPicPr>
              <a:picLocks noChangeAspect="1" noChangeArrowheads="1"/>
            </p:cNvPicPr>
            <p:nvPr/>
          </p:nvPicPr>
          <p:blipFill>
            <a:blip r:embed="rId19"/>
            <a:srcRect/>
            <a:stretch>
              <a:fillRect/>
            </a:stretch>
          </p:blipFill>
          <p:spPr bwMode="auto">
            <a:xfrm>
              <a:off x="655306" y="1857364"/>
              <a:ext cx="1870710" cy="716280"/>
            </a:xfrm>
            <a:prstGeom prst="rect">
              <a:avLst/>
            </a:prstGeom>
            <a:noFill/>
          </p:spPr>
        </p:pic>
        <p:sp>
          <p:nvSpPr>
            <p:cNvPr id="226" name="テキスト ボックス 225"/>
            <p:cNvSpPr txBox="1"/>
            <p:nvPr/>
          </p:nvSpPr>
          <p:spPr>
            <a:xfrm>
              <a:off x="2613871" y="1127744"/>
              <a:ext cx="2611549" cy="400110"/>
            </a:xfrm>
            <a:prstGeom prst="rect">
              <a:avLst/>
            </a:prstGeom>
            <a:noFill/>
          </p:spPr>
          <p:txBody>
            <a:bodyPr wrap="none" rtlCol="0">
              <a:spAutoFit/>
            </a:bodyPr>
            <a:lstStyle/>
            <a:p>
              <a:r>
                <a:rPr kumimoji="1" lang="en-US" altLang="ja-JP" sz="2000" b="1" dirty="0" smtClean="0"/>
                <a:t>: Reconnection rate</a:t>
              </a:r>
              <a:endParaRPr kumimoji="1" lang="ja-JP" altLang="en-US" sz="2000" b="1" dirty="0"/>
            </a:p>
          </p:txBody>
        </p:sp>
        <p:sp>
          <p:nvSpPr>
            <p:cNvPr id="227" name="テキスト ボックス 226"/>
            <p:cNvSpPr txBox="1"/>
            <p:nvPr/>
          </p:nvSpPr>
          <p:spPr>
            <a:xfrm>
              <a:off x="2603393" y="2003040"/>
              <a:ext cx="3827907" cy="400110"/>
            </a:xfrm>
            <a:prstGeom prst="rect">
              <a:avLst/>
            </a:prstGeom>
            <a:noFill/>
          </p:spPr>
          <p:txBody>
            <a:bodyPr wrap="none" rtlCol="0">
              <a:spAutoFit/>
            </a:bodyPr>
            <a:lstStyle/>
            <a:p>
              <a:r>
                <a:rPr kumimoji="1" lang="en-US" altLang="ja-JP" sz="2000" b="1" dirty="0" smtClean="0"/>
                <a:t>: Magnetic Reynolds number</a:t>
              </a:r>
              <a:endParaRPr kumimoji="1" lang="ja-JP" altLang="en-US" sz="2000" b="1" dirty="0"/>
            </a:p>
          </p:txBody>
        </p:sp>
      </p:grpSp>
      <p:cxnSp>
        <p:nvCxnSpPr>
          <p:cNvPr id="230" name="直線コネクタ 229"/>
          <p:cNvCxnSpPr/>
          <p:nvPr/>
        </p:nvCxnSpPr>
        <p:spPr>
          <a:xfrm>
            <a:off x="214282" y="3039742"/>
            <a:ext cx="8643998" cy="158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1" name="テキスト ボックス 230"/>
          <p:cNvSpPr txBox="1"/>
          <p:nvPr/>
        </p:nvSpPr>
        <p:spPr>
          <a:xfrm>
            <a:off x="3911116" y="6429396"/>
            <a:ext cx="5161478" cy="369332"/>
          </a:xfrm>
          <a:prstGeom prst="rect">
            <a:avLst/>
          </a:prstGeom>
          <a:noFill/>
        </p:spPr>
        <p:txBody>
          <a:bodyPr wrap="none" rtlCol="0">
            <a:spAutoFit/>
          </a:bodyPr>
          <a:lstStyle/>
          <a:p>
            <a:r>
              <a:rPr kumimoji="1" lang="en-US" altLang="ja-JP" dirty="0" smtClean="0">
                <a:solidFill>
                  <a:srgbClr val="0070C0"/>
                </a:solidFill>
              </a:rPr>
              <a:t>[e.g., Sweet, 1958, Parker, 1963, </a:t>
            </a:r>
            <a:r>
              <a:rPr kumimoji="1" lang="en-US" altLang="ja-JP" dirty="0" err="1" smtClean="0">
                <a:solidFill>
                  <a:srgbClr val="0070C0"/>
                </a:solidFill>
              </a:rPr>
              <a:t>Petschek</a:t>
            </a:r>
            <a:r>
              <a:rPr kumimoji="1" lang="en-US" altLang="ja-JP" dirty="0" smtClean="0">
                <a:solidFill>
                  <a:srgbClr val="0070C0"/>
                </a:solidFill>
              </a:rPr>
              <a:t>, 1964]</a:t>
            </a:r>
            <a:endParaRPr kumimoji="1" lang="ja-JP" altLang="en-US" dirty="0">
              <a:solidFill>
                <a:srgbClr val="0070C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kumimoji="1" lang="en-US" altLang="ja-JP" dirty="0" smtClean="0"/>
              <a:t>non-resonant case </a:t>
            </a:r>
            <a:r>
              <a:rPr lang="en-US" altLang="ja-JP" dirty="0" smtClean="0"/>
              <a:t>1/4</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Linear and non-linear phase</a:t>
            </a:r>
            <a:r>
              <a:rPr kumimoji="1" lang="en-US" altLang="ja-JP" dirty="0" smtClean="0"/>
              <a:t>.</a:t>
            </a:r>
          </a:p>
          <a:p>
            <a:pPr lvl="1"/>
            <a:r>
              <a:rPr lang="en-US" altLang="ja-JP" dirty="0" smtClean="0"/>
              <a:t>M/me=500</a:t>
            </a:r>
          </a:p>
          <a:p>
            <a:pPr lvl="1"/>
            <a:r>
              <a:rPr lang="en-US" altLang="ja-JP" dirty="0" err="1" smtClean="0"/>
              <a:t>dx</a:t>
            </a:r>
            <a:r>
              <a:rPr lang="en-US" altLang="ja-JP" dirty="0" smtClean="0"/>
              <a:t>=0.33 [ion inertia length]</a:t>
            </a:r>
          </a:p>
          <a:p>
            <a:pPr lvl="1"/>
            <a:r>
              <a:rPr lang="en-US" altLang="ja-JP" dirty="0" smtClean="0"/>
              <a:t>L=256 [ion inertia length]</a:t>
            </a:r>
          </a:p>
          <a:p>
            <a:pPr lvl="1"/>
            <a:r>
              <a:rPr lang="en-US" altLang="ja-JP" dirty="0" err="1" smtClean="0"/>
              <a:t>Nb</a:t>
            </a:r>
            <a:r>
              <a:rPr lang="en-US" altLang="ja-JP" dirty="0" smtClean="0"/>
              <a:t>/</a:t>
            </a:r>
            <a:r>
              <a:rPr lang="en-US" altLang="ja-JP" dirty="0" err="1" smtClean="0"/>
              <a:t>Ntot</a:t>
            </a:r>
            <a:r>
              <a:rPr lang="en-US" altLang="ja-JP" dirty="0" smtClean="0"/>
              <a:t>=0.1</a:t>
            </a:r>
          </a:p>
          <a:p>
            <a:pPr lvl="1"/>
            <a:r>
              <a:rPr lang="en-US" altLang="ja-JP" dirty="0" err="1" smtClean="0"/>
              <a:t>Vb</a:t>
            </a:r>
            <a:r>
              <a:rPr lang="en-US" altLang="ja-JP" dirty="0" smtClean="0"/>
              <a:t>=10 V</a:t>
            </a:r>
            <a:r>
              <a:rPr lang="en-US" altLang="ja-JP" sz="1800" dirty="0" smtClean="0"/>
              <a:t>A</a:t>
            </a:r>
            <a:endParaRPr lang="en-US" altLang="ja-JP" dirty="0" smtClean="0"/>
          </a:p>
          <a:p>
            <a:pPr lvl="1"/>
            <a:r>
              <a:rPr lang="en-US" altLang="ja-JP" dirty="0" smtClean="0"/>
              <a:t>plasma beta (beam)=1.0 (</a:t>
            </a:r>
            <a:r>
              <a:rPr lang="en-US" altLang="ja-JP" dirty="0" err="1" smtClean="0"/>
              <a:t>vb,th</a:t>
            </a:r>
            <a:r>
              <a:rPr lang="en-US" altLang="ja-JP" dirty="0" smtClean="0"/>
              <a:t>&lt;&lt;</a:t>
            </a:r>
            <a:r>
              <a:rPr lang="en-US" altLang="ja-JP" dirty="0" err="1" smtClean="0"/>
              <a:t>Vb</a:t>
            </a:r>
            <a:r>
              <a:rPr lang="en-US" altLang="ja-JP" dirty="0" smtClean="0"/>
              <a:t>)</a:t>
            </a:r>
          </a:p>
          <a:p>
            <a:pPr lvl="1"/>
            <a:r>
              <a:rPr lang="en-US" altLang="ja-JP" dirty="0" smtClean="0"/>
              <a:t>One dimensional (x direction)</a:t>
            </a:r>
          </a:p>
          <a:p>
            <a:pPr lvl="1"/>
            <a:r>
              <a:rPr lang="en-US" altLang="ja-JP" dirty="0" smtClean="0"/>
              <a:t>Cyclic boundary.</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40</a:t>
            </a:fld>
            <a:endParaRPr kumimoji="1"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kumimoji="1" lang="en-US" altLang="ja-JP" dirty="0" smtClean="0"/>
              <a:t>non-resonant case </a:t>
            </a:r>
            <a:r>
              <a:rPr lang="en-US" altLang="ja-JP" dirty="0" smtClean="0"/>
              <a:t>2/4</a:t>
            </a:r>
            <a:r>
              <a:rPr kumimoji="1"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41</a:t>
            </a:fld>
            <a:endParaRPr kumimoji="1" lang="ja-JP" altLang="en-US" dirty="0"/>
          </a:p>
        </p:txBody>
      </p:sp>
      <p:pic>
        <p:nvPicPr>
          <p:cNvPr id="6" name="コンテンツ プレースホルダ 5" descr="non-resonant_ibeam3.png"/>
          <p:cNvPicPr>
            <a:picLocks noGrp="1" noChangeAspect="1"/>
          </p:cNvPicPr>
          <p:nvPr>
            <p:ph idx="1"/>
          </p:nvPr>
        </p:nvPicPr>
        <p:blipFill>
          <a:blip r:embed="rId2"/>
          <a:stretch>
            <a:fillRect/>
          </a:stretch>
        </p:blipFill>
        <p:spPr>
          <a:xfrm>
            <a:off x="1000100" y="1957394"/>
            <a:ext cx="3429000" cy="2400300"/>
          </a:xfrm>
        </p:spPr>
      </p:pic>
      <p:pic>
        <p:nvPicPr>
          <p:cNvPr id="7" name="図 6" descr="non-resonant500_ibeam0.png"/>
          <p:cNvPicPr>
            <a:picLocks noChangeAspect="1"/>
          </p:cNvPicPr>
          <p:nvPr/>
        </p:nvPicPr>
        <p:blipFill>
          <a:blip r:embed="rId3"/>
          <a:stretch>
            <a:fillRect/>
          </a:stretch>
        </p:blipFill>
        <p:spPr>
          <a:xfrm>
            <a:off x="4943045" y="1842228"/>
            <a:ext cx="3429000" cy="2400300"/>
          </a:xfrm>
          <a:prstGeom prst="rect">
            <a:avLst/>
          </a:prstGeom>
        </p:spPr>
      </p:pic>
      <p:pic>
        <p:nvPicPr>
          <p:cNvPr id="8" name="図 7" descr="non-resonant500_ibeam1.png"/>
          <p:cNvPicPr>
            <a:picLocks noChangeAspect="1"/>
          </p:cNvPicPr>
          <p:nvPr/>
        </p:nvPicPr>
        <p:blipFill>
          <a:blip r:embed="rId4"/>
          <a:stretch>
            <a:fillRect/>
          </a:stretch>
        </p:blipFill>
        <p:spPr>
          <a:xfrm>
            <a:off x="1027786" y="4386286"/>
            <a:ext cx="3429000" cy="2400300"/>
          </a:xfrm>
          <a:prstGeom prst="rect">
            <a:avLst/>
          </a:prstGeom>
        </p:spPr>
      </p:pic>
      <p:pic>
        <p:nvPicPr>
          <p:cNvPr id="9" name="図 8" descr="non-resonant500_ibeam2.png"/>
          <p:cNvPicPr>
            <a:picLocks noChangeAspect="1"/>
          </p:cNvPicPr>
          <p:nvPr/>
        </p:nvPicPr>
        <p:blipFill>
          <a:blip r:embed="rId5"/>
          <a:stretch>
            <a:fillRect/>
          </a:stretch>
        </p:blipFill>
        <p:spPr>
          <a:xfrm>
            <a:off x="4956900" y="4386286"/>
            <a:ext cx="3429000" cy="2400300"/>
          </a:xfrm>
          <a:prstGeom prst="rect">
            <a:avLst/>
          </a:prstGeom>
        </p:spPr>
      </p:pic>
      <p:sp>
        <p:nvSpPr>
          <p:cNvPr id="10" name="コンテンツ プレースホルダ 2"/>
          <p:cNvSpPr txBox="1">
            <a:spLocks/>
          </p:cNvSpPr>
          <p:nvPr/>
        </p:nvSpPr>
        <p:spPr>
          <a:xfrm>
            <a:off x="457200" y="1428736"/>
            <a:ext cx="8229600" cy="4697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Linear and non-linear phase.</a:t>
            </a:r>
          </a:p>
        </p:txBody>
      </p:sp>
      <p:grpSp>
        <p:nvGrpSpPr>
          <p:cNvPr id="3" name="グループ化 10"/>
          <p:cNvGrpSpPr/>
          <p:nvPr/>
        </p:nvGrpSpPr>
        <p:grpSpPr>
          <a:xfrm>
            <a:off x="1527876" y="1885074"/>
            <a:ext cx="102871" cy="2216741"/>
            <a:chOff x="3183245" y="1885074"/>
            <a:chExt cx="102871" cy="2216741"/>
          </a:xfrm>
        </p:grpSpPr>
        <p:cxnSp>
          <p:nvCxnSpPr>
            <p:cNvPr id="12" name="直線コネクタ 11"/>
            <p:cNvCxnSpPr/>
            <p:nvPr/>
          </p:nvCxnSpPr>
          <p:spPr>
            <a:xfrm rot="5400000" flipH="1" flipV="1">
              <a:off x="2192682" y="3065170"/>
              <a:ext cx="207170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下矢印 12"/>
            <p:cNvSpPr/>
            <p:nvPr/>
          </p:nvSpPr>
          <p:spPr>
            <a:xfrm>
              <a:off x="3183245" y="1885074"/>
              <a:ext cx="102871" cy="142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kumimoji="1" lang="en-US" altLang="ja-JP" dirty="0" smtClean="0"/>
              <a:t>non-resonant case </a:t>
            </a:r>
            <a:r>
              <a:rPr lang="en-US" altLang="ja-JP" dirty="0" smtClean="0"/>
              <a:t>3/4</a:t>
            </a:r>
            <a:r>
              <a:rPr kumimoji="1"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42</a:t>
            </a:fld>
            <a:endParaRPr kumimoji="1" lang="ja-JP" altLang="en-US" dirty="0"/>
          </a:p>
        </p:txBody>
      </p:sp>
      <p:pic>
        <p:nvPicPr>
          <p:cNvPr id="6" name="コンテンツ プレースホルダ 5" descr="non-resonant_ibeam3.png"/>
          <p:cNvPicPr>
            <a:picLocks noGrp="1" noChangeAspect="1"/>
          </p:cNvPicPr>
          <p:nvPr>
            <p:ph idx="1"/>
          </p:nvPr>
        </p:nvPicPr>
        <p:blipFill>
          <a:blip r:embed="rId2"/>
          <a:stretch>
            <a:fillRect/>
          </a:stretch>
        </p:blipFill>
        <p:spPr>
          <a:xfrm>
            <a:off x="1000100" y="1957394"/>
            <a:ext cx="3429000" cy="2400300"/>
          </a:xfrm>
        </p:spPr>
      </p:pic>
      <p:sp>
        <p:nvSpPr>
          <p:cNvPr id="10" name="コンテンツ プレースホルダ 2"/>
          <p:cNvSpPr txBox="1">
            <a:spLocks/>
          </p:cNvSpPr>
          <p:nvPr/>
        </p:nvSpPr>
        <p:spPr>
          <a:xfrm>
            <a:off x="457200" y="1428736"/>
            <a:ext cx="8229600" cy="4697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Linear and non-linear phase.</a:t>
            </a:r>
          </a:p>
        </p:txBody>
      </p:sp>
      <p:pic>
        <p:nvPicPr>
          <p:cNvPr id="11" name="図 10" descr="non-resonant2000_ibeam0.png"/>
          <p:cNvPicPr>
            <a:picLocks noChangeAspect="1"/>
          </p:cNvPicPr>
          <p:nvPr/>
        </p:nvPicPr>
        <p:blipFill>
          <a:blip r:embed="rId3"/>
          <a:stretch>
            <a:fillRect/>
          </a:stretch>
        </p:blipFill>
        <p:spPr>
          <a:xfrm>
            <a:off x="4943069" y="1843509"/>
            <a:ext cx="3429000" cy="2400300"/>
          </a:xfrm>
          <a:prstGeom prst="rect">
            <a:avLst/>
          </a:prstGeom>
        </p:spPr>
      </p:pic>
      <p:pic>
        <p:nvPicPr>
          <p:cNvPr id="12" name="図 11" descr="non-resonant2000_ibeam1.png"/>
          <p:cNvPicPr>
            <a:picLocks noChangeAspect="1"/>
          </p:cNvPicPr>
          <p:nvPr/>
        </p:nvPicPr>
        <p:blipFill>
          <a:blip r:embed="rId4"/>
          <a:stretch>
            <a:fillRect/>
          </a:stretch>
        </p:blipFill>
        <p:spPr>
          <a:xfrm>
            <a:off x="1027810" y="4386286"/>
            <a:ext cx="3429000" cy="2400300"/>
          </a:xfrm>
          <a:prstGeom prst="rect">
            <a:avLst/>
          </a:prstGeom>
        </p:spPr>
      </p:pic>
      <p:pic>
        <p:nvPicPr>
          <p:cNvPr id="13" name="図 12" descr="non-resonant2000_ibeam2.png"/>
          <p:cNvPicPr>
            <a:picLocks noChangeAspect="1"/>
          </p:cNvPicPr>
          <p:nvPr/>
        </p:nvPicPr>
        <p:blipFill>
          <a:blip r:embed="rId5"/>
          <a:stretch>
            <a:fillRect/>
          </a:stretch>
        </p:blipFill>
        <p:spPr>
          <a:xfrm>
            <a:off x="4956900" y="4386286"/>
            <a:ext cx="3429000" cy="2400300"/>
          </a:xfrm>
          <a:prstGeom prst="rect">
            <a:avLst/>
          </a:prstGeom>
        </p:spPr>
      </p:pic>
      <p:grpSp>
        <p:nvGrpSpPr>
          <p:cNvPr id="3" name="グループ化 13"/>
          <p:cNvGrpSpPr/>
          <p:nvPr/>
        </p:nvGrpSpPr>
        <p:grpSpPr>
          <a:xfrm>
            <a:off x="2071670" y="1885074"/>
            <a:ext cx="102871" cy="2216741"/>
            <a:chOff x="3183245" y="1885074"/>
            <a:chExt cx="102871" cy="2216741"/>
          </a:xfrm>
        </p:grpSpPr>
        <p:cxnSp>
          <p:nvCxnSpPr>
            <p:cNvPr id="15" name="直線コネクタ 14"/>
            <p:cNvCxnSpPr/>
            <p:nvPr/>
          </p:nvCxnSpPr>
          <p:spPr>
            <a:xfrm rot="5400000" flipH="1" flipV="1">
              <a:off x="2192682" y="3065170"/>
              <a:ext cx="207170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下矢印 15"/>
            <p:cNvSpPr/>
            <p:nvPr/>
          </p:nvSpPr>
          <p:spPr>
            <a:xfrm>
              <a:off x="3183245" y="1885074"/>
              <a:ext cx="102871" cy="142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Ion-ion cyclotron instability:</a:t>
            </a:r>
            <a:br>
              <a:rPr kumimoji="1" lang="en-US" altLang="ja-JP" dirty="0" smtClean="0"/>
            </a:br>
            <a:r>
              <a:rPr kumimoji="1" lang="en-US" altLang="ja-JP" dirty="0" smtClean="0"/>
              <a:t>non-resonant case </a:t>
            </a:r>
            <a:r>
              <a:rPr lang="en-US" altLang="ja-JP" dirty="0" smtClean="0"/>
              <a:t>4/4</a:t>
            </a:r>
            <a:r>
              <a:rPr kumimoji="1"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43</a:t>
            </a:fld>
            <a:endParaRPr kumimoji="1" lang="ja-JP" altLang="en-US" dirty="0"/>
          </a:p>
        </p:txBody>
      </p:sp>
      <p:pic>
        <p:nvPicPr>
          <p:cNvPr id="6" name="コンテンツ プレースホルダ 5" descr="non-resonant_ibeam3.png"/>
          <p:cNvPicPr>
            <a:picLocks noGrp="1" noChangeAspect="1"/>
          </p:cNvPicPr>
          <p:nvPr>
            <p:ph idx="1"/>
          </p:nvPr>
        </p:nvPicPr>
        <p:blipFill>
          <a:blip r:embed="rId2"/>
          <a:stretch>
            <a:fillRect/>
          </a:stretch>
        </p:blipFill>
        <p:spPr>
          <a:xfrm>
            <a:off x="1000100" y="1957394"/>
            <a:ext cx="3429000" cy="2400300"/>
          </a:xfrm>
        </p:spPr>
      </p:pic>
      <p:sp>
        <p:nvSpPr>
          <p:cNvPr id="10" name="コンテンツ プレースホルダ 2"/>
          <p:cNvSpPr txBox="1">
            <a:spLocks/>
          </p:cNvSpPr>
          <p:nvPr/>
        </p:nvSpPr>
        <p:spPr>
          <a:xfrm>
            <a:off x="457200" y="1418507"/>
            <a:ext cx="8229600" cy="4697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Linear and non-linear phase.</a:t>
            </a:r>
          </a:p>
        </p:txBody>
      </p:sp>
      <p:pic>
        <p:nvPicPr>
          <p:cNvPr id="11" name="図 10" descr="non-resonant3500_ibeam0.png"/>
          <p:cNvPicPr>
            <a:picLocks noChangeAspect="1"/>
          </p:cNvPicPr>
          <p:nvPr/>
        </p:nvPicPr>
        <p:blipFill>
          <a:blip r:embed="rId3"/>
          <a:stretch>
            <a:fillRect/>
          </a:stretch>
        </p:blipFill>
        <p:spPr>
          <a:xfrm>
            <a:off x="4943069" y="1843509"/>
            <a:ext cx="3429000" cy="2400300"/>
          </a:xfrm>
          <a:prstGeom prst="rect">
            <a:avLst/>
          </a:prstGeom>
        </p:spPr>
      </p:pic>
      <p:pic>
        <p:nvPicPr>
          <p:cNvPr id="12" name="図 11" descr="non-resonant3500_ibeam1.png"/>
          <p:cNvPicPr>
            <a:picLocks noChangeAspect="1"/>
          </p:cNvPicPr>
          <p:nvPr/>
        </p:nvPicPr>
        <p:blipFill>
          <a:blip r:embed="rId4"/>
          <a:stretch>
            <a:fillRect/>
          </a:stretch>
        </p:blipFill>
        <p:spPr>
          <a:xfrm>
            <a:off x="1013955" y="4386286"/>
            <a:ext cx="3429000" cy="2400300"/>
          </a:xfrm>
          <a:prstGeom prst="rect">
            <a:avLst/>
          </a:prstGeom>
        </p:spPr>
      </p:pic>
      <p:pic>
        <p:nvPicPr>
          <p:cNvPr id="13" name="図 12" descr="non-resonant3500_ibeam2.png"/>
          <p:cNvPicPr>
            <a:picLocks noChangeAspect="1"/>
          </p:cNvPicPr>
          <p:nvPr/>
        </p:nvPicPr>
        <p:blipFill>
          <a:blip r:embed="rId5"/>
          <a:stretch>
            <a:fillRect/>
          </a:stretch>
        </p:blipFill>
        <p:spPr>
          <a:xfrm>
            <a:off x="4956924" y="4386286"/>
            <a:ext cx="3429000" cy="2400300"/>
          </a:xfrm>
          <a:prstGeom prst="rect">
            <a:avLst/>
          </a:prstGeom>
        </p:spPr>
      </p:pic>
      <p:grpSp>
        <p:nvGrpSpPr>
          <p:cNvPr id="3" name="グループ化 13"/>
          <p:cNvGrpSpPr/>
          <p:nvPr/>
        </p:nvGrpSpPr>
        <p:grpSpPr>
          <a:xfrm>
            <a:off x="2625596" y="1885074"/>
            <a:ext cx="102871" cy="2216741"/>
            <a:chOff x="3183245" y="1885074"/>
            <a:chExt cx="102871" cy="2216741"/>
          </a:xfrm>
        </p:grpSpPr>
        <p:cxnSp>
          <p:nvCxnSpPr>
            <p:cNvPr id="15" name="直線コネクタ 14"/>
            <p:cNvCxnSpPr/>
            <p:nvPr/>
          </p:nvCxnSpPr>
          <p:spPr>
            <a:xfrm rot="5400000" flipH="1" flipV="1">
              <a:off x="2192682" y="3065170"/>
              <a:ext cx="207170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下矢印 15"/>
            <p:cNvSpPr/>
            <p:nvPr/>
          </p:nvSpPr>
          <p:spPr>
            <a:xfrm>
              <a:off x="3183245" y="1885074"/>
              <a:ext cx="102871" cy="142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Application to fast-mode quasi-parallel shocks</a:t>
            </a:r>
            <a:r>
              <a:rPr kumimoji="1" lang="en-US" altLang="ja-JP" dirty="0" smtClean="0"/>
              <a:t> 1/4.</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44</a:t>
            </a:fld>
            <a:endParaRPr kumimoji="1" lang="ja-JP" altLang="en-US" dirty="0"/>
          </a:p>
        </p:txBody>
      </p:sp>
      <p:sp>
        <p:nvSpPr>
          <p:cNvPr id="5" name="コンテンツ プレースホルダ 2"/>
          <p:cNvSpPr txBox="1">
            <a:spLocks/>
          </p:cNvSpPr>
          <p:nvPr/>
        </p:nvSpPr>
        <p:spPr>
          <a:xfrm>
            <a:off x="456306" y="1428736"/>
            <a:ext cx="8229600" cy="4697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2800" dirty="0" smtClean="0"/>
              <a:t>Set up for the </a:t>
            </a:r>
            <a:r>
              <a:rPr lang="en-US" altLang="ja-JP" sz="2800" dirty="0" smtClean="0">
                <a:solidFill>
                  <a:schemeClr val="tx2">
                    <a:lumMod val="60000"/>
                    <a:lumOff val="40000"/>
                  </a:schemeClr>
                </a:solidFill>
              </a:rPr>
              <a:t>low-Mach number </a:t>
            </a:r>
            <a:r>
              <a:rPr lang="en-US" altLang="ja-JP" sz="2800" dirty="0" smtClean="0"/>
              <a:t>parallel shock</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M/me=250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0" i="0" u="none" strike="noStrike" kern="1200" cap="none" spc="0" normalizeH="0" baseline="0" noProof="0" dirty="0" err="1" smtClean="0">
                <a:ln>
                  <a:noFill/>
                </a:ln>
                <a:solidFill>
                  <a:schemeClr val="tx1"/>
                </a:solidFill>
                <a:effectLst/>
                <a:uLnTx/>
                <a:uFillTx/>
                <a:latin typeface="+mn-lt"/>
                <a:ea typeface="+mn-ea"/>
                <a:cs typeface="+mn-cs"/>
              </a:rPr>
              <a:t>dx</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=0.2 [ion inertia length]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Lx=635 [ion inertia length]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0" i="0" u="none" strike="noStrike" kern="1200" cap="none" spc="0" normalizeH="0" baseline="0" noProof="0" dirty="0" err="1" smtClean="0">
                <a:ln>
                  <a:noFill/>
                </a:ln>
                <a:solidFill>
                  <a:schemeClr val="tx1"/>
                </a:solidFill>
                <a:effectLst/>
                <a:uLnTx/>
                <a:uFillTx/>
                <a:latin typeface="+mn-lt"/>
                <a:ea typeface="+mn-ea"/>
                <a:cs typeface="+mn-cs"/>
              </a:rPr>
              <a:t>Vup</a:t>
            </a:r>
            <a:r>
              <a:rPr lang="en-US" altLang="ja-JP" sz="2400" dirty="0" smtClean="0"/>
              <a:t>≈</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2 V</a:t>
            </a:r>
            <a:r>
              <a:rPr kumimoji="1" lang="en-US" altLang="ja-JP" b="0" i="0" u="none" strike="noStrike" kern="1200" cap="none" spc="0" normalizeH="0" baseline="0" noProof="0" dirty="0" smtClean="0">
                <a:ln>
                  <a:noFill/>
                </a:ln>
                <a:solidFill>
                  <a:schemeClr val="tx1"/>
                </a:solidFill>
                <a:effectLst/>
                <a:uLnTx/>
                <a:uFillTx/>
                <a:latin typeface="+mn-lt"/>
                <a:ea typeface="+mn-ea"/>
                <a:cs typeface="+mn-cs"/>
              </a:rPr>
              <a:t>A</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 (@shock rest</a:t>
            </a:r>
            <a:r>
              <a:rPr kumimoji="1" lang="en-US" altLang="ja-JP" sz="2400" b="0" i="0" u="none" strike="noStrike" kern="1200" cap="none" spc="0" normalizeH="0" noProof="0" dirty="0" smtClean="0">
                <a:ln>
                  <a:noFill/>
                </a:ln>
                <a:solidFill>
                  <a:schemeClr val="tx1"/>
                </a:solidFill>
                <a:effectLst/>
                <a:uLnTx/>
                <a:uFillTx/>
                <a:latin typeface="+mn-lt"/>
                <a:ea typeface="+mn-ea"/>
                <a:cs typeface="+mn-cs"/>
              </a:rPr>
              <a:t> frame)</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2400" dirty="0" smtClean="0"/>
              <a:t>One-dimensional (x direction)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1" i="0" u="none" strike="noStrike" kern="1200" cap="none" spc="0" normalizeH="0" baseline="0" noProof="0" dirty="0" smtClean="0">
                <a:ln>
                  <a:noFill/>
                </a:ln>
                <a:solidFill>
                  <a:schemeClr val="tx1"/>
                </a:solidFill>
                <a:effectLst/>
                <a:uLnTx/>
                <a:uFillTx/>
                <a:latin typeface="+mn-lt"/>
                <a:ea typeface="+mn-ea"/>
                <a:cs typeface="+mn-cs"/>
              </a:rPr>
              <a:t>B</a:t>
            </a:r>
            <a:r>
              <a:rPr kumimoji="1" lang="en-US" altLang="ja-JP" b="0" i="0" u="none" strike="noStrike" kern="1200" cap="none" spc="0" normalizeH="0" baseline="0" noProof="0" dirty="0" smtClean="0">
                <a:ln>
                  <a:noFill/>
                </a:ln>
                <a:solidFill>
                  <a:schemeClr val="tx1"/>
                </a:solidFill>
                <a:effectLst/>
                <a:uLnTx/>
                <a:uFillTx/>
                <a:latin typeface="+mn-lt"/>
                <a:ea typeface="+mn-ea"/>
                <a:cs typeface="+mn-cs"/>
              </a:rPr>
              <a:t>0</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2400" b="1" i="0" u="none" strike="noStrike" kern="1200" cap="none" spc="0" normalizeH="0" baseline="0" noProof="0" dirty="0" smtClean="0">
                <a:ln>
                  <a:noFill/>
                </a:ln>
                <a:solidFill>
                  <a:schemeClr val="tx1"/>
                </a:solidFill>
                <a:effectLst/>
                <a:uLnTx/>
                <a:uFillTx/>
                <a:latin typeface="+mn-lt"/>
                <a:ea typeface="+mn-ea"/>
                <a:cs typeface="+mn-cs"/>
              </a:rPr>
              <a:t>e</a:t>
            </a:r>
            <a:r>
              <a:rPr kumimoji="1" lang="en-US" altLang="ja-JP" b="0" i="0" u="none" strike="noStrike" kern="1200" cap="none" spc="0" normalizeH="0" baseline="0" noProof="0" dirty="0" smtClean="0">
                <a:ln>
                  <a:noFill/>
                </a:ln>
                <a:solidFill>
                  <a:schemeClr val="tx1"/>
                </a:solidFill>
                <a:effectLst/>
                <a:uLnTx/>
                <a:uFillTx/>
                <a:latin typeface="+mn-lt"/>
                <a:ea typeface="+mn-ea"/>
                <a:cs typeface="+mn-cs"/>
              </a:rPr>
              <a:t>x </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B</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0 </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2400" dirty="0" smtClean="0"/>
              <a:t>Injection method</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3" name="グループ化 5"/>
          <p:cNvGrpSpPr/>
          <p:nvPr/>
        </p:nvGrpSpPr>
        <p:grpSpPr>
          <a:xfrm>
            <a:off x="1214414" y="5056695"/>
            <a:ext cx="7226050" cy="1658453"/>
            <a:chOff x="114956" y="2957452"/>
            <a:chExt cx="8028944" cy="1842725"/>
          </a:xfrm>
        </p:grpSpPr>
        <p:cxnSp>
          <p:nvCxnSpPr>
            <p:cNvPr id="7" name="直線コネクタ 6"/>
            <p:cNvCxnSpPr/>
            <p:nvPr/>
          </p:nvCxnSpPr>
          <p:spPr>
            <a:xfrm>
              <a:off x="642910" y="4786322"/>
              <a:ext cx="628654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16200000" flipH="1">
              <a:off x="6190901" y="4072737"/>
              <a:ext cx="1439872"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915599" y="3357562"/>
              <a:ext cx="672815" cy="1442615"/>
            </a:xfrm>
            <a:prstGeom prst="rect">
              <a:avLst/>
            </a:prstGeom>
            <a:solidFill>
              <a:schemeClr val="tx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円/楕円 9"/>
            <p:cNvSpPr/>
            <p:nvPr/>
          </p:nvSpPr>
          <p:spPr>
            <a:xfrm>
              <a:off x="4214810" y="400050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楕円 10"/>
            <p:cNvSpPr/>
            <p:nvPr/>
          </p:nvSpPr>
          <p:spPr>
            <a:xfrm>
              <a:off x="2428860" y="392906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楕円 11"/>
            <p:cNvSpPr/>
            <p:nvPr/>
          </p:nvSpPr>
          <p:spPr>
            <a:xfrm>
              <a:off x="2928926" y="4429132"/>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楕円 12"/>
            <p:cNvSpPr/>
            <p:nvPr/>
          </p:nvSpPr>
          <p:spPr>
            <a:xfrm>
              <a:off x="3071802" y="3714752"/>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楕円 13"/>
            <p:cNvSpPr/>
            <p:nvPr/>
          </p:nvSpPr>
          <p:spPr>
            <a:xfrm>
              <a:off x="2109766" y="435769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楕円 14"/>
            <p:cNvSpPr/>
            <p:nvPr/>
          </p:nvSpPr>
          <p:spPr>
            <a:xfrm>
              <a:off x="1714480" y="400050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楕円 15"/>
            <p:cNvSpPr/>
            <p:nvPr/>
          </p:nvSpPr>
          <p:spPr>
            <a:xfrm>
              <a:off x="1480216" y="360954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楕円 16"/>
            <p:cNvSpPr/>
            <p:nvPr/>
          </p:nvSpPr>
          <p:spPr>
            <a:xfrm>
              <a:off x="1357290" y="4429132"/>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楕円 17"/>
            <p:cNvSpPr/>
            <p:nvPr/>
          </p:nvSpPr>
          <p:spPr>
            <a:xfrm>
              <a:off x="3428992"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楕円 18"/>
            <p:cNvSpPr/>
            <p:nvPr/>
          </p:nvSpPr>
          <p:spPr>
            <a:xfrm>
              <a:off x="4714876" y="3857628"/>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楕円 19"/>
            <p:cNvSpPr/>
            <p:nvPr/>
          </p:nvSpPr>
          <p:spPr>
            <a:xfrm>
              <a:off x="4429124" y="438149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楕円 20"/>
            <p:cNvSpPr/>
            <p:nvPr/>
          </p:nvSpPr>
          <p:spPr>
            <a:xfrm>
              <a:off x="5715008" y="364331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円/楕円 21"/>
            <p:cNvSpPr/>
            <p:nvPr/>
          </p:nvSpPr>
          <p:spPr>
            <a:xfrm>
              <a:off x="5143504"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楕円 22"/>
            <p:cNvSpPr/>
            <p:nvPr/>
          </p:nvSpPr>
          <p:spPr>
            <a:xfrm>
              <a:off x="6072198"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楕円 23"/>
            <p:cNvSpPr/>
            <p:nvPr/>
          </p:nvSpPr>
          <p:spPr>
            <a:xfrm>
              <a:off x="3714744" y="3714752"/>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楕円 24"/>
            <p:cNvSpPr/>
            <p:nvPr/>
          </p:nvSpPr>
          <p:spPr>
            <a:xfrm>
              <a:off x="3924982" y="457792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円/楕円 25"/>
            <p:cNvSpPr/>
            <p:nvPr/>
          </p:nvSpPr>
          <p:spPr>
            <a:xfrm>
              <a:off x="6286512" y="3857628"/>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楕円 26"/>
            <p:cNvSpPr/>
            <p:nvPr/>
          </p:nvSpPr>
          <p:spPr>
            <a:xfrm>
              <a:off x="5214942" y="3786190"/>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楕円 27"/>
            <p:cNvSpPr/>
            <p:nvPr/>
          </p:nvSpPr>
          <p:spPr>
            <a:xfrm>
              <a:off x="5715008" y="4572008"/>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楕円 28"/>
            <p:cNvSpPr/>
            <p:nvPr/>
          </p:nvSpPr>
          <p:spPr>
            <a:xfrm>
              <a:off x="6572264"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6401500" y="2957452"/>
              <a:ext cx="1742400" cy="400110"/>
            </a:xfrm>
            <a:prstGeom prst="rect">
              <a:avLst/>
            </a:prstGeom>
            <a:noFill/>
          </p:spPr>
          <p:txBody>
            <a:bodyPr wrap="none" rtlCol="0">
              <a:spAutoFit/>
            </a:bodyPr>
            <a:lstStyle/>
            <a:p>
              <a:r>
                <a:rPr kumimoji="1" lang="en-US" altLang="ja-JP" sz="2000" b="1" dirty="0" smtClean="0"/>
                <a:t>Reflecting wall</a:t>
              </a:r>
              <a:endParaRPr kumimoji="1" lang="ja-JP" altLang="en-US" sz="2000" b="1" dirty="0"/>
            </a:p>
          </p:txBody>
        </p:sp>
        <p:sp>
          <p:nvSpPr>
            <p:cNvPr id="31" name="テキスト ボックス 30"/>
            <p:cNvSpPr txBox="1"/>
            <p:nvPr/>
          </p:nvSpPr>
          <p:spPr>
            <a:xfrm>
              <a:off x="114956" y="2957452"/>
              <a:ext cx="1971822" cy="400110"/>
            </a:xfrm>
            <a:prstGeom prst="rect">
              <a:avLst/>
            </a:prstGeom>
            <a:noFill/>
          </p:spPr>
          <p:txBody>
            <a:bodyPr wrap="none" rtlCol="0">
              <a:spAutoFit/>
            </a:bodyPr>
            <a:lstStyle/>
            <a:p>
              <a:r>
                <a:rPr lang="en-US" altLang="ja-JP" sz="2000" b="1" dirty="0" smtClean="0"/>
                <a:t>Particle injection</a:t>
              </a:r>
              <a:endParaRPr kumimoji="1" lang="ja-JP" altLang="en-US" sz="2000" b="1" dirty="0"/>
            </a:p>
          </p:txBody>
        </p:sp>
        <p:cxnSp>
          <p:nvCxnSpPr>
            <p:cNvPr id="32" name="直線コネクタ 31"/>
            <p:cNvCxnSpPr/>
            <p:nvPr/>
          </p:nvCxnSpPr>
          <p:spPr>
            <a:xfrm rot="16200000" flipH="1">
              <a:off x="-72263" y="4072737"/>
              <a:ext cx="1439872" cy="952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928662" y="392906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円/楕円 33"/>
            <p:cNvSpPr/>
            <p:nvPr/>
          </p:nvSpPr>
          <p:spPr>
            <a:xfrm>
              <a:off x="785786"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5" name="直線コネクタ 34"/>
            <p:cNvCxnSpPr>
              <a:stCxn id="29" idx="7"/>
              <a:endCxn id="9" idx="1"/>
            </p:cNvCxnSpPr>
            <p:nvPr/>
          </p:nvCxnSpPr>
          <p:spPr>
            <a:xfrm rot="5400000" flipH="1" flipV="1">
              <a:off x="6690752" y="4082334"/>
              <a:ext cx="228310" cy="22138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endCxn id="9" idx="1"/>
            </p:cNvCxnSpPr>
            <p:nvPr/>
          </p:nvCxnSpPr>
          <p:spPr>
            <a:xfrm rot="16200000" flipH="1">
              <a:off x="6633310" y="3796581"/>
              <a:ext cx="292680" cy="271897"/>
            </a:xfrm>
            <a:prstGeom prst="line">
              <a:avLst/>
            </a:prstGeom>
            <a:ln w="22225">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Application to fast-mode quasi-parallel shocks</a:t>
            </a:r>
            <a:r>
              <a:rPr kumimoji="1" lang="en-US" altLang="ja-JP" dirty="0" smtClean="0"/>
              <a:t> 2/4.</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45</a:t>
            </a:fld>
            <a:endParaRPr kumimoji="1" lang="ja-JP" altLang="en-US" dirty="0"/>
          </a:p>
        </p:txBody>
      </p:sp>
      <p:grpSp>
        <p:nvGrpSpPr>
          <p:cNvPr id="3" name="グループ化 8"/>
          <p:cNvGrpSpPr/>
          <p:nvPr/>
        </p:nvGrpSpPr>
        <p:grpSpPr>
          <a:xfrm>
            <a:off x="928662" y="1871219"/>
            <a:ext cx="7286676" cy="4857784"/>
            <a:chOff x="1000100" y="1714488"/>
            <a:chExt cx="7286676" cy="4857784"/>
          </a:xfrm>
        </p:grpSpPr>
        <p:pic>
          <p:nvPicPr>
            <p:cNvPr id="5" name="図 4" descr="parashock0_5000_ma1.08.png"/>
            <p:cNvPicPr>
              <a:picLocks noChangeAspect="1"/>
            </p:cNvPicPr>
            <p:nvPr/>
          </p:nvPicPr>
          <p:blipFill>
            <a:blip r:embed="rId2"/>
            <a:stretch>
              <a:fillRect/>
            </a:stretch>
          </p:blipFill>
          <p:spPr>
            <a:xfrm>
              <a:off x="1000124" y="1714488"/>
              <a:ext cx="3429000" cy="2400300"/>
            </a:xfrm>
            <a:prstGeom prst="rect">
              <a:avLst/>
            </a:prstGeom>
          </p:spPr>
        </p:pic>
        <p:pic>
          <p:nvPicPr>
            <p:cNvPr id="6" name="図 5" descr="parashock0_25000_ma1.08.png"/>
            <p:cNvPicPr>
              <a:picLocks noChangeAspect="1"/>
            </p:cNvPicPr>
            <p:nvPr/>
          </p:nvPicPr>
          <p:blipFill>
            <a:blip r:embed="rId3"/>
            <a:stretch>
              <a:fillRect/>
            </a:stretch>
          </p:blipFill>
          <p:spPr>
            <a:xfrm>
              <a:off x="1000100" y="4171972"/>
              <a:ext cx="3429000" cy="2400300"/>
            </a:xfrm>
            <a:prstGeom prst="rect">
              <a:avLst/>
            </a:prstGeom>
          </p:spPr>
        </p:pic>
        <p:pic>
          <p:nvPicPr>
            <p:cNvPr id="7" name="図 6" descr="parashock1_5000_ma1.08.png"/>
            <p:cNvPicPr>
              <a:picLocks noChangeAspect="1"/>
            </p:cNvPicPr>
            <p:nvPr/>
          </p:nvPicPr>
          <p:blipFill>
            <a:blip r:embed="rId4"/>
            <a:stretch>
              <a:fillRect/>
            </a:stretch>
          </p:blipFill>
          <p:spPr>
            <a:xfrm>
              <a:off x="4857776" y="1714488"/>
              <a:ext cx="3429000" cy="2400300"/>
            </a:xfrm>
            <a:prstGeom prst="rect">
              <a:avLst/>
            </a:prstGeom>
          </p:spPr>
        </p:pic>
        <p:pic>
          <p:nvPicPr>
            <p:cNvPr id="8" name="図 7" descr="parashock1_25000_ma1.08.png"/>
            <p:cNvPicPr>
              <a:picLocks noChangeAspect="1"/>
            </p:cNvPicPr>
            <p:nvPr/>
          </p:nvPicPr>
          <p:blipFill>
            <a:blip r:embed="rId5"/>
            <a:stretch>
              <a:fillRect/>
            </a:stretch>
          </p:blipFill>
          <p:spPr>
            <a:xfrm>
              <a:off x="4857752" y="4171972"/>
              <a:ext cx="3429000" cy="2400300"/>
            </a:xfrm>
            <a:prstGeom prst="rect">
              <a:avLst/>
            </a:prstGeom>
          </p:spPr>
        </p:pic>
      </p:grpSp>
      <p:grpSp>
        <p:nvGrpSpPr>
          <p:cNvPr id="9" name="グループ化 19"/>
          <p:cNvGrpSpPr/>
          <p:nvPr/>
        </p:nvGrpSpPr>
        <p:grpSpPr>
          <a:xfrm>
            <a:off x="214282" y="1345156"/>
            <a:ext cx="6643734" cy="4655613"/>
            <a:chOff x="214282" y="1345156"/>
            <a:chExt cx="6643734" cy="4655613"/>
          </a:xfrm>
        </p:grpSpPr>
        <p:cxnSp>
          <p:nvCxnSpPr>
            <p:cNvPr id="11" name="直線コネクタ 10"/>
            <p:cNvCxnSpPr/>
            <p:nvPr/>
          </p:nvCxnSpPr>
          <p:spPr>
            <a:xfrm rot="16200000" flipV="1">
              <a:off x="-178627" y="2750339"/>
              <a:ext cx="4214842" cy="2143140"/>
            </a:xfrm>
            <a:prstGeom prst="line">
              <a:avLst/>
            </a:prstGeom>
            <a:ln w="22225">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14282" y="1345156"/>
              <a:ext cx="3449727" cy="369332"/>
            </a:xfrm>
            <a:prstGeom prst="rect">
              <a:avLst/>
            </a:prstGeom>
            <a:noFill/>
          </p:spPr>
          <p:txBody>
            <a:bodyPr wrap="none" rtlCol="0">
              <a:spAutoFit/>
            </a:bodyPr>
            <a:lstStyle/>
            <a:p>
              <a:r>
                <a:rPr kumimoji="1" lang="en-US" altLang="ja-JP" dirty="0" smtClean="0"/>
                <a:t>Linear phase of resonant mode</a:t>
              </a:r>
              <a:endParaRPr kumimoji="1" lang="ja-JP" altLang="en-US" dirty="0"/>
            </a:p>
          </p:txBody>
        </p:sp>
        <p:cxnSp>
          <p:nvCxnSpPr>
            <p:cNvPr id="14" name="直線コネクタ 13"/>
            <p:cNvCxnSpPr/>
            <p:nvPr/>
          </p:nvCxnSpPr>
          <p:spPr>
            <a:xfrm rot="5400000" flipH="1" flipV="1">
              <a:off x="2571736" y="3071809"/>
              <a:ext cx="4286281" cy="1571640"/>
            </a:xfrm>
            <a:prstGeom prst="line">
              <a:avLst/>
            </a:prstGeom>
            <a:ln w="22225">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86615" y="1345156"/>
              <a:ext cx="2071401" cy="369332"/>
            </a:xfrm>
            <a:prstGeom prst="rect">
              <a:avLst/>
            </a:prstGeom>
            <a:noFill/>
          </p:spPr>
          <p:txBody>
            <a:bodyPr wrap="none" rtlCol="0">
              <a:spAutoFit/>
            </a:bodyPr>
            <a:lstStyle/>
            <a:p>
              <a:r>
                <a:rPr kumimoji="1" lang="en-US" altLang="ja-JP" dirty="0" smtClean="0"/>
                <a:t>Non-linear phase</a:t>
              </a:r>
              <a:endParaRPr kumimoji="1" lang="ja-JP" altLang="en-US" dirty="0"/>
            </a:p>
          </p:txBody>
        </p:sp>
        <p:cxnSp>
          <p:nvCxnSpPr>
            <p:cNvPr id="18" name="直線コネクタ 17"/>
            <p:cNvCxnSpPr/>
            <p:nvPr/>
          </p:nvCxnSpPr>
          <p:spPr>
            <a:xfrm rot="10800000">
              <a:off x="857226" y="1714488"/>
              <a:ext cx="3000395" cy="1785950"/>
            </a:xfrm>
            <a:prstGeom prst="line">
              <a:avLst/>
            </a:prstGeom>
            <a:ln w="22225">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Application to fast-mode quasi-parallel shocks</a:t>
            </a:r>
            <a:r>
              <a:rPr kumimoji="1" lang="en-US" altLang="ja-JP" dirty="0" smtClean="0"/>
              <a:t> 3/4.</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46</a:t>
            </a:fld>
            <a:endParaRPr kumimoji="1" lang="ja-JP" altLang="en-US" dirty="0"/>
          </a:p>
        </p:txBody>
      </p:sp>
      <p:sp>
        <p:nvSpPr>
          <p:cNvPr id="5" name="コンテンツ プレースホルダ 2"/>
          <p:cNvSpPr txBox="1">
            <a:spLocks/>
          </p:cNvSpPr>
          <p:nvPr/>
        </p:nvSpPr>
        <p:spPr>
          <a:xfrm>
            <a:off x="456306" y="1428736"/>
            <a:ext cx="8229600" cy="46974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2800" dirty="0" smtClean="0"/>
              <a:t>Set up for the </a:t>
            </a:r>
            <a:r>
              <a:rPr lang="en-US" altLang="ja-JP" sz="2800" dirty="0" smtClean="0">
                <a:solidFill>
                  <a:srgbClr val="FF0000"/>
                </a:solidFill>
              </a:rPr>
              <a:t>high-Mach number </a:t>
            </a:r>
            <a:r>
              <a:rPr lang="en-US" altLang="ja-JP" sz="2800" dirty="0" smtClean="0"/>
              <a:t>parallel shock</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M/me=250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0" i="0" u="none" strike="noStrike" kern="1200" cap="none" spc="0" normalizeH="0" baseline="0" noProof="0" dirty="0" err="1" smtClean="0">
                <a:ln>
                  <a:noFill/>
                </a:ln>
                <a:solidFill>
                  <a:schemeClr val="tx1"/>
                </a:solidFill>
                <a:effectLst/>
                <a:uLnTx/>
                <a:uFillTx/>
                <a:latin typeface="+mn-lt"/>
                <a:ea typeface="+mn-ea"/>
                <a:cs typeface="+mn-cs"/>
              </a:rPr>
              <a:t>dx</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=0.4 [ion inertia length]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L=635 [ion inertia length]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0" i="0" u="none" strike="noStrike" kern="1200" cap="none" spc="0" normalizeH="0" baseline="0" noProof="0" dirty="0" err="1" smtClean="0">
                <a:ln>
                  <a:noFill/>
                </a:ln>
                <a:solidFill>
                  <a:schemeClr val="tx1"/>
                </a:solidFill>
                <a:effectLst/>
                <a:uLnTx/>
                <a:uFillTx/>
                <a:latin typeface="+mn-lt"/>
                <a:ea typeface="+mn-ea"/>
                <a:cs typeface="+mn-cs"/>
              </a:rPr>
              <a:t>Vup</a:t>
            </a:r>
            <a:r>
              <a:rPr lang="en-US" altLang="ja-JP" sz="2400" dirty="0" smtClean="0"/>
              <a:t>≈</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4 .5 V</a:t>
            </a:r>
            <a:r>
              <a:rPr kumimoji="1" lang="en-US" altLang="ja-JP" b="0" i="0" u="none" strike="noStrike" kern="1200" cap="none" spc="0" normalizeH="0" baseline="0" noProof="0" dirty="0" smtClean="0">
                <a:ln>
                  <a:noFill/>
                </a:ln>
                <a:solidFill>
                  <a:schemeClr val="tx1"/>
                </a:solidFill>
                <a:effectLst/>
                <a:uLnTx/>
                <a:uFillTx/>
                <a:latin typeface="+mn-lt"/>
                <a:ea typeface="+mn-ea"/>
                <a:cs typeface="+mn-cs"/>
              </a:rPr>
              <a:t>A</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 (@shock rest</a:t>
            </a:r>
            <a:r>
              <a:rPr kumimoji="1" lang="en-US" altLang="ja-JP" sz="2400" b="0" i="0" u="none" strike="noStrike" kern="1200" cap="none" spc="0" normalizeH="0" noProof="0" dirty="0" smtClean="0">
                <a:ln>
                  <a:noFill/>
                </a:ln>
                <a:solidFill>
                  <a:schemeClr val="tx1"/>
                </a:solidFill>
                <a:effectLst/>
                <a:uLnTx/>
                <a:uFillTx/>
                <a:latin typeface="+mn-lt"/>
                <a:ea typeface="+mn-ea"/>
                <a:cs typeface="+mn-cs"/>
              </a:rPr>
              <a:t> frame)</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2400" dirty="0" smtClean="0"/>
              <a:t>One-dimensional (x direction)</a:t>
            </a:r>
          </a:p>
          <a:p>
            <a:pPr marL="742950" lvl="1" indent="-285750">
              <a:spcBef>
                <a:spcPct val="20000"/>
              </a:spcBef>
              <a:buFont typeface="Arial" pitchFamily="34" charset="0"/>
              <a:buChar char="–"/>
              <a:defRPr/>
            </a:pPr>
            <a:r>
              <a:rPr lang="en-US" altLang="ja-JP" sz="2400" b="1" dirty="0" smtClean="0"/>
              <a:t>B</a:t>
            </a:r>
            <a:r>
              <a:rPr lang="en-US" altLang="ja-JP" sz="2400" dirty="0" smtClean="0"/>
              <a:t>0=</a:t>
            </a:r>
            <a:r>
              <a:rPr lang="en-US" altLang="ja-JP" sz="2400" b="1" dirty="0" smtClean="0"/>
              <a:t>e</a:t>
            </a:r>
            <a:r>
              <a:rPr lang="en-US" altLang="ja-JP" sz="2400" dirty="0" smtClean="0"/>
              <a:t>x B</a:t>
            </a:r>
            <a:r>
              <a:rPr lang="en-US" altLang="ja-JP" sz="2000" dirty="0" smtClean="0"/>
              <a:t>0 </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2400" dirty="0" smtClean="0"/>
              <a:t>Injection method.</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3" name="グループ化 5"/>
          <p:cNvGrpSpPr/>
          <p:nvPr/>
        </p:nvGrpSpPr>
        <p:grpSpPr>
          <a:xfrm>
            <a:off x="1862994" y="5332966"/>
            <a:ext cx="5766985" cy="1382182"/>
            <a:chOff x="114956" y="2880480"/>
            <a:chExt cx="8009701" cy="1919697"/>
          </a:xfrm>
        </p:grpSpPr>
        <p:cxnSp>
          <p:nvCxnSpPr>
            <p:cNvPr id="7" name="直線コネクタ 6"/>
            <p:cNvCxnSpPr/>
            <p:nvPr/>
          </p:nvCxnSpPr>
          <p:spPr>
            <a:xfrm>
              <a:off x="642910" y="4786322"/>
              <a:ext cx="628654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16200000" flipH="1">
              <a:off x="6190901" y="4072737"/>
              <a:ext cx="1439872"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915599" y="3357562"/>
              <a:ext cx="672815" cy="1442615"/>
            </a:xfrm>
            <a:prstGeom prst="rect">
              <a:avLst/>
            </a:prstGeom>
            <a:solidFill>
              <a:schemeClr val="tx1">
                <a:alpha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円/楕円 9"/>
            <p:cNvSpPr/>
            <p:nvPr/>
          </p:nvSpPr>
          <p:spPr>
            <a:xfrm>
              <a:off x="4214810" y="400050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楕円 10"/>
            <p:cNvSpPr/>
            <p:nvPr/>
          </p:nvSpPr>
          <p:spPr>
            <a:xfrm>
              <a:off x="2428860" y="392906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楕円 11"/>
            <p:cNvSpPr/>
            <p:nvPr/>
          </p:nvSpPr>
          <p:spPr>
            <a:xfrm>
              <a:off x="2928926" y="4429132"/>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楕円 12"/>
            <p:cNvSpPr/>
            <p:nvPr/>
          </p:nvSpPr>
          <p:spPr>
            <a:xfrm>
              <a:off x="3071802" y="3714752"/>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楕円 13"/>
            <p:cNvSpPr/>
            <p:nvPr/>
          </p:nvSpPr>
          <p:spPr>
            <a:xfrm>
              <a:off x="2109766" y="435769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楕円 14"/>
            <p:cNvSpPr/>
            <p:nvPr/>
          </p:nvSpPr>
          <p:spPr>
            <a:xfrm>
              <a:off x="1714480" y="400050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楕円 15"/>
            <p:cNvSpPr/>
            <p:nvPr/>
          </p:nvSpPr>
          <p:spPr>
            <a:xfrm>
              <a:off x="1480216" y="360954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楕円 16"/>
            <p:cNvSpPr/>
            <p:nvPr/>
          </p:nvSpPr>
          <p:spPr>
            <a:xfrm>
              <a:off x="1357290" y="4429132"/>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円/楕円 17"/>
            <p:cNvSpPr/>
            <p:nvPr/>
          </p:nvSpPr>
          <p:spPr>
            <a:xfrm>
              <a:off x="3428992"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楕円 18"/>
            <p:cNvSpPr/>
            <p:nvPr/>
          </p:nvSpPr>
          <p:spPr>
            <a:xfrm>
              <a:off x="4714876" y="3857628"/>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楕円 19"/>
            <p:cNvSpPr/>
            <p:nvPr/>
          </p:nvSpPr>
          <p:spPr>
            <a:xfrm>
              <a:off x="4429124" y="438149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楕円 20"/>
            <p:cNvSpPr/>
            <p:nvPr/>
          </p:nvSpPr>
          <p:spPr>
            <a:xfrm>
              <a:off x="5715008" y="3643314"/>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円/楕円 21"/>
            <p:cNvSpPr/>
            <p:nvPr/>
          </p:nvSpPr>
          <p:spPr>
            <a:xfrm>
              <a:off x="5143504"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楕円 22"/>
            <p:cNvSpPr/>
            <p:nvPr/>
          </p:nvSpPr>
          <p:spPr>
            <a:xfrm>
              <a:off x="6072198"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楕円 23"/>
            <p:cNvSpPr/>
            <p:nvPr/>
          </p:nvSpPr>
          <p:spPr>
            <a:xfrm>
              <a:off x="3714744" y="3714752"/>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楕円 24"/>
            <p:cNvSpPr/>
            <p:nvPr/>
          </p:nvSpPr>
          <p:spPr>
            <a:xfrm>
              <a:off x="3924982" y="457792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円/楕円 25"/>
            <p:cNvSpPr/>
            <p:nvPr/>
          </p:nvSpPr>
          <p:spPr>
            <a:xfrm>
              <a:off x="6286512" y="3857628"/>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楕円 26"/>
            <p:cNvSpPr/>
            <p:nvPr/>
          </p:nvSpPr>
          <p:spPr>
            <a:xfrm>
              <a:off x="5214942" y="3786190"/>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楕円 27"/>
            <p:cNvSpPr/>
            <p:nvPr/>
          </p:nvSpPr>
          <p:spPr>
            <a:xfrm>
              <a:off x="5715008" y="4572008"/>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楕円 28"/>
            <p:cNvSpPr/>
            <p:nvPr/>
          </p:nvSpPr>
          <p:spPr>
            <a:xfrm>
              <a:off x="6572264"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6382257" y="2899723"/>
              <a:ext cx="1742400" cy="400110"/>
            </a:xfrm>
            <a:prstGeom prst="rect">
              <a:avLst/>
            </a:prstGeom>
            <a:noFill/>
          </p:spPr>
          <p:txBody>
            <a:bodyPr wrap="none" rtlCol="0">
              <a:spAutoFit/>
            </a:bodyPr>
            <a:lstStyle/>
            <a:p>
              <a:r>
                <a:rPr kumimoji="1" lang="en-US" altLang="ja-JP" sz="2000" b="1" dirty="0" smtClean="0"/>
                <a:t>Reflecting wall</a:t>
              </a:r>
              <a:endParaRPr kumimoji="1" lang="ja-JP" altLang="en-US" sz="2000" b="1" dirty="0"/>
            </a:p>
          </p:txBody>
        </p:sp>
        <p:sp>
          <p:nvSpPr>
            <p:cNvPr id="31" name="テキスト ボックス 30"/>
            <p:cNvSpPr txBox="1"/>
            <p:nvPr/>
          </p:nvSpPr>
          <p:spPr>
            <a:xfrm>
              <a:off x="114956" y="2880480"/>
              <a:ext cx="1971822" cy="400110"/>
            </a:xfrm>
            <a:prstGeom prst="rect">
              <a:avLst/>
            </a:prstGeom>
            <a:noFill/>
          </p:spPr>
          <p:txBody>
            <a:bodyPr wrap="none" rtlCol="0">
              <a:spAutoFit/>
            </a:bodyPr>
            <a:lstStyle/>
            <a:p>
              <a:r>
                <a:rPr lang="en-US" altLang="ja-JP" sz="2000" b="1" dirty="0" smtClean="0"/>
                <a:t>Particle injection</a:t>
              </a:r>
              <a:endParaRPr kumimoji="1" lang="ja-JP" altLang="en-US" sz="2000" b="1" dirty="0"/>
            </a:p>
          </p:txBody>
        </p:sp>
        <p:cxnSp>
          <p:nvCxnSpPr>
            <p:cNvPr id="32" name="直線コネクタ 31"/>
            <p:cNvCxnSpPr/>
            <p:nvPr/>
          </p:nvCxnSpPr>
          <p:spPr>
            <a:xfrm rot="16200000" flipH="1">
              <a:off x="-72263" y="4072737"/>
              <a:ext cx="1439872" cy="952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928662" y="392906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円/楕円 33"/>
            <p:cNvSpPr/>
            <p:nvPr/>
          </p:nvSpPr>
          <p:spPr>
            <a:xfrm>
              <a:off x="785786" y="4286256"/>
              <a:ext cx="142876" cy="142876"/>
            </a:xfrm>
            <a:prstGeom prst="ellipse">
              <a:avLst/>
            </a:prstGeom>
            <a:solidFill>
              <a:srgbClr val="FFC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5" name="直線コネクタ 34"/>
            <p:cNvCxnSpPr>
              <a:stCxn id="29" idx="7"/>
              <a:endCxn id="9" idx="1"/>
            </p:cNvCxnSpPr>
            <p:nvPr/>
          </p:nvCxnSpPr>
          <p:spPr>
            <a:xfrm rot="5400000" flipH="1" flipV="1">
              <a:off x="6690752" y="4082334"/>
              <a:ext cx="228310" cy="22138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endCxn id="9" idx="1"/>
            </p:cNvCxnSpPr>
            <p:nvPr/>
          </p:nvCxnSpPr>
          <p:spPr>
            <a:xfrm rot="16200000" flipH="1">
              <a:off x="6633310" y="3796581"/>
              <a:ext cx="292680" cy="271897"/>
            </a:xfrm>
            <a:prstGeom prst="line">
              <a:avLst/>
            </a:prstGeom>
            <a:ln w="22225">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Application to fast-mode quasi-parallel shocks</a:t>
            </a:r>
            <a:r>
              <a:rPr kumimoji="1" lang="en-US" altLang="ja-JP" dirty="0" smtClean="0"/>
              <a:t> 4/4.</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47</a:t>
            </a:fld>
            <a:endParaRPr kumimoji="1" lang="ja-JP" altLang="en-US" dirty="0"/>
          </a:p>
        </p:txBody>
      </p:sp>
      <p:pic>
        <p:nvPicPr>
          <p:cNvPr id="5" name="図 4" descr="parashock0_8000_ma2.25.png"/>
          <p:cNvPicPr>
            <a:picLocks noChangeAspect="1"/>
          </p:cNvPicPr>
          <p:nvPr/>
        </p:nvPicPr>
        <p:blipFill>
          <a:blip r:embed="rId2"/>
          <a:stretch>
            <a:fillRect/>
          </a:stretch>
        </p:blipFill>
        <p:spPr>
          <a:xfrm>
            <a:off x="1000100" y="1858246"/>
            <a:ext cx="3429000" cy="2400300"/>
          </a:xfrm>
          <a:prstGeom prst="rect">
            <a:avLst/>
          </a:prstGeom>
        </p:spPr>
      </p:pic>
      <p:pic>
        <p:nvPicPr>
          <p:cNvPr id="6" name="図 5" descr="parashock0_30000_ma2.25.png"/>
          <p:cNvPicPr>
            <a:picLocks noChangeAspect="1"/>
          </p:cNvPicPr>
          <p:nvPr/>
        </p:nvPicPr>
        <p:blipFill>
          <a:blip r:embed="rId3"/>
          <a:stretch>
            <a:fillRect/>
          </a:stretch>
        </p:blipFill>
        <p:spPr>
          <a:xfrm>
            <a:off x="1000124" y="4314848"/>
            <a:ext cx="3429000" cy="2400300"/>
          </a:xfrm>
          <a:prstGeom prst="rect">
            <a:avLst/>
          </a:prstGeom>
        </p:spPr>
      </p:pic>
      <p:pic>
        <p:nvPicPr>
          <p:cNvPr id="7" name="図 6" descr="parashock1_8000_ma2.25.png"/>
          <p:cNvPicPr>
            <a:picLocks noChangeAspect="1"/>
          </p:cNvPicPr>
          <p:nvPr/>
        </p:nvPicPr>
        <p:blipFill>
          <a:blip r:embed="rId4"/>
          <a:stretch>
            <a:fillRect/>
          </a:stretch>
        </p:blipFill>
        <p:spPr>
          <a:xfrm>
            <a:off x="4857752" y="1857364"/>
            <a:ext cx="3429000" cy="2400300"/>
          </a:xfrm>
          <a:prstGeom prst="rect">
            <a:avLst/>
          </a:prstGeom>
        </p:spPr>
      </p:pic>
      <p:pic>
        <p:nvPicPr>
          <p:cNvPr id="8" name="図 7" descr="parashock1_30000_ma2.25.png"/>
          <p:cNvPicPr>
            <a:picLocks noChangeAspect="1"/>
          </p:cNvPicPr>
          <p:nvPr/>
        </p:nvPicPr>
        <p:blipFill>
          <a:blip r:embed="rId5"/>
          <a:stretch>
            <a:fillRect/>
          </a:stretch>
        </p:blipFill>
        <p:spPr>
          <a:xfrm>
            <a:off x="4857752" y="4314848"/>
            <a:ext cx="3429000" cy="2400300"/>
          </a:xfrm>
          <a:prstGeom prst="rect">
            <a:avLst/>
          </a:prstGeom>
        </p:spPr>
      </p:pic>
      <p:grpSp>
        <p:nvGrpSpPr>
          <p:cNvPr id="3" name="グループ化 8"/>
          <p:cNvGrpSpPr/>
          <p:nvPr/>
        </p:nvGrpSpPr>
        <p:grpSpPr>
          <a:xfrm>
            <a:off x="186572" y="1488032"/>
            <a:ext cx="6643734" cy="4512737"/>
            <a:chOff x="214282" y="1531310"/>
            <a:chExt cx="6643734" cy="4512737"/>
          </a:xfrm>
        </p:grpSpPr>
        <p:cxnSp>
          <p:nvCxnSpPr>
            <p:cNvPr id="10" name="直線コネクタ 9"/>
            <p:cNvCxnSpPr/>
            <p:nvPr/>
          </p:nvCxnSpPr>
          <p:spPr>
            <a:xfrm rot="16200000" flipV="1">
              <a:off x="-257" y="2928709"/>
              <a:ext cx="4028688" cy="1972554"/>
            </a:xfrm>
            <a:prstGeom prst="line">
              <a:avLst/>
            </a:prstGeom>
            <a:ln w="22225">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14282" y="1543452"/>
              <a:ext cx="3930628" cy="369332"/>
            </a:xfrm>
            <a:prstGeom prst="rect">
              <a:avLst/>
            </a:prstGeom>
            <a:noFill/>
          </p:spPr>
          <p:txBody>
            <a:bodyPr wrap="none" rtlCol="0">
              <a:spAutoFit/>
            </a:bodyPr>
            <a:lstStyle/>
            <a:p>
              <a:r>
                <a:rPr kumimoji="1" lang="en-US" altLang="ja-JP" dirty="0" smtClean="0"/>
                <a:t>Linear phase of non-resonant mode</a:t>
              </a:r>
              <a:endParaRPr kumimoji="1" lang="ja-JP" altLang="en-US" dirty="0"/>
            </a:p>
          </p:txBody>
        </p:sp>
        <p:cxnSp>
          <p:nvCxnSpPr>
            <p:cNvPr id="12" name="直線コネクタ 11"/>
            <p:cNvCxnSpPr/>
            <p:nvPr/>
          </p:nvCxnSpPr>
          <p:spPr>
            <a:xfrm rot="5400000" flipH="1" flipV="1">
              <a:off x="2563729" y="3222247"/>
              <a:ext cx="4143403" cy="1500197"/>
            </a:xfrm>
            <a:prstGeom prst="line">
              <a:avLst/>
            </a:prstGeom>
            <a:ln w="22225">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786615" y="1531310"/>
              <a:ext cx="2071401" cy="369332"/>
            </a:xfrm>
            <a:prstGeom prst="rect">
              <a:avLst/>
            </a:prstGeom>
            <a:noFill/>
          </p:spPr>
          <p:txBody>
            <a:bodyPr wrap="none" rtlCol="0">
              <a:spAutoFit/>
            </a:bodyPr>
            <a:lstStyle/>
            <a:p>
              <a:r>
                <a:rPr kumimoji="1" lang="en-US" altLang="ja-JP" dirty="0" smtClean="0"/>
                <a:t>Non-linear phase</a:t>
              </a:r>
              <a:endParaRPr kumimoji="1" lang="ja-JP" altLang="en-US" dirty="0"/>
            </a:p>
          </p:txBody>
        </p:sp>
        <p:cxnSp>
          <p:nvCxnSpPr>
            <p:cNvPr id="14" name="直線コネクタ 13"/>
            <p:cNvCxnSpPr/>
            <p:nvPr/>
          </p:nvCxnSpPr>
          <p:spPr>
            <a:xfrm rot="10800000">
              <a:off x="1027810" y="1900642"/>
              <a:ext cx="2829812" cy="1599796"/>
            </a:xfrm>
            <a:prstGeom prst="line">
              <a:avLst/>
            </a:prstGeom>
            <a:ln w="22225">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Ion scale dissipation mechanism in slow-mode shocks.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solidFill>
                  <a:srgbClr val="FF0000"/>
                </a:solidFill>
              </a:rPr>
              <a:t>Electromagnetic ion-ion cyclotron instability (EMIIC) </a:t>
            </a:r>
            <a:r>
              <a:rPr lang="en-US" altLang="ja-JP" dirty="0" smtClean="0">
                <a:solidFill>
                  <a:srgbClr val="FF0000"/>
                </a:solidFill>
              </a:rPr>
              <a:t>?[</a:t>
            </a:r>
            <a:r>
              <a:rPr lang="en-US" altLang="ja-JP" dirty="0" err="1" smtClean="0">
                <a:solidFill>
                  <a:srgbClr val="FF0000"/>
                </a:solidFill>
              </a:rPr>
              <a:t>Winske</a:t>
            </a:r>
            <a:r>
              <a:rPr lang="en-US" altLang="ja-JP" dirty="0" smtClean="0">
                <a:solidFill>
                  <a:srgbClr val="FF0000"/>
                </a:solidFill>
              </a:rPr>
              <a:t> and Omidi,1990]</a:t>
            </a:r>
            <a:endParaRPr kumimoji="1" lang="en-US" altLang="ja-JP" dirty="0" smtClean="0">
              <a:solidFill>
                <a:srgbClr val="FF0000"/>
              </a:solidFill>
            </a:endParaRPr>
          </a:p>
          <a:p>
            <a:r>
              <a:rPr lang="en-US" altLang="ja-JP" dirty="0" smtClean="0"/>
              <a:t>Stochastic heating (linear to non-linear phase)?</a:t>
            </a:r>
          </a:p>
          <a:p>
            <a:r>
              <a:rPr kumimoji="1" lang="en-US" altLang="ja-JP" dirty="0" err="1" smtClean="0"/>
              <a:t>Oxgen</a:t>
            </a:r>
            <a:r>
              <a:rPr kumimoji="1" lang="en-US" altLang="ja-JP" dirty="0" smtClean="0"/>
              <a:t> effects?(No coherent Alfven waves in the shock downstream region.)[e.g., Fujimoto and Nakamura,1994]</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48</a:t>
            </a:fld>
            <a:endParaRPr kumimoji="1" lang="ja-JP" altLang="en-US" dirty="0"/>
          </a:p>
        </p:txBody>
      </p:sp>
      <p:cxnSp>
        <p:nvCxnSpPr>
          <p:cNvPr id="7" name="直線コネクタ 6"/>
          <p:cNvCxnSpPr/>
          <p:nvPr/>
        </p:nvCxnSpPr>
        <p:spPr>
          <a:xfrm rot="5400000" flipH="1" flipV="1">
            <a:off x="3250397" y="5031162"/>
            <a:ext cx="2857520" cy="64294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5400000" flipH="1" flipV="1">
            <a:off x="3688549" y="5031162"/>
            <a:ext cx="2857520" cy="64294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flipH="1" flipV="1">
            <a:off x="4107653" y="5036355"/>
            <a:ext cx="2857520" cy="64294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flipH="1" flipV="1">
            <a:off x="4536281" y="5033325"/>
            <a:ext cx="2857520" cy="64294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flipH="1" flipV="1">
            <a:off x="4964909" y="5031162"/>
            <a:ext cx="2857520" cy="64294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フリーフォーム 11"/>
          <p:cNvSpPr/>
          <p:nvPr/>
        </p:nvSpPr>
        <p:spPr>
          <a:xfrm>
            <a:off x="6167893" y="4515008"/>
            <a:ext cx="1690255" cy="524163"/>
          </a:xfrm>
          <a:custGeom>
            <a:avLst/>
            <a:gdLst>
              <a:gd name="connsiteX0" fmla="*/ 0 w 1690255"/>
              <a:gd name="connsiteY0" fmla="*/ 330200 h 524163"/>
              <a:gd name="connsiteX1" fmla="*/ 290946 w 1690255"/>
              <a:gd name="connsiteY1" fmla="*/ 330200 h 524163"/>
              <a:gd name="connsiteX2" fmla="*/ 595746 w 1690255"/>
              <a:gd name="connsiteY2" fmla="*/ 177800 h 524163"/>
              <a:gd name="connsiteX3" fmla="*/ 762000 w 1690255"/>
              <a:gd name="connsiteY3" fmla="*/ 385618 h 524163"/>
              <a:gd name="connsiteX4" fmla="*/ 900546 w 1690255"/>
              <a:gd name="connsiteY4" fmla="*/ 177800 h 524163"/>
              <a:gd name="connsiteX5" fmla="*/ 997528 w 1690255"/>
              <a:gd name="connsiteY5" fmla="*/ 385618 h 524163"/>
              <a:gd name="connsiteX6" fmla="*/ 1094509 w 1690255"/>
              <a:gd name="connsiteY6" fmla="*/ 191654 h 524163"/>
              <a:gd name="connsiteX7" fmla="*/ 1233055 w 1690255"/>
              <a:gd name="connsiteY7" fmla="*/ 496454 h 524163"/>
              <a:gd name="connsiteX8" fmla="*/ 1302328 w 1690255"/>
              <a:gd name="connsiteY8" fmla="*/ 25400 h 524163"/>
              <a:gd name="connsiteX9" fmla="*/ 1399309 w 1690255"/>
              <a:gd name="connsiteY9" fmla="*/ 344054 h 524163"/>
              <a:gd name="connsiteX10" fmla="*/ 1690255 w 1690255"/>
              <a:gd name="connsiteY10" fmla="*/ 371763 h 52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0255" h="524163">
                <a:moveTo>
                  <a:pt x="0" y="330200"/>
                </a:moveTo>
                <a:cubicBezTo>
                  <a:pt x="95827" y="342900"/>
                  <a:pt x="191655" y="355600"/>
                  <a:pt x="290946" y="330200"/>
                </a:cubicBezTo>
                <a:cubicBezTo>
                  <a:pt x="390237" y="304800"/>
                  <a:pt x="517237" y="168564"/>
                  <a:pt x="595746" y="177800"/>
                </a:cubicBezTo>
                <a:cubicBezTo>
                  <a:pt x="674255" y="187036"/>
                  <a:pt x="711200" y="385618"/>
                  <a:pt x="762000" y="385618"/>
                </a:cubicBezTo>
                <a:cubicBezTo>
                  <a:pt x="812800" y="385618"/>
                  <a:pt x="861291" y="177800"/>
                  <a:pt x="900546" y="177800"/>
                </a:cubicBezTo>
                <a:cubicBezTo>
                  <a:pt x="939801" y="177800"/>
                  <a:pt x="965201" y="383309"/>
                  <a:pt x="997528" y="385618"/>
                </a:cubicBezTo>
                <a:cubicBezTo>
                  <a:pt x="1029855" y="387927"/>
                  <a:pt x="1055255" y="173181"/>
                  <a:pt x="1094509" y="191654"/>
                </a:cubicBezTo>
                <a:cubicBezTo>
                  <a:pt x="1133763" y="210127"/>
                  <a:pt x="1198419" y="524163"/>
                  <a:pt x="1233055" y="496454"/>
                </a:cubicBezTo>
                <a:cubicBezTo>
                  <a:pt x="1267692" y="468745"/>
                  <a:pt x="1274619" y="50800"/>
                  <a:pt x="1302328" y="25400"/>
                </a:cubicBezTo>
                <a:cubicBezTo>
                  <a:pt x="1330037" y="0"/>
                  <a:pt x="1334655" y="286327"/>
                  <a:pt x="1399309" y="344054"/>
                </a:cubicBezTo>
                <a:cubicBezTo>
                  <a:pt x="1463963" y="401781"/>
                  <a:pt x="1577109" y="386772"/>
                  <a:pt x="1690255" y="371763"/>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a:off x="6044488" y="5096754"/>
            <a:ext cx="1690255" cy="524163"/>
          </a:xfrm>
          <a:custGeom>
            <a:avLst/>
            <a:gdLst>
              <a:gd name="connsiteX0" fmla="*/ 0 w 1690255"/>
              <a:gd name="connsiteY0" fmla="*/ 330200 h 524163"/>
              <a:gd name="connsiteX1" fmla="*/ 290946 w 1690255"/>
              <a:gd name="connsiteY1" fmla="*/ 330200 h 524163"/>
              <a:gd name="connsiteX2" fmla="*/ 595746 w 1690255"/>
              <a:gd name="connsiteY2" fmla="*/ 177800 h 524163"/>
              <a:gd name="connsiteX3" fmla="*/ 762000 w 1690255"/>
              <a:gd name="connsiteY3" fmla="*/ 385618 h 524163"/>
              <a:gd name="connsiteX4" fmla="*/ 900546 w 1690255"/>
              <a:gd name="connsiteY4" fmla="*/ 177800 h 524163"/>
              <a:gd name="connsiteX5" fmla="*/ 997528 w 1690255"/>
              <a:gd name="connsiteY5" fmla="*/ 385618 h 524163"/>
              <a:gd name="connsiteX6" fmla="*/ 1094509 w 1690255"/>
              <a:gd name="connsiteY6" fmla="*/ 191654 h 524163"/>
              <a:gd name="connsiteX7" fmla="*/ 1233055 w 1690255"/>
              <a:gd name="connsiteY7" fmla="*/ 496454 h 524163"/>
              <a:gd name="connsiteX8" fmla="*/ 1302328 w 1690255"/>
              <a:gd name="connsiteY8" fmla="*/ 25400 h 524163"/>
              <a:gd name="connsiteX9" fmla="*/ 1399309 w 1690255"/>
              <a:gd name="connsiteY9" fmla="*/ 344054 h 524163"/>
              <a:gd name="connsiteX10" fmla="*/ 1690255 w 1690255"/>
              <a:gd name="connsiteY10" fmla="*/ 371763 h 52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0255" h="524163">
                <a:moveTo>
                  <a:pt x="0" y="330200"/>
                </a:moveTo>
                <a:cubicBezTo>
                  <a:pt x="95827" y="342900"/>
                  <a:pt x="191655" y="355600"/>
                  <a:pt x="290946" y="330200"/>
                </a:cubicBezTo>
                <a:cubicBezTo>
                  <a:pt x="390237" y="304800"/>
                  <a:pt x="517237" y="168564"/>
                  <a:pt x="595746" y="177800"/>
                </a:cubicBezTo>
                <a:cubicBezTo>
                  <a:pt x="674255" y="187036"/>
                  <a:pt x="711200" y="385618"/>
                  <a:pt x="762000" y="385618"/>
                </a:cubicBezTo>
                <a:cubicBezTo>
                  <a:pt x="812800" y="385618"/>
                  <a:pt x="861291" y="177800"/>
                  <a:pt x="900546" y="177800"/>
                </a:cubicBezTo>
                <a:cubicBezTo>
                  <a:pt x="939801" y="177800"/>
                  <a:pt x="965201" y="383309"/>
                  <a:pt x="997528" y="385618"/>
                </a:cubicBezTo>
                <a:cubicBezTo>
                  <a:pt x="1029855" y="387927"/>
                  <a:pt x="1055255" y="173181"/>
                  <a:pt x="1094509" y="191654"/>
                </a:cubicBezTo>
                <a:cubicBezTo>
                  <a:pt x="1133763" y="210127"/>
                  <a:pt x="1198419" y="524163"/>
                  <a:pt x="1233055" y="496454"/>
                </a:cubicBezTo>
                <a:cubicBezTo>
                  <a:pt x="1267692" y="468745"/>
                  <a:pt x="1274619" y="50800"/>
                  <a:pt x="1302328" y="25400"/>
                </a:cubicBezTo>
                <a:cubicBezTo>
                  <a:pt x="1330037" y="0"/>
                  <a:pt x="1334655" y="286327"/>
                  <a:pt x="1399309" y="344054"/>
                </a:cubicBezTo>
                <a:cubicBezTo>
                  <a:pt x="1463963" y="401781"/>
                  <a:pt x="1577109" y="386772"/>
                  <a:pt x="1690255" y="371763"/>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a:off x="5915467" y="5658016"/>
            <a:ext cx="1690255" cy="524163"/>
          </a:xfrm>
          <a:custGeom>
            <a:avLst/>
            <a:gdLst>
              <a:gd name="connsiteX0" fmla="*/ 0 w 1690255"/>
              <a:gd name="connsiteY0" fmla="*/ 330200 h 524163"/>
              <a:gd name="connsiteX1" fmla="*/ 290946 w 1690255"/>
              <a:gd name="connsiteY1" fmla="*/ 330200 h 524163"/>
              <a:gd name="connsiteX2" fmla="*/ 595746 w 1690255"/>
              <a:gd name="connsiteY2" fmla="*/ 177800 h 524163"/>
              <a:gd name="connsiteX3" fmla="*/ 762000 w 1690255"/>
              <a:gd name="connsiteY3" fmla="*/ 385618 h 524163"/>
              <a:gd name="connsiteX4" fmla="*/ 900546 w 1690255"/>
              <a:gd name="connsiteY4" fmla="*/ 177800 h 524163"/>
              <a:gd name="connsiteX5" fmla="*/ 997528 w 1690255"/>
              <a:gd name="connsiteY5" fmla="*/ 385618 h 524163"/>
              <a:gd name="connsiteX6" fmla="*/ 1094509 w 1690255"/>
              <a:gd name="connsiteY6" fmla="*/ 191654 h 524163"/>
              <a:gd name="connsiteX7" fmla="*/ 1233055 w 1690255"/>
              <a:gd name="connsiteY7" fmla="*/ 496454 h 524163"/>
              <a:gd name="connsiteX8" fmla="*/ 1302328 w 1690255"/>
              <a:gd name="connsiteY8" fmla="*/ 25400 h 524163"/>
              <a:gd name="connsiteX9" fmla="*/ 1399309 w 1690255"/>
              <a:gd name="connsiteY9" fmla="*/ 344054 h 524163"/>
              <a:gd name="connsiteX10" fmla="*/ 1690255 w 1690255"/>
              <a:gd name="connsiteY10" fmla="*/ 371763 h 52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0255" h="524163">
                <a:moveTo>
                  <a:pt x="0" y="330200"/>
                </a:moveTo>
                <a:cubicBezTo>
                  <a:pt x="95827" y="342900"/>
                  <a:pt x="191655" y="355600"/>
                  <a:pt x="290946" y="330200"/>
                </a:cubicBezTo>
                <a:cubicBezTo>
                  <a:pt x="390237" y="304800"/>
                  <a:pt x="517237" y="168564"/>
                  <a:pt x="595746" y="177800"/>
                </a:cubicBezTo>
                <a:cubicBezTo>
                  <a:pt x="674255" y="187036"/>
                  <a:pt x="711200" y="385618"/>
                  <a:pt x="762000" y="385618"/>
                </a:cubicBezTo>
                <a:cubicBezTo>
                  <a:pt x="812800" y="385618"/>
                  <a:pt x="861291" y="177800"/>
                  <a:pt x="900546" y="177800"/>
                </a:cubicBezTo>
                <a:cubicBezTo>
                  <a:pt x="939801" y="177800"/>
                  <a:pt x="965201" y="383309"/>
                  <a:pt x="997528" y="385618"/>
                </a:cubicBezTo>
                <a:cubicBezTo>
                  <a:pt x="1029855" y="387927"/>
                  <a:pt x="1055255" y="173181"/>
                  <a:pt x="1094509" y="191654"/>
                </a:cubicBezTo>
                <a:cubicBezTo>
                  <a:pt x="1133763" y="210127"/>
                  <a:pt x="1198419" y="524163"/>
                  <a:pt x="1233055" y="496454"/>
                </a:cubicBezTo>
                <a:cubicBezTo>
                  <a:pt x="1267692" y="468745"/>
                  <a:pt x="1274619" y="50800"/>
                  <a:pt x="1302328" y="25400"/>
                </a:cubicBezTo>
                <a:cubicBezTo>
                  <a:pt x="1330037" y="0"/>
                  <a:pt x="1334655" y="286327"/>
                  <a:pt x="1399309" y="344054"/>
                </a:cubicBezTo>
                <a:cubicBezTo>
                  <a:pt x="1463963" y="401781"/>
                  <a:pt x="1577109" y="386772"/>
                  <a:pt x="1690255" y="371763"/>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EMIIC instability 1/2.</a:t>
            </a:r>
            <a:endParaRPr kumimoji="1" lang="ja-JP" altLang="en-US" dirty="0"/>
          </a:p>
        </p:txBody>
      </p:sp>
      <p:sp>
        <p:nvSpPr>
          <p:cNvPr id="3" name="コンテンツ プレースホルダ 2"/>
          <p:cNvSpPr>
            <a:spLocks noGrp="1"/>
          </p:cNvSpPr>
          <p:nvPr>
            <p:ph sz="half" idx="1"/>
          </p:nvPr>
        </p:nvSpPr>
        <p:spPr>
          <a:xfrm>
            <a:off x="428596" y="1600200"/>
            <a:ext cx="4329114" cy="4525963"/>
          </a:xfrm>
        </p:spPr>
        <p:txBody>
          <a:bodyPr>
            <a:normAutofit/>
          </a:bodyPr>
          <a:lstStyle/>
          <a:p>
            <a:r>
              <a:rPr kumimoji="1" lang="en-US" altLang="ja-JP" dirty="0" smtClean="0"/>
              <a:t>Theory (Linear phase).</a:t>
            </a:r>
          </a:p>
          <a:p>
            <a:pPr lvl="1"/>
            <a:r>
              <a:rPr lang="en-US" altLang="ja-JP" dirty="0" smtClean="0"/>
              <a:t>Growth rate:         greater in the direction perpendicular to the initial uniform magnetic field, B</a:t>
            </a:r>
            <a:r>
              <a:rPr lang="en-US" altLang="ja-JP" sz="1200" dirty="0" smtClean="0"/>
              <a:t>0</a:t>
            </a:r>
            <a:r>
              <a:rPr lang="en-US" altLang="ja-JP" dirty="0" smtClean="0"/>
              <a:t>.</a:t>
            </a:r>
          </a:p>
          <a:p>
            <a:pPr lvl="1"/>
            <a:r>
              <a:rPr kumimoji="1" lang="en-US" altLang="ja-JP" dirty="0" smtClean="0"/>
              <a:t>Beam driven electromagnetic ion cyclotron instability.</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49</a:t>
            </a:fld>
            <a:endParaRPr kumimoji="1" lang="ja-JP" altLang="en-US" dirty="0"/>
          </a:p>
        </p:txBody>
      </p:sp>
      <p:pic>
        <p:nvPicPr>
          <p:cNvPr id="6" name="Picture 2"/>
          <p:cNvPicPr>
            <a:picLocks noChangeAspect="1" noChangeArrowheads="1"/>
          </p:cNvPicPr>
          <p:nvPr/>
        </p:nvPicPr>
        <p:blipFill>
          <a:blip r:embed="rId2"/>
          <a:srcRect/>
          <a:stretch>
            <a:fillRect/>
          </a:stretch>
        </p:blipFill>
        <p:spPr bwMode="auto">
          <a:xfrm>
            <a:off x="4761578" y="2138382"/>
            <a:ext cx="4168140" cy="4076700"/>
          </a:xfrm>
          <a:prstGeom prst="rect">
            <a:avLst/>
          </a:prstGeom>
          <a:noFill/>
          <a:ln w="9525">
            <a:noFill/>
            <a:miter lim="800000"/>
            <a:headEnd/>
            <a:tailEnd/>
          </a:ln>
          <a:effectLst/>
        </p:spPr>
      </p:pic>
      <p:sp>
        <p:nvSpPr>
          <p:cNvPr id="8" name="テキスト ボックス 7"/>
          <p:cNvSpPr txBox="1"/>
          <p:nvPr/>
        </p:nvSpPr>
        <p:spPr>
          <a:xfrm>
            <a:off x="5857884" y="6274378"/>
            <a:ext cx="2646430" cy="369332"/>
          </a:xfrm>
          <a:prstGeom prst="rect">
            <a:avLst/>
          </a:prstGeom>
          <a:noFill/>
        </p:spPr>
        <p:txBody>
          <a:bodyPr wrap="none" rtlCol="0">
            <a:spAutoFit/>
          </a:bodyPr>
          <a:lstStyle/>
          <a:p>
            <a:r>
              <a:rPr kumimoji="1" lang="en-US" altLang="ja-JP" dirty="0" err="1" smtClean="0"/>
              <a:t>Winske</a:t>
            </a:r>
            <a:r>
              <a:rPr kumimoji="1" lang="en-US" altLang="ja-JP" dirty="0" smtClean="0"/>
              <a:t> &amp; </a:t>
            </a:r>
            <a:r>
              <a:rPr kumimoji="1" lang="en-US" altLang="ja-JP" dirty="0" err="1" smtClean="0"/>
              <a:t>Omidi</a:t>
            </a:r>
            <a:r>
              <a:rPr kumimoji="1" lang="en-US" altLang="ja-JP" dirty="0" smtClean="0"/>
              <a:t> [1990]</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6"/>
          <p:cNvSpPr>
            <a:spLocks noGrp="1"/>
          </p:cNvSpPr>
          <p:nvPr>
            <p:ph idx="1"/>
          </p:nvPr>
        </p:nvSpPr>
        <p:spPr>
          <a:xfrm>
            <a:off x="457200" y="168570"/>
            <a:ext cx="8229600" cy="4697427"/>
          </a:xfrm>
        </p:spPr>
        <p:txBody>
          <a:bodyPr/>
          <a:lstStyle/>
          <a:p>
            <a:r>
              <a:rPr kumimoji="1" lang="ja-JP" altLang="en-US" dirty="0" smtClean="0"/>
              <a:t>地球磁気圏尾部で起こる磁気リコネクションで </a:t>
            </a:r>
            <a:r>
              <a:rPr kumimoji="1" lang="en-US" altLang="ja-JP" dirty="0" smtClean="0"/>
              <a:t>Slow shock </a:t>
            </a:r>
            <a:r>
              <a:rPr lang="ja-JP" altLang="en-US" dirty="0" smtClean="0"/>
              <a:t>を考えることがなぜ重要なのか？</a:t>
            </a:r>
            <a:endParaRPr lang="en-US" altLang="ja-JP" dirty="0" smtClean="0"/>
          </a:p>
          <a:p>
            <a:endParaRPr kumimoji="1" lang="en-US" altLang="ja-JP" dirty="0" smtClean="0"/>
          </a:p>
          <a:p>
            <a:pPr lvl="1"/>
            <a:r>
              <a:rPr kumimoji="1" lang="en-US" altLang="ja-JP" sz="2000" dirty="0" smtClean="0"/>
              <a:t>Slow shock </a:t>
            </a:r>
            <a:r>
              <a:rPr kumimoji="1" lang="ja-JP" altLang="en-US" sz="2000" dirty="0" smtClean="0"/>
              <a:t>を介した効率的な磁場からプラズマへのエネルギー輸送</a:t>
            </a:r>
            <a:r>
              <a:rPr kumimoji="1" lang="en-US" altLang="ja-JP" sz="2000" dirty="0" smtClean="0"/>
              <a:t>.</a:t>
            </a:r>
            <a:r>
              <a:rPr kumimoji="1" lang="ja-JP" altLang="en-US" sz="2000" dirty="0" smtClean="0"/>
              <a:t> 磁気圏尾部だと数分</a:t>
            </a:r>
            <a:r>
              <a:rPr kumimoji="1" lang="en-US" altLang="ja-JP" sz="2000" dirty="0" smtClean="0"/>
              <a:t>(e.g., PSBL ion-beam </a:t>
            </a:r>
            <a:r>
              <a:rPr kumimoji="1" lang="ja-JP" altLang="en-US" sz="2000" dirty="0" smtClean="0"/>
              <a:t>の観測</a:t>
            </a:r>
            <a:r>
              <a:rPr kumimoji="1" lang="en-US" altLang="ja-JP" sz="1800" dirty="0" smtClean="0">
                <a:solidFill>
                  <a:srgbClr val="0070C0"/>
                </a:solidFill>
              </a:rPr>
              <a:t>[</a:t>
            </a:r>
            <a:r>
              <a:rPr kumimoji="1" lang="en-US" altLang="ja-JP" sz="1800" dirty="0" err="1" smtClean="0">
                <a:solidFill>
                  <a:srgbClr val="0070C0"/>
                </a:solidFill>
              </a:rPr>
              <a:t>Grigonenko</a:t>
            </a:r>
            <a:r>
              <a:rPr kumimoji="1" lang="en-US" altLang="ja-JP" sz="1800" dirty="0" smtClean="0">
                <a:solidFill>
                  <a:srgbClr val="0070C0"/>
                </a:solidFill>
              </a:rPr>
              <a:t>, et al 2008] </a:t>
            </a:r>
            <a:r>
              <a:rPr kumimoji="1" lang="en-US" altLang="ja-JP" sz="2000" dirty="0" smtClean="0"/>
              <a:t>).</a:t>
            </a:r>
          </a:p>
          <a:p>
            <a:pPr lvl="1"/>
            <a:endParaRPr kumimoji="1" lang="en-US" altLang="ja-JP" sz="2000" dirty="0" smtClean="0"/>
          </a:p>
          <a:p>
            <a:pPr lvl="1"/>
            <a:r>
              <a:rPr lang="ja-JP" altLang="en-US" sz="2000" dirty="0" smtClean="0"/>
              <a:t>実際に磁気圏尾部で </a:t>
            </a:r>
            <a:r>
              <a:rPr lang="en-US" altLang="ja-JP" sz="2000" dirty="0" smtClean="0"/>
              <a:t>Slow shock </a:t>
            </a:r>
            <a:r>
              <a:rPr lang="ja-JP" altLang="en-US" sz="2000" dirty="0" smtClean="0"/>
              <a:t>が観測されている</a:t>
            </a:r>
            <a:r>
              <a:rPr lang="en-US" altLang="ja-JP" sz="2000" dirty="0" smtClean="0"/>
              <a:t>. @ ISEE, Geotail </a:t>
            </a:r>
            <a:r>
              <a:rPr lang="en-US" altLang="ja-JP" sz="1800" dirty="0" smtClean="0">
                <a:solidFill>
                  <a:srgbClr val="0070C0"/>
                </a:solidFill>
              </a:rPr>
              <a:t>[e.g., Feldman, et al 1985, Saito, et al, 1995]</a:t>
            </a:r>
            <a:r>
              <a:rPr lang="en-US" altLang="ja-JP" sz="2000" dirty="0" smtClean="0"/>
              <a:t>.</a:t>
            </a:r>
          </a:p>
          <a:p>
            <a:pPr lvl="1"/>
            <a:endParaRPr lang="en-US" altLang="ja-JP" sz="2000" dirty="0" smtClean="0"/>
          </a:p>
          <a:p>
            <a:pPr lvl="1"/>
            <a:r>
              <a:rPr lang="en-US" altLang="ja-JP" sz="2000" dirty="0" smtClean="0"/>
              <a:t>MHD </a:t>
            </a:r>
            <a:r>
              <a:rPr lang="ja-JP" altLang="en-US" sz="2000" dirty="0" smtClean="0"/>
              <a:t>シミュレーションでも </a:t>
            </a:r>
            <a:r>
              <a:rPr lang="en-US" altLang="ja-JP" sz="2000" dirty="0" smtClean="0"/>
              <a:t>Slow shock </a:t>
            </a:r>
            <a:r>
              <a:rPr lang="ja-JP" altLang="en-US" sz="2000" dirty="0" smtClean="0"/>
              <a:t>の形成が確認されている</a:t>
            </a:r>
            <a:r>
              <a:rPr lang="en-US" altLang="ja-JP" sz="1800" dirty="0" smtClean="0">
                <a:solidFill>
                  <a:srgbClr val="0070C0"/>
                </a:solidFill>
              </a:rPr>
              <a:t>[e.g., Sato and Hayashi, 1979, Scholar, 1989]</a:t>
            </a:r>
            <a:r>
              <a:rPr lang="en-US" altLang="ja-JP" sz="2000" dirty="0" smtClean="0"/>
              <a:t>.</a:t>
            </a:r>
            <a:endParaRPr kumimoji="1" lang="ja-JP" altLang="en-US" sz="2000" dirty="0"/>
          </a:p>
        </p:txBody>
      </p:sp>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pic>
        <p:nvPicPr>
          <p:cNvPr id="6" name="Picture 2"/>
          <p:cNvPicPr>
            <a:picLocks noChangeAspect="1" noChangeArrowheads="1"/>
          </p:cNvPicPr>
          <p:nvPr/>
        </p:nvPicPr>
        <p:blipFill>
          <a:blip r:embed="rId2"/>
          <a:srcRect/>
          <a:stretch>
            <a:fillRect/>
          </a:stretch>
        </p:blipFill>
        <p:spPr bwMode="auto">
          <a:xfrm>
            <a:off x="6157942" y="4520780"/>
            <a:ext cx="2700338" cy="253060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066108" y="4872061"/>
            <a:ext cx="3006090" cy="1914525"/>
          </a:xfrm>
          <a:prstGeom prst="rect">
            <a:avLst/>
          </a:prstGeom>
          <a:noFill/>
          <a:ln w="9525">
            <a:noFill/>
            <a:miter lim="800000"/>
            <a:headEnd/>
            <a:tailEnd/>
          </a:ln>
          <a:effectLst/>
        </p:spPr>
      </p:pic>
      <p:sp>
        <p:nvSpPr>
          <p:cNvPr id="8" name="テキスト ボックス 7"/>
          <p:cNvSpPr txBox="1"/>
          <p:nvPr/>
        </p:nvSpPr>
        <p:spPr>
          <a:xfrm>
            <a:off x="456038" y="6286520"/>
            <a:ext cx="2758640" cy="369332"/>
          </a:xfrm>
          <a:prstGeom prst="rect">
            <a:avLst/>
          </a:prstGeom>
          <a:noFill/>
        </p:spPr>
        <p:txBody>
          <a:bodyPr wrap="none" rtlCol="0">
            <a:spAutoFit/>
          </a:bodyPr>
          <a:lstStyle/>
          <a:p>
            <a:r>
              <a:rPr lang="en-US" altLang="ja-JP" dirty="0" smtClean="0"/>
              <a:t>[</a:t>
            </a:r>
            <a:r>
              <a:rPr kumimoji="1" lang="en-US" altLang="ja-JP" dirty="0" smtClean="0"/>
              <a:t>Sato and Hayashi, 1979]</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EMIIC instability</a:t>
            </a:r>
            <a:r>
              <a:rPr kumimoji="1" lang="en-US" altLang="ja-JP" dirty="0" smtClean="0"/>
              <a:t> </a:t>
            </a:r>
            <a:r>
              <a:rPr lang="en-US" altLang="ja-JP" dirty="0" smtClean="0"/>
              <a:t>1/4</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Linear and non-linear phase(</a:t>
            </a:r>
            <a:r>
              <a:rPr lang="en-US" altLang="ja-JP" sz="2000" dirty="0" err="1" smtClean="0"/>
              <a:t>Winske</a:t>
            </a:r>
            <a:r>
              <a:rPr lang="en-US" altLang="ja-JP" sz="2000" dirty="0" smtClean="0"/>
              <a:t> &amp; </a:t>
            </a:r>
            <a:r>
              <a:rPr lang="en-US" altLang="ja-JP" sz="2000" dirty="0" err="1" smtClean="0"/>
              <a:t>Omidi</a:t>
            </a:r>
            <a:r>
              <a:rPr lang="en-US" altLang="ja-JP" sz="2000" dirty="0" smtClean="0"/>
              <a:t> [1990]</a:t>
            </a:r>
            <a:r>
              <a:rPr lang="en-US" altLang="ja-JP" dirty="0" smtClean="0"/>
              <a:t>)</a:t>
            </a:r>
            <a:r>
              <a:rPr kumimoji="1" lang="en-US" altLang="ja-JP" dirty="0" smtClean="0"/>
              <a:t>.</a:t>
            </a:r>
          </a:p>
          <a:p>
            <a:pPr lvl="1"/>
            <a:r>
              <a:rPr lang="en-US" altLang="ja-JP" dirty="0" smtClean="0"/>
              <a:t>M/me=500</a:t>
            </a:r>
          </a:p>
          <a:p>
            <a:pPr lvl="1"/>
            <a:r>
              <a:rPr lang="en-US" altLang="ja-JP" dirty="0" err="1" smtClean="0"/>
              <a:t>dx</a:t>
            </a:r>
            <a:r>
              <a:rPr lang="en-US" altLang="ja-JP" dirty="0" smtClean="0"/>
              <a:t>=0.125 [ion inertia length]</a:t>
            </a:r>
          </a:p>
          <a:p>
            <a:pPr lvl="1"/>
            <a:r>
              <a:rPr lang="en-US" altLang="ja-JP" dirty="0" smtClean="0"/>
              <a:t>L=32 [ion inertia length]</a:t>
            </a:r>
          </a:p>
          <a:p>
            <a:pPr lvl="1"/>
            <a:r>
              <a:rPr lang="en-US" altLang="ja-JP" dirty="0" err="1" smtClean="0"/>
              <a:t>Nb</a:t>
            </a:r>
            <a:r>
              <a:rPr lang="en-US" altLang="ja-JP" dirty="0" smtClean="0"/>
              <a:t>/</a:t>
            </a:r>
            <a:r>
              <a:rPr lang="en-US" altLang="ja-JP" dirty="0" err="1" smtClean="0"/>
              <a:t>Ntot</a:t>
            </a:r>
            <a:r>
              <a:rPr lang="en-US" altLang="ja-JP" dirty="0" smtClean="0"/>
              <a:t>=0.5</a:t>
            </a:r>
          </a:p>
          <a:p>
            <a:pPr lvl="1"/>
            <a:r>
              <a:rPr lang="en-US" altLang="ja-JP" dirty="0" err="1" smtClean="0"/>
              <a:t>Vb</a:t>
            </a:r>
            <a:r>
              <a:rPr lang="en-US" altLang="ja-JP" dirty="0" smtClean="0"/>
              <a:t>=V</a:t>
            </a:r>
            <a:r>
              <a:rPr lang="en-US" altLang="ja-JP" sz="1800" dirty="0" smtClean="0"/>
              <a:t>A</a:t>
            </a:r>
            <a:endParaRPr lang="en-US" altLang="ja-JP" dirty="0" smtClean="0"/>
          </a:p>
          <a:p>
            <a:pPr lvl="1"/>
            <a:r>
              <a:rPr lang="en-US" altLang="ja-JP" dirty="0" smtClean="0"/>
              <a:t>plasma beta (ion, electron)=(0.01, 0.1) </a:t>
            </a:r>
          </a:p>
          <a:p>
            <a:pPr lvl="1"/>
            <a:r>
              <a:rPr lang="en-US" altLang="ja-JP" dirty="0" smtClean="0"/>
              <a:t>One dimensional (x direction)</a:t>
            </a:r>
          </a:p>
          <a:p>
            <a:pPr lvl="1"/>
            <a:r>
              <a:rPr lang="en-US" altLang="ja-JP" b="1" dirty="0" smtClean="0"/>
              <a:t>B</a:t>
            </a:r>
            <a:r>
              <a:rPr lang="en-US" altLang="ja-JP" sz="1800" dirty="0" smtClean="0"/>
              <a:t>0</a:t>
            </a:r>
            <a:r>
              <a:rPr lang="en-US" altLang="ja-JP" dirty="0" smtClean="0"/>
              <a:t>=</a:t>
            </a:r>
            <a:r>
              <a:rPr lang="en-US" altLang="ja-JP" b="1" dirty="0" smtClean="0"/>
              <a:t>e</a:t>
            </a:r>
            <a:r>
              <a:rPr lang="en-US" altLang="ja-JP" sz="1800" dirty="0" smtClean="0"/>
              <a:t>x</a:t>
            </a:r>
            <a:r>
              <a:rPr lang="en-US" altLang="ja-JP" dirty="0" smtClean="0"/>
              <a:t> B</a:t>
            </a:r>
            <a:r>
              <a:rPr lang="en-US" altLang="ja-JP" sz="1800" dirty="0" smtClean="0"/>
              <a:t>0 </a:t>
            </a:r>
            <a:r>
              <a:rPr lang="en-US" altLang="ja-JP" dirty="0" err="1" smtClean="0"/>
              <a:t>cos</a:t>
            </a:r>
            <a:r>
              <a:rPr lang="en-US" altLang="ja-JP" dirty="0" smtClean="0"/>
              <a:t>(</a:t>
            </a:r>
            <a:r>
              <a:rPr lang="en-US" altLang="ja-JP" b="1" dirty="0" err="1" smtClean="0"/>
              <a:t>θ</a:t>
            </a:r>
            <a:r>
              <a:rPr lang="en-US" altLang="ja-JP" sz="1800" dirty="0" err="1" smtClean="0"/>
              <a:t>BN</a:t>
            </a:r>
            <a:r>
              <a:rPr lang="en-US" altLang="ja-JP" dirty="0" smtClean="0"/>
              <a:t>)+ </a:t>
            </a:r>
            <a:r>
              <a:rPr lang="en-US" altLang="ja-JP" b="1" dirty="0" err="1" smtClean="0"/>
              <a:t>e</a:t>
            </a:r>
            <a:r>
              <a:rPr lang="en-US" altLang="ja-JP" sz="1800" dirty="0" err="1" smtClean="0"/>
              <a:t>z</a:t>
            </a:r>
            <a:r>
              <a:rPr lang="ja-JP" altLang="en-US" sz="1800" dirty="0" smtClean="0"/>
              <a:t> </a:t>
            </a:r>
            <a:r>
              <a:rPr lang="en-US" altLang="ja-JP" dirty="0" smtClean="0"/>
              <a:t>B</a:t>
            </a:r>
            <a:r>
              <a:rPr lang="en-US" altLang="ja-JP" sz="1800" dirty="0" smtClean="0"/>
              <a:t>0 </a:t>
            </a:r>
            <a:r>
              <a:rPr lang="en-US" altLang="ja-JP" dirty="0" smtClean="0"/>
              <a:t>sin(</a:t>
            </a:r>
            <a:r>
              <a:rPr lang="en-US" altLang="ja-JP" b="1" dirty="0" err="1" smtClean="0"/>
              <a:t>θ</a:t>
            </a:r>
            <a:r>
              <a:rPr lang="en-US" altLang="ja-JP" sz="1800" dirty="0" err="1" smtClean="0"/>
              <a:t>BN</a:t>
            </a:r>
            <a:r>
              <a:rPr lang="en-US" altLang="ja-JP" dirty="0" smtClean="0"/>
              <a:t>) ( </a:t>
            </a:r>
            <a:r>
              <a:rPr lang="en-US" altLang="ja-JP" b="1" dirty="0" err="1" smtClean="0"/>
              <a:t>θ</a:t>
            </a:r>
            <a:r>
              <a:rPr lang="en-US" altLang="ja-JP" sz="1800" dirty="0" err="1" smtClean="0"/>
              <a:t>BN</a:t>
            </a:r>
            <a:r>
              <a:rPr lang="en-US" altLang="ja-JP" dirty="0" smtClean="0"/>
              <a:t>=50°</a:t>
            </a:r>
            <a:r>
              <a:rPr lang="ja-JP" altLang="en-US" dirty="0" smtClean="0"/>
              <a:t>）</a:t>
            </a:r>
            <a:endParaRPr lang="en-US" altLang="ja-JP" dirty="0" smtClean="0"/>
          </a:p>
          <a:p>
            <a:pPr lvl="1"/>
            <a:r>
              <a:rPr lang="en-US" altLang="ja-JP" dirty="0" smtClean="0"/>
              <a:t>Cyclic boundary.</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50</a:t>
            </a:fld>
            <a:endParaRPr kumimoji="1" lang="ja-JP"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EMIIC </a:t>
            </a:r>
            <a:r>
              <a:rPr kumimoji="1" lang="en-US" altLang="ja-JP" dirty="0" smtClean="0"/>
              <a:t>instability 2/4.</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51</a:t>
            </a:fld>
            <a:endParaRPr kumimoji="1" lang="ja-JP" altLang="en-US" dirty="0"/>
          </a:p>
        </p:txBody>
      </p:sp>
      <p:sp>
        <p:nvSpPr>
          <p:cNvPr id="5" name="コンテンツ プレースホルダ 4"/>
          <p:cNvSpPr>
            <a:spLocks noGrp="1"/>
          </p:cNvSpPr>
          <p:nvPr>
            <p:ph idx="1"/>
          </p:nvPr>
        </p:nvSpPr>
        <p:spPr/>
        <p:txBody>
          <a:bodyPr/>
          <a:lstStyle/>
          <a:p>
            <a:r>
              <a:rPr kumimoji="1" lang="en-US" altLang="ja-JP" dirty="0" smtClean="0"/>
              <a:t>Linear and non-linear phase.</a:t>
            </a:r>
            <a:endParaRPr kumimoji="1" lang="ja-JP" altLang="en-US" dirty="0"/>
          </a:p>
        </p:txBody>
      </p:sp>
      <p:pic>
        <p:nvPicPr>
          <p:cNvPr id="6" name="図 5" descr="emiic1000_ibeam0.png"/>
          <p:cNvPicPr>
            <a:picLocks noChangeAspect="1"/>
          </p:cNvPicPr>
          <p:nvPr/>
        </p:nvPicPr>
        <p:blipFill>
          <a:blip r:embed="rId2"/>
          <a:stretch>
            <a:fillRect/>
          </a:stretch>
        </p:blipFill>
        <p:spPr>
          <a:xfrm>
            <a:off x="4714876" y="4357694"/>
            <a:ext cx="3429000" cy="2400300"/>
          </a:xfrm>
          <a:prstGeom prst="rect">
            <a:avLst/>
          </a:prstGeom>
        </p:spPr>
      </p:pic>
      <p:pic>
        <p:nvPicPr>
          <p:cNvPr id="7" name="図 6" descr="emiic1000_ibeam1.png"/>
          <p:cNvPicPr>
            <a:picLocks noChangeAspect="1"/>
          </p:cNvPicPr>
          <p:nvPr/>
        </p:nvPicPr>
        <p:blipFill>
          <a:blip r:embed="rId3"/>
          <a:stretch>
            <a:fillRect/>
          </a:stretch>
        </p:blipFill>
        <p:spPr>
          <a:xfrm>
            <a:off x="785786" y="4357694"/>
            <a:ext cx="3429000" cy="2400300"/>
          </a:xfrm>
          <a:prstGeom prst="rect">
            <a:avLst/>
          </a:prstGeom>
        </p:spPr>
      </p:pic>
      <p:pic>
        <p:nvPicPr>
          <p:cNvPr id="8" name="図 7" descr="emiic_ibeam3.png"/>
          <p:cNvPicPr>
            <a:picLocks noChangeAspect="1"/>
          </p:cNvPicPr>
          <p:nvPr/>
        </p:nvPicPr>
        <p:blipFill>
          <a:blip r:embed="rId4"/>
          <a:stretch>
            <a:fillRect/>
          </a:stretch>
        </p:blipFill>
        <p:spPr>
          <a:xfrm>
            <a:off x="714348" y="2000240"/>
            <a:ext cx="3429000" cy="2400300"/>
          </a:xfrm>
          <a:prstGeom prst="rect">
            <a:avLst/>
          </a:prstGeom>
        </p:spPr>
      </p:pic>
      <p:grpSp>
        <p:nvGrpSpPr>
          <p:cNvPr id="3" name="グループ化 8"/>
          <p:cNvGrpSpPr/>
          <p:nvPr/>
        </p:nvGrpSpPr>
        <p:grpSpPr>
          <a:xfrm>
            <a:off x="1274160" y="1926639"/>
            <a:ext cx="102871" cy="2216741"/>
            <a:chOff x="3183245" y="1885074"/>
            <a:chExt cx="102871" cy="2216741"/>
          </a:xfrm>
        </p:grpSpPr>
        <p:cxnSp>
          <p:nvCxnSpPr>
            <p:cNvPr id="10" name="直線コネクタ 9"/>
            <p:cNvCxnSpPr/>
            <p:nvPr/>
          </p:nvCxnSpPr>
          <p:spPr>
            <a:xfrm rot="5400000" flipH="1" flipV="1">
              <a:off x="2192682" y="3065170"/>
              <a:ext cx="207170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下矢印 10"/>
            <p:cNvSpPr/>
            <p:nvPr/>
          </p:nvSpPr>
          <p:spPr>
            <a:xfrm>
              <a:off x="3183245" y="1885074"/>
              <a:ext cx="102871" cy="142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EMIIC </a:t>
            </a:r>
            <a:r>
              <a:rPr kumimoji="1" lang="en-US" altLang="ja-JP" dirty="0" smtClean="0"/>
              <a:t>instability 3/4.</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52</a:t>
            </a:fld>
            <a:endParaRPr kumimoji="1" lang="ja-JP" altLang="en-US" dirty="0"/>
          </a:p>
        </p:txBody>
      </p:sp>
      <p:sp>
        <p:nvSpPr>
          <p:cNvPr id="5" name="コンテンツ プレースホルダ 4"/>
          <p:cNvSpPr>
            <a:spLocks noGrp="1"/>
          </p:cNvSpPr>
          <p:nvPr>
            <p:ph idx="1"/>
          </p:nvPr>
        </p:nvSpPr>
        <p:spPr/>
        <p:txBody>
          <a:bodyPr/>
          <a:lstStyle/>
          <a:p>
            <a:r>
              <a:rPr kumimoji="1" lang="en-US" altLang="ja-JP" dirty="0" smtClean="0"/>
              <a:t>Linear and non-linear phase.</a:t>
            </a:r>
            <a:endParaRPr kumimoji="1" lang="ja-JP" altLang="en-US" dirty="0"/>
          </a:p>
        </p:txBody>
      </p:sp>
      <p:pic>
        <p:nvPicPr>
          <p:cNvPr id="8" name="図 7" descr="emiic_ibeam3.png"/>
          <p:cNvPicPr>
            <a:picLocks noChangeAspect="1"/>
          </p:cNvPicPr>
          <p:nvPr/>
        </p:nvPicPr>
        <p:blipFill>
          <a:blip r:embed="rId2"/>
          <a:stretch>
            <a:fillRect/>
          </a:stretch>
        </p:blipFill>
        <p:spPr>
          <a:xfrm>
            <a:off x="714348" y="2000240"/>
            <a:ext cx="3429000" cy="2400300"/>
          </a:xfrm>
          <a:prstGeom prst="rect">
            <a:avLst/>
          </a:prstGeom>
        </p:spPr>
      </p:pic>
      <p:pic>
        <p:nvPicPr>
          <p:cNvPr id="9" name="図 8" descr="emiic4300_ibeam0.png"/>
          <p:cNvPicPr>
            <a:picLocks noChangeAspect="1"/>
          </p:cNvPicPr>
          <p:nvPr/>
        </p:nvPicPr>
        <p:blipFill>
          <a:blip r:embed="rId3"/>
          <a:stretch>
            <a:fillRect/>
          </a:stretch>
        </p:blipFill>
        <p:spPr>
          <a:xfrm>
            <a:off x="4714900" y="4358576"/>
            <a:ext cx="3429000" cy="2400300"/>
          </a:xfrm>
          <a:prstGeom prst="rect">
            <a:avLst/>
          </a:prstGeom>
        </p:spPr>
      </p:pic>
      <p:pic>
        <p:nvPicPr>
          <p:cNvPr id="10" name="図 9" descr="emiic4300_ibeam1.png"/>
          <p:cNvPicPr>
            <a:picLocks noChangeAspect="1"/>
          </p:cNvPicPr>
          <p:nvPr/>
        </p:nvPicPr>
        <p:blipFill>
          <a:blip r:embed="rId4"/>
          <a:stretch>
            <a:fillRect/>
          </a:stretch>
        </p:blipFill>
        <p:spPr>
          <a:xfrm>
            <a:off x="785786" y="4357694"/>
            <a:ext cx="3429000" cy="2400300"/>
          </a:xfrm>
          <a:prstGeom prst="rect">
            <a:avLst/>
          </a:prstGeom>
        </p:spPr>
      </p:pic>
      <p:grpSp>
        <p:nvGrpSpPr>
          <p:cNvPr id="3" name="グループ化 10"/>
          <p:cNvGrpSpPr/>
          <p:nvPr/>
        </p:nvGrpSpPr>
        <p:grpSpPr>
          <a:xfrm>
            <a:off x="1928794" y="1940494"/>
            <a:ext cx="102871" cy="2216741"/>
            <a:chOff x="3183245" y="1885074"/>
            <a:chExt cx="102871" cy="2216741"/>
          </a:xfrm>
        </p:grpSpPr>
        <p:cxnSp>
          <p:nvCxnSpPr>
            <p:cNvPr id="12" name="直線コネクタ 11"/>
            <p:cNvCxnSpPr/>
            <p:nvPr/>
          </p:nvCxnSpPr>
          <p:spPr>
            <a:xfrm rot="5400000" flipH="1" flipV="1">
              <a:off x="2192682" y="3065170"/>
              <a:ext cx="207170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下矢印 12"/>
            <p:cNvSpPr/>
            <p:nvPr/>
          </p:nvSpPr>
          <p:spPr>
            <a:xfrm>
              <a:off x="3183245" y="1885074"/>
              <a:ext cx="102871" cy="142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EMIIC </a:t>
            </a:r>
            <a:r>
              <a:rPr kumimoji="1" lang="en-US" altLang="ja-JP" dirty="0" smtClean="0"/>
              <a:t>instability 4/4.</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53</a:t>
            </a:fld>
            <a:endParaRPr kumimoji="1" lang="ja-JP" altLang="en-US" dirty="0"/>
          </a:p>
        </p:txBody>
      </p:sp>
      <p:sp>
        <p:nvSpPr>
          <p:cNvPr id="5" name="コンテンツ プレースホルダ 4"/>
          <p:cNvSpPr>
            <a:spLocks noGrp="1"/>
          </p:cNvSpPr>
          <p:nvPr>
            <p:ph idx="1"/>
          </p:nvPr>
        </p:nvSpPr>
        <p:spPr/>
        <p:txBody>
          <a:bodyPr/>
          <a:lstStyle/>
          <a:p>
            <a:r>
              <a:rPr kumimoji="1" lang="en-US" altLang="ja-JP" dirty="0" smtClean="0"/>
              <a:t>Linear and non-linear phase.</a:t>
            </a:r>
            <a:endParaRPr kumimoji="1" lang="ja-JP" altLang="en-US" dirty="0"/>
          </a:p>
        </p:txBody>
      </p:sp>
      <p:pic>
        <p:nvPicPr>
          <p:cNvPr id="8" name="図 7" descr="emiic_ibeam3.png"/>
          <p:cNvPicPr>
            <a:picLocks noChangeAspect="1"/>
          </p:cNvPicPr>
          <p:nvPr/>
        </p:nvPicPr>
        <p:blipFill>
          <a:blip r:embed="rId2"/>
          <a:stretch>
            <a:fillRect/>
          </a:stretch>
        </p:blipFill>
        <p:spPr>
          <a:xfrm>
            <a:off x="714348" y="2000240"/>
            <a:ext cx="3429000" cy="2400300"/>
          </a:xfrm>
          <a:prstGeom prst="rect">
            <a:avLst/>
          </a:prstGeom>
        </p:spPr>
      </p:pic>
      <p:pic>
        <p:nvPicPr>
          <p:cNvPr id="9" name="図 8" descr="emiic7000_ibeam0.png"/>
          <p:cNvPicPr>
            <a:picLocks noChangeAspect="1"/>
          </p:cNvPicPr>
          <p:nvPr/>
        </p:nvPicPr>
        <p:blipFill>
          <a:blip r:embed="rId3"/>
          <a:stretch>
            <a:fillRect/>
          </a:stretch>
        </p:blipFill>
        <p:spPr>
          <a:xfrm>
            <a:off x="4714900" y="4357694"/>
            <a:ext cx="3429000" cy="2400300"/>
          </a:xfrm>
          <a:prstGeom prst="rect">
            <a:avLst/>
          </a:prstGeom>
        </p:spPr>
      </p:pic>
      <p:pic>
        <p:nvPicPr>
          <p:cNvPr id="10" name="図 9" descr="emiic7000_ibeam1.png"/>
          <p:cNvPicPr>
            <a:picLocks noChangeAspect="1"/>
          </p:cNvPicPr>
          <p:nvPr/>
        </p:nvPicPr>
        <p:blipFill>
          <a:blip r:embed="rId4"/>
          <a:stretch>
            <a:fillRect/>
          </a:stretch>
        </p:blipFill>
        <p:spPr>
          <a:xfrm>
            <a:off x="785810" y="4357694"/>
            <a:ext cx="3429000" cy="2400300"/>
          </a:xfrm>
          <a:prstGeom prst="rect">
            <a:avLst/>
          </a:prstGeom>
        </p:spPr>
      </p:pic>
      <p:grpSp>
        <p:nvGrpSpPr>
          <p:cNvPr id="3" name="グループ化 10"/>
          <p:cNvGrpSpPr/>
          <p:nvPr/>
        </p:nvGrpSpPr>
        <p:grpSpPr>
          <a:xfrm>
            <a:off x="2442715" y="1926639"/>
            <a:ext cx="102871" cy="2216741"/>
            <a:chOff x="3183245" y="1885074"/>
            <a:chExt cx="102871" cy="2216741"/>
          </a:xfrm>
        </p:grpSpPr>
        <p:cxnSp>
          <p:nvCxnSpPr>
            <p:cNvPr id="12" name="直線コネクタ 11"/>
            <p:cNvCxnSpPr/>
            <p:nvPr/>
          </p:nvCxnSpPr>
          <p:spPr>
            <a:xfrm rot="5400000" flipH="1" flipV="1">
              <a:off x="2192682" y="3065170"/>
              <a:ext cx="207170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下矢印 12"/>
            <p:cNvSpPr/>
            <p:nvPr/>
          </p:nvSpPr>
          <p:spPr>
            <a:xfrm>
              <a:off x="3183245" y="1885074"/>
              <a:ext cx="102871" cy="14287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Application to the magnetic reconnection.</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pPr lvl="1"/>
            <a:r>
              <a:rPr lang="en-US" altLang="ja-JP" dirty="0" smtClean="0"/>
              <a:t>Origin of the temperature anisotropy along the reconnection layer</a:t>
            </a:r>
          </a:p>
          <a:p>
            <a:pPr lvl="2"/>
            <a:r>
              <a:rPr lang="en-US" altLang="ja-JP" dirty="0" smtClean="0"/>
              <a:t>Reconnection-layer </a:t>
            </a:r>
            <a:r>
              <a:rPr lang="ja-JP" altLang="en-US" dirty="0" smtClean="0"/>
              <a:t>に沿った速度分布関数</a:t>
            </a:r>
            <a:endParaRPr lang="en-US" altLang="ja-JP" dirty="0" smtClean="0"/>
          </a:p>
          <a:p>
            <a:pPr lvl="2"/>
            <a:r>
              <a:rPr lang="en-US" altLang="ja-JP" dirty="0" err="1" smtClean="0"/>
              <a:t>Speiser</a:t>
            </a:r>
            <a:r>
              <a:rPr lang="en-US" altLang="ja-JP" dirty="0" smtClean="0"/>
              <a:t>-like </a:t>
            </a:r>
            <a:r>
              <a:rPr lang="ja-JP" altLang="en-US" dirty="0" smtClean="0"/>
              <a:t>な加速</a:t>
            </a:r>
            <a:r>
              <a:rPr lang="en-US" altLang="ja-JP" dirty="0" smtClean="0"/>
              <a:t>? </a:t>
            </a:r>
            <a:r>
              <a:rPr lang="ja-JP" altLang="en-US" dirty="0" smtClean="0"/>
              <a:t>湾曲パラメータ</a:t>
            </a:r>
            <a:endParaRPr lang="en-US" altLang="ja-JP" dirty="0" smtClean="0"/>
          </a:p>
          <a:p>
            <a:pPr lvl="2"/>
            <a:endParaRPr lang="en-US" altLang="ja-JP" dirty="0" smtClean="0"/>
          </a:p>
          <a:p>
            <a:pPr lvl="1"/>
            <a:r>
              <a:rPr kumimoji="1" lang="ja-JP" altLang="en-US" dirty="0" smtClean="0"/>
              <a:t>温度異方性の緩和のメカニズム</a:t>
            </a:r>
            <a:endParaRPr kumimoji="1" lang="en-US" altLang="ja-JP" dirty="0" smtClean="0"/>
          </a:p>
          <a:p>
            <a:pPr lvl="2"/>
            <a:r>
              <a:rPr lang="en-US" altLang="ja-JP" dirty="0" smtClean="0"/>
              <a:t>Resonant-mode: </a:t>
            </a:r>
            <a:r>
              <a:rPr lang="ja-JP" altLang="en-US" dirty="0" smtClean="0"/>
              <a:t>速度分布関数の情報から</a:t>
            </a:r>
            <a:endParaRPr lang="en-US" altLang="ja-JP" dirty="0" smtClean="0"/>
          </a:p>
          <a:p>
            <a:pPr lvl="2"/>
            <a:r>
              <a:rPr lang="en-US" altLang="ja-JP" dirty="0" smtClean="0"/>
              <a:t>Non-resonant mode: 2D Reconnection </a:t>
            </a:r>
            <a:r>
              <a:rPr lang="ja-JP" altLang="en-US" dirty="0" smtClean="0"/>
              <a:t>の結果では起きない </a:t>
            </a:r>
            <a:r>
              <a:rPr lang="en-US" altLang="ja-JP" dirty="0" smtClean="0"/>
              <a:t>Regime </a:t>
            </a:r>
            <a:r>
              <a:rPr lang="ja-JP" altLang="en-US" dirty="0" smtClean="0"/>
              <a:t>にある</a:t>
            </a:r>
            <a:endParaRPr lang="en-US" altLang="ja-JP" dirty="0" smtClean="0"/>
          </a:p>
          <a:p>
            <a:pPr lvl="2"/>
            <a:r>
              <a:rPr kumimoji="1" lang="en-US" altLang="ja-JP" dirty="0" smtClean="0"/>
              <a:t>Pitch-angle scattering: </a:t>
            </a:r>
            <a:r>
              <a:rPr kumimoji="1" lang="ja-JP" altLang="en-US" dirty="0" smtClean="0"/>
              <a:t>波動解析（リコネクション中での</a:t>
            </a:r>
            <a:r>
              <a:rPr kumimoji="1" lang="en-US" altLang="ja-JP" dirty="0" smtClean="0"/>
              <a:t>Fourier </a:t>
            </a:r>
            <a:r>
              <a:rPr kumimoji="1" lang="ja-JP" altLang="en-US" dirty="0" smtClean="0"/>
              <a:t>解析は無理</a:t>
            </a:r>
            <a:r>
              <a:rPr kumimoji="1" lang="en-US" altLang="ja-JP" dirty="0" smtClean="0"/>
              <a:t>? </a:t>
            </a:r>
            <a:r>
              <a:rPr kumimoji="1" lang="ja-JP" altLang="en-US" dirty="0" smtClean="0"/>
              <a:t>）</a:t>
            </a:r>
            <a:endParaRPr kumimoji="1" lang="en-US" altLang="ja-JP" dirty="0" smtClean="0"/>
          </a:p>
          <a:p>
            <a:pPr lvl="2"/>
            <a:endParaRPr kumimoji="1" lang="en-US" altLang="ja-JP" dirty="0" smtClean="0"/>
          </a:p>
          <a:p>
            <a:pPr lvl="1"/>
            <a:r>
              <a:rPr lang="en-US" altLang="ja-JP" dirty="0" smtClean="0"/>
              <a:t>Reconnection-layer </a:t>
            </a:r>
            <a:r>
              <a:rPr lang="ja-JP" altLang="en-US" dirty="0" smtClean="0"/>
              <a:t>に沿った加熱は </a:t>
            </a:r>
            <a:r>
              <a:rPr lang="en-US" altLang="ja-JP" dirty="0" smtClean="0"/>
              <a:t>Slow shock </a:t>
            </a:r>
            <a:r>
              <a:rPr lang="ja-JP" altLang="en-US" dirty="0" smtClean="0"/>
              <a:t>による熱化か、</a:t>
            </a:r>
            <a:r>
              <a:rPr lang="en-US" altLang="ja-JP" dirty="0" err="1" smtClean="0"/>
              <a:t>Ohmic</a:t>
            </a:r>
            <a:r>
              <a:rPr lang="en-US" altLang="ja-JP" dirty="0" smtClean="0"/>
              <a:t> Diffusion </a:t>
            </a:r>
            <a:r>
              <a:rPr lang="ja-JP" altLang="en-US" dirty="0" smtClean="0"/>
              <a:t>か</a:t>
            </a:r>
            <a:r>
              <a:rPr lang="en-US" altLang="ja-JP" dirty="0" smtClean="0"/>
              <a:t>(Sweet-Parker)</a:t>
            </a:r>
          </a:p>
          <a:p>
            <a:pPr lvl="2"/>
            <a:r>
              <a:rPr kumimoji="1" lang="en-US" altLang="ja-JP" dirty="0" smtClean="0"/>
              <a:t>Beam </a:t>
            </a:r>
            <a:r>
              <a:rPr kumimoji="1" lang="ja-JP" altLang="en-US" dirty="0" smtClean="0"/>
              <a:t>の相対速度</a:t>
            </a:r>
            <a:r>
              <a:rPr lang="ja-JP" altLang="en-US" dirty="0" smtClean="0"/>
              <a:t>（温度異方性）を </a:t>
            </a:r>
            <a:r>
              <a:rPr lang="en-US" altLang="ja-JP" dirty="0" smtClean="0"/>
              <a:t>Free energy </a:t>
            </a:r>
            <a:r>
              <a:rPr lang="ja-JP" altLang="en-US" dirty="0" smtClean="0"/>
              <a:t>とするものでなく、磁場の散逸が重要</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54</a:t>
            </a:fld>
            <a:endParaRPr kumimoji="1"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Master thesis.</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en-US" altLang="ja-JP" dirty="0" smtClean="0"/>
              <a:t>General Introduction.</a:t>
            </a:r>
          </a:p>
          <a:p>
            <a:endParaRPr kumimoji="1" lang="en-US" altLang="ja-JP" dirty="0" smtClean="0"/>
          </a:p>
          <a:p>
            <a:r>
              <a:rPr lang="en-US" altLang="ja-JP" dirty="0" smtClean="0"/>
              <a:t>Slow-mode shocks in anisotropic plasmas.</a:t>
            </a:r>
          </a:p>
          <a:p>
            <a:pPr lvl="1"/>
            <a:r>
              <a:rPr lang="en-US" altLang="ja-JP" dirty="0" smtClean="0">
                <a:solidFill>
                  <a:schemeClr val="tx2">
                    <a:lumMod val="60000"/>
                    <a:lumOff val="40000"/>
                  </a:schemeClr>
                </a:solidFill>
              </a:rPr>
              <a:t>MHD shock structure in anisotropic plasmas.</a:t>
            </a:r>
          </a:p>
          <a:p>
            <a:pPr lvl="1"/>
            <a:r>
              <a:rPr lang="en-US" altLang="ja-JP" dirty="0" smtClean="0">
                <a:solidFill>
                  <a:srgbClr val="FF0000"/>
                </a:solidFill>
              </a:rPr>
              <a:t>Ion scale dissipation mechanism in slow shocks.</a:t>
            </a:r>
          </a:p>
          <a:p>
            <a:pPr lvl="1"/>
            <a:r>
              <a:rPr lang="en-US" altLang="ja-JP" dirty="0" err="1" smtClean="0">
                <a:solidFill>
                  <a:schemeClr val="tx2">
                    <a:lumMod val="60000"/>
                    <a:lumOff val="40000"/>
                  </a:schemeClr>
                </a:solidFill>
              </a:rPr>
              <a:t>Co</a:t>
            </a:r>
            <a:r>
              <a:rPr lang="en-US" altLang="ja-JP" dirty="0" err="1" smtClean="0"/>
              <a:t>llisionless</a:t>
            </a:r>
            <a:r>
              <a:rPr lang="en-US" altLang="ja-JP" dirty="0" smtClean="0"/>
              <a:t> slow shocks in anisotropic plasmas.</a:t>
            </a:r>
          </a:p>
          <a:p>
            <a:pPr lvl="1"/>
            <a:endParaRPr lang="en-US" altLang="ja-JP" dirty="0" smtClean="0"/>
          </a:p>
          <a:p>
            <a:r>
              <a:rPr kumimoji="1" lang="en-US" altLang="ja-JP" dirty="0" smtClean="0"/>
              <a:t>Ion kinetic effects on the </a:t>
            </a:r>
            <a:r>
              <a:rPr kumimoji="1" lang="en-US" altLang="ja-JP" dirty="0" err="1" smtClean="0"/>
              <a:t>collisionless</a:t>
            </a:r>
            <a:r>
              <a:rPr kumimoji="1" lang="en-US" altLang="ja-JP" dirty="0" smtClean="0"/>
              <a:t> magnetic reconnection in the distant </a:t>
            </a:r>
            <a:r>
              <a:rPr kumimoji="1" lang="en-US" altLang="ja-JP" dirty="0" err="1" smtClean="0"/>
              <a:t>magnetotail</a:t>
            </a:r>
            <a:r>
              <a:rPr kumimoji="1" lang="en-US" altLang="ja-JP" dirty="0" smtClean="0"/>
              <a:t>.</a:t>
            </a:r>
          </a:p>
          <a:p>
            <a:pPr lvl="1"/>
            <a:r>
              <a:rPr lang="en-US" altLang="ja-JP" dirty="0" smtClean="0">
                <a:solidFill>
                  <a:schemeClr val="tx2">
                    <a:lumMod val="60000"/>
                    <a:lumOff val="40000"/>
                  </a:schemeClr>
                </a:solidFill>
              </a:rPr>
              <a:t>Basic feature of a </a:t>
            </a:r>
            <a:r>
              <a:rPr lang="en-US" altLang="ja-JP" dirty="0" err="1" smtClean="0">
                <a:solidFill>
                  <a:schemeClr val="tx2">
                    <a:lumMod val="60000"/>
                    <a:lumOff val="40000"/>
                  </a:schemeClr>
                </a:solidFill>
              </a:rPr>
              <a:t>collisionless</a:t>
            </a:r>
            <a:r>
              <a:rPr lang="en-US" altLang="ja-JP" dirty="0" smtClean="0">
                <a:solidFill>
                  <a:schemeClr val="tx2">
                    <a:lumMod val="60000"/>
                    <a:lumOff val="40000"/>
                  </a:schemeClr>
                </a:solidFill>
              </a:rPr>
              <a:t> magnetic reconnection.</a:t>
            </a:r>
          </a:p>
          <a:p>
            <a:pPr lvl="1"/>
            <a:r>
              <a:rPr lang="en-US" altLang="ja-JP" dirty="0" smtClean="0">
                <a:solidFill>
                  <a:schemeClr val="tx2">
                    <a:lumMod val="60000"/>
                    <a:lumOff val="40000"/>
                  </a:schemeClr>
                </a:solidFill>
              </a:rPr>
              <a:t>Relation between slow shock formation </a:t>
            </a:r>
            <a:r>
              <a:rPr lang="en-US" altLang="ja-JP" dirty="0" smtClean="0"/>
              <a:t>and anisotropy along the reconnection-layer.</a:t>
            </a:r>
          </a:p>
          <a:p>
            <a:pPr lvl="1"/>
            <a:endParaRPr kumimoji="1" lang="en-US" altLang="ja-JP" dirty="0" smtClean="0"/>
          </a:p>
          <a:p>
            <a:r>
              <a:rPr lang="en-US" altLang="ja-JP" dirty="0" smtClean="0"/>
              <a:t>General discussion and Conclusion.</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55</a:t>
            </a:fld>
            <a:endParaRPr kumimoji="1" lang="ja-JP"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330"/>
            <a:ext cx="8229600" cy="1143000"/>
          </a:xfrm>
        </p:spPr>
        <p:txBody>
          <a:bodyPr>
            <a:normAutofit/>
          </a:bodyPr>
          <a:lstStyle/>
          <a:p>
            <a:r>
              <a:rPr kumimoji="1" lang="ja-JP" altLang="en-US" sz="2400" dirty="0" smtClean="0"/>
              <a:t>温度異方性と </a:t>
            </a:r>
            <a:r>
              <a:rPr kumimoji="1" lang="en-US" altLang="ja-JP" sz="2400" dirty="0" smtClean="0"/>
              <a:t>Slow mode </a:t>
            </a:r>
            <a:r>
              <a:rPr lang="ja-JP" altLang="en-US" sz="2400" dirty="0" smtClean="0"/>
              <a:t>の位相速度</a:t>
            </a:r>
            <a:endParaRPr kumimoji="1" lang="ja-JP" altLang="en-US" sz="2400" dirty="0"/>
          </a:p>
        </p:txBody>
      </p:sp>
      <p:pic>
        <p:nvPicPr>
          <p:cNvPr id="3" name="Picture 2"/>
          <p:cNvPicPr>
            <a:picLocks noChangeAspect="1" noChangeArrowheads="1"/>
          </p:cNvPicPr>
          <p:nvPr/>
        </p:nvPicPr>
        <p:blipFill>
          <a:blip r:embed="rId2"/>
          <a:srcRect/>
          <a:stretch>
            <a:fillRect/>
          </a:stretch>
        </p:blipFill>
        <p:spPr bwMode="auto">
          <a:xfrm>
            <a:off x="71406" y="3357562"/>
            <a:ext cx="7524750" cy="2590800"/>
          </a:xfrm>
          <a:prstGeom prst="rect">
            <a:avLst/>
          </a:prstGeom>
          <a:noFill/>
          <a:ln w="9525">
            <a:noFill/>
            <a:miter lim="800000"/>
            <a:headEnd/>
            <a:tailEnd/>
          </a:ln>
          <a:effectLst/>
        </p:spPr>
      </p:pic>
      <p:cxnSp>
        <p:nvCxnSpPr>
          <p:cNvPr id="5" name="直線コネクタ 4"/>
          <p:cNvCxnSpPr/>
          <p:nvPr/>
        </p:nvCxnSpPr>
        <p:spPr>
          <a:xfrm rot="5400000" flipH="1" flipV="1">
            <a:off x="1903388" y="4406860"/>
            <a:ext cx="1928826" cy="158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5400000" flipH="1" flipV="1">
            <a:off x="3974296" y="4396822"/>
            <a:ext cx="1928826" cy="158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flipH="1" flipV="1">
            <a:off x="6032550" y="4392619"/>
            <a:ext cx="1928826" cy="158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endCxn id="16" idx="2"/>
          </p:cNvCxnSpPr>
          <p:nvPr/>
        </p:nvCxnSpPr>
        <p:spPr>
          <a:xfrm rot="10800000">
            <a:off x="1185832" y="3214686"/>
            <a:ext cx="1671657" cy="21431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endCxn id="17" idx="2"/>
          </p:cNvCxnSpPr>
          <p:nvPr/>
        </p:nvCxnSpPr>
        <p:spPr>
          <a:xfrm rot="10800000">
            <a:off x="3444954" y="3214686"/>
            <a:ext cx="1484237" cy="21431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endCxn id="18" idx="2"/>
          </p:cNvCxnSpPr>
          <p:nvPr/>
        </p:nvCxnSpPr>
        <p:spPr>
          <a:xfrm rot="10800000">
            <a:off x="5704076" y="3214686"/>
            <a:ext cx="1296817" cy="21431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14348" y="611821"/>
            <a:ext cx="948465" cy="369332"/>
          </a:xfrm>
          <a:prstGeom prst="rect">
            <a:avLst/>
          </a:prstGeom>
          <a:noFill/>
        </p:spPr>
        <p:txBody>
          <a:bodyPr wrap="none" rtlCol="0">
            <a:spAutoFit/>
          </a:bodyPr>
          <a:lstStyle/>
          <a:p>
            <a:r>
              <a:rPr lang="en-US" altLang="ja-JP" dirty="0" smtClean="0"/>
              <a:t>e</a:t>
            </a:r>
            <a:r>
              <a:rPr kumimoji="1" lang="en-US" altLang="ja-JP" dirty="0" smtClean="0"/>
              <a:t> = 0.58</a:t>
            </a:r>
            <a:endParaRPr kumimoji="1" lang="ja-JP" altLang="en-US" dirty="0"/>
          </a:p>
        </p:txBody>
      </p:sp>
      <p:sp>
        <p:nvSpPr>
          <p:cNvPr id="27" name="テキスト ボックス 26"/>
          <p:cNvSpPr txBox="1"/>
          <p:nvPr/>
        </p:nvSpPr>
        <p:spPr>
          <a:xfrm>
            <a:off x="2961357" y="603882"/>
            <a:ext cx="967701" cy="369332"/>
          </a:xfrm>
          <a:prstGeom prst="rect">
            <a:avLst/>
          </a:prstGeom>
          <a:noFill/>
        </p:spPr>
        <p:txBody>
          <a:bodyPr wrap="none" rtlCol="0">
            <a:spAutoFit/>
          </a:bodyPr>
          <a:lstStyle/>
          <a:p>
            <a:r>
              <a:rPr lang="en-US" altLang="ja-JP" dirty="0" smtClean="0"/>
              <a:t>e</a:t>
            </a:r>
            <a:r>
              <a:rPr kumimoji="1" lang="en-US" altLang="ja-JP" dirty="0" smtClean="0"/>
              <a:t> = 0.69</a:t>
            </a:r>
            <a:endParaRPr kumimoji="1" lang="ja-JP" altLang="en-US" dirty="0"/>
          </a:p>
        </p:txBody>
      </p:sp>
      <p:sp>
        <p:nvSpPr>
          <p:cNvPr id="28" name="テキスト ボックス 27"/>
          <p:cNvSpPr txBox="1"/>
          <p:nvPr/>
        </p:nvSpPr>
        <p:spPr>
          <a:xfrm>
            <a:off x="5250579" y="611821"/>
            <a:ext cx="964495" cy="369332"/>
          </a:xfrm>
          <a:prstGeom prst="rect">
            <a:avLst/>
          </a:prstGeom>
          <a:noFill/>
        </p:spPr>
        <p:txBody>
          <a:bodyPr wrap="none" rtlCol="0">
            <a:spAutoFit/>
          </a:bodyPr>
          <a:lstStyle/>
          <a:p>
            <a:r>
              <a:rPr lang="en-US" altLang="ja-JP" dirty="0" smtClean="0"/>
              <a:t>e</a:t>
            </a:r>
            <a:r>
              <a:rPr kumimoji="1" lang="en-US" altLang="ja-JP" dirty="0" smtClean="0"/>
              <a:t> = 0.80</a:t>
            </a:r>
            <a:endParaRPr kumimoji="1" lang="ja-JP" altLang="en-US" dirty="0"/>
          </a:p>
        </p:txBody>
      </p:sp>
      <p:pic>
        <p:nvPicPr>
          <p:cNvPr id="16" name="図 15" descr="FD_SGEPSS_40.png"/>
          <p:cNvPicPr>
            <a:picLocks noChangeAspect="1"/>
          </p:cNvPicPr>
          <p:nvPr/>
        </p:nvPicPr>
        <p:blipFill>
          <a:blip r:embed="rId3"/>
          <a:stretch>
            <a:fillRect/>
          </a:stretch>
        </p:blipFill>
        <p:spPr>
          <a:xfrm>
            <a:off x="71406" y="998218"/>
            <a:ext cx="2228850" cy="2216468"/>
          </a:xfrm>
          <a:prstGeom prst="rect">
            <a:avLst/>
          </a:prstGeom>
        </p:spPr>
      </p:pic>
      <p:pic>
        <p:nvPicPr>
          <p:cNvPr id="17" name="図 16" descr="FD_SGEPSS_80.png"/>
          <p:cNvPicPr>
            <a:picLocks noChangeAspect="1"/>
          </p:cNvPicPr>
          <p:nvPr/>
        </p:nvPicPr>
        <p:blipFill>
          <a:blip r:embed="rId4"/>
          <a:stretch>
            <a:fillRect/>
          </a:stretch>
        </p:blipFill>
        <p:spPr>
          <a:xfrm>
            <a:off x="2330528" y="998218"/>
            <a:ext cx="2228850" cy="2216468"/>
          </a:xfrm>
          <a:prstGeom prst="rect">
            <a:avLst/>
          </a:prstGeom>
        </p:spPr>
      </p:pic>
      <p:pic>
        <p:nvPicPr>
          <p:cNvPr id="18" name="図 17" descr="FD_SGEPSS_120.png"/>
          <p:cNvPicPr>
            <a:picLocks noChangeAspect="1"/>
          </p:cNvPicPr>
          <p:nvPr/>
        </p:nvPicPr>
        <p:blipFill>
          <a:blip r:embed="rId5"/>
          <a:stretch>
            <a:fillRect/>
          </a:stretch>
        </p:blipFill>
        <p:spPr>
          <a:xfrm>
            <a:off x="4589650" y="998218"/>
            <a:ext cx="2228850" cy="2216468"/>
          </a:xfrm>
          <a:prstGeom prst="rect">
            <a:avLst/>
          </a:prstGeom>
        </p:spPr>
      </p:pic>
      <p:pic>
        <p:nvPicPr>
          <p:cNvPr id="20" name="図 19" descr="FD_SGEPSS_160.png"/>
          <p:cNvPicPr>
            <a:picLocks noChangeAspect="1"/>
          </p:cNvPicPr>
          <p:nvPr/>
        </p:nvPicPr>
        <p:blipFill>
          <a:blip r:embed="rId6"/>
          <a:stretch>
            <a:fillRect/>
          </a:stretch>
        </p:blipFill>
        <p:spPr>
          <a:xfrm>
            <a:off x="6844569" y="998218"/>
            <a:ext cx="2228850" cy="2216468"/>
          </a:xfrm>
          <a:prstGeom prst="rect">
            <a:avLst/>
          </a:prstGeom>
        </p:spPr>
      </p:pic>
      <p:sp>
        <p:nvSpPr>
          <p:cNvPr id="24" name="テキスト ボックス 23"/>
          <p:cNvSpPr txBox="1"/>
          <p:nvPr/>
        </p:nvSpPr>
        <p:spPr>
          <a:xfrm>
            <a:off x="7500958" y="617329"/>
            <a:ext cx="915956" cy="369332"/>
          </a:xfrm>
          <a:prstGeom prst="rect">
            <a:avLst/>
          </a:prstGeom>
          <a:noFill/>
        </p:spPr>
        <p:txBody>
          <a:bodyPr wrap="none" rtlCol="0">
            <a:spAutoFit/>
          </a:bodyPr>
          <a:lstStyle/>
          <a:p>
            <a:r>
              <a:rPr lang="en-US" altLang="ja-JP" dirty="0" smtClean="0"/>
              <a:t>e</a:t>
            </a:r>
            <a:r>
              <a:rPr kumimoji="1" lang="en-US" altLang="ja-JP" dirty="0" smtClean="0"/>
              <a:t> = 0.91</a:t>
            </a:r>
            <a:endParaRPr kumimoji="1" lang="ja-JP" altLang="en-US" dirty="0"/>
          </a:p>
        </p:txBody>
      </p:sp>
      <p:sp>
        <p:nvSpPr>
          <p:cNvPr id="31" name="テキスト ボックス 30"/>
          <p:cNvSpPr txBox="1"/>
          <p:nvPr/>
        </p:nvSpPr>
        <p:spPr>
          <a:xfrm>
            <a:off x="285721" y="6131502"/>
            <a:ext cx="8643998" cy="646331"/>
          </a:xfrm>
          <a:prstGeom prst="rect">
            <a:avLst/>
          </a:prstGeom>
          <a:noFill/>
        </p:spPr>
        <p:txBody>
          <a:bodyPr wrap="square" rtlCol="0">
            <a:spAutoFit/>
          </a:bodyPr>
          <a:lstStyle/>
          <a:p>
            <a:r>
              <a:rPr kumimoji="1" lang="ja-JP" altLang="en-US" dirty="0" smtClean="0"/>
              <a:t>異方性が大きい時には、</a:t>
            </a:r>
            <a:r>
              <a:rPr kumimoji="1" lang="en-US" altLang="ja-JP" dirty="0" smtClean="0"/>
              <a:t>Slow mode </a:t>
            </a:r>
            <a:r>
              <a:rPr kumimoji="1" lang="ja-JP" altLang="en-US" dirty="0" smtClean="0"/>
              <a:t>の位相速度の方が </a:t>
            </a:r>
            <a:r>
              <a:rPr lang="en-US" altLang="ja-JP" dirty="0" smtClean="0"/>
              <a:t>Intermediate mode </a:t>
            </a:r>
            <a:r>
              <a:rPr lang="ja-JP" altLang="en-US" dirty="0" smtClean="0"/>
              <a:t>の位相速度よりも大きい</a:t>
            </a:r>
            <a:r>
              <a:rPr lang="en-US" altLang="ja-JP" dirty="0" smtClean="0"/>
              <a: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71406" y="3357562"/>
            <a:ext cx="7524750" cy="2590800"/>
          </a:xfrm>
          <a:prstGeom prst="rect">
            <a:avLst/>
          </a:prstGeom>
          <a:noFill/>
          <a:ln w="9525">
            <a:noFill/>
            <a:miter lim="800000"/>
            <a:headEnd/>
            <a:tailEnd/>
          </a:ln>
          <a:effectLst/>
        </p:spPr>
      </p:pic>
      <p:cxnSp>
        <p:nvCxnSpPr>
          <p:cNvPr id="5" name="直線コネクタ 4"/>
          <p:cNvCxnSpPr/>
          <p:nvPr/>
        </p:nvCxnSpPr>
        <p:spPr>
          <a:xfrm rot="5400000" flipH="1" flipV="1">
            <a:off x="1903388" y="4406860"/>
            <a:ext cx="1928826" cy="158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5400000" flipH="1" flipV="1">
            <a:off x="3974296" y="4396822"/>
            <a:ext cx="1928826" cy="158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flipH="1" flipV="1">
            <a:off x="6032550" y="4392619"/>
            <a:ext cx="1928826" cy="158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10800000">
            <a:off x="1185832" y="3214686"/>
            <a:ext cx="1671657" cy="21431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3444954" y="3214686"/>
            <a:ext cx="1484237" cy="21431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a:off x="5704076" y="3214686"/>
            <a:ext cx="1296817" cy="21431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14348" y="285728"/>
            <a:ext cx="948465" cy="369332"/>
          </a:xfrm>
          <a:prstGeom prst="rect">
            <a:avLst/>
          </a:prstGeom>
          <a:noFill/>
        </p:spPr>
        <p:txBody>
          <a:bodyPr wrap="none" rtlCol="0">
            <a:spAutoFit/>
          </a:bodyPr>
          <a:lstStyle/>
          <a:p>
            <a:r>
              <a:rPr lang="en-US" altLang="ja-JP" dirty="0" smtClean="0"/>
              <a:t>e</a:t>
            </a:r>
            <a:r>
              <a:rPr kumimoji="1" lang="en-US" altLang="ja-JP" dirty="0" smtClean="0"/>
              <a:t> = 0.58</a:t>
            </a:r>
            <a:endParaRPr kumimoji="1" lang="ja-JP" altLang="en-US" dirty="0"/>
          </a:p>
        </p:txBody>
      </p:sp>
      <p:sp>
        <p:nvSpPr>
          <p:cNvPr id="27" name="テキスト ボックス 26"/>
          <p:cNvSpPr txBox="1"/>
          <p:nvPr/>
        </p:nvSpPr>
        <p:spPr>
          <a:xfrm>
            <a:off x="2961357" y="285728"/>
            <a:ext cx="967701" cy="369332"/>
          </a:xfrm>
          <a:prstGeom prst="rect">
            <a:avLst/>
          </a:prstGeom>
          <a:noFill/>
        </p:spPr>
        <p:txBody>
          <a:bodyPr wrap="none" rtlCol="0">
            <a:spAutoFit/>
          </a:bodyPr>
          <a:lstStyle/>
          <a:p>
            <a:r>
              <a:rPr lang="en-US" altLang="ja-JP" dirty="0" smtClean="0"/>
              <a:t>e</a:t>
            </a:r>
            <a:r>
              <a:rPr kumimoji="1" lang="en-US" altLang="ja-JP" dirty="0" smtClean="0"/>
              <a:t> = 0.69</a:t>
            </a:r>
            <a:endParaRPr kumimoji="1" lang="ja-JP" altLang="en-US" dirty="0"/>
          </a:p>
        </p:txBody>
      </p:sp>
      <p:sp>
        <p:nvSpPr>
          <p:cNvPr id="28" name="テキスト ボックス 27"/>
          <p:cNvSpPr txBox="1"/>
          <p:nvPr/>
        </p:nvSpPr>
        <p:spPr>
          <a:xfrm>
            <a:off x="5250579" y="285728"/>
            <a:ext cx="964495" cy="369332"/>
          </a:xfrm>
          <a:prstGeom prst="rect">
            <a:avLst/>
          </a:prstGeom>
          <a:noFill/>
        </p:spPr>
        <p:txBody>
          <a:bodyPr wrap="none" rtlCol="0">
            <a:spAutoFit/>
          </a:bodyPr>
          <a:lstStyle/>
          <a:p>
            <a:r>
              <a:rPr lang="en-US" altLang="ja-JP" dirty="0" smtClean="0"/>
              <a:t>e</a:t>
            </a:r>
            <a:r>
              <a:rPr kumimoji="1" lang="en-US" altLang="ja-JP" dirty="0" smtClean="0"/>
              <a:t> = 0.80</a:t>
            </a:r>
            <a:endParaRPr kumimoji="1" lang="ja-JP" altLang="en-US" dirty="0"/>
          </a:p>
        </p:txBody>
      </p:sp>
      <p:sp>
        <p:nvSpPr>
          <p:cNvPr id="24" name="テキスト ボックス 23"/>
          <p:cNvSpPr txBox="1"/>
          <p:nvPr/>
        </p:nvSpPr>
        <p:spPr>
          <a:xfrm>
            <a:off x="7500958" y="285728"/>
            <a:ext cx="915956" cy="369332"/>
          </a:xfrm>
          <a:prstGeom prst="rect">
            <a:avLst/>
          </a:prstGeom>
          <a:noFill/>
        </p:spPr>
        <p:txBody>
          <a:bodyPr wrap="none" rtlCol="0">
            <a:spAutoFit/>
          </a:bodyPr>
          <a:lstStyle/>
          <a:p>
            <a:r>
              <a:rPr lang="en-US" altLang="ja-JP" dirty="0" smtClean="0"/>
              <a:t>e</a:t>
            </a:r>
            <a:r>
              <a:rPr kumimoji="1" lang="en-US" altLang="ja-JP" dirty="0" smtClean="0"/>
              <a:t> = 0.91</a:t>
            </a:r>
            <a:endParaRPr kumimoji="1" lang="ja-JP" altLang="en-US" dirty="0"/>
          </a:p>
        </p:txBody>
      </p:sp>
      <p:sp>
        <p:nvSpPr>
          <p:cNvPr id="31" name="テキスト ボックス 30"/>
          <p:cNvSpPr txBox="1"/>
          <p:nvPr/>
        </p:nvSpPr>
        <p:spPr>
          <a:xfrm>
            <a:off x="285721" y="6131502"/>
            <a:ext cx="8643998" cy="646331"/>
          </a:xfrm>
          <a:prstGeom prst="rect">
            <a:avLst/>
          </a:prstGeom>
          <a:noFill/>
        </p:spPr>
        <p:txBody>
          <a:bodyPr wrap="square" rtlCol="0">
            <a:spAutoFit/>
          </a:bodyPr>
          <a:lstStyle/>
          <a:p>
            <a:r>
              <a:rPr kumimoji="1" lang="ja-JP" altLang="en-US" dirty="0" smtClean="0"/>
              <a:t>異方性が大きい時には、</a:t>
            </a:r>
            <a:r>
              <a:rPr kumimoji="1" lang="en-US" altLang="ja-JP" dirty="0" smtClean="0"/>
              <a:t>Slow mode </a:t>
            </a:r>
            <a:r>
              <a:rPr kumimoji="1" lang="ja-JP" altLang="en-US" dirty="0" smtClean="0"/>
              <a:t>の位相速度の方が </a:t>
            </a:r>
            <a:r>
              <a:rPr lang="en-US" altLang="ja-JP" dirty="0" smtClean="0"/>
              <a:t>Intermediate mode </a:t>
            </a:r>
            <a:r>
              <a:rPr lang="ja-JP" altLang="en-US" dirty="0" smtClean="0"/>
              <a:t>の位相速度よりも大きい</a:t>
            </a:r>
            <a:r>
              <a:rPr lang="en-US" altLang="ja-JP" dirty="0" smtClean="0"/>
              <a:t>.</a:t>
            </a:r>
          </a:p>
        </p:txBody>
      </p:sp>
      <p:pic>
        <p:nvPicPr>
          <p:cNvPr id="21" name="図 20" descr="FD2_SGEPSS_40.png"/>
          <p:cNvPicPr>
            <a:picLocks noChangeAspect="1"/>
          </p:cNvPicPr>
          <p:nvPr/>
        </p:nvPicPr>
        <p:blipFill>
          <a:blip r:embed="rId3"/>
          <a:stretch>
            <a:fillRect/>
          </a:stretch>
        </p:blipFill>
        <p:spPr>
          <a:xfrm>
            <a:off x="70581" y="785794"/>
            <a:ext cx="2228850" cy="2439353"/>
          </a:xfrm>
          <a:prstGeom prst="rect">
            <a:avLst/>
          </a:prstGeom>
        </p:spPr>
      </p:pic>
      <p:pic>
        <p:nvPicPr>
          <p:cNvPr id="23" name="図 22" descr="FD2_SGEPSS_80.png"/>
          <p:cNvPicPr>
            <a:picLocks noChangeAspect="1"/>
          </p:cNvPicPr>
          <p:nvPr/>
        </p:nvPicPr>
        <p:blipFill>
          <a:blip r:embed="rId4"/>
          <a:stretch>
            <a:fillRect/>
          </a:stretch>
        </p:blipFill>
        <p:spPr>
          <a:xfrm>
            <a:off x="2329703" y="785794"/>
            <a:ext cx="2228850" cy="2439353"/>
          </a:xfrm>
          <a:prstGeom prst="rect">
            <a:avLst/>
          </a:prstGeom>
        </p:spPr>
      </p:pic>
      <p:pic>
        <p:nvPicPr>
          <p:cNvPr id="25" name="図 24" descr="FD2_SGEPSS_120.png"/>
          <p:cNvPicPr>
            <a:picLocks noChangeAspect="1"/>
          </p:cNvPicPr>
          <p:nvPr/>
        </p:nvPicPr>
        <p:blipFill>
          <a:blip r:embed="rId5"/>
          <a:stretch>
            <a:fillRect/>
          </a:stretch>
        </p:blipFill>
        <p:spPr>
          <a:xfrm>
            <a:off x="4585447" y="785794"/>
            <a:ext cx="2228850" cy="2439353"/>
          </a:xfrm>
          <a:prstGeom prst="rect">
            <a:avLst/>
          </a:prstGeom>
        </p:spPr>
      </p:pic>
      <p:pic>
        <p:nvPicPr>
          <p:cNvPr id="29" name="図 28" descr="FD2_SGEPSS_160.png"/>
          <p:cNvPicPr>
            <a:picLocks noChangeAspect="1"/>
          </p:cNvPicPr>
          <p:nvPr/>
        </p:nvPicPr>
        <p:blipFill>
          <a:blip r:embed="rId6"/>
          <a:stretch>
            <a:fillRect/>
          </a:stretch>
        </p:blipFill>
        <p:spPr>
          <a:xfrm>
            <a:off x="6843744" y="785794"/>
            <a:ext cx="2228850" cy="2439353"/>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
            <a:ext cx="8229600" cy="857256"/>
          </a:xfrm>
        </p:spPr>
        <p:txBody>
          <a:bodyPr>
            <a:normAutofit/>
          </a:bodyPr>
          <a:lstStyle/>
          <a:p>
            <a:r>
              <a:rPr lang="ja-JP" altLang="en-US" sz="2400" dirty="0" smtClean="0"/>
              <a:t>温度異方性がある場合の </a:t>
            </a:r>
            <a:r>
              <a:rPr lang="en-US" altLang="ja-JP" sz="2400" dirty="0" smtClean="0"/>
              <a:t>Slow shock </a:t>
            </a:r>
            <a:r>
              <a:rPr lang="ja-JP" altLang="en-US" sz="2400" dirty="0" smtClean="0"/>
              <a:t>解</a:t>
            </a:r>
            <a:endParaRPr kumimoji="1" lang="ja-JP" altLang="en-US" sz="2400" dirty="0"/>
          </a:p>
        </p:txBody>
      </p:sp>
      <p:sp>
        <p:nvSpPr>
          <p:cNvPr id="14" name="テキスト ボックス 13"/>
          <p:cNvSpPr txBox="1"/>
          <p:nvPr/>
        </p:nvSpPr>
        <p:spPr>
          <a:xfrm>
            <a:off x="285720" y="1131161"/>
            <a:ext cx="3247556" cy="400110"/>
          </a:xfrm>
          <a:prstGeom prst="rect">
            <a:avLst/>
          </a:prstGeom>
          <a:noFill/>
        </p:spPr>
        <p:txBody>
          <a:bodyPr wrap="none" rtlCol="0">
            <a:spAutoFit/>
          </a:bodyPr>
          <a:lstStyle/>
          <a:p>
            <a:r>
              <a:rPr kumimoji="1" lang="en-US" altLang="ja-JP" sz="2000" dirty="0" err="1" smtClean="0"/>
              <a:t>Anisortopic</a:t>
            </a:r>
            <a:r>
              <a:rPr kumimoji="1" lang="en-US" altLang="ja-JP" sz="2000" dirty="0" smtClean="0"/>
              <a:t> RH </a:t>
            </a:r>
            <a:r>
              <a:rPr kumimoji="1" lang="ja-JP" altLang="en-US" sz="2000" dirty="0" smtClean="0"/>
              <a:t>解の圧縮率</a:t>
            </a:r>
            <a:endParaRPr kumimoji="1" lang="ja-JP" altLang="en-US" sz="2000" dirty="0"/>
          </a:p>
        </p:txBody>
      </p:sp>
      <p:pic>
        <p:nvPicPr>
          <p:cNvPr id="1027" name="Picture 3"/>
          <p:cNvPicPr>
            <a:picLocks noChangeAspect="1" noChangeArrowheads="1"/>
          </p:cNvPicPr>
          <p:nvPr/>
        </p:nvPicPr>
        <p:blipFill>
          <a:blip r:embed="rId2"/>
          <a:srcRect/>
          <a:stretch>
            <a:fillRect/>
          </a:stretch>
        </p:blipFill>
        <p:spPr bwMode="auto">
          <a:xfrm>
            <a:off x="642910" y="1571394"/>
            <a:ext cx="2266950" cy="830580"/>
          </a:xfrm>
          <a:prstGeom prst="rect">
            <a:avLst/>
          </a:prstGeom>
          <a:noFill/>
          <a:ln w="9525">
            <a:noFill/>
            <a:miter lim="800000"/>
            <a:headEnd/>
            <a:tailEnd/>
          </a:ln>
          <a:effectLst/>
        </p:spPr>
      </p:pic>
      <p:sp>
        <p:nvSpPr>
          <p:cNvPr id="22" name="テキスト ボックス 21"/>
          <p:cNvSpPr txBox="1"/>
          <p:nvPr/>
        </p:nvSpPr>
        <p:spPr>
          <a:xfrm>
            <a:off x="357158" y="6000768"/>
            <a:ext cx="8501122" cy="707886"/>
          </a:xfrm>
          <a:prstGeom prst="rect">
            <a:avLst/>
          </a:prstGeom>
          <a:noFill/>
        </p:spPr>
        <p:txBody>
          <a:bodyPr wrap="square" rtlCol="0">
            <a:spAutoFit/>
          </a:bodyPr>
          <a:lstStyle/>
          <a:p>
            <a:r>
              <a:rPr lang="ja-JP" altLang="en-US" sz="2000" dirty="0" smtClean="0"/>
              <a:t>圧縮率が１より大きく、エントロピーが増大する解が二つになる</a:t>
            </a:r>
            <a:r>
              <a:rPr lang="en-US" altLang="ja-JP" sz="2000" dirty="0" smtClean="0"/>
              <a:t>.</a:t>
            </a:r>
          </a:p>
          <a:p>
            <a:r>
              <a:rPr lang="ja-JP" altLang="en-US" sz="2000" dirty="0" smtClean="0"/>
              <a:t>温度異方性が大きい場合には、さらに右側に３つ目の解ができる</a:t>
            </a:r>
            <a:r>
              <a:rPr lang="en-US" altLang="ja-JP" sz="2000" dirty="0" smtClean="0"/>
              <a:t>.</a:t>
            </a:r>
            <a:endParaRPr kumimoji="1" lang="ja-JP" altLang="en-US" sz="2000" dirty="0"/>
          </a:p>
        </p:txBody>
      </p:sp>
      <p:pic>
        <p:nvPicPr>
          <p:cNvPr id="2050" name="Picture 2"/>
          <p:cNvPicPr>
            <a:picLocks noChangeAspect="1" noChangeArrowheads="1"/>
          </p:cNvPicPr>
          <p:nvPr/>
        </p:nvPicPr>
        <p:blipFill>
          <a:blip r:embed="rId3"/>
          <a:srcRect/>
          <a:stretch>
            <a:fillRect/>
          </a:stretch>
        </p:blipFill>
        <p:spPr bwMode="auto">
          <a:xfrm>
            <a:off x="4677030" y="1160777"/>
            <a:ext cx="4351020" cy="4442460"/>
          </a:xfrm>
          <a:prstGeom prst="rect">
            <a:avLst/>
          </a:prstGeom>
          <a:noFill/>
          <a:ln w="9525">
            <a:noFill/>
            <a:miter lim="800000"/>
            <a:headEnd/>
            <a:tailEnd/>
          </a:ln>
          <a:effectLst/>
        </p:spPr>
      </p:pic>
      <p:pic>
        <p:nvPicPr>
          <p:cNvPr id="19" name="図 18" descr="FD_SGEPSS_120.png"/>
          <p:cNvPicPr>
            <a:picLocks noChangeAspect="1"/>
          </p:cNvPicPr>
          <p:nvPr/>
        </p:nvPicPr>
        <p:blipFill>
          <a:blip r:embed="rId4"/>
          <a:stretch>
            <a:fillRect/>
          </a:stretch>
        </p:blipFill>
        <p:spPr>
          <a:xfrm>
            <a:off x="428596" y="2500306"/>
            <a:ext cx="3429000" cy="3409950"/>
          </a:xfrm>
          <a:prstGeom prst="rect">
            <a:avLst/>
          </a:prstGeom>
        </p:spPr>
      </p:pic>
      <p:sp>
        <p:nvSpPr>
          <p:cNvPr id="20" name="テキスト ボックス 19"/>
          <p:cNvSpPr txBox="1"/>
          <p:nvPr/>
        </p:nvSpPr>
        <p:spPr>
          <a:xfrm rot="21136058">
            <a:off x="1641568" y="5090199"/>
            <a:ext cx="1698863" cy="369332"/>
          </a:xfrm>
          <a:prstGeom prst="rect">
            <a:avLst/>
          </a:prstGeom>
          <a:noFill/>
        </p:spPr>
        <p:txBody>
          <a:bodyPr wrap="none" rtlCol="0">
            <a:spAutoFit/>
          </a:bodyPr>
          <a:lstStyle/>
          <a:p>
            <a:r>
              <a:rPr kumimoji="1" lang="en-US" altLang="ja-JP" b="1" dirty="0" smtClean="0">
                <a:solidFill>
                  <a:schemeClr val="bg1"/>
                </a:solidFill>
              </a:rPr>
              <a:t>Shock normal</a:t>
            </a:r>
            <a:endParaRPr kumimoji="1" lang="ja-JP" altLang="en-US" b="1" dirty="0">
              <a:solidFill>
                <a:schemeClr val="bg1"/>
              </a:solidFill>
            </a:endParaRPr>
          </a:p>
        </p:txBody>
      </p:sp>
      <p:sp>
        <p:nvSpPr>
          <p:cNvPr id="21" name="正方形/長方形 20"/>
          <p:cNvSpPr/>
          <p:nvPr/>
        </p:nvSpPr>
        <p:spPr>
          <a:xfrm>
            <a:off x="5130057" y="3429000"/>
            <a:ext cx="3714776" cy="384084"/>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rot="5400000" flipH="1" flipV="1">
            <a:off x="5437203" y="4283735"/>
            <a:ext cx="1285884" cy="13447"/>
          </a:xfrm>
          <a:prstGeom prst="line">
            <a:avLst/>
          </a:prstGeom>
          <a:ln w="254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6457076" y="4071148"/>
            <a:ext cx="714380" cy="1588"/>
          </a:xfrm>
          <a:prstGeom prst="line">
            <a:avLst/>
          </a:prstGeom>
          <a:ln w="25400">
            <a:solidFill>
              <a:schemeClr val="bg1"/>
            </a:solidFill>
            <a:headEnd type="oval" w="lg" len="lg"/>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286380" y="4917056"/>
            <a:ext cx="1107996" cy="369332"/>
          </a:xfrm>
          <a:prstGeom prst="rect">
            <a:avLst/>
          </a:prstGeom>
          <a:noFill/>
          <a:ln>
            <a:noFill/>
          </a:ln>
        </p:spPr>
        <p:txBody>
          <a:bodyPr wrap="none" rtlCol="0">
            <a:spAutoFit/>
          </a:bodyPr>
          <a:lstStyle/>
          <a:p>
            <a:r>
              <a:rPr lang="ja-JP" altLang="en-US" dirty="0" smtClean="0">
                <a:solidFill>
                  <a:schemeClr val="bg1"/>
                </a:solidFill>
              </a:rPr>
              <a:t>圧縮比大</a:t>
            </a:r>
            <a:endParaRPr kumimoji="1" lang="ja-JP" altLang="en-US" dirty="0">
              <a:solidFill>
                <a:schemeClr val="bg1"/>
              </a:solidFill>
            </a:endParaRPr>
          </a:p>
        </p:txBody>
      </p:sp>
      <p:sp>
        <p:nvSpPr>
          <p:cNvPr id="27" name="テキスト ボックス 26"/>
          <p:cNvSpPr txBox="1"/>
          <p:nvPr/>
        </p:nvSpPr>
        <p:spPr>
          <a:xfrm>
            <a:off x="6169404" y="4416990"/>
            <a:ext cx="1107996" cy="369332"/>
          </a:xfrm>
          <a:prstGeom prst="rect">
            <a:avLst/>
          </a:prstGeom>
          <a:noFill/>
        </p:spPr>
        <p:txBody>
          <a:bodyPr wrap="none" rtlCol="0">
            <a:spAutoFit/>
          </a:bodyPr>
          <a:lstStyle/>
          <a:p>
            <a:r>
              <a:rPr lang="ja-JP" altLang="en-US" dirty="0" smtClean="0">
                <a:solidFill>
                  <a:schemeClr val="bg1"/>
                </a:solidFill>
              </a:rPr>
              <a:t>圧縮比小</a:t>
            </a:r>
            <a:endParaRPr kumimoji="1" lang="ja-JP" altLang="en-US" dirty="0">
              <a:solidFill>
                <a:schemeClr val="bg1"/>
              </a:solidFill>
            </a:endParaRPr>
          </a:p>
        </p:txBody>
      </p:sp>
      <p:pic>
        <p:nvPicPr>
          <p:cNvPr id="28" name="Picture 7"/>
          <p:cNvPicPr>
            <a:picLocks noChangeAspect="1" noChangeArrowheads="1"/>
          </p:cNvPicPr>
          <p:nvPr/>
        </p:nvPicPr>
        <p:blipFill>
          <a:blip r:embed="rId5"/>
          <a:srcRect/>
          <a:stretch>
            <a:fillRect/>
          </a:stretch>
        </p:blipFill>
        <p:spPr bwMode="auto">
          <a:xfrm>
            <a:off x="6572264" y="5662214"/>
            <a:ext cx="785818" cy="338554"/>
          </a:xfrm>
          <a:prstGeom prst="rect">
            <a:avLst/>
          </a:prstGeom>
          <a:noFill/>
          <a:ln w="9525">
            <a:noFill/>
            <a:miter lim="800000"/>
            <a:headEnd/>
            <a:tailEnd/>
          </a:ln>
          <a:effectLst/>
        </p:spPr>
      </p:pic>
      <p:pic>
        <p:nvPicPr>
          <p:cNvPr id="29" name="Picture 6"/>
          <p:cNvPicPr>
            <a:picLocks noChangeAspect="1" noChangeArrowheads="1"/>
          </p:cNvPicPr>
          <p:nvPr/>
        </p:nvPicPr>
        <p:blipFill>
          <a:blip r:embed="rId6"/>
          <a:srcRect/>
          <a:stretch>
            <a:fillRect/>
          </a:stretch>
        </p:blipFill>
        <p:spPr bwMode="auto">
          <a:xfrm rot="16200000">
            <a:off x="3987090" y="3058403"/>
            <a:ext cx="815625" cy="354195"/>
          </a:xfrm>
          <a:prstGeom prst="rect">
            <a:avLst/>
          </a:prstGeom>
          <a:noFill/>
          <a:ln w="9525">
            <a:noFill/>
            <a:miter lim="800000"/>
            <a:headEnd/>
            <a:tailEnd/>
          </a:ln>
          <a:effectLst/>
        </p:spPr>
      </p:pic>
      <p:sp>
        <p:nvSpPr>
          <p:cNvPr id="30" name="左中かっこ 29"/>
          <p:cNvSpPr/>
          <p:nvPr/>
        </p:nvSpPr>
        <p:spPr>
          <a:xfrm>
            <a:off x="5572132" y="3442447"/>
            <a:ext cx="125226" cy="343743"/>
          </a:xfrm>
          <a:prstGeom prst="leftBrace">
            <a:avLst>
              <a:gd name="adj1" fmla="val 8333"/>
              <a:gd name="adj2" fmla="val 48954"/>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5180223" y="1616156"/>
            <a:ext cx="1619802" cy="1569660"/>
          </a:xfrm>
          <a:prstGeom prst="rect">
            <a:avLst/>
          </a:prstGeom>
          <a:noFill/>
          <a:ln>
            <a:noFill/>
          </a:ln>
        </p:spPr>
        <p:txBody>
          <a:bodyPr wrap="none" rtlCol="0">
            <a:spAutoFit/>
          </a:bodyPr>
          <a:lstStyle/>
          <a:p>
            <a:r>
              <a:rPr kumimoji="1" lang="en-US" altLang="ja-JP" sz="1600" b="1" dirty="0" smtClean="0">
                <a:solidFill>
                  <a:schemeClr val="bg1"/>
                </a:solidFill>
              </a:rPr>
              <a:t>Upstream:</a:t>
            </a:r>
          </a:p>
          <a:p>
            <a:r>
              <a:rPr lang="ja-JP" altLang="en-US" sz="1600" b="1" dirty="0" smtClean="0">
                <a:solidFill>
                  <a:schemeClr val="bg1"/>
                </a:solidFill>
              </a:rPr>
              <a:t>　</a:t>
            </a:r>
            <a:r>
              <a:rPr lang="en-US" altLang="ja-JP" sz="1600" b="1" dirty="0" smtClean="0">
                <a:solidFill>
                  <a:schemeClr val="bg1"/>
                </a:solidFill>
              </a:rPr>
              <a:t>Super-slow</a:t>
            </a:r>
          </a:p>
          <a:p>
            <a:r>
              <a:rPr lang="ja-JP" altLang="en-US" sz="1600" b="1" dirty="0" smtClean="0">
                <a:solidFill>
                  <a:schemeClr val="bg1"/>
                </a:solidFill>
              </a:rPr>
              <a:t>　</a:t>
            </a:r>
            <a:r>
              <a:rPr kumimoji="1" lang="en-US" altLang="ja-JP" sz="1600" b="1" dirty="0" smtClean="0">
                <a:solidFill>
                  <a:schemeClr val="bg1"/>
                </a:solidFill>
              </a:rPr>
              <a:t>Sub-</a:t>
            </a:r>
            <a:r>
              <a:rPr kumimoji="1" lang="en-US" altLang="ja-JP" sz="1600" b="1" dirty="0" err="1" smtClean="0">
                <a:solidFill>
                  <a:schemeClr val="bg1"/>
                </a:solidFill>
              </a:rPr>
              <a:t>Alfvenic</a:t>
            </a:r>
            <a:endParaRPr kumimoji="1" lang="en-US" altLang="ja-JP" sz="1600" b="1" dirty="0" smtClean="0">
              <a:solidFill>
                <a:schemeClr val="bg1"/>
              </a:solidFill>
            </a:endParaRPr>
          </a:p>
          <a:p>
            <a:r>
              <a:rPr lang="en-US" altLang="ja-JP" sz="1600" b="1" dirty="0" smtClean="0">
                <a:solidFill>
                  <a:schemeClr val="bg1"/>
                </a:solidFill>
              </a:rPr>
              <a:t>Downstream:</a:t>
            </a:r>
          </a:p>
          <a:p>
            <a:r>
              <a:rPr lang="ja-JP" altLang="en-US" sz="1600" b="1" dirty="0" smtClean="0">
                <a:solidFill>
                  <a:schemeClr val="bg1"/>
                </a:solidFill>
              </a:rPr>
              <a:t>　</a:t>
            </a:r>
            <a:r>
              <a:rPr kumimoji="1" lang="en-US" altLang="ja-JP" sz="1600" b="1" dirty="0" smtClean="0">
                <a:solidFill>
                  <a:schemeClr val="bg1"/>
                </a:solidFill>
              </a:rPr>
              <a:t>Sub-slow</a:t>
            </a:r>
          </a:p>
          <a:p>
            <a:r>
              <a:rPr lang="ja-JP" altLang="en-US" sz="1600" b="1" dirty="0" smtClean="0">
                <a:solidFill>
                  <a:schemeClr val="bg1"/>
                </a:solidFill>
              </a:rPr>
              <a:t>　</a:t>
            </a:r>
            <a:r>
              <a:rPr lang="en-US" altLang="ja-JP" sz="1600" b="1" dirty="0" smtClean="0">
                <a:solidFill>
                  <a:schemeClr val="bg1"/>
                </a:solidFill>
              </a:rPr>
              <a:t>Sup-</a:t>
            </a:r>
            <a:r>
              <a:rPr lang="en-US" altLang="ja-JP" sz="1600" b="1" dirty="0" err="1" smtClean="0">
                <a:solidFill>
                  <a:schemeClr val="bg1"/>
                </a:solidFill>
              </a:rPr>
              <a:t>alfvenic</a:t>
            </a:r>
            <a:endParaRPr kumimoji="1" lang="ja-JP" altLang="en-US" sz="1600" b="1" dirty="0">
              <a:solidFill>
                <a:schemeClr val="bg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
            <a:ext cx="8229600" cy="1143000"/>
          </a:xfrm>
        </p:spPr>
        <p:txBody>
          <a:bodyPr>
            <a:normAutofit/>
          </a:bodyPr>
          <a:lstStyle/>
          <a:p>
            <a:r>
              <a:rPr kumimoji="1" lang="en-US" altLang="ja-JP" sz="2800" dirty="0" smtClean="0"/>
              <a:t>Slow mode </a:t>
            </a:r>
            <a:r>
              <a:rPr kumimoji="1" lang="ja-JP" altLang="en-US" sz="2800" dirty="0" smtClean="0"/>
              <a:t>の位相速度が</a:t>
            </a:r>
            <a:r>
              <a:rPr lang="en-US" altLang="ja-JP" sz="2800" dirty="0" smtClean="0"/>
              <a:t> Intermediate mode </a:t>
            </a:r>
            <a:r>
              <a:rPr lang="ja-JP" altLang="en-US" sz="2800" dirty="0" smtClean="0"/>
              <a:t>の位相速度より大きい場合</a:t>
            </a:r>
            <a:endParaRPr kumimoji="1" lang="ja-JP" altLang="en-US" sz="2800" dirty="0"/>
          </a:p>
        </p:txBody>
      </p:sp>
      <p:sp>
        <p:nvSpPr>
          <p:cNvPr id="14" name="テキスト ボックス 13"/>
          <p:cNvSpPr txBox="1"/>
          <p:nvPr/>
        </p:nvSpPr>
        <p:spPr>
          <a:xfrm>
            <a:off x="285720" y="1142984"/>
            <a:ext cx="3247556" cy="400110"/>
          </a:xfrm>
          <a:prstGeom prst="rect">
            <a:avLst/>
          </a:prstGeom>
          <a:noFill/>
        </p:spPr>
        <p:txBody>
          <a:bodyPr wrap="none" rtlCol="0">
            <a:spAutoFit/>
          </a:bodyPr>
          <a:lstStyle/>
          <a:p>
            <a:r>
              <a:rPr kumimoji="1" lang="en-US" altLang="ja-JP" sz="2000" dirty="0" err="1" smtClean="0"/>
              <a:t>Anisortopic</a:t>
            </a:r>
            <a:r>
              <a:rPr kumimoji="1" lang="en-US" altLang="ja-JP" sz="2000" dirty="0" smtClean="0"/>
              <a:t> RH </a:t>
            </a:r>
            <a:r>
              <a:rPr kumimoji="1" lang="ja-JP" altLang="en-US" sz="2000" dirty="0" smtClean="0"/>
              <a:t>解の圧縮率</a:t>
            </a:r>
            <a:endParaRPr kumimoji="1" lang="ja-JP" altLang="en-US" sz="2000" dirty="0"/>
          </a:p>
        </p:txBody>
      </p:sp>
      <p:pic>
        <p:nvPicPr>
          <p:cNvPr id="1027" name="Picture 3"/>
          <p:cNvPicPr>
            <a:picLocks noChangeAspect="1" noChangeArrowheads="1"/>
          </p:cNvPicPr>
          <p:nvPr/>
        </p:nvPicPr>
        <p:blipFill>
          <a:blip r:embed="rId2"/>
          <a:srcRect/>
          <a:stretch>
            <a:fillRect/>
          </a:stretch>
        </p:blipFill>
        <p:spPr bwMode="auto">
          <a:xfrm>
            <a:off x="642910" y="1571612"/>
            <a:ext cx="2266950" cy="830580"/>
          </a:xfrm>
          <a:prstGeom prst="rect">
            <a:avLst/>
          </a:prstGeom>
          <a:noFill/>
          <a:ln w="9525">
            <a:noFill/>
            <a:miter lim="800000"/>
            <a:headEnd/>
            <a:tailEnd/>
          </a:ln>
          <a:effectLst/>
        </p:spPr>
      </p:pic>
      <p:pic>
        <p:nvPicPr>
          <p:cNvPr id="16" name="図 15" descr="FD_SGEPSS_40.png"/>
          <p:cNvPicPr>
            <a:picLocks noChangeAspect="1"/>
          </p:cNvPicPr>
          <p:nvPr/>
        </p:nvPicPr>
        <p:blipFill>
          <a:blip r:embed="rId3"/>
          <a:stretch>
            <a:fillRect/>
          </a:stretch>
        </p:blipFill>
        <p:spPr>
          <a:xfrm>
            <a:off x="428620" y="2500306"/>
            <a:ext cx="3429000" cy="3409950"/>
          </a:xfrm>
          <a:prstGeom prst="rect">
            <a:avLst/>
          </a:prstGeom>
        </p:spPr>
      </p:pic>
      <p:grpSp>
        <p:nvGrpSpPr>
          <p:cNvPr id="3" name="グループ化 18"/>
          <p:cNvGrpSpPr/>
          <p:nvPr/>
        </p:nvGrpSpPr>
        <p:grpSpPr>
          <a:xfrm>
            <a:off x="4217805" y="1144920"/>
            <a:ext cx="4783351" cy="4855848"/>
            <a:chOff x="4217805" y="1644986"/>
            <a:chExt cx="4783351" cy="4855848"/>
          </a:xfrm>
        </p:grpSpPr>
        <p:pic>
          <p:nvPicPr>
            <p:cNvPr id="1026" name="Picture 2"/>
            <p:cNvPicPr>
              <a:picLocks noChangeAspect="1" noChangeArrowheads="1"/>
            </p:cNvPicPr>
            <p:nvPr/>
          </p:nvPicPr>
          <p:blipFill>
            <a:blip r:embed="rId4"/>
            <a:srcRect/>
            <a:stretch>
              <a:fillRect/>
            </a:stretch>
          </p:blipFill>
          <p:spPr bwMode="auto">
            <a:xfrm>
              <a:off x="4680616" y="1644986"/>
              <a:ext cx="4320540" cy="4427220"/>
            </a:xfrm>
            <a:prstGeom prst="rect">
              <a:avLst/>
            </a:prstGeom>
            <a:noFill/>
            <a:ln w="9525">
              <a:noFill/>
              <a:miter lim="800000"/>
              <a:headEnd/>
              <a:tailEnd/>
            </a:ln>
            <a:effectLst/>
          </p:spPr>
        </p:pic>
        <p:pic>
          <p:nvPicPr>
            <p:cNvPr id="7" name="Picture 7"/>
            <p:cNvPicPr>
              <a:picLocks noChangeAspect="1" noChangeArrowheads="1"/>
            </p:cNvPicPr>
            <p:nvPr/>
          </p:nvPicPr>
          <p:blipFill>
            <a:blip r:embed="rId5"/>
            <a:srcRect/>
            <a:stretch>
              <a:fillRect/>
            </a:stretch>
          </p:blipFill>
          <p:spPr bwMode="auto">
            <a:xfrm>
              <a:off x="6572264" y="6162280"/>
              <a:ext cx="785818" cy="338554"/>
            </a:xfrm>
            <a:prstGeom prst="rect">
              <a:avLst/>
            </a:prstGeom>
            <a:noFill/>
            <a:ln w="9525">
              <a:noFill/>
              <a:miter lim="800000"/>
              <a:headEnd/>
              <a:tailEnd/>
            </a:ln>
            <a:effectLst/>
          </p:spPr>
        </p:pic>
        <p:pic>
          <p:nvPicPr>
            <p:cNvPr id="8" name="Picture 6"/>
            <p:cNvPicPr>
              <a:picLocks noChangeAspect="1" noChangeArrowheads="1"/>
            </p:cNvPicPr>
            <p:nvPr/>
          </p:nvPicPr>
          <p:blipFill>
            <a:blip r:embed="rId6"/>
            <a:srcRect/>
            <a:stretch>
              <a:fillRect/>
            </a:stretch>
          </p:blipFill>
          <p:spPr bwMode="auto">
            <a:xfrm rot="16200000">
              <a:off x="3987090" y="3558469"/>
              <a:ext cx="815625" cy="354195"/>
            </a:xfrm>
            <a:prstGeom prst="rect">
              <a:avLst/>
            </a:prstGeom>
            <a:noFill/>
            <a:ln w="9525">
              <a:noFill/>
              <a:miter lim="800000"/>
              <a:headEnd/>
              <a:tailEnd/>
            </a:ln>
            <a:effectLst/>
          </p:spPr>
        </p:pic>
        <p:sp>
          <p:nvSpPr>
            <p:cNvPr id="18" name="正方形/長方形 17"/>
            <p:cNvSpPr/>
            <p:nvPr/>
          </p:nvSpPr>
          <p:spPr>
            <a:xfrm>
              <a:off x="5098960" y="2285992"/>
              <a:ext cx="3714776" cy="1598530"/>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中かっこ 12"/>
            <p:cNvSpPr/>
            <p:nvPr/>
          </p:nvSpPr>
          <p:spPr>
            <a:xfrm>
              <a:off x="6643702" y="2428868"/>
              <a:ext cx="285752" cy="1285884"/>
            </a:xfrm>
            <a:prstGeom prst="leftBrace">
              <a:avLst>
                <a:gd name="adj1" fmla="val 8333"/>
                <a:gd name="adj2" fmla="val 48954"/>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5037838" y="2196904"/>
              <a:ext cx="1820178" cy="1569660"/>
            </a:xfrm>
            <a:prstGeom prst="rect">
              <a:avLst/>
            </a:prstGeom>
            <a:noFill/>
          </p:spPr>
          <p:txBody>
            <a:bodyPr wrap="none" rtlCol="0">
              <a:spAutoFit/>
            </a:bodyPr>
            <a:lstStyle/>
            <a:p>
              <a:r>
                <a:rPr kumimoji="1" lang="en-US" altLang="ja-JP" sz="1600" b="1" dirty="0" smtClean="0">
                  <a:solidFill>
                    <a:schemeClr val="bg1"/>
                  </a:solidFill>
                </a:rPr>
                <a:t>Upstream:</a:t>
              </a:r>
            </a:p>
            <a:p>
              <a:r>
                <a:rPr lang="ja-JP" altLang="en-US" sz="1600" b="1" dirty="0" smtClean="0">
                  <a:solidFill>
                    <a:schemeClr val="bg1"/>
                  </a:solidFill>
                </a:rPr>
                <a:t>　</a:t>
              </a:r>
              <a:r>
                <a:rPr lang="en-US" altLang="ja-JP" sz="1600" b="1" dirty="0" smtClean="0">
                  <a:solidFill>
                    <a:schemeClr val="bg1"/>
                  </a:solidFill>
                </a:rPr>
                <a:t>Super-slow</a:t>
              </a:r>
            </a:p>
            <a:p>
              <a:r>
                <a:rPr lang="ja-JP" altLang="en-US" sz="1600" b="1" dirty="0" smtClean="0">
                  <a:solidFill>
                    <a:schemeClr val="bg1"/>
                  </a:solidFill>
                </a:rPr>
                <a:t>　</a:t>
              </a:r>
              <a:r>
                <a:rPr kumimoji="1" lang="en-US" altLang="ja-JP" sz="1600" b="1" dirty="0" smtClean="0">
                  <a:solidFill>
                    <a:schemeClr val="bg1"/>
                  </a:solidFill>
                </a:rPr>
                <a:t>Super-</a:t>
              </a:r>
              <a:r>
                <a:rPr lang="en-US" altLang="ja-JP" sz="1600" b="1" dirty="0" err="1" smtClean="0">
                  <a:solidFill>
                    <a:schemeClr val="bg1"/>
                  </a:solidFill>
                </a:rPr>
                <a:t>a</a:t>
              </a:r>
              <a:r>
                <a:rPr kumimoji="1" lang="en-US" altLang="ja-JP" sz="1600" b="1" dirty="0" err="1" smtClean="0">
                  <a:solidFill>
                    <a:schemeClr val="bg1"/>
                  </a:solidFill>
                </a:rPr>
                <a:t>lfvenic</a:t>
              </a:r>
              <a:endParaRPr kumimoji="1" lang="en-US" altLang="ja-JP" sz="1600" b="1" dirty="0" smtClean="0">
                <a:solidFill>
                  <a:schemeClr val="bg1"/>
                </a:solidFill>
              </a:endParaRPr>
            </a:p>
            <a:p>
              <a:r>
                <a:rPr lang="en-US" altLang="ja-JP" sz="1600" b="1" dirty="0" smtClean="0">
                  <a:solidFill>
                    <a:schemeClr val="bg1"/>
                  </a:solidFill>
                </a:rPr>
                <a:t>Downstream:</a:t>
              </a:r>
            </a:p>
            <a:p>
              <a:r>
                <a:rPr lang="ja-JP" altLang="en-US" sz="1600" b="1" dirty="0" smtClean="0">
                  <a:solidFill>
                    <a:schemeClr val="bg1"/>
                  </a:solidFill>
                </a:rPr>
                <a:t>　</a:t>
              </a:r>
              <a:r>
                <a:rPr kumimoji="1" lang="en-US" altLang="ja-JP" sz="1600" b="1" dirty="0" smtClean="0">
                  <a:solidFill>
                    <a:schemeClr val="bg1"/>
                  </a:solidFill>
                </a:rPr>
                <a:t>Sub-slow</a:t>
              </a:r>
            </a:p>
            <a:p>
              <a:r>
                <a:rPr lang="ja-JP" altLang="en-US" sz="1600" b="1" dirty="0" smtClean="0">
                  <a:solidFill>
                    <a:schemeClr val="bg1"/>
                  </a:solidFill>
                </a:rPr>
                <a:t>　</a:t>
              </a:r>
              <a:r>
                <a:rPr lang="en-US" altLang="ja-JP" sz="1600" b="1" dirty="0" smtClean="0">
                  <a:solidFill>
                    <a:schemeClr val="bg1"/>
                  </a:solidFill>
                </a:rPr>
                <a:t>Super </a:t>
              </a:r>
              <a:r>
                <a:rPr lang="en-US" altLang="ja-JP" sz="1600" b="1" dirty="0" err="1" smtClean="0">
                  <a:solidFill>
                    <a:schemeClr val="bg1"/>
                  </a:solidFill>
                </a:rPr>
                <a:t>alfvenic</a:t>
              </a:r>
              <a:endParaRPr kumimoji="1" lang="ja-JP" altLang="en-US" sz="1600" b="1" dirty="0">
                <a:solidFill>
                  <a:schemeClr val="bg1"/>
                </a:solidFill>
              </a:endParaRPr>
            </a:p>
          </p:txBody>
        </p:sp>
      </p:grpSp>
      <p:pic>
        <p:nvPicPr>
          <p:cNvPr id="1028" name="Picture 4"/>
          <p:cNvPicPr>
            <a:picLocks noChangeAspect="1" noChangeArrowheads="1"/>
          </p:cNvPicPr>
          <p:nvPr/>
        </p:nvPicPr>
        <p:blipFill>
          <a:blip r:embed="rId7"/>
          <a:srcRect/>
          <a:stretch>
            <a:fillRect/>
          </a:stretch>
        </p:blipFill>
        <p:spPr bwMode="auto">
          <a:xfrm>
            <a:off x="142844" y="6162696"/>
            <a:ext cx="1550670" cy="266700"/>
          </a:xfrm>
          <a:prstGeom prst="rect">
            <a:avLst/>
          </a:prstGeom>
          <a:noFill/>
          <a:ln w="9525">
            <a:noFill/>
            <a:miter lim="800000"/>
            <a:headEnd/>
            <a:tailEnd/>
          </a:ln>
          <a:effectLst/>
        </p:spPr>
      </p:pic>
      <p:sp>
        <p:nvSpPr>
          <p:cNvPr id="22" name="テキスト ボックス 21"/>
          <p:cNvSpPr txBox="1"/>
          <p:nvPr/>
        </p:nvSpPr>
        <p:spPr>
          <a:xfrm>
            <a:off x="1714480" y="6100724"/>
            <a:ext cx="7215238" cy="707886"/>
          </a:xfrm>
          <a:prstGeom prst="rect">
            <a:avLst/>
          </a:prstGeom>
          <a:noFill/>
        </p:spPr>
        <p:txBody>
          <a:bodyPr wrap="square" rtlCol="0">
            <a:spAutoFit/>
          </a:bodyPr>
          <a:lstStyle/>
          <a:p>
            <a:r>
              <a:rPr lang="ja-JP" altLang="en-US" sz="2000" dirty="0" smtClean="0"/>
              <a:t>でも </a:t>
            </a:r>
            <a:r>
              <a:rPr lang="en-US" altLang="ja-JP" sz="2000" dirty="0" smtClean="0"/>
              <a:t>Slow shock </a:t>
            </a:r>
            <a:r>
              <a:rPr lang="ja-JP" altLang="en-US" sz="2000" dirty="0" smtClean="0"/>
              <a:t>が存在する（ただし、マッハ数が大きくなるにつれ、エントロピーが減少するので途中で解なしとなる</a:t>
            </a:r>
            <a:r>
              <a:rPr lang="en-US" altLang="ja-JP" sz="2000" dirty="0" smtClean="0"/>
              <a:t>.</a:t>
            </a:r>
            <a:r>
              <a:rPr lang="ja-JP" altLang="en-US" sz="2000" dirty="0" smtClean="0"/>
              <a:t>）</a:t>
            </a:r>
            <a:endParaRPr kumimoji="1" lang="ja-JP" altLang="en-US" sz="2000" dirty="0"/>
          </a:p>
        </p:txBody>
      </p:sp>
      <p:sp>
        <p:nvSpPr>
          <p:cNvPr id="23" name="テキスト ボックス 22"/>
          <p:cNvSpPr txBox="1"/>
          <p:nvPr/>
        </p:nvSpPr>
        <p:spPr>
          <a:xfrm rot="21136058">
            <a:off x="1641568" y="5090199"/>
            <a:ext cx="1698863" cy="369332"/>
          </a:xfrm>
          <a:prstGeom prst="rect">
            <a:avLst/>
          </a:prstGeom>
          <a:noFill/>
        </p:spPr>
        <p:txBody>
          <a:bodyPr wrap="none" rtlCol="0">
            <a:spAutoFit/>
          </a:bodyPr>
          <a:lstStyle/>
          <a:p>
            <a:r>
              <a:rPr kumimoji="1" lang="en-US" altLang="ja-JP" b="1" dirty="0" smtClean="0">
                <a:solidFill>
                  <a:schemeClr val="bg1"/>
                </a:solidFill>
              </a:rPr>
              <a:t>Shock normal</a:t>
            </a:r>
            <a:endParaRPr kumimoji="1" lang="ja-JP" altLang="en-US" b="1" dirty="0">
              <a:solidFill>
                <a:schemeClr val="bg1"/>
              </a:solidFill>
            </a:endParaRPr>
          </a:p>
        </p:txBody>
      </p:sp>
      <p:sp>
        <p:nvSpPr>
          <p:cNvPr id="24" name="正方形/長方形 23"/>
          <p:cNvSpPr/>
          <p:nvPr/>
        </p:nvSpPr>
        <p:spPr>
          <a:xfrm>
            <a:off x="5072066" y="3415553"/>
            <a:ext cx="3714776" cy="312646"/>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037838" y="3645290"/>
            <a:ext cx="1619802" cy="1569660"/>
          </a:xfrm>
          <a:prstGeom prst="rect">
            <a:avLst/>
          </a:prstGeom>
          <a:noFill/>
        </p:spPr>
        <p:txBody>
          <a:bodyPr wrap="none" rtlCol="0">
            <a:spAutoFit/>
          </a:bodyPr>
          <a:lstStyle/>
          <a:p>
            <a:r>
              <a:rPr kumimoji="1" lang="en-US" altLang="ja-JP" sz="1600" b="1" dirty="0" smtClean="0">
                <a:solidFill>
                  <a:schemeClr val="bg1"/>
                </a:solidFill>
              </a:rPr>
              <a:t>Upstream:</a:t>
            </a:r>
          </a:p>
          <a:p>
            <a:r>
              <a:rPr lang="ja-JP" altLang="en-US" sz="1600" b="1" dirty="0" smtClean="0">
                <a:solidFill>
                  <a:schemeClr val="bg1"/>
                </a:solidFill>
              </a:rPr>
              <a:t>　</a:t>
            </a:r>
            <a:r>
              <a:rPr lang="en-US" altLang="ja-JP" sz="1600" b="1" dirty="0" smtClean="0">
                <a:solidFill>
                  <a:schemeClr val="bg1"/>
                </a:solidFill>
              </a:rPr>
              <a:t>Sub-slow</a:t>
            </a:r>
          </a:p>
          <a:p>
            <a:r>
              <a:rPr lang="ja-JP" altLang="en-US" sz="1600" b="1" dirty="0" smtClean="0">
                <a:solidFill>
                  <a:schemeClr val="bg1"/>
                </a:solidFill>
              </a:rPr>
              <a:t>　</a:t>
            </a:r>
            <a:r>
              <a:rPr kumimoji="1" lang="en-US" altLang="ja-JP" sz="1600" b="1" dirty="0" smtClean="0">
                <a:solidFill>
                  <a:schemeClr val="bg1"/>
                </a:solidFill>
              </a:rPr>
              <a:t>Sub-</a:t>
            </a:r>
            <a:r>
              <a:rPr lang="en-US" altLang="ja-JP" sz="1600" b="1" dirty="0" err="1" smtClean="0">
                <a:solidFill>
                  <a:schemeClr val="bg1"/>
                </a:solidFill>
              </a:rPr>
              <a:t>a</a:t>
            </a:r>
            <a:r>
              <a:rPr kumimoji="1" lang="en-US" altLang="ja-JP" sz="1600" b="1" dirty="0" err="1" smtClean="0">
                <a:solidFill>
                  <a:schemeClr val="bg1"/>
                </a:solidFill>
              </a:rPr>
              <a:t>lfvenic</a:t>
            </a:r>
            <a:endParaRPr kumimoji="1" lang="en-US" altLang="ja-JP" sz="1600" b="1" dirty="0" smtClean="0">
              <a:solidFill>
                <a:schemeClr val="bg1"/>
              </a:solidFill>
            </a:endParaRPr>
          </a:p>
          <a:p>
            <a:r>
              <a:rPr lang="en-US" altLang="ja-JP" sz="1600" b="1" dirty="0" smtClean="0">
                <a:solidFill>
                  <a:schemeClr val="bg1"/>
                </a:solidFill>
              </a:rPr>
              <a:t>Downstream:</a:t>
            </a:r>
          </a:p>
          <a:p>
            <a:r>
              <a:rPr lang="ja-JP" altLang="en-US" sz="1600" b="1" dirty="0" smtClean="0">
                <a:solidFill>
                  <a:schemeClr val="bg1"/>
                </a:solidFill>
              </a:rPr>
              <a:t>　</a:t>
            </a:r>
            <a:r>
              <a:rPr kumimoji="1" lang="en-US" altLang="ja-JP" sz="1600" b="1" dirty="0" smtClean="0">
                <a:solidFill>
                  <a:schemeClr val="bg1"/>
                </a:solidFill>
              </a:rPr>
              <a:t>Sub-slow</a:t>
            </a:r>
          </a:p>
          <a:p>
            <a:r>
              <a:rPr lang="ja-JP" altLang="en-US" sz="1600" b="1" dirty="0" smtClean="0">
                <a:solidFill>
                  <a:schemeClr val="bg1"/>
                </a:solidFill>
              </a:rPr>
              <a:t>　</a:t>
            </a:r>
            <a:r>
              <a:rPr lang="en-US" altLang="ja-JP" sz="1600" b="1" dirty="0" smtClean="0">
                <a:solidFill>
                  <a:schemeClr val="bg1"/>
                </a:solidFill>
              </a:rPr>
              <a:t>Sup-</a:t>
            </a:r>
            <a:r>
              <a:rPr lang="en-US" altLang="ja-JP" sz="1600" b="1" dirty="0" err="1" smtClean="0">
                <a:solidFill>
                  <a:schemeClr val="bg1"/>
                </a:solidFill>
              </a:rPr>
              <a:t>alfvenic</a:t>
            </a:r>
            <a:endParaRPr kumimoji="1" lang="ja-JP" altLang="en-US" sz="1600" b="1" dirty="0">
              <a:solidFill>
                <a:schemeClr val="bg1"/>
              </a:solidFill>
            </a:endParaRPr>
          </a:p>
        </p:txBody>
      </p:sp>
      <p:sp>
        <p:nvSpPr>
          <p:cNvPr id="26" name="左中かっこ 25"/>
          <p:cNvSpPr/>
          <p:nvPr/>
        </p:nvSpPr>
        <p:spPr>
          <a:xfrm>
            <a:off x="6000760" y="3397903"/>
            <a:ext cx="125226" cy="343743"/>
          </a:xfrm>
          <a:prstGeom prst="leftBrace">
            <a:avLst>
              <a:gd name="adj1" fmla="val 8333"/>
              <a:gd name="adj2" fmla="val 48954"/>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42918"/>
            <a:ext cx="8401080" cy="5857916"/>
          </a:xfrm>
        </p:spPr>
        <p:txBody>
          <a:bodyPr>
            <a:normAutofit fontScale="77500" lnSpcReduction="20000"/>
          </a:bodyPr>
          <a:lstStyle/>
          <a:p>
            <a:r>
              <a:rPr lang="ja-JP" altLang="en-US" dirty="0" smtClean="0"/>
              <a:t>プラズマの粒子性を考慮した数値実験によって、リコネクション中で </a:t>
            </a:r>
            <a:r>
              <a:rPr lang="en-US" altLang="ja-JP" dirty="0" smtClean="0"/>
              <a:t>Slow shock </a:t>
            </a:r>
            <a:r>
              <a:rPr lang="ja-JP" altLang="en-US" dirty="0" smtClean="0"/>
              <a:t>が形成するか否かについては未だコンセンサスが得られていない</a:t>
            </a:r>
            <a:r>
              <a:rPr lang="en-US" altLang="ja-JP" sz="2300" dirty="0" smtClean="0">
                <a:solidFill>
                  <a:srgbClr val="0070C0"/>
                </a:solidFill>
              </a:rPr>
              <a:t>[e.g., Fujimoto and Nakamura, 1994, Krauss-</a:t>
            </a:r>
            <a:r>
              <a:rPr lang="en-US" altLang="ja-JP" sz="2300" dirty="0" err="1" smtClean="0">
                <a:solidFill>
                  <a:srgbClr val="0070C0"/>
                </a:solidFill>
              </a:rPr>
              <a:t>Varban</a:t>
            </a:r>
            <a:r>
              <a:rPr lang="en-US" altLang="ja-JP" sz="2300" dirty="0" smtClean="0">
                <a:solidFill>
                  <a:srgbClr val="0070C0"/>
                </a:solidFill>
              </a:rPr>
              <a:t> and </a:t>
            </a:r>
            <a:r>
              <a:rPr lang="en-US" altLang="ja-JP" sz="2300" dirty="0" err="1" smtClean="0">
                <a:solidFill>
                  <a:srgbClr val="0070C0"/>
                </a:solidFill>
              </a:rPr>
              <a:t>Omidi</a:t>
            </a:r>
            <a:r>
              <a:rPr lang="en-US" altLang="ja-JP" sz="2300" dirty="0" smtClean="0">
                <a:solidFill>
                  <a:srgbClr val="0070C0"/>
                </a:solidFill>
              </a:rPr>
              <a:t>, 1995, Lin and Swift, 1996,Nakamura, et al, 1997, </a:t>
            </a:r>
            <a:r>
              <a:rPr lang="en-US" altLang="ja-JP" sz="2300" dirty="0" err="1" smtClean="0">
                <a:solidFill>
                  <a:srgbClr val="0070C0"/>
                </a:solidFill>
              </a:rPr>
              <a:t>Lottermoser</a:t>
            </a:r>
            <a:r>
              <a:rPr lang="en-US" altLang="ja-JP" sz="2300" dirty="0" smtClean="0">
                <a:solidFill>
                  <a:srgbClr val="0070C0"/>
                </a:solidFill>
              </a:rPr>
              <a:t>, et al, 1998]</a:t>
            </a:r>
            <a:endParaRPr lang="en-US" altLang="ja-JP" sz="2600" dirty="0" smtClean="0">
              <a:solidFill>
                <a:srgbClr val="0070C0"/>
              </a:solidFill>
            </a:endParaRPr>
          </a:p>
          <a:p>
            <a:endParaRPr lang="en-US" altLang="ja-JP" dirty="0" smtClean="0"/>
          </a:p>
          <a:p>
            <a:r>
              <a:rPr lang="ja-JP" altLang="en-US" dirty="0" smtClean="0"/>
              <a:t>粒子性がなぜ重要になってくるか</a:t>
            </a:r>
            <a:endParaRPr lang="en-US" altLang="ja-JP" dirty="0" smtClean="0"/>
          </a:p>
          <a:p>
            <a:pPr lvl="1"/>
            <a:r>
              <a:rPr lang="en-US" altLang="ja-JP" dirty="0" smtClean="0"/>
              <a:t>Lobe </a:t>
            </a:r>
            <a:r>
              <a:rPr lang="ja-JP" altLang="en-US" dirty="0" err="1" smtClean="0"/>
              <a:t>での</a:t>
            </a:r>
            <a:r>
              <a:rPr lang="ja-JP" altLang="en-US" dirty="0" smtClean="0"/>
              <a:t>電子とイオンの温度はどちらも </a:t>
            </a:r>
            <a:r>
              <a:rPr lang="en-US" altLang="ja-JP" dirty="0" smtClean="0"/>
              <a:t>~10 </a:t>
            </a:r>
            <a:r>
              <a:rPr lang="en-US" altLang="ja-JP" dirty="0" err="1" smtClean="0"/>
              <a:t>eV</a:t>
            </a:r>
            <a:r>
              <a:rPr lang="en-US" altLang="ja-JP" dirty="0" smtClean="0"/>
              <a:t> </a:t>
            </a:r>
            <a:r>
              <a:rPr lang="ja-JP" altLang="en-US" dirty="0" smtClean="0"/>
              <a:t>程度</a:t>
            </a:r>
            <a:r>
              <a:rPr lang="en-US" altLang="ja-JP" dirty="0" smtClean="0"/>
              <a:t>.  </a:t>
            </a:r>
            <a:r>
              <a:rPr lang="ja-JP" altLang="en-US" dirty="0" smtClean="0"/>
              <a:t>⇒ 電子はイオンスケールでは磁力線に巻きついて（凍結して）おり、イオンスケールで見れば流体の仮定が成立</a:t>
            </a:r>
            <a:r>
              <a:rPr lang="en-US" altLang="ja-JP" dirty="0" smtClean="0"/>
              <a:t>.</a:t>
            </a:r>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endParaRPr lang="en-US" altLang="ja-JP" dirty="0" smtClean="0"/>
          </a:p>
          <a:p>
            <a:pPr lvl="1"/>
            <a:r>
              <a:rPr lang="ja-JP" altLang="en-US" dirty="0" smtClean="0"/>
              <a:t>一方、イオンのジャイロ半径は、電流シート付近で </a:t>
            </a:r>
            <a:r>
              <a:rPr lang="en-US" altLang="ja-JP" dirty="0" smtClean="0"/>
              <a:t>0.5 RE </a:t>
            </a:r>
            <a:r>
              <a:rPr lang="ja-JP" altLang="en-US" dirty="0" smtClean="0"/>
              <a:t>程度</a:t>
            </a:r>
            <a:r>
              <a:rPr lang="en-US" altLang="ja-JP" dirty="0" smtClean="0"/>
              <a:t>(@ E=1keV, B=1nT)</a:t>
            </a:r>
          </a:p>
          <a:p>
            <a:pPr lvl="1"/>
            <a:r>
              <a:rPr lang="ja-JP" altLang="en-US" dirty="0" smtClean="0"/>
              <a:t>観測された </a:t>
            </a:r>
            <a:r>
              <a:rPr lang="en-US" altLang="ja-JP" dirty="0" smtClean="0"/>
              <a:t>Slow shock </a:t>
            </a:r>
            <a:r>
              <a:rPr lang="ja-JP" altLang="en-US" dirty="0" smtClean="0"/>
              <a:t>では、加熱を担っているのはほぼイオン</a:t>
            </a:r>
            <a:r>
              <a:rPr lang="en-US" altLang="ja-JP" sz="2300" dirty="0" smtClean="0">
                <a:solidFill>
                  <a:srgbClr val="0070C0"/>
                </a:solidFill>
              </a:rPr>
              <a:t>[</a:t>
            </a:r>
            <a:r>
              <a:rPr lang="en-US" altLang="ja-JP" sz="2300" dirty="0" err="1" smtClean="0">
                <a:solidFill>
                  <a:srgbClr val="0070C0"/>
                </a:solidFill>
              </a:rPr>
              <a:t>e.g</a:t>
            </a:r>
            <a:r>
              <a:rPr lang="en-US" altLang="ja-JP" sz="2300" dirty="0" smtClean="0">
                <a:solidFill>
                  <a:srgbClr val="0070C0"/>
                </a:solidFill>
              </a:rPr>
              <a:t>, Saito et al, 1995].</a:t>
            </a:r>
            <a:endParaRPr lang="en-US" altLang="ja-JP" sz="2600" dirty="0" smtClean="0">
              <a:solidFill>
                <a:srgbClr val="0070C0"/>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pic>
        <p:nvPicPr>
          <p:cNvPr id="19458" name="Picture 2" descr="\begin{align*}&#10;r_{ge}=\frac{v_{th,e}}{\Omega_e}\propto \sqrt{m_e}\\&#10;\frac{r_{ge}}{r_{gi}}=\sqrt{\frac{m_e}{m_i}}&#10;\end{align*}"/>
          <p:cNvPicPr>
            <a:picLocks noChangeAspect="1" noChangeArrowheads="1"/>
          </p:cNvPicPr>
          <p:nvPr/>
        </p:nvPicPr>
        <p:blipFill>
          <a:blip r:embed="rId2"/>
          <a:srcRect/>
          <a:stretch>
            <a:fillRect/>
          </a:stretch>
        </p:blipFill>
        <p:spPr bwMode="auto">
          <a:xfrm>
            <a:off x="1231580" y="3336618"/>
            <a:ext cx="2983230" cy="1592580"/>
          </a:xfrm>
          <a:prstGeom prst="rect">
            <a:avLst/>
          </a:prstGeom>
          <a:noFill/>
        </p:spPr>
      </p:pic>
      <p:grpSp>
        <p:nvGrpSpPr>
          <p:cNvPr id="2" name="グループ化 22"/>
          <p:cNvGrpSpPr/>
          <p:nvPr/>
        </p:nvGrpSpPr>
        <p:grpSpPr>
          <a:xfrm>
            <a:off x="5072066" y="3044099"/>
            <a:ext cx="3429025" cy="2313727"/>
            <a:chOff x="4571999" y="2679982"/>
            <a:chExt cx="4286281" cy="2892158"/>
          </a:xfrm>
        </p:grpSpPr>
        <p:grpSp>
          <p:nvGrpSpPr>
            <p:cNvPr id="5" name="グループ化 18"/>
            <p:cNvGrpSpPr/>
            <p:nvPr/>
          </p:nvGrpSpPr>
          <p:grpSpPr>
            <a:xfrm>
              <a:off x="5214942" y="3000372"/>
              <a:ext cx="3643338" cy="2571768"/>
              <a:chOff x="5214942" y="2714620"/>
              <a:chExt cx="3643338" cy="2571768"/>
            </a:xfrm>
          </p:grpSpPr>
          <p:cxnSp>
            <p:nvCxnSpPr>
              <p:cNvPr id="7" name="直線矢印コネクタ 6"/>
              <p:cNvCxnSpPr/>
              <p:nvPr/>
            </p:nvCxnSpPr>
            <p:spPr>
              <a:xfrm flipV="1">
                <a:off x="5214942" y="2714620"/>
                <a:ext cx="2643206" cy="157163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5643570" y="2928934"/>
                <a:ext cx="2643206" cy="157163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10800000" flipV="1">
                <a:off x="6000760" y="3286124"/>
                <a:ext cx="2643206" cy="157163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0800000" flipV="1">
                <a:off x="6215074" y="3714752"/>
                <a:ext cx="2643206" cy="157163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フリーフォーム 13"/>
              <p:cNvSpPr/>
              <p:nvPr/>
            </p:nvSpPr>
            <p:spPr>
              <a:xfrm>
                <a:off x="5364018" y="3532910"/>
                <a:ext cx="1175327" cy="678872"/>
              </a:xfrm>
              <a:custGeom>
                <a:avLst/>
                <a:gdLst>
                  <a:gd name="connsiteX0" fmla="*/ 39255 w 1175327"/>
                  <a:gd name="connsiteY0" fmla="*/ 665017 h 678872"/>
                  <a:gd name="connsiteX1" fmla="*/ 25400 w 1175327"/>
                  <a:gd name="connsiteY1" fmla="*/ 526472 h 678872"/>
                  <a:gd name="connsiteX2" fmla="*/ 191655 w 1175327"/>
                  <a:gd name="connsiteY2" fmla="*/ 678872 h 678872"/>
                  <a:gd name="connsiteX3" fmla="*/ 191655 w 1175327"/>
                  <a:gd name="connsiteY3" fmla="*/ 678872 h 678872"/>
                  <a:gd name="connsiteX4" fmla="*/ 150091 w 1175327"/>
                  <a:gd name="connsiteY4" fmla="*/ 443345 h 678872"/>
                  <a:gd name="connsiteX5" fmla="*/ 288637 w 1175327"/>
                  <a:gd name="connsiteY5" fmla="*/ 595745 h 678872"/>
                  <a:gd name="connsiteX6" fmla="*/ 260927 w 1175327"/>
                  <a:gd name="connsiteY6" fmla="*/ 387926 h 678872"/>
                  <a:gd name="connsiteX7" fmla="*/ 427182 w 1175327"/>
                  <a:gd name="connsiteY7" fmla="*/ 526472 h 678872"/>
                  <a:gd name="connsiteX8" fmla="*/ 385618 w 1175327"/>
                  <a:gd name="connsiteY8" fmla="*/ 318654 h 678872"/>
                  <a:gd name="connsiteX9" fmla="*/ 579582 w 1175327"/>
                  <a:gd name="connsiteY9" fmla="*/ 457199 h 678872"/>
                  <a:gd name="connsiteX10" fmla="*/ 538018 w 1175327"/>
                  <a:gd name="connsiteY10" fmla="*/ 235526 h 678872"/>
                  <a:gd name="connsiteX11" fmla="*/ 676564 w 1175327"/>
                  <a:gd name="connsiteY11" fmla="*/ 374072 h 678872"/>
                  <a:gd name="connsiteX12" fmla="*/ 676564 w 1175327"/>
                  <a:gd name="connsiteY12" fmla="*/ 374072 h 678872"/>
                  <a:gd name="connsiteX13" fmla="*/ 593437 w 1175327"/>
                  <a:gd name="connsiteY13" fmla="*/ 193963 h 678872"/>
                  <a:gd name="connsiteX14" fmla="*/ 759691 w 1175327"/>
                  <a:gd name="connsiteY14" fmla="*/ 290945 h 678872"/>
                  <a:gd name="connsiteX15" fmla="*/ 773546 w 1175327"/>
                  <a:gd name="connsiteY15" fmla="*/ 124690 h 678872"/>
                  <a:gd name="connsiteX16" fmla="*/ 925946 w 1175327"/>
                  <a:gd name="connsiteY16" fmla="*/ 235526 h 678872"/>
                  <a:gd name="connsiteX17" fmla="*/ 884382 w 1175327"/>
                  <a:gd name="connsiteY17" fmla="*/ 13854 h 678872"/>
                  <a:gd name="connsiteX18" fmla="*/ 1064491 w 1175327"/>
                  <a:gd name="connsiteY18" fmla="*/ 152399 h 678872"/>
                  <a:gd name="connsiteX19" fmla="*/ 1175327 w 1175327"/>
                  <a:gd name="connsiteY19" fmla="*/ 27708 h 6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5327" h="678872">
                    <a:moveTo>
                      <a:pt x="39255" y="665017"/>
                    </a:moveTo>
                    <a:cubicBezTo>
                      <a:pt x="19627" y="594590"/>
                      <a:pt x="0" y="524163"/>
                      <a:pt x="25400" y="526472"/>
                    </a:cubicBezTo>
                    <a:cubicBezTo>
                      <a:pt x="50800" y="528781"/>
                      <a:pt x="191655" y="678872"/>
                      <a:pt x="191655" y="678872"/>
                    </a:cubicBezTo>
                    <a:lnTo>
                      <a:pt x="191655" y="678872"/>
                    </a:lnTo>
                    <a:cubicBezTo>
                      <a:pt x="184728" y="639618"/>
                      <a:pt x="133927" y="457200"/>
                      <a:pt x="150091" y="443345"/>
                    </a:cubicBezTo>
                    <a:cubicBezTo>
                      <a:pt x="166255" y="429490"/>
                      <a:pt x="270164" y="604981"/>
                      <a:pt x="288637" y="595745"/>
                    </a:cubicBezTo>
                    <a:cubicBezTo>
                      <a:pt x="307110" y="586509"/>
                      <a:pt x="237836" y="399472"/>
                      <a:pt x="260927" y="387926"/>
                    </a:cubicBezTo>
                    <a:cubicBezTo>
                      <a:pt x="284018" y="376381"/>
                      <a:pt x="406400" y="538017"/>
                      <a:pt x="427182" y="526472"/>
                    </a:cubicBezTo>
                    <a:cubicBezTo>
                      <a:pt x="447964" y="514927"/>
                      <a:pt x="360218" y="330200"/>
                      <a:pt x="385618" y="318654"/>
                    </a:cubicBezTo>
                    <a:cubicBezTo>
                      <a:pt x="411018" y="307108"/>
                      <a:pt x="554182" y="471054"/>
                      <a:pt x="579582" y="457199"/>
                    </a:cubicBezTo>
                    <a:cubicBezTo>
                      <a:pt x="604982" y="443344"/>
                      <a:pt x="521854" y="249381"/>
                      <a:pt x="538018" y="235526"/>
                    </a:cubicBezTo>
                    <a:cubicBezTo>
                      <a:pt x="554182" y="221671"/>
                      <a:pt x="676564" y="374072"/>
                      <a:pt x="676564" y="374072"/>
                    </a:cubicBezTo>
                    <a:lnTo>
                      <a:pt x="676564" y="374072"/>
                    </a:lnTo>
                    <a:cubicBezTo>
                      <a:pt x="662710" y="344054"/>
                      <a:pt x="579583" y="207817"/>
                      <a:pt x="593437" y="193963"/>
                    </a:cubicBezTo>
                    <a:cubicBezTo>
                      <a:pt x="607291" y="180109"/>
                      <a:pt x="729673" y="302490"/>
                      <a:pt x="759691" y="290945"/>
                    </a:cubicBezTo>
                    <a:cubicBezTo>
                      <a:pt x="789709" y="279400"/>
                      <a:pt x="745837" y="133927"/>
                      <a:pt x="773546" y="124690"/>
                    </a:cubicBezTo>
                    <a:cubicBezTo>
                      <a:pt x="801255" y="115454"/>
                      <a:pt x="907473" y="253999"/>
                      <a:pt x="925946" y="235526"/>
                    </a:cubicBezTo>
                    <a:cubicBezTo>
                      <a:pt x="944419" y="217053"/>
                      <a:pt x="861291" y="27709"/>
                      <a:pt x="884382" y="13854"/>
                    </a:cubicBezTo>
                    <a:cubicBezTo>
                      <a:pt x="907473" y="0"/>
                      <a:pt x="1016000" y="150090"/>
                      <a:pt x="1064491" y="152399"/>
                    </a:cubicBezTo>
                    <a:cubicBezTo>
                      <a:pt x="1112982" y="154708"/>
                      <a:pt x="1144154" y="91208"/>
                      <a:pt x="1175327" y="27708"/>
                    </a:cubicBezTo>
                  </a:path>
                </a:pathLst>
              </a:cu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14"/>
              <p:cNvSpPr/>
              <p:nvPr/>
            </p:nvSpPr>
            <p:spPr>
              <a:xfrm>
                <a:off x="7397201" y="3335487"/>
                <a:ext cx="1175327" cy="678872"/>
              </a:xfrm>
              <a:custGeom>
                <a:avLst/>
                <a:gdLst>
                  <a:gd name="connsiteX0" fmla="*/ 39255 w 1175327"/>
                  <a:gd name="connsiteY0" fmla="*/ 665017 h 678872"/>
                  <a:gd name="connsiteX1" fmla="*/ 25400 w 1175327"/>
                  <a:gd name="connsiteY1" fmla="*/ 526472 h 678872"/>
                  <a:gd name="connsiteX2" fmla="*/ 191655 w 1175327"/>
                  <a:gd name="connsiteY2" fmla="*/ 678872 h 678872"/>
                  <a:gd name="connsiteX3" fmla="*/ 191655 w 1175327"/>
                  <a:gd name="connsiteY3" fmla="*/ 678872 h 678872"/>
                  <a:gd name="connsiteX4" fmla="*/ 150091 w 1175327"/>
                  <a:gd name="connsiteY4" fmla="*/ 443345 h 678872"/>
                  <a:gd name="connsiteX5" fmla="*/ 288637 w 1175327"/>
                  <a:gd name="connsiteY5" fmla="*/ 595745 h 678872"/>
                  <a:gd name="connsiteX6" fmla="*/ 260927 w 1175327"/>
                  <a:gd name="connsiteY6" fmla="*/ 387926 h 678872"/>
                  <a:gd name="connsiteX7" fmla="*/ 427182 w 1175327"/>
                  <a:gd name="connsiteY7" fmla="*/ 526472 h 678872"/>
                  <a:gd name="connsiteX8" fmla="*/ 385618 w 1175327"/>
                  <a:gd name="connsiteY8" fmla="*/ 318654 h 678872"/>
                  <a:gd name="connsiteX9" fmla="*/ 579582 w 1175327"/>
                  <a:gd name="connsiteY9" fmla="*/ 457199 h 678872"/>
                  <a:gd name="connsiteX10" fmla="*/ 538018 w 1175327"/>
                  <a:gd name="connsiteY10" fmla="*/ 235526 h 678872"/>
                  <a:gd name="connsiteX11" fmla="*/ 676564 w 1175327"/>
                  <a:gd name="connsiteY11" fmla="*/ 374072 h 678872"/>
                  <a:gd name="connsiteX12" fmla="*/ 676564 w 1175327"/>
                  <a:gd name="connsiteY12" fmla="*/ 374072 h 678872"/>
                  <a:gd name="connsiteX13" fmla="*/ 593437 w 1175327"/>
                  <a:gd name="connsiteY13" fmla="*/ 193963 h 678872"/>
                  <a:gd name="connsiteX14" fmla="*/ 759691 w 1175327"/>
                  <a:gd name="connsiteY14" fmla="*/ 290945 h 678872"/>
                  <a:gd name="connsiteX15" fmla="*/ 773546 w 1175327"/>
                  <a:gd name="connsiteY15" fmla="*/ 124690 h 678872"/>
                  <a:gd name="connsiteX16" fmla="*/ 925946 w 1175327"/>
                  <a:gd name="connsiteY16" fmla="*/ 235526 h 678872"/>
                  <a:gd name="connsiteX17" fmla="*/ 884382 w 1175327"/>
                  <a:gd name="connsiteY17" fmla="*/ 13854 h 678872"/>
                  <a:gd name="connsiteX18" fmla="*/ 1064491 w 1175327"/>
                  <a:gd name="connsiteY18" fmla="*/ 152399 h 678872"/>
                  <a:gd name="connsiteX19" fmla="*/ 1175327 w 1175327"/>
                  <a:gd name="connsiteY19" fmla="*/ 27708 h 6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5327" h="678872">
                    <a:moveTo>
                      <a:pt x="39255" y="665017"/>
                    </a:moveTo>
                    <a:cubicBezTo>
                      <a:pt x="19627" y="594590"/>
                      <a:pt x="0" y="524163"/>
                      <a:pt x="25400" y="526472"/>
                    </a:cubicBezTo>
                    <a:cubicBezTo>
                      <a:pt x="50800" y="528781"/>
                      <a:pt x="191655" y="678872"/>
                      <a:pt x="191655" y="678872"/>
                    </a:cubicBezTo>
                    <a:lnTo>
                      <a:pt x="191655" y="678872"/>
                    </a:lnTo>
                    <a:cubicBezTo>
                      <a:pt x="184728" y="639618"/>
                      <a:pt x="133927" y="457200"/>
                      <a:pt x="150091" y="443345"/>
                    </a:cubicBezTo>
                    <a:cubicBezTo>
                      <a:pt x="166255" y="429490"/>
                      <a:pt x="270164" y="604981"/>
                      <a:pt x="288637" y="595745"/>
                    </a:cubicBezTo>
                    <a:cubicBezTo>
                      <a:pt x="307110" y="586509"/>
                      <a:pt x="237836" y="399472"/>
                      <a:pt x="260927" y="387926"/>
                    </a:cubicBezTo>
                    <a:cubicBezTo>
                      <a:pt x="284018" y="376381"/>
                      <a:pt x="406400" y="538017"/>
                      <a:pt x="427182" y="526472"/>
                    </a:cubicBezTo>
                    <a:cubicBezTo>
                      <a:pt x="447964" y="514927"/>
                      <a:pt x="360218" y="330200"/>
                      <a:pt x="385618" y="318654"/>
                    </a:cubicBezTo>
                    <a:cubicBezTo>
                      <a:pt x="411018" y="307108"/>
                      <a:pt x="554182" y="471054"/>
                      <a:pt x="579582" y="457199"/>
                    </a:cubicBezTo>
                    <a:cubicBezTo>
                      <a:pt x="604982" y="443344"/>
                      <a:pt x="521854" y="249381"/>
                      <a:pt x="538018" y="235526"/>
                    </a:cubicBezTo>
                    <a:cubicBezTo>
                      <a:pt x="554182" y="221671"/>
                      <a:pt x="676564" y="374072"/>
                      <a:pt x="676564" y="374072"/>
                    </a:cubicBezTo>
                    <a:lnTo>
                      <a:pt x="676564" y="374072"/>
                    </a:lnTo>
                    <a:cubicBezTo>
                      <a:pt x="662710" y="344054"/>
                      <a:pt x="579583" y="207817"/>
                      <a:pt x="593437" y="193963"/>
                    </a:cubicBezTo>
                    <a:cubicBezTo>
                      <a:pt x="607291" y="180109"/>
                      <a:pt x="729673" y="302490"/>
                      <a:pt x="759691" y="290945"/>
                    </a:cubicBezTo>
                    <a:cubicBezTo>
                      <a:pt x="789709" y="279400"/>
                      <a:pt x="745837" y="133927"/>
                      <a:pt x="773546" y="124690"/>
                    </a:cubicBezTo>
                    <a:cubicBezTo>
                      <a:pt x="801255" y="115454"/>
                      <a:pt x="907473" y="253999"/>
                      <a:pt x="925946" y="235526"/>
                    </a:cubicBezTo>
                    <a:cubicBezTo>
                      <a:pt x="944419" y="217053"/>
                      <a:pt x="861291" y="27709"/>
                      <a:pt x="884382" y="13854"/>
                    </a:cubicBezTo>
                    <a:cubicBezTo>
                      <a:pt x="907473" y="0"/>
                      <a:pt x="1016000" y="150090"/>
                      <a:pt x="1064491" y="152399"/>
                    </a:cubicBezTo>
                    <a:cubicBezTo>
                      <a:pt x="1112982" y="154708"/>
                      <a:pt x="1144154" y="91208"/>
                      <a:pt x="1175327" y="27708"/>
                    </a:cubicBezTo>
                  </a:path>
                </a:pathLst>
              </a:cu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5966691" y="2784764"/>
                <a:ext cx="2142836" cy="2369127"/>
              </a:xfrm>
              <a:custGeom>
                <a:avLst/>
                <a:gdLst>
                  <a:gd name="connsiteX0" fmla="*/ 738909 w 2142836"/>
                  <a:gd name="connsiteY0" fmla="*/ 2369127 h 2369127"/>
                  <a:gd name="connsiteX1" fmla="*/ 905164 w 2142836"/>
                  <a:gd name="connsiteY1" fmla="*/ 1884218 h 2369127"/>
                  <a:gd name="connsiteX2" fmla="*/ 725054 w 2142836"/>
                  <a:gd name="connsiteY2" fmla="*/ 1482436 h 2369127"/>
                  <a:gd name="connsiteX3" fmla="*/ 337127 w 2142836"/>
                  <a:gd name="connsiteY3" fmla="*/ 1316181 h 2369127"/>
                  <a:gd name="connsiteX4" fmla="*/ 73891 w 2142836"/>
                  <a:gd name="connsiteY4" fmla="*/ 942109 h 2369127"/>
                  <a:gd name="connsiteX5" fmla="*/ 115454 w 2142836"/>
                  <a:gd name="connsiteY5" fmla="*/ 457200 h 2369127"/>
                  <a:gd name="connsiteX6" fmla="*/ 766618 w 2142836"/>
                  <a:gd name="connsiteY6" fmla="*/ 374072 h 2369127"/>
                  <a:gd name="connsiteX7" fmla="*/ 1085273 w 2142836"/>
                  <a:gd name="connsiteY7" fmla="*/ 762000 h 2369127"/>
                  <a:gd name="connsiteX8" fmla="*/ 1112982 w 2142836"/>
                  <a:gd name="connsiteY8" fmla="*/ 1607127 h 2369127"/>
                  <a:gd name="connsiteX9" fmla="*/ 1376218 w 2142836"/>
                  <a:gd name="connsiteY9" fmla="*/ 2036618 h 2369127"/>
                  <a:gd name="connsiteX10" fmla="*/ 1930400 w 2142836"/>
                  <a:gd name="connsiteY10" fmla="*/ 1981200 h 2369127"/>
                  <a:gd name="connsiteX11" fmla="*/ 2138218 w 2142836"/>
                  <a:gd name="connsiteY11" fmla="*/ 1468581 h 2369127"/>
                  <a:gd name="connsiteX12" fmla="*/ 1902691 w 2142836"/>
                  <a:gd name="connsiteY12" fmla="*/ 678872 h 2369127"/>
                  <a:gd name="connsiteX13" fmla="*/ 2027382 w 2142836"/>
                  <a:gd name="connsiteY13" fmla="*/ 0 h 23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2836" h="2369127">
                    <a:moveTo>
                      <a:pt x="738909" y="2369127"/>
                    </a:moveTo>
                    <a:cubicBezTo>
                      <a:pt x="823191" y="2200563"/>
                      <a:pt x="907473" y="2032000"/>
                      <a:pt x="905164" y="1884218"/>
                    </a:cubicBezTo>
                    <a:cubicBezTo>
                      <a:pt x="902855" y="1736436"/>
                      <a:pt x="819727" y="1577109"/>
                      <a:pt x="725054" y="1482436"/>
                    </a:cubicBezTo>
                    <a:cubicBezTo>
                      <a:pt x="630381" y="1387763"/>
                      <a:pt x="445654" y="1406235"/>
                      <a:pt x="337127" y="1316181"/>
                    </a:cubicBezTo>
                    <a:cubicBezTo>
                      <a:pt x="228600" y="1226127"/>
                      <a:pt x="110836" y="1085272"/>
                      <a:pt x="73891" y="942109"/>
                    </a:cubicBezTo>
                    <a:cubicBezTo>
                      <a:pt x="36946" y="798946"/>
                      <a:pt x="0" y="551873"/>
                      <a:pt x="115454" y="457200"/>
                    </a:cubicBezTo>
                    <a:cubicBezTo>
                      <a:pt x="230908" y="362527"/>
                      <a:pt x="604982" y="323272"/>
                      <a:pt x="766618" y="374072"/>
                    </a:cubicBezTo>
                    <a:cubicBezTo>
                      <a:pt x="928254" y="424872"/>
                      <a:pt x="1027546" y="556491"/>
                      <a:pt x="1085273" y="762000"/>
                    </a:cubicBezTo>
                    <a:cubicBezTo>
                      <a:pt x="1143000" y="967509"/>
                      <a:pt x="1064491" y="1394691"/>
                      <a:pt x="1112982" y="1607127"/>
                    </a:cubicBezTo>
                    <a:cubicBezTo>
                      <a:pt x="1161473" y="1819563"/>
                      <a:pt x="1239982" y="1974273"/>
                      <a:pt x="1376218" y="2036618"/>
                    </a:cubicBezTo>
                    <a:cubicBezTo>
                      <a:pt x="1512454" y="2098963"/>
                      <a:pt x="1803400" y="2075873"/>
                      <a:pt x="1930400" y="1981200"/>
                    </a:cubicBezTo>
                    <a:cubicBezTo>
                      <a:pt x="2057400" y="1886527"/>
                      <a:pt x="2142836" y="1685636"/>
                      <a:pt x="2138218" y="1468581"/>
                    </a:cubicBezTo>
                    <a:cubicBezTo>
                      <a:pt x="2133600" y="1251526"/>
                      <a:pt x="1921164" y="923636"/>
                      <a:pt x="1902691" y="678872"/>
                    </a:cubicBezTo>
                    <a:cubicBezTo>
                      <a:pt x="1884218" y="434109"/>
                      <a:pt x="1955800" y="217054"/>
                      <a:pt x="2027382" y="0"/>
                    </a:cubicBezTo>
                  </a:path>
                </a:pathLst>
              </a:custGeom>
              <a:ln w="25400">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0" name="テキスト ボックス 19"/>
            <p:cNvSpPr txBox="1"/>
            <p:nvPr/>
          </p:nvSpPr>
          <p:spPr>
            <a:xfrm>
              <a:off x="7893325" y="2679982"/>
              <a:ext cx="543739" cy="369332"/>
            </a:xfrm>
            <a:prstGeom prst="rect">
              <a:avLst/>
            </a:prstGeom>
            <a:noFill/>
          </p:spPr>
          <p:txBody>
            <a:bodyPr wrap="none" rtlCol="0">
              <a:spAutoFit/>
            </a:bodyPr>
            <a:lstStyle/>
            <a:p>
              <a:r>
                <a:rPr kumimoji="1" lang="en-US" altLang="ja-JP" b="1" dirty="0" smtClean="0">
                  <a:solidFill>
                    <a:srgbClr val="FF0000"/>
                  </a:solidFill>
                </a:rPr>
                <a:t>ion</a:t>
              </a:r>
              <a:endParaRPr kumimoji="1" lang="ja-JP" altLang="en-US" b="1" dirty="0">
                <a:solidFill>
                  <a:srgbClr val="FF0000"/>
                </a:solidFill>
              </a:endParaRPr>
            </a:p>
          </p:txBody>
        </p:sp>
        <p:sp>
          <p:nvSpPr>
            <p:cNvPr id="21" name="テキスト ボックス 20"/>
            <p:cNvSpPr txBox="1"/>
            <p:nvPr/>
          </p:nvSpPr>
          <p:spPr>
            <a:xfrm>
              <a:off x="4571999" y="3607595"/>
              <a:ext cx="1124026" cy="369332"/>
            </a:xfrm>
            <a:prstGeom prst="rect">
              <a:avLst/>
            </a:prstGeom>
            <a:noFill/>
          </p:spPr>
          <p:txBody>
            <a:bodyPr wrap="none" rtlCol="0">
              <a:spAutoFit/>
            </a:bodyPr>
            <a:lstStyle/>
            <a:p>
              <a:r>
                <a:rPr kumimoji="1" lang="en-US" altLang="ja-JP" b="1" dirty="0" smtClean="0"/>
                <a:t>electron</a:t>
              </a:r>
              <a:endParaRPr kumimoji="1" lang="ja-JP" altLang="en-US" b="1" dirty="0"/>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F04E0F31-8FEA-4AD9-8AF0-DA266CA0198E}" type="slidenum">
              <a:rPr kumimoji="1" lang="ja-JP" altLang="en-US" smtClean="0"/>
              <a:pPr/>
              <a:t>60</a:t>
            </a:fld>
            <a:endParaRPr kumimoji="1" lang="ja-JP" altLang="en-US"/>
          </a:p>
        </p:txBody>
      </p:sp>
      <p:grpSp>
        <p:nvGrpSpPr>
          <p:cNvPr id="2" name="グループ化 14"/>
          <p:cNvGrpSpPr/>
          <p:nvPr/>
        </p:nvGrpSpPr>
        <p:grpSpPr>
          <a:xfrm>
            <a:off x="714349" y="142852"/>
            <a:ext cx="7429551" cy="5643602"/>
            <a:chOff x="1857357" y="810258"/>
            <a:chExt cx="7143799" cy="5904890"/>
          </a:xfrm>
        </p:grpSpPr>
        <p:grpSp>
          <p:nvGrpSpPr>
            <p:cNvPr id="6" name="グループ化 7"/>
            <p:cNvGrpSpPr/>
            <p:nvPr/>
          </p:nvGrpSpPr>
          <p:grpSpPr>
            <a:xfrm>
              <a:off x="1857357" y="1109659"/>
              <a:ext cx="7143799" cy="5605489"/>
              <a:chOff x="142845" y="966661"/>
              <a:chExt cx="7286675" cy="5748487"/>
            </a:xfrm>
          </p:grpSpPr>
          <p:sp>
            <p:nvSpPr>
              <p:cNvPr id="5" name="テキスト ボックス 4"/>
              <p:cNvSpPr txBox="1"/>
              <p:nvPr/>
            </p:nvSpPr>
            <p:spPr>
              <a:xfrm>
                <a:off x="785786" y="2928934"/>
                <a:ext cx="2902846" cy="369332"/>
              </a:xfrm>
              <a:prstGeom prst="rect">
                <a:avLst/>
              </a:prstGeom>
              <a:noFill/>
            </p:spPr>
            <p:txBody>
              <a:bodyPr wrap="none" rtlCol="0">
                <a:spAutoFit/>
              </a:bodyPr>
              <a:lstStyle/>
              <a:p>
                <a:r>
                  <a:rPr lang="en-US" altLang="ja-JP" dirty="0" smtClean="0"/>
                  <a:t>Hoshino </a:t>
                </a:r>
                <a:r>
                  <a:rPr lang="en-US" altLang="ja-JP" dirty="0" err="1" smtClean="0"/>
                  <a:t>etal</a:t>
                </a:r>
                <a:r>
                  <a:rPr lang="en-US" altLang="ja-JP" dirty="0" smtClean="0"/>
                  <a:t> [2000] Plate. 1</a:t>
                </a:r>
                <a:endParaRPr kumimoji="1" lang="ja-JP" altLang="en-US" dirty="0"/>
              </a:p>
            </p:txBody>
          </p:sp>
          <p:pic>
            <p:nvPicPr>
              <p:cNvPr id="1026" name="Picture 2"/>
              <p:cNvPicPr>
                <a:picLocks noChangeAspect="1" noChangeArrowheads="1"/>
              </p:cNvPicPr>
              <p:nvPr/>
            </p:nvPicPr>
            <p:blipFill>
              <a:blip r:embed="rId3"/>
              <a:srcRect/>
              <a:stretch>
                <a:fillRect/>
              </a:stretch>
            </p:blipFill>
            <p:spPr bwMode="auto">
              <a:xfrm rot="5400000">
                <a:off x="-922704" y="2032210"/>
                <a:ext cx="5743572" cy="361247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745238" y="972811"/>
                <a:ext cx="3684282" cy="5383862"/>
              </a:xfrm>
              <a:prstGeom prst="rect">
                <a:avLst/>
              </a:prstGeom>
              <a:noFill/>
              <a:ln w="9525">
                <a:noFill/>
                <a:miter lim="800000"/>
                <a:headEnd/>
                <a:tailEnd/>
              </a:ln>
              <a:effectLst/>
            </p:spPr>
          </p:pic>
          <p:sp>
            <p:nvSpPr>
              <p:cNvPr id="7" name="テキスト ボックス 6"/>
              <p:cNvSpPr txBox="1"/>
              <p:nvPr/>
            </p:nvSpPr>
            <p:spPr>
              <a:xfrm>
                <a:off x="3758886" y="6345816"/>
                <a:ext cx="3670634" cy="369332"/>
              </a:xfrm>
              <a:prstGeom prst="rect">
                <a:avLst/>
              </a:prstGeom>
              <a:solidFill>
                <a:schemeClr val="tx1"/>
              </a:solidFill>
            </p:spPr>
            <p:txBody>
              <a:bodyPr wrap="square" rtlCol="0">
                <a:spAutoFit/>
              </a:bodyPr>
              <a:lstStyle/>
              <a:p>
                <a:pPr algn="ctr"/>
                <a:r>
                  <a:rPr kumimoji="1" lang="en-US" altLang="ja-JP" b="1" dirty="0" smtClean="0">
                    <a:solidFill>
                      <a:schemeClr val="bg1"/>
                    </a:solidFill>
                  </a:rPr>
                  <a:t>Hoshino, et al., (2000)</a:t>
                </a:r>
                <a:endParaRPr kumimoji="1" lang="ja-JP" altLang="en-US" b="1" dirty="0">
                  <a:solidFill>
                    <a:schemeClr val="bg1"/>
                  </a:solidFill>
                </a:endParaRPr>
              </a:p>
            </p:txBody>
          </p:sp>
        </p:grpSp>
        <p:pic>
          <p:nvPicPr>
            <p:cNvPr id="3" name="Picture 2"/>
            <p:cNvPicPr>
              <a:picLocks noChangeAspect="1" noChangeArrowheads="1"/>
            </p:cNvPicPr>
            <p:nvPr/>
          </p:nvPicPr>
          <p:blipFill>
            <a:blip r:embed="rId5"/>
            <a:srcRect/>
            <a:stretch>
              <a:fillRect/>
            </a:stretch>
          </p:blipFill>
          <p:spPr bwMode="auto">
            <a:xfrm>
              <a:off x="2731630" y="810258"/>
              <a:ext cx="5340832" cy="261287"/>
            </a:xfrm>
            <a:prstGeom prst="rect">
              <a:avLst/>
            </a:prstGeom>
            <a:noFill/>
            <a:ln w="9525">
              <a:noFill/>
              <a:miter lim="800000"/>
              <a:headEnd/>
              <a:tailEnd/>
            </a:ln>
            <a:effectLst/>
          </p:spPr>
        </p:pic>
      </p:grpSp>
      <p:sp>
        <p:nvSpPr>
          <p:cNvPr id="17" name="左中かっこ 16"/>
          <p:cNvSpPr/>
          <p:nvPr/>
        </p:nvSpPr>
        <p:spPr>
          <a:xfrm rot="16200000">
            <a:off x="2643190" y="4929183"/>
            <a:ext cx="357158" cy="2214578"/>
          </a:xfrm>
          <a:prstGeom prst="leftBrace">
            <a:avLst>
              <a:gd name="adj1" fmla="val 8333"/>
              <a:gd name="adj2" fmla="val 50000"/>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4143372" y="5786454"/>
            <a:ext cx="1622495" cy="400110"/>
          </a:xfrm>
          <a:prstGeom prst="rect">
            <a:avLst/>
          </a:prstGeom>
          <a:noFill/>
        </p:spPr>
        <p:txBody>
          <a:bodyPr wrap="none" rtlCol="0">
            <a:spAutoFit/>
          </a:bodyPr>
          <a:lstStyle/>
          <a:p>
            <a:r>
              <a:rPr kumimoji="1" lang="en-US" altLang="ja-JP" sz="2000" dirty="0" smtClean="0">
                <a:solidFill>
                  <a:srgbClr val="FF0000"/>
                </a:solidFill>
              </a:rPr>
              <a:t>Plasma sheet</a:t>
            </a:r>
            <a:endParaRPr kumimoji="1" lang="ja-JP" altLang="en-US" sz="2000" dirty="0">
              <a:solidFill>
                <a:srgbClr val="FF0000"/>
              </a:solidFill>
            </a:endParaRPr>
          </a:p>
        </p:txBody>
      </p:sp>
      <p:sp>
        <p:nvSpPr>
          <p:cNvPr id="19" name="左中かっこ 18"/>
          <p:cNvSpPr/>
          <p:nvPr/>
        </p:nvSpPr>
        <p:spPr>
          <a:xfrm rot="16200000">
            <a:off x="1945699" y="5912457"/>
            <a:ext cx="357158" cy="819596"/>
          </a:xfrm>
          <a:prstGeom prst="leftBrace">
            <a:avLst>
              <a:gd name="adj1" fmla="val 8333"/>
              <a:gd name="adj2" fmla="val 50000"/>
            </a:avLst>
          </a:prstGeom>
          <a:noFill/>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solidFill>
                <a:srgbClr val="00B0F0"/>
              </a:solidFill>
            </a:endParaRPr>
          </a:p>
        </p:txBody>
      </p:sp>
      <p:sp>
        <p:nvSpPr>
          <p:cNvPr id="20" name="テキスト ボックス 19"/>
          <p:cNvSpPr txBox="1"/>
          <p:nvPr/>
        </p:nvSpPr>
        <p:spPr>
          <a:xfrm>
            <a:off x="1516979" y="6474760"/>
            <a:ext cx="2340641" cy="400110"/>
          </a:xfrm>
          <a:prstGeom prst="rect">
            <a:avLst/>
          </a:prstGeom>
          <a:noFill/>
        </p:spPr>
        <p:txBody>
          <a:bodyPr wrap="none" rtlCol="0">
            <a:spAutoFit/>
          </a:bodyPr>
          <a:lstStyle/>
          <a:p>
            <a:r>
              <a:rPr kumimoji="1" lang="en-US" altLang="ja-JP" sz="2000" dirty="0" smtClean="0">
                <a:solidFill>
                  <a:srgbClr val="00B0F0"/>
                </a:solidFill>
              </a:rPr>
              <a:t>Shock Downstream</a:t>
            </a:r>
            <a:endParaRPr kumimoji="1" lang="ja-JP" altLang="en-US" sz="2000" dirty="0">
              <a:solidFill>
                <a:srgbClr val="00B0F0"/>
              </a:solidFill>
            </a:endParaRPr>
          </a:p>
        </p:txBody>
      </p:sp>
      <p:sp>
        <p:nvSpPr>
          <p:cNvPr id="21" name="左中かっこ 20"/>
          <p:cNvSpPr/>
          <p:nvPr/>
        </p:nvSpPr>
        <p:spPr>
          <a:xfrm rot="16200000">
            <a:off x="3107537" y="5679281"/>
            <a:ext cx="357158" cy="1285884"/>
          </a:xfrm>
          <a:prstGeom prst="leftBrace">
            <a:avLst>
              <a:gd name="adj1" fmla="val 8333"/>
              <a:gd name="adj2" fmla="val 50000"/>
            </a:avLst>
          </a:prstGeom>
          <a:noFill/>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3857620" y="6357958"/>
            <a:ext cx="2684517" cy="400110"/>
          </a:xfrm>
          <a:prstGeom prst="rect">
            <a:avLst/>
          </a:prstGeom>
          <a:noFill/>
        </p:spPr>
        <p:txBody>
          <a:bodyPr wrap="none" rtlCol="0">
            <a:spAutoFit/>
          </a:bodyPr>
          <a:lstStyle/>
          <a:p>
            <a:r>
              <a:rPr kumimoji="1" lang="en-US" altLang="ja-JP" sz="2000" dirty="0" smtClean="0">
                <a:solidFill>
                  <a:srgbClr val="002060"/>
                </a:solidFill>
              </a:rPr>
              <a:t>Central current sheet</a:t>
            </a:r>
            <a:endParaRPr kumimoji="1" lang="ja-JP" altLang="en-US" sz="2000" dirty="0">
              <a:solidFill>
                <a:srgbClr val="002060"/>
              </a:solidFill>
            </a:endParaRPr>
          </a:p>
        </p:txBody>
      </p:sp>
      <p:sp>
        <p:nvSpPr>
          <p:cNvPr id="16" name="左中かっこ 15"/>
          <p:cNvSpPr/>
          <p:nvPr/>
        </p:nvSpPr>
        <p:spPr>
          <a:xfrm rot="16200000">
            <a:off x="1236964" y="5791200"/>
            <a:ext cx="357158" cy="490542"/>
          </a:xfrm>
          <a:prstGeom prst="leftBrace">
            <a:avLst>
              <a:gd name="adj1" fmla="val 8333"/>
              <a:gd name="adj2" fmla="val 50000"/>
            </a:avLst>
          </a:prstGeom>
          <a:solidFill>
            <a:schemeClr val="bg1"/>
          </a:solidFill>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solidFill>
                <a:srgbClr val="002060"/>
              </a:solidFill>
            </a:endParaRPr>
          </a:p>
        </p:txBody>
      </p:sp>
      <p:sp>
        <p:nvSpPr>
          <p:cNvPr id="23" name="テキスト ボックス 22"/>
          <p:cNvSpPr txBox="1"/>
          <p:nvPr/>
        </p:nvSpPr>
        <p:spPr>
          <a:xfrm>
            <a:off x="340312" y="6144866"/>
            <a:ext cx="1403013" cy="400110"/>
          </a:xfrm>
          <a:prstGeom prst="rect">
            <a:avLst/>
          </a:prstGeom>
          <a:noFill/>
        </p:spPr>
        <p:txBody>
          <a:bodyPr wrap="none" rtlCol="0">
            <a:spAutoFit/>
          </a:bodyPr>
          <a:lstStyle/>
          <a:p>
            <a:r>
              <a:rPr kumimoji="1" lang="en-US" altLang="ja-JP" sz="2000" dirty="0" smtClean="0">
                <a:solidFill>
                  <a:srgbClr val="002060"/>
                </a:solidFill>
              </a:rPr>
              <a:t>Up-stream</a:t>
            </a:r>
            <a:endParaRPr kumimoji="1" lang="ja-JP" altLang="en-US" sz="2000" dirty="0">
              <a:solidFill>
                <a:srgbClr val="00206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Shock </a:t>
            </a:r>
            <a:r>
              <a:rPr kumimoji="1" lang="ja-JP" altLang="en-US" sz="2800" dirty="0" smtClean="0"/>
              <a:t>の発展性条件</a:t>
            </a:r>
            <a:r>
              <a:rPr lang="en-US" altLang="ja-JP" sz="2800" dirty="0" smtClean="0"/>
              <a:t> in </a:t>
            </a:r>
            <a:r>
              <a:rPr kumimoji="1" lang="en-US" altLang="ja-JP" sz="2800" dirty="0" err="1" smtClean="0"/>
              <a:t>anisortopic</a:t>
            </a:r>
            <a:r>
              <a:rPr kumimoji="1" lang="en-US" altLang="ja-JP" sz="2800" dirty="0" smtClean="0"/>
              <a:t> plasmas</a:t>
            </a:r>
            <a:r>
              <a:rPr lang="ja-JP" altLang="en-US" sz="2800" dirty="0" smtClean="0"/>
              <a:t> ①</a:t>
            </a:r>
            <a:endParaRPr kumimoji="1" lang="ja-JP" altLang="en-US" sz="2800" dirty="0"/>
          </a:p>
        </p:txBody>
      </p:sp>
      <p:pic>
        <p:nvPicPr>
          <p:cNvPr id="5" name="コンテンツ プレースホルダ 4" descr="Evo_RH01.png"/>
          <p:cNvPicPr>
            <a:picLocks noGrp="1" noChangeAspect="1"/>
          </p:cNvPicPr>
          <p:nvPr>
            <p:ph idx="1"/>
          </p:nvPr>
        </p:nvPicPr>
        <p:blipFill>
          <a:blip r:embed="rId2"/>
          <a:stretch>
            <a:fillRect/>
          </a:stretch>
        </p:blipFill>
        <p:spPr>
          <a:xfrm>
            <a:off x="714348" y="1071546"/>
            <a:ext cx="3048000" cy="2842260"/>
          </a:xfrm>
        </p:spPr>
      </p:pic>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61</a:t>
            </a:fld>
            <a:endParaRPr kumimoji="1" lang="ja-JP" altLang="en-US"/>
          </a:p>
        </p:txBody>
      </p:sp>
      <p:pic>
        <p:nvPicPr>
          <p:cNvPr id="6" name="図 5" descr="Evo01.png"/>
          <p:cNvPicPr>
            <a:picLocks noChangeAspect="1"/>
          </p:cNvPicPr>
          <p:nvPr/>
        </p:nvPicPr>
        <p:blipFill>
          <a:blip r:embed="rId3"/>
          <a:stretch>
            <a:fillRect/>
          </a:stretch>
        </p:blipFill>
        <p:spPr>
          <a:xfrm>
            <a:off x="2786050" y="4324371"/>
            <a:ext cx="2228850" cy="2105025"/>
          </a:xfrm>
          <a:prstGeom prst="rect">
            <a:avLst/>
          </a:prstGeom>
        </p:spPr>
      </p:pic>
      <p:pic>
        <p:nvPicPr>
          <p:cNvPr id="7" name="図 6" descr="Evo01_left.png"/>
          <p:cNvPicPr>
            <a:picLocks noChangeAspect="1"/>
          </p:cNvPicPr>
          <p:nvPr/>
        </p:nvPicPr>
        <p:blipFill>
          <a:blip r:embed="rId4"/>
          <a:stretch>
            <a:fillRect/>
          </a:stretch>
        </p:blipFill>
        <p:spPr>
          <a:xfrm>
            <a:off x="428596" y="4324371"/>
            <a:ext cx="2228850" cy="2105025"/>
          </a:xfrm>
          <a:prstGeom prst="rect">
            <a:avLst/>
          </a:prstGeom>
        </p:spPr>
      </p:pic>
      <p:grpSp>
        <p:nvGrpSpPr>
          <p:cNvPr id="28" name="グループ化 27"/>
          <p:cNvGrpSpPr/>
          <p:nvPr/>
        </p:nvGrpSpPr>
        <p:grpSpPr>
          <a:xfrm>
            <a:off x="5372786" y="2369572"/>
            <a:ext cx="2541288" cy="4145366"/>
            <a:chOff x="5500694" y="2500306"/>
            <a:chExt cx="2541288" cy="4145366"/>
          </a:xfrm>
        </p:grpSpPr>
        <p:cxnSp>
          <p:nvCxnSpPr>
            <p:cNvPr id="9" name="直線コネクタ 8"/>
            <p:cNvCxnSpPr/>
            <p:nvPr/>
          </p:nvCxnSpPr>
          <p:spPr>
            <a:xfrm rot="5400000">
              <a:off x="4836479" y="4378173"/>
              <a:ext cx="3756528"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286512" y="6245562"/>
              <a:ext cx="912429" cy="400110"/>
            </a:xfrm>
            <a:prstGeom prst="rect">
              <a:avLst/>
            </a:prstGeom>
            <a:noFill/>
          </p:spPr>
          <p:txBody>
            <a:bodyPr wrap="none" rtlCol="0">
              <a:spAutoFit/>
            </a:bodyPr>
            <a:lstStyle/>
            <a:p>
              <a:r>
                <a:rPr kumimoji="1" lang="en-US" altLang="ja-JP" sz="2000" b="1" dirty="0" smtClean="0"/>
                <a:t>S.S.O.</a:t>
              </a:r>
              <a:endParaRPr kumimoji="1" lang="ja-JP" altLang="en-US" sz="2000" b="1" dirty="0"/>
            </a:p>
          </p:txBody>
        </p:sp>
        <p:sp>
          <p:nvSpPr>
            <p:cNvPr id="11" name="テキスト ボックス 10"/>
            <p:cNvSpPr txBox="1"/>
            <p:nvPr/>
          </p:nvSpPr>
          <p:spPr>
            <a:xfrm>
              <a:off x="5500694" y="2530786"/>
              <a:ext cx="955711" cy="400110"/>
            </a:xfrm>
            <a:prstGeom prst="rect">
              <a:avLst/>
            </a:prstGeom>
            <a:noFill/>
          </p:spPr>
          <p:txBody>
            <a:bodyPr wrap="none" rtlCol="0">
              <a:spAutoFit/>
            </a:bodyPr>
            <a:lstStyle/>
            <a:p>
              <a:r>
                <a:rPr kumimoji="1" lang="en-US" altLang="ja-JP" sz="2000" b="1" dirty="0" smtClean="0"/>
                <a:t>F(+)</a:t>
              </a:r>
              <a:r>
                <a:rPr lang="ja-JP" altLang="en-US" sz="2000" b="1" dirty="0" smtClean="0"/>
                <a:t>→</a:t>
              </a:r>
              <a:endParaRPr kumimoji="1" lang="ja-JP" altLang="en-US" sz="2000" b="1" dirty="0"/>
            </a:p>
          </p:txBody>
        </p:sp>
        <p:sp>
          <p:nvSpPr>
            <p:cNvPr id="12" name="テキスト ボックス 11"/>
            <p:cNvSpPr txBox="1"/>
            <p:nvPr/>
          </p:nvSpPr>
          <p:spPr>
            <a:xfrm>
              <a:off x="5500694" y="3487998"/>
              <a:ext cx="899605" cy="400110"/>
            </a:xfrm>
            <a:prstGeom prst="rect">
              <a:avLst/>
            </a:prstGeom>
            <a:noFill/>
          </p:spPr>
          <p:txBody>
            <a:bodyPr wrap="none" rtlCol="0">
              <a:spAutoFit/>
            </a:bodyPr>
            <a:lstStyle/>
            <a:p>
              <a:r>
                <a:rPr lang="en-US" altLang="ja-JP" sz="2000" b="1" dirty="0" smtClean="0"/>
                <a:t>I</a:t>
              </a:r>
              <a:r>
                <a:rPr kumimoji="1" lang="en-US" altLang="ja-JP" sz="2000" b="1" dirty="0" smtClean="0"/>
                <a:t>(+)</a:t>
              </a:r>
              <a:r>
                <a:rPr kumimoji="1" lang="ja-JP" altLang="en-US" sz="2000" b="1" dirty="0" smtClean="0"/>
                <a:t>→</a:t>
              </a:r>
              <a:endParaRPr kumimoji="1" lang="ja-JP" altLang="en-US" sz="2000" b="1" dirty="0"/>
            </a:p>
          </p:txBody>
        </p:sp>
        <p:sp>
          <p:nvSpPr>
            <p:cNvPr id="13" name="テキスト ボックス 12"/>
            <p:cNvSpPr txBox="1"/>
            <p:nvPr/>
          </p:nvSpPr>
          <p:spPr>
            <a:xfrm>
              <a:off x="5500694" y="2972692"/>
              <a:ext cx="1000595" cy="400110"/>
            </a:xfrm>
            <a:prstGeom prst="rect">
              <a:avLst/>
            </a:prstGeom>
            <a:noFill/>
          </p:spPr>
          <p:txBody>
            <a:bodyPr wrap="none" rtlCol="0">
              <a:spAutoFit/>
            </a:bodyPr>
            <a:lstStyle/>
            <a:p>
              <a:r>
                <a:rPr kumimoji="1" lang="en-US" altLang="ja-JP" sz="2000" b="1" dirty="0" smtClean="0"/>
                <a:t>F( - )</a:t>
              </a:r>
              <a:r>
                <a:rPr lang="ja-JP" altLang="en-US" sz="2000" b="1" dirty="0" smtClean="0"/>
                <a:t>←</a:t>
              </a:r>
              <a:endParaRPr kumimoji="1" lang="ja-JP" altLang="en-US" sz="2000" b="1" dirty="0"/>
            </a:p>
          </p:txBody>
        </p:sp>
        <p:sp>
          <p:nvSpPr>
            <p:cNvPr id="14" name="テキスト ボックス 13"/>
            <p:cNvSpPr txBox="1"/>
            <p:nvPr/>
          </p:nvSpPr>
          <p:spPr>
            <a:xfrm>
              <a:off x="5500694" y="3988064"/>
              <a:ext cx="944489" cy="400110"/>
            </a:xfrm>
            <a:prstGeom prst="rect">
              <a:avLst/>
            </a:prstGeom>
            <a:noFill/>
          </p:spPr>
          <p:txBody>
            <a:bodyPr wrap="none" rtlCol="0">
              <a:spAutoFit/>
            </a:bodyPr>
            <a:lstStyle/>
            <a:p>
              <a:r>
                <a:rPr lang="en-US" altLang="ja-JP" sz="2000" b="1" dirty="0" smtClean="0"/>
                <a:t>I</a:t>
              </a:r>
              <a:r>
                <a:rPr kumimoji="1" lang="en-US" altLang="ja-JP" sz="2000" b="1" dirty="0" smtClean="0"/>
                <a:t>( - )</a:t>
              </a:r>
              <a:r>
                <a:rPr lang="ja-JP" altLang="en-US" sz="2000" b="1" dirty="0" smtClean="0"/>
                <a:t>←</a:t>
              </a:r>
              <a:endParaRPr kumimoji="1" lang="ja-JP" altLang="en-US" sz="2000" b="1" dirty="0"/>
            </a:p>
          </p:txBody>
        </p:sp>
        <p:sp>
          <p:nvSpPr>
            <p:cNvPr id="15" name="テキスト ボックス 14"/>
            <p:cNvSpPr txBox="1"/>
            <p:nvPr/>
          </p:nvSpPr>
          <p:spPr>
            <a:xfrm>
              <a:off x="7045313" y="2523108"/>
              <a:ext cx="955711" cy="400110"/>
            </a:xfrm>
            <a:prstGeom prst="rect">
              <a:avLst/>
            </a:prstGeom>
            <a:noFill/>
          </p:spPr>
          <p:txBody>
            <a:bodyPr wrap="none" rtlCol="0">
              <a:spAutoFit/>
            </a:bodyPr>
            <a:lstStyle/>
            <a:p>
              <a:r>
                <a:rPr kumimoji="1" lang="en-US" altLang="ja-JP" sz="2000" b="1" dirty="0" smtClean="0"/>
                <a:t>F(+)</a:t>
              </a:r>
              <a:r>
                <a:rPr lang="ja-JP" altLang="en-US" sz="2000" b="1" dirty="0" smtClean="0"/>
                <a:t>→</a:t>
              </a:r>
              <a:endParaRPr kumimoji="1" lang="ja-JP" altLang="en-US" sz="2000" b="1" dirty="0"/>
            </a:p>
          </p:txBody>
        </p:sp>
        <p:sp>
          <p:nvSpPr>
            <p:cNvPr id="16" name="テキスト ボックス 15"/>
            <p:cNvSpPr txBox="1"/>
            <p:nvPr/>
          </p:nvSpPr>
          <p:spPr>
            <a:xfrm>
              <a:off x="7101419" y="3477520"/>
              <a:ext cx="899605" cy="400110"/>
            </a:xfrm>
            <a:prstGeom prst="rect">
              <a:avLst/>
            </a:prstGeom>
            <a:noFill/>
          </p:spPr>
          <p:txBody>
            <a:bodyPr wrap="none" rtlCol="0">
              <a:spAutoFit/>
            </a:bodyPr>
            <a:lstStyle/>
            <a:p>
              <a:r>
                <a:rPr lang="en-US" altLang="ja-JP" sz="2000" b="1" dirty="0" smtClean="0"/>
                <a:t>I</a:t>
              </a:r>
              <a:r>
                <a:rPr kumimoji="1" lang="en-US" altLang="ja-JP" sz="2000" b="1" dirty="0" smtClean="0"/>
                <a:t>(+)</a:t>
              </a:r>
              <a:r>
                <a:rPr kumimoji="1" lang="ja-JP" altLang="en-US" sz="2000" b="1" dirty="0" smtClean="0"/>
                <a:t>→</a:t>
              </a:r>
              <a:endParaRPr kumimoji="1" lang="ja-JP" altLang="en-US" sz="2000" b="1" dirty="0"/>
            </a:p>
          </p:txBody>
        </p:sp>
        <p:sp>
          <p:nvSpPr>
            <p:cNvPr id="17" name="テキスト ボックス 16"/>
            <p:cNvSpPr txBox="1"/>
            <p:nvPr/>
          </p:nvSpPr>
          <p:spPr>
            <a:xfrm>
              <a:off x="7072330" y="3982348"/>
              <a:ext cx="944489" cy="400110"/>
            </a:xfrm>
            <a:prstGeom prst="rect">
              <a:avLst/>
            </a:prstGeom>
            <a:noFill/>
          </p:spPr>
          <p:txBody>
            <a:bodyPr wrap="none" rtlCol="0">
              <a:spAutoFit/>
            </a:bodyPr>
            <a:lstStyle/>
            <a:p>
              <a:r>
                <a:rPr lang="en-US" altLang="ja-JP" sz="2000" b="1" dirty="0" smtClean="0"/>
                <a:t>I</a:t>
              </a:r>
              <a:r>
                <a:rPr kumimoji="1" lang="en-US" altLang="ja-JP" sz="2000" b="1" dirty="0" smtClean="0"/>
                <a:t>( - )</a:t>
              </a:r>
              <a:r>
                <a:rPr lang="ja-JP" altLang="en-US" sz="2000" b="1" dirty="0" smtClean="0"/>
                <a:t>←</a:t>
              </a:r>
              <a:endParaRPr kumimoji="1" lang="ja-JP" altLang="en-US" sz="2000" b="1" dirty="0"/>
            </a:p>
          </p:txBody>
        </p:sp>
        <p:sp>
          <p:nvSpPr>
            <p:cNvPr id="18" name="テキスト ボックス 17"/>
            <p:cNvSpPr txBox="1"/>
            <p:nvPr/>
          </p:nvSpPr>
          <p:spPr>
            <a:xfrm>
              <a:off x="7041387" y="2966976"/>
              <a:ext cx="1000595" cy="400110"/>
            </a:xfrm>
            <a:prstGeom prst="rect">
              <a:avLst/>
            </a:prstGeom>
            <a:noFill/>
          </p:spPr>
          <p:txBody>
            <a:bodyPr wrap="none" rtlCol="0">
              <a:spAutoFit/>
            </a:bodyPr>
            <a:lstStyle/>
            <a:p>
              <a:r>
                <a:rPr kumimoji="1" lang="en-US" altLang="ja-JP" sz="2000" b="1" dirty="0" smtClean="0"/>
                <a:t>F( - )</a:t>
              </a:r>
              <a:r>
                <a:rPr lang="ja-JP" altLang="en-US" sz="2000" b="1" dirty="0" smtClean="0"/>
                <a:t>←</a:t>
              </a:r>
              <a:endParaRPr kumimoji="1" lang="ja-JP" altLang="en-US" sz="2000" b="1" dirty="0"/>
            </a:p>
          </p:txBody>
        </p:sp>
        <p:sp>
          <p:nvSpPr>
            <p:cNvPr id="19" name="テキスト ボックス 18"/>
            <p:cNvSpPr txBox="1"/>
            <p:nvPr/>
          </p:nvSpPr>
          <p:spPr>
            <a:xfrm>
              <a:off x="5500694" y="4559568"/>
              <a:ext cx="926857" cy="400110"/>
            </a:xfrm>
            <a:prstGeom prst="rect">
              <a:avLst/>
            </a:prstGeom>
            <a:noFill/>
          </p:spPr>
          <p:txBody>
            <a:bodyPr wrap="none" rtlCol="0">
              <a:spAutoFit/>
            </a:bodyPr>
            <a:lstStyle/>
            <a:p>
              <a:r>
                <a:rPr lang="en-US" altLang="ja-JP" sz="2000" b="1" dirty="0" smtClean="0"/>
                <a:t>S</a:t>
              </a:r>
              <a:r>
                <a:rPr kumimoji="1" lang="en-US" altLang="ja-JP" sz="2000" b="1" dirty="0" smtClean="0"/>
                <a:t>(+)</a:t>
              </a:r>
              <a:r>
                <a:rPr kumimoji="1" lang="ja-JP" altLang="en-US" sz="2000" b="1" dirty="0" smtClean="0"/>
                <a:t>→</a:t>
              </a:r>
              <a:endParaRPr kumimoji="1" lang="ja-JP" altLang="en-US" sz="2000" b="1" dirty="0"/>
            </a:p>
          </p:txBody>
        </p:sp>
        <p:sp>
          <p:nvSpPr>
            <p:cNvPr id="20" name="テキスト ボックス 19"/>
            <p:cNvSpPr txBox="1"/>
            <p:nvPr/>
          </p:nvSpPr>
          <p:spPr>
            <a:xfrm>
              <a:off x="5500694" y="5059634"/>
              <a:ext cx="971741" cy="400110"/>
            </a:xfrm>
            <a:prstGeom prst="rect">
              <a:avLst/>
            </a:prstGeom>
            <a:noFill/>
          </p:spPr>
          <p:txBody>
            <a:bodyPr wrap="none" rtlCol="0">
              <a:spAutoFit/>
            </a:bodyPr>
            <a:lstStyle/>
            <a:p>
              <a:r>
                <a:rPr lang="en-US" altLang="ja-JP" sz="2000" b="1" dirty="0" smtClean="0"/>
                <a:t>S</a:t>
              </a:r>
              <a:r>
                <a:rPr kumimoji="1" lang="en-US" altLang="ja-JP" sz="2000" b="1" dirty="0" smtClean="0"/>
                <a:t>( - )</a:t>
              </a:r>
              <a:r>
                <a:rPr kumimoji="1" lang="ja-JP" altLang="en-US" sz="2000" b="1" dirty="0" smtClean="0"/>
                <a:t>→</a:t>
              </a:r>
              <a:endParaRPr kumimoji="1" lang="ja-JP" altLang="en-US" sz="2000" b="1" dirty="0"/>
            </a:p>
          </p:txBody>
        </p:sp>
        <p:sp>
          <p:nvSpPr>
            <p:cNvPr id="21" name="テキスト ボックス 20"/>
            <p:cNvSpPr txBox="1"/>
            <p:nvPr/>
          </p:nvSpPr>
          <p:spPr>
            <a:xfrm>
              <a:off x="7070241" y="4553852"/>
              <a:ext cx="926857" cy="400110"/>
            </a:xfrm>
            <a:prstGeom prst="rect">
              <a:avLst/>
            </a:prstGeom>
            <a:noFill/>
          </p:spPr>
          <p:txBody>
            <a:bodyPr wrap="none" rtlCol="0">
              <a:spAutoFit/>
            </a:bodyPr>
            <a:lstStyle/>
            <a:p>
              <a:r>
                <a:rPr lang="en-US" altLang="ja-JP" sz="2000" b="1" dirty="0" smtClean="0"/>
                <a:t>S</a:t>
              </a:r>
              <a:r>
                <a:rPr kumimoji="1" lang="en-US" altLang="ja-JP" sz="2000" b="1" dirty="0" smtClean="0"/>
                <a:t>(+)</a:t>
              </a:r>
              <a:r>
                <a:rPr kumimoji="1" lang="ja-JP" altLang="en-US" sz="2000" b="1" dirty="0" smtClean="0"/>
                <a:t>→</a:t>
              </a:r>
              <a:endParaRPr kumimoji="1" lang="ja-JP" altLang="en-US" sz="2000" b="1" dirty="0"/>
            </a:p>
          </p:txBody>
        </p:sp>
        <p:sp>
          <p:nvSpPr>
            <p:cNvPr id="22" name="テキスト ボックス 21"/>
            <p:cNvSpPr txBox="1"/>
            <p:nvPr/>
          </p:nvSpPr>
          <p:spPr>
            <a:xfrm>
              <a:off x="7070241" y="5053918"/>
              <a:ext cx="971741" cy="400110"/>
            </a:xfrm>
            <a:prstGeom prst="rect">
              <a:avLst/>
            </a:prstGeom>
            <a:noFill/>
          </p:spPr>
          <p:txBody>
            <a:bodyPr wrap="none" rtlCol="0">
              <a:spAutoFit/>
            </a:bodyPr>
            <a:lstStyle/>
            <a:p>
              <a:r>
                <a:rPr lang="en-US" altLang="ja-JP" sz="2000" b="1" dirty="0" smtClean="0"/>
                <a:t>S</a:t>
              </a:r>
              <a:r>
                <a:rPr kumimoji="1" lang="en-US" altLang="ja-JP" sz="2000" b="1" dirty="0" smtClean="0"/>
                <a:t>( - )</a:t>
              </a:r>
              <a:r>
                <a:rPr lang="ja-JP" altLang="en-US" sz="2000" b="1" dirty="0" smtClean="0"/>
                <a:t>←</a:t>
              </a:r>
              <a:endParaRPr kumimoji="1" lang="ja-JP" altLang="en-US" sz="2000" b="1" dirty="0"/>
            </a:p>
          </p:txBody>
        </p:sp>
        <p:sp>
          <p:nvSpPr>
            <p:cNvPr id="23" name="テキスト ボックス 22"/>
            <p:cNvSpPr txBox="1"/>
            <p:nvPr/>
          </p:nvSpPr>
          <p:spPr>
            <a:xfrm>
              <a:off x="5500694" y="5559700"/>
              <a:ext cx="614271" cy="400110"/>
            </a:xfrm>
            <a:prstGeom prst="rect">
              <a:avLst/>
            </a:prstGeom>
            <a:noFill/>
          </p:spPr>
          <p:txBody>
            <a:bodyPr wrap="none" rtlCol="0">
              <a:spAutoFit/>
            </a:bodyPr>
            <a:lstStyle/>
            <a:p>
              <a:r>
                <a:rPr lang="en-US" altLang="ja-JP" sz="2000" b="1" dirty="0" smtClean="0"/>
                <a:t>E</a:t>
              </a:r>
              <a:r>
                <a:rPr kumimoji="1" lang="ja-JP" altLang="en-US" sz="2000" b="1" dirty="0" smtClean="0"/>
                <a:t>→</a:t>
              </a:r>
              <a:endParaRPr kumimoji="1" lang="ja-JP" altLang="en-US" sz="2000" b="1" dirty="0"/>
            </a:p>
          </p:txBody>
        </p:sp>
        <p:sp>
          <p:nvSpPr>
            <p:cNvPr id="24" name="テキスト ボックス 23"/>
            <p:cNvSpPr txBox="1"/>
            <p:nvPr/>
          </p:nvSpPr>
          <p:spPr>
            <a:xfrm>
              <a:off x="7101001" y="5549222"/>
              <a:ext cx="614271" cy="400110"/>
            </a:xfrm>
            <a:prstGeom prst="rect">
              <a:avLst/>
            </a:prstGeom>
            <a:noFill/>
          </p:spPr>
          <p:txBody>
            <a:bodyPr wrap="none" rtlCol="0">
              <a:spAutoFit/>
            </a:bodyPr>
            <a:lstStyle/>
            <a:p>
              <a:r>
                <a:rPr lang="en-US" altLang="ja-JP" sz="2000" b="1" dirty="0" smtClean="0"/>
                <a:t>E</a:t>
              </a:r>
              <a:r>
                <a:rPr kumimoji="1" lang="ja-JP" altLang="en-US" sz="2000" b="1" dirty="0" smtClean="0"/>
                <a:t>→</a:t>
              </a:r>
              <a:endParaRPr kumimoji="1" lang="ja-JP" altLang="en-US" sz="2000" b="1" dirty="0"/>
            </a:p>
          </p:txBody>
        </p:sp>
      </p:grpSp>
      <p:sp>
        <p:nvSpPr>
          <p:cNvPr id="27" name="テキスト ボックス 26"/>
          <p:cNvSpPr txBox="1"/>
          <p:nvPr/>
        </p:nvSpPr>
        <p:spPr>
          <a:xfrm>
            <a:off x="4000496" y="1357298"/>
            <a:ext cx="4801314" cy="369332"/>
          </a:xfrm>
          <a:prstGeom prst="rect">
            <a:avLst/>
          </a:prstGeom>
          <a:noFill/>
        </p:spPr>
        <p:txBody>
          <a:bodyPr wrap="none" rtlCol="0">
            <a:spAutoFit/>
          </a:bodyPr>
          <a:lstStyle/>
          <a:p>
            <a:r>
              <a:rPr lang="ja-JP" altLang="en-US" dirty="0" smtClean="0"/>
              <a:t>密度、速度（３）、磁場（２）、圧力：計７</a:t>
            </a:r>
            <a:endParaRPr kumimoji="1" lang="ja-JP" altLang="en-US" dirty="0"/>
          </a:p>
        </p:txBody>
      </p:sp>
      <p:sp>
        <p:nvSpPr>
          <p:cNvPr id="29" name="テキスト ボックス 28"/>
          <p:cNvSpPr txBox="1"/>
          <p:nvPr/>
        </p:nvSpPr>
        <p:spPr>
          <a:xfrm>
            <a:off x="4964187" y="1785926"/>
            <a:ext cx="1536639" cy="646331"/>
          </a:xfrm>
          <a:prstGeom prst="rect">
            <a:avLst/>
          </a:prstGeom>
          <a:noFill/>
        </p:spPr>
        <p:txBody>
          <a:bodyPr wrap="none" rtlCol="0">
            <a:spAutoFit/>
          </a:bodyPr>
          <a:lstStyle/>
          <a:p>
            <a:r>
              <a:rPr kumimoji="1" lang="en-US" altLang="ja-JP" dirty="0" smtClean="0"/>
              <a:t>Sub-</a:t>
            </a:r>
            <a:r>
              <a:rPr kumimoji="1" lang="en-US" altLang="ja-JP" dirty="0" err="1" smtClean="0"/>
              <a:t>Alfvenic</a:t>
            </a:r>
            <a:endParaRPr kumimoji="1" lang="en-US" altLang="ja-JP" dirty="0" smtClean="0"/>
          </a:p>
          <a:p>
            <a:r>
              <a:rPr lang="en-US" altLang="ja-JP" dirty="0" smtClean="0"/>
              <a:t>Super-slow</a:t>
            </a:r>
            <a:endParaRPr kumimoji="1" lang="ja-JP" altLang="en-US" dirty="0"/>
          </a:p>
        </p:txBody>
      </p:sp>
      <p:sp>
        <p:nvSpPr>
          <p:cNvPr id="30" name="テキスト ボックス 29"/>
          <p:cNvSpPr txBox="1"/>
          <p:nvPr/>
        </p:nvSpPr>
        <p:spPr>
          <a:xfrm>
            <a:off x="6715140" y="1785926"/>
            <a:ext cx="1536639" cy="646331"/>
          </a:xfrm>
          <a:prstGeom prst="rect">
            <a:avLst/>
          </a:prstGeom>
          <a:noFill/>
        </p:spPr>
        <p:txBody>
          <a:bodyPr wrap="none" rtlCol="0">
            <a:spAutoFit/>
          </a:bodyPr>
          <a:lstStyle/>
          <a:p>
            <a:r>
              <a:rPr kumimoji="1" lang="en-US" altLang="ja-JP" dirty="0" smtClean="0"/>
              <a:t>Sub-</a:t>
            </a:r>
            <a:r>
              <a:rPr kumimoji="1" lang="en-US" altLang="ja-JP" dirty="0" err="1" smtClean="0"/>
              <a:t>Alfvenic</a:t>
            </a:r>
            <a:endParaRPr kumimoji="1" lang="en-US" altLang="ja-JP" dirty="0" smtClean="0"/>
          </a:p>
          <a:p>
            <a:r>
              <a:rPr lang="en-US" altLang="ja-JP" dirty="0" smtClean="0"/>
              <a:t>Sub-slow</a:t>
            </a:r>
            <a:endParaRPr kumimoji="1" lang="ja-JP" altLang="en-US" dirty="0"/>
          </a:p>
        </p:txBody>
      </p:sp>
      <p:cxnSp>
        <p:nvCxnSpPr>
          <p:cNvPr id="32" name="直線矢印コネクタ 31"/>
          <p:cNvCxnSpPr/>
          <p:nvPr/>
        </p:nvCxnSpPr>
        <p:spPr>
          <a:xfrm rot="16200000" flipV="1">
            <a:off x="1750199" y="2821777"/>
            <a:ext cx="1428760" cy="107157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rot="16200000" flipV="1">
            <a:off x="673866" y="3398043"/>
            <a:ext cx="1509722" cy="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571604" y="4214818"/>
            <a:ext cx="955711" cy="646331"/>
          </a:xfrm>
          <a:prstGeom prst="rect">
            <a:avLst/>
          </a:prstGeom>
          <a:noFill/>
        </p:spPr>
        <p:txBody>
          <a:bodyPr wrap="none" rtlCol="0">
            <a:spAutoFit/>
          </a:bodyPr>
          <a:lstStyle/>
          <a:p>
            <a:r>
              <a:rPr lang="en-US" altLang="ja-JP" dirty="0" smtClean="0"/>
              <a:t> </a:t>
            </a:r>
            <a:r>
              <a:rPr lang="el-GR" altLang="ja-JP" dirty="0" smtClean="0"/>
              <a:t>β</a:t>
            </a:r>
            <a:r>
              <a:rPr lang="en-US" altLang="ja-JP" dirty="0" smtClean="0"/>
              <a:t>=1.52</a:t>
            </a:r>
          </a:p>
          <a:p>
            <a:r>
              <a:rPr lang="en-US" altLang="ja-JP" dirty="0" smtClean="0"/>
              <a:t>r=2.72</a:t>
            </a:r>
          </a:p>
        </p:txBody>
      </p:sp>
      <p:sp>
        <p:nvSpPr>
          <p:cNvPr id="36" name="テキスト ボックス 35"/>
          <p:cNvSpPr txBox="1"/>
          <p:nvPr/>
        </p:nvSpPr>
        <p:spPr>
          <a:xfrm>
            <a:off x="3428992" y="4211429"/>
            <a:ext cx="1080745" cy="646331"/>
          </a:xfrm>
          <a:prstGeom prst="rect">
            <a:avLst/>
          </a:prstGeom>
          <a:noFill/>
        </p:spPr>
        <p:txBody>
          <a:bodyPr wrap="none" rtlCol="0">
            <a:spAutoFit/>
          </a:bodyPr>
          <a:lstStyle/>
          <a:p>
            <a:r>
              <a:rPr lang="en-US" altLang="ja-JP" dirty="0" smtClean="0"/>
              <a:t> </a:t>
            </a:r>
            <a:r>
              <a:rPr lang="el-GR" altLang="ja-JP" dirty="0" smtClean="0"/>
              <a:t>β</a:t>
            </a:r>
            <a:r>
              <a:rPr lang="en-US" altLang="ja-JP" dirty="0" smtClean="0"/>
              <a:t>=0.598</a:t>
            </a:r>
          </a:p>
          <a:p>
            <a:r>
              <a:rPr lang="en-US" altLang="ja-JP" dirty="0" smtClean="0"/>
              <a:t>r=1.20</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Shock </a:t>
            </a:r>
            <a:r>
              <a:rPr kumimoji="1" lang="ja-JP" altLang="en-US" sz="2800" dirty="0" smtClean="0"/>
              <a:t>の発展性条件</a:t>
            </a:r>
            <a:r>
              <a:rPr lang="en-US" altLang="ja-JP" sz="2800" dirty="0" smtClean="0"/>
              <a:t> in </a:t>
            </a:r>
            <a:r>
              <a:rPr kumimoji="1" lang="en-US" altLang="ja-JP" sz="2800" dirty="0" err="1" smtClean="0"/>
              <a:t>anisortopic</a:t>
            </a:r>
            <a:r>
              <a:rPr kumimoji="1" lang="en-US" altLang="ja-JP" sz="2800" dirty="0" smtClean="0"/>
              <a:t> plasmas</a:t>
            </a:r>
            <a:r>
              <a:rPr lang="ja-JP" altLang="en-US" sz="2800" dirty="0" smtClean="0"/>
              <a:t> ②</a:t>
            </a:r>
            <a:endParaRPr kumimoji="1" lang="ja-JP" altLang="en-US" sz="2800" dirty="0"/>
          </a:p>
        </p:txBody>
      </p:sp>
      <p:pic>
        <p:nvPicPr>
          <p:cNvPr id="5" name="コンテンツ プレースホルダ 4" descr="Evo_RH02.png"/>
          <p:cNvPicPr>
            <a:picLocks noGrp="1" noChangeAspect="1"/>
          </p:cNvPicPr>
          <p:nvPr>
            <p:ph idx="1"/>
          </p:nvPr>
        </p:nvPicPr>
        <p:blipFill>
          <a:blip r:embed="rId2"/>
          <a:stretch>
            <a:fillRect/>
          </a:stretch>
        </p:blipFill>
        <p:spPr>
          <a:xfrm>
            <a:off x="628638" y="1071546"/>
            <a:ext cx="3048000" cy="2842260"/>
          </a:xfrm>
        </p:spPr>
      </p:pic>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62</a:t>
            </a:fld>
            <a:endParaRPr kumimoji="1" lang="ja-JP" altLang="en-US"/>
          </a:p>
        </p:txBody>
      </p:sp>
      <p:pic>
        <p:nvPicPr>
          <p:cNvPr id="6" name="図 5" descr="Evo02.png"/>
          <p:cNvPicPr>
            <a:picLocks noChangeAspect="1"/>
          </p:cNvPicPr>
          <p:nvPr/>
        </p:nvPicPr>
        <p:blipFill>
          <a:blip r:embed="rId3"/>
          <a:stretch>
            <a:fillRect/>
          </a:stretch>
        </p:blipFill>
        <p:spPr>
          <a:xfrm>
            <a:off x="414324" y="4324371"/>
            <a:ext cx="2228850" cy="2105025"/>
          </a:xfrm>
          <a:prstGeom prst="rect">
            <a:avLst/>
          </a:prstGeom>
        </p:spPr>
      </p:pic>
      <p:pic>
        <p:nvPicPr>
          <p:cNvPr id="7" name="図 6" descr="Evo02_left.png"/>
          <p:cNvPicPr>
            <a:picLocks noChangeAspect="1"/>
          </p:cNvPicPr>
          <p:nvPr/>
        </p:nvPicPr>
        <p:blipFill>
          <a:blip r:embed="rId4"/>
          <a:stretch>
            <a:fillRect/>
          </a:stretch>
        </p:blipFill>
        <p:spPr>
          <a:xfrm>
            <a:off x="2628902" y="4324371"/>
            <a:ext cx="2228850" cy="2105025"/>
          </a:xfrm>
          <a:prstGeom prst="rect">
            <a:avLst/>
          </a:prstGeom>
        </p:spPr>
      </p:pic>
      <p:grpSp>
        <p:nvGrpSpPr>
          <p:cNvPr id="8" name="グループ化 7"/>
          <p:cNvGrpSpPr/>
          <p:nvPr/>
        </p:nvGrpSpPr>
        <p:grpSpPr>
          <a:xfrm>
            <a:off x="5342850" y="2298134"/>
            <a:ext cx="2541288" cy="4145366"/>
            <a:chOff x="5500694" y="2500306"/>
            <a:chExt cx="2541288" cy="4145366"/>
          </a:xfrm>
        </p:grpSpPr>
        <p:cxnSp>
          <p:nvCxnSpPr>
            <p:cNvPr id="9" name="直線コネクタ 8"/>
            <p:cNvCxnSpPr/>
            <p:nvPr/>
          </p:nvCxnSpPr>
          <p:spPr>
            <a:xfrm rot="5400000">
              <a:off x="4836479" y="4378173"/>
              <a:ext cx="3756528"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286512" y="6245562"/>
              <a:ext cx="912429" cy="400110"/>
            </a:xfrm>
            <a:prstGeom prst="rect">
              <a:avLst/>
            </a:prstGeom>
            <a:noFill/>
          </p:spPr>
          <p:txBody>
            <a:bodyPr wrap="none" rtlCol="0">
              <a:spAutoFit/>
            </a:bodyPr>
            <a:lstStyle/>
            <a:p>
              <a:r>
                <a:rPr kumimoji="1" lang="en-US" altLang="ja-JP" sz="2000" b="1" dirty="0" smtClean="0"/>
                <a:t>S.S.O.</a:t>
              </a:r>
              <a:endParaRPr kumimoji="1" lang="ja-JP" altLang="en-US" sz="2000" b="1" dirty="0"/>
            </a:p>
          </p:txBody>
        </p:sp>
        <p:sp>
          <p:nvSpPr>
            <p:cNvPr id="11" name="テキスト ボックス 10"/>
            <p:cNvSpPr txBox="1"/>
            <p:nvPr/>
          </p:nvSpPr>
          <p:spPr>
            <a:xfrm>
              <a:off x="5500694" y="2530786"/>
              <a:ext cx="955711" cy="400110"/>
            </a:xfrm>
            <a:prstGeom prst="rect">
              <a:avLst/>
            </a:prstGeom>
            <a:noFill/>
          </p:spPr>
          <p:txBody>
            <a:bodyPr wrap="none" rtlCol="0">
              <a:spAutoFit/>
            </a:bodyPr>
            <a:lstStyle/>
            <a:p>
              <a:r>
                <a:rPr kumimoji="1" lang="en-US" altLang="ja-JP" sz="2000" b="1" dirty="0" smtClean="0"/>
                <a:t>F(+)</a:t>
              </a:r>
              <a:r>
                <a:rPr lang="ja-JP" altLang="en-US" sz="2000" b="1" dirty="0" smtClean="0"/>
                <a:t>→</a:t>
              </a:r>
              <a:endParaRPr kumimoji="1" lang="ja-JP" altLang="en-US" sz="2000" b="1" dirty="0"/>
            </a:p>
          </p:txBody>
        </p:sp>
        <p:sp>
          <p:nvSpPr>
            <p:cNvPr id="12" name="テキスト ボックス 11"/>
            <p:cNvSpPr txBox="1"/>
            <p:nvPr/>
          </p:nvSpPr>
          <p:spPr>
            <a:xfrm>
              <a:off x="5500694" y="3487998"/>
              <a:ext cx="899605" cy="400110"/>
            </a:xfrm>
            <a:prstGeom prst="rect">
              <a:avLst/>
            </a:prstGeom>
            <a:noFill/>
          </p:spPr>
          <p:txBody>
            <a:bodyPr wrap="none" rtlCol="0">
              <a:spAutoFit/>
            </a:bodyPr>
            <a:lstStyle/>
            <a:p>
              <a:r>
                <a:rPr lang="en-US" altLang="ja-JP" sz="2000" b="1" dirty="0" smtClean="0"/>
                <a:t>I</a:t>
              </a:r>
              <a:r>
                <a:rPr kumimoji="1" lang="en-US" altLang="ja-JP" sz="2000" b="1" dirty="0" smtClean="0"/>
                <a:t>(+)</a:t>
              </a:r>
              <a:r>
                <a:rPr kumimoji="1" lang="ja-JP" altLang="en-US" sz="2000" b="1" dirty="0" smtClean="0"/>
                <a:t>→</a:t>
              </a:r>
              <a:endParaRPr kumimoji="1" lang="ja-JP" altLang="en-US" sz="2000" b="1" dirty="0"/>
            </a:p>
          </p:txBody>
        </p:sp>
        <p:sp>
          <p:nvSpPr>
            <p:cNvPr id="13" name="テキスト ボックス 12"/>
            <p:cNvSpPr txBox="1"/>
            <p:nvPr/>
          </p:nvSpPr>
          <p:spPr>
            <a:xfrm>
              <a:off x="5500694" y="2972692"/>
              <a:ext cx="1000595" cy="400110"/>
            </a:xfrm>
            <a:prstGeom prst="rect">
              <a:avLst/>
            </a:prstGeom>
            <a:noFill/>
          </p:spPr>
          <p:txBody>
            <a:bodyPr wrap="none" rtlCol="0">
              <a:spAutoFit/>
            </a:bodyPr>
            <a:lstStyle/>
            <a:p>
              <a:r>
                <a:rPr kumimoji="1" lang="en-US" altLang="ja-JP" sz="2000" b="1" dirty="0" smtClean="0"/>
                <a:t>F( - )</a:t>
              </a:r>
              <a:r>
                <a:rPr lang="ja-JP" altLang="en-US" sz="2000" b="1" dirty="0" smtClean="0"/>
                <a:t>←</a:t>
              </a:r>
              <a:endParaRPr kumimoji="1" lang="ja-JP" altLang="en-US" sz="2000" b="1" dirty="0"/>
            </a:p>
          </p:txBody>
        </p:sp>
        <p:sp>
          <p:nvSpPr>
            <p:cNvPr id="14" name="テキスト ボックス 13"/>
            <p:cNvSpPr txBox="1"/>
            <p:nvPr/>
          </p:nvSpPr>
          <p:spPr>
            <a:xfrm>
              <a:off x="5500694" y="3988064"/>
              <a:ext cx="944489" cy="400110"/>
            </a:xfrm>
            <a:prstGeom prst="rect">
              <a:avLst/>
            </a:prstGeom>
            <a:noFill/>
          </p:spPr>
          <p:txBody>
            <a:bodyPr wrap="none" rtlCol="0">
              <a:spAutoFit/>
            </a:bodyPr>
            <a:lstStyle/>
            <a:p>
              <a:r>
                <a:rPr lang="en-US" altLang="ja-JP" sz="2000" b="1" dirty="0" smtClean="0"/>
                <a:t>I</a:t>
              </a:r>
              <a:r>
                <a:rPr kumimoji="1" lang="en-US" altLang="ja-JP" sz="2000" b="1" dirty="0" smtClean="0"/>
                <a:t>( - )</a:t>
              </a:r>
              <a:r>
                <a:rPr lang="ja-JP" altLang="en-US" sz="2000" b="1" dirty="0" smtClean="0"/>
                <a:t>←</a:t>
              </a:r>
              <a:endParaRPr kumimoji="1" lang="ja-JP" altLang="en-US" sz="2000" b="1" dirty="0"/>
            </a:p>
          </p:txBody>
        </p:sp>
        <p:sp>
          <p:nvSpPr>
            <p:cNvPr id="15" name="テキスト ボックス 14"/>
            <p:cNvSpPr txBox="1"/>
            <p:nvPr/>
          </p:nvSpPr>
          <p:spPr>
            <a:xfrm>
              <a:off x="7045313" y="2523108"/>
              <a:ext cx="955711" cy="400110"/>
            </a:xfrm>
            <a:prstGeom prst="rect">
              <a:avLst/>
            </a:prstGeom>
            <a:noFill/>
          </p:spPr>
          <p:txBody>
            <a:bodyPr wrap="none" rtlCol="0">
              <a:spAutoFit/>
            </a:bodyPr>
            <a:lstStyle/>
            <a:p>
              <a:r>
                <a:rPr kumimoji="1" lang="en-US" altLang="ja-JP" sz="2000" b="1" dirty="0" smtClean="0"/>
                <a:t>F(+)</a:t>
              </a:r>
              <a:r>
                <a:rPr lang="ja-JP" altLang="en-US" sz="2000" b="1" dirty="0" smtClean="0"/>
                <a:t>→</a:t>
              </a:r>
              <a:endParaRPr kumimoji="1" lang="ja-JP" altLang="en-US" sz="2000" b="1" dirty="0"/>
            </a:p>
          </p:txBody>
        </p:sp>
        <p:sp>
          <p:nvSpPr>
            <p:cNvPr id="16" name="テキスト ボックス 15"/>
            <p:cNvSpPr txBox="1"/>
            <p:nvPr/>
          </p:nvSpPr>
          <p:spPr>
            <a:xfrm>
              <a:off x="7101419" y="3477520"/>
              <a:ext cx="899605" cy="400110"/>
            </a:xfrm>
            <a:prstGeom prst="rect">
              <a:avLst/>
            </a:prstGeom>
            <a:noFill/>
          </p:spPr>
          <p:txBody>
            <a:bodyPr wrap="none" rtlCol="0">
              <a:spAutoFit/>
            </a:bodyPr>
            <a:lstStyle/>
            <a:p>
              <a:r>
                <a:rPr lang="en-US" altLang="ja-JP" sz="2000" b="1" dirty="0" smtClean="0"/>
                <a:t>I</a:t>
              </a:r>
              <a:r>
                <a:rPr kumimoji="1" lang="en-US" altLang="ja-JP" sz="2000" b="1" dirty="0" smtClean="0"/>
                <a:t>(+)</a:t>
              </a:r>
              <a:r>
                <a:rPr kumimoji="1" lang="ja-JP" altLang="en-US" sz="2000" b="1" dirty="0" smtClean="0"/>
                <a:t>→</a:t>
              </a:r>
              <a:endParaRPr kumimoji="1" lang="ja-JP" altLang="en-US" sz="2000" b="1" dirty="0"/>
            </a:p>
          </p:txBody>
        </p:sp>
        <p:sp>
          <p:nvSpPr>
            <p:cNvPr id="17" name="テキスト ボックス 16"/>
            <p:cNvSpPr txBox="1"/>
            <p:nvPr/>
          </p:nvSpPr>
          <p:spPr>
            <a:xfrm>
              <a:off x="7072330" y="3982348"/>
              <a:ext cx="944489" cy="400110"/>
            </a:xfrm>
            <a:prstGeom prst="rect">
              <a:avLst/>
            </a:prstGeom>
            <a:noFill/>
          </p:spPr>
          <p:txBody>
            <a:bodyPr wrap="none" rtlCol="0">
              <a:spAutoFit/>
            </a:bodyPr>
            <a:lstStyle/>
            <a:p>
              <a:r>
                <a:rPr lang="en-US" altLang="ja-JP" sz="2000" b="1" dirty="0" smtClean="0"/>
                <a:t>I</a:t>
              </a:r>
              <a:r>
                <a:rPr kumimoji="1" lang="en-US" altLang="ja-JP" sz="2000" b="1" dirty="0" smtClean="0"/>
                <a:t>( - )</a:t>
              </a:r>
              <a:r>
                <a:rPr lang="ja-JP" altLang="en-US" sz="2000" b="1" dirty="0" smtClean="0"/>
                <a:t>←</a:t>
              </a:r>
              <a:endParaRPr kumimoji="1" lang="ja-JP" altLang="en-US" sz="2000" b="1" dirty="0"/>
            </a:p>
          </p:txBody>
        </p:sp>
        <p:sp>
          <p:nvSpPr>
            <p:cNvPr id="18" name="テキスト ボックス 17"/>
            <p:cNvSpPr txBox="1"/>
            <p:nvPr/>
          </p:nvSpPr>
          <p:spPr>
            <a:xfrm>
              <a:off x="7041387" y="2966976"/>
              <a:ext cx="1000595" cy="400110"/>
            </a:xfrm>
            <a:prstGeom prst="rect">
              <a:avLst/>
            </a:prstGeom>
            <a:noFill/>
          </p:spPr>
          <p:txBody>
            <a:bodyPr wrap="none" rtlCol="0">
              <a:spAutoFit/>
            </a:bodyPr>
            <a:lstStyle/>
            <a:p>
              <a:r>
                <a:rPr kumimoji="1" lang="en-US" altLang="ja-JP" sz="2000" b="1" dirty="0" smtClean="0"/>
                <a:t>F( - )</a:t>
              </a:r>
              <a:r>
                <a:rPr lang="ja-JP" altLang="en-US" sz="2000" b="1" dirty="0" smtClean="0"/>
                <a:t>←</a:t>
              </a:r>
              <a:endParaRPr kumimoji="1" lang="ja-JP" altLang="en-US" sz="2000" b="1" dirty="0"/>
            </a:p>
          </p:txBody>
        </p:sp>
        <p:sp>
          <p:nvSpPr>
            <p:cNvPr id="19" name="テキスト ボックス 18"/>
            <p:cNvSpPr txBox="1"/>
            <p:nvPr/>
          </p:nvSpPr>
          <p:spPr>
            <a:xfrm>
              <a:off x="5500694" y="4559568"/>
              <a:ext cx="926857" cy="400110"/>
            </a:xfrm>
            <a:prstGeom prst="rect">
              <a:avLst/>
            </a:prstGeom>
            <a:noFill/>
          </p:spPr>
          <p:txBody>
            <a:bodyPr wrap="none" rtlCol="0">
              <a:spAutoFit/>
            </a:bodyPr>
            <a:lstStyle/>
            <a:p>
              <a:r>
                <a:rPr lang="en-US" altLang="ja-JP" sz="2000" b="1" dirty="0" smtClean="0"/>
                <a:t>S</a:t>
              </a:r>
              <a:r>
                <a:rPr kumimoji="1" lang="en-US" altLang="ja-JP" sz="2000" b="1" dirty="0" smtClean="0"/>
                <a:t>(+)</a:t>
              </a:r>
              <a:r>
                <a:rPr kumimoji="1" lang="ja-JP" altLang="en-US" sz="2000" b="1" dirty="0" smtClean="0"/>
                <a:t>→</a:t>
              </a:r>
              <a:endParaRPr kumimoji="1" lang="ja-JP" altLang="en-US" sz="2000" b="1" dirty="0"/>
            </a:p>
          </p:txBody>
        </p:sp>
        <p:sp>
          <p:nvSpPr>
            <p:cNvPr id="20" name="テキスト ボックス 19"/>
            <p:cNvSpPr txBox="1"/>
            <p:nvPr/>
          </p:nvSpPr>
          <p:spPr>
            <a:xfrm>
              <a:off x="5500694" y="5059634"/>
              <a:ext cx="971741" cy="400110"/>
            </a:xfrm>
            <a:prstGeom prst="rect">
              <a:avLst/>
            </a:prstGeom>
            <a:noFill/>
          </p:spPr>
          <p:txBody>
            <a:bodyPr wrap="none" rtlCol="0">
              <a:spAutoFit/>
            </a:bodyPr>
            <a:lstStyle/>
            <a:p>
              <a:r>
                <a:rPr lang="en-US" altLang="ja-JP" sz="2000" b="1" dirty="0" smtClean="0"/>
                <a:t>S</a:t>
              </a:r>
              <a:r>
                <a:rPr kumimoji="1" lang="en-US" altLang="ja-JP" sz="2000" b="1" dirty="0" smtClean="0"/>
                <a:t>( - )</a:t>
              </a:r>
              <a:r>
                <a:rPr kumimoji="1" lang="ja-JP" altLang="en-US" sz="2000" b="1" dirty="0" smtClean="0"/>
                <a:t>→</a:t>
              </a:r>
              <a:endParaRPr kumimoji="1" lang="ja-JP" altLang="en-US" sz="2000" b="1" dirty="0"/>
            </a:p>
          </p:txBody>
        </p:sp>
        <p:sp>
          <p:nvSpPr>
            <p:cNvPr id="21" name="テキスト ボックス 20"/>
            <p:cNvSpPr txBox="1"/>
            <p:nvPr/>
          </p:nvSpPr>
          <p:spPr>
            <a:xfrm>
              <a:off x="7070241" y="4553852"/>
              <a:ext cx="926857" cy="400110"/>
            </a:xfrm>
            <a:prstGeom prst="rect">
              <a:avLst/>
            </a:prstGeom>
            <a:noFill/>
          </p:spPr>
          <p:txBody>
            <a:bodyPr wrap="none" rtlCol="0">
              <a:spAutoFit/>
            </a:bodyPr>
            <a:lstStyle/>
            <a:p>
              <a:r>
                <a:rPr lang="en-US" altLang="ja-JP" sz="2000" b="1" dirty="0" smtClean="0"/>
                <a:t>S</a:t>
              </a:r>
              <a:r>
                <a:rPr kumimoji="1" lang="en-US" altLang="ja-JP" sz="2000" b="1" dirty="0" smtClean="0"/>
                <a:t>(+)</a:t>
              </a:r>
              <a:r>
                <a:rPr kumimoji="1" lang="ja-JP" altLang="en-US" sz="2000" b="1" dirty="0" smtClean="0"/>
                <a:t>→</a:t>
              </a:r>
              <a:endParaRPr kumimoji="1" lang="ja-JP" altLang="en-US" sz="2000" b="1" dirty="0"/>
            </a:p>
          </p:txBody>
        </p:sp>
        <p:sp>
          <p:nvSpPr>
            <p:cNvPr id="22" name="テキスト ボックス 21"/>
            <p:cNvSpPr txBox="1"/>
            <p:nvPr/>
          </p:nvSpPr>
          <p:spPr>
            <a:xfrm>
              <a:off x="7070241" y="5053918"/>
              <a:ext cx="971741" cy="400110"/>
            </a:xfrm>
            <a:prstGeom prst="rect">
              <a:avLst/>
            </a:prstGeom>
            <a:noFill/>
          </p:spPr>
          <p:txBody>
            <a:bodyPr wrap="none" rtlCol="0">
              <a:spAutoFit/>
            </a:bodyPr>
            <a:lstStyle/>
            <a:p>
              <a:r>
                <a:rPr lang="en-US" altLang="ja-JP" sz="2000" b="1" dirty="0" smtClean="0"/>
                <a:t>S</a:t>
              </a:r>
              <a:r>
                <a:rPr kumimoji="1" lang="en-US" altLang="ja-JP" sz="2000" b="1" dirty="0" smtClean="0"/>
                <a:t>( - )</a:t>
              </a:r>
              <a:r>
                <a:rPr lang="ja-JP" altLang="en-US" sz="2000" b="1" dirty="0" smtClean="0"/>
                <a:t>→</a:t>
              </a:r>
              <a:endParaRPr kumimoji="1" lang="ja-JP" altLang="en-US" sz="2000" b="1" dirty="0"/>
            </a:p>
          </p:txBody>
        </p:sp>
        <p:sp>
          <p:nvSpPr>
            <p:cNvPr id="23" name="テキスト ボックス 22"/>
            <p:cNvSpPr txBox="1"/>
            <p:nvPr/>
          </p:nvSpPr>
          <p:spPr>
            <a:xfrm>
              <a:off x="5500694" y="5559700"/>
              <a:ext cx="614271" cy="400110"/>
            </a:xfrm>
            <a:prstGeom prst="rect">
              <a:avLst/>
            </a:prstGeom>
            <a:noFill/>
          </p:spPr>
          <p:txBody>
            <a:bodyPr wrap="none" rtlCol="0">
              <a:spAutoFit/>
            </a:bodyPr>
            <a:lstStyle/>
            <a:p>
              <a:r>
                <a:rPr lang="en-US" altLang="ja-JP" sz="2000" b="1" dirty="0" smtClean="0"/>
                <a:t>E</a:t>
              </a:r>
              <a:r>
                <a:rPr kumimoji="1" lang="ja-JP" altLang="en-US" sz="2000" b="1" dirty="0" smtClean="0"/>
                <a:t>→</a:t>
              </a:r>
              <a:endParaRPr kumimoji="1" lang="ja-JP" altLang="en-US" sz="2000" b="1" dirty="0"/>
            </a:p>
          </p:txBody>
        </p:sp>
        <p:sp>
          <p:nvSpPr>
            <p:cNvPr id="24" name="テキスト ボックス 23"/>
            <p:cNvSpPr txBox="1"/>
            <p:nvPr/>
          </p:nvSpPr>
          <p:spPr>
            <a:xfrm>
              <a:off x="7101001" y="5549222"/>
              <a:ext cx="614271" cy="400110"/>
            </a:xfrm>
            <a:prstGeom prst="rect">
              <a:avLst/>
            </a:prstGeom>
            <a:noFill/>
          </p:spPr>
          <p:txBody>
            <a:bodyPr wrap="none" rtlCol="0">
              <a:spAutoFit/>
            </a:bodyPr>
            <a:lstStyle/>
            <a:p>
              <a:r>
                <a:rPr lang="en-US" altLang="ja-JP" sz="2000" b="1" dirty="0" smtClean="0"/>
                <a:t>E</a:t>
              </a:r>
              <a:r>
                <a:rPr kumimoji="1" lang="ja-JP" altLang="en-US" sz="2000" b="1" dirty="0" smtClean="0"/>
                <a:t>→</a:t>
              </a:r>
              <a:endParaRPr kumimoji="1" lang="ja-JP" altLang="en-US" sz="2000" b="1" dirty="0"/>
            </a:p>
          </p:txBody>
        </p:sp>
      </p:grpSp>
      <p:sp>
        <p:nvSpPr>
          <p:cNvPr id="25" name="テキスト ボックス 24"/>
          <p:cNvSpPr txBox="1"/>
          <p:nvPr/>
        </p:nvSpPr>
        <p:spPr>
          <a:xfrm>
            <a:off x="3914090" y="1285860"/>
            <a:ext cx="4801314" cy="369332"/>
          </a:xfrm>
          <a:prstGeom prst="rect">
            <a:avLst/>
          </a:prstGeom>
          <a:noFill/>
        </p:spPr>
        <p:txBody>
          <a:bodyPr wrap="none" rtlCol="0">
            <a:spAutoFit/>
          </a:bodyPr>
          <a:lstStyle/>
          <a:p>
            <a:r>
              <a:rPr lang="ja-JP" altLang="en-US" dirty="0" smtClean="0"/>
              <a:t>密度、速度（３）、磁場（２）、圧力：計７</a:t>
            </a:r>
            <a:endParaRPr kumimoji="1" lang="ja-JP" altLang="en-US" dirty="0"/>
          </a:p>
        </p:txBody>
      </p:sp>
      <p:sp>
        <p:nvSpPr>
          <p:cNvPr id="26" name="テキスト ボックス 25"/>
          <p:cNvSpPr txBox="1"/>
          <p:nvPr/>
        </p:nvSpPr>
        <p:spPr>
          <a:xfrm>
            <a:off x="4929190" y="1714488"/>
            <a:ext cx="1536639" cy="646331"/>
          </a:xfrm>
          <a:prstGeom prst="rect">
            <a:avLst/>
          </a:prstGeom>
          <a:noFill/>
        </p:spPr>
        <p:txBody>
          <a:bodyPr wrap="none" rtlCol="0">
            <a:spAutoFit/>
          </a:bodyPr>
          <a:lstStyle/>
          <a:p>
            <a:r>
              <a:rPr kumimoji="1" lang="en-US" altLang="ja-JP" dirty="0" smtClean="0"/>
              <a:t>Sub-</a:t>
            </a:r>
            <a:r>
              <a:rPr kumimoji="1" lang="en-US" altLang="ja-JP" dirty="0" err="1" smtClean="0"/>
              <a:t>Alfvenic</a:t>
            </a:r>
            <a:endParaRPr kumimoji="1" lang="en-US" altLang="ja-JP" dirty="0" smtClean="0"/>
          </a:p>
          <a:p>
            <a:r>
              <a:rPr lang="en-US" altLang="ja-JP" dirty="0" smtClean="0"/>
              <a:t>Super-slow</a:t>
            </a:r>
            <a:endParaRPr kumimoji="1" lang="ja-JP" altLang="en-US" dirty="0"/>
          </a:p>
        </p:txBody>
      </p:sp>
      <p:sp>
        <p:nvSpPr>
          <p:cNvPr id="27" name="テキスト ボックス 26"/>
          <p:cNvSpPr txBox="1"/>
          <p:nvPr/>
        </p:nvSpPr>
        <p:spPr>
          <a:xfrm>
            <a:off x="6680143" y="1714488"/>
            <a:ext cx="1538434" cy="646331"/>
          </a:xfrm>
          <a:prstGeom prst="rect">
            <a:avLst/>
          </a:prstGeom>
          <a:noFill/>
        </p:spPr>
        <p:txBody>
          <a:bodyPr wrap="none" rtlCol="0">
            <a:spAutoFit/>
          </a:bodyPr>
          <a:lstStyle/>
          <a:p>
            <a:r>
              <a:rPr kumimoji="1" lang="en-US" altLang="ja-JP" dirty="0" smtClean="0"/>
              <a:t>Sub-</a:t>
            </a:r>
            <a:r>
              <a:rPr kumimoji="1" lang="en-US" altLang="ja-JP" dirty="0" err="1" smtClean="0"/>
              <a:t>Alfvenic</a:t>
            </a:r>
            <a:endParaRPr kumimoji="1" lang="en-US" altLang="ja-JP" dirty="0" smtClean="0"/>
          </a:p>
          <a:p>
            <a:r>
              <a:rPr lang="en-US" altLang="ja-JP" dirty="0" smtClean="0"/>
              <a:t>Super-slow</a:t>
            </a:r>
            <a:endParaRPr kumimoji="1" lang="ja-JP" altLang="en-US" dirty="0"/>
          </a:p>
        </p:txBody>
      </p:sp>
      <p:cxnSp>
        <p:nvCxnSpPr>
          <p:cNvPr id="28" name="直線矢印コネクタ 27"/>
          <p:cNvCxnSpPr/>
          <p:nvPr/>
        </p:nvCxnSpPr>
        <p:spPr>
          <a:xfrm rot="16200000" flipV="1">
            <a:off x="1592085" y="2996086"/>
            <a:ext cx="1428760" cy="107157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16200000" flipV="1">
            <a:off x="515752" y="3572352"/>
            <a:ext cx="1509722" cy="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214414" y="4429132"/>
            <a:ext cx="955711" cy="646331"/>
          </a:xfrm>
          <a:prstGeom prst="rect">
            <a:avLst/>
          </a:prstGeom>
          <a:noFill/>
        </p:spPr>
        <p:txBody>
          <a:bodyPr wrap="none" rtlCol="0">
            <a:spAutoFit/>
          </a:bodyPr>
          <a:lstStyle/>
          <a:p>
            <a:r>
              <a:rPr lang="en-US" altLang="ja-JP" dirty="0" smtClean="0"/>
              <a:t> </a:t>
            </a:r>
            <a:r>
              <a:rPr lang="el-GR" altLang="ja-JP" dirty="0" smtClean="0"/>
              <a:t>β</a:t>
            </a:r>
            <a:r>
              <a:rPr lang="en-US" altLang="ja-JP" dirty="0" smtClean="0"/>
              <a:t>=0.96</a:t>
            </a:r>
          </a:p>
          <a:p>
            <a:r>
              <a:rPr lang="en-US" altLang="ja-JP" dirty="0" smtClean="0"/>
              <a:t>r=2.63</a:t>
            </a:r>
          </a:p>
        </p:txBody>
      </p:sp>
      <p:sp>
        <p:nvSpPr>
          <p:cNvPr id="31" name="テキスト ボックス 30"/>
          <p:cNvSpPr txBox="1"/>
          <p:nvPr/>
        </p:nvSpPr>
        <p:spPr>
          <a:xfrm>
            <a:off x="3500430" y="4214818"/>
            <a:ext cx="1080745" cy="646331"/>
          </a:xfrm>
          <a:prstGeom prst="rect">
            <a:avLst/>
          </a:prstGeom>
          <a:noFill/>
        </p:spPr>
        <p:txBody>
          <a:bodyPr wrap="none" rtlCol="0">
            <a:spAutoFit/>
          </a:bodyPr>
          <a:lstStyle/>
          <a:p>
            <a:r>
              <a:rPr lang="en-US" altLang="ja-JP" dirty="0" smtClean="0"/>
              <a:t> </a:t>
            </a:r>
            <a:r>
              <a:rPr lang="el-GR" altLang="ja-JP" dirty="0" smtClean="0"/>
              <a:t>β</a:t>
            </a:r>
            <a:r>
              <a:rPr lang="en-US" altLang="ja-JP" dirty="0" smtClean="0"/>
              <a:t>=0.065</a:t>
            </a:r>
          </a:p>
          <a:p>
            <a:r>
              <a:rPr lang="en-US" altLang="ja-JP" dirty="0" smtClean="0"/>
              <a:t>r=1.25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7"/>
          <p:cNvGrpSpPr/>
          <p:nvPr/>
        </p:nvGrpSpPr>
        <p:grpSpPr>
          <a:xfrm>
            <a:off x="249548" y="1387100"/>
            <a:ext cx="8726808" cy="5340190"/>
            <a:chOff x="249548" y="1113490"/>
            <a:chExt cx="8726808" cy="5340190"/>
          </a:xfrm>
        </p:grpSpPr>
        <p:pic>
          <p:nvPicPr>
            <p:cNvPr id="63" name="Picture 2"/>
            <p:cNvPicPr>
              <a:picLocks noChangeAspect="1" noChangeArrowheads="1"/>
            </p:cNvPicPr>
            <p:nvPr/>
          </p:nvPicPr>
          <p:blipFill>
            <a:blip r:embed="rId2"/>
            <a:srcRect/>
            <a:stretch>
              <a:fillRect/>
            </a:stretch>
          </p:blipFill>
          <p:spPr bwMode="auto">
            <a:xfrm>
              <a:off x="249548" y="1113490"/>
              <a:ext cx="3322320" cy="4815840"/>
            </a:xfrm>
            <a:prstGeom prst="rect">
              <a:avLst/>
            </a:prstGeom>
            <a:noFill/>
            <a:ln w="9525">
              <a:noFill/>
              <a:miter lim="800000"/>
              <a:headEnd/>
              <a:tailEnd/>
            </a:ln>
            <a:effectLst/>
          </p:spPr>
        </p:pic>
        <p:grpSp>
          <p:nvGrpSpPr>
            <p:cNvPr id="4" name="グループ化 35"/>
            <p:cNvGrpSpPr/>
            <p:nvPr/>
          </p:nvGrpSpPr>
          <p:grpSpPr>
            <a:xfrm>
              <a:off x="2943916" y="4697507"/>
              <a:ext cx="6032440" cy="1756173"/>
              <a:chOff x="2943916" y="4697507"/>
              <a:chExt cx="6032440" cy="1756173"/>
            </a:xfrm>
          </p:grpSpPr>
          <p:grpSp>
            <p:nvGrpSpPr>
              <p:cNvPr id="5" name="グループ化 22"/>
              <p:cNvGrpSpPr/>
              <p:nvPr/>
            </p:nvGrpSpPr>
            <p:grpSpPr>
              <a:xfrm>
                <a:off x="4000496" y="4697507"/>
                <a:ext cx="4975860" cy="1756173"/>
                <a:chOff x="4000496" y="4697507"/>
                <a:chExt cx="4975860" cy="1756173"/>
              </a:xfrm>
            </p:grpSpPr>
            <p:pic>
              <p:nvPicPr>
                <p:cNvPr id="2050" name="Picture 2"/>
                <p:cNvPicPr>
                  <a:picLocks noChangeAspect="1" noChangeArrowheads="1"/>
                </p:cNvPicPr>
                <p:nvPr/>
              </p:nvPicPr>
              <p:blipFill>
                <a:blip r:embed="rId3"/>
                <a:srcRect/>
                <a:stretch>
                  <a:fillRect/>
                </a:stretch>
              </p:blipFill>
              <p:spPr bwMode="auto">
                <a:xfrm rot="5400000">
                  <a:off x="5795006" y="2902997"/>
                  <a:ext cx="1386840" cy="4975860"/>
                </a:xfrm>
                <a:prstGeom prst="rect">
                  <a:avLst/>
                </a:prstGeom>
                <a:noFill/>
                <a:ln w="9525">
                  <a:noFill/>
                  <a:miter lim="800000"/>
                  <a:headEnd/>
                  <a:tailEnd/>
                </a:ln>
                <a:effectLst/>
              </p:spPr>
            </p:pic>
            <p:sp>
              <p:nvSpPr>
                <p:cNvPr id="21" name="テキスト ボックス 20"/>
                <p:cNvSpPr txBox="1"/>
                <p:nvPr/>
              </p:nvSpPr>
              <p:spPr>
                <a:xfrm>
                  <a:off x="4286249" y="6084348"/>
                  <a:ext cx="4643469" cy="369332"/>
                </a:xfrm>
                <a:prstGeom prst="rect">
                  <a:avLst/>
                </a:prstGeom>
                <a:noFill/>
              </p:spPr>
              <p:txBody>
                <a:bodyPr wrap="square" rtlCol="0">
                  <a:spAutoFit/>
                </a:bodyPr>
                <a:lstStyle/>
                <a:p>
                  <a:r>
                    <a:rPr lang="en-US" altLang="ja-JP" dirty="0" smtClean="0">
                      <a:solidFill>
                        <a:srgbClr val="0070C0"/>
                      </a:solidFill>
                    </a:rPr>
                    <a:t>[Saito, et al, 1995 and Hoshino,</a:t>
                  </a:r>
                  <a:r>
                    <a:rPr kumimoji="1" lang="en-US" altLang="ja-JP" dirty="0" smtClean="0">
                      <a:solidFill>
                        <a:srgbClr val="0070C0"/>
                      </a:solidFill>
                    </a:rPr>
                    <a:t> et al., </a:t>
                  </a:r>
                  <a:r>
                    <a:rPr lang="en-US" altLang="ja-JP" dirty="0" smtClean="0">
                      <a:solidFill>
                        <a:srgbClr val="0070C0"/>
                      </a:solidFill>
                    </a:rPr>
                    <a:t>2000]</a:t>
                  </a:r>
                  <a:endParaRPr kumimoji="1" lang="ja-JP" altLang="en-US" dirty="0">
                    <a:solidFill>
                      <a:srgbClr val="0070C0"/>
                    </a:solidFill>
                  </a:endParaRPr>
                </a:p>
              </p:txBody>
            </p:sp>
          </p:grpSp>
          <p:cxnSp>
            <p:nvCxnSpPr>
              <p:cNvPr id="25" name="直線コネクタ 24"/>
              <p:cNvCxnSpPr/>
              <p:nvPr/>
            </p:nvCxnSpPr>
            <p:spPr>
              <a:xfrm rot="10800000" flipV="1">
                <a:off x="2943916" y="4798464"/>
                <a:ext cx="1699522" cy="187182"/>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10800000">
                <a:off x="2970384" y="5459244"/>
                <a:ext cx="1673054" cy="339352"/>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7" name="テキスト ボックス 26"/>
            <p:cNvSpPr txBox="1"/>
            <p:nvPr/>
          </p:nvSpPr>
          <p:spPr>
            <a:xfrm>
              <a:off x="4011108" y="4214818"/>
              <a:ext cx="3747308" cy="369332"/>
            </a:xfrm>
            <a:prstGeom prst="rect">
              <a:avLst/>
            </a:prstGeom>
            <a:noFill/>
          </p:spPr>
          <p:txBody>
            <a:bodyPr wrap="none" rtlCol="0">
              <a:spAutoFit/>
            </a:bodyPr>
            <a:lstStyle/>
            <a:p>
              <a:r>
                <a:rPr kumimoji="1" lang="en-US" altLang="ja-JP" dirty="0" smtClean="0"/>
                <a:t>GSE</a:t>
              </a:r>
              <a:r>
                <a:rPr kumimoji="1" lang="ja-JP" altLang="en-US" dirty="0" smtClean="0"/>
                <a:t>＝（</a:t>
              </a:r>
              <a:r>
                <a:rPr kumimoji="1" lang="en-US" altLang="ja-JP" dirty="0" smtClean="0"/>
                <a:t>-</a:t>
              </a:r>
              <a:r>
                <a:rPr kumimoji="1" lang="ja-JP" altLang="en-US" dirty="0" smtClean="0"/>
                <a:t>９６</a:t>
              </a:r>
              <a:r>
                <a:rPr kumimoji="1" lang="en-US" altLang="ja-JP" dirty="0" smtClean="0"/>
                <a:t>.</a:t>
              </a:r>
              <a:r>
                <a:rPr kumimoji="1" lang="ja-JP" altLang="en-US" dirty="0" smtClean="0"/>
                <a:t>１</a:t>
              </a:r>
              <a:r>
                <a:rPr lang="en-US" altLang="ja-JP" dirty="0" smtClean="0"/>
                <a:t>,</a:t>
              </a:r>
              <a:r>
                <a:rPr kumimoji="1" lang="ja-JP" altLang="en-US" dirty="0" smtClean="0"/>
                <a:t>　８</a:t>
              </a:r>
              <a:r>
                <a:rPr kumimoji="1" lang="en-US" altLang="ja-JP" dirty="0" smtClean="0"/>
                <a:t>.</a:t>
              </a:r>
              <a:r>
                <a:rPr kumimoji="1" lang="ja-JP" altLang="en-US" dirty="0" smtClean="0"/>
                <a:t>３</a:t>
              </a:r>
              <a:r>
                <a:rPr kumimoji="1" lang="en-US" altLang="ja-JP" dirty="0" smtClean="0"/>
                <a:t>,  </a:t>
              </a:r>
              <a:r>
                <a:rPr kumimoji="1" lang="ja-JP" altLang="en-US" dirty="0" smtClean="0"/>
                <a:t>４</a:t>
              </a:r>
              <a:r>
                <a:rPr kumimoji="1" lang="en-US" altLang="ja-JP" dirty="0" smtClean="0"/>
                <a:t>.</a:t>
              </a:r>
              <a:r>
                <a:rPr kumimoji="1" lang="ja-JP" altLang="en-US" dirty="0" smtClean="0"/>
                <a:t>５</a:t>
              </a:r>
              <a:r>
                <a:rPr kumimoji="1" lang="en-US" altLang="ja-JP" dirty="0" smtClean="0"/>
                <a:t> </a:t>
              </a:r>
              <a:r>
                <a:rPr kumimoji="1" lang="ja-JP" altLang="en-US" dirty="0" smtClean="0"/>
                <a:t>）</a:t>
              </a:r>
              <a:endParaRPr kumimoji="1" lang="ja-JP" altLang="en-US" dirty="0"/>
            </a:p>
          </p:txBody>
        </p:sp>
      </p:grpSp>
      <p:sp>
        <p:nvSpPr>
          <p:cNvPr id="17" name="テキスト ボックス 16"/>
          <p:cNvSpPr txBox="1"/>
          <p:nvPr/>
        </p:nvSpPr>
        <p:spPr>
          <a:xfrm>
            <a:off x="3428771" y="1528692"/>
            <a:ext cx="4850687" cy="400110"/>
          </a:xfrm>
          <a:prstGeom prst="rect">
            <a:avLst/>
          </a:prstGeom>
          <a:noFill/>
        </p:spPr>
        <p:txBody>
          <a:bodyPr wrap="none" rtlCol="0">
            <a:spAutoFit/>
          </a:bodyPr>
          <a:lstStyle/>
          <a:p>
            <a:r>
              <a:rPr kumimoji="1" lang="en-US" altLang="ja-JP" sz="2000" dirty="0" err="1" smtClean="0"/>
              <a:t>Geotail</a:t>
            </a:r>
            <a:r>
              <a:rPr kumimoji="1" lang="en-US" altLang="ja-JP" sz="2000" dirty="0" smtClean="0"/>
              <a:t> </a:t>
            </a:r>
            <a:r>
              <a:rPr kumimoji="1" lang="ja-JP" altLang="en-US" sz="2000" dirty="0" smtClean="0"/>
              <a:t>によって観測され</a:t>
            </a:r>
            <a:r>
              <a:rPr lang="ja-JP" altLang="en-US" sz="2000" dirty="0" smtClean="0"/>
              <a:t>た</a:t>
            </a:r>
            <a:r>
              <a:rPr kumimoji="1" lang="ja-JP" altLang="en-US" sz="2000" dirty="0" smtClean="0"/>
              <a:t> </a:t>
            </a:r>
            <a:r>
              <a:rPr kumimoji="1" lang="en-US" altLang="ja-JP" sz="2000" dirty="0" smtClean="0"/>
              <a:t>Slow shock</a:t>
            </a:r>
            <a:endParaRPr kumimoji="1" lang="ja-JP" altLang="en-US" sz="2000" dirty="0"/>
          </a:p>
        </p:txBody>
      </p:sp>
      <p:sp>
        <p:nvSpPr>
          <p:cNvPr id="16" name="テキスト ボックス 15"/>
          <p:cNvSpPr txBox="1"/>
          <p:nvPr/>
        </p:nvSpPr>
        <p:spPr>
          <a:xfrm>
            <a:off x="384356" y="357166"/>
            <a:ext cx="8494633" cy="461665"/>
          </a:xfrm>
          <a:prstGeom prst="rect">
            <a:avLst/>
          </a:prstGeom>
          <a:noFill/>
        </p:spPr>
        <p:txBody>
          <a:bodyPr wrap="none" rtlCol="0">
            <a:spAutoFit/>
          </a:bodyPr>
          <a:lstStyle/>
          <a:p>
            <a:r>
              <a:rPr lang="ja-JP" altLang="en-US" sz="2400" dirty="0" smtClean="0"/>
              <a:t>リコネクション中でのイオンの運動論的効果として重要な例</a:t>
            </a:r>
            <a:endParaRPr kumimoji="1" lang="ja-JP" altLang="en-US" sz="2400" dirty="0"/>
          </a:p>
        </p:txBody>
      </p:sp>
      <p:sp>
        <p:nvSpPr>
          <p:cNvPr id="18" name="テキスト ボックス 17"/>
          <p:cNvSpPr txBox="1"/>
          <p:nvPr/>
        </p:nvSpPr>
        <p:spPr>
          <a:xfrm>
            <a:off x="3214678" y="857232"/>
            <a:ext cx="5493812" cy="369332"/>
          </a:xfrm>
          <a:prstGeom prst="rect">
            <a:avLst/>
          </a:prstGeom>
          <a:noFill/>
        </p:spPr>
        <p:txBody>
          <a:bodyPr wrap="none" rtlCol="0">
            <a:spAutoFit/>
          </a:bodyPr>
          <a:lstStyle/>
          <a:p>
            <a:r>
              <a:rPr kumimoji="1" lang="ja-JP" altLang="en-US" dirty="0" smtClean="0"/>
              <a:t>～リコネクション境界層でのイオンの温度異方性～</a:t>
            </a:r>
            <a:endParaRPr kumimoji="1" lang="ja-JP" altLang="en-US" dirty="0"/>
          </a:p>
        </p:txBody>
      </p:sp>
      <p:cxnSp>
        <p:nvCxnSpPr>
          <p:cNvPr id="20" name="直線コネクタ 19"/>
          <p:cNvCxnSpPr/>
          <p:nvPr/>
        </p:nvCxnSpPr>
        <p:spPr>
          <a:xfrm>
            <a:off x="4143372" y="2500306"/>
            <a:ext cx="4429156" cy="114300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4127354" y="3071810"/>
            <a:ext cx="4429156" cy="107157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4943045" y="4171090"/>
            <a:ext cx="857256" cy="214314"/>
            <a:chOff x="4643438" y="4442987"/>
            <a:chExt cx="857256" cy="214314"/>
          </a:xfrm>
        </p:grpSpPr>
        <p:cxnSp>
          <p:nvCxnSpPr>
            <p:cNvPr id="34" name="直線コネクタ 33"/>
            <p:cNvCxnSpPr/>
            <p:nvPr/>
          </p:nvCxnSpPr>
          <p:spPr>
            <a:xfrm>
              <a:off x="4643438" y="4572008"/>
              <a:ext cx="85725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フローチャート : 磁気ディスク 31"/>
            <p:cNvSpPr/>
            <p:nvPr/>
          </p:nvSpPr>
          <p:spPr>
            <a:xfrm>
              <a:off x="4929190" y="4442987"/>
              <a:ext cx="285752" cy="214314"/>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36" name="テキスト ボックス 35"/>
          <p:cNvSpPr txBox="1"/>
          <p:nvPr/>
        </p:nvSpPr>
        <p:spPr>
          <a:xfrm>
            <a:off x="3679096" y="3131106"/>
            <a:ext cx="1178656" cy="369332"/>
          </a:xfrm>
          <a:prstGeom prst="rect">
            <a:avLst/>
          </a:prstGeom>
          <a:noFill/>
        </p:spPr>
        <p:txBody>
          <a:bodyPr wrap="none" rtlCol="0">
            <a:spAutoFit/>
          </a:bodyPr>
          <a:lstStyle/>
          <a:p>
            <a:r>
              <a:rPr kumimoji="1" lang="en-US" altLang="ja-JP" dirty="0" smtClean="0"/>
              <a:t>Sun-ward</a:t>
            </a:r>
            <a:endParaRPr kumimoji="1" lang="ja-JP" altLang="en-US" dirty="0"/>
          </a:p>
        </p:txBody>
      </p:sp>
      <p:sp>
        <p:nvSpPr>
          <p:cNvPr id="37" name="テキスト ボックス 36"/>
          <p:cNvSpPr txBox="1"/>
          <p:nvPr/>
        </p:nvSpPr>
        <p:spPr>
          <a:xfrm>
            <a:off x="7895990" y="3143248"/>
            <a:ext cx="1176604" cy="369332"/>
          </a:xfrm>
          <a:prstGeom prst="rect">
            <a:avLst/>
          </a:prstGeom>
          <a:noFill/>
        </p:spPr>
        <p:txBody>
          <a:bodyPr wrap="none" rtlCol="0">
            <a:spAutoFit/>
          </a:bodyPr>
          <a:lstStyle/>
          <a:p>
            <a:r>
              <a:rPr lang="en-US" altLang="ja-JP" dirty="0" smtClean="0"/>
              <a:t>Tail</a:t>
            </a:r>
            <a:r>
              <a:rPr kumimoji="1" lang="en-US" altLang="ja-JP" dirty="0" smtClean="0"/>
              <a:t>-ward</a:t>
            </a:r>
            <a:endParaRPr kumimoji="1" lang="ja-JP" altLang="en-US" dirty="0"/>
          </a:p>
        </p:txBody>
      </p:sp>
      <p:grpSp>
        <p:nvGrpSpPr>
          <p:cNvPr id="40" name="グループ化 39"/>
          <p:cNvGrpSpPr/>
          <p:nvPr/>
        </p:nvGrpSpPr>
        <p:grpSpPr>
          <a:xfrm>
            <a:off x="4077705" y="2909272"/>
            <a:ext cx="2950910" cy="848568"/>
            <a:chOff x="4077705" y="2909272"/>
            <a:chExt cx="2950910" cy="848568"/>
          </a:xfrm>
        </p:grpSpPr>
        <p:sp>
          <p:nvSpPr>
            <p:cNvPr id="38" name="円/楕円 37"/>
            <p:cNvSpPr/>
            <p:nvPr/>
          </p:nvSpPr>
          <p:spPr>
            <a:xfrm rot="20808744">
              <a:off x="4122948" y="3651775"/>
              <a:ext cx="2786082" cy="1060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rot="796715">
              <a:off x="4077705" y="2909272"/>
              <a:ext cx="2950910" cy="1020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p:cNvSpPr txBox="1"/>
          <p:nvPr/>
        </p:nvSpPr>
        <p:spPr>
          <a:xfrm>
            <a:off x="6143636" y="2345288"/>
            <a:ext cx="1379160" cy="369332"/>
          </a:xfrm>
          <a:prstGeom prst="rect">
            <a:avLst/>
          </a:prstGeom>
          <a:noFill/>
        </p:spPr>
        <p:txBody>
          <a:bodyPr wrap="none" rtlCol="0">
            <a:spAutoFit/>
          </a:bodyPr>
          <a:lstStyle/>
          <a:p>
            <a:r>
              <a:rPr kumimoji="1" lang="en-US" altLang="ja-JP" dirty="0" smtClean="0"/>
              <a:t>North Lobe</a:t>
            </a:r>
            <a:endParaRPr kumimoji="1" lang="ja-JP" altLang="en-US" dirty="0"/>
          </a:p>
        </p:txBody>
      </p:sp>
      <p:sp>
        <p:nvSpPr>
          <p:cNvPr id="42" name="テキスト ボックス 41"/>
          <p:cNvSpPr txBox="1"/>
          <p:nvPr/>
        </p:nvSpPr>
        <p:spPr>
          <a:xfrm>
            <a:off x="6143636" y="3845486"/>
            <a:ext cx="1364476" cy="369332"/>
          </a:xfrm>
          <a:prstGeom prst="rect">
            <a:avLst/>
          </a:prstGeom>
          <a:noFill/>
        </p:spPr>
        <p:txBody>
          <a:bodyPr wrap="none" rtlCol="0">
            <a:spAutoFit/>
          </a:bodyPr>
          <a:lstStyle/>
          <a:p>
            <a:r>
              <a:rPr lang="en-US" altLang="ja-JP" dirty="0" smtClean="0"/>
              <a:t>Sou</a:t>
            </a:r>
            <a:r>
              <a:rPr kumimoji="1" lang="en-US" altLang="ja-JP" dirty="0" smtClean="0"/>
              <a:t>th Lobe</a:t>
            </a:r>
            <a:endParaRPr kumimoji="1" lang="ja-JP" altLang="en-US" dirty="0"/>
          </a:p>
        </p:txBody>
      </p:sp>
      <p:sp>
        <p:nvSpPr>
          <p:cNvPr id="43" name="テキスト ボックス 42"/>
          <p:cNvSpPr txBox="1"/>
          <p:nvPr/>
        </p:nvSpPr>
        <p:spPr>
          <a:xfrm rot="881649">
            <a:off x="4882144" y="2534396"/>
            <a:ext cx="1372876" cy="369332"/>
          </a:xfrm>
          <a:prstGeom prst="rect">
            <a:avLst/>
          </a:prstGeom>
          <a:noFill/>
        </p:spPr>
        <p:txBody>
          <a:bodyPr wrap="none" rtlCol="0">
            <a:spAutoFit/>
          </a:bodyPr>
          <a:lstStyle/>
          <a:p>
            <a:r>
              <a:rPr kumimoji="1" lang="en-US" altLang="ja-JP" dirty="0" smtClean="0"/>
              <a:t>Shock front</a:t>
            </a:r>
            <a:endParaRPr kumimoji="1" lang="ja-JP" altLang="en-US" dirty="0"/>
          </a:p>
        </p:txBody>
      </p:sp>
      <p:sp>
        <p:nvSpPr>
          <p:cNvPr id="30" name="円/楕円 29"/>
          <p:cNvSpPr/>
          <p:nvPr/>
        </p:nvSpPr>
        <p:spPr>
          <a:xfrm>
            <a:off x="7377623" y="3276579"/>
            <a:ext cx="139353" cy="1385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p:nvPr/>
        </p:nvCxnSpPr>
        <p:spPr>
          <a:xfrm rot="5400000">
            <a:off x="7443375" y="2829787"/>
            <a:ext cx="500067" cy="3571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786710" y="2428868"/>
            <a:ext cx="939681" cy="369332"/>
          </a:xfrm>
          <a:prstGeom prst="rect">
            <a:avLst/>
          </a:prstGeom>
          <a:noFill/>
        </p:spPr>
        <p:txBody>
          <a:bodyPr wrap="none" rtlCol="0">
            <a:spAutoFit/>
          </a:bodyPr>
          <a:lstStyle/>
          <a:p>
            <a:r>
              <a:rPr kumimoji="1" lang="en-US" altLang="ja-JP" dirty="0" smtClean="0"/>
              <a:t>X point</a:t>
            </a:r>
            <a:endParaRPr kumimoji="1" lang="ja-JP" altLang="en-US" dirty="0"/>
          </a:p>
        </p:txBody>
      </p:sp>
      <p:cxnSp>
        <p:nvCxnSpPr>
          <p:cNvPr id="31" name="直線矢印コネクタ 30"/>
          <p:cNvCxnSpPr/>
          <p:nvPr/>
        </p:nvCxnSpPr>
        <p:spPr>
          <a:xfrm rot="5400000" flipH="1" flipV="1">
            <a:off x="5036347" y="3778181"/>
            <a:ext cx="64294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本研究の目的と位置づけ</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sz="2400" dirty="0" smtClean="0"/>
              <a:t>イオンの運動論的な効果を取り入れ、電磁場との相互作用がある </a:t>
            </a:r>
            <a:r>
              <a:rPr lang="en-US" altLang="ja-JP" sz="2400" dirty="0" smtClean="0"/>
              <a:t>Self-consistent </a:t>
            </a:r>
            <a:r>
              <a:rPr lang="ja-JP" altLang="en-US" sz="2400" dirty="0" smtClean="0"/>
              <a:t>な系で、磁気リコネクション境界層に沿った </a:t>
            </a:r>
            <a:r>
              <a:rPr lang="en-US" altLang="ja-JP" sz="2400" dirty="0" smtClean="0"/>
              <a:t>Slow shock </a:t>
            </a:r>
            <a:r>
              <a:rPr lang="ja-JP" altLang="en-US" sz="2400" dirty="0" smtClean="0"/>
              <a:t>形成の有無を議論する</a:t>
            </a:r>
            <a:r>
              <a:rPr lang="en-US" altLang="ja-JP" sz="2400" dirty="0" smtClean="0"/>
              <a:t>.       (ion </a:t>
            </a:r>
            <a:r>
              <a:rPr lang="ja-JP" altLang="en-US" sz="2400" dirty="0" smtClean="0"/>
              <a:t>スケールと</a:t>
            </a:r>
            <a:r>
              <a:rPr lang="en-US" altLang="ja-JP" sz="2400" dirty="0" smtClean="0"/>
              <a:t>MHD</a:t>
            </a:r>
            <a:r>
              <a:rPr lang="ja-JP" altLang="en-US" sz="2400" dirty="0" smtClean="0"/>
              <a:t>スケールの壁を、</a:t>
            </a:r>
            <a:r>
              <a:rPr lang="en-US" altLang="ja-JP" sz="2400" dirty="0" smtClean="0"/>
              <a:t>Reconnection </a:t>
            </a:r>
            <a:r>
              <a:rPr lang="ja-JP" altLang="en-US" sz="2400" dirty="0" err="1" smtClean="0"/>
              <a:t>での</a:t>
            </a:r>
            <a:r>
              <a:rPr lang="ja-JP" altLang="en-US" sz="2400" dirty="0" smtClean="0"/>
              <a:t> </a:t>
            </a:r>
            <a:r>
              <a:rPr lang="en-US" altLang="ja-JP" sz="2400" dirty="0" smtClean="0"/>
              <a:t>Slow shock </a:t>
            </a:r>
            <a:r>
              <a:rPr lang="ja-JP" altLang="en-US" sz="2400" dirty="0" smtClean="0"/>
              <a:t>形成という切り口でもって壊したい</a:t>
            </a:r>
            <a:r>
              <a:rPr lang="en-US" altLang="ja-JP" sz="2400" dirty="0" smtClean="0"/>
              <a:t>.)</a:t>
            </a:r>
          </a:p>
          <a:p>
            <a:endParaRPr lang="en-US" altLang="ja-JP" sz="2400" dirty="0" smtClean="0"/>
          </a:p>
          <a:p>
            <a:r>
              <a:rPr lang="ja-JP" altLang="en-US" sz="2400" dirty="0" smtClean="0"/>
              <a:t>特に、リコネクション境界層に沿ったイオンの温度異方性と </a:t>
            </a:r>
            <a:r>
              <a:rPr lang="en-US" altLang="ja-JP" sz="2400" dirty="0" smtClean="0"/>
              <a:t>Slow shock </a:t>
            </a:r>
            <a:r>
              <a:rPr lang="ja-JP" altLang="en-US" sz="2400" dirty="0" smtClean="0"/>
              <a:t>の形成について議論しているところが本研究の特色</a:t>
            </a:r>
            <a:r>
              <a:rPr lang="en-US" altLang="ja-JP" sz="2400" dirty="0" smtClean="0"/>
              <a:t>.</a:t>
            </a:r>
          </a:p>
          <a:p>
            <a:endParaRPr lang="en-US" altLang="ja-JP" sz="2400" dirty="0" smtClean="0"/>
          </a:p>
          <a:p>
            <a:r>
              <a:rPr lang="ja-JP" altLang="en-US" sz="2400" dirty="0" smtClean="0"/>
              <a:t>粒子的効果を取り入れた上で </a:t>
            </a:r>
            <a:r>
              <a:rPr lang="en-US" altLang="ja-JP" sz="2400" dirty="0" smtClean="0"/>
              <a:t>Slow shock </a:t>
            </a:r>
            <a:r>
              <a:rPr lang="ja-JP" altLang="en-US" sz="2400" dirty="0" smtClean="0"/>
              <a:t>を確証づけられれば、よりミクロな加熱プロセスについて理解が進む</a:t>
            </a:r>
            <a:r>
              <a:rPr lang="en-US" altLang="ja-JP" sz="2400" dirty="0" smtClean="0"/>
              <a:t>.</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lnSpcReduction="10000"/>
          </a:bodyPr>
          <a:lstStyle/>
          <a:p>
            <a:r>
              <a:rPr lang="ja-JP" altLang="en-US" dirty="0" smtClean="0"/>
              <a:t>イントロダクション</a:t>
            </a:r>
            <a:r>
              <a:rPr lang="en-US" altLang="ja-JP" dirty="0" smtClean="0"/>
              <a:t>.</a:t>
            </a:r>
          </a:p>
          <a:p>
            <a:pPr lvl="1"/>
            <a:r>
              <a:rPr kumimoji="1" lang="ja-JP" altLang="en-US" dirty="0" smtClean="0"/>
              <a:t>磁気圏尾部での磁気リコネクション</a:t>
            </a:r>
            <a:r>
              <a:rPr kumimoji="1" lang="en-US" altLang="ja-JP" dirty="0" smtClean="0"/>
              <a:t>.</a:t>
            </a:r>
          </a:p>
          <a:p>
            <a:pPr lvl="1"/>
            <a:r>
              <a:rPr lang="ja-JP" altLang="en-US" dirty="0" smtClean="0"/>
              <a:t>無衝突磁気リコネクション中での </a:t>
            </a:r>
            <a:r>
              <a:rPr lang="en-US" altLang="ja-JP" dirty="0" smtClean="0"/>
              <a:t>Slow shock </a:t>
            </a:r>
            <a:r>
              <a:rPr lang="ja-JP" altLang="en-US" dirty="0" smtClean="0"/>
              <a:t>形成の有無を議論することがなぜ重要なのか</a:t>
            </a:r>
            <a:r>
              <a:rPr lang="en-US" altLang="ja-JP" dirty="0" smtClean="0"/>
              <a:t>.</a:t>
            </a:r>
          </a:p>
          <a:p>
            <a:pPr lvl="1"/>
            <a:r>
              <a:rPr kumimoji="1" lang="ja-JP" altLang="en-US" dirty="0" smtClean="0"/>
              <a:t>本研究の目的と位置づけ</a:t>
            </a:r>
            <a:r>
              <a:rPr kumimoji="1" lang="en-US" altLang="ja-JP" dirty="0" smtClean="0"/>
              <a:t>.</a:t>
            </a:r>
          </a:p>
          <a:p>
            <a:r>
              <a:rPr lang="ja-JP" altLang="en-US" dirty="0" smtClean="0">
                <a:solidFill>
                  <a:srgbClr val="FF0000"/>
                </a:solidFill>
              </a:rPr>
              <a:t>温度異方性と </a:t>
            </a:r>
            <a:r>
              <a:rPr lang="en-US" altLang="ja-JP" dirty="0" smtClean="0">
                <a:solidFill>
                  <a:srgbClr val="FF0000"/>
                </a:solidFill>
              </a:rPr>
              <a:t>Slow shock </a:t>
            </a:r>
            <a:r>
              <a:rPr lang="ja-JP" altLang="en-US" dirty="0" smtClean="0">
                <a:solidFill>
                  <a:srgbClr val="FF0000"/>
                </a:solidFill>
              </a:rPr>
              <a:t>形成条件</a:t>
            </a:r>
            <a:r>
              <a:rPr lang="en-US" altLang="ja-JP" dirty="0" smtClean="0">
                <a:solidFill>
                  <a:srgbClr val="FF0000"/>
                </a:solidFill>
              </a:rPr>
              <a:t>.</a:t>
            </a:r>
          </a:p>
          <a:p>
            <a:pPr lvl="1"/>
            <a:r>
              <a:rPr lang="ja-JP" altLang="en-US" dirty="0" smtClean="0"/>
              <a:t>温度異方性 </a:t>
            </a:r>
            <a:r>
              <a:rPr lang="en-US" altLang="ja-JP" dirty="0" err="1" smtClean="0"/>
              <a:t>Rankine-Hugoniot</a:t>
            </a:r>
            <a:r>
              <a:rPr lang="en-US" altLang="ja-JP" dirty="0" smtClean="0"/>
              <a:t> </a:t>
            </a:r>
            <a:r>
              <a:rPr lang="ja-JP" altLang="en-US" dirty="0" smtClean="0"/>
              <a:t>条件から</a:t>
            </a:r>
            <a:r>
              <a:rPr lang="en-US" altLang="ja-JP" dirty="0" smtClean="0"/>
              <a:t>.</a:t>
            </a:r>
          </a:p>
          <a:p>
            <a:r>
              <a:rPr lang="ja-JP" altLang="en-US" dirty="0" smtClean="0"/>
              <a:t>手法について</a:t>
            </a:r>
            <a:r>
              <a:rPr lang="en-US" altLang="ja-JP" dirty="0" smtClean="0"/>
              <a:t>.</a:t>
            </a:r>
          </a:p>
          <a:p>
            <a:pPr lvl="1"/>
            <a:r>
              <a:rPr lang="ja-JP" altLang="en-US" dirty="0" smtClean="0"/>
              <a:t>数値実験手法 </a:t>
            </a:r>
            <a:r>
              <a:rPr lang="en-US" altLang="ja-JP" dirty="0" smtClean="0"/>
              <a:t>~ Hybrid simulation ~.</a:t>
            </a:r>
          </a:p>
          <a:p>
            <a:r>
              <a:rPr kumimoji="1" lang="ja-JP" altLang="en-US" dirty="0" smtClean="0"/>
              <a:t>磁気リコネクションの数値実験</a:t>
            </a:r>
            <a:r>
              <a:rPr lang="ja-JP" altLang="en-US" dirty="0" smtClean="0"/>
              <a:t>の結果から</a:t>
            </a:r>
            <a:r>
              <a:rPr kumimoji="1" lang="en-US" altLang="ja-JP" dirty="0" smtClean="0"/>
              <a:t>.</a:t>
            </a:r>
          </a:p>
          <a:p>
            <a:r>
              <a:rPr lang="ja-JP" altLang="en-US" dirty="0" smtClean="0"/>
              <a:t>まとめと今後</a:t>
            </a:r>
            <a:r>
              <a:rPr lang="en-US" altLang="ja-JP" dirty="0" smtClean="0"/>
              <a:t>.</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xt_tempelate2">
      <a:majorFont>
        <a:latin typeface="Cooper Black"/>
        <a:ea typeface="HG創英角ﾎﾟｯﾌﾟ体"/>
        <a:cs typeface=""/>
      </a:majorFont>
      <a:minorFont>
        <a:latin typeface="Rockwell"/>
        <a:ea typeface="HG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2764</TotalTime>
  <Words>2796</Words>
  <PresentationFormat>画面に合わせる (4:3)</PresentationFormat>
  <Paragraphs>453</Paragraphs>
  <Slides>62</Slides>
  <Notes>3</Notes>
  <HiddenSlides>1</HiddenSlides>
  <MMClips>1</MMClips>
  <ScaleCrop>false</ScaleCrop>
  <HeadingPairs>
    <vt:vector size="4" baseType="variant">
      <vt:variant>
        <vt:lpstr>テーマ</vt:lpstr>
      </vt:variant>
      <vt:variant>
        <vt:i4>1</vt:i4>
      </vt:variant>
      <vt:variant>
        <vt:lpstr>スライド タイトル</vt:lpstr>
      </vt:variant>
      <vt:variant>
        <vt:i4>62</vt:i4>
      </vt:variant>
    </vt:vector>
  </HeadingPairs>
  <TitlesOfParts>
    <vt:vector size="63" baseType="lpstr">
      <vt:lpstr>Office テーマ</vt:lpstr>
      <vt:lpstr>無衝突磁気リコネクション中で Slow shock は本当に形成されるのか？  - 温度異方性と Slow shock 形成条件から -</vt:lpstr>
      <vt:lpstr>概要.</vt:lpstr>
      <vt:lpstr>イントロダクション</vt:lpstr>
      <vt:lpstr>エネルギー変換率</vt:lpstr>
      <vt:lpstr>スライド 5</vt:lpstr>
      <vt:lpstr>スライド 6</vt:lpstr>
      <vt:lpstr>スライド 7</vt:lpstr>
      <vt:lpstr>本研究の目的と位置づけ.</vt:lpstr>
      <vt:lpstr>スライド 9</vt:lpstr>
      <vt:lpstr>温度異方性と Slow shock 形成について. </vt:lpstr>
      <vt:lpstr>温度異方性と Slow shock 解. </vt:lpstr>
      <vt:lpstr>スライド 12</vt:lpstr>
      <vt:lpstr>スライド 13</vt:lpstr>
      <vt:lpstr>目的と数値実験の手法.</vt:lpstr>
      <vt:lpstr>スライド 15</vt:lpstr>
      <vt:lpstr>スライド 16</vt:lpstr>
      <vt:lpstr>磁気リコネクションの数値実験</vt:lpstr>
      <vt:lpstr>スライド 18</vt:lpstr>
      <vt:lpstr>スライド 19</vt:lpstr>
      <vt:lpstr>スライド 20</vt:lpstr>
      <vt:lpstr>スライド 21</vt:lpstr>
      <vt:lpstr>まとめ</vt:lpstr>
      <vt:lpstr>スライド 23</vt:lpstr>
      <vt:lpstr>下流での温度異方性と Slow shock 解</vt:lpstr>
      <vt:lpstr>スライド 25</vt:lpstr>
      <vt:lpstr>Predictor corrector method.</vt:lpstr>
      <vt:lpstr>スライド 27</vt:lpstr>
      <vt:lpstr>スライド 28</vt:lpstr>
      <vt:lpstr>スライド 29</vt:lpstr>
      <vt:lpstr>スライド 30</vt:lpstr>
      <vt:lpstr>Table of contents.</vt:lpstr>
      <vt:lpstr>Introduction.</vt:lpstr>
      <vt:lpstr>Ion inertia scale dissipation mechanism in quasi-parallel fast-mode shocks.</vt:lpstr>
      <vt:lpstr>Ion-ion cyclotron instability: resonant and non-resonant cases.</vt:lpstr>
      <vt:lpstr>Ion-ion cyclotron instability: resonant and non-resonant cases.</vt:lpstr>
      <vt:lpstr>Ion-ion cyclotron instability: resonant case 1/4.</vt:lpstr>
      <vt:lpstr>Ion-ion cyclotron instability: resonant case 2/4.</vt:lpstr>
      <vt:lpstr>Ion-ion cyclotron instability: resonant case 3/4.</vt:lpstr>
      <vt:lpstr>Ion-ion cyclotron instability: resonant case 4/4.</vt:lpstr>
      <vt:lpstr>Ion-ion cyclotron instability: non-resonant case 1/4.</vt:lpstr>
      <vt:lpstr>Ion-ion cyclotron instability: non-resonant case 2/4.</vt:lpstr>
      <vt:lpstr>Ion-ion cyclotron instability: non-resonant case 3/4.</vt:lpstr>
      <vt:lpstr>Ion-ion cyclotron instability: non-resonant case 4/4.</vt:lpstr>
      <vt:lpstr>Application to fast-mode quasi-parallel shocks 1/4.</vt:lpstr>
      <vt:lpstr>Application to fast-mode quasi-parallel shocks 2/4.</vt:lpstr>
      <vt:lpstr>Application to fast-mode quasi-parallel shocks 3/4.</vt:lpstr>
      <vt:lpstr>Application to fast-mode quasi-parallel shocks 4/4.</vt:lpstr>
      <vt:lpstr>Ion scale dissipation mechanism in slow-mode shocks.</vt:lpstr>
      <vt:lpstr>EMIIC instability 1/2.</vt:lpstr>
      <vt:lpstr>EMIIC instability 1/4.</vt:lpstr>
      <vt:lpstr>EMIIC instability 2/4.</vt:lpstr>
      <vt:lpstr>EMIIC instability 3/4.</vt:lpstr>
      <vt:lpstr>EMIIC instability 4/4.</vt:lpstr>
      <vt:lpstr>Application to the magnetic reconnection.</vt:lpstr>
      <vt:lpstr>Master thesis.</vt:lpstr>
      <vt:lpstr>温度異方性と Slow mode の位相速度</vt:lpstr>
      <vt:lpstr>スライド 57</vt:lpstr>
      <vt:lpstr>温度異方性がある場合の Slow shock 解</vt:lpstr>
      <vt:lpstr>Slow mode の位相速度が Intermediate mode の位相速度より大きい場合</vt:lpstr>
      <vt:lpstr>スライド 60</vt:lpstr>
      <vt:lpstr>Shock の発展性条件 in anisortopic plasmas ①</vt:lpstr>
      <vt:lpstr>Shock の発展性条件 in anisortopic plasmas 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ModifiedBy>Higashimori Katsuaki</cp:lastModifiedBy>
  <cp:revision>484</cp:revision>
  <dcterms:modified xsi:type="dcterms:W3CDTF">2010-12-22T09:18:59Z</dcterms:modified>
</cp:coreProperties>
</file>