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1"/>
  </p:notesMasterIdLst>
  <p:sldIdLst>
    <p:sldId id="256" r:id="rId2"/>
    <p:sldId id="285" r:id="rId3"/>
    <p:sldId id="283" r:id="rId4"/>
    <p:sldId id="291" r:id="rId5"/>
    <p:sldId id="284" r:id="rId6"/>
    <p:sldId id="274" r:id="rId7"/>
    <p:sldId id="276" r:id="rId8"/>
    <p:sldId id="294" r:id="rId9"/>
    <p:sldId id="295" r:id="rId10"/>
    <p:sldId id="288" r:id="rId11"/>
    <p:sldId id="292" r:id="rId12"/>
    <p:sldId id="293" r:id="rId13"/>
    <p:sldId id="286" r:id="rId14"/>
    <p:sldId id="296" r:id="rId15"/>
    <p:sldId id="257" r:id="rId16"/>
    <p:sldId id="287" r:id="rId17"/>
    <p:sldId id="289" r:id="rId18"/>
    <p:sldId id="260" r:id="rId19"/>
    <p:sldId id="280"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6600"/>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0" cy="493316"/>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4" y="0"/>
            <a:ext cx="2918830" cy="493316"/>
          </a:xfrm>
          <a:prstGeom prst="rect">
            <a:avLst/>
          </a:prstGeom>
        </p:spPr>
        <p:txBody>
          <a:bodyPr vert="horz" lIns="91367" tIns="45683" rIns="91367" bIns="45683" rtlCol="0"/>
          <a:lstStyle>
            <a:lvl1pPr algn="r">
              <a:defRPr sz="1200"/>
            </a:lvl1pPr>
          </a:lstStyle>
          <a:p>
            <a:fld id="{453DECE7-DE69-464A-B5B7-692E90575148}" type="datetimeFigureOut">
              <a:rPr kumimoji="1" lang="ja-JP" altLang="en-US" smtClean="0"/>
              <a:pPr/>
              <a:t>2010/9/29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67" tIns="45683" rIns="91367" bIns="45683"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367" tIns="45683" rIns="91367" bIns="4568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0" cy="493316"/>
          </a:xfrm>
          <a:prstGeom prst="rect">
            <a:avLst/>
          </a:prstGeom>
        </p:spPr>
        <p:txBody>
          <a:bodyPr vert="horz" lIns="91367" tIns="45683" rIns="91367" bIns="4568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4" y="9371285"/>
            <a:ext cx="2918830" cy="493316"/>
          </a:xfrm>
          <a:prstGeom prst="rect">
            <a:avLst/>
          </a:prstGeom>
        </p:spPr>
        <p:txBody>
          <a:bodyPr vert="horz" lIns="91367" tIns="45683" rIns="91367" bIns="45683" rtlCol="0" anchor="b"/>
          <a:lstStyle>
            <a:lvl1pPr algn="r">
              <a:defRPr sz="1200"/>
            </a:lvl1pPr>
          </a:lstStyle>
          <a:p>
            <a:fld id="{E23EA40B-0D4A-4223-BBD6-BCC6AD22041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DAA4BD-7DD0-48F6-B32D-6D8B0C73C583}" type="slidenum">
              <a:rPr lang="en-US" altLang="ja-JP"/>
              <a:pPr fontAlgn="base">
                <a:spcBef>
                  <a:spcPct val="0"/>
                </a:spcBef>
                <a:spcAft>
                  <a:spcPct val="0"/>
                </a:spcAft>
              </a:pPr>
              <a:t>2</a:t>
            </a:fld>
            <a:endParaRPr lang="en-US" altLang="ja-JP"/>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13</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ある電極で反応があったら、その電極自身か両隣の電極どちらかとのスプリットイベント</a:t>
            </a:r>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15</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17</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3668">
              <a:defRPr/>
            </a:pPr>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F77E2-4EF4-445A-9998-0CC5EABC723E}" type="slidenum">
              <a:rPr lang="en-US" altLang="ja-JP"/>
              <a:pPr fontAlgn="base">
                <a:spcBef>
                  <a:spcPct val="0"/>
                </a:spcBef>
                <a:spcAft>
                  <a:spcPct val="0"/>
                </a:spcAft>
              </a:pPr>
              <a:t>3</a:t>
            </a:fld>
            <a:endParaRPr lang="en-US" altLang="ja-JP"/>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493FBF2-4E4D-4B07-9ABF-6A55782121BC}"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493FBF2-4E4D-4B07-9ABF-6A55782121BC}"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1700" y="739775"/>
            <a:ext cx="493236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493FBF2-4E4D-4B07-9ABF-6A55782121BC}"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23EA40B-0D4A-4223-BBD6-BCC6AD220413}"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79B3A09D-DC21-4409-9CC8-3D2B91AB2EBA}" type="datetimeFigureOut">
              <a:rPr kumimoji="1" lang="ja-JP" altLang="en-US" smtClean="0"/>
              <a:pPr/>
              <a:t>2010/9/29</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20DEEAFF-6F54-44FA-9162-D0D8E25703D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9B3A09D-DC21-4409-9CC8-3D2B91AB2EBA}" type="datetimeFigureOut">
              <a:rPr kumimoji="1" lang="ja-JP" altLang="en-US" smtClean="0"/>
              <a:pPr/>
              <a:t>2010/9/29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DEEAFF-6F54-44FA-9162-D0D8E25703D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9B3A09D-DC21-4409-9CC8-3D2B91AB2EBA}" type="datetimeFigureOut">
              <a:rPr kumimoji="1" lang="ja-JP" altLang="en-US" smtClean="0"/>
              <a:pPr/>
              <a:t>2010/9/29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DEEAFF-6F54-44FA-9162-D0D8E25703D4}"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pPr>
              <a:defRPr/>
            </a:pPr>
            <a:fld id="{BB49DAF2-C3A7-4997-A25D-3AD4EA53D1E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79B3A09D-DC21-4409-9CC8-3D2B91AB2EBA}" type="datetimeFigureOut">
              <a:rPr kumimoji="1" lang="ja-JP" altLang="en-US" smtClean="0"/>
              <a:pPr/>
              <a:t>2010/9/29</a:t>
            </a:fld>
            <a:endParaRPr kumimoji="1" lang="ja-JP" altLang="en-US"/>
          </a:p>
        </p:txBody>
      </p:sp>
      <p:sp>
        <p:nvSpPr>
          <p:cNvPr id="9" name="スライド番号プレースホルダ 8"/>
          <p:cNvSpPr>
            <a:spLocks noGrp="1"/>
          </p:cNvSpPr>
          <p:nvPr>
            <p:ph type="sldNum" sz="quarter" idx="15"/>
          </p:nvPr>
        </p:nvSpPr>
        <p:spPr/>
        <p:txBody>
          <a:bodyPr rtlCol="0"/>
          <a:lstStyle/>
          <a:p>
            <a:fld id="{20DEEAFF-6F54-44FA-9162-D0D8E25703D4}"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79B3A09D-DC21-4409-9CC8-3D2B91AB2EBA}" type="datetimeFigureOut">
              <a:rPr kumimoji="1" lang="ja-JP" altLang="en-US" smtClean="0"/>
              <a:pPr/>
              <a:t>2010/9/29</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20DEEAFF-6F54-44FA-9162-D0D8E25703D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79B3A09D-DC21-4409-9CC8-3D2B91AB2EBA}" type="datetimeFigureOut">
              <a:rPr kumimoji="1" lang="ja-JP" altLang="en-US" smtClean="0"/>
              <a:pPr/>
              <a:t>2010/9/29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DEEAFF-6F54-44FA-9162-D0D8E25703D4}"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9B3A09D-DC21-4409-9CC8-3D2B91AB2EBA}" type="datetimeFigureOut">
              <a:rPr kumimoji="1" lang="ja-JP" altLang="en-US" smtClean="0"/>
              <a:pPr/>
              <a:t>2010/9/29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0DEEAFF-6F54-44FA-9162-D0D8E25703D4}"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79B3A09D-DC21-4409-9CC8-3D2B91AB2EBA}" type="datetimeFigureOut">
              <a:rPr kumimoji="1" lang="ja-JP" altLang="en-US" smtClean="0"/>
              <a:pPr/>
              <a:t>2010/9/29</a:t>
            </a:fld>
            <a:endParaRPr kumimoji="1" lang="ja-JP" altLang="en-US"/>
          </a:p>
        </p:txBody>
      </p:sp>
      <p:sp>
        <p:nvSpPr>
          <p:cNvPr id="7" name="スライド番号プレースホルダ 6"/>
          <p:cNvSpPr>
            <a:spLocks noGrp="1"/>
          </p:cNvSpPr>
          <p:nvPr>
            <p:ph type="sldNum" sz="quarter" idx="11"/>
          </p:nvPr>
        </p:nvSpPr>
        <p:spPr/>
        <p:txBody>
          <a:bodyPr rtlCol="0"/>
          <a:lstStyle/>
          <a:p>
            <a:fld id="{20DEEAFF-6F54-44FA-9162-D0D8E25703D4}"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9B3A09D-DC21-4409-9CC8-3D2B91AB2EBA}" type="datetimeFigureOut">
              <a:rPr kumimoji="1" lang="ja-JP" altLang="en-US" smtClean="0"/>
              <a:pPr/>
              <a:t>2010/9/29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0DEEAFF-6F54-44FA-9162-D0D8E25703D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79B3A09D-DC21-4409-9CC8-3D2B91AB2EBA}" type="datetimeFigureOut">
              <a:rPr kumimoji="1" lang="ja-JP" altLang="en-US" smtClean="0"/>
              <a:pPr/>
              <a:t>2010/9/29</a:t>
            </a:fld>
            <a:endParaRPr kumimoji="1" lang="ja-JP" altLang="en-US"/>
          </a:p>
        </p:txBody>
      </p:sp>
      <p:sp>
        <p:nvSpPr>
          <p:cNvPr id="22" name="スライド番号プレースホルダ 21"/>
          <p:cNvSpPr>
            <a:spLocks noGrp="1"/>
          </p:cNvSpPr>
          <p:nvPr>
            <p:ph type="sldNum" sz="quarter" idx="15"/>
          </p:nvPr>
        </p:nvSpPr>
        <p:spPr/>
        <p:txBody>
          <a:bodyPr rtlCol="0"/>
          <a:lstStyle/>
          <a:p>
            <a:fld id="{20DEEAFF-6F54-44FA-9162-D0D8E25703D4}"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79B3A09D-DC21-4409-9CC8-3D2B91AB2EBA}" type="datetimeFigureOut">
              <a:rPr kumimoji="1" lang="ja-JP" altLang="en-US" smtClean="0"/>
              <a:pPr/>
              <a:t>2010/9/29</a:t>
            </a:fld>
            <a:endParaRPr kumimoji="1" lang="ja-JP" altLang="en-US"/>
          </a:p>
        </p:txBody>
      </p:sp>
      <p:sp>
        <p:nvSpPr>
          <p:cNvPr id="18" name="スライド番号プレースホルダ 17"/>
          <p:cNvSpPr>
            <a:spLocks noGrp="1"/>
          </p:cNvSpPr>
          <p:nvPr>
            <p:ph type="sldNum" sz="quarter" idx="11"/>
          </p:nvPr>
        </p:nvSpPr>
        <p:spPr/>
        <p:txBody>
          <a:bodyPr rtlCol="0"/>
          <a:lstStyle/>
          <a:p>
            <a:fld id="{20DEEAFF-6F54-44FA-9162-D0D8E25703D4}"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9B3A09D-DC21-4409-9CC8-3D2B91AB2EBA}" type="datetimeFigureOut">
              <a:rPr kumimoji="1" lang="ja-JP" altLang="en-US" smtClean="0"/>
              <a:pPr/>
              <a:t>2010/9/29</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DEEAFF-6F54-44FA-9162-D0D8E25703D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4200" y="2018528"/>
            <a:ext cx="8204200" cy="1714512"/>
          </a:xfrm>
        </p:spPr>
        <p:txBody>
          <a:bodyPr>
            <a:noAutofit/>
          </a:bodyPr>
          <a:lstStyle/>
          <a:p>
            <a:r>
              <a:rPr lang="en-US" altLang="ja-JP" sz="3600" dirty="0" err="1" smtClean="0">
                <a:solidFill>
                  <a:schemeClr val="tx1"/>
                </a:solidFill>
                <a:latin typeface="+mn-ea"/>
                <a:ea typeface="+mn-ea"/>
              </a:rPr>
              <a:t>BepiColombo</a:t>
            </a:r>
            <a:r>
              <a:rPr lang="en-US" altLang="ja-JP" sz="3600" dirty="0" smtClean="0">
                <a:solidFill>
                  <a:schemeClr val="tx1"/>
                </a:solidFill>
                <a:latin typeface="+mn-ea"/>
                <a:ea typeface="+mn-ea"/>
              </a:rPr>
              <a:t>/MMO</a:t>
            </a:r>
            <a:r>
              <a:rPr lang="ja-JP" altLang="en-US" sz="3600" dirty="0" smtClean="0">
                <a:solidFill>
                  <a:schemeClr val="tx1"/>
                </a:solidFill>
                <a:latin typeface="+mj-ea"/>
              </a:rPr>
              <a:t>搭載用</a:t>
            </a:r>
            <a:r>
              <a:rPr lang="en-US" altLang="ja-JP" sz="3600" dirty="0" smtClean="0">
                <a:solidFill>
                  <a:schemeClr val="tx1"/>
                </a:solidFill>
                <a:latin typeface="+mj-ea"/>
              </a:rPr>
              <a:t>HEP-ion</a:t>
            </a:r>
            <a:br>
              <a:rPr lang="en-US" altLang="ja-JP" sz="3600" dirty="0" smtClean="0">
                <a:solidFill>
                  <a:schemeClr val="tx1"/>
                </a:solidFill>
                <a:latin typeface="+mj-ea"/>
              </a:rPr>
            </a:br>
            <a:r>
              <a:rPr lang="en-US" altLang="ja-JP" sz="3600" dirty="0" smtClean="0">
                <a:solidFill>
                  <a:schemeClr val="tx1"/>
                </a:solidFill>
                <a:latin typeface="+mj-ea"/>
              </a:rPr>
              <a:t>SSSD</a:t>
            </a:r>
            <a:r>
              <a:rPr lang="ja-JP" altLang="en-US" sz="3600" dirty="0" smtClean="0">
                <a:solidFill>
                  <a:schemeClr val="tx1"/>
                </a:solidFill>
                <a:latin typeface="+mj-ea"/>
              </a:rPr>
              <a:t>性能評価</a:t>
            </a:r>
            <a:r>
              <a:rPr lang="en-US" altLang="ja-JP" sz="3600" dirty="0" smtClean="0">
                <a:solidFill>
                  <a:schemeClr val="tx1"/>
                </a:solidFill>
                <a:latin typeface="+mj-ea"/>
              </a:rPr>
              <a:t/>
            </a:r>
            <a:br>
              <a:rPr lang="en-US" altLang="ja-JP" sz="3600" dirty="0" smtClean="0">
                <a:solidFill>
                  <a:schemeClr val="tx1"/>
                </a:solidFill>
                <a:latin typeface="+mj-ea"/>
              </a:rPr>
            </a:br>
            <a:endParaRPr kumimoji="1" lang="ja-JP" altLang="en-US" sz="3600" dirty="0">
              <a:solidFill>
                <a:schemeClr val="tx1"/>
              </a:solidFill>
              <a:latin typeface="+mj-ea"/>
            </a:endParaRPr>
          </a:p>
        </p:txBody>
      </p:sp>
      <p:sp>
        <p:nvSpPr>
          <p:cNvPr id="3" name="サブタイトル 2"/>
          <p:cNvSpPr>
            <a:spLocks noGrp="1"/>
          </p:cNvSpPr>
          <p:nvPr>
            <p:ph type="subTitle" idx="1"/>
          </p:nvPr>
        </p:nvSpPr>
        <p:spPr>
          <a:xfrm>
            <a:off x="1357290" y="3500438"/>
            <a:ext cx="6400800" cy="1752600"/>
          </a:xfrm>
        </p:spPr>
        <p:txBody>
          <a:bodyPr>
            <a:normAutofit/>
          </a:bodyPr>
          <a:lstStyle/>
          <a:p>
            <a:r>
              <a:rPr kumimoji="1" lang="ja-JP" altLang="en-US" sz="2400" dirty="0" smtClean="0">
                <a:solidFill>
                  <a:schemeClr val="tx1"/>
                </a:solidFill>
                <a:latin typeface="+mj-ea"/>
                <a:ea typeface="+mj-ea"/>
              </a:rPr>
              <a:t>高島研</a:t>
            </a:r>
            <a:r>
              <a:rPr kumimoji="1" lang="en-US" altLang="ja-JP" sz="2400" dirty="0" smtClean="0">
                <a:solidFill>
                  <a:schemeClr val="tx1"/>
                </a:solidFill>
                <a:latin typeface="+mj-ea"/>
                <a:ea typeface="+mj-ea"/>
              </a:rPr>
              <a:t>M2</a:t>
            </a:r>
            <a:r>
              <a:rPr kumimoji="1" lang="ja-JP" altLang="en-US" sz="2400" dirty="0" smtClean="0">
                <a:solidFill>
                  <a:schemeClr val="tx1"/>
                </a:solidFill>
                <a:latin typeface="+mj-ea"/>
                <a:ea typeface="+mj-ea"/>
              </a:rPr>
              <a:t>　西村夏奈</a:t>
            </a:r>
            <a:endParaRPr kumimoji="1" lang="ja-JP" altLang="en-US" sz="2400" dirty="0">
              <a:solidFill>
                <a:schemeClr val="tx1"/>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700" y="-17462"/>
            <a:ext cx="7467600" cy="779462"/>
          </a:xfrm>
        </p:spPr>
        <p:txBody>
          <a:bodyPr>
            <a:normAutofit/>
          </a:bodyPr>
          <a:lstStyle/>
          <a:p>
            <a:r>
              <a:rPr kumimoji="1" lang="ja-JP" altLang="en-US" sz="3600" dirty="0" smtClean="0">
                <a:latin typeface="+mj-ea"/>
              </a:rPr>
              <a:t>分解能と電流補償機能（</a:t>
            </a:r>
            <a:r>
              <a:rPr kumimoji="1" lang="en-US" altLang="ja-JP" sz="3600" dirty="0" smtClean="0">
                <a:latin typeface="+mj-ea"/>
              </a:rPr>
              <a:t>CC-on</a:t>
            </a:r>
            <a:r>
              <a:rPr kumimoji="1" lang="ja-JP" altLang="en-US" sz="3600" dirty="0" smtClean="0">
                <a:latin typeface="+mj-ea"/>
              </a:rPr>
              <a:t>）</a:t>
            </a:r>
            <a:endParaRPr kumimoji="1" lang="ja-JP" altLang="en-US" sz="3600" dirty="0">
              <a:latin typeface="+mj-ea"/>
            </a:endParaRPr>
          </a:p>
        </p:txBody>
      </p:sp>
      <p:sp>
        <p:nvSpPr>
          <p:cNvPr id="3" name="コンテンツ プレースホルダ 2"/>
          <p:cNvSpPr>
            <a:spLocks noGrp="1"/>
          </p:cNvSpPr>
          <p:nvPr>
            <p:ph sz="quarter" idx="1"/>
          </p:nvPr>
        </p:nvSpPr>
        <p:spPr>
          <a:xfrm>
            <a:off x="241300" y="1016508"/>
            <a:ext cx="7467600" cy="1473200"/>
          </a:xfrm>
        </p:spPr>
        <p:txBody>
          <a:bodyPr>
            <a:normAutofit/>
          </a:bodyPr>
          <a:lstStyle/>
          <a:p>
            <a:pPr>
              <a:buNone/>
            </a:pPr>
            <a:r>
              <a:rPr kumimoji="1" lang="ja-JP" altLang="en-US" sz="2000" dirty="0" smtClean="0">
                <a:latin typeface="+mj-ea"/>
                <a:ea typeface="+mj-ea"/>
              </a:rPr>
              <a:t>・リーク電流は</a:t>
            </a:r>
            <a:r>
              <a:rPr kumimoji="1" lang="en-US" altLang="ja-JP" sz="2000" dirty="0" smtClean="0">
                <a:latin typeface="+mj-ea"/>
                <a:ea typeface="+mj-ea"/>
              </a:rPr>
              <a:t>50</a:t>
            </a:r>
            <a:r>
              <a:rPr kumimoji="1" lang="ja-JP" altLang="en-US" sz="2000" dirty="0" smtClean="0">
                <a:latin typeface="+mj-ea"/>
                <a:ea typeface="+mj-ea"/>
              </a:rPr>
              <a:t>℃以上で急激に増加</a:t>
            </a:r>
            <a:endParaRPr kumimoji="1" lang="en-US" altLang="ja-JP" sz="2000" dirty="0" smtClean="0">
              <a:latin typeface="+mj-ea"/>
              <a:ea typeface="+mj-ea"/>
            </a:endParaRPr>
          </a:p>
          <a:p>
            <a:pPr>
              <a:buNone/>
            </a:pPr>
            <a:r>
              <a:rPr kumimoji="1" lang="ja-JP" altLang="en-US" sz="2000" dirty="0" smtClean="0">
                <a:latin typeface="+mj-ea"/>
                <a:ea typeface="+mj-ea"/>
              </a:rPr>
              <a:t>・</a:t>
            </a:r>
            <a:r>
              <a:rPr kumimoji="1" lang="en-US" altLang="ja-JP" sz="2000" dirty="0" smtClean="0">
                <a:latin typeface="+mj-ea"/>
                <a:ea typeface="+mj-ea"/>
              </a:rPr>
              <a:t>CC-on</a:t>
            </a:r>
            <a:r>
              <a:rPr lang="ja-JP" altLang="en-US" sz="2000" dirty="0" smtClean="0">
                <a:latin typeface="+mj-ea"/>
                <a:ea typeface="+mj-ea"/>
              </a:rPr>
              <a:t>機能を使用してスペクトルを取れたのは</a:t>
            </a:r>
            <a:r>
              <a:rPr lang="en-US" altLang="ja-JP" sz="2000" dirty="0" smtClean="0">
                <a:latin typeface="+mj-ea"/>
                <a:ea typeface="+mj-ea"/>
              </a:rPr>
              <a:t>70</a:t>
            </a:r>
            <a:r>
              <a:rPr lang="ja-JP" altLang="en-US" sz="2000" dirty="0" smtClean="0">
                <a:latin typeface="+mj-ea"/>
                <a:ea typeface="+mj-ea"/>
              </a:rPr>
              <a:t>℃以上</a:t>
            </a:r>
            <a:endParaRPr lang="en-US" altLang="ja-JP" sz="2000" dirty="0" smtClean="0">
              <a:latin typeface="+mj-ea"/>
              <a:ea typeface="+mj-ea"/>
            </a:endParaRPr>
          </a:p>
          <a:p>
            <a:pPr>
              <a:buNone/>
            </a:pPr>
            <a:r>
              <a:rPr lang="ja-JP" altLang="en-US" sz="2000" dirty="0" smtClean="0">
                <a:latin typeface="+mj-ea"/>
                <a:ea typeface="+mj-ea"/>
              </a:rPr>
              <a:t>・</a:t>
            </a:r>
            <a:r>
              <a:rPr lang="en-US" altLang="ja-JP" sz="2000" dirty="0" smtClean="0">
                <a:latin typeface="+mj-ea"/>
                <a:ea typeface="+mj-ea"/>
              </a:rPr>
              <a:t>CC-on</a:t>
            </a:r>
            <a:r>
              <a:rPr lang="ja-JP" altLang="en-US" sz="2000" dirty="0" smtClean="0">
                <a:latin typeface="+mj-ea"/>
                <a:ea typeface="+mj-ea"/>
              </a:rPr>
              <a:t>の効果が見られたのは</a:t>
            </a:r>
            <a:r>
              <a:rPr lang="en-US" altLang="ja-JP" sz="2000" dirty="0" smtClean="0">
                <a:latin typeface="+mj-ea"/>
                <a:ea typeface="+mj-ea"/>
              </a:rPr>
              <a:t>80</a:t>
            </a:r>
            <a:r>
              <a:rPr lang="ja-JP" altLang="en-US" sz="2000" dirty="0" smtClean="0">
                <a:latin typeface="+mj-ea"/>
                <a:ea typeface="+mj-ea"/>
              </a:rPr>
              <a:t>℃以上</a:t>
            </a:r>
            <a:endParaRPr kumimoji="1" lang="ja-JP" altLang="en-US" sz="2000" dirty="0">
              <a:latin typeface="+mj-ea"/>
              <a:ea typeface="+mj-ea"/>
            </a:endParaRPr>
          </a:p>
        </p:txBody>
      </p:sp>
      <p:grpSp>
        <p:nvGrpSpPr>
          <p:cNvPr id="7" name="グループ化 6"/>
          <p:cNvGrpSpPr/>
          <p:nvPr/>
        </p:nvGrpSpPr>
        <p:grpSpPr>
          <a:xfrm>
            <a:off x="4603504" y="2947316"/>
            <a:ext cx="3956296" cy="3710570"/>
            <a:chOff x="5149606" y="2984602"/>
            <a:chExt cx="3956294" cy="3701097"/>
          </a:xfrm>
        </p:grpSpPr>
        <p:pic>
          <p:nvPicPr>
            <p:cNvPr id="8" name="Picture 3" descr="C:\Users\Kana Nishimura\Desktop\MMO\FWHM2_noise_T25-80.png"/>
            <p:cNvPicPr>
              <a:picLocks noChangeAspect="1" noChangeArrowheads="1"/>
            </p:cNvPicPr>
            <p:nvPr/>
          </p:nvPicPr>
          <p:blipFill>
            <a:blip r:embed="rId2" cstate="print"/>
            <a:srcRect/>
            <a:stretch>
              <a:fillRect/>
            </a:stretch>
          </p:blipFill>
          <p:spPr bwMode="auto">
            <a:xfrm>
              <a:off x="5196269" y="2984602"/>
              <a:ext cx="3909631" cy="3672683"/>
            </a:xfrm>
            <a:prstGeom prst="rect">
              <a:avLst/>
            </a:prstGeom>
            <a:noFill/>
          </p:spPr>
        </p:pic>
        <p:sp>
          <p:nvSpPr>
            <p:cNvPr id="9" name="正方形/長方形 8"/>
            <p:cNvSpPr/>
            <p:nvPr/>
          </p:nvSpPr>
          <p:spPr>
            <a:xfrm>
              <a:off x="7916886" y="4141192"/>
              <a:ext cx="723275" cy="306991"/>
            </a:xfrm>
            <a:prstGeom prst="rect">
              <a:avLst/>
            </a:prstGeom>
          </p:spPr>
          <p:txBody>
            <a:bodyPr wrap="none">
              <a:spAutoFit/>
            </a:bodyPr>
            <a:lstStyle/>
            <a:p>
              <a:r>
                <a:rPr lang="ja-JP" altLang="en-US" sz="1400" dirty="0" smtClean="0">
                  <a:solidFill>
                    <a:srgbClr val="A738BA"/>
                  </a:solidFill>
                </a:rPr>
                <a:t>分解能</a:t>
              </a:r>
              <a:endParaRPr lang="ja-JP" altLang="en-US" sz="1400" dirty="0">
                <a:solidFill>
                  <a:srgbClr val="A738BA"/>
                </a:solidFill>
              </a:endParaRPr>
            </a:p>
          </p:txBody>
        </p:sp>
        <p:sp>
          <p:nvSpPr>
            <p:cNvPr id="10" name="正方形/長方形 9"/>
            <p:cNvSpPr/>
            <p:nvPr/>
          </p:nvSpPr>
          <p:spPr>
            <a:xfrm>
              <a:off x="8039124" y="5447543"/>
              <a:ext cx="615874" cy="307777"/>
            </a:xfrm>
            <a:prstGeom prst="rect">
              <a:avLst/>
            </a:prstGeom>
          </p:spPr>
          <p:txBody>
            <a:bodyPr wrap="none">
              <a:spAutoFit/>
            </a:bodyPr>
            <a:lstStyle/>
            <a:p>
              <a:r>
                <a:rPr lang="ja-JP" altLang="en-US" sz="1400" dirty="0" smtClean="0">
                  <a:solidFill>
                    <a:srgbClr val="FF0000"/>
                  </a:solidFill>
                </a:rPr>
                <a:t>ノイズ</a:t>
              </a:r>
              <a:endParaRPr lang="ja-JP" altLang="en-US" sz="1400" dirty="0">
                <a:solidFill>
                  <a:srgbClr val="FF0000"/>
                </a:solidFill>
              </a:endParaRPr>
            </a:p>
          </p:txBody>
        </p:sp>
        <p:sp>
          <p:nvSpPr>
            <p:cNvPr id="11" name="正方形/長方形 10"/>
            <p:cNvSpPr/>
            <p:nvPr/>
          </p:nvSpPr>
          <p:spPr>
            <a:xfrm rot="16200000">
              <a:off x="5003539" y="4547327"/>
              <a:ext cx="599912" cy="307777"/>
            </a:xfrm>
            <a:prstGeom prst="rect">
              <a:avLst/>
            </a:prstGeom>
          </p:spPr>
          <p:txBody>
            <a:bodyPr wrap="square">
              <a:spAutoFit/>
            </a:bodyPr>
            <a:lstStyle/>
            <a:p>
              <a:r>
                <a:rPr lang="en-US" altLang="ja-JP" sz="1400" b="1" dirty="0" smtClean="0">
                  <a:latin typeface="+mn-ea"/>
                </a:rPr>
                <a:t>[keV]</a:t>
              </a:r>
              <a:endParaRPr lang="ja-JP" altLang="en-US" sz="1400" b="1" dirty="0"/>
            </a:p>
          </p:txBody>
        </p:sp>
        <p:sp>
          <p:nvSpPr>
            <p:cNvPr id="12" name="正方形/長方形 11"/>
            <p:cNvSpPr/>
            <p:nvPr/>
          </p:nvSpPr>
          <p:spPr>
            <a:xfrm>
              <a:off x="6873892" y="6408700"/>
              <a:ext cx="748923" cy="276999"/>
            </a:xfrm>
            <a:prstGeom prst="rect">
              <a:avLst/>
            </a:prstGeom>
          </p:spPr>
          <p:txBody>
            <a:bodyPr wrap="none">
              <a:spAutoFit/>
            </a:bodyPr>
            <a:lstStyle/>
            <a:p>
              <a:r>
                <a:rPr lang="ja-JP" altLang="en-US" sz="1200" b="1" dirty="0" smtClean="0">
                  <a:latin typeface="+mn-ea"/>
                </a:rPr>
                <a:t>温度</a:t>
              </a:r>
              <a:r>
                <a:rPr lang="en-US" altLang="ja-JP" sz="1200" b="1" dirty="0" smtClean="0">
                  <a:latin typeface="+mn-ea"/>
                </a:rPr>
                <a:t>[</a:t>
              </a:r>
              <a:r>
                <a:rPr lang="ja-JP" altLang="en-US" sz="1200" b="1" dirty="0" smtClean="0">
                  <a:latin typeface="+mn-ea"/>
                </a:rPr>
                <a:t>℃</a:t>
              </a:r>
              <a:r>
                <a:rPr lang="en-US" altLang="ja-JP" sz="1200" b="1" dirty="0" smtClean="0">
                  <a:latin typeface="+mn-ea"/>
                </a:rPr>
                <a:t>]</a:t>
              </a:r>
              <a:endParaRPr lang="ja-JP" altLang="en-US" sz="1200" b="1" dirty="0">
                <a:latin typeface="+mn-ea"/>
              </a:endParaRPr>
            </a:p>
          </p:txBody>
        </p:sp>
      </p:grpSp>
      <p:pic>
        <p:nvPicPr>
          <p:cNvPr id="14" name="Picture 2" descr="C:\Users\Kana Nishimura\Desktop\MMO\leak_T25-80.png"/>
          <p:cNvPicPr>
            <a:picLocks noChangeAspect="1" noChangeArrowheads="1"/>
          </p:cNvPicPr>
          <p:nvPr/>
        </p:nvPicPr>
        <p:blipFill>
          <a:blip r:embed="rId3" cstate="print"/>
          <a:srcRect/>
          <a:stretch>
            <a:fillRect/>
          </a:stretch>
        </p:blipFill>
        <p:spPr bwMode="auto">
          <a:xfrm>
            <a:off x="444501" y="3107153"/>
            <a:ext cx="3826744" cy="2595148"/>
          </a:xfrm>
          <a:prstGeom prst="rect">
            <a:avLst/>
          </a:prstGeom>
          <a:noFill/>
        </p:spPr>
      </p:pic>
      <p:sp>
        <p:nvSpPr>
          <p:cNvPr id="15" name="正方形/長方形 14"/>
          <p:cNvSpPr/>
          <p:nvPr/>
        </p:nvSpPr>
        <p:spPr>
          <a:xfrm>
            <a:off x="1036398" y="5700194"/>
            <a:ext cx="3032682" cy="338554"/>
          </a:xfrm>
          <a:prstGeom prst="rect">
            <a:avLst/>
          </a:prstGeom>
        </p:spPr>
        <p:txBody>
          <a:bodyPr wrap="square">
            <a:spAutoFit/>
          </a:bodyPr>
          <a:lstStyle/>
          <a:p>
            <a:r>
              <a:rPr lang="en-US" altLang="ja-JP" sz="1600" b="1" dirty="0" smtClean="0">
                <a:solidFill>
                  <a:srgbClr val="FF0000"/>
                </a:solidFill>
                <a:latin typeface="+mn-ea"/>
              </a:rPr>
              <a:t>50</a:t>
            </a:r>
            <a:r>
              <a:rPr lang="ja-JP" altLang="en-US" sz="1600" b="1" dirty="0" smtClean="0">
                <a:solidFill>
                  <a:srgbClr val="FF0000"/>
                </a:solidFill>
                <a:latin typeface="+mn-ea"/>
              </a:rPr>
              <a:t>℃を超えると急激に増加</a:t>
            </a:r>
            <a:endParaRPr lang="ja-JP" altLang="en-US" sz="1600" b="1" dirty="0">
              <a:solidFill>
                <a:srgbClr val="FF0000"/>
              </a:solidFill>
              <a:latin typeface="+mn-ea"/>
            </a:endParaRPr>
          </a:p>
        </p:txBody>
      </p:sp>
      <p:sp>
        <p:nvSpPr>
          <p:cNvPr id="16" name="正方形/長方形 15"/>
          <p:cNvSpPr/>
          <p:nvPr/>
        </p:nvSpPr>
        <p:spPr>
          <a:xfrm>
            <a:off x="1916130" y="5528114"/>
            <a:ext cx="747320" cy="261610"/>
          </a:xfrm>
          <a:prstGeom prst="rect">
            <a:avLst/>
          </a:prstGeom>
        </p:spPr>
        <p:txBody>
          <a:bodyPr wrap="square">
            <a:spAutoFit/>
          </a:bodyPr>
          <a:lstStyle/>
          <a:p>
            <a:r>
              <a:rPr lang="ja-JP" altLang="en-US" sz="1100" b="1" dirty="0" smtClean="0">
                <a:latin typeface="+mn-ea"/>
              </a:rPr>
              <a:t>温度</a:t>
            </a:r>
            <a:r>
              <a:rPr lang="en-US" altLang="ja-JP" sz="1100" b="1" dirty="0" smtClean="0">
                <a:latin typeface="+mn-ea"/>
              </a:rPr>
              <a:t>[</a:t>
            </a:r>
            <a:r>
              <a:rPr lang="ja-JP" altLang="en-US" sz="1100" b="1" dirty="0" smtClean="0">
                <a:latin typeface="+mn-ea"/>
              </a:rPr>
              <a:t>℃</a:t>
            </a:r>
            <a:r>
              <a:rPr lang="en-US" altLang="ja-JP" sz="1100" b="1" dirty="0" smtClean="0">
                <a:latin typeface="+mn-ea"/>
              </a:rPr>
              <a:t>] </a:t>
            </a:r>
            <a:endParaRPr lang="ja-JP" altLang="en-US" sz="1100" dirty="0"/>
          </a:p>
        </p:txBody>
      </p:sp>
      <p:sp>
        <p:nvSpPr>
          <p:cNvPr id="17" name="正方形/長方形 16"/>
          <p:cNvSpPr/>
          <p:nvPr/>
        </p:nvSpPr>
        <p:spPr>
          <a:xfrm rot="16200000">
            <a:off x="-102974" y="4277330"/>
            <a:ext cx="1274914" cy="261610"/>
          </a:xfrm>
          <a:prstGeom prst="rect">
            <a:avLst/>
          </a:prstGeom>
        </p:spPr>
        <p:txBody>
          <a:bodyPr wrap="square">
            <a:spAutoFit/>
          </a:bodyPr>
          <a:lstStyle/>
          <a:p>
            <a:r>
              <a:rPr lang="ja-JP" altLang="en-US" sz="1100" b="1" dirty="0" smtClean="0">
                <a:latin typeface="+mn-ea"/>
              </a:rPr>
              <a:t>リーク電流</a:t>
            </a:r>
            <a:r>
              <a:rPr lang="en-US" altLang="ja-JP" sz="1100" b="1" dirty="0" smtClean="0">
                <a:latin typeface="+mn-ea"/>
              </a:rPr>
              <a:t>[</a:t>
            </a:r>
            <a:r>
              <a:rPr lang="en-US" altLang="ja-JP" sz="1100" b="1" dirty="0" err="1" smtClean="0">
                <a:latin typeface="+mn-ea"/>
              </a:rPr>
              <a:t>μA</a:t>
            </a:r>
            <a:r>
              <a:rPr lang="en-US" altLang="ja-JP" sz="1100" b="1" dirty="0" smtClean="0">
                <a:latin typeface="+mn-ea"/>
              </a:rPr>
              <a:t>]</a:t>
            </a:r>
            <a:endParaRPr lang="ja-JP" altLang="en-US" sz="1100" b="1" dirty="0">
              <a:latin typeface="+mn-ea"/>
            </a:endParaRPr>
          </a:p>
        </p:txBody>
      </p:sp>
      <p:sp>
        <p:nvSpPr>
          <p:cNvPr id="18" name="正方形/長方形 17"/>
          <p:cNvSpPr/>
          <p:nvPr/>
        </p:nvSpPr>
        <p:spPr>
          <a:xfrm>
            <a:off x="5104206" y="2600766"/>
            <a:ext cx="3140603" cy="369332"/>
          </a:xfrm>
          <a:prstGeom prst="rect">
            <a:avLst/>
          </a:prstGeom>
          <a:ln w="12700">
            <a:noFill/>
          </a:ln>
        </p:spPr>
        <p:txBody>
          <a:bodyPr wrap="none">
            <a:spAutoFit/>
          </a:bodyPr>
          <a:lstStyle/>
          <a:p>
            <a:r>
              <a:rPr lang="en-US" altLang="ja-JP" dirty="0" smtClean="0">
                <a:latin typeface="+mn-ea"/>
              </a:rPr>
              <a:t>CC-on</a:t>
            </a:r>
            <a:r>
              <a:rPr lang="ja-JP" altLang="en-US" dirty="0" smtClean="0">
                <a:latin typeface="+mn-ea"/>
              </a:rPr>
              <a:t>使用時の分解能の変化</a:t>
            </a:r>
            <a:endParaRPr lang="ja-JP" altLang="en-US" dirty="0">
              <a:latin typeface="+mn-ea"/>
            </a:endParaRPr>
          </a:p>
        </p:txBody>
      </p:sp>
      <p:sp>
        <p:nvSpPr>
          <p:cNvPr id="19" name="正方形/長方形 18"/>
          <p:cNvSpPr/>
          <p:nvPr/>
        </p:nvSpPr>
        <p:spPr>
          <a:xfrm>
            <a:off x="982740" y="2736006"/>
            <a:ext cx="2814560" cy="369332"/>
          </a:xfrm>
          <a:prstGeom prst="rect">
            <a:avLst/>
          </a:prstGeom>
          <a:ln w="12700">
            <a:noFill/>
          </a:ln>
        </p:spPr>
        <p:txBody>
          <a:bodyPr wrap="square">
            <a:spAutoFit/>
          </a:bodyPr>
          <a:lstStyle/>
          <a:p>
            <a:r>
              <a:rPr lang="ja-JP" altLang="en-US" dirty="0" smtClean="0">
                <a:latin typeface="+mn-ea"/>
              </a:rPr>
              <a:t>リーク電流の温度特性</a:t>
            </a:r>
            <a:endParaRPr lang="ja-JP" altLang="en-US" dirty="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7932" y="174054"/>
            <a:ext cx="8595868" cy="648906"/>
          </a:xfrm>
        </p:spPr>
        <p:txBody>
          <a:bodyPr>
            <a:noAutofit/>
          </a:bodyPr>
          <a:lstStyle/>
          <a:p>
            <a:r>
              <a:rPr lang="ja-JP" altLang="en-US" sz="3600" dirty="0" smtClean="0"/>
              <a:t>エネルギー較正①温度依存</a:t>
            </a:r>
            <a:endParaRPr kumimoji="1" lang="ja-JP" altLang="en-US" sz="3600" dirty="0"/>
          </a:p>
        </p:txBody>
      </p:sp>
      <p:sp>
        <p:nvSpPr>
          <p:cNvPr id="3" name="コンテンツ プレースホルダ 2"/>
          <p:cNvSpPr>
            <a:spLocks noGrp="1"/>
          </p:cNvSpPr>
          <p:nvPr>
            <p:ph sz="quarter" idx="1"/>
          </p:nvPr>
        </p:nvSpPr>
        <p:spPr>
          <a:xfrm>
            <a:off x="269240" y="1252728"/>
            <a:ext cx="7467600" cy="4873752"/>
          </a:xfrm>
        </p:spPr>
        <p:txBody>
          <a:bodyPr>
            <a:noAutofit/>
          </a:bodyPr>
          <a:lstStyle/>
          <a:p>
            <a:pPr>
              <a:buNone/>
            </a:pPr>
            <a:r>
              <a:rPr lang="en-US" altLang="ja-JP" sz="2000" dirty="0" smtClean="0">
                <a:latin typeface="+mn-ea"/>
              </a:rPr>
              <a:t>3</a:t>
            </a:r>
            <a:r>
              <a:rPr lang="ja-JP" altLang="en-US" sz="2000" dirty="0" smtClean="0">
                <a:latin typeface="+mn-ea"/>
              </a:rPr>
              <a:t>次関数で</a:t>
            </a:r>
            <a:r>
              <a:rPr lang="en-US" altLang="ja-JP" sz="2000" dirty="0" smtClean="0">
                <a:latin typeface="+mn-ea"/>
              </a:rPr>
              <a:t>Fitting</a:t>
            </a:r>
          </a:p>
          <a:p>
            <a:pPr>
              <a:buNone/>
            </a:pPr>
            <a:endParaRPr lang="en-US" altLang="ja-JP" sz="2000" dirty="0" smtClean="0">
              <a:latin typeface="+mn-ea"/>
            </a:endParaRPr>
          </a:p>
          <a:p>
            <a:r>
              <a:rPr kumimoji="1" lang="ja-JP" altLang="en-US" sz="2000" dirty="0" smtClean="0">
                <a:latin typeface="+mn-ea"/>
              </a:rPr>
              <a:t>常温～</a:t>
            </a:r>
            <a:r>
              <a:rPr kumimoji="1" lang="en-US" altLang="ja-JP" sz="2000" dirty="0" smtClean="0">
                <a:latin typeface="+mn-ea"/>
              </a:rPr>
              <a:t>70</a:t>
            </a:r>
            <a:r>
              <a:rPr kumimoji="1" lang="ja-JP" altLang="en-US" sz="2000" dirty="0" smtClean="0">
                <a:latin typeface="+mn-ea"/>
              </a:rPr>
              <a:t>℃</a:t>
            </a:r>
            <a:endParaRPr kumimoji="1" lang="en-US" altLang="ja-JP" sz="2000" dirty="0" smtClean="0">
              <a:latin typeface="+mn-ea"/>
            </a:endParaRPr>
          </a:p>
          <a:p>
            <a:pPr>
              <a:buNone/>
            </a:pPr>
            <a:r>
              <a:rPr lang="ja-JP" altLang="en-US" sz="2000" dirty="0" smtClean="0">
                <a:latin typeface="+mn-ea"/>
              </a:rPr>
              <a:t>　</a:t>
            </a:r>
            <a:r>
              <a:rPr lang="en-US" altLang="ja-JP" sz="2000" dirty="0" smtClean="0">
                <a:latin typeface="+mn-ea"/>
              </a:rPr>
              <a:t>F</a:t>
            </a:r>
            <a:r>
              <a:rPr lang="en-US" altLang="ja-JP" sz="2000" baseline="-25000" dirty="0" smtClean="0">
                <a:latin typeface="+mn-ea"/>
              </a:rPr>
              <a:t>R</a:t>
            </a:r>
            <a:r>
              <a:rPr lang="en-US" altLang="ja-JP" sz="2000" dirty="0" smtClean="0">
                <a:latin typeface="+mn-ea"/>
              </a:rPr>
              <a:t>(T)</a:t>
            </a:r>
            <a:r>
              <a:rPr lang="ja-JP" altLang="en-US" sz="2000" dirty="0" smtClean="0">
                <a:latin typeface="+mn-ea"/>
              </a:rPr>
              <a:t> </a:t>
            </a:r>
            <a:r>
              <a:rPr lang="en-US" altLang="ja-JP" sz="2000" dirty="0" smtClean="0">
                <a:latin typeface="+mn-ea"/>
              </a:rPr>
              <a:t>= aT</a:t>
            </a:r>
            <a:r>
              <a:rPr lang="en-US" altLang="ja-JP" sz="2000" baseline="30000" dirty="0" smtClean="0">
                <a:latin typeface="+mn-ea"/>
              </a:rPr>
              <a:t>3</a:t>
            </a:r>
            <a:r>
              <a:rPr lang="en-US" altLang="ja-JP" sz="2000" dirty="0" smtClean="0">
                <a:latin typeface="+mn-ea"/>
              </a:rPr>
              <a:t>+bT</a:t>
            </a:r>
            <a:r>
              <a:rPr lang="en-US" altLang="ja-JP" sz="2000" baseline="30000" dirty="0" smtClean="0">
                <a:latin typeface="+mn-ea"/>
              </a:rPr>
              <a:t>2</a:t>
            </a:r>
            <a:r>
              <a:rPr lang="en-US" altLang="ja-JP" sz="2000" dirty="0" smtClean="0">
                <a:latin typeface="+mn-ea"/>
              </a:rPr>
              <a:t>+cT+d</a:t>
            </a:r>
          </a:p>
          <a:p>
            <a:pPr>
              <a:buNone/>
            </a:pPr>
            <a:r>
              <a:rPr lang="ja-JP" altLang="en-US" sz="2000" dirty="0" smtClean="0">
                <a:latin typeface="+mn-ea"/>
              </a:rPr>
              <a:t>　</a:t>
            </a:r>
            <a:r>
              <a:rPr lang="en-US" altLang="ja-JP" sz="2000" dirty="0" smtClean="0">
                <a:latin typeface="+mn-ea"/>
              </a:rPr>
              <a:t>a = 3.11×10</a:t>
            </a:r>
            <a:r>
              <a:rPr lang="en-US" altLang="ja-JP" sz="2000" baseline="30000" dirty="0" smtClean="0">
                <a:latin typeface="+mn-ea"/>
              </a:rPr>
              <a:t>-6</a:t>
            </a:r>
            <a:r>
              <a:rPr lang="en-US" altLang="ja-JP" sz="2000" dirty="0" smtClean="0">
                <a:latin typeface="+mn-ea"/>
              </a:rPr>
              <a:t>±8.11×10</a:t>
            </a:r>
            <a:r>
              <a:rPr lang="en-US" altLang="ja-JP" sz="2000" baseline="30000" dirty="0" smtClean="0">
                <a:latin typeface="+mn-ea"/>
              </a:rPr>
              <a:t>-7</a:t>
            </a:r>
          </a:p>
          <a:p>
            <a:pPr>
              <a:buNone/>
            </a:pPr>
            <a:r>
              <a:rPr lang="ja-JP" altLang="en-US" sz="2000" dirty="0" smtClean="0">
                <a:latin typeface="+mn-ea"/>
              </a:rPr>
              <a:t>　</a:t>
            </a:r>
            <a:r>
              <a:rPr lang="en-US" altLang="ja-JP" sz="2000" dirty="0" smtClean="0">
                <a:latin typeface="+mn-ea"/>
              </a:rPr>
              <a:t>b = -3.24×10</a:t>
            </a:r>
            <a:r>
              <a:rPr lang="en-US" altLang="ja-JP" sz="2000" baseline="30000" dirty="0" smtClean="0">
                <a:latin typeface="+mn-ea"/>
              </a:rPr>
              <a:t>-4</a:t>
            </a:r>
            <a:r>
              <a:rPr lang="en-US" altLang="ja-JP" sz="2000" dirty="0" smtClean="0">
                <a:latin typeface="+mn-ea"/>
              </a:rPr>
              <a:t>±1.16×10</a:t>
            </a:r>
            <a:r>
              <a:rPr lang="en-US" altLang="ja-JP" sz="2000" baseline="30000" dirty="0" smtClean="0">
                <a:latin typeface="+mn-ea"/>
              </a:rPr>
              <a:t>-4</a:t>
            </a:r>
            <a:endParaRPr lang="en-US" altLang="ja-JP" sz="2000" dirty="0" smtClean="0">
              <a:latin typeface="+mn-ea"/>
            </a:endParaRPr>
          </a:p>
          <a:p>
            <a:pPr>
              <a:buNone/>
            </a:pPr>
            <a:r>
              <a:rPr lang="ja-JP" altLang="en-US" sz="2000" dirty="0" smtClean="0">
                <a:latin typeface="+mn-ea"/>
              </a:rPr>
              <a:t>　</a:t>
            </a:r>
            <a:r>
              <a:rPr lang="en-US" altLang="ja-JP" sz="2000" dirty="0" smtClean="0">
                <a:latin typeface="+mn-ea"/>
              </a:rPr>
              <a:t>c = 1.16×10</a:t>
            </a:r>
            <a:r>
              <a:rPr lang="en-US" altLang="ja-JP" sz="2000" baseline="30000" dirty="0" smtClean="0">
                <a:latin typeface="+mn-ea"/>
              </a:rPr>
              <a:t>-2</a:t>
            </a:r>
            <a:r>
              <a:rPr lang="en-US" altLang="ja-JP" sz="2000" dirty="0" smtClean="0">
                <a:latin typeface="+mn-ea"/>
              </a:rPr>
              <a:t>±5.20×10</a:t>
            </a:r>
            <a:r>
              <a:rPr lang="en-US" altLang="ja-JP" sz="2000" baseline="30000" dirty="0" smtClean="0">
                <a:latin typeface="+mn-ea"/>
              </a:rPr>
              <a:t>-3</a:t>
            </a:r>
            <a:endParaRPr lang="en-US" altLang="ja-JP" sz="2000" dirty="0" smtClean="0">
              <a:latin typeface="+mn-ea"/>
            </a:endParaRPr>
          </a:p>
          <a:p>
            <a:pPr>
              <a:buNone/>
            </a:pPr>
            <a:r>
              <a:rPr lang="ja-JP" altLang="en-US" sz="2000" dirty="0" smtClean="0">
                <a:latin typeface="+mn-ea"/>
              </a:rPr>
              <a:t>　</a:t>
            </a:r>
            <a:r>
              <a:rPr lang="en-US" altLang="ja-JP" sz="2000" dirty="0" smtClean="0">
                <a:latin typeface="+mn-ea"/>
              </a:rPr>
              <a:t>d = 0.239</a:t>
            </a:r>
            <a:r>
              <a:rPr lang="en-US" altLang="ja-JP" sz="2000" dirty="0" smtClean="0">
                <a:latin typeface="Times New Roman"/>
                <a:cs typeface="Times New Roman"/>
              </a:rPr>
              <a:t>±</a:t>
            </a:r>
            <a:r>
              <a:rPr lang="en-US" altLang="ja-JP" sz="2000" dirty="0" smtClean="0">
                <a:latin typeface="+mn-ea"/>
              </a:rPr>
              <a:t>7.19×10</a:t>
            </a:r>
            <a:r>
              <a:rPr lang="en-US" altLang="ja-JP" sz="2000" baseline="30000" dirty="0" smtClean="0">
                <a:latin typeface="+mn-ea"/>
              </a:rPr>
              <a:t>-2</a:t>
            </a:r>
          </a:p>
          <a:p>
            <a:pPr>
              <a:buNone/>
            </a:pPr>
            <a:endParaRPr lang="en-US" altLang="ja-JP" sz="2000" dirty="0" smtClean="0">
              <a:latin typeface="+mn-ea"/>
            </a:endParaRPr>
          </a:p>
          <a:p>
            <a:r>
              <a:rPr lang="en-US" altLang="ja-JP" sz="2000" dirty="0" smtClean="0">
                <a:latin typeface="+mn-ea"/>
              </a:rPr>
              <a:t>80</a:t>
            </a:r>
            <a:r>
              <a:rPr lang="ja-JP" altLang="en-US" sz="2000" dirty="0" smtClean="0">
                <a:latin typeface="+mn-ea"/>
              </a:rPr>
              <a:t>℃・</a:t>
            </a:r>
            <a:r>
              <a:rPr lang="en-US" altLang="ja-JP" sz="2000" dirty="0" smtClean="0">
                <a:latin typeface="+mn-ea"/>
              </a:rPr>
              <a:t>90</a:t>
            </a:r>
            <a:r>
              <a:rPr lang="ja-JP" altLang="en-US" sz="2000" dirty="0" smtClean="0">
                <a:latin typeface="+mn-ea"/>
              </a:rPr>
              <a:t>℃（</a:t>
            </a:r>
            <a:r>
              <a:rPr lang="en-US" altLang="ja-JP" sz="2000" dirty="0" smtClean="0">
                <a:latin typeface="+mn-ea"/>
              </a:rPr>
              <a:t>CC-on</a:t>
            </a:r>
            <a:r>
              <a:rPr lang="ja-JP" altLang="en-US" sz="2000" dirty="0" smtClean="0">
                <a:latin typeface="+mn-ea"/>
              </a:rPr>
              <a:t>使用）</a:t>
            </a:r>
            <a:endParaRPr lang="en-US" altLang="ja-JP" sz="2000" dirty="0" smtClean="0">
              <a:latin typeface="+mn-ea"/>
            </a:endParaRPr>
          </a:p>
          <a:p>
            <a:pPr>
              <a:buNone/>
            </a:pPr>
            <a:r>
              <a:rPr kumimoji="1" lang="ja-JP" altLang="en-US" sz="2000" dirty="0" smtClean="0">
                <a:latin typeface="+mn-ea"/>
              </a:rPr>
              <a:t>　</a:t>
            </a:r>
            <a:r>
              <a:rPr kumimoji="1" lang="en-US" altLang="ja-JP" sz="2000" dirty="0" smtClean="0">
                <a:latin typeface="+mn-ea"/>
              </a:rPr>
              <a:t>F</a:t>
            </a:r>
            <a:r>
              <a:rPr kumimoji="1" lang="en-US" altLang="ja-JP" sz="2000" baseline="-25000" dirty="0" smtClean="0">
                <a:latin typeface="+mn-ea"/>
              </a:rPr>
              <a:t>H</a:t>
            </a:r>
            <a:r>
              <a:rPr lang="en-US" altLang="ja-JP" sz="2000" dirty="0" smtClean="0">
                <a:latin typeface="+mn-ea"/>
              </a:rPr>
              <a:t>(T) = F</a:t>
            </a:r>
            <a:r>
              <a:rPr lang="en-US" altLang="ja-JP" sz="2000" baseline="-25000" dirty="0" smtClean="0">
                <a:latin typeface="+mn-ea"/>
              </a:rPr>
              <a:t>R</a:t>
            </a:r>
            <a:r>
              <a:rPr lang="en-US" altLang="ja-JP" sz="2000" dirty="0" smtClean="0">
                <a:latin typeface="+mn-ea"/>
              </a:rPr>
              <a:t>(T)-0.586±8.80×10</a:t>
            </a:r>
            <a:r>
              <a:rPr lang="en-US" altLang="ja-JP" sz="2000" baseline="30000" dirty="0" smtClean="0">
                <a:latin typeface="+mn-ea"/>
              </a:rPr>
              <a:t>-2</a:t>
            </a:r>
            <a:endParaRPr lang="en-US" altLang="ja-JP" sz="2000" dirty="0" smtClean="0">
              <a:latin typeface="+mn-ea"/>
            </a:endParaRPr>
          </a:p>
          <a:p>
            <a:pPr>
              <a:buNone/>
            </a:pPr>
            <a:endParaRPr kumimoji="1" lang="ja-JP" altLang="en-US" sz="2000" dirty="0">
              <a:latin typeface="+mn-ea"/>
            </a:endParaRPr>
          </a:p>
        </p:txBody>
      </p:sp>
      <p:pic>
        <p:nvPicPr>
          <p:cNvPr id="2050" name="Picture 2" descr="C:\Documents and Settings\西村\My Documents\document\MMO試験\HEP_adc-value.png"/>
          <p:cNvPicPr>
            <a:picLocks noChangeAspect="1" noChangeArrowheads="1"/>
          </p:cNvPicPr>
          <p:nvPr/>
        </p:nvPicPr>
        <p:blipFill>
          <a:blip r:embed="rId3" cstate="print"/>
          <a:srcRect/>
          <a:stretch>
            <a:fillRect/>
          </a:stretch>
        </p:blipFill>
        <p:spPr bwMode="auto">
          <a:xfrm>
            <a:off x="4303268" y="1197465"/>
            <a:ext cx="4375338" cy="2967184"/>
          </a:xfrm>
          <a:prstGeom prst="rect">
            <a:avLst/>
          </a:prstGeom>
          <a:noFill/>
          <a:ln>
            <a:solidFill>
              <a:srgbClr val="00B0F0"/>
            </a:solidFill>
          </a:ln>
        </p:spPr>
      </p:pic>
      <p:sp>
        <p:nvSpPr>
          <p:cNvPr id="5" name="正方形/長方形 4"/>
          <p:cNvSpPr/>
          <p:nvPr/>
        </p:nvSpPr>
        <p:spPr>
          <a:xfrm>
            <a:off x="4864772" y="4226298"/>
            <a:ext cx="3347391" cy="369332"/>
          </a:xfrm>
          <a:prstGeom prst="rect">
            <a:avLst/>
          </a:prstGeom>
        </p:spPr>
        <p:txBody>
          <a:bodyPr wrap="none">
            <a:spAutoFit/>
          </a:bodyPr>
          <a:lstStyle/>
          <a:p>
            <a:r>
              <a:rPr lang="ja-JP" altLang="en-US" b="1" dirty="0" smtClean="0"/>
              <a:t>エネルギー較正値の温度依存性</a:t>
            </a:r>
            <a:endParaRPr lang="ja-JP" alt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628" y="164910"/>
            <a:ext cx="7467600" cy="677862"/>
          </a:xfrm>
        </p:spPr>
        <p:txBody>
          <a:bodyPr>
            <a:normAutofit/>
          </a:bodyPr>
          <a:lstStyle/>
          <a:p>
            <a:r>
              <a:rPr kumimoji="1" lang="ja-JP" altLang="en-US" sz="3600" dirty="0" smtClean="0"/>
              <a:t>エネルギー較正②エネルギー依存</a:t>
            </a:r>
            <a:endParaRPr kumimoji="1" lang="ja-JP" altLang="en-US" sz="3600" dirty="0"/>
          </a:p>
        </p:txBody>
      </p:sp>
      <p:sp>
        <p:nvSpPr>
          <p:cNvPr id="3" name="コンテンツ プレースホルダ 2"/>
          <p:cNvSpPr>
            <a:spLocks noGrp="1"/>
          </p:cNvSpPr>
          <p:nvPr>
            <p:ph sz="quarter" idx="1"/>
          </p:nvPr>
        </p:nvSpPr>
        <p:spPr>
          <a:xfrm>
            <a:off x="292608" y="1093724"/>
            <a:ext cx="8138160" cy="5032756"/>
          </a:xfrm>
        </p:spPr>
        <p:txBody>
          <a:bodyPr>
            <a:normAutofit/>
          </a:bodyPr>
          <a:lstStyle/>
          <a:p>
            <a:pPr>
              <a:buNone/>
            </a:pPr>
            <a:r>
              <a:rPr kumimoji="1" lang="en-US" altLang="ja-JP" sz="2000" dirty="0" smtClean="0">
                <a:latin typeface="+mj-ea"/>
                <a:ea typeface="+mj-ea"/>
              </a:rPr>
              <a:t>3</a:t>
            </a:r>
            <a:r>
              <a:rPr kumimoji="1" lang="ja-JP" altLang="en-US" sz="2000" dirty="0" smtClean="0">
                <a:latin typeface="+mj-ea"/>
                <a:ea typeface="+mj-ea"/>
              </a:rPr>
              <a:t>次関数で</a:t>
            </a:r>
            <a:r>
              <a:rPr kumimoji="1" lang="en-US" altLang="ja-JP" sz="2000" dirty="0" smtClean="0">
                <a:latin typeface="+mj-ea"/>
                <a:ea typeface="+mj-ea"/>
              </a:rPr>
              <a:t>Fitting</a:t>
            </a:r>
          </a:p>
          <a:p>
            <a:pPr>
              <a:buNone/>
            </a:pPr>
            <a:endParaRPr kumimoji="1" lang="en-US" altLang="ja-JP" sz="2000" dirty="0" smtClean="0">
              <a:latin typeface="+mj-ea"/>
              <a:ea typeface="+mj-ea"/>
            </a:endParaRPr>
          </a:p>
          <a:p>
            <a:r>
              <a:rPr kumimoji="1" lang="ja-JP" altLang="en-US" sz="2000" dirty="0" smtClean="0">
                <a:latin typeface="+mj-ea"/>
                <a:ea typeface="+mj-ea"/>
              </a:rPr>
              <a:t>テストパルス</a:t>
            </a:r>
            <a:endParaRPr kumimoji="1" lang="en-US" altLang="ja-JP" sz="2000" dirty="0" smtClean="0">
              <a:latin typeface="+mj-ea"/>
              <a:ea typeface="+mj-ea"/>
            </a:endParaRPr>
          </a:p>
          <a:p>
            <a:pPr>
              <a:buNone/>
            </a:pPr>
            <a:r>
              <a:rPr lang="en-US" altLang="ja-JP" sz="2000" dirty="0" smtClean="0">
                <a:latin typeface="+mj-ea"/>
                <a:ea typeface="+mj-ea"/>
              </a:rPr>
              <a:t> </a:t>
            </a:r>
            <a:r>
              <a:rPr lang="en-US" altLang="ja-JP" sz="2000" dirty="0" err="1" smtClean="0">
                <a:latin typeface="+mj-ea"/>
                <a:ea typeface="+mj-ea"/>
              </a:rPr>
              <a:t>F</a:t>
            </a:r>
            <a:r>
              <a:rPr lang="en-US" altLang="ja-JP" sz="2000" baseline="-25000" dirty="0" err="1" smtClean="0">
                <a:latin typeface="+mj-ea"/>
                <a:ea typeface="+mj-ea"/>
              </a:rPr>
              <a:t>test</a:t>
            </a:r>
            <a:r>
              <a:rPr lang="en-US" altLang="ja-JP" sz="2000" dirty="0" smtClean="0">
                <a:latin typeface="+mj-ea"/>
                <a:ea typeface="+mj-ea"/>
              </a:rPr>
              <a:t>(E)=</a:t>
            </a:r>
            <a:r>
              <a:rPr lang="en-US" altLang="ja-JP" sz="2000" dirty="0" smtClean="0">
                <a:latin typeface="+mn-ea"/>
              </a:rPr>
              <a:t>  aE</a:t>
            </a:r>
            <a:r>
              <a:rPr lang="en-US" altLang="ja-JP" sz="2000" baseline="30000" dirty="0" smtClean="0">
                <a:latin typeface="+mn-ea"/>
              </a:rPr>
              <a:t>3</a:t>
            </a:r>
            <a:r>
              <a:rPr lang="en-US" altLang="ja-JP" sz="2000" dirty="0" smtClean="0">
                <a:latin typeface="+mn-ea"/>
              </a:rPr>
              <a:t>+bE</a:t>
            </a:r>
            <a:r>
              <a:rPr lang="en-US" altLang="ja-JP" sz="2000" baseline="30000" dirty="0" smtClean="0">
                <a:latin typeface="+mn-ea"/>
              </a:rPr>
              <a:t>2</a:t>
            </a:r>
            <a:r>
              <a:rPr lang="en-US" altLang="ja-JP" sz="2000" dirty="0" smtClean="0">
                <a:latin typeface="+mn-ea"/>
              </a:rPr>
              <a:t>+cE+d</a:t>
            </a:r>
          </a:p>
          <a:p>
            <a:pPr>
              <a:buNone/>
            </a:pPr>
            <a:r>
              <a:rPr lang="en-US" altLang="ja-JP" sz="2000" dirty="0" smtClean="0">
                <a:latin typeface="+mn-ea"/>
              </a:rPr>
              <a:t> a = 2.32×10</a:t>
            </a:r>
            <a:r>
              <a:rPr lang="en-US" altLang="ja-JP" sz="2000" baseline="30000" dirty="0" smtClean="0">
                <a:latin typeface="+mn-ea"/>
              </a:rPr>
              <a:t>-11</a:t>
            </a:r>
            <a:r>
              <a:rPr lang="en-US" altLang="ja-JP" sz="2000" dirty="0" smtClean="0">
                <a:latin typeface="+mn-ea"/>
              </a:rPr>
              <a:t>±1.76×10</a:t>
            </a:r>
            <a:r>
              <a:rPr lang="en-US" altLang="ja-JP" sz="2000" baseline="30000" dirty="0" smtClean="0">
                <a:latin typeface="+mn-ea"/>
              </a:rPr>
              <a:t>-11</a:t>
            </a:r>
          </a:p>
          <a:p>
            <a:pPr>
              <a:buNone/>
            </a:pPr>
            <a:r>
              <a:rPr lang="en-US" altLang="ja-JP" sz="2000" dirty="0" smtClean="0">
                <a:latin typeface="+mn-ea"/>
              </a:rPr>
              <a:t> b = -5.54×10</a:t>
            </a:r>
            <a:r>
              <a:rPr lang="en-US" altLang="ja-JP" sz="2000" baseline="30000" dirty="0" smtClean="0">
                <a:latin typeface="+mn-ea"/>
              </a:rPr>
              <a:t>-8</a:t>
            </a:r>
            <a:r>
              <a:rPr lang="en-US" altLang="ja-JP" sz="2000" dirty="0" smtClean="0">
                <a:latin typeface="+mn-ea"/>
              </a:rPr>
              <a:t>±5.82×10</a:t>
            </a:r>
            <a:r>
              <a:rPr lang="en-US" altLang="ja-JP" sz="2000" baseline="30000" dirty="0" smtClean="0">
                <a:latin typeface="+mn-ea"/>
              </a:rPr>
              <a:t>-8</a:t>
            </a:r>
            <a:endParaRPr lang="en-US" altLang="ja-JP" sz="2000" dirty="0" smtClean="0">
              <a:latin typeface="+mn-ea"/>
            </a:endParaRPr>
          </a:p>
          <a:p>
            <a:pPr>
              <a:buNone/>
            </a:pPr>
            <a:r>
              <a:rPr lang="en-US" altLang="ja-JP" sz="2000" dirty="0" smtClean="0">
                <a:latin typeface="+mn-ea"/>
              </a:rPr>
              <a:t> c = 2.56×10</a:t>
            </a:r>
            <a:r>
              <a:rPr lang="en-US" altLang="ja-JP" sz="2000" baseline="30000" dirty="0" smtClean="0">
                <a:latin typeface="+mn-ea"/>
              </a:rPr>
              <a:t>-5</a:t>
            </a:r>
            <a:r>
              <a:rPr lang="en-US" altLang="ja-JP" sz="2000" dirty="0" smtClean="0">
                <a:latin typeface="+mn-ea"/>
              </a:rPr>
              <a:t>±5.62×10</a:t>
            </a:r>
            <a:r>
              <a:rPr lang="en-US" altLang="ja-JP" sz="2000" baseline="30000" dirty="0" smtClean="0">
                <a:latin typeface="+mn-ea"/>
              </a:rPr>
              <a:t>-5</a:t>
            </a:r>
            <a:endParaRPr lang="en-US" altLang="ja-JP" sz="2000" dirty="0" smtClean="0">
              <a:latin typeface="+mn-ea"/>
            </a:endParaRPr>
          </a:p>
          <a:p>
            <a:pPr>
              <a:buNone/>
            </a:pPr>
            <a:r>
              <a:rPr lang="en-US" altLang="ja-JP" sz="2000" dirty="0" smtClean="0">
                <a:latin typeface="+mn-ea"/>
              </a:rPr>
              <a:t> d = 0.302±1.49×10</a:t>
            </a:r>
            <a:r>
              <a:rPr lang="en-US" altLang="ja-JP" sz="2000" baseline="30000" dirty="0" smtClean="0">
                <a:latin typeface="+mn-ea"/>
              </a:rPr>
              <a:t>-2</a:t>
            </a:r>
          </a:p>
          <a:p>
            <a:pPr>
              <a:buNone/>
            </a:pPr>
            <a:endParaRPr kumimoji="1" lang="en-US" altLang="ja-JP" sz="2000" dirty="0" smtClean="0">
              <a:latin typeface="+mj-ea"/>
              <a:ea typeface="+mj-ea"/>
            </a:endParaRPr>
          </a:p>
          <a:p>
            <a:r>
              <a:rPr lang="en-US" altLang="ja-JP" sz="2000" dirty="0" smtClean="0">
                <a:latin typeface="+mj-ea"/>
                <a:ea typeface="+mj-ea"/>
              </a:rPr>
              <a:t>γ</a:t>
            </a:r>
            <a:r>
              <a:rPr lang="ja-JP" altLang="en-US" sz="2000" dirty="0" smtClean="0">
                <a:latin typeface="+mj-ea"/>
                <a:ea typeface="+mj-ea"/>
              </a:rPr>
              <a:t>線、粒子線</a:t>
            </a:r>
            <a:endParaRPr lang="en-US" altLang="ja-JP" sz="2000" dirty="0" smtClean="0">
              <a:latin typeface="+mj-ea"/>
              <a:ea typeface="+mj-ea"/>
            </a:endParaRPr>
          </a:p>
          <a:p>
            <a:pPr>
              <a:buNone/>
            </a:pPr>
            <a:r>
              <a:rPr lang="en-US" altLang="ja-JP" sz="2000" dirty="0" smtClean="0">
                <a:latin typeface="+mj-ea"/>
              </a:rPr>
              <a:t>F</a:t>
            </a:r>
            <a:r>
              <a:rPr lang="en-US" altLang="ja-JP" sz="2000" baseline="-25000" dirty="0" smtClean="0">
                <a:latin typeface="+mj-ea"/>
              </a:rPr>
              <a:t>ray</a:t>
            </a:r>
            <a:r>
              <a:rPr lang="en-US" altLang="ja-JP" sz="2000" dirty="0" smtClean="0">
                <a:latin typeface="+mj-ea"/>
              </a:rPr>
              <a:t>(E)=</a:t>
            </a:r>
            <a:r>
              <a:rPr lang="en-US" altLang="ja-JP" sz="2000" dirty="0" err="1" smtClean="0">
                <a:latin typeface="+mj-ea"/>
              </a:rPr>
              <a:t>F</a:t>
            </a:r>
            <a:r>
              <a:rPr lang="en-US" altLang="ja-JP" sz="2000" baseline="-25000" dirty="0" err="1" smtClean="0">
                <a:latin typeface="+mj-ea"/>
              </a:rPr>
              <a:t>test</a:t>
            </a:r>
            <a:r>
              <a:rPr lang="en-US" altLang="ja-JP" sz="2000" dirty="0" smtClean="0">
                <a:latin typeface="+mj-ea"/>
              </a:rPr>
              <a:t>(E)+0.068±2.20</a:t>
            </a:r>
            <a:r>
              <a:rPr lang="en-US" altLang="ja-JP" sz="2000" dirty="0" smtClean="0">
                <a:latin typeface="+mn-ea"/>
              </a:rPr>
              <a:t>×10</a:t>
            </a:r>
            <a:r>
              <a:rPr lang="en-US" altLang="ja-JP" sz="2000" baseline="30000" dirty="0" smtClean="0">
                <a:latin typeface="+mn-ea"/>
              </a:rPr>
              <a:t>-2</a:t>
            </a:r>
            <a:r>
              <a:rPr lang="ja-JP" altLang="en-US" sz="2000" baseline="30000" dirty="0" smtClean="0">
                <a:latin typeface="+mn-ea"/>
              </a:rPr>
              <a:t>　</a:t>
            </a:r>
            <a:endParaRPr lang="en-US" altLang="ja-JP" sz="2000" baseline="30000" dirty="0" smtClean="0">
              <a:latin typeface="+mn-ea"/>
            </a:endParaRPr>
          </a:p>
        </p:txBody>
      </p:sp>
      <p:grpSp>
        <p:nvGrpSpPr>
          <p:cNvPr id="31" name="グループ化 30"/>
          <p:cNvGrpSpPr>
            <a:grpSpLocks noChangeAspect="1"/>
          </p:cNvGrpSpPr>
          <p:nvPr/>
        </p:nvGrpSpPr>
        <p:grpSpPr>
          <a:xfrm>
            <a:off x="4665817" y="1404112"/>
            <a:ext cx="3932695" cy="2667000"/>
            <a:chOff x="2544408" y="1651000"/>
            <a:chExt cx="5618136" cy="3810000"/>
          </a:xfrm>
        </p:grpSpPr>
        <p:pic>
          <p:nvPicPr>
            <p:cNvPr id="1026" name="Picture 2" descr="C:\Documents and Settings\西村\My Documents\document\MMO試験\HIMAC\HEP_adc-value_energy.png"/>
            <p:cNvPicPr>
              <a:picLocks noChangeAspect="1" noChangeArrowheads="1"/>
            </p:cNvPicPr>
            <p:nvPr/>
          </p:nvPicPr>
          <p:blipFill>
            <a:blip r:embed="rId3" cstate="print"/>
            <a:srcRect/>
            <a:stretch>
              <a:fillRect/>
            </a:stretch>
          </p:blipFill>
          <p:spPr bwMode="auto">
            <a:xfrm>
              <a:off x="2544408" y="1651000"/>
              <a:ext cx="5618136" cy="3810000"/>
            </a:xfrm>
            <a:prstGeom prst="rect">
              <a:avLst/>
            </a:prstGeom>
            <a:noFill/>
            <a:ln>
              <a:solidFill>
                <a:srgbClr val="00B0F0"/>
              </a:solidFill>
            </a:ln>
          </p:spPr>
        </p:pic>
        <p:sp>
          <p:nvSpPr>
            <p:cNvPr id="5" name="正方形/長方形 4"/>
            <p:cNvSpPr/>
            <p:nvPr/>
          </p:nvSpPr>
          <p:spPr>
            <a:xfrm>
              <a:off x="5787644" y="1663700"/>
              <a:ext cx="2324100" cy="1295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3108959" y="2044191"/>
              <a:ext cx="448970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5400000" flipH="1" flipV="1">
              <a:off x="6076841" y="3552951"/>
              <a:ext cx="303580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2" name="正方形/長方形 31"/>
          <p:cNvSpPr/>
          <p:nvPr/>
        </p:nvSpPr>
        <p:spPr>
          <a:xfrm>
            <a:off x="4693174" y="4094726"/>
            <a:ext cx="4001416" cy="369332"/>
          </a:xfrm>
          <a:prstGeom prst="rect">
            <a:avLst/>
          </a:prstGeom>
        </p:spPr>
        <p:txBody>
          <a:bodyPr wrap="none">
            <a:spAutoFit/>
          </a:bodyPr>
          <a:lstStyle/>
          <a:p>
            <a:r>
              <a:rPr lang="ja-JP" altLang="en-US" b="1" dirty="0" smtClean="0"/>
              <a:t>エネルギー較正値のエネルギー依存性</a:t>
            </a:r>
            <a:endParaRPr lang="ja-JP" altLang="en-US" b="1" dirty="0"/>
          </a:p>
        </p:txBody>
      </p:sp>
      <p:sp>
        <p:nvSpPr>
          <p:cNvPr id="33" name="正方形/長方形 32"/>
          <p:cNvSpPr/>
          <p:nvPr/>
        </p:nvSpPr>
        <p:spPr>
          <a:xfrm>
            <a:off x="265176" y="5627126"/>
            <a:ext cx="7671816" cy="830997"/>
          </a:xfrm>
          <a:prstGeom prst="rect">
            <a:avLst/>
          </a:prstGeom>
          <a:ln>
            <a:solidFill>
              <a:srgbClr val="FF6600"/>
            </a:solidFill>
          </a:ln>
        </p:spPr>
        <p:txBody>
          <a:bodyPr wrap="square">
            <a:spAutoFit/>
          </a:bodyPr>
          <a:lstStyle/>
          <a:p>
            <a:pPr>
              <a:buNone/>
            </a:pPr>
            <a:r>
              <a:rPr lang="en-US" altLang="ja-JP" sz="2400" dirty="0" smtClean="0">
                <a:latin typeface="+mj-ea"/>
              </a:rPr>
              <a:t>ASIC</a:t>
            </a:r>
            <a:r>
              <a:rPr lang="ja-JP" altLang="en-US" sz="2400" dirty="0" smtClean="0">
                <a:latin typeface="+mj-ea"/>
              </a:rPr>
              <a:t>でテストパルスを作り出すコンデンサーの容量は</a:t>
            </a:r>
            <a:r>
              <a:rPr lang="en-US" altLang="ja-JP" sz="2400" dirty="0" smtClean="0">
                <a:latin typeface="+mj-ea"/>
              </a:rPr>
              <a:t>1pF</a:t>
            </a:r>
            <a:r>
              <a:rPr lang="ja-JP" altLang="en-US" sz="2400" dirty="0" smtClean="0">
                <a:latin typeface="+mj-ea"/>
              </a:rPr>
              <a:t>となっているが、実際の値は</a:t>
            </a:r>
            <a:r>
              <a:rPr lang="en-US" altLang="ja-JP" sz="2400" dirty="0" smtClean="0">
                <a:latin typeface="+mj-ea"/>
              </a:rPr>
              <a:t>1pF</a:t>
            </a:r>
            <a:r>
              <a:rPr lang="ja-JP" altLang="en-US" sz="2400" dirty="0" smtClean="0">
                <a:latin typeface="+mj-ea"/>
              </a:rPr>
              <a:t>から若干のズレがある。</a:t>
            </a:r>
            <a:endParaRPr lang="en-US" altLang="ja-JP" sz="2400" dirty="0" smtClean="0">
              <a:latin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2772" y="132730"/>
            <a:ext cx="8408502" cy="639762"/>
          </a:xfrm>
        </p:spPr>
        <p:txBody>
          <a:bodyPr>
            <a:noAutofit/>
          </a:bodyPr>
          <a:lstStyle/>
          <a:p>
            <a:r>
              <a:rPr kumimoji="1" lang="en-US" altLang="ja-JP" sz="3600" dirty="0" smtClean="0">
                <a:latin typeface="+mj-ea"/>
              </a:rPr>
              <a:t>SSSD</a:t>
            </a:r>
            <a:r>
              <a:rPr kumimoji="1" lang="ja-JP" altLang="en-US" sz="3600" dirty="0" smtClean="0">
                <a:latin typeface="+mj-ea"/>
              </a:rPr>
              <a:t>の観測下限値</a:t>
            </a:r>
            <a:endParaRPr kumimoji="1" lang="ja-JP" altLang="en-US" sz="3600" dirty="0">
              <a:latin typeface="+mj-ea"/>
            </a:endParaRPr>
          </a:p>
        </p:txBody>
      </p:sp>
      <p:sp>
        <p:nvSpPr>
          <p:cNvPr id="3" name="コンテンツ プレースホルダ 2"/>
          <p:cNvSpPr>
            <a:spLocks noGrp="1"/>
          </p:cNvSpPr>
          <p:nvPr>
            <p:ph sz="quarter" idx="1"/>
          </p:nvPr>
        </p:nvSpPr>
        <p:spPr>
          <a:xfrm>
            <a:off x="279400" y="850900"/>
            <a:ext cx="8077200" cy="4683252"/>
          </a:xfrm>
        </p:spPr>
        <p:txBody>
          <a:bodyPr/>
          <a:lstStyle/>
          <a:p>
            <a:pPr>
              <a:buNone/>
            </a:pPr>
            <a:r>
              <a:rPr lang="ja-JP" altLang="en-US" dirty="0" smtClean="0">
                <a:latin typeface="+mj-ea"/>
                <a:ea typeface="+mj-ea"/>
              </a:rPr>
              <a:t>ノイズの裾に相当する値を測定</a:t>
            </a:r>
            <a:endParaRPr lang="en-US" altLang="ja-JP" dirty="0" smtClean="0">
              <a:latin typeface="+mj-ea"/>
              <a:ea typeface="+mj-ea"/>
            </a:endParaRPr>
          </a:p>
          <a:p>
            <a:pPr>
              <a:buNone/>
            </a:pPr>
            <a:r>
              <a:rPr kumimoji="1" lang="ja-JP" altLang="en-US" dirty="0" smtClean="0">
                <a:latin typeface="+mj-ea"/>
                <a:ea typeface="+mj-ea"/>
              </a:rPr>
              <a:t>・</a:t>
            </a:r>
            <a:r>
              <a:rPr lang="en-US" altLang="ja-JP" dirty="0" smtClean="0">
                <a:latin typeface="+mj-ea"/>
                <a:ea typeface="+mj-ea"/>
              </a:rPr>
              <a:t>80</a:t>
            </a:r>
            <a:r>
              <a:rPr lang="ja-JP" altLang="en-US" dirty="0" smtClean="0">
                <a:latin typeface="+mj-ea"/>
                <a:ea typeface="+mj-ea"/>
              </a:rPr>
              <a:t>℃までは</a:t>
            </a:r>
            <a:r>
              <a:rPr lang="en-US" altLang="ja-JP" dirty="0" smtClean="0">
                <a:latin typeface="+mj-ea"/>
                <a:ea typeface="+mj-ea"/>
              </a:rPr>
              <a:t>30keV</a:t>
            </a:r>
            <a:r>
              <a:rPr lang="ja-JP" altLang="en-US" dirty="0" smtClean="0">
                <a:latin typeface="+mj-ea"/>
                <a:ea typeface="+mj-ea"/>
              </a:rPr>
              <a:t>以上の粒子は検出可能</a:t>
            </a:r>
            <a:endParaRPr lang="en-US" altLang="ja-JP" dirty="0" smtClean="0">
              <a:latin typeface="+mj-ea"/>
              <a:ea typeface="+mj-ea"/>
            </a:endParaRPr>
          </a:p>
          <a:p>
            <a:pPr>
              <a:buNone/>
            </a:pPr>
            <a:r>
              <a:rPr lang="ja-JP" altLang="en-US" dirty="0" smtClean="0">
                <a:latin typeface="+mj-ea"/>
                <a:ea typeface="+mj-ea"/>
              </a:rPr>
              <a:t>・</a:t>
            </a:r>
            <a:r>
              <a:rPr lang="en-US" altLang="ja-JP" dirty="0" smtClean="0">
                <a:latin typeface="+mj-ea"/>
                <a:ea typeface="+mj-ea"/>
              </a:rPr>
              <a:t>90</a:t>
            </a:r>
            <a:r>
              <a:rPr lang="ja-JP" altLang="en-US" dirty="0" smtClean="0">
                <a:latin typeface="+mj-ea"/>
                <a:ea typeface="+mj-ea"/>
              </a:rPr>
              <a:t>℃では</a:t>
            </a:r>
            <a:r>
              <a:rPr lang="en-US" altLang="ja-JP" dirty="0" smtClean="0">
                <a:latin typeface="+mj-ea"/>
                <a:ea typeface="+mj-ea"/>
              </a:rPr>
              <a:t>38keV</a:t>
            </a:r>
            <a:r>
              <a:rPr lang="ja-JP" altLang="en-US" dirty="0" smtClean="0">
                <a:latin typeface="+mj-ea"/>
                <a:ea typeface="+mj-ea"/>
              </a:rPr>
              <a:t>以上の粒子は検出可能</a:t>
            </a:r>
            <a:endParaRPr kumimoji="1" lang="ja-JP" altLang="en-US" dirty="0">
              <a:latin typeface="+mj-ea"/>
              <a:ea typeface="+mj-ea"/>
            </a:endParaRPr>
          </a:p>
        </p:txBody>
      </p:sp>
      <p:pic>
        <p:nvPicPr>
          <p:cNvPr id="15" name="Picture 2" descr="F:\thr15_T70.png"/>
          <p:cNvPicPr>
            <a:picLocks noChangeAspect="1" noChangeArrowheads="1"/>
          </p:cNvPicPr>
          <p:nvPr/>
        </p:nvPicPr>
        <p:blipFill>
          <a:blip r:embed="rId3" cstate="print"/>
          <a:srcRect/>
          <a:stretch>
            <a:fillRect/>
          </a:stretch>
        </p:blipFill>
        <p:spPr bwMode="auto">
          <a:xfrm>
            <a:off x="5155002" y="2338069"/>
            <a:ext cx="3314700" cy="2247900"/>
          </a:xfrm>
          <a:prstGeom prst="rect">
            <a:avLst/>
          </a:prstGeom>
          <a:noFill/>
        </p:spPr>
      </p:pic>
      <p:sp>
        <p:nvSpPr>
          <p:cNvPr id="16" name="正方形/長方形 15"/>
          <p:cNvSpPr/>
          <p:nvPr/>
        </p:nvSpPr>
        <p:spPr>
          <a:xfrm>
            <a:off x="6893339" y="2852180"/>
            <a:ext cx="2098261" cy="584775"/>
          </a:xfrm>
          <a:prstGeom prst="rect">
            <a:avLst/>
          </a:prstGeom>
          <a:solidFill>
            <a:schemeClr val="bg1"/>
          </a:solidFill>
          <a:ln>
            <a:solidFill>
              <a:schemeClr val="tx2"/>
            </a:solidFill>
          </a:ln>
        </p:spPr>
        <p:txBody>
          <a:bodyPr wrap="square">
            <a:spAutoFit/>
          </a:bodyPr>
          <a:lstStyle/>
          <a:p>
            <a:r>
              <a:rPr lang="ja-JP" altLang="en-US" sz="1600" dirty="0" smtClean="0">
                <a:latin typeface="+mj-ea"/>
                <a:ea typeface="+mj-ea"/>
              </a:rPr>
              <a:t>ノイズ分布の末端は</a:t>
            </a:r>
            <a:endParaRPr lang="en-US" altLang="ja-JP" sz="1600" dirty="0" smtClean="0">
              <a:latin typeface="+mj-ea"/>
              <a:ea typeface="+mj-ea"/>
            </a:endParaRPr>
          </a:p>
          <a:p>
            <a:r>
              <a:rPr lang="ja-JP" altLang="en-US" sz="1600" dirty="0" smtClean="0">
                <a:latin typeface="+mj-ea"/>
                <a:ea typeface="+mj-ea"/>
              </a:rPr>
              <a:t>粒子検出が可能</a:t>
            </a:r>
            <a:endParaRPr lang="ja-JP" altLang="en-US" sz="1600" dirty="0">
              <a:latin typeface="+mj-ea"/>
              <a:ea typeface="+mj-ea"/>
            </a:endParaRPr>
          </a:p>
        </p:txBody>
      </p:sp>
      <p:cxnSp>
        <p:nvCxnSpPr>
          <p:cNvPr id="17" name="直線矢印コネクタ 16"/>
          <p:cNvCxnSpPr/>
          <p:nvPr/>
        </p:nvCxnSpPr>
        <p:spPr>
          <a:xfrm rot="5400000">
            <a:off x="6714436" y="3633855"/>
            <a:ext cx="795130" cy="397568"/>
          </a:xfrm>
          <a:prstGeom prst="straightConnector1">
            <a:avLst/>
          </a:prstGeom>
          <a:ln>
            <a:solidFill>
              <a:schemeClr val="tx2"/>
            </a:solidFill>
            <a:tailEnd type="stealth"/>
          </a:ln>
        </p:spPr>
        <p:style>
          <a:lnRef idx="1">
            <a:schemeClr val="accent1"/>
          </a:lnRef>
          <a:fillRef idx="0">
            <a:schemeClr val="accent1"/>
          </a:fillRef>
          <a:effectRef idx="0">
            <a:schemeClr val="accent1"/>
          </a:effectRef>
          <a:fontRef idx="minor">
            <a:schemeClr val="tx1"/>
          </a:fontRef>
        </p:style>
      </p:cxnSp>
      <p:pic>
        <p:nvPicPr>
          <p:cNvPr id="18" name="Picture 2" descr="F:\FWHM4_T25-80.png"/>
          <p:cNvPicPr>
            <a:picLocks noChangeAspect="1" noChangeArrowheads="1"/>
          </p:cNvPicPr>
          <p:nvPr/>
        </p:nvPicPr>
        <p:blipFill>
          <a:blip r:embed="rId4" cstate="print"/>
          <a:srcRect/>
          <a:stretch>
            <a:fillRect/>
          </a:stretch>
        </p:blipFill>
        <p:spPr bwMode="auto">
          <a:xfrm>
            <a:off x="594998" y="2711750"/>
            <a:ext cx="4149090" cy="3897630"/>
          </a:xfrm>
          <a:prstGeom prst="rect">
            <a:avLst/>
          </a:prstGeom>
          <a:noFill/>
        </p:spPr>
      </p:pic>
      <p:sp>
        <p:nvSpPr>
          <p:cNvPr id="19" name="正方形/長方形 18"/>
          <p:cNvSpPr/>
          <p:nvPr/>
        </p:nvSpPr>
        <p:spPr>
          <a:xfrm>
            <a:off x="4974259" y="5644578"/>
            <a:ext cx="2874342" cy="369332"/>
          </a:xfrm>
          <a:prstGeom prst="rect">
            <a:avLst/>
          </a:prstGeom>
          <a:noFill/>
          <a:ln>
            <a:solidFill>
              <a:srgbClr val="7030A0"/>
            </a:solidFill>
          </a:ln>
        </p:spPr>
        <p:txBody>
          <a:bodyPr wrap="square">
            <a:spAutoFit/>
          </a:bodyPr>
          <a:lstStyle/>
          <a:p>
            <a:r>
              <a:rPr lang="ja-JP" altLang="en-US" dirty="0" smtClean="0">
                <a:solidFill>
                  <a:srgbClr val="7030A0"/>
                </a:solidFill>
                <a:latin typeface="+mj-ea"/>
                <a:ea typeface="+mj-ea"/>
              </a:rPr>
              <a:t>エネルギー分解能（</a:t>
            </a:r>
            <a:r>
              <a:rPr lang="en-US" altLang="ja-JP" dirty="0" smtClean="0">
                <a:solidFill>
                  <a:srgbClr val="7030A0"/>
                </a:solidFill>
                <a:latin typeface="+mj-ea"/>
                <a:ea typeface="+mj-ea"/>
              </a:rPr>
              <a:t>FWHM</a:t>
            </a:r>
            <a:r>
              <a:rPr lang="ja-JP" altLang="en-US" dirty="0" smtClean="0">
                <a:solidFill>
                  <a:srgbClr val="7030A0"/>
                </a:solidFill>
                <a:latin typeface="+mj-ea"/>
                <a:ea typeface="+mj-ea"/>
              </a:rPr>
              <a:t>）</a:t>
            </a:r>
            <a:endParaRPr lang="en-US" altLang="ja-JP" dirty="0">
              <a:solidFill>
                <a:srgbClr val="7030A0"/>
              </a:solidFill>
              <a:latin typeface="+mj-ea"/>
              <a:ea typeface="+mj-ea"/>
            </a:endParaRPr>
          </a:p>
        </p:txBody>
      </p:sp>
      <p:cxnSp>
        <p:nvCxnSpPr>
          <p:cNvPr id="20" name="直線矢印コネクタ 19"/>
          <p:cNvCxnSpPr/>
          <p:nvPr/>
        </p:nvCxnSpPr>
        <p:spPr>
          <a:xfrm rot="10800000">
            <a:off x="3316909" y="5313128"/>
            <a:ext cx="1657350" cy="516116"/>
          </a:xfrm>
          <a:prstGeom prst="straightConnector1">
            <a:avLst/>
          </a:prstGeom>
          <a:ln w="12700" cmpd="sng">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005070" y="4712950"/>
            <a:ext cx="3249930" cy="646331"/>
          </a:xfrm>
          <a:prstGeom prst="rect">
            <a:avLst/>
          </a:prstGeom>
          <a:noFill/>
          <a:ln>
            <a:solidFill>
              <a:srgbClr val="FF00FF"/>
            </a:solidFill>
          </a:ln>
        </p:spPr>
        <p:txBody>
          <a:bodyPr wrap="square">
            <a:spAutoFit/>
          </a:bodyPr>
          <a:lstStyle/>
          <a:p>
            <a:r>
              <a:rPr lang="ja-JP" altLang="en-US" dirty="0" smtClean="0">
                <a:solidFill>
                  <a:srgbClr val="FF00FF"/>
                </a:solidFill>
                <a:latin typeface="+mj-ea"/>
                <a:ea typeface="+mj-ea"/>
              </a:rPr>
              <a:t>観測下限値</a:t>
            </a:r>
            <a:r>
              <a:rPr lang="en-US" altLang="ja-JP" dirty="0" smtClean="0">
                <a:solidFill>
                  <a:srgbClr val="FF00FF"/>
                </a:solidFill>
                <a:latin typeface="+mj-ea"/>
                <a:ea typeface="+mj-ea"/>
              </a:rPr>
              <a:t>(</a:t>
            </a:r>
            <a:r>
              <a:rPr lang="ja-JP" altLang="en-US" dirty="0" smtClean="0">
                <a:solidFill>
                  <a:srgbClr val="FF00FF"/>
                </a:solidFill>
                <a:latin typeface="+mj-ea"/>
                <a:ea typeface="+mj-ea"/>
              </a:rPr>
              <a:t>ノイズに埋もれずにギリギリ観測できる値</a:t>
            </a:r>
            <a:r>
              <a:rPr lang="en-US" altLang="ja-JP" dirty="0" smtClean="0">
                <a:solidFill>
                  <a:srgbClr val="FF00FF"/>
                </a:solidFill>
                <a:latin typeface="+mj-ea"/>
                <a:ea typeface="+mj-ea"/>
              </a:rPr>
              <a:t>)</a:t>
            </a:r>
            <a:endParaRPr lang="en-US" altLang="ja-JP" dirty="0">
              <a:solidFill>
                <a:srgbClr val="FF00FF"/>
              </a:solidFill>
              <a:latin typeface="+mj-ea"/>
              <a:ea typeface="+mj-ea"/>
            </a:endParaRPr>
          </a:p>
        </p:txBody>
      </p:sp>
      <p:cxnSp>
        <p:nvCxnSpPr>
          <p:cNvPr id="22" name="直線矢印コネクタ 21"/>
          <p:cNvCxnSpPr/>
          <p:nvPr/>
        </p:nvCxnSpPr>
        <p:spPr>
          <a:xfrm rot="10800000">
            <a:off x="3401060" y="4286262"/>
            <a:ext cx="1604010" cy="749854"/>
          </a:xfrm>
          <a:prstGeom prst="straightConnector1">
            <a:avLst/>
          </a:prstGeom>
          <a:ln w="12700" cmpd="sng">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rot="16200000">
            <a:off x="356583" y="4455914"/>
            <a:ext cx="716863" cy="369332"/>
          </a:xfrm>
          <a:prstGeom prst="rect">
            <a:avLst/>
          </a:prstGeom>
        </p:spPr>
        <p:txBody>
          <a:bodyPr wrap="none">
            <a:spAutoFit/>
          </a:bodyPr>
          <a:lstStyle/>
          <a:p>
            <a:r>
              <a:rPr lang="en-US" altLang="ja-JP" b="1" dirty="0">
                <a:latin typeface="+mj-ea"/>
                <a:ea typeface="+mj-ea"/>
              </a:rPr>
              <a:t>[</a:t>
            </a:r>
            <a:r>
              <a:rPr lang="en-US" altLang="ja-JP" b="1" dirty="0" err="1">
                <a:latin typeface="+mj-ea"/>
                <a:ea typeface="+mj-ea"/>
              </a:rPr>
              <a:t>keV</a:t>
            </a:r>
            <a:r>
              <a:rPr lang="en-US" altLang="ja-JP" b="1" dirty="0">
                <a:latin typeface="+mj-ea"/>
                <a:ea typeface="+mj-ea"/>
              </a:rPr>
              <a:t>]</a:t>
            </a:r>
            <a:endParaRPr lang="ja-JP" altLang="en-US" b="1" dirty="0">
              <a:latin typeface="+mj-ea"/>
              <a:ea typeface="+mj-ea"/>
            </a:endParaRPr>
          </a:p>
        </p:txBody>
      </p:sp>
      <p:sp>
        <p:nvSpPr>
          <p:cNvPr id="24" name="正方形/長方形 23"/>
          <p:cNvSpPr/>
          <p:nvPr/>
        </p:nvSpPr>
        <p:spPr>
          <a:xfrm>
            <a:off x="1746648" y="6296144"/>
            <a:ext cx="1790042" cy="369332"/>
          </a:xfrm>
          <a:prstGeom prst="rect">
            <a:avLst/>
          </a:prstGeom>
        </p:spPr>
        <p:txBody>
          <a:bodyPr wrap="none">
            <a:spAutoFit/>
          </a:bodyPr>
          <a:lstStyle/>
          <a:p>
            <a:r>
              <a:rPr lang="en-US" altLang="ja-JP" b="1" dirty="0" smtClean="0">
                <a:latin typeface="+mj-ea"/>
                <a:ea typeface="+mj-ea"/>
              </a:rPr>
              <a:t>Temperature[</a:t>
            </a:r>
            <a:r>
              <a:rPr lang="ja-JP" altLang="en-US" b="1" dirty="0" smtClean="0">
                <a:latin typeface="+mj-ea"/>
                <a:ea typeface="+mj-ea"/>
              </a:rPr>
              <a:t>℃</a:t>
            </a:r>
            <a:r>
              <a:rPr lang="en-US" altLang="ja-JP" b="1" dirty="0" smtClean="0">
                <a:latin typeface="+mj-ea"/>
                <a:ea typeface="+mj-ea"/>
              </a:rPr>
              <a:t>]</a:t>
            </a:r>
            <a:endParaRPr lang="ja-JP" altLang="en-US" b="1" dirty="0">
              <a:latin typeface="+mj-ea"/>
              <a:ea typeface="+mj-ea"/>
            </a:endParaRPr>
          </a:p>
        </p:txBody>
      </p:sp>
      <p:sp>
        <p:nvSpPr>
          <p:cNvPr id="32" name="正方形/長方形 31"/>
          <p:cNvSpPr/>
          <p:nvPr/>
        </p:nvSpPr>
        <p:spPr>
          <a:xfrm>
            <a:off x="1278285" y="2368034"/>
            <a:ext cx="2924198" cy="369332"/>
          </a:xfrm>
          <a:prstGeom prst="rect">
            <a:avLst/>
          </a:prstGeom>
        </p:spPr>
        <p:txBody>
          <a:bodyPr wrap="none">
            <a:spAutoFit/>
          </a:bodyPr>
          <a:lstStyle/>
          <a:p>
            <a:r>
              <a:rPr lang="en-US" altLang="ja-JP" dirty="0" smtClean="0">
                <a:latin typeface="+mj-ea"/>
                <a:ea typeface="+mj-ea"/>
              </a:rPr>
              <a:t>SSSD</a:t>
            </a:r>
            <a:r>
              <a:rPr lang="ja-JP" altLang="en-US" dirty="0" smtClean="0">
                <a:latin typeface="+mj-ea"/>
                <a:ea typeface="+mj-ea"/>
              </a:rPr>
              <a:t>の分解能と観測下限値</a:t>
            </a:r>
            <a:endParaRPr lang="ja-JP" altLang="en-US" dirty="0">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281" y="125348"/>
            <a:ext cx="7467600" cy="658423"/>
          </a:xfrm>
        </p:spPr>
        <p:txBody>
          <a:bodyPr>
            <a:normAutofit/>
          </a:bodyPr>
          <a:lstStyle/>
          <a:p>
            <a:r>
              <a:rPr kumimoji="1" lang="ja-JP" altLang="en-US" sz="3600" dirty="0" smtClean="0">
                <a:latin typeface="ＭＳ 明朝" pitchFamily="17" charset="-128"/>
                <a:ea typeface="ＭＳ 明朝" pitchFamily="17" charset="-128"/>
              </a:rPr>
              <a:t>信号処理方法</a:t>
            </a:r>
            <a:endParaRPr kumimoji="1" lang="ja-JP" altLang="en-US" sz="3600" dirty="0">
              <a:latin typeface="ＭＳ 明朝" pitchFamily="17" charset="-128"/>
              <a:ea typeface="ＭＳ 明朝" pitchFamily="17" charset="-128"/>
            </a:endParaRPr>
          </a:p>
        </p:txBody>
      </p:sp>
      <p:sp>
        <p:nvSpPr>
          <p:cNvPr id="18" name="コンテンツ プレースホルダ 17"/>
          <p:cNvSpPr>
            <a:spLocks noGrp="1"/>
          </p:cNvSpPr>
          <p:nvPr>
            <p:ph sz="quarter" idx="1"/>
          </p:nvPr>
        </p:nvSpPr>
        <p:spPr>
          <a:xfrm>
            <a:off x="177280" y="849086"/>
            <a:ext cx="8509520" cy="877078"/>
          </a:xfrm>
        </p:spPr>
        <p:txBody>
          <a:bodyPr>
            <a:noAutofit/>
          </a:bodyPr>
          <a:lstStyle/>
          <a:p>
            <a:r>
              <a:rPr lang="ja-JP" altLang="en-US" sz="2000" dirty="0" smtClean="0">
                <a:latin typeface="+mn-ea"/>
              </a:rPr>
              <a:t>粒子線の場合は、検出器内部における飛程にゆらぎがある</a:t>
            </a:r>
            <a:r>
              <a:rPr lang="en-US" altLang="ja-JP" sz="2000" dirty="0" smtClean="0">
                <a:latin typeface="+mn-ea"/>
              </a:rPr>
              <a:t>(γ</a:t>
            </a:r>
            <a:r>
              <a:rPr lang="ja-JP" altLang="en-US" sz="2000" dirty="0" smtClean="0">
                <a:latin typeface="+mn-ea"/>
              </a:rPr>
              <a:t>線ではほとんどない</a:t>
            </a:r>
            <a:r>
              <a:rPr lang="en-US" altLang="ja-JP" sz="2000" dirty="0" smtClean="0">
                <a:latin typeface="+mn-ea"/>
              </a:rPr>
              <a:t>)</a:t>
            </a:r>
            <a:r>
              <a:rPr lang="ja-JP" altLang="en-US" sz="2000" dirty="0" smtClean="0">
                <a:latin typeface="+mn-ea"/>
              </a:rPr>
              <a:t>ため、電子</a:t>
            </a:r>
            <a:r>
              <a:rPr lang="en-US" altLang="ja-JP" sz="2000" dirty="0" smtClean="0">
                <a:latin typeface="+mn-ea"/>
              </a:rPr>
              <a:t>-</a:t>
            </a:r>
            <a:r>
              <a:rPr lang="ja-JP" altLang="en-US" sz="2000" dirty="0" smtClean="0">
                <a:latin typeface="+mn-ea"/>
              </a:rPr>
              <a:t>正孔対が複数の電極に渡って生成されると考えられる</a:t>
            </a:r>
            <a:endParaRPr kumimoji="1" lang="en-US" altLang="ja-JP" sz="2000" dirty="0" smtClean="0">
              <a:latin typeface="+mn-ea"/>
            </a:endParaRPr>
          </a:p>
        </p:txBody>
      </p:sp>
      <p:pic>
        <p:nvPicPr>
          <p:cNvPr id="3077" name="Picture 5" descr="F:\proton_ch23-ch24.png"/>
          <p:cNvPicPr>
            <a:picLocks noChangeAspect="1" noChangeArrowheads="1"/>
          </p:cNvPicPr>
          <p:nvPr/>
        </p:nvPicPr>
        <p:blipFill>
          <a:blip r:embed="rId3" cstate="print"/>
          <a:srcRect/>
          <a:stretch>
            <a:fillRect/>
          </a:stretch>
        </p:blipFill>
        <p:spPr bwMode="auto">
          <a:xfrm>
            <a:off x="3675888" y="1639653"/>
            <a:ext cx="3429511" cy="2325761"/>
          </a:xfrm>
          <a:prstGeom prst="rect">
            <a:avLst/>
          </a:prstGeom>
          <a:noFill/>
          <a:ln>
            <a:solidFill>
              <a:srgbClr val="FFFF00"/>
            </a:solidFill>
          </a:ln>
        </p:spPr>
      </p:pic>
      <p:grpSp>
        <p:nvGrpSpPr>
          <p:cNvPr id="20" name="グループ化 19"/>
          <p:cNvGrpSpPr/>
          <p:nvPr/>
        </p:nvGrpSpPr>
        <p:grpSpPr>
          <a:xfrm>
            <a:off x="3404752" y="4087368"/>
            <a:ext cx="2332650" cy="1581912"/>
            <a:chOff x="718657" y="1298448"/>
            <a:chExt cx="2332650" cy="1581912"/>
          </a:xfrm>
        </p:grpSpPr>
        <p:pic>
          <p:nvPicPr>
            <p:cNvPr id="1027" name="Picture 3" descr="C:\Documents and Settings\西村\My Documents\document\MMO試験\HIMAC\proton_23only.png"/>
            <p:cNvPicPr>
              <a:picLocks noChangeAspect="1" noChangeArrowheads="1"/>
            </p:cNvPicPr>
            <p:nvPr/>
          </p:nvPicPr>
          <p:blipFill>
            <a:blip r:embed="rId4" cstate="print"/>
            <a:srcRect/>
            <a:stretch>
              <a:fillRect/>
            </a:stretch>
          </p:blipFill>
          <p:spPr bwMode="auto">
            <a:xfrm>
              <a:off x="718657" y="1298448"/>
              <a:ext cx="2332650" cy="1581912"/>
            </a:xfrm>
            <a:prstGeom prst="rect">
              <a:avLst/>
            </a:prstGeom>
            <a:noFill/>
          </p:spPr>
        </p:pic>
        <p:sp>
          <p:nvSpPr>
            <p:cNvPr id="10" name="テキスト ボックス 9"/>
            <p:cNvSpPr txBox="1"/>
            <p:nvPr/>
          </p:nvSpPr>
          <p:spPr>
            <a:xfrm>
              <a:off x="953391" y="1452205"/>
              <a:ext cx="1893566" cy="830997"/>
            </a:xfrm>
            <a:prstGeom prst="rect">
              <a:avLst/>
            </a:prstGeom>
            <a:noFill/>
          </p:spPr>
          <p:txBody>
            <a:bodyPr wrap="square" rtlCol="0">
              <a:spAutoFit/>
            </a:bodyPr>
            <a:lstStyle/>
            <a:p>
              <a:r>
                <a:rPr kumimoji="1" lang="en-US" altLang="ja-JP" sz="1200" b="1" dirty="0" smtClean="0">
                  <a:latin typeface="+mj-ea"/>
                  <a:ea typeface="+mj-ea"/>
                </a:rPr>
                <a:t>ch23</a:t>
              </a:r>
              <a:r>
                <a:rPr kumimoji="1" lang="ja-JP" altLang="en-US" sz="1200" b="1" dirty="0" smtClean="0">
                  <a:latin typeface="+mj-ea"/>
                  <a:ea typeface="+mj-ea"/>
                </a:rPr>
                <a:t>のみ</a:t>
              </a:r>
              <a:endParaRPr kumimoji="1" lang="en-US" altLang="ja-JP" sz="1200" b="1" dirty="0" smtClean="0">
                <a:latin typeface="+mj-ea"/>
                <a:ea typeface="+mj-ea"/>
              </a:endParaRPr>
            </a:p>
            <a:p>
              <a:r>
                <a:rPr lang="ja-JP" altLang="en-US" sz="1200" b="1" dirty="0" smtClean="0">
                  <a:latin typeface="+mj-ea"/>
                  <a:ea typeface="+mj-ea"/>
                </a:rPr>
                <a:t>ピーク：</a:t>
              </a:r>
              <a:r>
                <a:rPr lang="en-US" altLang="ja-JP" sz="1200" b="1" dirty="0" smtClean="0">
                  <a:latin typeface="+mj-ea"/>
                  <a:ea typeface="+mj-ea"/>
                </a:rPr>
                <a:t>1500 </a:t>
              </a:r>
              <a:r>
                <a:rPr lang="en-US" altLang="ja-JP" sz="1200" b="1" dirty="0" err="1" smtClean="0">
                  <a:latin typeface="+mj-ea"/>
                  <a:ea typeface="+mj-ea"/>
                </a:rPr>
                <a:t>adc</a:t>
              </a:r>
              <a:endParaRPr lang="en-US" altLang="ja-JP" sz="1200" b="1" dirty="0" smtClean="0">
                <a:latin typeface="+mj-ea"/>
                <a:ea typeface="+mj-ea"/>
              </a:endParaRPr>
            </a:p>
            <a:p>
              <a:r>
                <a:rPr lang="ja-JP" altLang="en-US" sz="1200" b="1" dirty="0" smtClean="0">
                  <a:latin typeface="+mj-ea"/>
                  <a:ea typeface="+mj-ea"/>
                </a:rPr>
                <a:t>カウント数：</a:t>
              </a:r>
              <a:r>
                <a:rPr lang="en-US" altLang="ja-JP" sz="1200" b="1" dirty="0" smtClean="0">
                  <a:latin typeface="+mj-ea"/>
                  <a:ea typeface="+mj-ea"/>
                </a:rPr>
                <a:t>60000</a:t>
              </a:r>
              <a:r>
                <a:rPr lang="ja-JP" altLang="en-US" sz="1200" b="1" dirty="0" smtClean="0">
                  <a:latin typeface="+mj-ea"/>
                  <a:ea typeface="+mj-ea"/>
                </a:rPr>
                <a:t>くらい</a:t>
              </a:r>
              <a:endParaRPr kumimoji="1" lang="en-US" altLang="ja-JP" sz="1200" b="1" dirty="0" smtClean="0">
                <a:latin typeface="+mj-ea"/>
                <a:ea typeface="+mj-ea"/>
              </a:endParaRPr>
            </a:p>
            <a:p>
              <a:r>
                <a:rPr kumimoji="1" lang="en-US" altLang="ja-JP" sz="1200" b="1" dirty="0" smtClean="0">
                  <a:latin typeface="+mj-ea"/>
                  <a:ea typeface="+mj-ea"/>
                </a:rPr>
                <a:t> </a:t>
              </a:r>
              <a:endParaRPr kumimoji="1" lang="ja-JP" altLang="en-US" sz="1200" b="1" dirty="0">
                <a:latin typeface="+mj-ea"/>
                <a:ea typeface="+mj-ea"/>
              </a:endParaRPr>
            </a:p>
          </p:txBody>
        </p:sp>
      </p:grpSp>
      <p:grpSp>
        <p:nvGrpSpPr>
          <p:cNvPr id="21" name="グループ化 20"/>
          <p:cNvGrpSpPr/>
          <p:nvPr/>
        </p:nvGrpSpPr>
        <p:grpSpPr>
          <a:xfrm>
            <a:off x="5947705" y="4074708"/>
            <a:ext cx="2351318" cy="1594572"/>
            <a:chOff x="4937760" y="3686556"/>
            <a:chExt cx="2351318" cy="1594572"/>
          </a:xfrm>
        </p:grpSpPr>
        <p:pic>
          <p:nvPicPr>
            <p:cNvPr id="1029" name="Picture 5" descr="C:\Documents and Settings\西村\My Documents\document\MMO試験\HIMAC\proton_23+24.png"/>
            <p:cNvPicPr>
              <a:picLocks noChangeAspect="1" noChangeArrowheads="1"/>
            </p:cNvPicPr>
            <p:nvPr/>
          </p:nvPicPr>
          <p:blipFill>
            <a:blip r:embed="rId5" cstate="print"/>
            <a:srcRect/>
            <a:stretch>
              <a:fillRect/>
            </a:stretch>
          </p:blipFill>
          <p:spPr bwMode="auto">
            <a:xfrm>
              <a:off x="4937760" y="3686556"/>
              <a:ext cx="2351318" cy="1594572"/>
            </a:xfrm>
            <a:prstGeom prst="rect">
              <a:avLst/>
            </a:prstGeom>
            <a:noFill/>
            <a:ln>
              <a:solidFill>
                <a:srgbClr val="FF00FF"/>
              </a:solidFill>
            </a:ln>
          </p:spPr>
        </p:pic>
        <p:sp>
          <p:nvSpPr>
            <p:cNvPr id="12" name="テキスト ボックス 11"/>
            <p:cNvSpPr txBox="1"/>
            <p:nvPr/>
          </p:nvSpPr>
          <p:spPr>
            <a:xfrm>
              <a:off x="5171740" y="3832007"/>
              <a:ext cx="1774845" cy="646331"/>
            </a:xfrm>
            <a:prstGeom prst="rect">
              <a:avLst/>
            </a:prstGeom>
            <a:noFill/>
          </p:spPr>
          <p:txBody>
            <a:bodyPr wrap="none" rtlCol="0">
              <a:spAutoFit/>
            </a:bodyPr>
            <a:lstStyle/>
            <a:p>
              <a:r>
                <a:rPr lang="en-US" altLang="ja-JP" sz="1200" b="1" dirty="0" smtClean="0">
                  <a:latin typeface="+mj-ea"/>
                  <a:ea typeface="+mj-ea"/>
                </a:rPr>
                <a:t>Split </a:t>
              </a:r>
              <a:r>
                <a:rPr lang="en-US" altLang="ja-JP" sz="1200" b="1" dirty="0" smtClean="0">
                  <a:latin typeface="+mj-ea"/>
                  <a:ea typeface="+mj-ea"/>
                </a:rPr>
                <a:t>events(ch23</a:t>
              </a:r>
              <a:r>
                <a:rPr lang="ja-JP" altLang="en-US" sz="1200" b="1" dirty="0" smtClean="0">
                  <a:latin typeface="+mj-ea"/>
                  <a:ea typeface="+mj-ea"/>
                </a:rPr>
                <a:t>・</a:t>
              </a:r>
              <a:r>
                <a:rPr lang="en-US" altLang="ja-JP" sz="1200" b="1" dirty="0" smtClean="0">
                  <a:latin typeface="+mj-ea"/>
                  <a:ea typeface="+mj-ea"/>
                </a:rPr>
                <a:t>ch24</a:t>
              </a:r>
              <a:r>
                <a:rPr kumimoji="1" lang="en-US" altLang="ja-JP" sz="1200" b="1" dirty="0" smtClean="0">
                  <a:latin typeface="+mj-ea"/>
                  <a:ea typeface="+mj-ea"/>
                </a:rPr>
                <a:t>)</a:t>
              </a:r>
            </a:p>
            <a:p>
              <a:r>
                <a:rPr kumimoji="1" lang="ja-JP" altLang="en-US" sz="1200" b="1" dirty="0" smtClean="0">
                  <a:latin typeface="+mj-ea"/>
                  <a:ea typeface="+mj-ea"/>
                </a:rPr>
                <a:t>ピーク：</a:t>
              </a:r>
              <a:r>
                <a:rPr kumimoji="1" lang="en-US" altLang="ja-JP" sz="1200" b="1" dirty="0" smtClean="0">
                  <a:latin typeface="+mj-ea"/>
                  <a:ea typeface="+mj-ea"/>
                </a:rPr>
                <a:t>1500</a:t>
              </a:r>
            </a:p>
            <a:p>
              <a:r>
                <a:rPr lang="ja-JP" altLang="en-US" sz="1200" b="1" dirty="0" smtClean="0">
                  <a:latin typeface="+mj-ea"/>
                  <a:ea typeface="+mj-ea"/>
                </a:rPr>
                <a:t>カウント数：</a:t>
              </a:r>
              <a:r>
                <a:rPr lang="en-US" altLang="ja-JP" sz="1200" b="1" dirty="0" smtClean="0">
                  <a:latin typeface="+mj-ea"/>
                  <a:ea typeface="+mj-ea"/>
                </a:rPr>
                <a:t>110000</a:t>
              </a:r>
              <a:r>
                <a:rPr lang="ja-JP" altLang="en-US" sz="1200" b="1" dirty="0" smtClean="0">
                  <a:latin typeface="+mj-ea"/>
                  <a:ea typeface="+mj-ea"/>
                </a:rPr>
                <a:t>くらい</a:t>
              </a:r>
              <a:r>
                <a:rPr lang="en-US" altLang="ja-JP" sz="1200" b="1" dirty="0" smtClean="0">
                  <a:latin typeface="+mj-ea"/>
                  <a:ea typeface="+mj-ea"/>
                </a:rPr>
                <a:t> </a:t>
              </a:r>
              <a:endParaRPr kumimoji="1" lang="ja-JP" altLang="en-US" sz="1200" b="1" dirty="0">
                <a:latin typeface="+mj-ea"/>
                <a:ea typeface="+mj-ea"/>
              </a:endParaRPr>
            </a:p>
          </p:txBody>
        </p:sp>
      </p:grpSp>
      <p:pic>
        <p:nvPicPr>
          <p:cNvPr id="5" name="Picture 4"/>
          <p:cNvPicPr>
            <a:picLocks noChangeAspect="1" noChangeArrowheads="1"/>
          </p:cNvPicPr>
          <p:nvPr/>
        </p:nvPicPr>
        <p:blipFill>
          <a:blip r:embed="rId6" cstate="print"/>
          <a:srcRect l="1260" t="1628" r="25801" b="1008"/>
          <a:stretch>
            <a:fillRect/>
          </a:stretch>
        </p:blipFill>
        <p:spPr bwMode="auto">
          <a:xfrm>
            <a:off x="1101588" y="4107066"/>
            <a:ext cx="1394724" cy="1424484"/>
          </a:xfrm>
          <a:prstGeom prst="rect">
            <a:avLst/>
          </a:prstGeom>
          <a:noFill/>
          <a:ln w="9525">
            <a:noFill/>
            <a:miter lim="800000"/>
            <a:headEnd/>
            <a:tailEnd/>
          </a:ln>
        </p:spPr>
      </p:pic>
      <p:pic>
        <p:nvPicPr>
          <p:cNvPr id="15361" name="Picture 1" descr="C:\Documents and Settings\西村\My Documents\document\MMO試験\HIMAC\Am_ch23-ch24.png"/>
          <p:cNvPicPr>
            <a:picLocks noChangeAspect="1" noChangeArrowheads="1"/>
          </p:cNvPicPr>
          <p:nvPr/>
        </p:nvPicPr>
        <p:blipFill>
          <a:blip r:embed="rId7" cstate="print"/>
          <a:srcRect/>
          <a:stretch>
            <a:fillRect/>
          </a:stretch>
        </p:blipFill>
        <p:spPr bwMode="auto">
          <a:xfrm>
            <a:off x="590727" y="1643664"/>
            <a:ext cx="2861835" cy="1940784"/>
          </a:xfrm>
          <a:prstGeom prst="rect">
            <a:avLst/>
          </a:prstGeom>
          <a:noFill/>
          <a:ln>
            <a:solidFill>
              <a:srgbClr val="FFFF00"/>
            </a:solidFill>
          </a:ln>
        </p:spPr>
      </p:pic>
      <p:sp>
        <p:nvSpPr>
          <p:cNvPr id="22" name="正方形/長方形 21"/>
          <p:cNvSpPr/>
          <p:nvPr/>
        </p:nvSpPr>
        <p:spPr>
          <a:xfrm>
            <a:off x="943930" y="1880011"/>
            <a:ext cx="649537" cy="369332"/>
          </a:xfrm>
          <a:prstGeom prst="rect">
            <a:avLst/>
          </a:prstGeom>
        </p:spPr>
        <p:txBody>
          <a:bodyPr wrap="none">
            <a:spAutoFit/>
          </a:bodyPr>
          <a:lstStyle/>
          <a:p>
            <a:r>
              <a:rPr lang="en-US" altLang="ja-JP" b="1" dirty="0" smtClean="0">
                <a:latin typeface="+mn-ea"/>
              </a:rPr>
              <a:t>γ</a:t>
            </a:r>
            <a:r>
              <a:rPr lang="ja-JP" altLang="en-US" b="1" dirty="0" smtClean="0">
                <a:latin typeface="+mn-ea"/>
              </a:rPr>
              <a:t>線</a:t>
            </a:r>
            <a:endParaRPr lang="ja-JP" altLang="en-US" b="1" dirty="0">
              <a:latin typeface="+mn-ea"/>
            </a:endParaRPr>
          </a:p>
        </p:txBody>
      </p:sp>
      <p:sp>
        <p:nvSpPr>
          <p:cNvPr id="23" name="正方形/長方形 22"/>
          <p:cNvSpPr/>
          <p:nvPr/>
        </p:nvSpPr>
        <p:spPr>
          <a:xfrm>
            <a:off x="4085671" y="1910366"/>
            <a:ext cx="817401" cy="338554"/>
          </a:xfrm>
          <a:prstGeom prst="rect">
            <a:avLst/>
          </a:prstGeom>
        </p:spPr>
        <p:txBody>
          <a:bodyPr wrap="square">
            <a:spAutoFit/>
          </a:bodyPr>
          <a:lstStyle/>
          <a:p>
            <a:r>
              <a:rPr lang="ja-JP" altLang="en-US" sz="1600" b="1" dirty="0" smtClean="0">
                <a:latin typeface="+mn-ea"/>
              </a:rPr>
              <a:t>粒子線</a:t>
            </a:r>
            <a:endParaRPr lang="ja-JP" altLang="en-US" sz="1600" b="1" dirty="0">
              <a:latin typeface="+mn-ea"/>
            </a:endParaRPr>
          </a:p>
        </p:txBody>
      </p:sp>
      <p:sp>
        <p:nvSpPr>
          <p:cNvPr id="24" name="正方形/長方形 23"/>
          <p:cNvSpPr/>
          <p:nvPr/>
        </p:nvSpPr>
        <p:spPr>
          <a:xfrm>
            <a:off x="729405" y="3546459"/>
            <a:ext cx="2662908" cy="307777"/>
          </a:xfrm>
          <a:prstGeom prst="rect">
            <a:avLst/>
          </a:prstGeom>
        </p:spPr>
        <p:txBody>
          <a:bodyPr wrap="none">
            <a:spAutoFit/>
          </a:bodyPr>
          <a:lstStyle/>
          <a:p>
            <a:r>
              <a:rPr lang="ja-JP" altLang="en-US" sz="1400" dirty="0" smtClean="0"/>
              <a:t>ほぼ電極のどちらかで収集される</a:t>
            </a:r>
            <a:endParaRPr lang="ja-JP" altLang="en-US" sz="1400" dirty="0"/>
          </a:p>
        </p:txBody>
      </p:sp>
      <p:sp>
        <p:nvSpPr>
          <p:cNvPr id="25" name="正方形/長方形 24"/>
          <p:cNvSpPr/>
          <p:nvPr/>
        </p:nvSpPr>
        <p:spPr>
          <a:xfrm>
            <a:off x="4786977" y="2642662"/>
            <a:ext cx="4357023" cy="523220"/>
          </a:xfrm>
          <a:prstGeom prst="rect">
            <a:avLst/>
          </a:prstGeom>
        </p:spPr>
        <p:txBody>
          <a:bodyPr wrap="square">
            <a:spAutoFit/>
          </a:bodyPr>
          <a:lstStyle/>
          <a:p>
            <a:r>
              <a:rPr lang="ja-JP" altLang="en-US" sz="1400" b="1" dirty="0" smtClean="0">
                <a:solidFill>
                  <a:srgbClr val="FF00FF"/>
                </a:solidFill>
              </a:rPr>
              <a:t>二つの電極で収集されるイベントが多く存在する</a:t>
            </a:r>
            <a:endParaRPr lang="en-US" altLang="ja-JP" sz="1400" b="1" dirty="0" smtClean="0">
              <a:solidFill>
                <a:srgbClr val="FF00FF"/>
              </a:solidFill>
            </a:endParaRPr>
          </a:p>
          <a:p>
            <a:r>
              <a:rPr lang="en-US" altLang="ja-JP" sz="1400" b="1" dirty="0" smtClean="0">
                <a:solidFill>
                  <a:srgbClr val="FF00FF"/>
                </a:solidFill>
              </a:rPr>
              <a:t>(</a:t>
            </a:r>
            <a:r>
              <a:rPr lang="ja-JP" altLang="en-US" sz="1400" b="1" dirty="0" smtClean="0">
                <a:solidFill>
                  <a:srgbClr val="FF00FF"/>
                </a:solidFill>
              </a:rPr>
              <a:t>信号として反応するイベントのうち、</a:t>
            </a:r>
            <a:r>
              <a:rPr lang="en-US" altLang="ja-JP" sz="1400" b="1" dirty="0" smtClean="0">
                <a:solidFill>
                  <a:srgbClr val="FF00FF"/>
                </a:solidFill>
                <a:latin typeface="+mn-ea"/>
              </a:rPr>
              <a:t>80</a:t>
            </a:r>
            <a:r>
              <a:rPr lang="ja-JP" altLang="en-US" sz="1400" b="1" dirty="0" smtClean="0">
                <a:solidFill>
                  <a:srgbClr val="FF00FF"/>
                </a:solidFill>
                <a:latin typeface="+mn-ea"/>
              </a:rPr>
              <a:t>％が</a:t>
            </a:r>
            <a:r>
              <a:rPr lang="en-US" altLang="ja-JP" sz="1400" b="1" dirty="0" smtClean="0">
                <a:solidFill>
                  <a:srgbClr val="FF00FF"/>
                </a:solidFill>
                <a:latin typeface="+mn-ea"/>
              </a:rPr>
              <a:t>Split </a:t>
            </a:r>
            <a:r>
              <a:rPr lang="en-US" altLang="ja-JP" sz="1400" b="1" dirty="0" smtClean="0">
                <a:solidFill>
                  <a:srgbClr val="FF00FF"/>
                </a:solidFill>
                <a:latin typeface="+mn-ea"/>
              </a:rPr>
              <a:t>events)</a:t>
            </a:r>
            <a:endParaRPr lang="en-US" altLang="ja-JP" sz="1400" b="1" dirty="0" smtClean="0">
              <a:solidFill>
                <a:srgbClr val="FF00FF"/>
              </a:solidFill>
            </a:endParaRPr>
          </a:p>
        </p:txBody>
      </p:sp>
      <p:sp>
        <p:nvSpPr>
          <p:cNvPr id="28" name="斜め縞 27"/>
          <p:cNvSpPr/>
          <p:nvPr/>
        </p:nvSpPr>
        <p:spPr>
          <a:xfrm rot="16200000">
            <a:off x="4530852" y="2884932"/>
            <a:ext cx="438912" cy="539496"/>
          </a:xfrm>
          <a:prstGeom prst="diagStripe">
            <a:avLst>
              <a:gd name="adj" fmla="val 38000"/>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338328" y="5746432"/>
            <a:ext cx="7726680" cy="923330"/>
          </a:xfrm>
          <a:prstGeom prst="rect">
            <a:avLst/>
          </a:prstGeom>
          <a:ln>
            <a:solidFill>
              <a:srgbClr val="FF6600"/>
            </a:solidFill>
          </a:ln>
        </p:spPr>
        <p:txBody>
          <a:bodyPr wrap="square">
            <a:spAutoFit/>
          </a:bodyPr>
          <a:lstStyle/>
          <a:p>
            <a:r>
              <a:rPr lang="en-US" altLang="ja-JP" dirty="0" smtClean="0">
                <a:latin typeface="+mn-ea"/>
              </a:rPr>
              <a:t>SSSD</a:t>
            </a:r>
            <a:r>
              <a:rPr lang="ja-JP" altLang="en-US" dirty="0" smtClean="0">
                <a:latin typeface="+mn-ea"/>
              </a:rPr>
              <a:t>では、一つの信号を処理する際に、反応のあった電極とその両隣の電極の信号を全て足し合わせれば良い。</a:t>
            </a:r>
            <a:endParaRPr lang="en-US" altLang="ja-JP" dirty="0" smtClean="0">
              <a:latin typeface="+mn-ea"/>
            </a:endParaRPr>
          </a:p>
          <a:p>
            <a:r>
              <a:rPr lang="en-US" altLang="ja-JP" dirty="0" smtClean="0">
                <a:latin typeface="+mn-ea"/>
              </a:rPr>
              <a:t>(3</a:t>
            </a:r>
            <a:r>
              <a:rPr lang="ja-JP" altLang="en-US" dirty="0" smtClean="0">
                <a:latin typeface="+mn-ea"/>
              </a:rPr>
              <a:t>つ以上の電極に渡って電荷が収集されている様子は見られなかった</a:t>
            </a:r>
            <a:r>
              <a:rPr lang="en-US" altLang="ja-JP" dirty="0" smtClean="0">
                <a:latin typeface="+mn-ea"/>
              </a:rPr>
              <a:t>)</a:t>
            </a:r>
            <a:endParaRPr lang="ja-JP" altLang="en-US" dirty="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i3.png"/>
          <p:cNvPicPr>
            <a:picLocks noChangeAspect="1" noChangeArrowheads="1"/>
          </p:cNvPicPr>
          <p:nvPr/>
        </p:nvPicPr>
        <p:blipFill>
          <a:blip r:embed="rId3" cstate="print"/>
          <a:srcRect/>
          <a:stretch>
            <a:fillRect/>
          </a:stretch>
        </p:blipFill>
        <p:spPr bwMode="auto">
          <a:xfrm>
            <a:off x="348426" y="2633472"/>
            <a:ext cx="4018090" cy="2724912"/>
          </a:xfrm>
          <a:prstGeom prst="rect">
            <a:avLst/>
          </a:prstGeom>
          <a:noFill/>
        </p:spPr>
      </p:pic>
      <p:sp>
        <p:nvSpPr>
          <p:cNvPr id="2" name="タイトル 1"/>
          <p:cNvSpPr>
            <a:spLocks noGrp="1"/>
          </p:cNvSpPr>
          <p:nvPr>
            <p:ph type="title"/>
          </p:nvPr>
        </p:nvSpPr>
        <p:spPr>
          <a:xfrm>
            <a:off x="176276" y="277368"/>
            <a:ext cx="7413918" cy="577452"/>
          </a:xfrm>
          <a:noFill/>
        </p:spPr>
        <p:txBody>
          <a:bodyPr>
            <a:noAutofit/>
          </a:bodyPr>
          <a:lstStyle/>
          <a:p>
            <a:r>
              <a:rPr kumimoji="1" lang="en-US" altLang="ja-JP" sz="3600" dirty="0" smtClean="0">
                <a:solidFill>
                  <a:schemeClr val="accent6"/>
                </a:solidFill>
                <a:latin typeface="+mn-ea"/>
                <a:ea typeface="+mn-ea"/>
              </a:rPr>
              <a:t>SSSD</a:t>
            </a:r>
            <a:r>
              <a:rPr kumimoji="1" lang="ja-JP" altLang="en-US" sz="3600" dirty="0" smtClean="0">
                <a:solidFill>
                  <a:schemeClr val="accent6"/>
                </a:solidFill>
                <a:latin typeface="+mn-ea"/>
                <a:ea typeface="+mn-ea"/>
              </a:rPr>
              <a:t>の測定限界</a:t>
            </a:r>
            <a:endParaRPr kumimoji="1" lang="ja-JP" altLang="en-US" sz="3600" dirty="0">
              <a:solidFill>
                <a:schemeClr val="accent6"/>
              </a:solidFill>
              <a:latin typeface="+mn-ea"/>
              <a:ea typeface="+mn-ea"/>
            </a:endParaRPr>
          </a:p>
        </p:txBody>
      </p:sp>
      <p:sp>
        <p:nvSpPr>
          <p:cNvPr id="13" name="テキスト ボックス 12"/>
          <p:cNvSpPr txBox="1"/>
          <p:nvPr/>
        </p:nvSpPr>
        <p:spPr>
          <a:xfrm>
            <a:off x="298424" y="1154094"/>
            <a:ext cx="8439176" cy="461665"/>
          </a:xfrm>
          <a:prstGeom prst="rect">
            <a:avLst/>
          </a:prstGeom>
          <a:noFill/>
        </p:spPr>
        <p:txBody>
          <a:bodyPr wrap="square" rtlCol="0">
            <a:spAutoFit/>
          </a:bodyPr>
          <a:lstStyle/>
          <a:p>
            <a:r>
              <a:rPr kumimoji="1" lang="en-US" altLang="ja-JP" sz="2400" dirty="0" smtClean="0">
                <a:latin typeface="+mj-ea"/>
                <a:ea typeface="+mj-ea"/>
              </a:rPr>
              <a:t>SSSD</a:t>
            </a:r>
            <a:r>
              <a:rPr kumimoji="1" lang="ja-JP" altLang="en-US" sz="2400" dirty="0" smtClean="0">
                <a:latin typeface="+mj-ea"/>
                <a:ea typeface="+mj-ea"/>
              </a:rPr>
              <a:t>の測定限界は</a:t>
            </a:r>
            <a:r>
              <a:rPr kumimoji="1" lang="en-US" altLang="ja-JP" sz="2400" dirty="0" smtClean="0">
                <a:latin typeface="+mj-ea"/>
                <a:ea typeface="+mj-ea"/>
              </a:rPr>
              <a:t>2.5MeV</a:t>
            </a:r>
            <a:r>
              <a:rPr kumimoji="1" lang="ja-JP" altLang="en-US" sz="2400" dirty="0" smtClean="0">
                <a:latin typeface="+mj-ea"/>
                <a:ea typeface="+mj-ea"/>
              </a:rPr>
              <a:t>程度（</a:t>
            </a:r>
            <a:r>
              <a:rPr kumimoji="1" lang="en-US" altLang="ja-JP" sz="2400" dirty="0" smtClean="0">
                <a:latin typeface="+mj-ea"/>
                <a:ea typeface="+mj-ea"/>
              </a:rPr>
              <a:t>Si</a:t>
            </a:r>
            <a:r>
              <a:rPr kumimoji="1" lang="ja-JP" altLang="en-US" sz="2400" dirty="0" smtClean="0">
                <a:latin typeface="+mj-ea"/>
                <a:ea typeface="+mj-ea"/>
              </a:rPr>
              <a:t>ビーム照射＠放医研より）</a:t>
            </a:r>
            <a:endParaRPr kumimoji="1" lang="ja-JP" altLang="en-US" sz="2400" dirty="0">
              <a:latin typeface="+mj-ea"/>
              <a:ea typeface="+mj-ea"/>
            </a:endParaRPr>
          </a:p>
        </p:txBody>
      </p:sp>
      <p:sp>
        <p:nvSpPr>
          <p:cNvPr id="46" name="正方形/長方形 45"/>
          <p:cNvSpPr/>
          <p:nvPr/>
        </p:nvSpPr>
        <p:spPr>
          <a:xfrm>
            <a:off x="3215653" y="3432091"/>
            <a:ext cx="500066" cy="276999"/>
          </a:xfrm>
          <a:prstGeom prst="rect">
            <a:avLst/>
          </a:prstGeom>
        </p:spPr>
        <p:txBody>
          <a:bodyPr wrap="square">
            <a:spAutoFit/>
          </a:bodyPr>
          <a:lstStyle/>
          <a:p>
            <a:r>
              <a:rPr lang="en-US" altLang="ja-JP" sz="1200" b="1" dirty="0" smtClean="0">
                <a:latin typeface="+mj-ea"/>
                <a:ea typeface="+mj-ea"/>
              </a:rPr>
              <a:t>Si</a:t>
            </a:r>
            <a:r>
              <a:rPr lang="en-US" altLang="ja-JP" sz="1200" b="1" baseline="30000" dirty="0" smtClean="0">
                <a:latin typeface="+mj-ea"/>
                <a:ea typeface="+mj-ea"/>
              </a:rPr>
              <a:t> </a:t>
            </a:r>
            <a:endParaRPr lang="ja-JP" altLang="en-US" sz="1200" b="1" dirty="0">
              <a:latin typeface="+mj-ea"/>
              <a:ea typeface="+mj-ea"/>
            </a:endParaRPr>
          </a:p>
        </p:txBody>
      </p:sp>
      <p:cxnSp>
        <p:nvCxnSpPr>
          <p:cNvPr id="47" name="直線矢印コネクタ 46"/>
          <p:cNvCxnSpPr/>
          <p:nvPr/>
        </p:nvCxnSpPr>
        <p:spPr>
          <a:xfrm rot="16200000" flipH="1">
            <a:off x="3432442" y="3745059"/>
            <a:ext cx="225409" cy="167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36610" y="2201982"/>
            <a:ext cx="1975221" cy="461665"/>
          </a:xfrm>
          <a:prstGeom prst="rect">
            <a:avLst/>
          </a:prstGeom>
          <a:noFill/>
        </p:spPr>
        <p:txBody>
          <a:bodyPr wrap="none" rtlCol="0">
            <a:spAutoFit/>
          </a:bodyPr>
          <a:lstStyle/>
          <a:p>
            <a:r>
              <a:rPr lang="en-US" altLang="ja-JP" sz="1200" b="1" dirty="0" smtClean="0">
                <a:latin typeface="+mj-ea"/>
                <a:ea typeface="+mj-ea"/>
              </a:rPr>
              <a:t>E = 0.36×ADC </a:t>
            </a:r>
          </a:p>
          <a:p>
            <a:r>
              <a:rPr kumimoji="1" lang="en-US" altLang="ja-JP" sz="1200" b="1" dirty="0" smtClean="0">
                <a:latin typeface="+mj-ea"/>
                <a:ea typeface="+mj-ea"/>
              </a:rPr>
              <a:t>(</a:t>
            </a:r>
            <a:r>
              <a:rPr lang="en-US" altLang="ja-JP" sz="1200" b="1" dirty="0" smtClean="0">
                <a:latin typeface="+mj-ea"/>
                <a:ea typeface="+mj-ea"/>
              </a:rPr>
              <a:t>H</a:t>
            </a:r>
            <a:r>
              <a:rPr lang="ja-JP" altLang="en-US" sz="1200" b="1" dirty="0" smtClean="0">
                <a:latin typeface="+mj-ea"/>
                <a:ea typeface="+mj-ea"/>
              </a:rPr>
              <a:t>ビーム照射結果に基づく</a:t>
            </a:r>
            <a:r>
              <a:rPr kumimoji="1" lang="en-US" altLang="ja-JP" sz="1200" b="1" dirty="0" smtClean="0">
                <a:latin typeface="+mj-ea"/>
                <a:ea typeface="+mj-ea"/>
              </a:rPr>
              <a:t>)</a:t>
            </a:r>
            <a:endParaRPr kumimoji="1" lang="ja-JP" altLang="en-US" sz="1200" b="1" dirty="0">
              <a:latin typeface="+mj-ea"/>
              <a:ea typeface="+mj-ea"/>
            </a:endParaRPr>
          </a:p>
        </p:txBody>
      </p:sp>
      <p:pic>
        <p:nvPicPr>
          <p:cNvPr id="24" name="Picture 4" descr="F:\ch23_gain_ADC3.png"/>
          <p:cNvPicPr>
            <a:picLocks noChangeAspect="1" noChangeArrowheads="1"/>
          </p:cNvPicPr>
          <p:nvPr/>
        </p:nvPicPr>
        <p:blipFill>
          <a:blip r:embed="rId4" cstate="print"/>
          <a:srcRect/>
          <a:stretch>
            <a:fillRect/>
          </a:stretch>
        </p:blipFill>
        <p:spPr bwMode="auto">
          <a:xfrm>
            <a:off x="4597402" y="2638368"/>
            <a:ext cx="3888230" cy="2648019"/>
          </a:xfrm>
          <a:prstGeom prst="rect">
            <a:avLst/>
          </a:prstGeom>
          <a:noFill/>
        </p:spPr>
      </p:pic>
      <p:cxnSp>
        <p:nvCxnSpPr>
          <p:cNvPr id="16" name="直線コネクタ 15"/>
          <p:cNvCxnSpPr/>
          <p:nvPr/>
        </p:nvCxnSpPr>
        <p:spPr>
          <a:xfrm>
            <a:off x="5020056" y="3227832"/>
            <a:ext cx="30815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5130358" y="2920930"/>
            <a:ext cx="906017" cy="276999"/>
          </a:xfrm>
          <a:prstGeom prst="rect">
            <a:avLst/>
          </a:prstGeom>
        </p:spPr>
        <p:txBody>
          <a:bodyPr wrap="none">
            <a:spAutoFit/>
          </a:bodyPr>
          <a:lstStyle/>
          <a:p>
            <a:r>
              <a:rPr lang="en-US" altLang="ja-JP" sz="1200" b="1" dirty="0" smtClean="0">
                <a:solidFill>
                  <a:srgbClr val="FF0000"/>
                </a:solidFill>
                <a:latin typeface="+mj-ea"/>
                <a:ea typeface="+mj-ea"/>
              </a:rPr>
              <a:t>Si</a:t>
            </a:r>
            <a:r>
              <a:rPr lang="ja-JP" altLang="en-US" sz="1200" b="1" dirty="0" smtClean="0">
                <a:solidFill>
                  <a:srgbClr val="FF0000"/>
                </a:solidFill>
                <a:latin typeface="+mj-ea"/>
                <a:ea typeface="+mj-ea"/>
              </a:rPr>
              <a:t>の飽和</a:t>
            </a:r>
            <a:r>
              <a:rPr lang="en-US" altLang="ja-JP" sz="1200" b="1" dirty="0" err="1" smtClean="0">
                <a:solidFill>
                  <a:srgbClr val="FF0000"/>
                </a:solidFill>
                <a:latin typeface="+mj-ea"/>
                <a:ea typeface="+mj-ea"/>
              </a:rPr>
              <a:t>ch</a:t>
            </a:r>
            <a:endParaRPr lang="ja-JP" altLang="en-US" sz="1200" b="1" dirty="0">
              <a:solidFill>
                <a:srgbClr val="FF0000"/>
              </a:solidFill>
              <a:latin typeface="+mj-ea"/>
              <a:ea typeface="+mj-ea"/>
            </a:endParaRPr>
          </a:p>
        </p:txBody>
      </p:sp>
      <p:cxnSp>
        <p:nvCxnSpPr>
          <p:cNvPr id="19" name="直線矢印コネクタ 18"/>
          <p:cNvCxnSpPr/>
          <p:nvPr/>
        </p:nvCxnSpPr>
        <p:spPr>
          <a:xfrm rot="5400000" flipH="1" flipV="1">
            <a:off x="7566394" y="3430320"/>
            <a:ext cx="357190"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088632" y="3655060"/>
            <a:ext cx="1358900" cy="276999"/>
          </a:xfrm>
          <a:prstGeom prst="rect">
            <a:avLst/>
          </a:prstGeom>
          <a:ln>
            <a:noFill/>
          </a:ln>
        </p:spPr>
        <p:txBody>
          <a:bodyPr wrap="square">
            <a:spAutoFit/>
          </a:bodyPr>
          <a:lstStyle/>
          <a:p>
            <a:r>
              <a:rPr lang="ja-JP" altLang="en-US" sz="1200" b="1" dirty="0" smtClean="0">
                <a:latin typeface="ＭＳ 明朝" pitchFamily="17" charset="-128"/>
                <a:ea typeface="ＭＳ 明朝" pitchFamily="17" charset="-128"/>
              </a:rPr>
              <a:t>ここで飽和</a:t>
            </a:r>
            <a:endParaRPr lang="ja-JP" altLang="en-US" sz="1200" b="1" dirty="0">
              <a:latin typeface="ＭＳ 明朝" pitchFamily="17" charset="-128"/>
              <a:ea typeface="ＭＳ 明朝" pitchFamily="17" charset="-128"/>
            </a:endParaRPr>
          </a:p>
        </p:txBody>
      </p:sp>
      <p:sp>
        <p:nvSpPr>
          <p:cNvPr id="22" name="円/楕円 21"/>
          <p:cNvSpPr/>
          <p:nvPr/>
        </p:nvSpPr>
        <p:spPr>
          <a:xfrm>
            <a:off x="7672414" y="3135244"/>
            <a:ext cx="500066" cy="214314"/>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818888" y="2325547"/>
            <a:ext cx="3392424" cy="338554"/>
          </a:xfrm>
          <a:prstGeom prst="rect">
            <a:avLst/>
          </a:prstGeom>
        </p:spPr>
        <p:txBody>
          <a:bodyPr wrap="square">
            <a:spAutoFit/>
          </a:bodyPr>
          <a:lstStyle/>
          <a:p>
            <a:r>
              <a:rPr lang="ja-JP" altLang="en-US" sz="1600" b="1" dirty="0" smtClean="0">
                <a:latin typeface="+mj-ea"/>
                <a:ea typeface="+mj-ea"/>
              </a:rPr>
              <a:t>テストパルスで調べたゲインの線形性</a:t>
            </a:r>
            <a:endParaRPr lang="ja-JP" altLang="en-US" sz="1600" b="1" dirty="0">
              <a:latin typeface="+mj-ea"/>
              <a:ea typeface="+mj-ea"/>
            </a:endParaRPr>
          </a:p>
        </p:txBody>
      </p:sp>
      <p:sp>
        <p:nvSpPr>
          <p:cNvPr id="15" name="正方形/長方形 14"/>
          <p:cNvSpPr/>
          <p:nvPr/>
        </p:nvSpPr>
        <p:spPr>
          <a:xfrm>
            <a:off x="3796554" y="5868662"/>
            <a:ext cx="4174541" cy="461665"/>
          </a:xfrm>
          <a:prstGeom prst="rect">
            <a:avLst/>
          </a:prstGeom>
        </p:spPr>
        <p:txBody>
          <a:bodyPr wrap="none">
            <a:spAutoFit/>
          </a:bodyPr>
          <a:lstStyle/>
          <a:p>
            <a:r>
              <a:rPr lang="en-US" altLang="ja-JP" sz="2400" dirty="0" smtClean="0">
                <a:latin typeface="+mn-ea"/>
              </a:rPr>
              <a:t>…1.5MeV</a:t>
            </a:r>
            <a:r>
              <a:rPr lang="ja-JP" altLang="en-US" sz="2400" dirty="0" smtClean="0">
                <a:latin typeface="+mn-ea"/>
              </a:rPr>
              <a:t>の粒子まで観測可能</a:t>
            </a:r>
            <a:endParaRPr lang="ja-JP" altLang="en-US" sz="2400" dirty="0">
              <a:latin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9700" y="84138"/>
            <a:ext cx="7467600" cy="665162"/>
          </a:xfrm>
        </p:spPr>
        <p:txBody>
          <a:bodyPr>
            <a:normAutofit/>
          </a:bodyPr>
          <a:lstStyle/>
          <a:p>
            <a:r>
              <a:rPr lang="ja-JP" altLang="en-US" sz="3600" dirty="0" smtClean="0"/>
              <a:t>まとめ</a:t>
            </a:r>
            <a:endParaRPr kumimoji="1" lang="ja-JP" altLang="en-US" sz="3600" dirty="0"/>
          </a:p>
        </p:txBody>
      </p:sp>
      <p:sp>
        <p:nvSpPr>
          <p:cNvPr id="3" name="コンテンツ プレースホルダ 2"/>
          <p:cNvSpPr>
            <a:spLocks noGrp="1"/>
          </p:cNvSpPr>
          <p:nvPr>
            <p:ph sz="quarter" idx="1"/>
          </p:nvPr>
        </p:nvSpPr>
        <p:spPr>
          <a:xfrm>
            <a:off x="203200" y="876300"/>
            <a:ext cx="8712200" cy="3314700"/>
          </a:xfrm>
        </p:spPr>
        <p:txBody>
          <a:bodyPr>
            <a:noAutofit/>
          </a:bodyPr>
          <a:lstStyle/>
          <a:p>
            <a:pPr>
              <a:buNone/>
            </a:pPr>
            <a:r>
              <a:rPr kumimoji="1" lang="ja-JP" altLang="en-US" sz="2000" dirty="0" smtClean="0">
                <a:latin typeface="+mj-ea"/>
                <a:ea typeface="+mj-ea"/>
              </a:rPr>
              <a:t>①</a:t>
            </a:r>
            <a:r>
              <a:rPr kumimoji="1" lang="en-US" altLang="ja-JP" sz="2000" dirty="0" smtClean="0">
                <a:latin typeface="+mj-ea"/>
                <a:ea typeface="+mj-ea"/>
              </a:rPr>
              <a:t>SSSD</a:t>
            </a:r>
            <a:r>
              <a:rPr kumimoji="1" lang="ja-JP" altLang="en-US" sz="2000" dirty="0" smtClean="0">
                <a:latin typeface="+mj-ea"/>
                <a:ea typeface="+mj-ea"/>
              </a:rPr>
              <a:t>の性能について</a:t>
            </a:r>
            <a:endParaRPr kumimoji="1" lang="en-US" altLang="ja-JP" sz="2000" dirty="0" smtClean="0">
              <a:latin typeface="+mj-ea"/>
              <a:ea typeface="+mj-ea"/>
            </a:endParaRPr>
          </a:p>
          <a:p>
            <a:pPr>
              <a:buNone/>
            </a:pPr>
            <a:r>
              <a:rPr lang="ja-JP" altLang="en-US" sz="2000" dirty="0" smtClean="0">
                <a:latin typeface="+mj-ea"/>
                <a:ea typeface="+mj-ea"/>
              </a:rPr>
              <a:t>　・</a:t>
            </a:r>
            <a:r>
              <a:rPr lang="en-US" altLang="ja-JP" sz="2000" dirty="0" smtClean="0">
                <a:latin typeface="+mj-ea"/>
                <a:ea typeface="+mj-ea"/>
              </a:rPr>
              <a:t>90</a:t>
            </a:r>
            <a:r>
              <a:rPr lang="ja-JP" altLang="en-US" sz="2000" dirty="0" smtClean="0">
                <a:latin typeface="+mj-ea"/>
                <a:ea typeface="+mj-ea"/>
              </a:rPr>
              <a:t>℃までは、故障なく動作かつ</a:t>
            </a:r>
            <a:r>
              <a:rPr kumimoji="1" lang="ja-JP" altLang="en-US" sz="2000" dirty="0" smtClean="0">
                <a:latin typeface="+mj-ea"/>
                <a:ea typeface="+mj-ea"/>
              </a:rPr>
              <a:t>“分解能</a:t>
            </a:r>
            <a:r>
              <a:rPr lang="en-US" altLang="ja-JP" sz="2000" dirty="0" smtClean="0">
                <a:latin typeface="+mj-ea"/>
                <a:ea typeface="+mj-ea"/>
              </a:rPr>
              <a:t>20</a:t>
            </a:r>
            <a:r>
              <a:rPr kumimoji="1" lang="en-US" altLang="ja-JP" sz="2000" dirty="0" smtClean="0">
                <a:latin typeface="+mj-ea"/>
                <a:ea typeface="+mj-ea"/>
              </a:rPr>
              <a:t>keV</a:t>
            </a:r>
            <a:r>
              <a:rPr kumimoji="1" lang="ja-JP" altLang="en-US" sz="2000" dirty="0" smtClean="0">
                <a:latin typeface="+mj-ea"/>
                <a:ea typeface="+mj-ea"/>
              </a:rPr>
              <a:t>以下”を満たす</a:t>
            </a:r>
            <a:endParaRPr kumimoji="1" lang="en-US" altLang="ja-JP" sz="2000" dirty="0" smtClean="0">
              <a:latin typeface="+mj-ea"/>
              <a:ea typeface="+mj-ea"/>
            </a:endParaRPr>
          </a:p>
          <a:p>
            <a:pPr>
              <a:buNone/>
            </a:pPr>
            <a:r>
              <a:rPr lang="ja-JP" altLang="en-US" sz="2000" dirty="0" smtClean="0">
                <a:latin typeface="+mj-ea"/>
                <a:ea typeface="+mj-ea"/>
              </a:rPr>
              <a:t>　・“エネルギーレンジ</a:t>
            </a:r>
            <a:r>
              <a:rPr lang="en-US" altLang="ja-JP" sz="2000" dirty="0" smtClean="0">
                <a:latin typeface="+mj-ea"/>
                <a:ea typeface="+mj-ea"/>
              </a:rPr>
              <a:t>30keV</a:t>
            </a:r>
            <a:r>
              <a:rPr lang="ja-JP" altLang="en-US" sz="2000" dirty="0" smtClean="0">
                <a:latin typeface="+mj-ea"/>
                <a:ea typeface="+mj-ea"/>
              </a:rPr>
              <a:t>以上”を満たすのは</a:t>
            </a:r>
            <a:r>
              <a:rPr lang="en-US" altLang="ja-JP" sz="2000" dirty="0" smtClean="0">
                <a:latin typeface="+mj-ea"/>
                <a:ea typeface="+mj-ea"/>
              </a:rPr>
              <a:t>80</a:t>
            </a:r>
            <a:r>
              <a:rPr lang="ja-JP" altLang="en-US" sz="2000" dirty="0" smtClean="0">
                <a:latin typeface="+mj-ea"/>
                <a:ea typeface="+mj-ea"/>
              </a:rPr>
              <a:t>℃まで（</a:t>
            </a:r>
            <a:r>
              <a:rPr kumimoji="1" lang="en-US" altLang="ja-JP" sz="2000" dirty="0" smtClean="0">
                <a:latin typeface="+mj-ea"/>
                <a:ea typeface="+mj-ea"/>
              </a:rPr>
              <a:t>90</a:t>
            </a:r>
            <a:r>
              <a:rPr kumimoji="1" lang="ja-JP" altLang="en-US" sz="2000" dirty="0" smtClean="0">
                <a:latin typeface="+mj-ea"/>
                <a:ea typeface="+mj-ea"/>
              </a:rPr>
              <a:t>℃では</a:t>
            </a:r>
            <a:r>
              <a:rPr kumimoji="1" lang="en-US" altLang="ja-JP" sz="2000" dirty="0" smtClean="0">
                <a:latin typeface="+mj-ea"/>
                <a:ea typeface="+mj-ea"/>
              </a:rPr>
              <a:t>38keV</a:t>
            </a:r>
            <a:r>
              <a:rPr kumimoji="1" lang="ja-JP" altLang="en-US" sz="2000" dirty="0" smtClean="0">
                <a:latin typeface="+mj-ea"/>
                <a:ea typeface="+mj-ea"/>
              </a:rPr>
              <a:t>以上</a:t>
            </a:r>
            <a:r>
              <a:rPr kumimoji="1" lang="ja-JP" altLang="en-US" sz="2000" dirty="0" smtClean="0">
                <a:latin typeface="+mj-ea"/>
                <a:ea typeface="+mj-ea"/>
              </a:rPr>
              <a:t>）</a:t>
            </a:r>
            <a:endParaRPr kumimoji="1" lang="en-US" altLang="ja-JP" sz="2000" dirty="0" smtClean="0">
              <a:latin typeface="+mj-ea"/>
              <a:ea typeface="+mj-ea"/>
            </a:endParaRPr>
          </a:p>
          <a:p>
            <a:pPr>
              <a:buNone/>
            </a:pPr>
            <a:r>
              <a:rPr lang="ja-JP" altLang="en-US" sz="2000" dirty="0" smtClean="0">
                <a:latin typeface="+mj-ea"/>
                <a:ea typeface="+mj-ea"/>
              </a:rPr>
              <a:t>　・信号処理は</a:t>
            </a:r>
            <a:r>
              <a:rPr lang="en-US" altLang="ja-JP" sz="2000" dirty="0" smtClean="0">
                <a:latin typeface="+mj-ea"/>
                <a:ea typeface="+mj-ea"/>
              </a:rPr>
              <a:t>1</a:t>
            </a:r>
            <a:r>
              <a:rPr lang="ja-JP" altLang="en-US" sz="2000" dirty="0" smtClean="0">
                <a:latin typeface="+mj-ea"/>
                <a:ea typeface="+mj-ea"/>
              </a:rPr>
              <a:t>イベントにつき電極</a:t>
            </a:r>
            <a:r>
              <a:rPr lang="en-US" altLang="ja-JP" sz="2000" dirty="0" smtClean="0">
                <a:latin typeface="+mj-ea"/>
                <a:ea typeface="+mj-ea"/>
              </a:rPr>
              <a:t>3</a:t>
            </a:r>
            <a:r>
              <a:rPr lang="ja-JP" altLang="en-US" sz="2000" dirty="0" smtClean="0">
                <a:latin typeface="+mj-ea"/>
                <a:ea typeface="+mj-ea"/>
              </a:rPr>
              <a:t>本分を読み出すとする</a:t>
            </a:r>
            <a:endParaRPr kumimoji="1" lang="en-US" altLang="ja-JP" sz="2000" dirty="0" smtClean="0">
              <a:latin typeface="+mj-ea"/>
              <a:ea typeface="+mj-ea"/>
            </a:endParaRPr>
          </a:p>
          <a:p>
            <a:pPr>
              <a:buNone/>
            </a:pPr>
            <a:r>
              <a:rPr lang="ja-JP" altLang="en-US" sz="2000" dirty="0" smtClean="0">
                <a:latin typeface="+mj-ea"/>
                <a:ea typeface="+mj-ea"/>
              </a:rPr>
              <a:t>②エネルギー較正について</a:t>
            </a:r>
            <a:endParaRPr lang="en-US" altLang="ja-JP" sz="2000" dirty="0" smtClean="0">
              <a:latin typeface="+mj-ea"/>
              <a:ea typeface="+mj-ea"/>
            </a:endParaRPr>
          </a:p>
          <a:p>
            <a:pPr>
              <a:buNone/>
            </a:pPr>
            <a:r>
              <a:rPr lang="ja-JP" altLang="en-US" sz="2000" dirty="0" smtClean="0">
                <a:latin typeface="+mj-ea"/>
                <a:ea typeface="+mj-ea"/>
              </a:rPr>
              <a:t>・温度依存を含むエネルギー較正曲線を導出した</a:t>
            </a:r>
            <a:endParaRPr lang="en-US" altLang="ja-JP" sz="2000" dirty="0" smtClean="0">
              <a:latin typeface="+mj-ea"/>
              <a:ea typeface="+mj-ea"/>
            </a:endParaRPr>
          </a:p>
          <a:p>
            <a:pPr>
              <a:buNone/>
            </a:pPr>
            <a:r>
              <a:rPr lang="ja-JP" altLang="en-US" sz="2000" dirty="0" smtClean="0">
                <a:latin typeface="+mj-ea"/>
                <a:ea typeface="+mj-ea"/>
              </a:rPr>
              <a:t>・</a:t>
            </a:r>
            <a:r>
              <a:rPr lang="en-US" altLang="ja-JP" sz="2000" dirty="0" smtClean="0">
                <a:latin typeface="+mj-ea"/>
                <a:ea typeface="+mj-ea"/>
              </a:rPr>
              <a:t>ASIC</a:t>
            </a:r>
            <a:r>
              <a:rPr lang="ja-JP" altLang="en-US" sz="2000" dirty="0" smtClean="0">
                <a:latin typeface="+mj-ea"/>
                <a:ea typeface="+mj-ea"/>
              </a:rPr>
              <a:t>のテストパルスを作るコンデンサの容量にズレがあることを確認した。</a:t>
            </a:r>
            <a:endParaRPr lang="en-US" altLang="ja-JP" sz="2000" dirty="0" smtClean="0">
              <a:latin typeface="+mj-ea"/>
              <a:ea typeface="+mj-ea"/>
            </a:endParaRPr>
          </a:p>
          <a:p>
            <a:pPr>
              <a:buNone/>
            </a:pPr>
            <a:r>
              <a:rPr lang="ja-JP" altLang="en-US" sz="2000" dirty="0" smtClean="0">
                <a:latin typeface="+mj-ea"/>
                <a:ea typeface="+mj-ea"/>
              </a:rPr>
              <a:t>・エネルギー依存を含むおおよそのエネルギー較正曲線を導出した</a:t>
            </a:r>
            <a:endParaRPr lang="en-US" altLang="ja-JP" sz="2000" dirty="0" smtClean="0">
              <a:latin typeface="+mj-ea"/>
              <a:ea typeface="+mj-ea"/>
            </a:endParaRPr>
          </a:p>
        </p:txBody>
      </p:sp>
      <p:sp>
        <p:nvSpPr>
          <p:cNvPr id="4" name="正方形/長方形 3"/>
          <p:cNvSpPr/>
          <p:nvPr/>
        </p:nvSpPr>
        <p:spPr>
          <a:xfrm>
            <a:off x="333248" y="4222988"/>
            <a:ext cx="8225536" cy="1323439"/>
          </a:xfrm>
          <a:prstGeom prst="rect">
            <a:avLst/>
          </a:prstGeom>
          <a:ln>
            <a:solidFill>
              <a:srgbClr val="FF6600"/>
            </a:solidFill>
          </a:ln>
        </p:spPr>
        <p:txBody>
          <a:bodyPr wrap="square">
            <a:spAutoFit/>
          </a:bodyPr>
          <a:lstStyle/>
          <a:p>
            <a:pPr>
              <a:buNone/>
            </a:pPr>
            <a:r>
              <a:rPr lang="en-US" altLang="ja-JP" sz="2000" dirty="0" smtClean="0">
                <a:latin typeface="+mj-ea"/>
              </a:rPr>
              <a:t>SSSD</a:t>
            </a:r>
            <a:r>
              <a:rPr lang="ja-JP" altLang="en-US" sz="2000" dirty="0" smtClean="0">
                <a:latin typeface="+mj-ea"/>
              </a:rPr>
              <a:t>は水星軌道上において、</a:t>
            </a:r>
            <a:endParaRPr lang="en-US" altLang="ja-JP" sz="2000" dirty="0" smtClean="0">
              <a:latin typeface="+mj-ea"/>
            </a:endParaRPr>
          </a:p>
          <a:p>
            <a:pPr>
              <a:buNone/>
            </a:pPr>
            <a:r>
              <a:rPr lang="ja-JP" altLang="en-US" sz="2000" dirty="0" smtClean="0">
                <a:latin typeface="+mj-ea"/>
              </a:rPr>
              <a:t>温度環境によってエネルギー較正が必要となるが、</a:t>
            </a:r>
            <a:endParaRPr lang="en-US" altLang="ja-JP" sz="2000" dirty="0" smtClean="0">
              <a:latin typeface="+mj-ea"/>
            </a:endParaRPr>
          </a:p>
          <a:p>
            <a:pPr>
              <a:buNone/>
            </a:pPr>
            <a:r>
              <a:rPr lang="ja-JP" altLang="en-US" sz="2000" dirty="0" smtClean="0">
                <a:latin typeface="+mj-ea"/>
              </a:rPr>
              <a:t>◆</a:t>
            </a:r>
            <a:r>
              <a:rPr lang="en-US" altLang="ja-JP" sz="2000" dirty="0" smtClean="0">
                <a:latin typeface="+mj-ea"/>
              </a:rPr>
              <a:t>80</a:t>
            </a:r>
            <a:r>
              <a:rPr lang="ja-JP" altLang="en-US" sz="2000" dirty="0" smtClean="0">
                <a:latin typeface="+mj-ea"/>
              </a:rPr>
              <a:t>℃の熱環境までは観測要求を満たす観測が可能。</a:t>
            </a:r>
            <a:endParaRPr lang="en-US" altLang="ja-JP" sz="2000" dirty="0" smtClean="0">
              <a:latin typeface="+mj-ea"/>
            </a:endParaRPr>
          </a:p>
          <a:p>
            <a:pPr>
              <a:buNone/>
            </a:pPr>
            <a:r>
              <a:rPr lang="ja-JP" altLang="en-US" sz="2000" dirty="0" smtClean="0">
                <a:latin typeface="+mj-ea"/>
              </a:rPr>
              <a:t>◆</a:t>
            </a:r>
            <a:r>
              <a:rPr lang="en-US" altLang="ja-JP" sz="2000" dirty="0" smtClean="0">
                <a:latin typeface="+mj-ea"/>
              </a:rPr>
              <a:t>90</a:t>
            </a:r>
            <a:r>
              <a:rPr lang="ja-JP" altLang="en-US" sz="2000" dirty="0" smtClean="0">
                <a:latin typeface="+mj-ea"/>
              </a:rPr>
              <a:t>℃では、分解能は問題無いが、</a:t>
            </a:r>
            <a:r>
              <a:rPr lang="en-US" altLang="ja-JP" sz="2000" dirty="0" smtClean="0">
                <a:latin typeface="+mj-ea"/>
              </a:rPr>
              <a:t>38keV</a:t>
            </a:r>
            <a:r>
              <a:rPr lang="ja-JP" altLang="en-US" sz="2000" dirty="0" smtClean="0">
                <a:latin typeface="+mj-ea"/>
              </a:rPr>
              <a:t>以上の粒子について観測可能。</a:t>
            </a:r>
            <a:endParaRPr lang="en-US" altLang="ja-JP" sz="2000" dirty="0" smtClean="0">
              <a:latin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900" y="0"/>
            <a:ext cx="7467600" cy="804862"/>
          </a:xfrm>
        </p:spPr>
        <p:txBody>
          <a:bodyPr>
            <a:normAutofit/>
          </a:bodyPr>
          <a:lstStyle/>
          <a:p>
            <a:r>
              <a:rPr lang="ja-JP" altLang="en-US" sz="3600" dirty="0" smtClean="0"/>
              <a:t>今後やるべきこと</a:t>
            </a:r>
            <a:endParaRPr kumimoji="1" lang="ja-JP" altLang="en-US" sz="3600" dirty="0"/>
          </a:p>
        </p:txBody>
      </p:sp>
      <p:sp>
        <p:nvSpPr>
          <p:cNvPr id="3" name="コンテンツ プレースホルダ 2"/>
          <p:cNvSpPr>
            <a:spLocks noGrp="1"/>
          </p:cNvSpPr>
          <p:nvPr>
            <p:ph sz="quarter" idx="1"/>
          </p:nvPr>
        </p:nvSpPr>
        <p:spPr>
          <a:xfrm>
            <a:off x="215900" y="1016000"/>
            <a:ext cx="8470900" cy="4873752"/>
          </a:xfrm>
        </p:spPr>
        <p:txBody>
          <a:bodyPr>
            <a:normAutofit/>
          </a:bodyPr>
          <a:lstStyle/>
          <a:p>
            <a:r>
              <a:rPr lang="en-US" altLang="ja-JP" sz="2000" dirty="0" smtClean="0">
                <a:latin typeface="+mj-ea"/>
                <a:ea typeface="+mj-ea"/>
              </a:rPr>
              <a:t>TOF</a:t>
            </a:r>
            <a:r>
              <a:rPr lang="ja-JP" altLang="en-US" sz="2000" dirty="0" smtClean="0">
                <a:latin typeface="+mj-ea"/>
                <a:ea typeface="+mj-ea"/>
              </a:rPr>
              <a:t>式速度分析部の性能試験　</a:t>
            </a:r>
            <a:r>
              <a:rPr lang="ja-JP" altLang="en-US" sz="2000" dirty="0" smtClean="0">
                <a:solidFill>
                  <a:srgbClr val="0000FF"/>
                </a:solidFill>
                <a:latin typeface="+mj-ea"/>
                <a:ea typeface="+mj-ea"/>
              </a:rPr>
              <a:t>→試験中＠本郷</a:t>
            </a:r>
            <a:endParaRPr lang="en-US" altLang="ja-JP" sz="2000" dirty="0" smtClean="0">
              <a:solidFill>
                <a:srgbClr val="0000FF"/>
              </a:solidFill>
              <a:latin typeface="+mj-ea"/>
              <a:ea typeface="+mj-ea"/>
            </a:endParaRPr>
          </a:p>
          <a:p>
            <a:r>
              <a:rPr lang="en-US" altLang="ja-JP" sz="2000" dirty="0" smtClean="0">
                <a:latin typeface="+mj-ea"/>
                <a:ea typeface="+mj-ea"/>
              </a:rPr>
              <a:t>SSSD</a:t>
            </a:r>
            <a:r>
              <a:rPr lang="ja-JP" altLang="en-US" sz="2000" dirty="0" smtClean="0">
                <a:latin typeface="+mj-ea"/>
                <a:ea typeface="+mj-ea"/>
              </a:rPr>
              <a:t>イオンビーム試験（低エネルギー側）</a:t>
            </a:r>
            <a:endParaRPr lang="en-US" altLang="ja-JP" sz="2000" dirty="0" smtClean="0">
              <a:latin typeface="+mj-ea"/>
              <a:ea typeface="+mj-ea"/>
            </a:endParaRPr>
          </a:p>
          <a:p>
            <a:pPr>
              <a:buNone/>
            </a:pPr>
            <a:r>
              <a:rPr lang="ja-JP" altLang="en-US" sz="2000" dirty="0" smtClean="0">
                <a:latin typeface="+mj-ea"/>
                <a:ea typeface="+mj-ea"/>
              </a:rPr>
              <a:t>　→エネルギー依存性を含むエネルギー較正曲線の導出</a:t>
            </a:r>
            <a:endParaRPr lang="en-US" altLang="ja-JP" sz="2000" dirty="0" smtClean="0">
              <a:latin typeface="+mj-ea"/>
              <a:ea typeface="+mj-ea"/>
            </a:endParaRPr>
          </a:p>
          <a:p>
            <a:pPr>
              <a:buNone/>
            </a:pPr>
            <a:r>
              <a:rPr lang="ja-JP" altLang="en-US" sz="2000" dirty="0" smtClean="0">
                <a:latin typeface="+mj-ea"/>
                <a:ea typeface="+mj-ea"/>
              </a:rPr>
              <a:t>　→各イオン種についての性能評価</a:t>
            </a:r>
            <a:endParaRPr lang="en-US" altLang="ja-JP" sz="2000" dirty="0" smtClean="0">
              <a:latin typeface="+mj-ea"/>
              <a:ea typeface="+mj-ea"/>
            </a:endParaRPr>
          </a:p>
          <a:p>
            <a:r>
              <a:rPr lang="ja-JP" altLang="en-US" sz="2000" dirty="0" smtClean="0">
                <a:latin typeface="+mj-ea"/>
                <a:ea typeface="+mj-ea"/>
              </a:rPr>
              <a:t>速度分析部とエネルギー分析部の総合試験　</a:t>
            </a:r>
            <a:r>
              <a:rPr lang="ja-JP" altLang="en-US" sz="2000" dirty="0" smtClean="0">
                <a:solidFill>
                  <a:srgbClr val="0000FF"/>
                </a:solidFill>
                <a:latin typeface="+mj-ea"/>
                <a:ea typeface="+mj-ea"/>
              </a:rPr>
              <a:t>→</a:t>
            </a:r>
            <a:r>
              <a:rPr lang="en-US" altLang="ja-JP" sz="2000" dirty="0" smtClean="0">
                <a:solidFill>
                  <a:srgbClr val="0000FF"/>
                </a:solidFill>
                <a:latin typeface="+mj-ea"/>
                <a:ea typeface="+mj-ea"/>
              </a:rPr>
              <a:t>10</a:t>
            </a:r>
            <a:r>
              <a:rPr lang="ja-JP" altLang="en-US" sz="2000" dirty="0" smtClean="0">
                <a:solidFill>
                  <a:srgbClr val="0000FF"/>
                </a:solidFill>
                <a:latin typeface="+mj-ea"/>
                <a:ea typeface="+mj-ea"/>
              </a:rPr>
              <a:t>月頭＠本郷</a:t>
            </a:r>
            <a:endParaRPr lang="en-US" altLang="ja-JP" sz="2000" dirty="0" smtClean="0">
              <a:solidFill>
                <a:srgbClr val="0000FF"/>
              </a:solidFill>
              <a:latin typeface="+mj-ea"/>
              <a:ea typeface="+mj-ea"/>
            </a:endParaRPr>
          </a:p>
          <a:p>
            <a:pPr>
              <a:buNone/>
            </a:pPr>
            <a:r>
              <a:rPr lang="ja-JP" altLang="en-US" sz="2000" dirty="0" smtClean="0">
                <a:solidFill>
                  <a:srgbClr val="0000FF"/>
                </a:solidFill>
                <a:latin typeface="+mj-ea"/>
                <a:ea typeface="+mj-ea"/>
              </a:rPr>
              <a:t>　</a:t>
            </a:r>
            <a:r>
              <a:rPr lang="ja-JP" altLang="en-US" sz="2000" dirty="0" smtClean="0">
                <a:latin typeface="+mj-ea"/>
                <a:ea typeface="+mj-ea"/>
              </a:rPr>
              <a:t>→イオン種を同定するための質量決定精度の評価</a:t>
            </a:r>
            <a:endParaRPr lang="en-US" altLang="ja-JP" sz="2000" dirty="0" smtClean="0">
              <a:latin typeface="+mj-ea"/>
              <a:ea typeface="+mj-ea"/>
            </a:endParaRPr>
          </a:p>
          <a:p>
            <a:r>
              <a:rPr lang="en-US" altLang="ja-JP" sz="2000" dirty="0" smtClean="0">
                <a:latin typeface="+mj-ea"/>
                <a:ea typeface="+mj-ea"/>
              </a:rPr>
              <a:t>SSSD</a:t>
            </a:r>
            <a:r>
              <a:rPr lang="ja-JP" altLang="en-US" sz="2000" dirty="0" smtClean="0">
                <a:latin typeface="+mj-ea"/>
                <a:ea typeface="+mj-ea"/>
              </a:rPr>
              <a:t>の低温下における性能試験　</a:t>
            </a:r>
            <a:r>
              <a:rPr lang="ja-JP" altLang="en-US" sz="2000" dirty="0" smtClean="0">
                <a:solidFill>
                  <a:srgbClr val="0000FF"/>
                </a:solidFill>
                <a:latin typeface="+mj-ea"/>
                <a:ea typeface="+mj-ea"/>
              </a:rPr>
              <a:t>→試験中＠宇宙研</a:t>
            </a:r>
            <a:endParaRPr lang="en-US" altLang="ja-JP" sz="2000" dirty="0" smtClean="0">
              <a:solidFill>
                <a:srgbClr val="0000FF"/>
              </a:solidFill>
              <a:latin typeface="+mj-ea"/>
              <a:ea typeface="+mj-ea"/>
            </a:endParaRPr>
          </a:p>
          <a:p>
            <a:r>
              <a:rPr lang="en-US" altLang="ja-JP" sz="2000" dirty="0" smtClean="0">
                <a:latin typeface="+mj-ea"/>
                <a:ea typeface="+mj-ea"/>
              </a:rPr>
              <a:t>SSSD</a:t>
            </a:r>
            <a:r>
              <a:rPr lang="ja-JP" altLang="en-US" sz="2000" dirty="0" smtClean="0">
                <a:latin typeface="+mj-ea"/>
                <a:ea typeface="+mj-ea"/>
              </a:rPr>
              <a:t>の放射線による劣化特性の評価（参考：補足②）</a:t>
            </a:r>
            <a:endParaRPr lang="en-US" altLang="ja-JP" sz="2000" dirty="0" smtClean="0">
              <a:latin typeface="+mj-ea"/>
              <a:ea typeface="+mj-ea"/>
            </a:endParaRPr>
          </a:p>
          <a:p>
            <a:endParaRPr kumimoji="1" lang="ja-JP" altLang="en-US" sz="2000" dirty="0">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F:\HIMAC_FWHM.png"/>
          <p:cNvPicPr>
            <a:picLocks noChangeAspect="1" noChangeArrowheads="1"/>
          </p:cNvPicPr>
          <p:nvPr/>
        </p:nvPicPr>
        <p:blipFill>
          <a:blip r:embed="rId3" cstate="print"/>
          <a:srcRect/>
          <a:stretch>
            <a:fillRect/>
          </a:stretch>
        </p:blipFill>
        <p:spPr bwMode="auto">
          <a:xfrm>
            <a:off x="768096" y="822371"/>
            <a:ext cx="3290849" cy="2231725"/>
          </a:xfrm>
          <a:prstGeom prst="rect">
            <a:avLst/>
          </a:prstGeom>
          <a:noFill/>
        </p:spPr>
      </p:pic>
      <p:pic>
        <p:nvPicPr>
          <p:cNvPr id="2056" name="Picture 8" descr="F:\HIMAC_ped2.png"/>
          <p:cNvPicPr>
            <a:picLocks noChangeAspect="1" noChangeArrowheads="1"/>
          </p:cNvPicPr>
          <p:nvPr/>
        </p:nvPicPr>
        <p:blipFill>
          <a:blip r:embed="rId4" cstate="print"/>
          <a:srcRect/>
          <a:stretch>
            <a:fillRect/>
          </a:stretch>
        </p:blipFill>
        <p:spPr bwMode="auto">
          <a:xfrm>
            <a:off x="4462272" y="813225"/>
            <a:ext cx="3310128" cy="2244799"/>
          </a:xfrm>
          <a:prstGeom prst="rect">
            <a:avLst/>
          </a:prstGeom>
          <a:noFill/>
        </p:spPr>
      </p:pic>
      <p:sp>
        <p:nvSpPr>
          <p:cNvPr id="2" name="タイトル 1"/>
          <p:cNvSpPr>
            <a:spLocks noGrp="1"/>
          </p:cNvSpPr>
          <p:nvPr>
            <p:ph type="title"/>
          </p:nvPr>
        </p:nvSpPr>
        <p:spPr>
          <a:xfrm>
            <a:off x="169834" y="50800"/>
            <a:ext cx="8974166" cy="667512"/>
          </a:xfrm>
        </p:spPr>
        <p:txBody>
          <a:bodyPr>
            <a:noAutofit/>
          </a:bodyPr>
          <a:lstStyle/>
          <a:p>
            <a:r>
              <a:rPr lang="ja-JP" altLang="en-US" sz="3600" dirty="0" smtClean="0">
                <a:solidFill>
                  <a:schemeClr val="accent6"/>
                </a:solidFill>
                <a:latin typeface="ＭＳ Ｐ明朝" pitchFamily="18" charset="-128"/>
                <a:ea typeface="ＭＳ Ｐ明朝" pitchFamily="18" charset="-128"/>
              </a:rPr>
              <a:t>補足①放射線による</a:t>
            </a:r>
            <a:r>
              <a:rPr kumimoji="1" lang="ja-JP" altLang="en-US" sz="3600" dirty="0" smtClean="0">
                <a:solidFill>
                  <a:schemeClr val="accent6"/>
                </a:solidFill>
                <a:latin typeface="ＭＳ Ｐ明朝" pitchFamily="18" charset="-128"/>
                <a:ea typeface="ＭＳ Ｐ明朝" pitchFamily="18" charset="-128"/>
              </a:rPr>
              <a:t>劣化状況（</a:t>
            </a:r>
            <a:r>
              <a:rPr kumimoji="1" lang="en-US" altLang="ja-JP" sz="3600" dirty="0" err="1" smtClean="0">
                <a:solidFill>
                  <a:schemeClr val="accent6"/>
                </a:solidFill>
                <a:latin typeface="ＭＳ Ｐ明朝" pitchFamily="18" charset="-128"/>
                <a:ea typeface="ＭＳ Ｐ明朝" pitchFamily="18" charset="-128"/>
              </a:rPr>
              <a:t>Si,H</a:t>
            </a:r>
            <a:r>
              <a:rPr kumimoji="1" lang="ja-JP" altLang="en-US" sz="3600" dirty="0" smtClean="0">
                <a:solidFill>
                  <a:schemeClr val="accent6"/>
                </a:solidFill>
                <a:latin typeface="ＭＳ Ｐ明朝" pitchFamily="18" charset="-128"/>
                <a:ea typeface="ＭＳ Ｐ明朝" pitchFamily="18" charset="-128"/>
              </a:rPr>
              <a:t>照射後）</a:t>
            </a:r>
            <a:endParaRPr kumimoji="1" lang="ja-JP" altLang="en-US" sz="3600" dirty="0">
              <a:solidFill>
                <a:schemeClr val="accent6"/>
              </a:solidFill>
              <a:latin typeface="ＭＳ Ｐ明朝" pitchFamily="18" charset="-128"/>
              <a:ea typeface="ＭＳ Ｐ明朝" pitchFamily="18" charset="-128"/>
            </a:endParaRPr>
          </a:p>
        </p:txBody>
      </p:sp>
      <p:sp>
        <p:nvSpPr>
          <p:cNvPr id="11" name="正方形/長方形 10"/>
          <p:cNvSpPr/>
          <p:nvPr/>
        </p:nvSpPr>
        <p:spPr>
          <a:xfrm>
            <a:off x="2843194" y="2313424"/>
            <a:ext cx="954107" cy="461665"/>
          </a:xfrm>
          <a:prstGeom prst="rect">
            <a:avLst/>
          </a:prstGeom>
        </p:spPr>
        <p:txBody>
          <a:bodyPr wrap="none">
            <a:spAutoFit/>
          </a:bodyPr>
          <a:lstStyle/>
          <a:p>
            <a:pPr>
              <a:defRPr/>
            </a:pPr>
            <a:r>
              <a:rPr lang="ja-JP" altLang="en-US" sz="1200" dirty="0" smtClean="0">
                <a:solidFill>
                  <a:srgbClr val="FF0000"/>
                </a:solidFill>
              </a:rPr>
              <a:t>赤：照射後</a:t>
            </a:r>
            <a:endParaRPr lang="en-US" altLang="ja-JP" sz="1200" dirty="0" smtClean="0">
              <a:solidFill>
                <a:srgbClr val="FF0000"/>
              </a:solidFill>
            </a:endParaRPr>
          </a:p>
          <a:p>
            <a:pPr>
              <a:defRPr/>
            </a:pPr>
            <a:r>
              <a:rPr lang="ja-JP" altLang="en-US" sz="1200" dirty="0" smtClean="0">
                <a:solidFill>
                  <a:srgbClr val="0000FF"/>
                </a:solidFill>
              </a:rPr>
              <a:t>青：照射前</a:t>
            </a:r>
            <a:endParaRPr lang="ja-JP" altLang="en-US" sz="1200" dirty="0">
              <a:solidFill>
                <a:srgbClr val="0000FF"/>
              </a:solidFill>
            </a:endParaRPr>
          </a:p>
        </p:txBody>
      </p:sp>
      <p:sp>
        <p:nvSpPr>
          <p:cNvPr id="10" name="正方形/長方形 9"/>
          <p:cNvSpPr/>
          <p:nvPr/>
        </p:nvSpPr>
        <p:spPr>
          <a:xfrm>
            <a:off x="649224" y="5497018"/>
            <a:ext cx="7278624" cy="1200329"/>
          </a:xfrm>
          <a:prstGeom prst="rect">
            <a:avLst/>
          </a:prstGeom>
          <a:noFill/>
          <a:ln>
            <a:solidFill>
              <a:schemeClr val="accent1"/>
            </a:solidFill>
          </a:ln>
        </p:spPr>
        <p:txBody>
          <a:bodyPr wrap="square">
            <a:spAutoFit/>
          </a:bodyPr>
          <a:lstStyle/>
          <a:p>
            <a:pPr>
              <a:defRPr/>
            </a:pPr>
            <a:r>
              <a:rPr lang="ja-JP" altLang="en-US" dirty="0" smtClean="0">
                <a:latin typeface="+mn-ea"/>
              </a:rPr>
              <a:t>放射線照射後は、</a:t>
            </a:r>
            <a:endParaRPr lang="en-US" altLang="ja-JP" dirty="0" smtClean="0">
              <a:latin typeface="+mn-ea"/>
            </a:endParaRPr>
          </a:p>
          <a:p>
            <a:pPr>
              <a:defRPr/>
            </a:pPr>
            <a:r>
              <a:rPr lang="en-US" altLang="ja-JP" dirty="0" smtClean="0">
                <a:latin typeface="+mn-ea"/>
              </a:rPr>
              <a:t>     </a:t>
            </a:r>
            <a:r>
              <a:rPr lang="ja-JP" altLang="en-US" dirty="0" smtClean="0">
                <a:latin typeface="+mn-ea"/>
              </a:rPr>
              <a:t>分解能</a:t>
            </a:r>
            <a:r>
              <a:rPr lang="en-US" altLang="ja-JP" dirty="0" smtClean="0">
                <a:latin typeface="+mn-ea"/>
              </a:rPr>
              <a:t>…</a:t>
            </a:r>
            <a:r>
              <a:rPr lang="ja-JP" altLang="en-US" dirty="0" smtClean="0">
                <a:latin typeface="+mn-ea"/>
              </a:rPr>
              <a:t>常温で</a:t>
            </a:r>
            <a:r>
              <a:rPr lang="en-US" altLang="ja-JP" dirty="0" smtClean="0">
                <a:latin typeface="+mn-ea"/>
              </a:rPr>
              <a:t>4keV</a:t>
            </a:r>
            <a:r>
              <a:rPr lang="ja-JP" altLang="en-US" dirty="0" err="1" smtClean="0">
                <a:latin typeface="+mn-ea"/>
              </a:rPr>
              <a:t>、</a:t>
            </a:r>
            <a:r>
              <a:rPr lang="en-US" altLang="ja-JP" dirty="0" smtClean="0">
                <a:latin typeface="+mn-ea"/>
              </a:rPr>
              <a:t>70</a:t>
            </a:r>
            <a:r>
              <a:rPr lang="ja-JP" altLang="en-US" dirty="0" smtClean="0">
                <a:latin typeface="+mn-ea"/>
              </a:rPr>
              <a:t>℃で</a:t>
            </a:r>
            <a:r>
              <a:rPr lang="en-US" altLang="ja-JP" dirty="0" smtClean="0">
                <a:latin typeface="+mn-ea"/>
              </a:rPr>
              <a:t>2keV</a:t>
            </a:r>
            <a:r>
              <a:rPr lang="ja-JP" altLang="en-US" dirty="0" smtClean="0">
                <a:latin typeface="+mn-ea"/>
              </a:rPr>
              <a:t>程度劣化</a:t>
            </a:r>
            <a:endParaRPr lang="en-US" altLang="ja-JP" dirty="0" smtClean="0">
              <a:latin typeface="+mn-ea"/>
            </a:endParaRPr>
          </a:p>
          <a:p>
            <a:pPr>
              <a:defRPr/>
            </a:pPr>
            <a:r>
              <a:rPr lang="ja-JP" altLang="en-US" dirty="0" smtClean="0">
                <a:latin typeface="+mn-ea"/>
              </a:rPr>
              <a:t> 　　零点付近のノイズ</a:t>
            </a:r>
            <a:r>
              <a:rPr lang="en-US" altLang="ja-JP" dirty="0" smtClean="0">
                <a:latin typeface="+mn-ea"/>
              </a:rPr>
              <a:t>…</a:t>
            </a:r>
            <a:r>
              <a:rPr lang="ja-JP" altLang="en-US" dirty="0" smtClean="0">
                <a:latin typeface="+mn-ea"/>
              </a:rPr>
              <a:t>常温、</a:t>
            </a:r>
            <a:r>
              <a:rPr lang="en-US" altLang="ja-JP" dirty="0" smtClean="0">
                <a:latin typeface="+mn-ea"/>
              </a:rPr>
              <a:t>70</a:t>
            </a:r>
            <a:r>
              <a:rPr lang="ja-JP" altLang="en-US" dirty="0" smtClean="0">
                <a:latin typeface="+mn-ea"/>
              </a:rPr>
              <a:t>℃ともに</a:t>
            </a:r>
            <a:r>
              <a:rPr lang="en-US" altLang="ja-JP" dirty="0" smtClean="0">
                <a:latin typeface="+mn-ea"/>
              </a:rPr>
              <a:t>2 </a:t>
            </a:r>
            <a:r>
              <a:rPr lang="en-US" altLang="ja-JP" dirty="0" err="1" smtClean="0">
                <a:latin typeface="+mn-ea"/>
              </a:rPr>
              <a:t>keV</a:t>
            </a:r>
            <a:r>
              <a:rPr lang="ja-JP" altLang="en-US" dirty="0" smtClean="0">
                <a:latin typeface="+mn-ea"/>
              </a:rPr>
              <a:t>程度増加</a:t>
            </a:r>
            <a:endParaRPr lang="en-US" altLang="ja-JP" dirty="0" smtClean="0">
              <a:latin typeface="+mn-ea"/>
            </a:endParaRPr>
          </a:p>
          <a:p>
            <a:pPr>
              <a:defRPr/>
            </a:pPr>
            <a:r>
              <a:rPr lang="ja-JP" altLang="en-US" dirty="0" smtClean="0">
                <a:latin typeface="+mn-ea"/>
              </a:rPr>
              <a:t> 　　ピーク位置</a:t>
            </a:r>
            <a:r>
              <a:rPr lang="en-US" altLang="ja-JP" dirty="0" smtClean="0">
                <a:latin typeface="+mn-ea"/>
              </a:rPr>
              <a:t>…</a:t>
            </a:r>
            <a:r>
              <a:rPr lang="ja-JP" altLang="en-US" dirty="0" smtClean="0">
                <a:latin typeface="+mn-ea"/>
              </a:rPr>
              <a:t>常温で</a:t>
            </a:r>
            <a:r>
              <a:rPr lang="en-US" altLang="ja-JP" dirty="0" smtClean="0">
                <a:latin typeface="+mn-ea"/>
              </a:rPr>
              <a:t>3keV</a:t>
            </a:r>
            <a:r>
              <a:rPr lang="ja-JP" altLang="en-US" dirty="0" err="1" smtClean="0">
                <a:latin typeface="+mn-ea"/>
              </a:rPr>
              <a:t>、</a:t>
            </a:r>
            <a:r>
              <a:rPr lang="en-US" altLang="ja-JP" dirty="0" smtClean="0">
                <a:latin typeface="+mn-ea"/>
              </a:rPr>
              <a:t>70</a:t>
            </a:r>
            <a:r>
              <a:rPr lang="ja-JP" altLang="en-US" dirty="0" smtClean="0">
                <a:latin typeface="+mn-ea"/>
              </a:rPr>
              <a:t>℃で</a:t>
            </a:r>
            <a:r>
              <a:rPr lang="en-US" altLang="ja-JP" dirty="0" smtClean="0">
                <a:latin typeface="+mn-ea"/>
              </a:rPr>
              <a:t>-10keV</a:t>
            </a:r>
            <a:r>
              <a:rPr lang="ja-JP" altLang="en-US" dirty="0" smtClean="0">
                <a:latin typeface="+mn-ea"/>
              </a:rPr>
              <a:t>程度シフト　→ゲインの低下</a:t>
            </a:r>
            <a:endParaRPr lang="en-US" altLang="ja-JP" dirty="0" smtClean="0">
              <a:latin typeface="+mn-ea"/>
            </a:endParaRPr>
          </a:p>
        </p:txBody>
      </p:sp>
      <p:sp>
        <p:nvSpPr>
          <p:cNvPr id="23" name="正方形/長方形 22"/>
          <p:cNvSpPr/>
          <p:nvPr/>
        </p:nvSpPr>
        <p:spPr>
          <a:xfrm>
            <a:off x="1620416" y="750931"/>
            <a:ext cx="1838965" cy="338554"/>
          </a:xfrm>
          <a:prstGeom prst="rect">
            <a:avLst/>
          </a:prstGeom>
        </p:spPr>
        <p:txBody>
          <a:bodyPr wrap="none">
            <a:spAutoFit/>
          </a:bodyPr>
          <a:lstStyle/>
          <a:p>
            <a:r>
              <a:rPr lang="ja-JP" altLang="en-US" sz="1600" b="1" dirty="0" smtClean="0">
                <a:solidFill>
                  <a:srgbClr val="002060"/>
                </a:solidFill>
              </a:rPr>
              <a:t>エネルギー分解能</a:t>
            </a:r>
            <a:endParaRPr lang="ja-JP" altLang="en-US" sz="1600" b="1" dirty="0">
              <a:solidFill>
                <a:srgbClr val="002060"/>
              </a:solidFill>
            </a:endParaRPr>
          </a:p>
        </p:txBody>
      </p:sp>
      <p:sp>
        <p:nvSpPr>
          <p:cNvPr id="51" name="正方形/長方形 50"/>
          <p:cNvSpPr/>
          <p:nvPr/>
        </p:nvSpPr>
        <p:spPr>
          <a:xfrm>
            <a:off x="5621238" y="750932"/>
            <a:ext cx="1088760" cy="338554"/>
          </a:xfrm>
          <a:prstGeom prst="rect">
            <a:avLst/>
          </a:prstGeom>
        </p:spPr>
        <p:txBody>
          <a:bodyPr wrap="none">
            <a:spAutoFit/>
          </a:bodyPr>
          <a:lstStyle/>
          <a:p>
            <a:pPr>
              <a:defRPr/>
            </a:pPr>
            <a:r>
              <a:rPr lang="ja-JP" altLang="en-US" sz="1600" b="1" dirty="0" smtClean="0">
                <a:solidFill>
                  <a:srgbClr val="002060"/>
                </a:solidFill>
              </a:rPr>
              <a:t>零点ノイズ</a:t>
            </a:r>
            <a:endParaRPr lang="ja-JP" altLang="en-US" sz="1600" b="1" dirty="0">
              <a:solidFill>
                <a:srgbClr val="002060"/>
              </a:solidFill>
            </a:endParaRPr>
          </a:p>
        </p:txBody>
      </p:sp>
      <p:sp>
        <p:nvSpPr>
          <p:cNvPr id="52" name="正方形/長方形 51"/>
          <p:cNvSpPr/>
          <p:nvPr/>
        </p:nvSpPr>
        <p:spPr>
          <a:xfrm>
            <a:off x="6492814" y="2313424"/>
            <a:ext cx="954107" cy="461665"/>
          </a:xfrm>
          <a:prstGeom prst="rect">
            <a:avLst/>
          </a:prstGeom>
        </p:spPr>
        <p:txBody>
          <a:bodyPr wrap="none">
            <a:spAutoFit/>
          </a:bodyPr>
          <a:lstStyle/>
          <a:p>
            <a:pPr>
              <a:defRPr/>
            </a:pPr>
            <a:r>
              <a:rPr lang="ja-JP" altLang="en-US" sz="1200" dirty="0" smtClean="0">
                <a:solidFill>
                  <a:srgbClr val="FF0000"/>
                </a:solidFill>
              </a:rPr>
              <a:t>赤：照射後</a:t>
            </a:r>
            <a:endParaRPr lang="en-US" altLang="ja-JP" sz="1200" dirty="0" smtClean="0">
              <a:solidFill>
                <a:srgbClr val="FF0000"/>
              </a:solidFill>
            </a:endParaRPr>
          </a:p>
          <a:p>
            <a:pPr>
              <a:defRPr/>
            </a:pPr>
            <a:r>
              <a:rPr lang="ja-JP" altLang="en-US" sz="1200" dirty="0" smtClean="0">
                <a:solidFill>
                  <a:srgbClr val="0000FF"/>
                </a:solidFill>
              </a:rPr>
              <a:t>青：照射前</a:t>
            </a:r>
            <a:endParaRPr lang="en-US" altLang="ja-JP" sz="1200" dirty="0" smtClean="0">
              <a:solidFill>
                <a:srgbClr val="0000FF"/>
              </a:solidFill>
            </a:endParaRPr>
          </a:p>
        </p:txBody>
      </p:sp>
      <p:sp>
        <p:nvSpPr>
          <p:cNvPr id="55" name="テキスト ボックス 54"/>
          <p:cNvSpPr txBox="1"/>
          <p:nvPr/>
        </p:nvSpPr>
        <p:spPr>
          <a:xfrm rot="16200000">
            <a:off x="4028769" y="1491321"/>
            <a:ext cx="1143007" cy="215444"/>
          </a:xfrm>
          <a:prstGeom prst="rect">
            <a:avLst/>
          </a:prstGeom>
          <a:noFill/>
        </p:spPr>
        <p:txBody>
          <a:bodyPr wrap="square" rtlCol="0">
            <a:spAutoFit/>
          </a:bodyPr>
          <a:lstStyle/>
          <a:p>
            <a:r>
              <a:rPr kumimoji="1" lang="en-US" altLang="ja-JP" sz="800" b="1" dirty="0" smtClean="0">
                <a:solidFill>
                  <a:schemeClr val="tx1">
                    <a:lumMod val="85000"/>
                    <a:lumOff val="15000"/>
                  </a:schemeClr>
                </a:solidFill>
              </a:rPr>
              <a:t> Energy[</a:t>
            </a:r>
            <a:r>
              <a:rPr kumimoji="1" lang="en-US" altLang="ja-JP" sz="800" b="1" dirty="0" err="1" smtClean="0">
                <a:solidFill>
                  <a:schemeClr val="tx1">
                    <a:lumMod val="85000"/>
                    <a:lumOff val="15000"/>
                  </a:schemeClr>
                </a:solidFill>
              </a:rPr>
              <a:t>keV</a:t>
            </a:r>
            <a:r>
              <a:rPr kumimoji="1" lang="en-US" altLang="ja-JP" sz="800" b="1" dirty="0" smtClean="0">
                <a:solidFill>
                  <a:schemeClr val="tx1">
                    <a:lumMod val="85000"/>
                    <a:lumOff val="15000"/>
                  </a:schemeClr>
                </a:solidFill>
              </a:rPr>
              <a:t>]</a:t>
            </a:r>
            <a:endParaRPr kumimoji="1" lang="ja-JP" altLang="en-US" sz="800" b="1" dirty="0">
              <a:solidFill>
                <a:schemeClr val="tx1">
                  <a:lumMod val="85000"/>
                  <a:lumOff val="15000"/>
                </a:schemeClr>
              </a:solidFill>
            </a:endParaRPr>
          </a:p>
        </p:txBody>
      </p:sp>
      <p:sp>
        <p:nvSpPr>
          <p:cNvPr id="56" name="テキスト ボックス 55"/>
          <p:cNvSpPr txBox="1"/>
          <p:nvPr/>
        </p:nvSpPr>
        <p:spPr>
          <a:xfrm rot="16200000">
            <a:off x="322605" y="1608480"/>
            <a:ext cx="1143007" cy="215444"/>
          </a:xfrm>
          <a:prstGeom prst="rect">
            <a:avLst/>
          </a:prstGeom>
          <a:noFill/>
        </p:spPr>
        <p:txBody>
          <a:bodyPr wrap="square" rtlCol="0">
            <a:spAutoFit/>
          </a:bodyPr>
          <a:lstStyle/>
          <a:p>
            <a:r>
              <a:rPr kumimoji="1" lang="en-US" altLang="ja-JP" sz="800" b="1" dirty="0" smtClean="0">
                <a:solidFill>
                  <a:schemeClr val="tx1">
                    <a:lumMod val="85000"/>
                    <a:lumOff val="15000"/>
                  </a:schemeClr>
                </a:solidFill>
              </a:rPr>
              <a:t> Energy[</a:t>
            </a:r>
            <a:r>
              <a:rPr kumimoji="1" lang="en-US" altLang="ja-JP" sz="800" b="1" dirty="0" err="1" smtClean="0">
                <a:solidFill>
                  <a:schemeClr val="tx1">
                    <a:lumMod val="85000"/>
                    <a:lumOff val="15000"/>
                  </a:schemeClr>
                </a:solidFill>
              </a:rPr>
              <a:t>keV</a:t>
            </a:r>
            <a:r>
              <a:rPr kumimoji="1" lang="en-US" altLang="ja-JP" sz="800" b="1" dirty="0" smtClean="0">
                <a:solidFill>
                  <a:schemeClr val="tx1">
                    <a:lumMod val="85000"/>
                    <a:lumOff val="15000"/>
                  </a:schemeClr>
                </a:solidFill>
              </a:rPr>
              <a:t>]</a:t>
            </a:r>
            <a:endParaRPr kumimoji="1" lang="ja-JP" altLang="en-US" sz="800" b="1" dirty="0">
              <a:solidFill>
                <a:schemeClr val="tx1">
                  <a:lumMod val="85000"/>
                  <a:lumOff val="15000"/>
                </a:schemeClr>
              </a:solidFill>
            </a:endParaRPr>
          </a:p>
        </p:txBody>
      </p:sp>
      <p:sp>
        <p:nvSpPr>
          <p:cNvPr id="58" name="正方形/長方形 57"/>
          <p:cNvSpPr/>
          <p:nvPr/>
        </p:nvSpPr>
        <p:spPr>
          <a:xfrm>
            <a:off x="5635558" y="2813490"/>
            <a:ext cx="814647" cy="215444"/>
          </a:xfrm>
          <a:prstGeom prst="rect">
            <a:avLst/>
          </a:prstGeom>
        </p:spPr>
        <p:txBody>
          <a:bodyPr wrap="square">
            <a:spAutoFit/>
          </a:bodyPr>
          <a:lstStyle/>
          <a:p>
            <a:pPr>
              <a:defRPr/>
            </a:pPr>
            <a:r>
              <a:rPr lang="en-US" altLang="ja-JP" sz="800" b="1" dirty="0" smtClean="0"/>
              <a:t>Temperature</a:t>
            </a:r>
            <a:endParaRPr lang="ja-JP" altLang="en-US" sz="800" b="1" dirty="0"/>
          </a:p>
        </p:txBody>
      </p:sp>
      <p:sp>
        <p:nvSpPr>
          <p:cNvPr id="59" name="正方形/長方形 58"/>
          <p:cNvSpPr/>
          <p:nvPr/>
        </p:nvSpPr>
        <p:spPr>
          <a:xfrm>
            <a:off x="2048232" y="2813490"/>
            <a:ext cx="814647" cy="215444"/>
          </a:xfrm>
          <a:prstGeom prst="rect">
            <a:avLst/>
          </a:prstGeom>
        </p:spPr>
        <p:txBody>
          <a:bodyPr wrap="square">
            <a:spAutoFit/>
          </a:bodyPr>
          <a:lstStyle/>
          <a:p>
            <a:pPr>
              <a:defRPr/>
            </a:pPr>
            <a:r>
              <a:rPr lang="en-US" altLang="ja-JP" sz="800" b="1" dirty="0" smtClean="0"/>
              <a:t>Temperature</a:t>
            </a:r>
            <a:endParaRPr lang="ja-JP" altLang="en-US" sz="800" b="1" dirty="0"/>
          </a:p>
        </p:txBody>
      </p:sp>
      <p:pic>
        <p:nvPicPr>
          <p:cNvPr id="21" name="Picture 7" descr="F:\peak.png"/>
          <p:cNvPicPr>
            <a:picLocks noChangeAspect="1" noChangeArrowheads="1"/>
          </p:cNvPicPr>
          <p:nvPr/>
        </p:nvPicPr>
        <p:blipFill>
          <a:blip r:embed="rId5" cstate="print"/>
          <a:srcRect/>
          <a:stretch>
            <a:fillRect/>
          </a:stretch>
        </p:blipFill>
        <p:spPr bwMode="auto">
          <a:xfrm>
            <a:off x="760422" y="3169092"/>
            <a:ext cx="3295484" cy="2253808"/>
          </a:xfrm>
          <a:prstGeom prst="rect">
            <a:avLst/>
          </a:prstGeom>
          <a:noFill/>
        </p:spPr>
      </p:pic>
      <p:grpSp>
        <p:nvGrpSpPr>
          <p:cNvPr id="22" name="グループ化 21"/>
          <p:cNvGrpSpPr/>
          <p:nvPr/>
        </p:nvGrpSpPr>
        <p:grpSpPr>
          <a:xfrm>
            <a:off x="747723" y="3084954"/>
            <a:ext cx="3023366" cy="2312546"/>
            <a:chOff x="5966858" y="760394"/>
            <a:chExt cx="3023366" cy="2312546"/>
          </a:xfrm>
        </p:grpSpPr>
        <p:sp>
          <p:nvSpPr>
            <p:cNvPr id="24" name="正方形/長方形 23"/>
            <p:cNvSpPr/>
            <p:nvPr/>
          </p:nvSpPr>
          <p:spPr>
            <a:xfrm>
              <a:off x="6364184" y="760394"/>
              <a:ext cx="2626040" cy="338554"/>
            </a:xfrm>
            <a:prstGeom prst="rect">
              <a:avLst/>
            </a:prstGeom>
          </p:spPr>
          <p:txBody>
            <a:bodyPr wrap="none">
              <a:spAutoFit/>
            </a:bodyPr>
            <a:lstStyle/>
            <a:p>
              <a:pPr>
                <a:defRPr/>
              </a:pPr>
              <a:r>
                <a:rPr lang="ja-JP" altLang="en-US" sz="1600" b="1" dirty="0" smtClean="0">
                  <a:solidFill>
                    <a:srgbClr val="002060"/>
                  </a:solidFill>
                </a:rPr>
                <a:t>ピーク位置</a:t>
              </a:r>
              <a:r>
                <a:rPr lang="en-US" altLang="ja-JP" sz="1600" b="1" dirty="0" smtClean="0">
                  <a:solidFill>
                    <a:srgbClr val="002060"/>
                  </a:solidFill>
                </a:rPr>
                <a:t>(</a:t>
              </a:r>
              <a:r>
                <a:rPr lang="ja-JP" altLang="en-US" sz="1600" b="1" dirty="0" smtClean="0">
                  <a:solidFill>
                    <a:srgbClr val="002060"/>
                  </a:solidFill>
                </a:rPr>
                <a:t>ゲイン</a:t>
              </a:r>
              <a:r>
                <a:rPr lang="en-US" altLang="ja-JP" sz="1600" b="1" dirty="0" smtClean="0">
                  <a:solidFill>
                    <a:srgbClr val="002060"/>
                  </a:solidFill>
                </a:rPr>
                <a:t>)</a:t>
              </a:r>
              <a:r>
                <a:rPr lang="ja-JP" altLang="en-US" sz="1600" b="1" dirty="0" smtClean="0">
                  <a:solidFill>
                    <a:srgbClr val="002060"/>
                  </a:solidFill>
                </a:rPr>
                <a:t>の変化</a:t>
              </a:r>
              <a:endParaRPr lang="ja-JP" altLang="en-US" sz="1600" b="1" dirty="0">
                <a:solidFill>
                  <a:srgbClr val="002060"/>
                </a:solidFill>
              </a:endParaRPr>
            </a:p>
          </p:txBody>
        </p:sp>
        <p:sp>
          <p:nvSpPr>
            <p:cNvPr id="25" name="正方形/長方形 24"/>
            <p:cNvSpPr/>
            <p:nvPr/>
          </p:nvSpPr>
          <p:spPr>
            <a:xfrm>
              <a:off x="7252741" y="2857496"/>
              <a:ext cx="814647" cy="215444"/>
            </a:xfrm>
            <a:prstGeom prst="rect">
              <a:avLst/>
            </a:prstGeom>
          </p:spPr>
          <p:txBody>
            <a:bodyPr wrap="square">
              <a:spAutoFit/>
            </a:bodyPr>
            <a:lstStyle/>
            <a:p>
              <a:pPr>
                <a:defRPr/>
              </a:pPr>
              <a:r>
                <a:rPr lang="en-US" altLang="ja-JP" sz="800" b="1" dirty="0" smtClean="0"/>
                <a:t>Temperature</a:t>
              </a:r>
              <a:endParaRPr lang="ja-JP" altLang="en-US" sz="800" b="1" dirty="0"/>
            </a:p>
          </p:txBody>
        </p:sp>
        <p:sp>
          <p:nvSpPr>
            <p:cNvPr id="26" name="テキスト ボックス 25"/>
            <p:cNvSpPr txBox="1"/>
            <p:nvPr/>
          </p:nvSpPr>
          <p:spPr>
            <a:xfrm rot="16200000">
              <a:off x="5503076" y="1463889"/>
              <a:ext cx="1143007" cy="215444"/>
            </a:xfrm>
            <a:prstGeom prst="rect">
              <a:avLst/>
            </a:prstGeom>
            <a:noFill/>
          </p:spPr>
          <p:txBody>
            <a:bodyPr wrap="square" rtlCol="0">
              <a:spAutoFit/>
            </a:bodyPr>
            <a:lstStyle/>
            <a:p>
              <a:r>
                <a:rPr kumimoji="1" lang="en-US" altLang="ja-JP" sz="800" b="1" dirty="0" smtClean="0">
                  <a:solidFill>
                    <a:schemeClr val="tx1">
                      <a:lumMod val="85000"/>
                      <a:lumOff val="15000"/>
                    </a:schemeClr>
                  </a:solidFill>
                </a:rPr>
                <a:t> Energy[</a:t>
              </a:r>
              <a:r>
                <a:rPr kumimoji="1" lang="en-US" altLang="ja-JP" sz="800" b="1" dirty="0" err="1" smtClean="0">
                  <a:solidFill>
                    <a:schemeClr val="tx1">
                      <a:lumMod val="85000"/>
                      <a:lumOff val="15000"/>
                    </a:schemeClr>
                  </a:solidFill>
                </a:rPr>
                <a:t>keV</a:t>
              </a:r>
              <a:r>
                <a:rPr kumimoji="1" lang="en-US" altLang="ja-JP" sz="800" b="1" dirty="0" smtClean="0">
                  <a:solidFill>
                    <a:schemeClr val="tx1">
                      <a:lumMod val="85000"/>
                      <a:lumOff val="15000"/>
                    </a:schemeClr>
                  </a:solidFill>
                </a:rPr>
                <a:t>]</a:t>
              </a:r>
              <a:endParaRPr kumimoji="1" lang="ja-JP" altLang="en-US" sz="800" b="1" dirty="0">
                <a:solidFill>
                  <a:schemeClr val="tx1">
                    <a:lumMod val="85000"/>
                    <a:lumOff val="15000"/>
                  </a:schemeClr>
                </a:solidFill>
              </a:endParaRPr>
            </a:p>
          </p:txBody>
        </p:sp>
        <p:sp>
          <p:nvSpPr>
            <p:cNvPr id="27" name="正方形/長方形 26"/>
            <p:cNvSpPr/>
            <p:nvPr/>
          </p:nvSpPr>
          <p:spPr>
            <a:xfrm>
              <a:off x="6324047" y="2357430"/>
              <a:ext cx="954107" cy="461665"/>
            </a:xfrm>
            <a:prstGeom prst="rect">
              <a:avLst/>
            </a:prstGeom>
          </p:spPr>
          <p:txBody>
            <a:bodyPr wrap="none">
              <a:spAutoFit/>
            </a:bodyPr>
            <a:lstStyle/>
            <a:p>
              <a:pPr>
                <a:defRPr/>
              </a:pPr>
              <a:r>
                <a:rPr lang="ja-JP" altLang="en-US" sz="1200" dirty="0" smtClean="0">
                  <a:solidFill>
                    <a:srgbClr val="FF0000"/>
                  </a:solidFill>
                </a:rPr>
                <a:t>赤：照射後</a:t>
              </a:r>
              <a:endParaRPr lang="en-US" altLang="ja-JP" sz="1200" dirty="0" smtClean="0">
                <a:solidFill>
                  <a:srgbClr val="FF0000"/>
                </a:solidFill>
              </a:endParaRPr>
            </a:p>
            <a:p>
              <a:pPr>
                <a:defRPr/>
              </a:pPr>
              <a:r>
                <a:rPr lang="ja-JP" altLang="en-US" sz="1200" dirty="0" smtClean="0">
                  <a:solidFill>
                    <a:srgbClr val="0000FF"/>
                  </a:solidFill>
                </a:rPr>
                <a:t>青：照射前</a:t>
              </a:r>
              <a:endParaRPr lang="en-US" altLang="ja-JP" sz="1200" dirty="0" smtClean="0">
                <a:solidFill>
                  <a:srgbClr val="0000FF"/>
                </a:solidFill>
              </a:endParaRPr>
            </a:p>
          </p:txBody>
        </p:sp>
      </p:grpSp>
      <p:grpSp>
        <p:nvGrpSpPr>
          <p:cNvPr id="28" name="グループ化 27"/>
          <p:cNvGrpSpPr/>
          <p:nvPr/>
        </p:nvGrpSpPr>
        <p:grpSpPr>
          <a:xfrm>
            <a:off x="4445000" y="3102113"/>
            <a:ext cx="3320863" cy="2320787"/>
            <a:chOff x="-72839" y="2991416"/>
            <a:chExt cx="3320863" cy="2320787"/>
          </a:xfrm>
        </p:grpSpPr>
        <p:pic>
          <p:nvPicPr>
            <p:cNvPr id="30" name="Picture 3" descr="F:\Am_before-after.png"/>
            <p:cNvPicPr>
              <a:picLocks noChangeAspect="1" noChangeArrowheads="1"/>
            </p:cNvPicPr>
            <p:nvPr/>
          </p:nvPicPr>
          <p:blipFill>
            <a:blip r:embed="rId6" cstate="print"/>
            <a:srcRect/>
            <a:stretch>
              <a:fillRect/>
            </a:stretch>
          </p:blipFill>
          <p:spPr bwMode="auto">
            <a:xfrm>
              <a:off x="-72839" y="3060124"/>
              <a:ext cx="3320863" cy="2252079"/>
            </a:xfrm>
            <a:prstGeom prst="rect">
              <a:avLst/>
            </a:prstGeom>
            <a:noFill/>
          </p:spPr>
        </p:pic>
        <p:sp>
          <p:nvSpPr>
            <p:cNvPr id="31" name="テキスト ボックス 30"/>
            <p:cNvSpPr txBox="1"/>
            <p:nvPr/>
          </p:nvSpPr>
          <p:spPr>
            <a:xfrm rot="16200000">
              <a:off x="-252192" y="3451381"/>
              <a:ext cx="655949" cy="215444"/>
            </a:xfrm>
            <a:prstGeom prst="rect">
              <a:avLst/>
            </a:prstGeom>
            <a:noFill/>
          </p:spPr>
          <p:txBody>
            <a:bodyPr wrap="square" rtlCol="0">
              <a:spAutoFit/>
            </a:bodyPr>
            <a:lstStyle/>
            <a:p>
              <a:r>
                <a:rPr kumimoji="1" lang="en-US" altLang="ja-JP" sz="800" b="1" dirty="0" smtClean="0">
                  <a:solidFill>
                    <a:schemeClr val="tx1">
                      <a:lumMod val="85000"/>
                      <a:lumOff val="15000"/>
                    </a:schemeClr>
                  </a:solidFill>
                </a:rPr>
                <a:t> Count</a:t>
              </a:r>
              <a:endParaRPr kumimoji="1" lang="ja-JP" altLang="en-US" sz="800" b="1" dirty="0">
                <a:solidFill>
                  <a:schemeClr val="tx1">
                    <a:lumMod val="85000"/>
                    <a:lumOff val="15000"/>
                  </a:schemeClr>
                </a:solidFill>
              </a:endParaRPr>
            </a:p>
          </p:txBody>
        </p:sp>
        <p:sp>
          <p:nvSpPr>
            <p:cNvPr id="34" name="正方形/長方形 33"/>
            <p:cNvSpPr/>
            <p:nvPr/>
          </p:nvSpPr>
          <p:spPr>
            <a:xfrm>
              <a:off x="682989" y="2991416"/>
              <a:ext cx="1731564" cy="338554"/>
            </a:xfrm>
            <a:prstGeom prst="rect">
              <a:avLst/>
            </a:prstGeom>
          </p:spPr>
          <p:txBody>
            <a:bodyPr wrap="none">
              <a:spAutoFit/>
            </a:bodyPr>
            <a:lstStyle/>
            <a:p>
              <a:pPr>
                <a:defRPr/>
              </a:pPr>
              <a:r>
                <a:rPr lang="en-US" altLang="ja-JP" sz="1600" b="1" dirty="0" smtClean="0">
                  <a:solidFill>
                    <a:srgbClr val="002060"/>
                  </a:solidFill>
                </a:rPr>
                <a:t>Am</a:t>
              </a:r>
              <a:r>
                <a:rPr lang="ja-JP" altLang="en-US" sz="1600" b="1" dirty="0" smtClean="0">
                  <a:solidFill>
                    <a:srgbClr val="002060"/>
                  </a:solidFill>
                </a:rPr>
                <a:t>のスペクトル</a:t>
              </a:r>
              <a:endParaRPr lang="ja-JP" altLang="en-US" sz="1600" b="1" dirty="0">
                <a:solidFill>
                  <a:srgbClr val="002060"/>
                </a:solidFill>
              </a:endParaRPr>
            </a:p>
          </p:txBody>
        </p:sp>
        <p:sp>
          <p:nvSpPr>
            <p:cNvPr id="35" name="テキスト ボックス 34"/>
            <p:cNvSpPr txBox="1"/>
            <p:nvPr/>
          </p:nvSpPr>
          <p:spPr>
            <a:xfrm>
              <a:off x="2397501" y="5017080"/>
              <a:ext cx="554960" cy="215444"/>
            </a:xfrm>
            <a:prstGeom prst="rect">
              <a:avLst/>
            </a:prstGeom>
            <a:noFill/>
          </p:spPr>
          <p:txBody>
            <a:bodyPr wrap="square" rtlCol="0">
              <a:spAutoFit/>
            </a:bodyPr>
            <a:lstStyle/>
            <a:p>
              <a:r>
                <a:rPr kumimoji="1" lang="en-US" altLang="ja-JP" sz="800" b="1" dirty="0" smtClean="0">
                  <a:solidFill>
                    <a:schemeClr val="tx1">
                      <a:lumMod val="85000"/>
                      <a:lumOff val="15000"/>
                    </a:schemeClr>
                  </a:solidFill>
                </a:rPr>
                <a:t>ADC</a:t>
              </a:r>
              <a:r>
                <a:rPr kumimoji="1" lang="ja-JP" altLang="en-US" sz="800" b="1" dirty="0" smtClean="0">
                  <a:solidFill>
                    <a:schemeClr val="tx1">
                      <a:lumMod val="85000"/>
                      <a:lumOff val="15000"/>
                    </a:schemeClr>
                  </a:solidFill>
                </a:rPr>
                <a:t>値</a:t>
              </a:r>
              <a:endParaRPr kumimoji="1" lang="ja-JP" altLang="en-US" sz="800" b="1" dirty="0">
                <a:solidFill>
                  <a:schemeClr val="tx1">
                    <a:lumMod val="85000"/>
                    <a:lumOff val="15000"/>
                  </a:schemeClr>
                </a:solidFill>
              </a:endParaRPr>
            </a:p>
          </p:txBody>
        </p:sp>
        <p:sp>
          <p:nvSpPr>
            <p:cNvPr id="37" name="正方形/長方形 36"/>
            <p:cNvSpPr/>
            <p:nvPr/>
          </p:nvSpPr>
          <p:spPr>
            <a:xfrm>
              <a:off x="1940297" y="3445444"/>
              <a:ext cx="954107" cy="461665"/>
            </a:xfrm>
            <a:prstGeom prst="rect">
              <a:avLst/>
            </a:prstGeom>
          </p:spPr>
          <p:txBody>
            <a:bodyPr wrap="none">
              <a:spAutoFit/>
            </a:bodyPr>
            <a:lstStyle/>
            <a:p>
              <a:pPr>
                <a:defRPr/>
              </a:pPr>
              <a:r>
                <a:rPr lang="ja-JP" altLang="en-US" sz="1200" dirty="0" smtClean="0">
                  <a:solidFill>
                    <a:srgbClr val="FF0000"/>
                  </a:solidFill>
                </a:rPr>
                <a:t>赤：照射後</a:t>
              </a:r>
              <a:endParaRPr lang="en-US" altLang="ja-JP" sz="1200" dirty="0" smtClean="0">
                <a:solidFill>
                  <a:srgbClr val="FF0000"/>
                </a:solidFill>
              </a:endParaRPr>
            </a:p>
            <a:p>
              <a:pPr>
                <a:defRPr/>
              </a:pPr>
              <a:r>
                <a:rPr lang="ja-JP" altLang="en-US" sz="1200" dirty="0" smtClean="0">
                  <a:solidFill>
                    <a:srgbClr val="0000FF"/>
                  </a:solidFill>
                </a:rPr>
                <a:t>青：照射前</a:t>
              </a:r>
              <a:endParaRPr lang="ja-JP" altLang="en-US" sz="1200" dirty="0">
                <a:solidFill>
                  <a:srgbClr val="0000FF"/>
                </a:solidFill>
              </a:endParaRPr>
            </a:p>
          </p:txBody>
        </p:sp>
        <p:sp>
          <p:nvSpPr>
            <p:cNvPr id="38" name="正方形/長方形 37"/>
            <p:cNvSpPr/>
            <p:nvPr/>
          </p:nvSpPr>
          <p:spPr>
            <a:xfrm>
              <a:off x="254394" y="3302568"/>
              <a:ext cx="492443" cy="276999"/>
            </a:xfrm>
            <a:prstGeom prst="rect">
              <a:avLst/>
            </a:prstGeom>
          </p:spPr>
          <p:txBody>
            <a:bodyPr wrap="none">
              <a:spAutoFit/>
            </a:bodyPr>
            <a:lstStyle/>
            <a:p>
              <a:r>
                <a:rPr lang="ja-JP" altLang="en-US" sz="1200" b="1" dirty="0" smtClean="0"/>
                <a:t>常温</a:t>
              </a:r>
              <a:endParaRPr lang="ja-JP" altLang="en-US" sz="1200" b="1" dirty="0"/>
            </a:p>
          </p:txBody>
        </p:sp>
      </p:grpSp>
      <p:sp>
        <p:nvSpPr>
          <p:cNvPr id="29" name="正方形/長方形 28"/>
          <p:cNvSpPr/>
          <p:nvPr/>
        </p:nvSpPr>
        <p:spPr>
          <a:xfrm>
            <a:off x="3118104" y="1380744"/>
            <a:ext cx="320040" cy="347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142488" y="3846576"/>
            <a:ext cx="320040" cy="347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778752" y="1365504"/>
            <a:ext cx="320040" cy="347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672" y="117348"/>
            <a:ext cx="7467600" cy="706438"/>
          </a:xfrm>
        </p:spPr>
        <p:txBody>
          <a:bodyPr>
            <a:normAutofit/>
          </a:bodyPr>
          <a:lstStyle/>
          <a:p>
            <a:r>
              <a:rPr lang="ja-JP" altLang="en-US" sz="3600" dirty="0" smtClean="0">
                <a:solidFill>
                  <a:schemeClr val="accent6"/>
                </a:solidFill>
              </a:rPr>
              <a:t>参考文献</a:t>
            </a:r>
            <a:endParaRPr kumimoji="1" lang="ja-JP" altLang="en-US" sz="3600" dirty="0">
              <a:solidFill>
                <a:schemeClr val="accent6"/>
              </a:solidFill>
            </a:endParaRPr>
          </a:p>
        </p:txBody>
      </p:sp>
      <p:sp>
        <p:nvSpPr>
          <p:cNvPr id="3" name="コンテンツ プレースホルダ 2"/>
          <p:cNvSpPr>
            <a:spLocks noGrp="1"/>
          </p:cNvSpPr>
          <p:nvPr>
            <p:ph sz="quarter" idx="1"/>
          </p:nvPr>
        </p:nvSpPr>
        <p:spPr>
          <a:xfrm>
            <a:off x="172212" y="911860"/>
            <a:ext cx="8775700" cy="5763260"/>
          </a:xfrm>
        </p:spPr>
        <p:txBody>
          <a:bodyPr>
            <a:noAutofit/>
          </a:bodyPr>
          <a:lstStyle/>
          <a:p>
            <a:r>
              <a:rPr lang="en-US" altLang="ja-JP" sz="1600" dirty="0" err="1" smtClean="0">
                <a:latin typeface="+mj-ea"/>
                <a:ea typeface="+mj-ea"/>
              </a:rPr>
              <a:t>BepiColombo</a:t>
            </a:r>
            <a:r>
              <a:rPr lang="en-US" altLang="ja-JP" sz="1600" dirty="0" smtClean="0">
                <a:latin typeface="+mj-ea"/>
                <a:ea typeface="+mj-ea"/>
              </a:rPr>
              <a:t>/MMO </a:t>
            </a:r>
            <a:r>
              <a:rPr lang="en-US" altLang="ja-JP" sz="1600" i="1" dirty="0" smtClean="0">
                <a:latin typeface="+mj-ea"/>
                <a:ea typeface="+mj-ea"/>
              </a:rPr>
              <a:t>Mercury Plasma Particle Experiment (MPPE)</a:t>
            </a:r>
            <a:r>
              <a:rPr lang="en-US" altLang="ja-JP" sz="1600" dirty="0" smtClean="0">
                <a:latin typeface="+mj-ea"/>
                <a:ea typeface="+mj-ea"/>
              </a:rPr>
              <a:t>, Mercury Plasma Particle Consortium (MPPC), 2005</a:t>
            </a:r>
          </a:p>
          <a:p>
            <a:r>
              <a:rPr lang="en-US" altLang="ja-JP" sz="1600" dirty="0" err="1" smtClean="0">
                <a:latin typeface="+mj-ea"/>
                <a:ea typeface="+mj-ea"/>
              </a:rPr>
              <a:t>BepiColombo</a:t>
            </a:r>
            <a:r>
              <a:rPr lang="ja-JP" altLang="en-US" sz="1600" dirty="0" smtClean="0">
                <a:latin typeface="+mj-ea"/>
                <a:ea typeface="+mj-ea"/>
              </a:rPr>
              <a:t>国際水星探査計画提案書</a:t>
            </a:r>
            <a:r>
              <a:rPr lang="en-US" altLang="ja-JP" sz="1600" dirty="0" smtClean="0">
                <a:latin typeface="+mj-ea"/>
                <a:ea typeface="+mj-ea"/>
              </a:rPr>
              <a:t>, </a:t>
            </a:r>
            <a:r>
              <a:rPr lang="ja-JP" altLang="en-US" sz="1600" dirty="0" smtClean="0">
                <a:latin typeface="+mj-ea"/>
                <a:ea typeface="+mj-ea"/>
              </a:rPr>
              <a:t>水星探査ワーキンググループ</a:t>
            </a:r>
            <a:r>
              <a:rPr lang="en-US" altLang="ja-JP" sz="1600" dirty="0" smtClean="0">
                <a:latin typeface="+mj-ea"/>
                <a:ea typeface="+mj-ea"/>
              </a:rPr>
              <a:t>, 2001</a:t>
            </a:r>
          </a:p>
          <a:p>
            <a:r>
              <a:rPr lang="en-US" altLang="ja-JP" sz="1600" dirty="0" smtClean="0">
                <a:latin typeface="+mj-ea"/>
                <a:ea typeface="+mj-ea"/>
              </a:rPr>
              <a:t>The </a:t>
            </a:r>
            <a:r>
              <a:rPr lang="en-US" altLang="ja-JP" sz="1600" dirty="0" err="1" smtClean="0">
                <a:latin typeface="+mj-ea"/>
                <a:ea typeface="+mj-ea"/>
              </a:rPr>
              <a:t>EnergeticParticle</a:t>
            </a:r>
            <a:r>
              <a:rPr lang="en-US" altLang="ja-JP" sz="1600" dirty="0" smtClean="0">
                <a:latin typeface="+mj-ea"/>
                <a:ea typeface="+mj-ea"/>
              </a:rPr>
              <a:t> Plasma Spectrometer Instrument on the MESSENGER Spacecraft, G. Bruce et al., 2006</a:t>
            </a:r>
          </a:p>
          <a:p>
            <a:r>
              <a:rPr lang="en-US" altLang="ja-JP" sz="1600" dirty="0" smtClean="0">
                <a:latin typeface="+mj-ea"/>
                <a:ea typeface="+mj-ea"/>
              </a:rPr>
              <a:t>Search by Mariner 10 for Electrons and Protons Accelerated in Association with Venus, J. A. Simpson et al., 1974</a:t>
            </a:r>
          </a:p>
          <a:p>
            <a:r>
              <a:rPr lang="en-US" altLang="ja-JP" sz="1600" dirty="0" smtClean="0">
                <a:latin typeface="+mj-ea"/>
                <a:ea typeface="+mj-ea"/>
              </a:rPr>
              <a:t>Electrons and Protons Accelerated in Mercury's Magnetic Field, J. A. Simpson et al., 1974</a:t>
            </a:r>
          </a:p>
          <a:p>
            <a:r>
              <a:rPr lang="en-US" altLang="ja-JP" sz="1600" dirty="0" smtClean="0">
                <a:latin typeface="+mj-ea"/>
                <a:ea typeface="+mj-ea"/>
              </a:rPr>
              <a:t>The Magnetosphere of Mercury, C. T. Russell et al, 1988</a:t>
            </a:r>
          </a:p>
          <a:p>
            <a:r>
              <a:rPr lang="en-US" altLang="ja-JP" sz="1600" dirty="0" err="1" smtClean="0">
                <a:latin typeface="+mj-ea"/>
                <a:ea typeface="+mj-ea"/>
              </a:rPr>
              <a:t>Scientificobjectives</a:t>
            </a:r>
            <a:r>
              <a:rPr lang="en-US" altLang="ja-JP" sz="1600" dirty="0" smtClean="0">
                <a:latin typeface="+mj-ea"/>
                <a:ea typeface="+mj-ea"/>
              </a:rPr>
              <a:t> and instrumentation of Mercury Plasma Particle Experiment (MPPE) on board MMO, Y. Saito et al., 2010</a:t>
            </a:r>
          </a:p>
          <a:p>
            <a:r>
              <a:rPr lang="en-US" altLang="ja-JP" sz="1600" dirty="0" smtClean="0">
                <a:latin typeface="+mn-ea"/>
              </a:rPr>
              <a:t>Plasma and Energetic Electron Flux Variations in the Mercury 1 C Event: Evidence for a </a:t>
            </a:r>
            <a:r>
              <a:rPr lang="en-US" altLang="ja-JP" sz="1600" dirty="0" err="1" smtClean="0">
                <a:latin typeface="+mn-ea"/>
              </a:rPr>
              <a:t>Magnetospheric</a:t>
            </a:r>
            <a:r>
              <a:rPr lang="en-US" altLang="ja-JP" sz="1600" dirty="0" smtClean="0">
                <a:latin typeface="+mn-ea"/>
              </a:rPr>
              <a:t> Boundary Layer, S. P. </a:t>
            </a:r>
            <a:r>
              <a:rPr lang="en-US" altLang="ja-JP" sz="1600" dirty="0" err="1" smtClean="0">
                <a:latin typeface="+mn-ea"/>
              </a:rPr>
              <a:t>Christon</a:t>
            </a:r>
            <a:r>
              <a:rPr lang="en-US" altLang="ja-JP" sz="1600" dirty="0" smtClean="0">
                <a:latin typeface="+mn-ea"/>
              </a:rPr>
              <a:t> et al., 1988</a:t>
            </a:r>
          </a:p>
          <a:p>
            <a:r>
              <a:rPr lang="en-US" altLang="ja-JP" sz="1600" dirty="0" smtClean="0">
                <a:latin typeface="+mn-ea"/>
              </a:rPr>
              <a:t>Mercury’s </a:t>
            </a:r>
            <a:r>
              <a:rPr lang="en-US" altLang="ja-JP" sz="1600" dirty="0" err="1" smtClean="0">
                <a:latin typeface="+mn-ea"/>
              </a:rPr>
              <a:t>magnetospheric</a:t>
            </a:r>
            <a:r>
              <a:rPr lang="en-US" altLang="ja-JP" sz="1600" dirty="0" smtClean="0">
                <a:latin typeface="+mn-ea"/>
              </a:rPr>
              <a:t> magnetic field after the first two MESSENGER flybys, I. I. </a:t>
            </a:r>
            <a:r>
              <a:rPr lang="en-US" altLang="ja-JP" sz="1600" dirty="0" err="1" smtClean="0">
                <a:latin typeface="+mn-ea"/>
              </a:rPr>
              <a:t>Alexeev</a:t>
            </a:r>
            <a:r>
              <a:rPr lang="en-US" altLang="ja-JP" sz="1600" dirty="0" smtClean="0">
                <a:latin typeface="+mn-ea"/>
              </a:rPr>
              <a:t> et al., 2010</a:t>
            </a:r>
          </a:p>
          <a:p>
            <a:r>
              <a:rPr lang="en-US" altLang="ja-JP" sz="1600" dirty="0" smtClean="0">
                <a:latin typeface="+mn-ea"/>
              </a:rPr>
              <a:t>Semiconductor Devices (Physics and Technology),</a:t>
            </a:r>
            <a:r>
              <a:rPr lang="ja-JP" altLang="en-US" sz="1600" dirty="0" smtClean="0">
                <a:latin typeface="+mn-ea"/>
              </a:rPr>
              <a:t> </a:t>
            </a:r>
            <a:r>
              <a:rPr lang="en-US" altLang="ja-JP" sz="1600" dirty="0" smtClean="0">
                <a:latin typeface="+mn-ea"/>
              </a:rPr>
              <a:t>S. M. </a:t>
            </a:r>
            <a:r>
              <a:rPr lang="en-US" altLang="ja-JP" sz="1600" dirty="0" err="1" smtClean="0">
                <a:latin typeface="+mn-ea"/>
              </a:rPr>
              <a:t>Sze</a:t>
            </a:r>
            <a:endParaRPr lang="en-US" altLang="ja-JP" sz="1600" dirty="0" smtClean="0">
              <a:latin typeface="+mn-ea"/>
            </a:endParaRPr>
          </a:p>
          <a:p>
            <a:r>
              <a:rPr lang="en-US" altLang="ja-JP" sz="1600" dirty="0" smtClean="0">
                <a:latin typeface="+mn-ea"/>
              </a:rPr>
              <a:t>Radiation Detection and Measurement, G. F. Knoll</a:t>
            </a:r>
          </a:p>
          <a:p>
            <a:r>
              <a:rPr lang="en-US" altLang="ja-JP" sz="1600" dirty="0" smtClean="0">
                <a:latin typeface="+mn-ea"/>
              </a:rPr>
              <a:t>Semiconductor Detector Systems, </a:t>
            </a:r>
            <a:r>
              <a:rPr lang="en-US" altLang="ja-JP" sz="1600" dirty="0" err="1" smtClean="0">
                <a:latin typeface="+mn-ea"/>
              </a:rPr>
              <a:t>Helmuth</a:t>
            </a:r>
            <a:r>
              <a:rPr lang="en-US" altLang="ja-JP" sz="1600" dirty="0" smtClean="0">
                <a:latin typeface="+mn-ea"/>
              </a:rPr>
              <a:t> </a:t>
            </a:r>
            <a:r>
              <a:rPr lang="en-US" altLang="ja-JP" sz="1600" dirty="0" err="1" smtClean="0">
                <a:latin typeface="+mn-ea"/>
              </a:rPr>
              <a:t>Spieler</a:t>
            </a:r>
            <a:endParaRPr lang="en-US" altLang="ja-JP" sz="1600" dirty="0" smtClean="0">
              <a:latin typeface="+mn-ea"/>
            </a:endParaRPr>
          </a:p>
          <a:p>
            <a:pPr>
              <a:buNone/>
            </a:pPr>
            <a:endParaRPr lang="en-US" altLang="ja-JP" sz="1600" dirty="0" smtClean="0">
              <a:latin typeface="+mn-ea"/>
            </a:endParaRPr>
          </a:p>
          <a:p>
            <a:endParaRPr lang="en-US" altLang="ja-JP" sz="1600" dirty="0" smtClean="0">
              <a:latin typeface="+mj-ea"/>
              <a:ea typeface="+mj-ea"/>
            </a:endParaRPr>
          </a:p>
          <a:p>
            <a:endParaRPr lang="en-US" altLang="ja-JP" sz="1600" dirty="0" smtClean="0">
              <a:latin typeface="+mj-ea"/>
              <a:ea typeface="+mj-ea"/>
            </a:endParaRPr>
          </a:p>
          <a:p>
            <a:endParaRPr lang="en-US" altLang="ja-JP" sz="1600" dirty="0" smtClean="0">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344" t="6152" r="1101" b="578"/>
          <a:stretch>
            <a:fillRect/>
          </a:stretch>
        </p:blipFill>
        <p:spPr bwMode="auto">
          <a:xfrm>
            <a:off x="1738884" y="2150342"/>
            <a:ext cx="5448300" cy="3603674"/>
          </a:xfrm>
          <a:prstGeom prst="rect">
            <a:avLst/>
          </a:prstGeom>
          <a:noFill/>
          <a:ln w="9525">
            <a:noFill/>
            <a:miter lim="800000"/>
            <a:headEnd/>
            <a:tailEnd/>
          </a:ln>
        </p:spPr>
      </p:pic>
      <p:sp>
        <p:nvSpPr>
          <p:cNvPr id="1028" name="Rectangle 1026"/>
          <p:cNvSpPr>
            <a:spLocks noGrp="1" noChangeArrowheads="1"/>
          </p:cNvSpPr>
          <p:nvPr>
            <p:ph type="title"/>
          </p:nvPr>
        </p:nvSpPr>
        <p:spPr>
          <a:xfrm>
            <a:off x="114300" y="0"/>
            <a:ext cx="7391400" cy="698500"/>
          </a:xfrm>
        </p:spPr>
        <p:txBody>
          <a:bodyPr>
            <a:normAutofit/>
          </a:bodyPr>
          <a:lstStyle/>
          <a:p>
            <a:r>
              <a:rPr lang="ja-JP" altLang="en-US" sz="3600" dirty="0" smtClean="0">
                <a:ea typeface="ＭＳ 明朝" pitchFamily="17" charset="-128"/>
              </a:rPr>
              <a:t>研究背景</a:t>
            </a:r>
          </a:p>
        </p:txBody>
      </p:sp>
      <p:sp>
        <p:nvSpPr>
          <p:cNvPr id="1029" name="Line 1060"/>
          <p:cNvSpPr>
            <a:spLocks noChangeShapeType="1"/>
          </p:cNvSpPr>
          <p:nvPr/>
        </p:nvSpPr>
        <p:spPr bwMode="auto">
          <a:xfrm>
            <a:off x="9094788" y="2822575"/>
            <a:ext cx="1587" cy="1588"/>
          </a:xfrm>
          <a:prstGeom prst="line">
            <a:avLst/>
          </a:prstGeom>
          <a:noFill/>
          <a:ln w="0">
            <a:solidFill>
              <a:srgbClr val="C0C0C0"/>
            </a:solidFill>
            <a:round/>
            <a:headEnd/>
            <a:tailEnd/>
          </a:ln>
        </p:spPr>
        <p:txBody>
          <a:bodyPr/>
          <a:lstStyle/>
          <a:p>
            <a:endParaRPr lang="ja-JP" altLang="en-US"/>
          </a:p>
        </p:txBody>
      </p:sp>
      <p:sp>
        <p:nvSpPr>
          <p:cNvPr id="1030" name="Rectangle 1061"/>
          <p:cNvSpPr>
            <a:spLocks noChangeArrowheads="1"/>
          </p:cNvSpPr>
          <p:nvPr/>
        </p:nvSpPr>
        <p:spPr bwMode="auto">
          <a:xfrm>
            <a:off x="9094788" y="2822575"/>
            <a:ext cx="25400" cy="25400"/>
          </a:xfrm>
          <a:prstGeom prst="rect">
            <a:avLst/>
          </a:prstGeom>
          <a:solidFill>
            <a:srgbClr val="C0C0C0"/>
          </a:solidFill>
          <a:ln w="9525">
            <a:noFill/>
            <a:miter lim="800000"/>
            <a:headEnd/>
            <a:tailEnd/>
          </a:ln>
        </p:spPr>
        <p:txBody>
          <a:bodyPr/>
          <a:lstStyle/>
          <a:p>
            <a:endParaRPr lang="ja-JP" altLang="en-US">
              <a:latin typeface="Calibri" pitchFamily="34" charset="0"/>
            </a:endParaRPr>
          </a:p>
        </p:txBody>
      </p:sp>
      <p:sp>
        <p:nvSpPr>
          <p:cNvPr id="1031" name="Text Box 1095"/>
          <p:cNvSpPr txBox="1">
            <a:spLocks noChangeArrowheads="1"/>
          </p:cNvSpPr>
          <p:nvPr/>
        </p:nvSpPr>
        <p:spPr bwMode="auto">
          <a:xfrm>
            <a:off x="12700" y="2032000"/>
            <a:ext cx="9082088" cy="457200"/>
          </a:xfrm>
          <a:prstGeom prst="rect">
            <a:avLst/>
          </a:prstGeom>
          <a:noFill/>
          <a:ln w="9525">
            <a:noFill/>
            <a:miter lim="800000"/>
            <a:headEnd/>
            <a:tailEnd/>
          </a:ln>
        </p:spPr>
        <p:txBody>
          <a:bodyPr>
            <a:spAutoFit/>
          </a:bodyPr>
          <a:lstStyle/>
          <a:p>
            <a:pPr>
              <a:spcBef>
                <a:spcPct val="50000"/>
              </a:spcBef>
            </a:pPr>
            <a:r>
              <a:rPr lang="en-US" altLang="ja-JP">
                <a:latin typeface="Calibri" pitchFamily="34" charset="0"/>
              </a:rPr>
              <a:t>			</a:t>
            </a:r>
            <a:endParaRPr lang="en-US" altLang="ja-JP">
              <a:latin typeface="Calibri" pitchFamily="34" charset="0"/>
              <a:cs typeface="Times New Roman" pitchFamily="18" charset="0"/>
            </a:endParaRPr>
          </a:p>
        </p:txBody>
      </p:sp>
      <p:sp>
        <p:nvSpPr>
          <p:cNvPr id="1033" name="Text Box 1100"/>
          <p:cNvSpPr txBox="1">
            <a:spLocks noChangeArrowheads="1"/>
          </p:cNvSpPr>
          <p:nvPr/>
        </p:nvSpPr>
        <p:spPr bwMode="auto">
          <a:xfrm>
            <a:off x="190500" y="746125"/>
            <a:ext cx="8724900" cy="1323439"/>
          </a:xfrm>
          <a:prstGeom prst="rect">
            <a:avLst/>
          </a:prstGeom>
          <a:noFill/>
          <a:ln w="9525">
            <a:noFill/>
            <a:miter lim="800000"/>
            <a:headEnd/>
            <a:tailEnd/>
          </a:ln>
        </p:spPr>
        <p:txBody>
          <a:bodyPr wrap="square">
            <a:spAutoFit/>
          </a:bodyPr>
          <a:lstStyle/>
          <a:p>
            <a:pPr>
              <a:spcBef>
                <a:spcPct val="50000"/>
              </a:spcBef>
            </a:pPr>
            <a:r>
              <a:rPr lang="en-US" altLang="ja-JP" sz="2000" dirty="0" err="1" smtClean="0">
                <a:latin typeface="+mj-ea"/>
                <a:ea typeface="+mj-ea"/>
              </a:rPr>
              <a:t>BepiColombo</a:t>
            </a:r>
            <a:r>
              <a:rPr lang="ja-JP" altLang="en-US" sz="2000" dirty="0" smtClean="0">
                <a:latin typeface="+mj-ea"/>
                <a:ea typeface="+mj-ea"/>
              </a:rPr>
              <a:t>計画は、日欧協力による国際水星探査計画である。二つの探査機を用いて、水星の内部・表層・大気・磁気圏の総合的観測を行う。</a:t>
            </a:r>
            <a:endParaRPr lang="en-US" altLang="ja-JP" sz="2000" dirty="0" smtClean="0">
              <a:latin typeface="+mj-ea"/>
              <a:ea typeface="+mj-ea"/>
            </a:endParaRPr>
          </a:p>
          <a:p>
            <a:r>
              <a:rPr lang="en-US" altLang="ja-JP" sz="2000" dirty="0" smtClean="0">
                <a:latin typeface="+mj-ea"/>
                <a:ea typeface="+mj-ea"/>
              </a:rPr>
              <a:t>MMO (Mercury </a:t>
            </a:r>
            <a:r>
              <a:rPr lang="en-US" altLang="ja-JP" sz="2000" dirty="0" err="1" smtClean="0">
                <a:latin typeface="+mj-ea"/>
                <a:ea typeface="+mj-ea"/>
              </a:rPr>
              <a:t>Magnetospheric</a:t>
            </a:r>
            <a:r>
              <a:rPr lang="en-US" altLang="ja-JP" sz="2000" dirty="0" smtClean="0">
                <a:latin typeface="+mj-ea"/>
                <a:ea typeface="+mj-ea"/>
              </a:rPr>
              <a:t> Orbiter)</a:t>
            </a:r>
            <a:r>
              <a:rPr lang="ja-JP" altLang="en-US" sz="2000" dirty="0" smtClean="0">
                <a:latin typeface="+mj-ea"/>
                <a:ea typeface="+mj-ea"/>
              </a:rPr>
              <a:t>は水星の磁気圏構造およびダイナミクスを解明するための探査機であり、</a:t>
            </a:r>
            <a:r>
              <a:rPr lang="en-US" altLang="ja-JP" sz="2000" dirty="0" smtClean="0">
                <a:latin typeface="+mj-ea"/>
                <a:ea typeface="+mj-ea"/>
              </a:rPr>
              <a:t>JAXA</a:t>
            </a:r>
            <a:r>
              <a:rPr lang="ja-JP" altLang="en-US" sz="2000" dirty="0" smtClean="0">
                <a:latin typeface="+mj-ea"/>
                <a:ea typeface="+mj-ea"/>
              </a:rPr>
              <a:t>がこれを主に担当する。</a:t>
            </a:r>
            <a:endParaRPr lang="en-US" altLang="ja-JP" sz="2000" dirty="0" smtClean="0">
              <a:latin typeface="+mj-ea"/>
              <a:ea typeface="+mj-ea"/>
            </a:endParaRPr>
          </a:p>
        </p:txBody>
      </p:sp>
      <p:sp>
        <p:nvSpPr>
          <p:cNvPr id="14" name="Oval 1102"/>
          <p:cNvSpPr>
            <a:spLocks noChangeArrowheads="1"/>
          </p:cNvSpPr>
          <p:nvPr/>
        </p:nvSpPr>
        <p:spPr bwMode="auto">
          <a:xfrm>
            <a:off x="3685032" y="3374136"/>
            <a:ext cx="1106424" cy="1106424"/>
          </a:xfrm>
          <a:prstGeom prst="ellipse">
            <a:avLst/>
          </a:prstGeom>
          <a:solidFill>
            <a:schemeClr val="accent3">
              <a:lumMod val="75000"/>
              <a:alpha val="50195"/>
            </a:schemeClr>
          </a:solidFill>
          <a:ln w="9525">
            <a:solidFill>
              <a:schemeClr val="tx1"/>
            </a:solidFill>
            <a:round/>
            <a:headEnd/>
            <a:tailEnd/>
          </a:ln>
        </p:spPr>
        <p:txBody>
          <a:bodyPr wrap="none" anchor="ctr"/>
          <a:lstStyle/>
          <a:p>
            <a:endParaRPr lang="ja-JP" altLang="en-US" dirty="0">
              <a:solidFill>
                <a:srgbClr val="0000FF"/>
              </a:solidFill>
              <a:latin typeface="Calibri" pitchFamily="34" charset="0"/>
            </a:endParaRPr>
          </a:p>
        </p:txBody>
      </p:sp>
      <p:sp>
        <p:nvSpPr>
          <p:cNvPr id="9" name="正方形/長方形 8"/>
          <p:cNvSpPr/>
          <p:nvPr/>
        </p:nvSpPr>
        <p:spPr>
          <a:xfrm>
            <a:off x="2542032" y="5730163"/>
            <a:ext cx="5175504" cy="923330"/>
          </a:xfrm>
          <a:prstGeom prst="rect">
            <a:avLst/>
          </a:prstGeom>
        </p:spPr>
        <p:txBody>
          <a:bodyPr wrap="square">
            <a:spAutoFit/>
          </a:bodyPr>
          <a:lstStyle/>
          <a:p>
            <a:pPr>
              <a:spcBef>
                <a:spcPct val="0"/>
              </a:spcBef>
            </a:pPr>
            <a:r>
              <a:rPr lang="ja-JP" altLang="en-US" dirty="0" smtClean="0">
                <a:latin typeface="+mj-ea"/>
                <a:ea typeface="+mj-ea"/>
              </a:rPr>
              <a:t>水星磁気圏の模式図 </a:t>
            </a:r>
            <a:r>
              <a:rPr lang="en-US" altLang="ja-JP" dirty="0" smtClean="0">
                <a:latin typeface="+mj-ea"/>
                <a:ea typeface="+mj-ea"/>
              </a:rPr>
              <a:t>[Russell et al. 1988]</a:t>
            </a:r>
          </a:p>
          <a:p>
            <a:pPr>
              <a:spcBef>
                <a:spcPct val="0"/>
              </a:spcBef>
            </a:pPr>
            <a:r>
              <a:rPr lang="ja-JP" altLang="en-US" dirty="0" smtClean="0">
                <a:latin typeface="+mj-ea"/>
                <a:ea typeface="+mj-ea"/>
              </a:rPr>
              <a:t>　・水星のダイポールモーメントは地球の</a:t>
            </a:r>
            <a:r>
              <a:rPr lang="en-US" altLang="ja-JP" dirty="0" smtClean="0">
                <a:latin typeface="+mj-ea"/>
                <a:ea typeface="+mj-ea"/>
              </a:rPr>
              <a:t>1000</a:t>
            </a:r>
            <a:r>
              <a:rPr lang="ja-JP" altLang="en-US" dirty="0" smtClean="0">
                <a:latin typeface="+mj-ea"/>
                <a:ea typeface="+mj-ea"/>
              </a:rPr>
              <a:t>分の</a:t>
            </a:r>
            <a:r>
              <a:rPr lang="en-US" altLang="ja-JP" dirty="0" smtClean="0">
                <a:latin typeface="+mj-ea"/>
                <a:ea typeface="+mj-ea"/>
              </a:rPr>
              <a:t>1</a:t>
            </a:r>
          </a:p>
          <a:p>
            <a:pPr>
              <a:spcBef>
                <a:spcPct val="0"/>
              </a:spcBef>
            </a:pPr>
            <a:r>
              <a:rPr lang="ja-JP" altLang="en-US" dirty="0" smtClean="0">
                <a:latin typeface="+mj-ea"/>
                <a:ea typeface="+mj-ea"/>
              </a:rPr>
              <a:t>　・太陽風動圧は地球の</a:t>
            </a:r>
            <a:r>
              <a:rPr lang="en-US" altLang="ja-JP" dirty="0" smtClean="0">
                <a:latin typeface="+mj-ea"/>
                <a:ea typeface="+mj-ea"/>
              </a:rPr>
              <a:t>5</a:t>
            </a:r>
            <a:r>
              <a:rPr lang="ja-JP" altLang="en-US" dirty="0" smtClean="0">
                <a:latin typeface="+mj-ea"/>
                <a:ea typeface="+mj-ea"/>
              </a:rPr>
              <a:t>～</a:t>
            </a:r>
            <a:r>
              <a:rPr lang="en-US" altLang="ja-JP" dirty="0" smtClean="0">
                <a:latin typeface="+mj-ea"/>
                <a:ea typeface="+mj-ea"/>
              </a:rPr>
              <a:t>10</a:t>
            </a:r>
            <a:r>
              <a:rPr lang="ja-JP" altLang="en-US" dirty="0" smtClean="0">
                <a:latin typeface="+mj-ea"/>
                <a:ea typeface="+mj-ea"/>
              </a:rPr>
              <a:t>倍</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340099" y="1892300"/>
            <a:ext cx="5397501" cy="685800"/>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387" name="Text Box 6"/>
          <p:cNvSpPr txBox="1">
            <a:spLocks noChangeArrowheads="1"/>
          </p:cNvSpPr>
          <p:nvPr/>
        </p:nvSpPr>
        <p:spPr bwMode="auto">
          <a:xfrm>
            <a:off x="3162300" y="1905000"/>
            <a:ext cx="5791200" cy="694222"/>
          </a:xfrm>
          <a:prstGeom prst="rect">
            <a:avLst/>
          </a:prstGeom>
          <a:noFill/>
          <a:ln w="12700" cap="sq">
            <a:noFill/>
            <a:miter lim="800000"/>
            <a:headEnd type="none" w="sm" len="sm"/>
            <a:tailEnd type="none" w="sm" len="sm"/>
          </a:ln>
        </p:spPr>
        <p:txBody>
          <a:bodyPr wrap="square" lIns="382707" tIns="191354" rIns="382707" bIns="191354">
            <a:spAutoFit/>
          </a:bodyPr>
          <a:lstStyle/>
          <a:p>
            <a:pPr algn="ctr" defTabSz="3827463">
              <a:spcBef>
                <a:spcPct val="50000"/>
              </a:spcBef>
            </a:pPr>
            <a:r>
              <a:rPr lang="en-US" altLang="ja-JP" dirty="0" smtClean="0">
                <a:latin typeface="+mj-ea"/>
                <a:ea typeface="+mj-ea"/>
              </a:rPr>
              <a:t>MMO</a:t>
            </a:r>
            <a:r>
              <a:rPr lang="ja-JP" altLang="en-US" dirty="0" smtClean="0">
                <a:latin typeface="+mj-ea"/>
                <a:ea typeface="+mj-ea"/>
              </a:rPr>
              <a:t>：</a:t>
            </a:r>
            <a:r>
              <a:rPr lang="en-US" altLang="ja-JP" sz="2000" dirty="0" smtClean="0">
                <a:latin typeface="+mj-ea"/>
                <a:ea typeface="+mj-ea"/>
              </a:rPr>
              <a:t>Mercury </a:t>
            </a:r>
            <a:r>
              <a:rPr lang="en-US" altLang="ja-JP" sz="2000" dirty="0" err="1">
                <a:latin typeface="+mj-ea"/>
                <a:ea typeface="+mj-ea"/>
              </a:rPr>
              <a:t>Magnetospheric</a:t>
            </a:r>
            <a:r>
              <a:rPr lang="en-US" altLang="ja-JP" sz="2000" dirty="0">
                <a:latin typeface="+mj-ea"/>
                <a:ea typeface="+mj-ea"/>
              </a:rPr>
              <a:t> </a:t>
            </a:r>
            <a:r>
              <a:rPr lang="en-US" altLang="ja-JP" sz="2000" dirty="0" smtClean="0">
                <a:latin typeface="+mj-ea"/>
                <a:ea typeface="+mj-ea"/>
              </a:rPr>
              <a:t>Orbiter (JAXA)</a:t>
            </a:r>
            <a:endParaRPr lang="en-US" altLang="ja-JP" sz="2000" dirty="0">
              <a:latin typeface="+mj-ea"/>
              <a:ea typeface="+mj-ea"/>
            </a:endParaRPr>
          </a:p>
        </p:txBody>
      </p:sp>
      <p:sp>
        <p:nvSpPr>
          <p:cNvPr id="16388" name="Text Box 7"/>
          <p:cNvSpPr txBox="1">
            <a:spLocks noChangeArrowheads="1"/>
          </p:cNvSpPr>
          <p:nvPr/>
        </p:nvSpPr>
        <p:spPr bwMode="auto">
          <a:xfrm>
            <a:off x="174625" y="3009900"/>
            <a:ext cx="4014788" cy="688975"/>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sz="2000" dirty="0">
                <a:latin typeface="+mj-ea"/>
                <a:ea typeface="+mj-ea"/>
              </a:rPr>
              <a:t>plasma and particle</a:t>
            </a:r>
          </a:p>
        </p:txBody>
      </p:sp>
      <p:sp>
        <p:nvSpPr>
          <p:cNvPr id="16389" name="Text Box 8"/>
          <p:cNvSpPr txBox="1">
            <a:spLocks noChangeArrowheads="1"/>
          </p:cNvSpPr>
          <p:nvPr/>
        </p:nvSpPr>
        <p:spPr bwMode="auto">
          <a:xfrm>
            <a:off x="4098925" y="2868613"/>
            <a:ext cx="2312988" cy="993775"/>
          </a:xfrm>
          <a:prstGeom prst="rect">
            <a:avLst/>
          </a:prstGeom>
          <a:noFill/>
          <a:ln w="12700" cap="sq">
            <a:noFill/>
            <a:miter lim="800000"/>
            <a:headEnd type="none" w="sm" len="sm"/>
            <a:tailEnd type="none" w="sm" len="sm"/>
          </a:ln>
        </p:spPr>
        <p:txBody>
          <a:bodyPr lIns="382707" tIns="191354" rIns="382707" bIns="191354">
            <a:spAutoFit/>
          </a:bodyPr>
          <a:lstStyle/>
          <a:p>
            <a:pPr defTabSz="3827463">
              <a:spcBef>
                <a:spcPct val="50000"/>
              </a:spcBef>
            </a:pPr>
            <a:r>
              <a:rPr lang="en-US" altLang="ja-JP" sz="2000" dirty="0">
                <a:latin typeface="+mj-ea"/>
                <a:ea typeface="+mj-ea"/>
              </a:rPr>
              <a:t>electric and magnetic field</a:t>
            </a:r>
          </a:p>
        </p:txBody>
      </p:sp>
      <p:sp>
        <p:nvSpPr>
          <p:cNvPr id="16390" name="Text Box 9"/>
          <p:cNvSpPr txBox="1">
            <a:spLocks noChangeArrowheads="1"/>
          </p:cNvSpPr>
          <p:nvPr/>
        </p:nvSpPr>
        <p:spPr bwMode="auto">
          <a:xfrm>
            <a:off x="6040438" y="2976563"/>
            <a:ext cx="2033587" cy="688975"/>
          </a:xfrm>
          <a:prstGeom prst="rect">
            <a:avLst/>
          </a:prstGeom>
          <a:noFill/>
          <a:ln w="12700" cap="sq">
            <a:noFill/>
            <a:miter lim="800000"/>
            <a:headEnd type="none" w="sm" len="sm"/>
            <a:tailEnd type="none" w="sm" len="sm"/>
          </a:ln>
        </p:spPr>
        <p:txBody>
          <a:bodyPr lIns="382707" tIns="191354" rIns="382707" bIns="191354">
            <a:spAutoFit/>
          </a:bodyPr>
          <a:lstStyle/>
          <a:p>
            <a:pPr defTabSz="3827463">
              <a:spcBef>
                <a:spcPct val="50000"/>
              </a:spcBef>
            </a:pPr>
            <a:r>
              <a:rPr lang="en-US" altLang="ja-JP" sz="2000" dirty="0">
                <a:latin typeface="+mj-ea"/>
                <a:ea typeface="+mj-ea"/>
              </a:rPr>
              <a:t>atmosphere</a:t>
            </a:r>
          </a:p>
        </p:txBody>
      </p:sp>
      <p:sp>
        <p:nvSpPr>
          <p:cNvPr id="16391" name="Text Box 10"/>
          <p:cNvSpPr txBox="1">
            <a:spLocks noChangeArrowheads="1"/>
          </p:cNvSpPr>
          <p:nvPr/>
        </p:nvSpPr>
        <p:spPr bwMode="auto">
          <a:xfrm>
            <a:off x="6375400" y="4094163"/>
            <a:ext cx="1482725" cy="658812"/>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MSASI</a:t>
            </a:r>
          </a:p>
        </p:txBody>
      </p:sp>
      <p:sp>
        <p:nvSpPr>
          <p:cNvPr id="16392" name="Text Box 11"/>
          <p:cNvSpPr txBox="1">
            <a:spLocks noChangeArrowheads="1"/>
          </p:cNvSpPr>
          <p:nvPr/>
        </p:nvSpPr>
        <p:spPr bwMode="auto">
          <a:xfrm>
            <a:off x="5133975" y="4060825"/>
            <a:ext cx="1277938" cy="658813"/>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PWI</a:t>
            </a:r>
          </a:p>
        </p:txBody>
      </p:sp>
      <p:sp>
        <p:nvSpPr>
          <p:cNvPr id="16393" name="Text Box 12"/>
          <p:cNvSpPr txBox="1">
            <a:spLocks noChangeArrowheads="1"/>
          </p:cNvSpPr>
          <p:nvPr/>
        </p:nvSpPr>
        <p:spPr bwMode="auto">
          <a:xfrm>
            <a:off x="4235450" y="4046538"/>
            <a:ext cx="1343025" cy="658812"/>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MGF</a:t>
            </a:r>
          </a:p>
        </p:txBody>
      </p:sp>
      <p:sp>
        <p:nvSpPr>
          <p:cNvPr id="16394" name="Text Box 13"/>
          <p:cNvSpPr txBox="1">
            <a:spLocks noChangeArrowheads="1"/>
          </p:cNvSpPr>
          <p:nvPr/>
        </p:nvSpPr>
        <p:spPr bwMode="auto">
          <a:xfrm>
            <a:off x="7759700" y="4087813"/>
            <a:ext cx="1346200" cy="658812"/>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MDM</a:t>
            </a:r>
          </a:p>
        </p:txBody>
      </p:sp>
      <p:sp>
        <p:nvSpPr>
          <p:cNvPr id="16395" name="Rectangle 14"/>
          <p:cNvSpPr>
            <a:spLocks noChangeArrowheads="1"/>
          </p:cNvSpPr>
          <p:nvPr/>
        </p:nvSpPr>
        <p:spPr bwMode="auto">
          <a:xfrm>
            <a:off x="228600" y="2954338"/>
            <a:ext cx="4000500" cy="792162"/>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396" name="Rectangle 15"/>
          <p:cNvSpPr>
            <a:spLocks noChangeArrowheads="1"/>
          </p:cNvSpPr>
          <p:nvPr/>
        </p:nvSpPr>
        <p:spPr bwMode="auto">
          <a:xfrm>
            <a:off x="4381500" y="2960688"/>
            <a:ext cx="1727200" cy="773112"/>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397" name="Rectangle 16"/>
          <p:cNvSpPr>
            <a:spLocks noChangeArrowheads="1"/>
          </p:cNvSpPr>
          <p:nvPr/>
        </p:nvSpPr>
        <p:spPr bwMode="auto">
          <a:xfrm>
            <a:off x="6299200" y="2959100"/>
            <a:ext cx="1447800" cy="774699"/>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398" name="Rectangle 17"/>
          <p:cNvSpPr>
            <a:spLocks noChangeArrowheads="1"/>
          </p:cNvSpPr>
          <p:nvPr/>
        </p:nvSpPr>
        <p:spPr bwMode="auto">
          <a:xfrm>
            <a:off x="171450" y="4119563"/>
            <a:ext cx="708025"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399" name="Rectangle 18"/>
          <p:cNvSpPr>
            <a:spLocks noChangeArrowheads="1"/>
          </p:cNvSpPr>
          <p:nvPr/>
        </p:nvSpPr>
        <p:spPr bwMode="auto">
          <a:xfrm>
            <a:off x="1155700" y="5026025"/>
            <a:ext cx="1752601" cy="694222"/>
          </a:xfrm>
          <a:prstGeom prst="rect">
            <a:avLst/>
          </a:prstGeom>
          <a:noFill/>
          <a:ln w="12700" cap="sq">
            <a:solidFill>
              <a:schemeClr val="tx1"/>
            </a:solidFill>
            <a:miter lim="800000"/>
            <a:headEnd type="none" w="sm" len="sm"/>
            <a:tailEnd type="none" w="sm" len="sm"/>
          </a:ln>
        </p:spPr>
        <p:txBody>
          <a:bodyPr wrap="square" lIns="382707" tIns="191354" rIns="382707" bIns="191354">
            <a:spAutoFit/>
          </a:bodyPr>
          <a:lstStyle/>
          <a:p>
            <a:pPr defTabSz="3827463"/>
            <a:r>
              <a:rPr lang="en-US" altLang="ja-JP" sz="2000" dirty="0">
                <a:solidFill>
                  <a:srgbClr val="FF0000"/>
                </a:solidFill>
                <a:latin typeface="+mj-ea"/>
                <a:ea typeface="+mj-ea"/>
              </a:rPr>
              <a:t>HEP-ion</a:t>
            </a:r>
          </a:p>
        </p:txBody>
      </p:sp>
      <p:sp>
        <p:nvSpPr>
          <p:cNvPr id="16401" name="Text Box 20"/>
          <p:cNvSpPr txBox="1">
            <a:spLocks noChangeArrowheads="1"/>
          </p:cNvSpPr>
          <p:nvPr/>
        </p:nvSpPr>
        <p:spPr bwMode="auto">
          <a:xfrm>
            <a:off x="7721600" y="2984500"/>
            <a:ext cx="1231900" cy="694222"/>
          </a:xfrm>
          <a:prstGeom prst="rect">
            <a:avLst/>
          </a:prstGeom>
          <a:noFill/>
          <a:ln w="9525">
            <a:noFill/>
            <a:miter lim="800000"/>
            <a:headEnd/>
            <a:tailEnd/>
          </a:ln>
        </p:spPr>
        <p:txBody>
          <a:bodyPr wrap="square" lIns="382707" tIns="191354" rIns="382707" bIns="191354">
            <a:spAutoFit/>
          </a:bodyPr>
          <a:lstStyle/>
          <a:p>
            <a:pPr defTabSz="3827463">
              <a:spcBef>
                <a:spcPct val="50000"/>
              </a:spcBef>
            </a:pPr>
            <a:r>
              <a:rPr lang="en-US" altLang="ja-JP" sz="2000" dirty="0">
                <a:latin typeface="+mj-ea"/>
                <a:ea typeface="+mj-ea"/>
              </a:rPr>
              <a:t>dust</a:t>
            </a:r>
          </a:p>
        </p:txBody>
      </p:sp>
      <p:sp>
        <p:nvSpPr>
          <p:cNvPr id="16402" name="Text Box 21"/>
          <p:cNvSpPr txBox="1">
            <a:spLocks noChangeArrowheads="1"/>
          </p:cNvSpPr>
          <p:nvPr/>
        </p:nvSpPr>
        <p:spPr bwMode="auto">
          <a:xfrm>
            <a:off x="2797175" y="5702113"/>
            <a:ext cx="6346825" cy="1155887"/>
          </a:xfrm>
          <a:prstGeom prst="rect">
            <a:avLst/>
          </a:prstGeom>
          <a:noFill/>
          <a:ln w="9525">
            <a:noFill/>
            <a:miter lim="800000"/>
            <a:headEnd/>
            <a:tailEnd/>
          </a:ln>
        </p:spPr>
        <p:txBody>
          <a:bodyPr wrap="square" lIns="382707" tIns="191354" rIns="382707" bIns="191354">
            <a:spAutoFit/>
          </a:bodyPr>
          <a:lstStyle/>
          <a:p>
            <a:pPr defTabSz="3827463">
              <a:spcBef>
                <a:spcPct val="50000"/>
              </a:spcBef>
            </a:pPr>
            <a:r>
              <a:rPr lang="en-US" altLang="ja-JP" sz="2000" dirty="0" smtClean="0">
                <a:solidFill>
                  <a:srgbClr val="FF0000"/>
                </a:solidFill>
                <a:latin typeface="+mj-ea"/>
                <a:ea typeface="+mj-ea"/>
              </a:rPr>
              <a:t>HEP…high-energy </a:t>
            </a:r>
            <a:r>
              <a:rPr lang="en-US" altLang="ja-JP" sz="2000" dirty="0">
                <a:solidFill>
                  <a:srgbClr val="FF0000"/>
                </a:solidFill>
                <a:latin typeface="+mj-ea"/>
                <a:ea typeface="+mj-ea"/>
              </a:rPr>
              <a:t>particle  </a:t>
            </a:r>
            <a:r>
              <a:rPr lang="en-US" altLang="ja-JP" sz="2000" dirty="0" smtClean="0">
                <a:solidFill>
                  <a:srgbClr val="FF0000"/>
                </a:solidFill>
                <a:latin typeface="+mj-ea"/>
                <a:ea typeface="+mj-ea"/>
              </a:rPr>
              <a:t>instrument</a:t>
            </a:r>
          </a:p>
          <a:p>
            <a:pPr defTabSz="3827463">
              <a:spcBef>
                <a:spcPct val="50000"/>
              </a:spcBef>
            </a:pPr>
            <a:r>
              <a:rPr lang="en-US" altLang="ja-JP" sz="2000" dirty="0" smtClean="0">
                <a:solidFill>
                  <a:srgbClr val="FF0000"/>
                </a:solidFill>
                <a:latin typeface="+mj-ea"/>
              </a:rPr>
              <a:t>HEP-ion… high-energy particle ion instrument</a:t>
            </a:r>
          </a:p>
        </p:txBody>
      </p:sp>
      <p:sp>
        <p:nvSpPr>
          <p:cNvPr id="16403" name="Rectangle 22"/>
          <p:cNvSpPr>
            <a:spLocks noChangeArrowheads="1"/>
          </p:cNvSpPr>
          <p:nvPr/>
        </p:nvSpPr>
        <p:spPr bwMode="auto">
          <a:xfrm>
            <a:off x="7924800" y="2967039"/>
            <a:ext cx="863600" cy="754062"/>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04" name="Text Box 23"/>
          <p:cNvSpPr txBox="1">
            <a:spLocks noChangeArrowheads="1"/>
          </p:cNvSpPr>
          <p:nvPr/>
        </p:nvSpPr>
        <p:spPr bwMode="auto">
          <a:xfrm>
            <a:off x="-217488" y="4070350"/>
            <a:ext cx="1487488" cy="658813"/>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a:latin typeface="+mj-ea"/>
                <a:ea typeface="+mj-ea"/>
              </a:rPr>
              <a:t>MEA</a:t>
            </a:r>
          </a:p>
        </p:txBody>
      </p:sp>
      <p:sp>
        <p:nvSpPr>
          <p:cNvPr id="16405" name="Rectangle 24"/>
          <p:cNvSpPr>
            <a:spLocks noChangeArrowheads="1"/>
          </p:cNvSpPr>
          <p:nvPr/>
        </p:nvSpPr>
        <p:spPr bwMode="auto">
          <a:xfrm>
            <a:off x="2425700" y="623888"/>
            <a:ext cx="4279900" cy="919162"/>
          </a:xfrm>
          <a:prstGeom prst="rect">
            <a:avLst/>
          </a:prstGeom>
          <a:noFill/>
          <a:ln w="9525">
            <a:solidFill>
              <a:schemeClr val="tx1"/>
            </a:solidFill>
            <a:miter lim="800000"/>
            <a:headEnd/>
            <a:tailEnd/>
          </a:ln>
        </p:spPr>
        <p:txBody>
          <a:bodyPr wrap="none" anchor="ctr"/>
          <a:lstStyle/>
          <a:p>
            <a:endParaRPr lang="ja-JP" altLang="en-US">
              <a:latin typeface="+mj-ea"/>
              <a:ea typeface="+mj-ea"/>
            </a:endParaRPr>
          </a:p>
        </p:txBody>
      </p:sp>
      <p:sp>
        <p:nvSpPr>
          <p:cNvPr id="16406" name="Text Box 25"/>
          <p:cNvSpPr txBox="1">
            <a:spLocks noChangeArrowheads="1"/>
          </p:cNvSpPr>
          <p:nvPr/>
        </p:nvSpPr>
        <p:spPr bwMode="auto">
          <a:xfrm>
            <a:off x="2413000" y="649288"/>
            <a:ext cx="4216400" cy="878888"/>
          </a:xfrm>
          <a:prstGeom prst="rect">
            <a:avLst/>
          </a:prstGeom>
          <a:noFill/>
          <a:ln w="12700" cap="sq">
            <a:noFill/>
            <a:miter lim="800000"/>
            <a:headEnd type="none" w="sm" len="sm"/>
            <a:tailEnd type="none" w="sm" len="sm"/>
          </a:ln>
        </p:spPr>
        <p:txBody>
          <a:bodyPr wrap="square" lIns="382707" tIns="191354" rIns="382707" bIns="191354">
            <a:spAutoFit/>
          </a:bodyPr>
          <a:lstStyle/>
          <a:p>
            <a:pPr algn="ctr" defTabSz="3827463">
              <a:spcBef>
                <a:spcPct val="50000"/>
              </a:spcBef>
            </a:pPr>
            <a:r>
              <a:rPr lang="en-US" altLang="ja-JP" sz="3200" dirty="0" err="1" smtClean="0">
                <a:latin typeface="+mj-ea"/>
                <a:ea typeface="+mj-ea"/>
              </a:rPr>
              <a:t>BepiColombo</a:t>
            </a:r>
            <a:endParaRPr lang="en-US" altLang="ja-JP" sz="3200" dirty="0">
              <a:latin typeface="+mj-ea"/>
              <a:ea typeface="+mj-ea"/>
            </a:endParaRPr>
          </a:p>
        </p:txBody>
      </p:sp>
      <p:sp>
        <p:nvSpPr>
          <p:cNvPr id="16407" name="Rectangle 28"/>
          <p:cNvSpPr>
            <a:spLocks noChangeArrowheads="1"/>
          </p:cNvSpPr>
          <p:nvPr/>
        </p:nvSpPr>
        <p:spPr bwMode="auto">
          <a:xfrm>
            <a:off x="914401" y="1909763"/>
            <a:ext cx="2120900" cy="668337"/>
          </a:xfrm>
          <a:prstGeom prst="rect">
            <a:avLst/>
          </a:prstGeom>
          <a:noFill/>
          <a:ln w="9525">
            <a:solidFill>
              <a:schemeClr val="tx1"/>
            </a:solidFill>
            <a:miter lim="800000"/>
            <a:headEnd/>
            <a:tailEnd/>
          </a:ln>
        </p:spPr>
        <p:txBody>
          <a:bodyPr wrap="square" lIns="382707" tIns="191354" rIns="382707" bIns="191354">
            <a:spAutoFit/>
          </a:bodyPr>
          <a:lstStyle/>
          <a:p>
            <a:endParaRPr lang="ja-JP" altLang="en-US">
              <a:latin typeface="+mj-ea"/>
              <a:ea typeface="+mj-ea"/>
            </a:endParaRPr>
          </a:p>
        </p:txBody>
      </p:sp>
      <p:sp>
        <p:nvSpPr>
          <p:cNvPr id="16408" name="Text Box 29"/>
          <p:cNvSpPr txBox="1">
            <a:spLocks noChangeArrowheads="1"/>
          </p:cNvSpPr>
          <p:nvPr/>
        </p:nvSpPr>
        <p:spPr bwMode="auto">
          <a:xfrm>
            <a:off x="546100" y="1905000"/>
            <a:ext cx="2895600" cy="663444"/>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smtClean="0">
                <a:latin typeface="+mj-ea"/>
                <a:ea typeface="+mj-ea"/>
              </a:rPr>
              <a:t>MPO (ESA)</a:t>
            </a:r>
            <a:endParaRPr lang="en-US" altLang="ja-JP" dirty="0">
              <a:latin typeface="+mj-ea"/>
              <a:ea typeface="+mj-ea"/>
            </a:endParaRPr>
          </a:p>
        </p:txBody>
      </p:sp>
      <p:sp>
        <p:nvSpPr>
          <p:cNvPr id="16409" name="Rectangle 35"/>
          <p:cNvSpPr>
            <a:spLocks noChangeArrowheads="1"/>
          </p:cNvSpPr>
          <p:nvPr/>
        </p:nvSpPr>
        <p:spPr bwMode="auto">
          <a:xfrm>
            <a:off x="979488" y="4119563"/>
            <a:ext cx="708025"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10" name="Text Box 36"/>
          <p:cNvSpPr txBox="1">
            <a:spLocks noChangeArrowheads="1"/>
          </p:cNvSpPr>
          <p:nvPr/>
        </p:nvSpPr>
        <p:spPr bwMode="auto">
          <a:xfrm>
            <a:off x="688975" y="4062413"/>
            <a:ext cx="1254125" cy="658812"/>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MIA</a:t>
            </a:r>
          </a:p>
        </p:txBody>
      </p:sp>
      <p:sp>
        <p:nvSpPr>
          <p:cNvPr id="16411" name="Rectangle 37"/>
          <p:cNvSpPr>
            <a:spLocks noChangeArrowheads="1"/>
          </p:cNvSpPr>
          <p:nvPr/>
        </p:nvSpPr>
        <p:spPr bwMode="auto">
          <a:xfrm>
            <a:off x="1812925" y="4119563"/>
            <a:ext cx="708025"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12" name="Text Box 38"/>
          <p:cNvSpPr txBox="1">
            <a:spLocks noChangeArrowheads="1"/>
          </p:cNvSpPr>
          <p:nvPr/>
        </p:nvSpPr>
        <p:spPr bwMode="auto">
          <a:xfrm>
            <a:off x="1579563" y="4062413"/>
            <a:ext cx="1285875" cy="658812"/>
          </a:xfrm>
          <a:prstGeom prst="rect">
            <a:avLst/>
          </a:prstGeom>
          <a:noFill/>
          <a:ln w="12700" cap="sq">
            <a:noFill/>
            <a:miter lim="800000"/>
            <a:headEnd type="none" w="sm" len="sm"/>
            <a:tailEnd type="none" w="sm" len="sm"/>
          </a:ln>
        </p:spPr>
        <p:txBody>
          <a:bodyPr lIns="382707" tIns="191354" rIns="382707" bIns="191354">
            <a:spAutoFit/>
          </a:bodyPr>
          <a:lstStyle/>
          <a:p>
            <a:pPr defTabSz="3827463">
              <a:spcBef>
                <a:spcPct val="50000"/>
              </a:spcBef>
            </a:pPr>
            <a:r>
              <a:rPr lang="en-US" altLang="ja-JP" dirty="0">
                <a:latin typeface="+mj-ea"/>
                <a:ea typeface="+mj-ea"/>
              </a:rPr>
              <a:t>MSA</a:t>
            </a:r>
          </a:p>
        </p:txBody>
      </p:sp>
      <p:sp>
        <p:nvSpPr>
          <p:cNvPr id="16413" name="Rectangle 39"/>
          <p:cNvSpPr>
            <a:spLocks noChangeArrowheads="1"/>
          </p:cNvSpPr>
          <p:nvPr/>
        </p:nvSpPr>
        <p:spPr bwMode="auto">
          <a:xfrm>
            <a:off x="2654300" y="4119563"/>
            <a:ext cx="709613"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14" name="Text Box 40"/>
          <p:cNvSpPr txBox="1">
            <a:spLocks noChangeArrowheads="1"/>
          </p:cNvSpPr>
          <p:nvPr/>
        </p:nvSpPr>
        <p:spPr bwMode="auto">
          <a:xfrm>
            <a:off x="2292350" y="4071938"/>
            <a:ext cx="1427163" cy="658812"/>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solidFill>
                  <a:srgbClr val="FF0000"/>
                </a:solidFill>
                <a:latin typeface="+mj-ea"/>
                <a:ea typeface="+mj-ea"/>
              </a:rPr>
              <a:t>HEP</a:t>
            </a:r>
          </a:p>
        </p:txBody>
      </p:sp>
      <p:sp>
        <p:nvSpPr>
          <p:cNvPr id="16415" name="Rectangle 41"/>
          <p:cNvSpPr>
            <a:spLocks noChangeArrowheads="1"/>
          </p:cNvSpPr>
          <p:nvPr/>
        </p:nvSpPr>
        <p:spPr bwMode="auto">
          <a:xfrm>
            <a:off x="3495675" y="4119563"/>
            <a:ext cx="709613"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16" name="Text Box 42"/>
          <p:cNvSpPr txBox="1">
            <a:spLocks noChangeArrowheads="1"/>
          </p:cNvSpPr>
          <p:nvPr/>
        </p:nvSpPr>
        <p:spPr bwMode="auto">
          <a:xfrm>
            <a:off x="3205163" y="4073525"/>
            <a:ext cx="1344612" cy="658813"/>
          </a:xfrm>
          <a:prstGeom prst="rect">
            <a:avLst/>
          </a:prstGeom>
          <a:noFill/>
          <a:ln w="12700" cap="sq">
            <a:noFill/>
            <a:miter lim="800000"/>
            <a:headEnd type="none" w="sm" len="sm"/>
            <a:tailEnd type="none" w="sm" len="sm"/>
          </a:ln>
        </p:spPr>
        <p:txBody>
          <a:bodyPr lIns="382707" tIns="191354" rIns="382707" bIns="191354">
            <a:spAutoFit/>
          </a:bodyPr>
          <a:lstStyle/>
          <a:p>
            <a:pPr algn="ctr" defTabSz="3827463">
              <a:spcBef>
                <a:spcPct val="50000"/>
              </a:spcBef>
            </a:pPr>
            <a:r>
              <a:rPr lang="en-US" altLang="ja-JP" dirty="0">
                <a:latin typeface="+mj-ea"/>
                <a:ea typeface="+mj-ea"/>
              </a:rPr>
              <a:t>ENA</a:t>
            </a:r>
          </a:p>
        </p:txBody>
      </p:sp>
      <p:sp>
        <p:nvSpPr>
          <p:cNvPr id="16417" name="Line 43"/>
          <p:cNvSpPr>
            <a:spLocks noChangeShapeType="1"/>
          </p:cNvSpPr>
          <p:nvPr/>
        </p:nvSpPr>
        <p:spPr bwMode="auto">
          <a:xfrm>
            <a:off x="3106738" y="376237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18" name="Line 44"/>
          <p:cNvSpPr>
            <a:spLocks noChangeShapeType="1"/>
          </p:cNvSpPr>
          <p:nvPr/>
        </p:nvSpPr>
        <p:spPr bwMode="auto">
          <a:xfrm>
            <a:off x="1371600" y="376237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19" name="Line 45"/>
          <p:cNvSpPr>
            <a:spLocks noChangeShapeType="1"/>
          </p:cNvSpPr>
          <p:nvPr/>
        </p:nvSpPr>
        <p:spPr bwMode="auto">
          <a:xfrm>
            <a:off x="2259013" y="376237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20" name="Line 46"/>
          <p:cNvSpPr>
            <a:spLocks noChangeShapeType="1"/>
          </p:cNvSpPr>
          <p:nvPr/>
        </p:nvSpPr>
        <p:spPr bwMode="auto">
          <a:xfrm>
            <a:off x="533400" y="3748088"/>
            <a:ext cx="0" cy="338137"/>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21" name="Line 47"/>
          <p:cNvSpPr>
            <a:spLocks noChangeShapeType="1"/>
          </p:cNvSpPr>
          <p:nvPr/>
        </p:nvSpPr>
        <p:spPr bwMode="auto">
          <a:xfrm>
            <a:off x="3910013" y="376237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22" name="Line 48"/>
          <p:cNvSpPr>
            <a:spLocks noChangeShapeType="1"/>
          </p:cNvSpPr>
          <p:nvPr/>
        </p:nvSpPr>
        <p:spPr bwMode="auto">
          <a:xfrm>
            <a:off x="2782888" y="4668838"/>
            <a:ext cx="0" cy="338137"/>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23" name="Line 49"/>
          <p:cNvSpPr>
            <a:spLocks noChangeShapeType="1"/>
          </p:cNvSpPr>
          <p:nvPr/>
        </p:nvSpPr>
        <p:spPr bwMode="auto">
          <a:xfrm>
            <a:off x="3230563" y="4678363"/>
            <a:ext cx="0" cy="338137"/>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24" name="Rectangle 50"/>
          <p:cNvSpPr>
            <a:spLocks noChangeArrowheads="1"/>
          </p:cNvSpPr>
          <p:nvPr/>
        </p:nvSpPr>
        <p:spPr bwMode="auto">
          <a:xfrm>
            <a:off x="3044825" y="5030788"/>
            <a:ext cx="1628775" cy="695325"/>
          </a:xfrm>
          <a:prstGeom prst="rect">
            <a:avLst/>
          </a:prstGeom>
          <a:noFill/>
          <a:ln w="9525">
            <a:solidFill>
              <a:schemeClr val="tx1"/>
            </a:solidFill>
            <a:miter lim="800000"/>
            <a:headEnd/>
            <a:tailEnd/>
          </a:ln>
        </p:spPr>
        <p:txBody>
          <a:bodyPr wrap="none" anchor="ctr"/>
          <a:lstStyle/>
          <a:p>
            <a:endParaRPr lang="ja-JP" altLang="en-US">
              <a:latin typeface="+mj-ea"/>
              <a:ea typeface="+mj-ea"/>
            </a:endParaRPr>
          </a:p>
        </p:txBody>
      </p:sp>
      <p:sp>
        <p:nvSpPr>
          <p:cNvPr id="16425" name="Text Box 51"/>
          <p:cNvSpPr txBox="1">
            <a:spLocks noChangeArrowheads="1"/>
          </p:cNvSpPr>
          <p:nvPr/>
        </p:nvSpPr>
        <p:spPr bwMode="auto">
          <a:xfrm>
            <a:off x="3068638" y="5176838"/>
            <a:ext cx="1897062" cy="392890"/>
          </a:xfrm>
          <a:prstGeom prst="rect">
            <a:avLst/>
          </a:prstGeom>
          <a:noFill/>
          <a:ln w="9525">
            <a:noFill/>
            <a:miter lim="800000"/>
            <a:headEnd/>
            <a:tailEnd/>
          </a:ln>
        </p:spPr>
        <p:txBody>
          <a:bodyPr wrap="square" lIns="84289" tIns="42145" rIns="84289" bIns="42145">
            <a:spAutoFit/>
          </a:bodyPr>
          <a:lstStyle/>
          <a:p>
            <a:pPr defTabSz="842963">
              <a:spcBef>
                <a:spcPct val="50000"/>
              </a:spcBef>
            </a:pPr>
            <a:r>
              <a:rPr lang="en-US" altLang="ja-JP" sz="2000" dirty="0">
                <a:latin typeface="+mj-ea"/>
                <a:ea typeface="+mj-ea"/>
              </a:rPr>
              <a:t>HEP-electron</a:t>
            </a:r>
          </a:p>
        </p:txBody>
      </p:sp>
      <p:sp>
        <p:nvSpPr>
          <p:cNvPr id="16426" name="Rectangle 52"/>
          <p:cNvSpPr>
            <a:spLocks noChangeArrowheads="1"/>
          </p:cNvSpPr>
          <p:nvPr/>
        </p:nvSpPr>
        <p:spPr bwMode="auto">
          <a:xfrm>
            <a:off x="4562475" y="4106863"/>
            <a:ext cx="709613"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27" name="Rectangle 53"/>
          <p:cNvSpPr>
            <a:spLocks noChangeArrowheads="1"/>
          </p:cNvSpPr>
          <p:nvPr/>
        </p:nvSpPr>
        <p:spPr bwMode="auto">
          <a:xfrm>
            <a:off x="5392738" y="4106863"/>
            <a:ext cx="709612" cy="541337"/>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28" name="Rectangle 54"/>
          <p:cNvSpPr>
            <a:spLocks noChangeArrowheads="1"/>
          </p:cNvSpPr>
          <p:nvPr/>
        </p:nvSpPr>
        <p:spPr bwMode="auto">
          <a:xfrm>
            <a:off x="6680200" y="4114800"/>
            <a:ext cx="838200" cy="541338"/>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29" name="Rectangle 55"/>
          <p:cNvSpPr>
            <a:spLocks noChangeArrowheads="1"/>
          </p:cNvSpPr>
          <p:nvPr/>
        </p:nvSpPr>
        <p:spPr bwMode="auto">
          <a:xfrm>
            <a:off x="8061325" y="4114800"/>
            <a:ext cx="709613" cy="541338"/>
          </a:xfrm>
          <a:prstGeom prst="rect">
            <a:avLst/>
          </a:prstGeom>
          <a:noFill/>
          <a:ln w="12700" cap="sq">
            <a:solidFill>
              <a:schemeClr val="tx1"/>
            </a:solidFill>
            <a:miter lim="800000"/>
            <a:headEnd type="none" w="sm" len="sm"/>
            <a:tailEnd type="none" w="sm" len="sm"/>
          </a:ln>
        </p:spPr>
        <p:txBody>
          <a:bodyPr wrap="none" anchor="ctr"/>
          <a:lstStyle/>
          <a:p>
            <a:endParaRPr lang="ja-JP" altLang="en-US">
              <a:latin typeface="+mj-ea"/>
              <a:ea typeface="+mj-ea"/>
            </a:endParaRPr>
          </a:p>
        </p:txBody>
      </p:sp>
      <p:sp>
        <p:nvSpPr>
          <p:cNvPr id="16430" name="Line 56"/>
          <p:cNvSpPr>
            <a:spLocks noChangeShapeType="1"/>
          </p:cNvSpPr>
          <p:nvPr/>
        </p:nvSpPr>
        <p:spPr bwMode="auto">
          <a:xfrm>
            <a:off x="4876800" y="374332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1" name="Line 57"/>
          <p:cNvSpPr>
            <a:spLocks noChangeShapeType="1"/>
          </p:cNvSpPr>
          <p:nvPr/>
        </p:nvSpPr>
        <p:spPr bwMode="auto">
          <a:xfrm>
            <a:off x="5646738" y="3756025"/>
            <a:ext cx="0" cy="338138"/>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2" name="Line 58"/>
          <p:cNvSpPr>
            <a:spLocks noChangeShapeType="1"/>
          </p:cNvSpPr>
          <p:nvPr/>
        </p:nvSpPr>
        <p:spPr bwMode="auto">
          <a:xfrm>
            <a:off x="7077075" y="3757613"/>
            <a:ext cx="0" cy="336550"/>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3" name="Line 59"/>
          <p:cNvSpPr>
            <a:spLocks noChangeShapeType="1"/>
          </p:cNvSpPr>
          <p:nvPr/>
        </p:nvSpPr>
        <p:spPr bwMode="auto">
          <a:xfrm>
            <a:off x="8367713" y="3748088"/>
            <a:ext cx="0" cy="336550"/>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4" name="Line 62"/>
          <p:cNvSpPr>
            <a:spLocks noChangeShapeType="1"/>
          </p:cNvSpPr>
          <p:nvPr/>
        </p:nvSpPr>
        <p:spPr bwMode="auto">
          <a:xfrm flipH="1">
            <a:off x="3759199" y="2587625"/>
            <a:ext cx="4763" cy="346076"/>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5" name="Line 63"/>
          <p:cNvSpPr>
            <a:spLocks noChangeShapeType="1"/>
          </p:cNvSpPr>
          <p:nvPr/>
        </p:nvSpPr>
        <p:spPr bwMode="auto">
          <a:xfrm flipH="1">
            <a:off x="5333999" y="2600325"/>
            <a:ext cx="3175" cy="346076"/>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6" name="Line 64"/>
          <p:cNvSpPr>
            <a:spLocks noChangeShapeType="1"/>
          </p:cNvSpPr>
          <p:nvPr/>
        </p:nvSpPr>
        <p:spPr bwMode="auto">
          <a:xfrm flipH="1">
            <a:off x="7150100" y="2590800"/>
            <a:ext cx="1" cy="342900"/>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7" name="Line 65"/>
          <p:cNvSpPr>
            <a:spLocks noChangeShapeType="1"/>
          </p:cNvSpPr>
          <p:nvPr/>
        </p:nvSpPr>
        <p:spPr bwMode="auto">
          <a:xfrm>
            <a:off x="8405812" y="2587624"/>
            <a:ext cx="1587" cy="371475"/>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8" name="Line 66"/>
          <p:cNvSpPr>
            <a:spLocks noChangeShapeType="1"/>
          </p:cNvSpPr>
          <p:nvPr/>
        </p:nvSpPr>
        <p:spPr bwMode="auto">
          <a:xfrm flipH="1">
            <a:off x="4597400" y="1568450"/>
            <a:ext cx="1588" cy="323850"/>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sp>
        <p:nvSpPr>
          <p:cNvPr id="16439" name="Line 67"/>
          <p:cNvSpPr>
            <a:spLocks noChangeShapeType="1"/>
          </p:cNvSpPr>
          <p:nvPr/>
        </p:nvSpPr>
        <p:spPr bwMode="auto">
          <a:xfrm>
            <a:off x="2824163" y="1554163"/>
            <a:ext cx="0" cy="338137"/>
          </a:xfrm>
          <a:prstGeom prst="line">
            <a:avLst/>
          </a:prstGeom>
          <a:noFill/>
          <a:ln w="38100" cap="sq">
            <a:solidFill>
              <a:schemeClr val="tx1"/>
            </a:solidFill>
            <a:round/>
            <a:headEnd type="none" w="sm" len="sm"/>
            <a:tailEnd type="none" w="sm" len="sm"/>
          </a:ln>
        </p:spPr>
        <p:txBody>
          <a:bodyPr wrap="none"/>
          <a:lstStyle/>
          <a:p>
            <a:endParaRPr lang="ja-JP" altLang="en-US">
              <a:latin typeface="+mj-ea"/>
              <a:ea typeface="+mj-ea"/>
            </a:endParaRPr>
          </a:p>
        </p:txBody>
      </p:sp>
      <p:pic>
        <p:nvPicPr>
          <p:cNvPr id="16440" name="Picture 70"/>
          <p:cNvPicPr>
            <a:picLocks noChangeAspect="1" noChangeArrowheads="1"/>
          </p:cNvPicPr>
          <p:nvPr/>
        </p:nvPicPr>
        <p:blipFill>
          <a:blip r:embed="rId3" cstate="print"/>
          <a:srcRect/>
          <a:stretch>
            <a:fillRect/>
          </a:stretch>
        </p:blipFill>
        <p:spPr bwMode="auto">
          <a:xfrm>
            <a:off x="177800" y="76200"/>
            <a:ext cx="2117537" cy="1751013"/>
          </a:xfrm>
          <a:prstGeom prst="rect">
            <a:avLst/>
          </a:prstGeom>
          <a:noFill/>
          <a:ln w="9525">
            <a:noFill/>
            <a:miter lim="800000"/>
            <a:headEnd/>
            <a:tailEnd/>
          </a:ln>
        </p:spPr>
      </p:pic>
      <p:pic>
        <p:nvPicPr>
          <p:cNvPr id="16441" name="Picture 71"/>
          <p:cNvPicPr>
            <a:picLocks noChangeAspect="1" noChangeArrowheads="1"/>
          </p:cNvPicPr>
          <p:nvPr/>
        </p:nvPicPr>
        <p:blipFill>
          <a:blip r:embed="rId4" cstate="print"/>
          <a:srcRect/>
          <a:stretch>
            <a:fillRect/>
          </a:stretch>
        </p:blipFill>
        <p:spPr bwMode="auto">
          <a:xfrm>
            <a:off x="6797675" y="76200"/>
            <a:ext cx="2207893" cy="1706563"/>
          </a:xfrm>
          <a:prstGeom prst="rect">
            <a:avLst/>
          </a:prstGeom>
          <a:noFill/>
          <a:ln w="9525">
            <a:noFill/>
            <a:miter lim="800000"/>
            <a:headEnd/>
            <a:tailEnd/>
          </a:ln>
        </p:spPr>
      </p:pic>
      <p:sp>
        <p:nvSpPr>
          <p:cNvPr id="16443" name="Rectangle 69"/>
          <p:cNvSpPr>
            <a:spLocks noChangeArrowheads="1"/>
          </p:cNvSpPr>
          <p:nvPr/>
        </p:nvSpPr>
        <p:spPr bwMode="auto">
          <a:xfrm>
            <a:off x="2546350" y="166688"/>
            <a:ext cx="2151551" cy="369332"/>
          </a:xfrm>
          <a:prstGeom prst="rect">
            <a:avLst/>
          </a:prstGeom>
          <a:noFill/>
          <a:ln w="9525">
            <a:noFill/>
            <a:miter lim="800000"/>
            <a:headEnd/>
            <a:tailEnd/>
          </a:ln>
        </p:spPr>
        <p:txBody>
          <a:bodyPr wrap="none">
            <a:spAutoFit/>
          </a:bodyPr>
          <a:lstStyle/>
          <a:p>
            <a:pPr>
              <a:spcBef>
                <a:spcPct val="50000"/>
              </a:spcBef>
            </a:pPr>
            <a:r>
              <a:rPr lang="en-US" altLang="ja-JP" dirty="0" smtClean="0">
                <a:latin typeface="+mj-ea"/>
                <a:ea typeface="+mj-ea"/>
              </a:rPr>
              <a:t>(</a:t>
            </a:r>
            <a:r>
              <a:rPr lang="ja-JP" altLang="en-US" dirty="0" smtClean="0">
                <a:latin typeface="+mj-ea"/>
                <a:ea typeface="+mj-ea"/>
              </a:rPr>
              <a:t>打ち上げ</a:t>
            </a:r>
            <a:r>
              <a:rPr lang="en-US" altLang="ja-JP" dirty="0" smtClean="0">
                <a:latin typeface="+mj-ea"/>
                <a:ea typeface="+mj-ea"/>
              </a:rPr>
              <a:t>2014</a:t>
            </a:r>
            <a:r>
              <a:rPr lang="ja-JP" altLang="en-US" dirty="0" smtClean="0">
                <a:latin typeface="+mj-ea"/>
                <a:ea typeface="+mj-ea"/>
              </a:rPr>
              <a:t>年頃</a:t>
            </a:r>
            <a:r>
              <a:rPr lang="en-US" altLang="ja-JP" dirty="0" smtClean="0">
                <a:latin typeface="+mj-ea"/>
                <a:ea typeface="+mj-ea"/>
              </a:rPr>
              <a:t>)</a:t>
            </a:r>
            <a:endParaRPr lang="en-US" altLang="ja-JP"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0"/>
            <a:ext cx="7772400" cy="825500"/>
          </a:xfrm>
        </p:spPr>
        <p:txBody>
          <a:bodyPr>
            <a:normAutofit/>
          </a:bodyPr>
          <a:lstStyle/>
          <a:p>
            <a:r>
              <a:rPr kumimoji="1" lang="ja-JP" altLang="en-US" sz="3600" dirty="0" smtClean="0"/>
              <a:t>観測要求</a:t>
            </a:r>
            <a:endParaRPr kumimoji="1" lang="ja-JP" altLang="en-US" sz="3600" dirty="0"/>
          </a:p>
        </p:txBody>
      </p:sp>
      <p:sp>
        <p:nvSpPr>
          <p:cNvPr id="3" name="テキスト プレースホルダ 2"/>
          <p:cNvSpPr>
            <a:spLocks noGrp="1"/>
          </p:cNvSpPr>
          <p:nvPr>
            <p:ph type="body" sz="half" idx="1"/>
          </p:nvPr>
        </p:nvSpPr>
        <p:spPr>
          <a:xfrm>
            <a:off x="308356" y="3441192"/>
            <a:ext cx="8351012" cy="3014472"/>
          </a:xfrm>
        </p:spPr>
        <p:txBody>
          <a:bodyPr>
            <a:noAutofit/>
          </a:bodyPr>
          <a:lstStyle/>
          <a:p>
            <a:pPr>
              <a:buNone/>
            </a:pPr>
            <a:r>
              <a:rPr lang="ja-JP" altLang="en-US" sz="2000" dirty="0" smtClean="0">
                <a:latin typeface="+mj-ea"/>
                <a:ea typeface="+mj-ea"/>
              </a:rPr>
              <a:t>これまでの水星探査では、</a:t>
            </a:r>
            <a:endParaRPr lang="en-US" altLang="ja-JP" sz="2000" dirty="0" smtClean="0">
              <a:latin typeface="+mj-ea"/>
              <a:ea typeface="+mj-ea"/>
            </a:endParaRPr>
          </a:p>
          <a:p>
            <a:r>
              <a:rPr lang="en-US" altLang="ja-JP" sz="2000" dirty="0" smtClean="0">
                <a:latin typeface="+mj-ea"/>
                <a:ea typeface="+mj-ea"/>
              </a:rPr>
              <a:t>1974</a:t>
            </a:r>
            <a:r>
              <a:rPr lang="ja-JP" altLang="en-US" sz="2000" dirty="0" smtClean="0">
                <a:latin typeface="+mj-ea"/>
                <a:ea typeface="+mj-ea"/>
              </a:rPr>
              <a:t>年</a:t>
            </a:r>
            <a:r>
              <a:rPr lang="en-US" altLang="ja-JP" sz="2000" dirty="0" smtClean="0">
                <a:latin typeface="+mj-ea"/>
                <a:ea typeface="+mj-ea"/>
              </a:rPr>
              <a:t>/Mariner10</a:t>
            </a:r>
            <a:r>
              <a:rPr lang="ja-JP" altLang="en-US" sz="2000" dirty="0" smtClean="0">
                <a:latin typeface="+mj-ea"/>
                <a:ea typeface="+mj-ea"/>
              </a:rPr>
              <a:t>（</a:t>
            </a:r>
            <a:r>
              <a:rPr lang="en-US" altLang="ja-JP" sz="2000" dirty="0" smtClean="0">
                <a:latin typeface="+mj-ea"/>
                <a:ea typeface="+mj-ea"/>
              </a:rPr>
              <a:t>3</a:t>
            </a:r>
            <a:r>
              <a:rPr lang="ja-JP" altLang="en-US" sz="2000" dirty="0" smtClean="0">
                <a:latin typeface="+mj-ea"/>
                <a:ea typeface="+mj-ea"/>
              </a:rPr>
              <a:t>回のフライバイ）</a:t>
            </a:r>
            <a:endParaRPr lang="en-US" altLang="ja-JP" sz="2000" dirty="0" smtClean="0">
              <a:latin typeface="+mj-ea"/>
              <a:ea typeface="+mj-ea"/>
            </a:endParaRPr>
          </a:p>
          <a:p>
            <a:pPr>
              <a:buNone/>
            </a:pPr>
            <a:r>
              <a:rPr lang="ja-JP" altLang="en-US" sz="2000" dirty="0" smtClean="0">
                <a:latin typeface="+mj-ea"/>
                <a:ea typeface="+mj-ea"/>
              </a:rPr>
              <a:t>　　</a:t>
            </a:r>
            <a:r>
              <a:rPr lang="ja-JP" altLang="en-US" sz="2000" dirty="0" smtClean="0">
                <a:latin typeface="+mj-ea"/>
              </a:rPr>
              <a:t>粒子観測器の視野に制限があり、データ数も少ないが、</a:t>
            </a:r>
            <a:r>
              <a:rPr lang="ja-JP" altLang="en-US" sz="2000" dirty="0" smtClean="0">
                <a:solidFill>
                  <a:srgbClr val="FF0000"/>
                </a:solidFill>
                <a:latin typeface="+mj-ea"/>
                <a:ea typeface="+mj-ea"/>
              </a:rPr>
              <a:t>磁気圏の存在</a:t>
            </a:r>
            <a:r>
              <a:rPr lang="ja-JP" altLang="en-US" sz="2000" dirty="0" smtClean="0">
                <a:latin typeface="+mj-ea"/>
                <a:ea typeface="+mj-ea"/>
              </a:rPr>
              <a:t>をはじめ</a:t>
            </a:r>
            <a:r>
              <a:rPr lang="ja-JP" altLang="en-US" sz="2000" dirty="0" smtClean="0">
                <a:solidFill>
                  <a:srgbClr val="FF0000"/>
                </a:solidFill>
                <a:latin typeface="+mj-ea"/>
                <a:ea typeface="+mj-ea"/>
              </a:rPr>
              <a:t>高エネルギー粒子バースト</a:t>
            </a:r>
            <a:r>
              <a:rPr lang="ja-JP" altLang="en-US" sz="2000" dirty="0" smtClean="0">
                <a:latin typeface="+mj-ea"/>
                <a:ea typeface="+mj-ea"/>
              </a:rPr>
              <a:t>や</a:t>
            </a:r>
            <a:r>
              <a:rPr lang="ja-JP" altLang="en-US" sz="2000" dirty="0" smtClean="0">
                <a:solidFill>
                  <a:srgbClr val="FF0000"/>
                </a:solidFill>
                <a:latin typeface="+mj-ea"/>
                <a:ea typeface="+mj-ea"/>
              </a:rPr>
              <a:t>サブストーム（のような）現象</a:t>
            </a:r>
            <a:r>
              <a:rPr lang="ja-JP" altLang="en-US" sz="2000" dirty="0" smtClean="0">
                <a:latin typeface="+mj-ea"/>
                <a:ea typeface="+mj-ea"/>
              </a:rPr>
              <a:t>を発見した。</a:t>
            </a:r>
            <a:endParaRPr lang="en-US" altLang="ja-JP" sz="2000" dirty="0" smtClean="0">
              <a:latin typeface="+mj-ea"/>
              <a:ea typeface="+mj-ea"/>
            </a:endParaRPr>
          </a:p>
          <a:p>
            <a:r>
              <a:rPr lang="en-US" altLang="ja-JP" sz="2000" dirty="0" smtClean="0">
                <a:latin typeface="+mj-ea"/>
                <a:ea typeface="+mj-ea"/>
              </a:rPr>
              <a:t>2008</a:t>
            </a:r>
            <a:r>
              <a:rPr lang="ja-JP" altLang="en-US" sz="2000" dirty="0" smtClean="0">
                <a:latin typeface="+mj-ea"/>
                <a:ea typeface="+mj-ea"/>
              </a:rPr>
              <a:t>年～</a:t>
            </a:r>
            <a:r>
              <a:rPr lang="en-US" altLang="ja-JP" sz="2000" dirty="0" smtClean="0">
                <a:latin typeface="+mj-ea"/>
                <a:ea typeface="+mj-ea"/>
              </a:rPr>
              <a:t>/MESSENGER</a:t>
            </a:r>
            <a:r>
              <a:rPr lang="ja-JP" altLang="en-US" sz="2000" dirty="0" smtClean="0">
                <a:latin typeface="+mj-ea"/>
                <a:ea typeface="+mj-ea"/>
              </a:rPr>
              <a:t>（フライバイ中→来年軌道へ投入）</a:t>
            </a:r>
            <a:endParaRPr lang="en-US" altLang="ja-JP" sz="2000" dirty="0" smtClean="0">
              <a:latin typeface="+mj-ea"/>
              <a:ea typeface="+mj-ea"/>
            </a:endParaRPr>
          </a:p>
          <a:p>
            <a:pPr>
              <a:buNone/>
            </a:pPr>
            <a:r>
              <a:rPr lang="ja-JP" altLang="en-US" sz="2000" dirty="0" smtClean="0">
                <a:latin typeface="+mj-ea"/>
                <a:ea typeface="+mj-ea"/>
              </a:rPr>
              <a:t>　 主に水星表層の探査を目的としており、粒子観測器関係は視野が反太陽側のみで時間分解能も低い</a:t>
            </a:r>
            <a:r>
              <a:rPr lang="en-US" altLang="ja-JP" sz="2000" dirty="0" smtClean="0">
                <a:latin typeface="+mj-ea"/>
                <a:ea typeface="+mj-ea"/>
              </a:rPr>
              <a:t>(</a:t>
            </a:r>
            <a:r>
              <a:rPr lang="ja-JP" altLang="en-US" sz="2000" dirty="0" smtClean="0">
                <a:latin typeface="+mj-ea"/>
                <a:ea typeface="+mj-ea"/>
              </a:rPr>
              <a:t>３０</a:t>
            </a:r>
            <a:r>
              <a:rPr lang="en-US" altLang="ja-JP" sz="2000" dirty="0" smtClean="0">
                <a:latin typeface="+mj-ea"/>
                <a:ea typeface="+mj-ea"/>
              </a:rPr>
              <a:t>sec)</a:t>
            </a:r>
            <a:r>
              <a:rPr lang="ja-JP" altLang="en-US" sz="2000" dirty="0" err="1" smtClean="0">
                <a:latin typeface="+mj-ea"/>
                <a:ea typeface="+mj-ea"/>
              </a:rPr>
              <a:t>。</a:t>
            </a:r>
            <a:r>
              <a:rPr lang="ja-JP" altLang="en-US" sz="2000" dirty="0" smtClean="0">
                <a:latin typeface="+mj-ea"/>
                <a:ea typeface="+mj-ea"/>
              </a:rPr>
              <a:t>水星磁気圏についての新たな情報は、</a:t>
            </a:r>
            <a:r>
              <a:rPr lang="ja-JP" altLang="en-US" sz="2000" dirty="0" smtClean="0">
                <a:solidFill>
                  <a:srgbClr val="FF0000"/>
                </a:solidFill>
                <a:latin typeface="+mj-ea"/>
                <a:ea typeface="+mj-ea"/>
              </a:rPr>
              <a:t>南向きの</a:t>
            </a:r>
            <a:r>
              <a:rPr lang="en-US" altLang="ja-JP" sz="2000" dirty="0" smtClean="0">
                <a:solidFill>
                  <a:srgbClr val="FF0000"/>
                </a:solidFill>
                <a:latin typeface="+mj-ea"/>
                <a:ea typeface="+mj-ea"/>
              </a:rPr>
              <a:t>IMF</a:t>
            </a:r>
            <a:r>
              <a:rPr lang="ja-JP" altLang="en-US" sz="2000" dirty="0" err="1" smtClean="0">
                <a:solidFill>
                  <a:srgbClr val="FF0000"/>
                </a:solidFill>
                <a:latin typeface="+mj-ea"/>
                <a:ea typeface="+mj-ea"/>
              </a:rPr>
              <a:t>が磁</a:t>
            </a:r>
            <a:r>
              <a:rPr lang="ja-JP" altLang="en-US" sz="2000" dirty="0" smtClean="0">
                <a:solidFill>
                  <a:srgbClr val="FF0000"/>
                </a:solidFill>
                <a:latin typeface="+mj-ea"/>
                <a:ea typeface="+mj-ea"/>
              </a:rPr>
              <a:t>気圏構造に強く影響している</a:t>
            </a:r>
            <a:r>
              <a:rPr lang="ja-JP" altLang="en-US" sz="2000" dirty="0" smtClean="0">
                <a:latin typeface="+mj-ea"/>
                <a:ea typeface="+mj-ea"/>
              </a:rPr>
              <a:t>ということ。</a:t>
            </a:r>
            <a:endParaRPr lang="en-US" altLang="ja-JP" sz="2000" dirty="0" smtClean="0">
              <a:latin typeface="+mj-ea"/>
              <a:ea typeface="+mj-ea"/>
            </a:endParaRPr>
          </a:p>
        </p:txBody>
      </p:sp>
      <p:sp>
        <p:nvSpPr>
          <p:cNvPr id="5" name="正方形/長方形 4"/>
          <p:cNvSpPr/>
          <p:nvPr/>
        </p:nvSpPr>
        <p:spPr>
          <a:xfrm>
            <a:off x="330200" y="973435"/>
            <a:ext cx="8382000" cy="2246769"/>
          </a:xfrm>
          <a:prstGeom prst="rect">
            <a:avLst/>
          </a:prstGeom>
        </p:spPr>
        <p:txBody>
          <a:bodyPr wrap="square">
            <a:spAutoFit/>
          </a:bodyPr>
          <a:lstStyle/>
          <a:p>
            <a:pPr>
              <a:buNone/>
            </a:pPr>
            <a:r>
              <a:rPr lang="ja-JP" altLang="en-US" sz="2000" dirty="0" smtClean="0"/>
              <a:t>水星の磁気圏構造およびダイナミクスを解明するためには、水星周辺のプラズマ粒子のエネルギーとピッチ角の三次元分布の情報が必要である。</a:t>
            </a:r>
            <a:endParaRPr lang="en-US" altLang="ja-JP" sz="2000" dirty="0" smtClean="0"/>
          </a:p>
          <a:p>
            <a:pPr>
              <a:buNone/>
            </a:pPr>
            <a:r>
              <a:rPr lang="ja-JP" altLang="en-US" sz="2000" dirty="0" smtClean="0"/>
              <a:t>粒子観測器に求められるものは</a:t>
            </a:r>
            <a:endParaRPr lang="en-US" altLang="ja-JP" sz="2000" dirty="0" smtClean="0"/>
          </a:p>
          <a:p>
            <a:pPr>
              <a:buNone/>
            </a:pPr>
            <a:r>
              <a:rPr lang="ja-JP" altLang="en-US" sz="2000" dirty="0" smtClean="0"/>
              <a:t>（１）広いエネルギーレンジ</a:t>
            </a:r>
            <a:endParaRPr lang="en-US" altLang="ja-JP" sz="2000" dirty="0" smtClean="0"/>
          </a:p>
          <a:p>
            <a:pPr>
              <a:buNone/>
            </a:pPr>
            <a:r>
              <a:rPr lang="ja-JP" altLang="en-US" sz="2000" dirty="0" smtClean="0"/>
              <a:t>（２）高いエネルギー分解能</a:t>
            </a:r>
            <a:endParaRPr lang="en-US" altLang="ja-JP" sz="2000" dirty="0" smtClean="0"/>
          </a:p>
          <a:p>
            <a:pPr>
              <a:buNone/>
            </a:pPr>
            <a:r>
              <a:rPr lang="ja-JP" altLang="en-US" sz="2000" dirty="0" smtClean="0"/>
              <a:t>（３）全立体角をカバーする視野</a:t>
            </a:r>
            <a:endParaRPr lang="en-US" altLang="ja-JP" sz="2000" dirty="0" smtClean="0"/>
          </a:p>
          <a:p>
            <a:pPr>
              <a:buNone/>
            </a:pPr>
            <a:r>
              <a:rPr lang="ja-JP" altLang="en-US" sz="2000" dirty="0" smtClean="0"/>
              <a:t>（４）高い角度分解能を持つこと</a:t>
            </a:r>
            <a:endParaRPr lang="en-US" altLang="ja-JP"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t="1224"/>
          <a:stretch>
            <a:fillRect/>
          </a:stretch>
        </p:blipFill>
        <p:spPr bwMode="auto">
          <a:xfrm>
            <a:off x="511318" y="3170759"/>
            <a:ext cx="4523931" cy="3415885"/>
          </a:xfrm>
          <a:prstGeom prst="rect">
            <a:avLst/>
          </a:prstGeom>
          <a:noFill/>
          <a:ln w="9525">
            <a:noFill/>
            <a:miter lim="800000"/>
            <a:headEnd/>
            <a:tailEnd/>
          </a:ln>
        </p:spPr>
      </p:pic>
      <p:sp>
        <p:nvSpPr>
          <p:cNvPr id="3075" name="Rectangle 2"/>
          <p:cNvSpPr>
            <a:spLocks noGrp="1" noChangeArrowheads="1"/>
          </p:cNvSpPr>
          <p:nvPr>
            <p:ph type="title"/>
          </p:nvPr>
        </p:nvSpPr>
        <p:spPr>
          <a:xfrm>
            <a:off x="177800" y="0"/>
            <a:ext cx="8627872" cy="711200"/>
          </a:xfrm>
        </p:spPr>
        <p:txBody>
          <a:bodyPr>
            <a:normAutofit/>
          </a:bodyPr>
          <a:lstStyle/>
          <a:p>
            <a:r>
              <a:rPr lang="en-US" altLang="ja-JP" sz="3600" dirty="0" smtClean="0">
                <a:latin typeface="+mn-ea"/>
                <a:ea typeface="+mn-ea"/>
              </a:rPr>
              <a:t>MMO/</a:t>
            </a:r>
            <a:r>
              <a:rPr lang="ja-JP" altLang="en-US" sz="3600" dirty="0" smtClean="0">
                <a:latin typeface="+mn-ea"/>
                <a:ea typeface="+mn-ea"/>
              </a:rPr>
              <a:t>高エネルギーイオン観測の意義</a:t>
            </a:r>
          </a:p>
        </p:txBody>
      </p:sp>
      <p:sp>
        <p:nvSpPr>
          <p:cNvPr id="3076" name="Rectangle 3"/>
          <p:cNvSpPr>
            <a:spLocks noGrp="1" noChangeArrowheads="1"/>
          </p:cNvSpPr>
          <p:nvPr>
            <p:ph sz="quarter" idx="1"/>
          </p:nvPr>
        </p:nvSpPr>
        <p:spPr>
          <a:xfrm>
            <a:off x="278892" y="920496"/>
            <a:ext cx="8526780" cy="2188464"/>
          </a:xfrm>
        </p:spPr>
        <p:txBody>
          <a:bodyPr>
            <a:noAutofit/>
          </a:bodyPr>
          <a:lstStyle/>
          <a:p>
            <a:r>
              <a:rPr lang="en-US" altLang="ja-JP" sz="2000" dirty="0" smtClean="0">
                <a:latin typeface="ＭＳ 明朝" pitchFamily="17" charset="-128"/>
                <a:ea typeface="ＭＳ 明朝" pitchFamily="17" charset="-128"/>
              </a:rPr>
              <a:t>Mariner10</a:t>
            </a:r>
            <a:r>
              <a:rPr lang="ja-JP" altLang="en-US" sz="2000" dirty="0" smtClean="0">
                <a:latin typeface="ＭＳ 明朝" pitchFamily="17" charset="-128"/>
                <a:ea typeface="ＭＳ 明朝" pitchFamily="17" charset="-128"/>
              </a:rPr>
              <a:t>が観測した高エネルギー粒子バーストの再評価</a:t>
            </a:r>
            <a:endParaRPr lang="en-US" altLang="ja-JP" sz="2000" dirty="0" smtClean="0">
              <a:latin typeface="ＭＳ 明朝" pitchFamily="17" charset="-128"/>
              <a:ea typeface="ＭＳ 明朝" pitchFamily="17" charset="-128"/>
            </a:endParaRPr>
          </a:p>
          <a:p>
            <a:pPr>
              <a:buNone/>
            </a:pPr>
            <a:r>
              <a:rPr lang="ja-JP" altLang="en-US" sz="2000" dirty="0" smtClean="0">
                <a:latin typeface="ＭＳ 明朝" pitchFamily="17" charset="-128"/>
                <a:ea typeface="ＭＳ 明朝" pitchFamily="17" charset="-128"/>
              </a:rPr>
              <a:t>　</a:t>
            </a:r>
            <a:r>
              <a:rPr lang="en-US" altLang="ja-JP" sz="2000" dirty="0" smtClean="0">
                <a:latin typeface="ＭＳ 明朝" pitchFamily="17" charset="-128"/>
                <a:ea typeface="ＭＳ 明朝" pitchFamily="17" charset="-128"/>
              </a:rPr>
              <a:t>(</a:t>
            </a:r>
            <a:r>
              <a:rPr lang="ja-JP" altLang="en-US" sz="2000" dirty="0" smtClean="0">
                <a:latin typeface="ＭＳ 明朝" pitchFamily="17" charset="-128"/>
                <a:ea typeface="ＭＳ 明朝" pitchFamily="17" charset="-128"/>
              </a:rPr>
              <a:t>パイルアップによる誤検出なのか否かを明らかにする</a:t>
            </a:r>
            <a:r>
              <a:rPr lang="en-US" altLang="ja-JP" sz="2000" dirty="0" smtClean="0">
                <a:latin typeface="ＭＳ 明朝" pitchFamily="17" charset="-128"/>
                <a:ea typeface="ＭＳ 明朝" pitchFamily="17" charset="-128"/>
              </a:rPr>
              <a:t>)</a:t>
            </a:r>
            <a:endParaRPr lang="ja-JP" altLang="en-US"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サブストームに伴う粒子加速の調査</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リングカレントおよび放射線帯の空間分布調査</a:t>
            </a:r>
          </a:p>
          <a:p>
            <a:pPr>
              <a:buNone/>
            </a:pPr>
            <a:r>
              <a:rPr lang="ja-JP" altLang="en-US" sz="2000" dirty="0" smtClean="0">
                <a:latin typeface="ＭＳ 明朝" pitchFamily="17" charset="-128"/>
                <a:ea typeface="ＭＳ 明朝" pitchFamily="17" charset="-128"/>
              </a:rPr>
              <a:t>　→地球と違う環境にある磁気圏と太陽風との相互作用の解明</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p:txBody>
      </p:sp>
      <p:sp>
        <p:nvSpPr>
          <p:cNvPr id="12" name="テキスト ボックス 11"/>
          <p:cNvSpPr txBox="1"/>
          <p:nvPr/>
        </p:nvSpPr>
        <p:spPr>
          <a:xfrm>
            <a:off x="3288460" y="3416217"/>
            <a:ext cx="2073003" cy="369332"/>
          </a:xfrm>
          <a:prstGeom prst="rect">
            <a:avLst/>
          </a:prstGeom>
          <a:noFill/>
          <a:ln>
            <a:noFill/>
          </a:ln>
        </p:spPr>
        <p:txBody>
          <a:bodyPr wrap="none" rtlCol="0">
            <a:spAutoFit/>
          </a:bodyPr>
          <a:lstStyle/>
          <a:p>
            <a:r>
              <a:rPr kumimoji="1" lang="ja-JP" altLang="en-US" dirty="0" smtClean="0">
                <a:solidFill>
                  <a:srgbClr val="0000FF"/>
                </a:solidFill>
              </a:rPr>
              <a:t>プロトン</a:t>
            </a:r>
            <a:r>
              <a:rPr kumimoji="1" lang="en-US" altLang="ja-JP" dirty="0" smtClean="0">
                <a:solidFill>
                  <a:srgbClr val="0000FF"/>
                </a:solidFill>
              </a:rPr>
              <a:t>(</a:t>
            </a:r>
            <a:r>
              <a:rPr lang="ja-JP" altLang="en-US" dirty="0" smtClean="0">
                <a:solidFill>
                  <a:srgbClr val="0000FF"/>
                </a:solidFill>
              </a:rPr>
              <a:t>斜線部分</a:t>
            </a:r>
            <a:r>
              <a:rPr kumimoji="1" lang="en-US" altLang="ja-JP" dirty="0" smtClean="0">
                <a:solidFill>
                  <a:srgbClr val="0000FF"/>
                </a:solidFill>
              </a:rPr>
              <a:t>)</a:t>
            </a:r>
            <a:endParaRPr kumimoji="1" lang="ja-JP" altLang="en-US" dirty="0">
              <a:solidFill>
                <a:srgbClr val="0000FF"/>
              </a:solidFill>
            </a:endParaRPr>
          </a:p>
        </p:txBody>
      </p:sp>
      <p:cxnSp>
        <p:nvCxnSpPr>
          <p:cNvPr id="14" name="直線矢印コネクタ 13"/>
          <p:cNvCxnSpPr/>
          <p:nvPr/>
        </p:nvCxnSpPr>
        <p:spPr>
          <a:xfrm rot="5400000">
            <a:off x="2725436" y="3876615"/>
            <a:ext cx="1104900" cy="762000"/>
          </a:xfrm>
          <a:prstGeom prst="straightConnector1">
            <a:avLst/>
          </a:prstGeom>
          <a:ln>
            <a:solidFill>
              <a:srgbClr val="0000FF"/>
            </a:solidFill>
            <a:tailEnd type="ova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063163" y="4346212"/>
            <a:ext cx="3559629" cy="1200329"/>
          </a:xfrm>
          <a:prstGeom prst="rect">
            <a:avLst/>
          </a:prstGeom>
        </p:spPr>
        <p:txBody>
          <a:bodyPr wrap="square">
            <a:spAutoFit/>
          </a:bodyPr>
          <a:lstStyle/>
          <a:p>
            <a:r>
              <a:rPr lang="ja-JP" altLang="en-US" dirty="0" smtClean="0">
                <a:solidFill>
                  <a:srgbClr val="0000FF"/>
                </a:solidFill>
                <a:latin typeface="+mn-ea"/>
              </a:rPr>
              <a:t>低エネルギーの電子が続けて入射した信号が、高エネルギーイオンの一信号として認識した可能性がある。</a:t>
            </a:r>
            <a:endParaRPr lang="en-US" altLang="ja-JP" dirty="0" smtClean="0">
              <a:solidFill>
                <a:srgbClr val="0000FF"/>
              </a:solidFill>
              <a:latin typeface="+mn-ea"/>
            </a:endParaRPr>
          </a:p>
          <a:p>
            <a:r>
              <a:rPr lang="en-US" altLang="ja-JP" dirty="0" smtClean="0">
                <a:solidFill>
                  <a:srgbClr val="0000FF"/>
                </a:solidFill>
                <a:latin typeface="+mn-ea"/>
              </a:rPr>
              <a:t>[</a:t>
            </a:r>
            <a:r>
              <a:rPr lang="en-US" altLang="ja-JP" dirty="0" err="1" smtClean="0">
                <a:solidFill>
                  <a:srgbClr val="0000FF"/>
                </a:solidFill>
                <a:latin typeface="+mn-ea"/>
              </a:rPr>
              <a:t>Christon</a:t>
            </a:r>
            <a:r>
              <a:rPr lang="en-US" altLang="ja-JP" dirty="0" smtClean="0">
                <a:solidFill>
                  <a:srgbClr val="0000FF"/>
                </a:solidFill>
                <a:latin typeface="+mn-ea"/>
              </a:rPr>
              <a:t> et al.,1989]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cstate="print"/>
          <a:srcRect b="14129"/>
          <a:stretch>
            <a:fillRect/>
          </a:stretch>
        </p:blipFill>
        <p:spPr bwMode="auto">
          <a:xfrm>
            <a:off x="114300" y="3012399"/>
            <a:ext cx="8610600" cy="3829345"/>
          </a:xfrm>
          <a:prstGeom prst="rect">
            <a:avLst/>
          </a:prstGeom>
          <a:noFill/>
          <a:ln w="9525">
            <a:noFill/>
            <a:miter lim="800000"/>
            <a:headEnd/>
            <a:tailEnd/>
          </a:ln>
        </p:spPr>
      </p:pic>
      <p:sp>
        <p:nvSpPr>
          <p:cNvPr id="6" name="タイトル 5"/>
          <p:cNvSpPr>
            <a:spLocks noGrp="1"/>
          </p:cNvSpPr>
          <p:nvPr>
            <p:ph type="title"/>
          </p:nvPr>
        </p:nvSpPr>
        <p:spPr>
          <a:xfrm>
            <a:off x="152400" y="88900"/>
            <a:ext cx="8559800" cy="660400"/>
          </a:xfrm>
        </p:spPr>
        <p:txBody>
          <a:bodyPr>
            <a:noAutofit/>
          </a:bodyPr>
          <a:lstStyle/>
          <a:p>
            <a:r>
              <a:rPr lang="ja-JP" altLang="en-US" sz="3600" dirty="0" smtClean="0">
                <a:solidFill>
                  <a:schemeClr val="accent6"/>
                </a:solidFill>
                <a:latin typeface="ＭＳ 明朝" pitchFamily="17" charset="-128"/>
                <a:ea typeface="ＭＳ 明朝" pitchFamily="17" charset="-128"/>
              </a:rPr>
              <a:t>高エネルギーイオン観測器</a:t>
            </a:r>
            <a:r>
              <a:rPr lang="en-US" altLang="ja-JP" sz="3600" dirty="0" smtClean="0">
                <a:solidFill>
                  <a:schemeClr val="accent6"/>
                </a:solidFill>
                <a:latin typeface="ＭＳ 明朝" pitchFamily="17" charset="-128"/>
                <a:ea typeface="ＭＳ 明朝" pitchFamily="17" charset="-128"/>
              </a:rPr>
              <a:t>(HEP-ion)</a:t>
            </a:r>
            <a:endParaRPr kumimoji="1" lang="ja-JP" altLang="en-US" sz="3600" dirty="0"/>
          </a:p>
        </p:txBody>
      </p:sp>
      <p:sp>
        <p:nvSpPr>
          <p:cNvPr id="7" name="コンテンツ プレースホルダ 6"/>
          <p:cNvSpPr>
            <a:spLocks noGrp="1"/>
          </p:cNvSpPr>
          <p:nvPr>
            <p:ph sz="quarter" idx="1"/>
          </p:nvPr>
        </p:nvSpPr>
        <p:spPr>
          <a:xfrm>
            <a:off x="266700" y="876300"/>
            <a:ext cx="8521700" cy="1981200"/>
          </a:xfrm>
        </p:spPr>
        <p:txBody>
          <a:bodyPr>
            <a:noAutofit/>
          </a:bodyPr>
          <a:lstStyle/>
          <a:p>
            <a:r>
              <a:rPr lang="ja-JP" altLang="en-US" sz="2000" dirty="0" smtClean="0">
                <a:latin typeface="ＭＳ 明朝" pitchFamily="17" charset="-128"/>
                <a:ea typeface="ＭＳ 明朝" pitchFamily="17" charset="-128"/>
              </a:rPr>
              <a:t>エネルギーレンジ</a:t>
            </a:r>
            <a:r>
              <a:rPr lang="en-US" altLang="ja-JP" sz="2000" dirty="0" smtClean="0">
                <a:latin typeface="ＭＳ 明朝" pitchFamily="17" charset="-128"/>
                <a:ea typeface="ＭＳ 明朝" pitchFamily="17" charset="-128"/>
              </a:rPr>
              <a:t>: </a:t>
            </a:r>
            <a:r>
              <a:rPr lang="en-US" altLang="ja-JP" sz="2000" dirty="0" smtClean="0">
                <a:solidFill>
                  <a:srgbClr val="FF0000"/>
                </a:solidFill>
                <a:latin typeface="ＭＳ 明朝" pitchFamily="17" charset="-128"/>
                <a:ea typeface="ＭＳ 明朝" pitchFamily="17" charset="-128"/>
              </a:rPr>
              <a:t>30</a:t>
            </a:r>
            <a:r>
              <a:rPr lang="ja-JP" altLang="en-US" sz="2000" dirty="0" smtClean="0">
                <a:solidFill>
                  <a:srgbClr val="FF0000"/>
                </a:solidFill>
                <a:latin typeface="ＭＳ 明朝" pitchFamily="17" charset="-128"/>
                <a:ea typeface="ＭＳ 明朝" pitchFamily="17" charset="-128"/>
              </a:rPr>
              <a:t> </a:t>
            </a:r>
            <a:r>
              <a:rPr lang="en-US" altLang="ja-JP" sz="2000" dirty="0" err="1" smtClean="0">
                <a:solidFill>
                  <a:srgbClr val="FF0000"/>
                </a:solidFill>
                <a:latin typeface="ＭＳ 明朝" pitchFamily="17" charset="-128"/>
                <a:ea typeface="ＭＳ 明朝" pitchFamily="17" charset="-128"/>
              </a:rPr>
              <a:t>keV</a:t>
            </a:r>
            <a:r>
              <a:rPr lang="ja-JP" altLang="en-US" sz="2000" dirty="0" smtClean="0">
                <a:solidFill>
                  <a:srgbClr val="FF0000"/>
                </a:solidFill>
                <a:latin typeface="ＭＳ 明朝" pitchFamily="17" charset="-128"/>
                <a:ea typeface="ＭＳ 明朝" pitchFamily="17" charset="-128"/>
              </a:rPr>
              <a:t>～</a:t>
            </a:r>
            <a:r>
              <a:rPr lang="en-US" altLang="ja-JP" sz="2000" dirty="0" smtClean="0">
                <a:solidFill>
                  <a:srgbClr val="FF0000"/>
                </a:solidFill>
                <a:latin typeface="ＭＳ 明朝" pitchFamily="17" charset="-128"/>
                <a:ea typeface="ＭＳ 明朝" pitchFamily="17" charset="-128"/>
              </a:rPr>
              <a:t>1.5 </a:t>
            </a:r>
            <a:r>
              <a:rPr lang="en-US" altLang="ja-JP" sz="2000" dirty="0" err="1" smtClean="0">
                <a:solidFill>
                  <a:srgbClr val="FF0000"/>
                </a:solidFill>
                <a:latin typeface="ＭＳ 明朝" pitchFamily="17" charset="-128"/>
                <a:ea typeface="ＭＳ 明朝" pitchFamily="17" charset="-128"/>
              </a:rPr>
              <a:t>MeV</a:t>
            </a:r>
            <a:endParaRPr lang="en-US" altLang="ja-JP" sz="2000" dirty="0" smtClean="0">
              <a:solidFill>
                <a:srgbClr val="FF0000"/>
              </a:solidFill>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エネルギー分解能</a:t>
            </a:r>
            <a:r>
              <a:rPr lang="en-US" altLang="ja-JP" sz="2000" dirty="0" smtClean="0">
                <a:latin typeface="ＭＳ 明朝" pitchFamily="17" charset="-128"/>
                <a:ea typeface="ＭＳ 明朝" pitchFamily="17" charset="-128"/>
              </a:rPr>
              <a:t>: 20 </a:t>
            </a:r>
            <a:r>
              <a:rPr lang="en-US" altLang="ja-JP" sz="2000" dirty="0" err="1" smtClean="0">
                <a:latin typeface="ＭＳ 明朝" pitchFamily="17" charset="-128"/>
                <a:ea typeface="ＭＳ 明朝" pitchFamily="17" charset="-128"/>
              </a:rPr>
              <a:t>keV</a:t>
            </a:r>
            <a:r>
              <a:rPr lang="ja-JP" altLang="en-US" sz="2000" dirty="0" smtClean="0">
                <a:latin typeface="ＭＳ 明朝" pitchFamily="17" charset="-128"/>
                <a:ea typeface="ＭＳ 明朝" pitchFamily="17" charset="-128"/>
              </a:rPr>
              <a:t>以下</a:t>
            </a:r>
            <a:r>
              <a:rPr lang="en-US" altLang="ja-JP" sz="2000" dirty="0" smtClean="0">
                <a:latin typeface="ＭＳ 明朝" pitchFamily="17" charset="-128"/>
                <a:ea typeface="ＭＳ 明朝" pitchFamily="17" charset="-128"/>
              </a:rPr>
              <a:t>(</a:t>
            </a:r>
            <a:r>
              <a:rPr lang="ja-JP" altLang="en-US" sz="2000" dirty="0" smtClean="0">
                <a:latin typeface="ＭＳ 明朝" pitchFamily="17" charset="-128"/>
                <a:ea typeface="ＭＳ 明朝" pitchFamily="17" charset="-128"/>
              </a:rPr>
              <a:t>常温</a:t>
            </a:r>
            <a:r>
              <a:rPr lang="en-US" altLang="ja-JP" sz="2000" dirty="0" smtClean="0">
                <a:latin typeface="ＭＳ 明朝" pitchFamily="17" charset="-128"/>
                <a:ea typeface="ＭＳ 明朝" pitchFamily="17" charset="-128"/>
              </a:rPr>
              <a:t>)</a:t>
            </a:r>
          </a:p>
          <a:p>
            <a:r>
              <a:rPr lang="ja-JP" altLang="en-US" sz="2000" dirty="0" smtClean="0">
                <a:latin typeface="ＭＳ 明朝" pitchFamily="17" charset="-128"/>
                <a:ea typeface="ＭＳ 明朝" pitchFamily="17" charset="-128"/>
              </a:rPr>
              <a:t>角度分解能</a:t>
            </a:r>
            <a:r>
              <a:rPr lang="en-US" altLang="ja-JP" sz="2000" dirty="0" smtClean="0">
                <a:latin typeface="ＭＳ 明朝" pitchFamily="17" charset="-128"/>
                <a:ea typeface="ＭＳ 明朝" pitchFamily="17" charset="-128"/>
              </a:rPr>
              <a:t>: 11°×20°</a:t>
            </a:r>
          </a:p>
          <a:p>
            <a:r>
              <a:rPr lang="ja-JP" altLang="en-US" sz="2000" dirty="0" smtClean="0">
                <a:latin typeface="ＭＳ 明朝" pitchFamily="17" charset="-128"/>
                <a:ea typeface="ＭＳ 明朝" pitchFamily="17" charset="-128"/>
              </a:rPr>
              <a:t>視野</a:t>
            </a:r>
            <a:r>
              <a:rPr lang="en-US" altLang="ja-JP" sz="2000" dirty="0" smtClean="0">
                <a:latin typeface="ＭＳ 明朝" pitchFamily="17" charset="-128"/>
                <a:ea typeface="ＭＳ 明朝" pitchFamily="17" charset="-128"/>
              </a:rPr>
              <a:t>: 11°×110°(</a:t>
            </a:r>
            <a:r>
              <a:rPr lang="ja-JP" altLang="en-US" sz="2000" dirty="0" smtClean="0">
                <a:latin typeface="ＭＳ 明朝" pitchFamily="17" charset="-128"/>
                <a:ea typeface="ＭＳ 明朝" pitchFamily="17" charset="-128"/>
              </a:rPr>
              <a:t>スピンを利用して全立体角をカバー</a:t>
            </a:r>
            <a:r>
              <a:rPr lang="en-US" altLang="ja-JP" sz="2000" dirty="0" smtClean="0">
                <a:latin typeface="ＭＳ 明朝" pitchFamily="17" charset="-128"/>
                <a:ea typeface="ＭＳ 明朝" pitchFamily="17" charset="-128"/>
              </a:rPr>
              <a:t>)</a:t>
            </a:r>
          </a:p>
          <a:p>
            <a:r>
              <a:rPr lang="ja-JP" altLang="en-US" sz="2000" dirty="0" smtClean="0">
                <a:latin typeface="ＭＳ 明朝" pitchFamily="17" charset="-128"/>
                <a:ea typeface="ＭＳ 明朝" pitchFamily="17" charset="-128"/>
              </a:rPr>
              <a:t>時間分解能</a:t>
            </a:r>
            <a:r>
              <a:rPr lang="en-US" altLang="ja-JP" sz="2000" dirty="0" smtClean="0">
                <a:latin typeface="ＭＳ 明朝" pitchFamily="17" charset="-128"/>
                <a:ea typeface="ＭＳ 明朝" pitchFamily="17" charset="-128"/>
              </a:rPr>
              <a:t>: 4sec (</a:t>
            </a:r>
            <a:r>
              <a:rPr lang="ja-JP" altLang="en-US" sz="2000" dirty="0" smtClean="0">
                <a:latin typeface="ＭＳ 明朝" pitchFamily="17" charset="-128"/>
                <a:ea typeface="ＭＳ 明朝" pitchFamily="17" charset="-128"/>
              </a:rPr>
              <a:t>通常</a:t>
            </a:r>
            <a:r>
              <a:rPr lang="en-US" altLang="ja-JP" sz="2000" dirty="0" smtClean="0">
                <a:latin typeface="ＭＳ 明朝" pitchFamily="17" charset="-128"/>
                <a:ea typeface="ＭＳ 明朝" pitchFamily="17" charset="-128"/>
              </a:rPr>
              <a:t>) / 100msec (</a:t>
            </a:r>
            <a:r>
              <a:rPr lang="ja-JP" altLang="en-US" sz="2000" dirty="0" smtClean="0">
                <a:latin typeface="ＭＳ 明朝" pitchFamily="17" charset="-128"/>
                <a:ea typeface="ＭＳ 明朝" pitchFamily="17" charset="-128"/>
              </a:rPr>
              <a:t>バースト時</a:t>
            </a:r>
            <a:r>
              <a:rPr lang="en-US" altLang="ja-JP" sz="2000" dirty="0" smtClean="0">
                <a:latin typeface="ＭＳ 明朝" pitchFamily="17" charset="-128"/>
                <a:ea typeface="ＭＳ 明朝" pitchFamily="17" charset="-128"/>
              </a:rPr>
              <a:t>)</a:t>
            </a:r>
          </a:p>
          <a:p>
            <a:pPr>
              <a:buNone/>
            </a:pPr>
            <a:r>
              <a:rPr lang="ja-JP" altLang="en-US" sz="2000" dirty="0" smtClean="0">
                <a:latin typeface="ＭＳ 明朝" pitchFamily="17" charset="-128"/>
                <a:ea typeface="ＭＳ 明朝" pitchFamily="17" charset="-128"/>
              </a:rPr>
              <a:t>　　　　　</a:t>
            </a:r>
            <a:endParaRPr lang="en-US" altLang="ja-JP" sz="2000" dirty="0" smtClean="0">
              <a:latin typeface="ＭＳ 明朝" pitchFamily="17" charset="-128"/>
              <a:ea typeface="ＭＳ 明朝" pitchFamily="17" charset="-128"/>
            </a:endParaRPr>
          </a:p>
          <a:p>
            <a:pPr>
              <a:buNone/>
            </a:pPr>
            <a:endParaRPr kumimoji="1" lang="ja-JP" altLang="en-US" sz="2000" dirty="0"/>
          </a:p>
        </p:txBody>
      </p:sp>
      <p:sp>
        <p:nvSpPr>
          <p:cNvPr id="8" name="正方形/長方形 7"/>
          <p:cNvSpPr/>
          <p:nvPr/>
        </p:nvSpPr>
        <p:spPr>
          <a:xfrm>
            <a:off x="2806700" y="2969183"/>
            <a:ext cx="6146800" cy="584775"/>
          </a:xfrm>
          <a:prstGeom prst="rect">
            <a:avLst/>
          </a:prstGeom>
        </p:spPr>
        <p:txBody>
          <a:bodyPr wrap="square">
            <a:spAutoFit/>
          </a:bodyPr>
          <a:lstStyle/>
          <a:p>
            <a:pPr>
              <a:buNone/>
            </a:pPr>
            <a:r>
              <a:rPr lang="en-US" altLang="ja-JP" sz="1600" b="1" dirty="0" smtClean="0">
                <a:latin typeface="ＭＳ 明朝" pitchFamily="17" charset="-128"/>
                <a:ea typeface="ＭＳ 明朝" pitchFamily="17" charset="-128"/>
              </a:rPr>
              <a:t>TOF</a:t>
            </a:r>
            <a:r>
              <a:rPr lang="ja-JP" altLang="en-US" sz="1600" b="1" dirty="0" smtClean="0">
                <a:latin typeface="ＭＳ 明朝" pitchFamily="17" charset="-128"/>
                <a:ea typeface="ＭＳ 明朝" pitchFamily="17" charset="-128"/>
              </a:rPr>
              <a:t>式速度分析</a:t>
            </a:r>
            <a:r>
              <a:rPr lang="en-US" altLang="ja-JP" sz="1600" dirty="0" smtClean="0">
                <a:latin typeface="ＭＳ 明朝" pitchFamily="17" charset="-128"/>
                <a:ea typeface="ＭＳ 明朝" pitchFamily="17" charset="-128"/>
              </a:rPr>
              <a:t>(</a:t>
            </a:r>
            <a:r>
              <a:rPr lang="ja-JP" altLang="en-US" sz="1600" dirty="0" smtClean="0">
                <a:latin typeface="ＭＳ 明朝" pitchFamily="17" charset="-128"/>
                <a:ea typeface="ＭＳ 明朝" pitchFamily="17" charset="-128"/>
              </a:rPr>
              <a:t>炭素膜＋</a:t>
            </a:r>
            <a:r>
              <a:rPr lang="en-US" altLang="ja-JP" sz="1600" dirty="0" smtClean="0">
                <a:latin typeface="ＭＳ 明朝" pitchFamily="17" charset="-128"/>
                <a:ea typeface="ＭＳ 明朝" pitchFamily="17" charset="-128"/>
              </a:rPr>
              <a:t>MCP)</a:t>
            </a:r>
            <a:r>
              <a:rPr lang="ja-JP" altLang="en-US" sz="1600" dirty="0" smtClean="0">
                <a:latin typeface="ＭＳ 明朝" pitchFamily="17" charset="-128"/>
                <a:ea typeface="ＭＳ 明朝" pitchFamily="17" charset="-128"/>
              </a:rPr>
              <a:t>と</a:t>
            </a:r>
            <a:r>
              <a:rPr lang="ja-JP" altLang="en-US" sz="1600" b="1" dirty="0" smtClean="0">
                <a:latin typeface="ＭＳ 明朝" pitchFamily="17" charset="-128"/>
                <a:ea typeface="ＭＳ 明朝" pitchFamily="17" charset="-128"/>
              </a:rPr>
              <a:t>エネルギー分析</a:t>
            </a:r>
            <a:r>
              <a:rPr lang="en-US" altLang="ja-JP" sz="1600" dirty="0" smtClean="0">
                <a:latin typeface="ＭＳ 明朝" pitchFamily="17" charset="-128"/>
                <a:ea typeface="ＭＳ 明朝" pitchFamily="17" charset="-128"/>
              </a:rPr>
              <a:t>(SSD)</a:t>
            </a:r>
            <a:r>
              <a:rPr lang="ja-JP" altLang="en-US" sz="1600" dirty="0" smtClean="0">
                <a:latin typeface="ＭＳ 明朝" pitchFamily="17" charset="-128"/>
                <a:ea typeface="ＭＳ 明朝" pitchFamily="17" charset="-128"/>
              </a:rPr>
              <a:t>で</a:t>
            </a:r>
            <a:endParaRPr lang="en-US" altLang="ja-JP" sz="1600" dirty="0" smtClean="0">
              <a:latin typeface="ＭＳ 明朝" pitchFamily="17" charset="-128"/>
              <a:ea typeface="ＭＳ 明朝" pitchFamily="17" charset="-128"/>
            </a:endParaRPr>
          </a:p>
          <a:p>
            <a:pPr>
              <a:buNone/>
            </a:pPr>
            <a:r>
              <a:rPr lang="ja-JP" altLang="en-US" sz="1600" dirty="0" smtClean="0">
                <a:latin typeface="ＭＳ 明朝" pitchFamily="17" charset="-128"/>
                <a:ea typeface="ＭＳ 明朝" pitchFamily="17" charset="-128"/>
              </a:rPr>
              <a:t>粒子のエネルギーとイオン種の情報を得る。</a:t>
            </a:r>
            <a:endParaRPr lang="en-US" altLang="ja-JP" sz="1600" u="sng" dirty="0" smtClean="0">
              <a:latin typeface="ＭＳ 明朝" pitchFamily="17" charset="-128"/>
              <a:ea typeface="ＭＳ 明朝" pitchFamily="17" charset="-128"/>
            </a:endParaRPr>
          </a:p>
        </p:txBody>
      </p:sp>
      <p:sp>
        <p:nvSpPr>
          <p:cNvPr id="9" name="円/楕円 8"/>
          <p:cNvSpPr/>
          <p:nvPr/>
        </p:nvSpPr>
        <p:spPr>
          <a:xfrm>
            <a:off x="6642100" y="5499100"/>
            <a:ext cx="1066800" cy="444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アーチ 11"/>
          <p:cNvSpPr/>
          <p:nvPr/>
        </p:nvSpPr>
        <p:spPr>
          <a:xfrm rot="6232348">
            <a:off x="408231" y="3860426"/>
            <a:ext cx="2223803" cy="1943100"/>
          </a:xfrm>
          <a:prstGeom prst="blockArc">
            <a:avLst>
              <a:gd name="adj1" fmla="val 10759613"/>
              <a:gd name="adj2" fmla="val 17112265"/>
              <a:gd name="adj3" fmla="val 207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アーチ 12"/>
          <p:cNvSpPr/>
          <p:nvPr/>
        </p:nvSpPr>
        <p:spPr>
          <a:xfrm rot="10361766">
            <a:off x="318664" y="3835026"/>
            <a:ext cx="2223803" cy="1943100"/>
          </a:xfrm>
          <a:prstGeom prst="blockArc">
            <a:avLst>
              <a:gd name="adj1" fmla="val 12929803"/>
              <a:gd name="adj2" fmla="val 16268533"/>
              <a:gd name="adj3" fmla="val 19729"/>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1984578" y="6179558"/>
            <a:ext cx="925253" cy="369332"/>
          </a:xfrm>
          <a:prstGeom prst="rect">
            <a:avLst/>
          </a:prstGeom>
        </p:spPr>
        <p:txBody>
          <a:bodyPr wrap="none">
            <a:spAutoFit/>
          </a:bodyPr>
          <a:lstStyle/>
          <a:p>
            <a:r>
              <a:rPr lang="en-US" altLang="ja-JP" b="1" dirty="0" smtClean="0">
                <a:solidFill>
                  <a:srgbClr val="FF0000"/>
                </a:solidFill>
                <a:latin typeface="+mn-ea"/>
              </a:rPr>
              <a:t>SSD×6</a:t>
            </a:r>
            <a:endParaRPr lang="ja-JP" altLang="en-US" b="1" dirty="0">
              <a:solidFill>
                <a:srgbClr val="FF0000"/>
              </a:solidFill>
              <a:latin typeface="+mn-ea"/>
            </a:endParaRPr>
          </a:p>
        </p:txBody>
      </p:sp>
      <p:sp>
        <p:nvSpPr>
          <p:cNvPr id="14" name="正方形/長方形 13"/>
          <p:cNvSpPr/>
          <p:nvPr/>
        </p:nvSpPr>
        <p:spPr>
          <a:xfrm>
            <a:off x="338046" y="3765542"/>
            <a:ext cx="660758" cy="369332"/>
          </a:xfrm>
          <a:prstGeom prst="rect">
            <a:avLst/>
          </a:prstGeom>
          <a:ln>
            <a:noFill/>
          </a:ln>
        </p:spPr>
        <p:txBody>
          <a:bodyPr wrap="none">
            <a:spAutoFit/>
          </a:bodyPr>
          <a:lstStyle/>
          <a:p>
            <a:r>
              <a:rPr lang="en-US" altLang="ja-JP" b="1" dirty="0" smtClean="0">
                <a:solidFill>
                  <a:srgbClr val="FF0000"/>
                </a:solidFill>
                <a:latin typeface="+mn-ea"/>
              </a:rPr>
              <a:t>MCP</a:t>
            </a:r>
            <a:endParaRPr lang="ja-JP" altLang="en-US" b="1" dirty="0">
              <a:solidFill>
                <a:srgbClr val="FF0000"/>
              </a:solidFill>
              <a:latin typeface="+mn-ea"/>
            </a:endParaRPr>
          </a:p>
        </p:txBody>
      </p:sp>
      <p:cxnSp>
        <p:nvCxnSpPr>
          <p:cNvPr id="21" name="直線矢印コネクタ 20"/>
          <p:cNvCxnSpPr/>
          <p:nvPr/>
        </p:nvCxnSpPr>
        <p:spPr>
          <a:xfrm rot="16200000" flipV="1">
            <a:off x="1833372" y="5829300"/>
            <a:ext cx="740664" cy="914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978408" y="3995928"/>
            <a:ext cx="640080" cy="5577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63500"/>
            <a:ext cx="4191000" cy="646331"/>
          </a:xfrm>
          <a:prstGeom prst="rect">
            <a:avLst/>
          </a:prstGeom>
          <a:noFill/>
        </p:spPr>
        <p:txBody>
          <a:bodyPr wrap="square">
            <a:spAutoFit/>
          </a:bodyPr>
          <a:lstStyle/>
          <a:p>
            <a:pPr algn="ctr">
              <a:buNone/>
            </a:pPr>
            <a:r>
              <a:rPr lang="ja-JP" altLang="en-US" sz="3600" dirty="0" smtClean="0">
                <a:solidFill>
                  <a:schemeClr val="accent6"/>
                </a:solidFill>
                <a:latin typeface="+mn-ea"/>
              </a:rPr>
              <a:t>問題点と研究目的</a:t>
            </a:r>
            <a:endParaRPr lang="en-US" altLang="ja-JP" sz="3600" dirty="0" smtClean="0">
              <a:solidFill>
                <a:schemeClr val="accent6"/>
              </a:solidFill>
              <a:latin typeface="+mn-ea"/>
            </a:endParaRPr>
          </a:p>
        </p:txBody>
      </p:sp>
      <p:sp>
        <p:nvSpPr>
          <p:cNvPr id="14" name="正方形/長方形 13"/>
          <p:cNvSpPr/>
          <p:nvPr/>
        </p:nvSpPr>
        <p:spPr>
          <a:xfrm>
            <a:off x="209520" y="844533"/>
            <a:ext cx="8642380" cy="2862322"/>
          </a:xfrm>
          <a:prstGeom prst="rect">
            <a:avLst/>
          </a:prstGeom>
        </p:spPr>
        <p:txBody>
          <a:bodyPr wrap="square">
            <a:spAutoFit/>
          </a:bodyPr>
          <a:lstStyle/>
          <a:p>
            <a:r>
              <a:rPr lang="ja-JP" altLang="en-US" sz="2000" dirty="0" smtClean="0">
                <a:latin typeface="ＭＳ 明朝" pitchFamily="17" charset="-128"/>
                <a:ea typeface="ＭＳ 明朝" pitchFamily="17" charset="-128"/>
              </a:rPr>
              <a:t>水星周回軌道は</a:t>
            </a:r>
            <a:r>
              <a:rPr lang="ja-JP" altLang="ja-JP" sz="2000" dirty="0" smtClean="0">
                <a:latin typeface="ＭＳ 明朝" pitchFamily="17" charset="-128"/>
                <a:ea typeface="ＭＳ 明朝" pitchFamily="17" charset="-128"/>
              </a:rPr>
              <a:t>地球の</a:t>
            </a:r>
            <a:r>
              <a:rPr lang="en-US" altLang="ja-JP" sz="2000" dirty="0" smtClean="0">
                <a:latin typeface="ＭＳ 明朝" pitchFamily="17" charset="-128"/>
                <a:ea typeface="ＭＳ 明朝" pitchFamily="17" charset="-128"/>
              </a:rPr>
              <a:t>5</a:t>
            </a:r>
            <a:r>
              <a:rPr lang="ja-JP" altLang="ja-JP" sz="2000" dirty="0" smtClean="0">
                <a:latin typeface="ＭＳ 明朝" pitchFamily="17" charset="-128"/>
                <a:ea typeface="ＭＳ 明朝" pitchFamily="17" charset="-128"/>
              </a:rPr>
              <a:t>～</a:t>
            </a:r>
            <a:r>
              <a:rPr lang="en-US" altLang="ja-JP" sz="2000" dirty="0" smtClean="0">
                <a:latin typeface="ＭＳ 明朝" pitchFamily="17" charset="-128"/>
                <a:ea typeface="ＭＳ 明朝" pitchFamily="17" charset="-128"/>
              </a:rPr>
              <a:t>11</a:t>
            </a:r>
            <a:r>
              <a:rPr lang="ja-JP" altLang="ja-JP" sz="2000" dirty="0" smtClean="0">
                <a:latin typeface="ＭＳ 明朝" pitchFamily="17" charset="-128"/>
                <a:ea typeface="ＭＳ 明朝" pitchFamily="17" charset="-128"/>
              </a:rPr>
              <a:t>倍の</a:t>
            </a:r>
            <a:r>
              <a:rPr lang="ja-JP" altLang="en-US" sz="2000" dirty="0" smtClean="0">
                <a:latin typeface="ＭＳ 明朝" pitchFamily="17" charset="-128"/>
                <a:ea typeface="ＭＳ 明朝" pitchFamily="17" charset="-128"/>
              </a:rPr>
              <a:t>熱環境であり、</a:t>
            </a:r>
            <a:r>
              <a:rPr lang="en-US" altLang="ja-JP" sz="2000" dirty="0" smtClean="0">
                <a:latin typeface="ＭＳ 明朝" pitchFamily="17" charset="-128"/>
                <a:ea typeface="ＭＳ 明朝" pitchFamily="17" charset="-128"/>
              </a:rPr>
              <a:t>HEP-ion</a:t>
            </a:r>
            <a:r>
              <a:rPr lang="ja-JP" altLang="en-US" sz="2000" dirty="0" smtClean="0">
                <a:latin typeface="ＭＳ 明朝" pitchFamily="17" charset="-128"/>
                <a:ea typeface="ＭＳ 明朝" pitchFamily="17" charset="-128"/>
              </a:rPr>
              <a:t>が曝される最高温度は</a:t>
            </a:r>
            <a:r>
              <a:rPr lang="en-US" altLang="ja-JP" sz="2000" dirty="0" smtClean="0">
                <a:latin typeface="ＭＳ 明朝" pitchFamily="17" charset="-128"/>
                <a:ea typeface="ＭＳ 明朝" pitchFamily="17" charset="-128"/>
              </a:rPr>
              <a:t>70</a:t>
            </a:r>
            <a:r>
              <a:rPr lang="ja-JP" altLang="en-US" sz="2000" dirty="0" smtClean="0">
                <a:latin typeface="ＭＳ 明朝" pitchFamily="17" charset="-128"/>
                <a:ea typeface="ＭＳ 明朝" pitchFamily="17" charset="-128"/>
              </a:rPr>
              <a:t>℃程度と予想される。</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a:t>
            </a:r>
            <a:r>
              <a:rPr lang="en-US" altLang="ja-JP" sz="2000" dirty="0" smtClean="0">
                <a:latin typeface="ＭＳ 明朝" pitchFamily="17" charset="-128"/>
                <a:ea typeface="ＭＳ 明朝" pitchFamily="17" charset="-128"/>
              </a:rPr>
              <a:t>HEP-ion</a:t>
            </a:r>
            <a:r>
              <a:rPr lang="ja-JP" altLang="ja-JP" sz="2000" dirty="0" smtClean="0">
                <a:latin typeface="ＭＳ 明朝" pitchFamily="17" charset="-128"/>
                <a:ea typeface="ＭＳ 明朝" pitchFamily="17" charset="-128"/>
              </a:rPr>
              <a:t>の内部は最高</a:t>
            </a:r>
            <a:r>
              <a:rPr lang="en-US" altLang="ja-JP" sz="2000" dirty="0" smtClean="0">
                <a:latin typeface="ＭＳ 明朝" pitchFamily="17" charset="-128"/>
                <a:ea typeface="ＭＳ 明朝" pitchFamily="17" charset="-128"/>
              </a:rPr>
              <a:t>90</a:t>
            </a:r>
            <a:r>
              <a:rPr lang="ja-JP" altLang="ja-JP" sz="2000" dirty="0" smtClean="0">
                <a:latin typeface="ＭＳ 明朝" pitchFamily="17" charset="-128"/>
                <a:ea typeface="ＭＳ 明朝" pitchFamily="17" charset="-128"/>
              </a:rPr>
              <a:t>℃</a:t>
            </a:r>
            <a:r>
              <a:rPr lang="en-US" altLang="ja-JP" sz="2000" dirty="0" smtClean="0">
                <a:latin typeface="ＭＳ 明朝" pitchFamily="17" charset="-128"/>
                <a:ea typeface="ＭＳ 明朝" pitchFamily="17" charset="-128"/>
              </a:rPr>
              <a:t>(</a:t>
            </a:r>
            <a:r>
              <a:rPr lang="ja-JP" altLang="en-US" sz="2000" dirty="0" smtClean="0">
                <a:latin typeface="ＭＳ 明朝" pitchFamily="17" charset="-128"/>
                <a:ea typeface="ＭＳ 明朝" pitchFamily="17" charset="-128"/>
              </a:rPr>
              <a:t>熱真空試験より）</a:t>
            </a:r>
            <a:endParaRPr lang="en-US" altLang="ja-JP" sz="2000" dirty="0" smtClean="0">
              <a:latin typeface="ＭＳ 明朝" pitchFamily="17" charset="-128"/>
              <a:ea typeface="ＭＳ 明朝" pitchFamily="17" charset="-128"/>
            </a:endParaRPr>
          </a:p>
          <a:p>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問題点①温度上昇に伴い</a:t>
            </a:r>
            <a:r>
              <a:rPr lang="en-US" altLang="ja-JP" sz="2000" dirty="0" smtClean="0">
                <a:latin typeface="ＭＳ 明朝" pitchFamily="17" charset="-128"/>
                <a:ea typeface="ＭＳ 明朝" pitchFamily="17" charset="-128"/>
              </a:rPr>
              <a:t>SSD</a:t>
            </a:r>
            <a:r>
              <a:rPr lang="ja-JP" altLang="en-US" sz="2000" dirty="0" smtClean="0">
                <a:latin typeface="ＭＳ 明朝" pitchFamily="17" charset="-128"/>
                <a:ea typeface="ＭＳ 明朝" pitchFamily="17" charset="-128"/>
              </a:rPr>
              <a:t>のリーク電流が増加</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→ノイズの増加→観測下限値の上昇・分解能の低下</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問題点②バースト時のパイルアップ信号の増加</a:t>
            </a:r>
            <a:endParaRPr lang="en-US" altLang="ja-JP" sz="2000" dirty="0" smtClean="0">
              <a:latin typeface="ＭＳ 明朝" pitchFamily="17" charset="-128"/>
              <a:ea typeface="ＭＳ 明朝" pitchFamily="17" charset="-128"/>
            </a:endParaRPr>
          </a:p>
          <a:p>
            <a:r>
              <a:rPr lang="ja-JP" altLang="en-US" sz="2000" dirty="0" smtClean="0">
                <a:latin typeface="ＭＳ 明朝" pitchFamily="17" charset="-128"/>
                <a:ea typeface="ＭＳ 明朝" pitchFamily="17" charset="-128"/>
              </a:rPr>
              <a:t>　　　→ノイズの増加・精度の低下</a:t>
            </a:r>
            <a:endParaRPr lang="en-US" altLang="ja-JP" sz="2000" dirty="0" smtClean="0">
              <a:latin typeface="ＭＳ 明朝" pitchFamily="17" charset="-128"/>
              <a:ea typeface="ＭＳ 明朝" pitchFamily="17" charset="-128"/>
            </a:endParaRPr>
          </a:p>
          <a:p>
            <a:r>
              <a:rPr lang="ja-JP" altLang="en-US" sz="2000" dirty="0" smtClean="0">
                <a:solidFill>
                  <a:srgbClr val="FF0000"/>
                </a:solidFill>
                <a:latin typeface="ＭＳ 明朝" pitchFamily="17" charset="-128"/>
                <a:ea typeface="ＭＳ 明朝" pitchFamily="17" charset="-128"/>
              </a:rPr>
              <a:t>解決策</a:t>
            </a:r>
            <a:r>
              <a:rPr lang="en-US" altLang="ja-JP" sz="2000" dirty="0" smtClean="0">
                <a:solidFill>
                  <a:srgbClr val="FF0000"/>
                </a:solidFill>
                <a:latin typeface="ＭＳ 明朝" pitchFamily="17" charset="-128"/>
                <a:ea typeface="ＭＳ 明朝" pitchFamily="17" charset="-128"/>
              </a:rPr>
              <a:t>:SSSD(Single-sided Si Strip Detector)</a:t>
            </a:r>
            <a:r>
              <a:rPr lang="ja-JP" altLang="en-US" sz="2000" dirty="0" smtClean="0">
                <a:solidFill>
                  <a:srgbClr val="FF0000"/>
                </a:solidFill>
                <a:latin typeface="ＭＳ 明朝" pitchFamily="17" charset="-128"/>
                <a:ea typeface="ＭＳ 明朝" pitchFamily="17" charset="-128"/>
              </a:rPr>
              <a:t>を使用</a:t>
            </a:r>
            <a:endParaRPr lang="en-US" altLang="ja-JP" sz="2000" dirty="0" smtClean="0">
              <a:solidFill>
                <a:srgbClr val="FF0000"/>
              </a:solidFill>
              <a:latin typeface="ＭＳ 明朝" pitchFamily="17" charset="-128"/>
              <a:ea typeface="ＭＳ 明朝" pitchFamily="17" charset="-128"/>
            </a:endParaRPr>
          </a:p>
        </p:txBody>
      </p:sp>
      <p:sp>
        <p:nvSpPr>
          <p:cNvPr id="4" name="正方形/長方形 3"/>
          <p:cNvSpPr/>
          <p:nvPr/>
        </p:nvSpPr>
        <p:spPr>
          <a:xfrm>
            <a:off x="219456" y="3984766"/>
            <a:ext cx="8467344" cy="2308324"/>
          </a:xfrm>
          <a:prstGeom prst="rect">
            <a:avLst/>
          </a:prstGeom>
          <a:ln w="28575">
            <a:solidFill>
              <a:srgbClr val="7030A0"/>
            </a:solidFill>
            <a:prstDash val="sysDot"/>
          </a:ln>
        </p:spPr>
        <p:txBody>
          <a:bodyPr wrap="square">
            <a:spAutoFit/>
          </a:bodyPr>
          <a:lstStyle/>
          <a:p>
            <a:r>
              <a:rPr lang="en-US" altLang="ja-JP" sz="2400" dirty="0" smtClean="0">
                <a:solidFill>
                  <a:sysClr val="windowText" lastClr="000000"/>
                </a:solidFill>
                <a:latin typeface="ＭＳ 明朝" pitchFamily="17" charset="-128"/>
                <a:ea typeface="ＭＳ 明朝" pitchFamily="17" charset="-128"/>
              </a:rPr>
              <a:t>【</a:t>
            </a:r>
            <a:r>
              <a:rPr lang="ja-JP" altLang="en-US" sz="2400" dirty="0" smtClean="0">
                <a:solidFill>
                  <a:sysClr val="windowText" lastClr="000000"/>
                </a:solidFill>
                <a:latin typeface="ＭＳ 明朝" pitchFamily="17" charset="-128"/>
                <a:ea typeface="ＭＳ 明朝" pitchFamily="17" charset="-128"/>
              </a:rPr>
              <a:t>研究目的</a:t>
            </a:r>
            <a:r>
              <a:rPr lang="en-US" altLang="ja-JP" sz="2400" dirty="0" smtClean="0">
                <a:solidFill>
                  <a:sysClr val="windowText" lastClr="000000"/>
                </a:solidFill>
                <a:latin typeface="ＭＳ 明朝" pitchFamily="17" charset="-128"/>
                <a:ea typeface="ＭＳ 明朝" pitchFamily="17" charset="-128"/>
              </a:rPr>
              <a:t>】</a:t>
            </a:r>
          </a:p>
          <a:p>
            <a:r>
              <a:rPr lang="en-US" altLang="ja-JP" sz="2400" dirty="0" smtClean="0">
                <a:solidFill>
                  <a:sysClr val="windowText" lastClr="000000"/>
                </a:solidFill>
                <a:latin typeface="ＭＳ 明朝" pitchFamily="17" charset="-128"/>
                <a:ea typeface="ＭＳ 明朝" pitchFamily="17" charset="-128"/>
              </a:rPr>
              <a:t>SSSD</a:t>
            </a:r>
            <a:r>
              <a:rPr lang="ja-JP" altLang="en-US" sz="2400" dirty="0" smtClean="0">
                <a:solidFill>
                  <a:sysClr val="windowText" lastClr="000000"/>
                </a:solidFill>
                <a:latin typeface="ＭＳ 明朝" pitchFamily="17" charset="-128"/>
                <a:ea typeface="ＭＳ 明朝" pitchFamily="17" charset="-128"/>
              </a:rPr>
              <a:t>を衛星観測および水星探査に用いるのは初の試みである。本研究では、</a:t>
            </a:r>
            <a:r>
              <a:rPr lang="en-US" altLang="ja-JP" sz="2400" dirty="0" smtClean="0">
                <a:solidFill>
                  <a:sysClr val="windowText" lastClr="000000"/>
                </a:solidFill>
                <a:latin typeface="ＭＳ 明朝" pitchFamily="17" charset="-128"/>
                <a:ea typeface="ＭＳ 明朝" pitchFamily="17" charset="-128"/>
              </a:rPr>
              <a:t>MMO</a:t>
            </a:r>
            <a:r>
              <a:rPr lang="ja-JP" altLang="en-US" sz="2400" dirty="0" smtClean="0">
                <a:solidFill>
                  <a:sysClr val="windowText" lastClr="000000"/>
                </a:solidFill>
                <a:latin typeface="ＭＳ 明朝" pitchFamily="17" charset="-128"/>
                <a:ea typeface="ＭＳ 明朝" pitchFamily="17" charset="-128"/>
              </a:rPr>
              <a:t>搭載に向けて</a:t>
            </a:r>
            <a:r>
              <a:rPr lang="en-US" altLang="ja-JP" sz="2400" dirty="0" smtClean="0">
                <a:solidFill>
                  <a:sysClr val="windowText" lastClr="000000"/>
                </a:solidFill>
                <a:latin typeface="ＭＳ 明朝" pitchFamily="17" charset="-128"/>
                <a:ea typeface="ＭＳ 明朝" pitchFamily="17" charset="-128"/>
              </a:rPr>
              <a:t>SSSD</a:t>
            </a:r>
            <a:r>
              <a:rPr lang="ja-JP" altLang="en-US" sz="2400" dirty="0" smtClean="0">
                <a:solidFill>
                  <a:sysClr val="windowText" lastClr="000000"/>
                </a:solidFill>
                <a:latin typeface="ＭＳ 明朝" pitchFamily="17" charset="-128"/>
                <a:ea typeface="ＭＳ 明朝" pitchFamily="17" charset="-128"/>
              </a:rPr>
              <a:t>の性能試験を行い、</a:t>
            </a:r>
            <a:endParaRPr lang="en-US" altLang="ja-JP" sz="2400" dirty="0" smtClean="0">
              <a:solidFill>
                <a:sysClr val="windowText" lastClr="000000"/>
              </a:solidFill>
              <a:latin typeface="ＭＳ 明朝" pitchFamily="17" charset="-128"/>
              <a:ea typeface="ＭＳ 明朝" pitchFamily="17" charset="-128"/>
            </a:endParaRPr>
          </a:p>
          <a:p>
            <a:r>
              <a:rPr lang="ja-JP" altLang="en-US" sz="2400" dirty="0" smtClean="0">
                <a:solidFill>
                  <a:sysClr val="windowText" lastClr="000000"/>
                </a:solidFill>
                <a:latin typeface="ＭＳ 明朝" pitchFamily="17" charset="-128"/>
                <a:ea typeface="ＭＳ 明朝" pitchFamily="17" charset="-128"/>
              </a:rPr>
              <a:t>①観測要求を満たす性能の実証</a:t>
            </a:r>
            <a:endParaRPr lang="en-US" altLang="ja-JP" sz="2400" dirty="0" smtClean="0">
              <a:solidFill>
                <a:sysClr val="windowText" lastClr="000000"/>
              </a:solidFill>
              <a:latin typeface="ＭＳ 明朝" pitchFamily="17" charset="-128"/>
              <a:ea typeface="ＭＳ 明朝" pitchFamily="17" charset="-128"/>
            </a:endParaRPr>
          </a:p>
          <a:p>
            <a:r>
              <a:rPr lang="ja-JP" altLang="en-US" sz="2400" dirty="0" smtClean="0">
                <a:solidFill>
                  <a:sysClr val="windowText" lastClr="000000"/>
                </a:solidFill>
                <a:latin typeface="ＭＳ 明朝" pitchFamily="17" charset="-128"/>
                <a:ea typeface="ＭＳ 明朝" pitchFamily="17" charset="-128"/>
              </a:rPr>
              <a:t>②エネルギー較正曲線の導出</a:t>
            </a:r>
            <a:endParaRPr lang="en-US" altLang="ja-JP" sz="2400" dirty="0" smtClean="0">
              <a:solidFill>
                <a:sysClr val="windowText" lastClr="000000"/>
              </a:solidFill>
              <a:latin typeface="ＭＳ 明朝" pitchFamily="17" charset="-128"/>
              <a:ea typeface="ＭＳ 明朝" pitchFamily="17" charset="-128"/>
            </a:endParaRPr>
          </a:p>
          <a:p>
            <a:r>
              <a:rPr lang="ja-JP" altLang="en-US" sz="2400" dirty="0" smtClean="0">
                <a:solidFill>
                  <a:sysClr val="windowText" lastClr="000000"/>
                </a:solidFill>
                <a:latin typeface="ＭＳ 明朝" pitchFamily="17" charset="-128"/>
                <a:ea typeface="ＭＳ 明朝" pitchFamily="17" charset="-128"/>
              </a:rPr>
              <a:t>について評価を行った。</a:t>
            </a:r>
            <a:endParaRPr lang="en-US" altLang="ja-JP" sz="2400" dirty="0" smtClean="0">
              <a:solidFill>
                <a:sysClr val="windowText" lastClr="000000"/>
              </a:solidFill>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30152"/>
            <a:ext cx="8064500" cy="646331"/>
          </a:xfrm>
          <a:prstGeom prst="rect">
            <a:avLst/>
          </a:prstGeom>
          <a:noFill/>
        </p:spPr>
        <p:txBody>
          <a:bodyPr wrap="square">
            <a:spAutoFit/>
          </a:bodyPr>
          <a:lstStyle/>
          <a:p>
            <a:pPr algn="ctr">
              <a:buNone/>
            </a:pPr>
            <a:r>
              <a:rPr lang="ja-JP" altLang="en-US" sz="3600" dirty="0" smtClean="0">
                <a:solidFill>
                  <a:schemeClr val="accent6"/>
                </a:solidFill>
                <a:latin typeface="+mn-ea"/>
              </a:rPr>
              <a:t>シリコン半導体ストリップ検出器（</a:t>
            </a:r>
            <a:r>
              <a:rPr lang="en-US" altLang="ja-JP" sz="3600" dirty="0" smtClean="0">
                <a:solidFill>
                  <a:schemeClr val="accent6"/>
                </a:solidFill>
                <a:latin typeface="+mn-ea"/>
              </a:rPr>
              <a:t>SSSD</a:t>
            </a:r>
            <a:r>
              <a:rPr lang="ja-JP" altLang="en-US" sz="3600" dirty="0" smtClean="0">
                <a:solidFill>
                  <a:schemeClr val="accent6"/>
                </a:solidFill>
                <a:latin typeface="+mn-ea"/>
              </a:rPr>
              <a:t>）</a:t>
            </a:r>
            <a:endParaRPr lang="en-US" altLang="ja-JP" sz="3600" dirty="0" smtClean="0">
              <a:solidFill>
                <a:schemeClr val="accent6"/>
              </a:solidFill>
              <a:latin typeface="+mn-ea"/>
            </a:endParaRPr>
          </a:p>
        </p:txBody>
      </p:sp>
      <p:sp>
        <p:nvSpPr>
          <p:cNvPr id="15" name="正方形/長方形 14"/>
          <p:cNvSpPr/>
          <p:nvPr/>
        </p:nvSpPr>
        <p:spPr>
          <a:xfrm>
            <a:off x="214282" y="5143512"/>
            <a:ext cx="184731" cy="369332"/>
          </a:xfrm>
          <a:prstGeom prst="rect">
            <a:avLst/>
          </a:prstGeom>
        </p:spPr>
        <p:txBody>
          <a:bodyPr wrap="none">
            <a:spAutoFit/>
          </a:bodyPr>
          <a:lstStyle/>
          <a:p>
            <a:endParaRPr lang="ja-JP" altLang="en-US" b="1" dirty="0">
              <a:latin typeface="+mn-ea"/>
            </a:endParaRPr>
          </a:p>
        </p:txBody>
      </p:sp>
      <p:pic>
        <p:nvPicPr>
          <p:cNvPr id="29" name="Picture 2"/>
          <p:cNvPicPr>
            <a:picLocks noChangeAspect="1" noChangeArrowheads="1"/>
          </p:cNvPicPr>
          <p:nvPr/>
        </p:nvPicPr>
        <p:blipFill>
          <a:blip r:embed="rId3" cstate="print"/>
          <a:srcRect/>
          <a:stretch>
            <a:fillRect/>
          </a:stretch>
        </p:blipFill>
        <p:spPr bwMode="auto">
          <a:xfrm>
            <a:off x="564997" y="764661"/>
            <a:ext cx="3813807" cy="2399163"/>
          </a:xfrm>
          <a:prstGeom prst="rect">
            <a:avLst/>
          </a:prstGeom>
          <a:noFill/>
          <a:ln w="38100">
            <a:noFill/>
            <a:miter lim="800000"/>
            <a:headEnd/>
            <a:tailEnd/>
          </a:ln>
        </p:spPr>
      </p:pic>
      <p:pic>
        <p:nvPicPr>
          <p:cNvPr id="24" name="図 23"/>
          <p:cNvPicPr/>
          <p:nvPr/>
        </p:nvPicPr>
        <p:blipFill>
          <a:blip r:embed="rId4" cstate="print"/>
          <a:srcRect/>
          <a:stretch>
            <a:fillRect/>
          </a:stretch>
        </p:blipFill>
        <p:spPr bwMode="auto">
          <a:xfrm>
            <a:off x="1175616" y="3311550"/>
            <a:ext cx="2476800" cy="1606500"/>
          </a:xfrm>
          <a:prstGeom prst="rect">
            <a:avLst/>
          </a:prstGeom>
          <a:noFill/>
          <a:ln w="9525">
            <a:noFill/>
            <a:miter lim="800000"/>
            <a:headEnd/>
            <a:tailEnd/>
          </a:ln>
        </p:spPr>
      </p:pic>
      <p:grpSp>
        <p:nvGrpSpPr>
          <p:cNvPr id="35" name="グループ化 34"/>
          <p:cNvGrpSpPr/>
          <p:nvPr/>
        </p:nvGrpSpPr>
        <p:grpSpPr>
          <a:xfrm>
            <a:off x="4873752" y="956102"/>
            <a:ext cx="3225645" cy="1607266"/>
            <a:chOff x="173736" y="846374"/>
            <a:chExt cx="3225645" cy="1607266"/>
          </a:xfrm>
        </p:grpSpPr>
        <p:pic>
          <p:nvPicPr>
            <p:cNvPr id="14337" name="Picture 1"/>
            <p:cNvPicPr>
              <a:picLocks noChangeAspect="1" noChangeArrowheads="1"/>
            </p:cNvPicPr>
            <p:nvPr/>
          </p:nvPicPr>
          <p:blipFill>
            <a:blip r:embed="rId5" cstate="print"/>
            <a:srcRect l="7382" t="36342" r="14764"/>
            <a:stretch>
              <a:fillRect/>
            </a:stretch>
          </p:blipFill>
          <p:spPr bwMode="auto">
            <a:xfrm>
              <a:off x="173736" y="846374"/>
              <a:ext cx="3225645" cy="1607266"/>
            </a:xfrm>
            <a:prstGeom prst="rect">
              <a:avLst/>
            </a:prstGeom>
            <a:noFill/>
            <a:ln w="9525">
              <a:noFill/>
              <a:miter lim="800000"/>
              <a:headEnd/>
              <a:tailEnd/>
            </a:ln>
          </p:spPr>
        </p:pic>
        <p:sp>
          <p:nvSpPr>
            <p:cNvPr id="25" name="正方形/長方形 24"/>
            <p:cNvSpPr/>
            <p:nvPr/>
          </p:nvSpPr>
          <p:spPr>
            <a:xfrm>
              <a:off x="959554" y="1489316"/>
              <a:ext cx="577402" cy="307777"/>
            </a:xfrm>
            <a:prstGeom prst="rect">
              <a:avLst/>
            </a:prstGeom>
          </p:spPr>
          <p:txBody>
            <a:bodyPr wrap="none">
              <a:spAutoFit/>
            </a:bodyPr>
            <a:lstStyle/>
            <a:p>
              <a:r>
                <a:rPr lang="en-US" altLang="ja-JP" sz="1400" dirty="0" smtClean="0">
                  <a:solidFill>
                    <a:srgbClr val="FF0000"/>
                  </a:solidFill>
                  <a:latin typeface="+mj-ea"/>
                  <a:ea typeface="+mj-ea"/>
                </a:rPr>
                <a:t>SSSD</a:t>
              </a:r>
              <a:endParaRPr lang="ja-JP" altLang="en-US" sz="1400" dirty="0">
                <a:solidFill>
                  <a:srgbClr val="FF0000"/>
                </a:solidFill>
                <a:latin typeface="+mj-ea"/>
                <a:ea typeface="+mj-ea"/>
              </a:endParaRPr>
            </a:p>
          </p:txBody>
        </p:sp>
        <p:sp>
          <p:nvSpPr>
            <p:cNvPr id="34" name="正方形/長方形 33"/>
            <p:cNvSpPr/>
            <p:nvPr/>
          </p:nvSpPr>
          <p:spPr>
            <a:xfrm>
              <a:off x="388050" y="1060688"/>
              <a:ext cx="1714512" cy="1214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332674" y="1249664"/>
              <a:ext cx="886014" cy="4694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520130" y="1678292"/>
              <a:ext cx="569387" cy="307777"/>
            </a:xfrm>
            <a:prstGeom prst="rect">
              <a:avLst/>
            </a:prstGeom>
          </p:spPr>
          <p:txBody>
            <a:bodyPr wrap="none">
              <a:spAutoFit/>
            </a:bodyPr>
            <a:lstStyle/>
            <a:p>
              <a:r>
                <a:rPr lang="en-US" altLang="ja-JP" sz="1400" dirty="0" smtClean="0">
                  <a:solidFill>
                    <a:srgbClr val="FF0000"/>
                  </a:solidFill>
                  <a:latin typeface="+mj-ea"/>
                  <a:ea typeface="+mj-ea"/>
                </a:rPr>
                <a:t>ASIC</a:t>
              </a:r>
              <a:endParaRPr lang="ja-JP" altLang="en-US" sz="1400" dirty="0">
                <a:solidFill>
                  <a:srgbClr val="FF0000"/>
                </a:solidFill>
                <a:latin typeface="+mj-ea"/>
                <a:ea typeface="+mj-ea"/>
              </a:endParaRPr>
            </a:p>
          </p:txBody>
        </p:sp>
      </p:grpSp>
      <p:sp>
        <p:nvSpPr>
          <p:cNvPr id="37" name="コンテンツ プレースホルダ 36"/>
          <p:cNvSpPr>
            <a:spLocks noGrp="1"/>
          </p:cNvSpPr>
          <p:nvPr>
            <p:ph sz="quarter" idx="1"/>
          </p:nvPr>
        </p:nvSpPr>
        <p:spPr>
          <a:xfrm>
            <a:off x="301752" y="4974336"/>
            <a:ext cx="8567928" cy="1645920"/>
          </a:xfrm>
        </p:spPr>
        <p:txBody>
          <a:bodyPr>
            <a:normAutofit/>
          </a:bodyPr>
          <a:lstStyle/>
          <a:p>
            <a:r>
              <a:rPr kumimoji="1" lang="ja-JP" altLang="en-US" sz="2000" dirty="0" smtClean="0">
                <a:latin typeface="+mn-ea"/>
              </a:rPr>
              <a:t>キャリアのない空乏層中で、粒子がエネルギーを落とした分だけ電子</a:t>
            </a:r>
            <a:r>
              <a:rPr kumimoji="1" lang="en-US" altLang="ja-JP" sz="2000" dirty="0" smtClean="0">
                <a:latin typeface="+mn-ea"/>
              </a:rPr>
              <a:t>-</a:t>
            </a:r>
            <a:r>
              <a:rPr kumimoji="1" lang="ja-JP" altLang="en-US" sz="2000" dirty="0" smtClean="0">
                <a:latin typeface="+mn-ea"/>
              </a:rPr>
              <a:t>正孔対が生成される（</a:t>
            </a:r>
            <a:r>
              <a:rPr kumimoji="1" lang="en-US" altLang="ja-JP" sz="2000" dirty="0" smtClean="0">
                <a:latin typeface="+mn-ea"/>
              </a:rPr>
              <a:t>1pair/3.6eV</a:t>
            </a:r>
            <a:r>
              <a:rPr kumimoji="1" lang="ja-JP" altLang="en-US" sz="2000" dirty="0" smtClean="0">
                <a:latin typeface="+mn-ea"/>
              </a:rPr>
              <a:t>）</a:t>
            </a:r>
            <a:endParaRPr kumimoji="1" lang="en-US" altLang="ja-JP" sz="2000" dirty="0" smtClean="0">
              <a:latin typeface="+mn-ea"/>
            </a:endParaRPr>
          </a:p>
          <a:p>
            <a:r>
              <a:rPr lang="ja-JP" altLang="en-US" sz="2000" dirty="0" smtClean="0">
                <a:latin typeface="+mn-ea"/>
              </a:rPr>
              <a:t>生成された電荷は電極で収集され、電圧信号に変換される</a:t>
            </a:r>
            <a:endParaRPr lang="en-US" altLang="ja-JP" sz="2000" dirty="0" smtClean="0">
              <a:latin typeface="+mn-ea"/>
            </a:endParaRPr>
          </a:p>
          <a:p>
            <a:r>
              <a:rPr lang="ja-JP" altLang="en-US" sz="2000" dirty="0" smtClean="0">
                <a:latin typeface="+mn-ea"/>
              </a:rPr>
              <a:t>電圧信号は波形整形の後、波高がデジタル値で出力される</a:t>
            </a:r>
            <a:endParaRPr kumimoji="1" lang="ja-JP" altLang="en-US" sz="2000" dirty="0">
              <a:latin typeface="+mn-ea"/>
            </a:endParaRPr>
          </a:p>
        </p:txBody>
      </p:sp>
      <p:pic>
        <p:nvPicPr>
          <p:cNvPr id="38" name="図 37"/>
          <p:cNvPicPr/>
          <p:nvPr/>
        </p:nvPicPr>
        <p:blipFill>
          <a:blip r:embed="rId6" cstate="print"/>
          <a:srcRect t="-5593"/>
          <a:stretch>
            <a:fillRect/>
          </a:stretch>
        </p:blipFill>
        <p:spPr bwMode="auto">
          <a:xfrm>
            <a:off x="3986784" y="3493008"/>
            <a:ext cx="4526280" cy="1188720"/>
          </a:xfrm>
          <a:prstGeom prst="rect">
            <a:avLst/>
          </a:prstGeom>
          <a:noFill/>
          <a:ln w="9525">
            <a:noFill/>
            <a:miter lim="800000"/>
            <a:headEnd/>
            <a:tailEnd/>
          </a:ln>
          <a:scene3d>
            <a:camera prst="orthographicFront">
              <a:rot lat="0" lon="0" rev="30000"/>
            </a:camera>
            <a:lightRig rig="threePt" dir="t"/>
          </a:scene3d>
        </p:spPr>
      </p:pic>
      <p:sp>
        <p:nvSpPr>
          <p:cNvPr id="47" name="正方形/長方形 46"/>
          <p:cNvSpPr/>
          <p:nvPr/>
        </p:nvSpPr>
        <p:spPr>
          <a:xfrm>
            <a:off x="2770962" y="2265926"/>
            <a:ext cx="646331" cy="276999"/>
          </a:xfrm>
          <a:prstGeom prst="rect">
            <a:avLst/>
          </a:prstGeom>
        </p:spPr>
        <p:txBody>
          <a:bodyPr wrap="none">
            <a:spAutoFit/>
          </a:bodyPr>
          <a:lstStyle/>
          <a:p>
            <a:r>
              <a:rPr lang="ja-JP" altLang="en-US" sz="1200" b="1" dirty="0" smtClean="0">
                <a:latin typeface="+mn-ea"/>
              </a:rPr>
              <a:t>空乏層</a:t>
            </a:r>
            <a:endParaRPr lang="ja-JP" altLang="en-U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6888" y="174054"/>
            <a:ext cx="7467600" cy="575754"/>
          </a:xfrm>
        </p:spPr>
        <p:txBody>
          <a:bodyPr>
            <a:noAutofit/>
          </a:bodyPr>
          <a:lstStyle/>
          <a:p>
            <a:r>
              <a:rPr lang="ja-JP" altLang="en-US" sz="3600" dirty="0" smtClean="0">
                <a:latin typeface="+mn-ea"/>
                <a:ea typeface="+mn-ea"/>
              </a:rPr>
              <a:t>ストリップ型半導体検出器の</a:t>
            </a:r>
            <a:r>
              <a:rPr kumimoji="1" lang="ja-JP" altLang="en-US" sz="3600" dirty="0" smtClean="0">
                <a:latin typeface="+mn-ea"/>
                <a:ea typeface="+mn-ea"/>
              </a:rPr>
              <a:t>利点</a:t>
            </a:r>
            <a:endParaRPr kumimoji="1" lang="ja-JP" altLang="en-US" sz="3600" dirty="0">
              <a:latin typeface="+mn-ea"/>
              <a:ea typeface="+mn-ea"/>
            </a:endParaRPr>
          </a:p>
        </p:txBody>
      </p:sp>
      <p:sp>
        <p:nvSpPr>
          <p:cNvPr id="12" name="コンテンツ プレースホルダ 11"/>
          <p:cNvSpPr>
            <a:spLocks noGrp="1"/>
          </p:cNvSpPr>
          <p:nvPr>
            <p:ph sz="quarter" idx="1"/>
          </p:nvPr>
        </p:nvSpPr>
        <p:spPr>
          <a:xfrm>
            <a:off x="320040" y="914400"/>
            <a:ext cx="8311896" cy="5303520"/>
          </a:xfrm>
        </p:spPr>
        <p:txBody>
          <a:bodyPr>
            <a:normAutofit/>
          </a:bodyPr>
          <a:lstStyle/>
          <a:p>
            <a:r>
              <a:rPr lang="ja-JP" altLang="en-US" dirty="0" smtClean="0">
                <a:latin typeface="+mn-ea"/>
              </a:rPr>
              <a:t>検出器の容量に依存するノイズが低い</a:t>
            </a:r>
            <a:endParaRPr lang="en-US" altLang="ja-JP" dirty="0" smtClean="0">
              <a:latin typeface="+mn-ea"/>
            </a:endParaRPr>
          </a:p>
          <a:p>
            <a:endParaRPr lang="en-US" altLang="ja-JP" dirty="0" smtClean="0">
              <a:latin typeface="+mn-ea"/>
            </a:endParaRPr>
          </a:p>
          <a:p>
            <a:endParaRPr lang="en-US" altLang="ja-JP" dirty="0" smtClean="0">
              <a:latin typeface="+mn-ea"/>
            </a:endParaRPr>
          </a:p>
          <a:p>
            <a:endParaRPr lang="en-US" altLang="ja-JP" dirty="0" smtClean="0">
              <a:latin typeface="+mn-ea"/>
            </a:endParaRPr>
          </a:p>
          <a:p>
            <a:endParaRPr lang="en-US" altLang="ja-JP" dirty="0" smtClean="0">
              <a:latin typeface="+mn-ea"/>
            </a:endParaRPr>
          </a:p>
          <a:p>
            <a:r>
              <a:rPr kumimoji="1" lang="ja-JP" altLang="en-US" dirty="0" smtClean="0">
                <a:latin typeface="+mn-ea"/>
              </a:rPr>
              <a:t>温度に依存するリーク電流</a:t>
            </a:r>
            <a:r>
              <a:rPr kumimoji="1" lang="en-US" altLang="ja-JP" dirty="0" smtClean="0">
                <a:latin typeface="+mn-ea"/>
              </a:rPr>
              <a:t>(</a:t>
            </a:r>
            <a:r>
              <a:rPr kumimoji="1" lang="ja-JP" altLang="en-US" dirty="0" smtClean="0">
                <a:latin typeface="+mn-ea"/>
              </a:rPr>
              <a:t>熱励起電流）が少ない</a:t>
            </a:r>
            <a:endParaRPr lang="en-US" altLang="ja-JP" dirty="0" smtClean="0">
              <a:latin typeface="+mn-ea"/>
            </a:endParaRPr>
          </a:p>
          <a:p>
            <a:endParaRPr kumimoji="1" lang="en-US" altLang="ja-JP" dirty="0" smtClean="0">
              <a:latin typeface="+mn-ea"/>
            </a:endParaRPr>
          </a:p>
          <a:p>
            <a:pPr>
              <a:buNone/>
            </a:pPr>
            <a:endParaRPr lang="en-US" altLang="ja-JP" dirty="0" smtClean="0">
              <a:latin typeface="+mn-ea"/>
            </a:endParaRPr>
          </a:p>
          <a:p>
            <a:pPr>
              <a:buNone/>
            </a:pPr>
            <a:endParaRPr kumimoji="1" lang="en-US" altLang="ja-JP" dirty="0" smtClean="0">
              <a:latin typeface="+mn-ea"/>
            </a:endParaRPr>
          </a:p>
          <a:p>
            <a:r>
              <a:rPr lang="ja-JP" altLang="en-US" dirty="0" smtClean="0">
                <a:latin typeface="+mn-ea"/>
              </a:rPr>
              <a:t>パイルアップしにくい（一つの電極が一つの検出器として働く）</a:t>
            </a:r>
            <a:endParaRPr kumimoji="1" lang="en-US" altLang="ja-JP" dirty="0" smtClean="0">
              <a:latin typeface="+mn-ea"/>
            </a:endParaRPr>
          </a:p>
        </p:txBody>
      </p:sp>
      <p:pic>
        <p:nvPicPr>
          <p:cNvPr id="4" name="図 3"/>
          <p:cNvPicPr/>
          <p:nvPr/>
        </p:nvPicPr>
        <p:blipFill>
          <a:blip r:embed="rId3" cstate="print"/>
          <a:srcRect/>
          <a:stretch>
            <a:fillRect/>
          </a:stretch>
        </p:blipFill>
        <p:spPr bwMode="auto">
          <a:xfrm>
            <a:off x="1323771" y="5420200"/>
            <a:ext cx="1663200" cy="1083375"/>
          </a:xfrm>
          <a:prstGeom prst="rect">
            <a:avLst/>
          </a:prstGeom>
          <a:noFill/>
          <a:ln w="9525">
            <a:noFill/>
            <a:miter lim="800000"/>
            <a:headEnd/>
            <a:tailEnd/>
          </a:ln>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029" name="Picture 5"/>
          <p:cNvPicPr>
            <a:picLocks noChangeAspect="1" noChangeArrowheads="1"/>
          </p:cNvPicPr>
          <p:nvPr/>
        </p:nvPicPr>
        <p:blipFill>
          <a:blip r:embed="rId4" cstate="print"/>
          <a:srcRect/>
          <a:stretch>
            <a:fillRect/>
          </a:stretch>
        </p:blipFill>
        <p:spPr bwMode="auto">
          <a:xfrm>
            <a:off x="5285232" y="1316736"/>
            <a:ext cx="1463040" cy="109728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t="1360"/>
          <a:stretch>
            <a:fillRect/>
          </a:stretch>
        </p:blipFill>
        <p:spPr bwMode="auto">
          <a:xfrm>
            <a:off x="2032445" y="1316736"/>
            <a:ext cx="3009900" cy="1691183"/>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1948625" y="3557969"/>
            <a:ext cx="3070860" cy="87630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5350383" y="3558731"/>
            <a:ext cx="1783080" cy="845820"/>
          </a:xfrm>
          <a:prstGeom prst="rect">
            <a:avLst/>
          </a:prstGeom>
          <a:noFill/>
          <a:ln w="9525">
            <a:noFill/>
            <a:miter lim="800000"/>
            <a:headEnd/>
            <a:tailEnd/>
          </a:ln>
        </p:spPr>
      </p:pic>
      <p:sp>
        <p:nvSpPr>
          <p:cNvPr id="15" name="正方形/長方形 14"/>
          <p:cNvSpPr/>
          <p:nvPr/>
        </p:nvSpPr>
        <p:spPr>
          <a:xfrm>
            <a:off x="3033910" y="5571016"/>
            <a:ext cx="5531592" cy="830997"/>
          </a:xfrm>
          <a:prstGeom prst="rect">
            <a:avLst/>
          </a:prstGeom>
        </p:spPr>
        <p:txBody>
          <a:bodyPr wrap="square">
            <a:spAutoFit/>
          </a:bodyPr>
          <a:lstStyle/>
          <a:p>
            <a:r>
              <a:rPr lang="ja-JP" altLang="en-US" sz="1600" dirty="0" smtClean="0"/>
              <a:t>パイルアップ</a:t>
            </a:r>
            <a:endParaRPr lang="en-US" altLang="ja-JP" sz="1600" dirty="0" smtClean="0"/>
          </a:p>
          <a:p>
            <a:r>
              <a:rPr lang="ja-JP" altLang="en-US" sz="1600" dirty="0" smtClean="0"/>
              <a:t>信号が連続して入ってきた時、一つ前の信号がベースラインとなって波高値が実際の値よりも大きくなってしまう現象</a:t>
            </a:r>
            <a:endParaRPr lang="en-US" altLang="ja-JP" sz="16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17385</TotalTime>
  <Words>1461</Words>
  <Application>Microsoft Office PowerPoint</Application>
  <PresentationFormat>画面に合わせる (4:3)</PresentationFormat>
  <Paragraphs>250</Paragraphs>
  <Slides>19</Slides>
  <Notes>14</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スパイス</vt:lpstr>
      <vt:lpstr>BepiColombo/MMO搭載用HEP-ion SSSD性能評価 </vt:lpstr>
      <vt:lpstr>研究背景</vt:lpstr>
      <vt:lpstr>スライド 3</vt:lpstr>
      <vt:lpstr>観測要求</vt:lpstr>
      <vt:lpstr>MMO/高エネルギーイオン観測の意義</vt:lpstr>
      <vt:lpstr>高エネルギーイオン観測器(HEP-ion)</vt:lpstr>
      <vt:lpstr>スライド 7</vt:lpstr>
      <vt:lpstr>スライド 8</vt:lpstr>
      <vt:lpstr>ストリップ型半導体検出器の利点</vt:lpstr>
      <vt:lpstr>分解能と電流補償機能（CC-on）</vt:lpstr>
      <vt:lpstr>エネルギー較正①温度依存</vt:lpstr>
      <vt:lpstr>エネルギー較正②エネルギー依存</vt:lpstr>
      <vt:lpstr>SSSDの観測下限値</vt:lpstr>
      <vt:lpstr>信号処理方法</vt:lpstr>
      <vt:lpstr>SSSDの測定限界</vt:lpstr>
      <vt:lpstr>まとめ</vt:lpstr>
      <vt:lpstr>今後やるべきこと</vt:lpstr>
      <vt:lpstr>補足①放射線による劣化状況（Si,H照射後）</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放射線照射実験結果</dc:title>
  <dc:creator>Kana Nishimura</dc:creator>
  <cp:lastModifiedBy>西村</cp:lastModifiedBy>
  <cp:revision>1150</cp:revision>
  <cp:lastPrinted>2010-05-12T06:04:01Z</cp:lastPrinted>
  <dcterms:created xsi:type="dcterms:W3CDTF">2010-05-12T05:40:42Z</dcterms:created>
  <dcterms:modified xsi:type="dcterms:W3CDTF">2010-09-29T10:31:49Z</dcterms:modified>
</cp:coreProperties>
</file>