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embeddings/Microsoft___17.bin" ContentType="application/vnd.openxmlformats-officedocument.oleObject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embeddings/Microsoft___4.bin" ContentType="application/vnd.openxmlformats-officedocument.oleObject"/>
  <Override PartName="/ppt/embeddings/Microsoft___10.bin" ContentType="application/vnd.openxmlformats-officedocument.oleObject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embeddings/Microsoft___16.bin" ContentType="application/vnd.openxmlformats-officedocument.oleObject"/>
  <Override PartName="/ppt/slideLayouts/slideLayout15.xml" ContentType="application/vnd.openxmlformats-officedocument.presentationml.slideLayout+xml"/>
  <Override PartName="/ppt/embeddings/Microsoft___3.bin" ContentType="application/vnd.openxmlformats-officedocument.oleObject"/>
  <Default Extension="vml" ContentType="application/vnd.openxmlformats-officedocument.vmlDrawing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embeddings/Microsoft___23.bin" ContentType="application/vnd.openxmlformats-officedocument.oleObject"/>
  <Override PartName="/ppt/slides/slide12.xml" ContentType="application/vnd.openxmlformats-officedocument.presentationml.slide+xml"/>
  <Override PartName="/ppt/embeddings/Microsoft___15.bin" ContentType="application/vnd.openxmlformats-officedocument.oleObject"/>
  <Override PartName="/ppt/presProps.xml" ContentType="application/vnd.openxmlformats-officedocument.presentationml.presProps+xml"/>
  <Override PartName="/ppt/embeddings/Microsoft___9.bin" ContentType="application/vnd.openxmlformats-officedocument.oleObject"/>
  <Default Extension="pict" ContentType="image/pict"/>
  <Override PartName="/ppt/embeddings/Microsoft___2.bin" ContentType="application/vnd.openxmlformats-officedocument.oleObject"/>
  <Override PartName="/ppt/slideLayouts/slideLayout14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__22.bin" ContentType="application/vnd.openxmlformats-officedocument.oleObject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embeddings/Microsoft___8.bin" ContentType="application/vnd.openxmlformats-officedocument.oleObject"/>
  <Override PartName="/ppt/embeddings/Microsoft___14.bin" ContentType="application/vnd.openxmlformats-officedocument.oleObject"/>
  <Override PartName="/ppt/embeddings/Microsoft___1.bin" ContentType="application/vnd.openxmlformats-officedocument.oleObject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embeddings/Microsoft___21.bin" ContentType="application/vnd.openxmlformats-officedocument.oleObject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__7.bin" ContentType="application/vnd.openxmlformats-officedocument.oleObject"/>
  <Override PartName="/ppt/embeddings/Microsoft___13.bin" ContentType="application/vnd.openxmlformats-officedocument.oleObject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embeddings/Microsoft___20.bin" ContentType="application/vnd.openxmlformats-officedocument.oleObject"/>
  <Default Extension="jpeg" ContentType="image/jpeg"/>
  <Override PartName="/ppt/viewProps.xml" ContentType="application/vnd.openxmlformats-officedocument.presentationml.viewProps+xml"/>
  <Override PartName="/ppt/embeddings/Microsoft___19.bin" ContentType="application/vnd.openxmlformats-officedocument.oleObject"/>
  <Override PartName="/ppt/notesSlides/notesSlide3.xml" ContentType="application/vnd.openxmlformats-officedocument.presentationml.notesSlide+xml"/>
  <Override PartName="/ppt/embeddings/Microsoft___6.bin" ContentType="application/vnd.openxmlformats-officedocument.oleObject"/>
  <Override PartName="/ppt/embeddings/Microsoft___12.bin" ContentType="application/vnd.openxmlformats-officedocument.oleObject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Microsoft___18.bin" ContentType="application/vnd.openxmlformats-officedocument.oleObject"/>
  <Override PartName="/ppt/notesSlides/notesSlide2.xml" ContentType="application/vnd.openxmlformats-officedocument.presentationml.notesSlide+xml"/>
  <Override PartName="/ppt/embeddings/Microsoft___11.bin" ContentType="application/vnd.openxmlformats-officedocument.oleObject"/>
  <Override PartName="/ppt/slideLayouts/slideLayout17.xml" ContentType="application/vnd.openxmlformats-officedocument.presentationml.slideLayout+xml"/>
  <Override PartName="/ppt/embeddings/Microsoft___5.bin" ContentType="application/vnd.openxmlformats-officedocument.oleObject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7"/>
  </p:notesMasterIdLst>
  <p:sldIdLst>
    <p:sldId id="257" r:id="rId2"/>
    <p:sldId id="287" r:id="rId3"/>
    <p:sldId id="260" r:id="rId4"/>
    <p:sldId id="261" r:id="rId5"/>
    <p:sldId id="258" r:id="rId6"/>
    <p:sldId id="259" r:id="rId7"/>
    <p:sldId id="270" r:id="rId8"/>
    <p:sldId id="272" r:id="rId9"/>
    <p:sldId id="273" r:id="rId10"/>
    <p:sldId id="274" r:id="rId11"/>
    <p:sldId id="275" r:id="rId12"/>
    <p:sldId id="276" r:id="rId13"/>
    <p:sldId id="268" r:id="rId14"/>
    <p:sldId id="277" r:id="rId15"/>
    <p:sldId id="278" r:id="rId16"/>
    <p:sldId id="280" r:id="rId17"/>
    <p:sldId id="283" r:id="rId18"/>
    <p:sldId id="288" r:id="rId19"/>
    <p:sldId id="284" r:id="rId20"/>
    <p:sldId id="289" r:id="rId21"/>
    <p:sldId id="290" r:id="rId22"/>
    <p:sldId id="282" r:id="rId23"/>
    <p:sldId id="286" r:id="rId24"/>
    <p:sldId id="291" r:id="rId25"/>
    <p:sldId id="292" r:id="rId2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6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Relationship Id="rId2" Type="http://schemas.openxmlformats.org/officeDocument/2006/relationships/image" Target="../media/image12.pict"/><Relationship Id="rId3" Type="http://schemas.openxmlformats.org/officeDocument/2006/relationships/image" Target="../media/image13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ict"/><Relationship Id="rId2" Type="http://schemas.openxmlformats.org/officeDocument/2006/relationships/image" Target="../media/image6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Relationship Id="rId2" Type="http://schemas.openxmlformats.org/officeDocument/2006/relationships/image" Target="../media/image16.pict"/><Relationship Id="rId3" Type="http://schemas.openxmlformats.org/officeDocument/2006/relationships/image" Target="../media/image17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Relationship Id="rId2" Type="http://schemas.openxmlformats.org/officeDocument/2006/relationships/image" Target="../media/image11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Relationship Id="rId2" Type="http://schemas.openxmlformats.org/officeDocument/2006/relationships/image" Target="../media/image26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Relationship Id="rId2" Type="http://schemas.openxmlformats.org/officeDocument/2006/relationships/image" Target="../media/image33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ict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ict"/><Relationship Id="rId4" Type="http://schemas.openxmlformats.org/officeDocument/2006/relationships/image" Target="../media/image49.pict"/><Relationship Id="rId1" Type="http://schemas.openxmlformats.org/officeDocument/2006/relationships/image" Target="../media/image46.pict"/><Relationship Id="rId2" Type="http://schemas.openxmlformats.org/officeDocument/2006/relationships/image" Target="../media/image47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ict"/><Relationship Id="rId2" Type="http://schemas.openxmlformats.org/officeDocument/2006/relationships/image" Target="../media/image51.pict"/><Relationship Id="rId3" Type="http://schemas.openxmlformats.org/officeDocument/2006/relationships/image" Target="../media/image52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15524-46F5-CA49-86CF-C240E4AA3591}" type="datetimeFigureOut">
              <a:rPr lang="ja-JP" altLang="en-US" smtClean="0"/>
              <a:pPr/>
              <a:t>10.9.21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23B1E-630A-5F4C-8BCA-1DDB81AD7BD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7946A-CC52-DD47-9CA4-3D86982800EB}" type="slidenum">
              <a:rPr lang="en-US" altLang="ja-JP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 altLang="ja-JP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>
                <a:latin typeface="Arial" charset="0"/>
                <a:ea typeface="ＭＳ Ｐ明朝" charset="-128"/>
                <a:cs typeface="ＭＳ Ｐ明朝" charset="-128"/>
              </a:rPr>
              <a:t>Low energy particle experiment of the SCOPE mission</a:t>
            </a:r>
            <a:endParaRPr lang="ja-JP" altLang="en-US" smtClean="0">
              <a:latin typeface="Arial" charset="0"/>
              <a:ea typeface="ＭＳ Ｐ明朝" charset="-128"/>
              <a:cs typeface="ＭＳ Ｐ明朝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 smtClean="0">
              <a:latin typeface="Arial" charset="0"/>
              <a:ea typeface="ＭＳ Ｐ明朝" charset="-128"/>
              <a:cs typeface="ＭＳ Ｐ明朝" charset="-128"/>
            </a:endParaRPr>
          </a:p>
        </p:txBody>
      </p:sp>
      <p:sp>
        <p:nvSpPr>
          <p:cNvPr id="2765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6E676-5EA1-E74E-A185-47AFBEF2FA4C}" type="slidenum">
              <a:rPr lang="en-US" altLang="ja-JP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 altLang="ja-JP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charset="0"/>
              <a:ea typeface="ＭＳ Ｐ明朝" charset="-128"/>
              <a:cs typeface="ＭＳ Ｐ明朝" charset="-128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BD18D-8C23-694A-883F-55ACCD60096A}" type="slidenum">
              <a:rPr lang="en-US" altLang="ja-JP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 altLang="ja-JP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charset="0"/>
              <a:ea typeface="ＭＳ Ｐ明朝" charset="-128"/>
              <a:cs typeface="ＭＳ Ｐ明朝" charset="-128"/>
            </a:endParaRPr>
          </a:p>
        </p:txBody>
      </p:sp>
      <p:sp>
        <p:nvSpPr>
          <p:cNvPr id="3174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D76E4-07F9-0346-A12F-FF8885A747D2}" type="slidenum">
              <a:rPr lang="en-US" altLang="ja-JP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 altLang="ja-JP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23B1E-630A-5F4C-8BCA-1DDB81AD7BD7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48F287C-39ED-914E-AE4E-9DC493BE0B4E}" type="datetimeFigureOut">
              <a:rPr lang="ja-JP" altLang="en-US" smtClean="0"/>
              <a:pPr/>
              <a:t>10.9.21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BBF93FE-5430-1343-91BA-1C3D6B15285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287C-39ED-914E-AE4E-9DC493BE0B4E}" type="datetimeFigureOut">
              <a:rPr lang="ja-JP" altLang="en-US" smtClean="0"/>
              <a:pPr/>
              <a:t>10.9.21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93FE-5430-1343-91BA-1C3D6B15285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287C-39ED-914E-AE4E-9DC493BE0B4E}" type="datetimeFigureOut">
              <a:rPr lang="ja-JP" altLang="en-US" smtClean="0"/>
              <a:pPr/>
              <a:t>10.9.21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93FE-5430-1343-91BA-1C3D6B15285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287C-39ED-914E-AE4E-9DC493BE0B4E}" type="datetimeFigureOut">
              <a:rPr lang="ja-JP" altLang="en-US" smtClean="0"/>
              <a:pPr/>
              <a:t>10.9.21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93FE-5430-1343-91BA-1C3D6B15285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287C-39ED-914E-AE4E-9DC493BE0B4E}" type="datetimeFigureOut">
              <a:rPr lang="ja-JP" altLang="en-US" smtClean="0"/>
              <a:pPr/>
              <a:t>10.9.21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93FE-5430-1343-91BA-1C3D6B15285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287C-39ED-914E-AE4E-9DC493BE0B4E}" type="datetimeFigureOut">
              <a:rPr lang="ja-JP" altLang="en-US" smtClean="0"/>
              <a:pPr/>
              <a:t>10.9.21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93FE-5430-1343-91BA-1C3D6B15285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287C-39ED-914E-AE4E-9DC493BE0B4E}" type="datetimeFigureOut">
              <a:rPr lang="ja-JP" altLang="en-US" smtClean="0"/>
              <a:pPr/>
              <a:t>10.9.21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93FE-5430-1343-91BA-1C3D6B15285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タイトル付き 2 つ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アイコンをクリックして図を追加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アイコンをクリックして図を追加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287C-39ED-914E-AE4E-9DC493BE0B4E}" type="datetimeFigureOut">
              <a:rPr lang="ja-JP" altLang="en-US" smtClean="0"/>
              <a:pPr/>
              <a:t>10.9.21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93FE-5430-1343-91BA-1C3D6B15285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タイトルの上に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287C-39ED-914E-AE4E-9DC493BE0B4E}" type="datetimeFigureOut">
              <a:rPr lang="ja-JP" altLang="en-US" smtClean="0"/>
              <a:pPr/>
              <a:t>10.9.21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93FE-5430-1343-91BA-1C3D6B15285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タイトルの上に 2 つ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アイコンをクリックして図を追加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287C-39ED-914E-AE4E-9DC493BE0B4E}" type="datetimeFigureOut">
              <a:rPr lang="ja-JP" altLang="en-US" smtClean="0"/>
              <a:pPr/>
              <a:t>10.9.21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93FE-5430-1343-91BA-1C3D6B15285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287C-39ED-914E-AE4E-9DC493BE0B4E}" type="datetimeFigureOut">
              <a:rPr lang="ja-JP" altLang="en-US" smtClean="0"/>
              <a:pPr/>
              <a:t>10.9.21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93FE-5430-1343-91BA-1C3D6B15285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287C-39ED-914E-AE4E-9DC493BE0B4E}" type="datetimeFigureOut">
              <a:rPr lang="ja-JP" altLang="en-US" smtClean="0"/>
              <a:pPr/>
              <a:t>10.9.21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93FE-5430-1343-91BA-1C3D6B15285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287C-39ED-914E-AE4E-9DC493BE0B4E}" type="datetimeFigureOut">
              <a:rPr lang="ja-JP" altLang="en-US" smtClean="0"/>
              <a:pPr/>
              <a:t>10.9.21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93FE-5430-1343-91BA-1C3D6B15285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透かしと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348F287C-39ED-914E-AE4E-9DC493BE0B4E}" type="datetimeFigureOut">
              <a:rPr lang="ja-JP" altLang="en-US" smtClean="0"/>
              <a:pPr/>
              <a:t>10.9.21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BBF93FE-5430-1343-91BA-1C3D6B15285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287C-39ED-914E-AE4E-9DC493BE0B4E}" type="datetimeFigureOut">
              <a:rPr lang="ja-JP" altLang="en-US" smtClean="0"/>
              <a:pPr/>
              <a:t>10.9.21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93FE-5430-1343-91BA-1C3D6B15285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透かし付き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287C-39ED-914E-AE4E-9DC493BE0B4E}" type="datetimeFigureOut">
              <a:rPr lang="ja-JP" altLang="en-US" smtClean="0"/>
              <a:pPr/>
              <a:t>10.9.21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93FE-5430-1343-91BA-1C3D6B15285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図付き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287C-39ED-914E-AE4E-9DC493BE0B4E}" type="datetimeFigureOut">
              <a:rPr lang="ja-JP" altLang="en-US" smtClean="0"/>
              <a:pPr/>
              <a:t>10.9.21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93FE-5430-1343-91BA-1C3D6B15285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287C-39ED-914E-AE4E-9DC493BE0B4E}" type="datetimeFigureOut">
              <a:rPr lang="ja-JP" altLang="en-US" smtClean="0"/>
              <a:pPr/>
              <a:t>10.9.21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93FE-5430-1343-91BA-1C3D6B15285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287C-39ED-914E-AE4E-9DC493BE0B4E}" type="datetimeFigureOut">
              <a:rPr lang="ja-JP" altLang="en-US" smtClean="0"/>
              <a:pPr/>
              <a:t>10.9.21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93FE-5430-1343-91BA-1C3D6B15285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つの上下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287C-39ED-914E-AE4E-9DC493BE0B4E}" type="datetimeFigureOut">
              <a:rPr lang="ja-JP" altLang="en-US" smtClean="0"/>
              <a:pPr/>
              <a:t>10.9.21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93FE-5430-1343-91BA-1C3D6B15285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48F287C-39ED-914E-AE4E-9DC493BE0B4E}" type="datetimeFigureOut">
              <a:rPr lang="ja-JP" altLang="en-US" smtClean="0"/>
              <a:pPr/>
              <a:t>10.9.21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6BBF93FE-5430-1343-91BA-1C3D6B15285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oleObject" Target="../embeddings/Microsoft___9.bin"/><Relationship Id="rId5" Type="http://schemas.openxmlformats.org/officeDocument/2006/relationships/image" Target="../media/image1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oleObject" Target="../embeddings/Microsoft___10.bin"/><Relationship Id="rId6" Type="http://schemas.openxmlformats.org/officeDocument/2006/relationships/oleObject" Target="../embeddings/Microsoft___11.bin"/><Relationship Id="rId7" Type="http://schemas.openxmlformats.org/officeDocument/2006/relationships/image" Target="../media/image2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oleObject" Target="../embeddings/Microsoft___12.bin"/><Relationship Id="rId5" Type="http://schemas.openxmlformats.org/officeDocument/2006/relationships/oleObject" Target="../embeddings/Microsoft___1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df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df"/><Relationship Id="rId3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14.bin"/><Relationship Id="rId4" Type="http://schemas.openxmlformats.org/officeDocument/2006/relationships/image" Target="../media/image42.pdf"/><Relationship Id="rId5" Type="http://schemas.openxmlformats.org/officeDocument/2006/relationships/image" Target="../media/image43.png"/><Relationship Id="rId6" Type="http://schemas.openxmlformats.org/officeDocument/2006/relationships/image" Target="../media/image44.pdf"/><Relationship Id="rId7" Type="http://schemas.openxmlformats.org/officeDocument/2006/relationships/image" Target="../media/image45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15.bin"/><Relationship Id="rId4" Type="http://schemas.openxmlformats.org/officeDocument/2006/relationships/oleObject" Target="../embeddings/Microsoft___16.bin"/><Relationship Id="rId5" Type="http://schemas.openxmlformats.org/officeDocument/2006/relationships/oleObject" Target="../embeddings/Microsoft___17.bin"/><Relationship Id="rId6" Type="http://schemas.openxmlformats.org/officeDocument/2006/relationships/oleObject" Target="../embeddings/Microsoft___1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19.bin"/><Relationship Id="rId4" Type="http://schemas.openxmlformats.org/officeDocument/2006/relationships/oleObject" Target="../embeddings/Microsoft___20.bin"/><Relationship Id="rId5" Type="http://schemas.openxmlformats.org/officeDocument/2006/relationships/oleObject" Target="../embeddings/Microsoft___21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df"/><Relationship Id="rId3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df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d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df"/><Relationship Id="rId3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22.bin"/><Relationship Id="rId4" Type="http://schemas.openxmlformats.org/officeDocument/2006/relationships/image" Target="../media/image63.png"/><Relationship Id="rId5" Type="http://schemas.openxmlformats.org/officeDocument/2006/relationships/oleObject" Target="../embeddings/Microsoft___23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df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d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df"/><Relationship Id="rId5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d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__1.bin"/><Relationship Id="rId5" Type="http://schemas.openxmlformats.org/officeDocument/2006/relationships/image" Target="../media/image14.png"/><Relationship Id="rId6" Type="http://schemas.openxmlformats.org/officeDocument/2006/relationships/oleObject" Target="../embeddings/Microsoft___2.bin"/><Relationship Id="rId7" Type="http://schemas.openxmlformats.org/officeDocument/2006/relationships/oleObject" Target="../embeddings/Microsoft___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__4.bin"/><Relationship Id="rId5" Type="http://schemas.openxmlformats.org/officeDocument/2006/relationships/oleObject" Target="../embeddings/Microsoft___5.bin"/><Relationship Id="rId6" Type="http://schemas.openxmlformats.org/officeDocument/2006/relationships/oleObject" Target="../embeddings/Microsoft___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oleObject" Target="../embeddings/Microsoft___7.bin"/><Relationship Id="rId6" Type="http://schemas.openxmlformats.org/officeDocument/2006/relationships/oleObject" Target="../embeddings/Microsoft___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4320" y="509702"/>
            <a:ext cx="8686800" cy="3733800"/>
          </a:xfrm>
        </p:spPr>
        <p:txBody>
          <a:bodyPr wrap="square" anchor="ctr"/>
          <a:lstStyle/>
          <a:p>
            <a:pPr algn="ctr">
              <a:spcAft>
                <a:spcPts val="2400"/>
              </a:spcAft>
            </a:pPr>
            <a:r>
              <a:rPr lang="en-US" altLang="ja-JP" sz="5400" b="1" kern="0" spc="180" dirty="0" smtClean="0">
                <a:latin typeface="ＭＳ Ｐゴシック"/>
                <a:ea typeface="ＭＳ Ｐゴシック"/>
                <a:cs typeface="ＭＳ Ｐゴシック"/>
              </a:rPr>
              <a:t>SCOPE</a:t>
            </a:r>
            <a:r>
              <a:rPr lang="ja-JP" altLang="en-US" sz="5400" b="1" kern="0" spc="180" dirty="0" smtClean="0">
                <a:latin typeface="ＭＳ Ｐゴシック"/>
                <a:ea typeface="ＭＳ Ｐゴシック"/>
                <a:cs typeface="ＭＳ Ｐゴシック"/>
              </a:rPr>
              <a:t>衛星搭載用</a:t>
            </a:r>
            <a:r>
              <a:rPr lang="en-US" altLang="ja-JP" sz="5400" b="1" kern="0" spc="180" dirty="0" smtClean="0">
                <a:latin typeface="ＭＳ Ｐゴシック"/>
                <a:ea typeface="ＭＳ Ｐゴシック"/>
                <a:cs typeface="ＭＳ Ｐゴシック"/>
              </a:rPr>
              <a:t/>
            </a:r>
            <a:br>
              <a:rPr lang="en-US" altLang="ja-JP" sz="5400" b="1" kern="0" spc="180" dirty="0" smtClean="0">
                <a:latin typeface="ＭＳ Ｐゴシック"/>
                <a:ea typeface="ＭＳ Ｐゴシック"/>
                <a:cs typeface="ＭＳ Ｐゴシック"/>
              </a:rPr>
            </a:br>
            <a:r>
              <a:rPr lang="ja-JP" altLang="en-US" sz="5400" b="1" kern="0" spc="180" dirty="0" smtClean="0">
                <a:latin typeface="ＭＳ Ｐゴシック"/>
                <a:ea typeface="ＭＳ Ｐゴシック"/>
                <a:cs typeface="ＭＳ Ｐゴシック"/>
              </a:rPr>
              <a:t>低エネルギー電子計測器の開発</a:t>
            </a:r>
            <a:endParaRPr lang="en-US" altLang="ja-JP" sz="5400" b="1" kern="0" spc="180" dirty="0" smtClean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4582" name="テキスト ボックス 5"/>
          <p:cNvSpPr txBox="1">
            <a:spLocks noChangeArrowheads="1"/>
          </p:cNvSpPr>
          <p:nvPr/>
        </p:nvSpPr>
        <p:spPr bwMode="auto">
          <a:xfrm>
            <a:off x="0" y="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latin typeface="ＭＳ Ｐゴシック"/>
                <a:ea typeface="ＭＳ Ｐゴシック"/>
                <a:cs typeface="ＭＳ Ｐゴシック"/>
              </a:rPr>
              <a:t>STP seminar 2010/9/22</a:t>
            </a:r>
            <a:endParaRPr lang="ja-JP" altLang="en-US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1520" y="4243502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ＭＳ Ｐゴシック"/>
                <a:ea typeface="ＭＳ Ｐゴシック"/>
                <a:cs typeface="ＭＳ Ｐゴシック"/>
              </a:rPr>
              <a:t>東京大学大学院　理学系研究科　地球惑星科学専攻</a:t>
            </a:r>
            <a:endParaRPr kumimoji="1" lang="en-US" altLang="ja-JP" sz="2800" dirty="0" smtClean="0">
              <a:latin typeface="ＭＳ Ｐゴシック"/>
              <a:ea typeface="ＭＳ Ｐゴシック"/>
              <a:cs typeface="ＭＳ Ｐゴシック"/>
            </a:endParaRPr>
          </a:p>
          <a:p>
            <a:pPr algn="ctr"/>
            <a:r>
              <a:rPr lang="ja-JP" altLang="en-US" sz="2800" dirty="0" smtClean="0">
                <a:latin typeface="ＭＳ Ｐゴシック"/>
                <a:ea typeface="ＭＳ Ｐゴシック"/>
                <a:cs typeface="ＭＳ Ｐゴシック"/>
              </a:rPr>
              <a:t>（</a:t>
            </a:r>
            <a:r>
              <a:rPr lang="en-US" altLang="ja-JP" sz="2800" dirty="0" smtClean="0">
                <a:latin typeface="ＭＳ Ｐゴシック"/>
                <a:ea typeface="ＭＳ Ｐゴシック"/>
                <a:cs typeface="ＭＳ Ｐゴシック"/>
              </a:rPr>
              <a:t>ISAS/JAXA</a:t>
            </a:r>
            <a:r>
              <a:rPr lang="ja-JP" altLang="en-US" sz="2800" dirty="0" smtClean="0">
                <a:latin typeface="ＭＳ Ｐゴシック"/>
                <a:ea typeface="ＭＳ Ｐゴシック"/>
                <a:cs typeface="ＭＳ Ｐゴシック"/>
              </a:rPr>
              <a:t>）</a:t>
            </a:r>
            <a:r>
              <a:rPr lang="en-US" altLang="ja-JP" sz="2800" dirty="0" smtClean="0">
                <a:latin typeface="ＭＳ Ｐゴシック"/>
                <a:ea typeface="ＭＳ Ｐゴシック"/>
                <a:cs typeface="ＭＳ Ｐゴシック"/>
              </a:rPr>
              <a:t> </a:t>
            </a:r>
          </a:p>
          <a:p>
            <a:pPr algn="ctr"/>
            <a:r>
              <a:rPr lang="ja-JP" altLang="en-US" sz="2800" dirty="0" smtClean="0">
                <a:latin typeface="ＭＳ Ｐゴシック"/>
                <a:ea typeface="ＭＳ Ｐゴシック"/>
                <a:cs typeface="ＭＳ Ｐゴシック"/>
              </a:rPr>
              <a:t>斎藤研　修士２年</a:t>
            </a:r>
            <a:r>
              <a:rPr kumimoji="1" lang="ja-JP" altLang="en-US" sz="2800" dirty="0" smtClean="0">
                <a:latin typeface="ＭＳ Ｐゴシック"/>
                <a:ea typeface="ＭＳ Ｐゴシック"/>
                <a:cs typeface="ＭＳ Ｐゴシック"/>
              </a:rPr>
              <a:t>　　富永祐</a:t>
            </a:r>
            <a:endParaRPr kumimoji="1" lang="ja-JP" altLang="en-US" sz="28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3" name="スライド番号プレースホルダ 3"/>
          <p:cNvSpPr txBox="1">
            <a:spLocks/>
          </p:cNvSpPr>
          <p:nvPr/>
        </p:nvSpPr>
        <p:spPr>
          <a:xfrm>
            <a:off x="7660944" y="56284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0ABC8-BF71-0149-96E4-A7372FDF4FFF}" type="slidenum">
              <a:rPr kumimoji="1" lang="en-US" altLang="ja-JP" sz="82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Impact"/>
                <a:ea typeface="ＭＳ Ｐゴシック"/>
                <a:cs typeface="Impact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8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1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Impact"/>
              <a:ea typeface="ＭＳ Ｐゴシック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</p:spPr>
        <p:txBody>
          <a:bodyPr/>
          <a:lstStyle/>
          <a:p>
            <a:pPr>
              <a:defRPr/>
            </a:pPr>
            <a:fld id="{A3116E1A-CDF5-AC43-8BA1-362C323DA24E}" type="slidenum">
              <a:rPr lang="en-US" altLang="ja-JP">
                <a:latin typeface="Impact"/>
                <a:ea typeface="ＭＳ Ｐゴシック"/>
                <a:cs typeface="Impact"/>
              </a:rPr>
              <a:pPr>
                <a:defRPr/>
              </a:pPr>
              <a:t>10</a:t>
            </a:fld>
            <a:endParaRPr lang="en-US" altLang="ja-JP" dirty="0">
              <a:latin typeface="Impact"/>
              <a:ea typeface="ＭＳ Ｐゴシック"/>
              <a:cs typeface="Impact"/>
            </a:endParaRPr>
          </a:p>
        </p:txBody>
      </p:sp>
      <p:pic>
        <p:nvPicPr>
          <p:cNvPr id="34822" name="図 45" descr="alpha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1"/>
            <a:ext cx="4838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図形グループ 20"/>
          <p:cNvGrpSpPr/>
          <p:nvPr/>
        </p:nvGrpSpPr>
        <p:grpSpPr>
          <a:xfrm>
            <a:off x="5715000" y="1289521"/>
            <a:ext cx="3429000" cy="914400"/>
            <a:chOff x="5334000" y="754063"/>
            <a:chExt cx="3429000" cy="914400"/>
          </a:xfrm>
        </p:grpSpPr>
        <p:sp>
          <p:nvSpPr>
            <p:cNvPr id="19" name="正方形/長方形 18"/>
            <p:cNvSpPr/>
            <p:nvPr/>
          </p:nvSpPr>
          <p:spPr>
            <a:xfrm>
              <a:off x="5334000" y="754063"/>
              <a:ext cx="3048000" cy="914400"/>
            </a:xfrm>
            <a:prstGeom prst="rect">
              <a:avLst/>
            </a:prstGeom>
            <a:solidFill>
              <a:schemeClr val="accent1">
                <a:alpha val="3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3" name="図形グループ 56"/>
            <p:cNvGrpSpPr>
              <a:grpSpLocks/>
            </p:cNvGrpSpPr>
            <p:nvPr/>
          </p:nvGrpSpPr>
          <p:grpSpPr bwMode="auto">
            <a:xfrm>
              <a:off x="5334000" y="817563"/>
              <a:ext cx="3429000" cy="850900"/>
              <a:chOff x="5105400" y="3810000"/>
              <a:chExt cx="3429000" cy="851095"/>
            </a:xfrm>
          </p:grpSpPr>
          <p:graphicFrame>
            <p:nvGraphicFramePr>
              <p:cNvPr id="34818" name="Object 2"/>
              <p:cNvGraphicFramePr>
                <a:graphicFrameLocks noChangeAspect="1"/>
              </p:cNvGraphicFramePr>
              <p:nvPr/>
            </p:nvGraphicFramePr>
            <p:xfrm>
              <a:off x="5105400" y="3810000"/>
              <a:ext cx="1676400" cy="851095"/>
            </p:xfrm>
            <a:graphic>
              <a:graphicData uri="http://schemas.openxmlformats.org/presentationml/2006/ole">
                <p:oleObj spid="_x0000_s62466" name="数式" r:id="rId4" imgW="825500" imgH="419100" progId="Equation.3">
                  <p:embed/>
                </p:oleObj>
              </a:graphicData>
            </a:graphic>
          </p:graphicFrame>
          <p:sp>
            <p:nvSpPr>
              <p:cNvPr id="34827" name="テキスト ボックス 55"/>
              <p:cNvSpPr txBox="1">
                <a:spLocks noChangeArrowheads="1"/>
              </p:cNvSpPr>
              <p:nvPr/>
            </p:nvSpPr>
            <p:spPr bwMode="auto">
              <a:xfrm>
                <a:off x="6781800" y="3810000"/>
                <a:ext cx="175260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ja-JP" altLang="en-US" sz="2400">
                    <a:latin typeface="ＭＳ Ｐゴシック"/>
                    <a:ea typeface="ＭＳ Ｐゴシック"/>
                    <a:cs typeface="ＭＳ Ｐゴシック"/>
                  </a:rPr>
                  <a:t>・・</a:t>
                </a:r>
                <a:r>
                  <a:rPr lang="en-US" altLang="ja-JP" sz="2400">
                    <a:latin typeface="ＭＳ Ｐゴシック"/>
                    <a:ea typeface="ＭＳ Ｐゴシック"/>
                    <a:cs typeface="ＭＳ Ｐゴシック"/>
                  </a:rPr>
                  <a:t>inner</a:t>
                </a:r>
              </a:p>
              <a:p>
                <a:r>
                  <a:rPr lang="ja-JP" altLang="en-US" sz="2400">
                    <a:latin typeface="ＭＳ Ｐゴシック"/>
                    <a:ea typeface="ＭＳ Ｐゴシック"/>
                    <a:cs typeface="ＭＳ Ｐゴシック"/>
                  </a:rPr>
                  <a:t>・・</a:t>
                </a:r>
                <a:r>
                  <a:rPr lang="en-US" altLang="ja-JP" sz="2400">
                    <a:latin typeface="ＭＳ Ｐゴシック"/>
                    <a:ea typeface="ＭＳ Ｐゴシック"/>
                    <a:cs typeface="ＭＳ Ｐゴシック"/>
                  </a:rPr>
                  <a:t>outer</a:t>
                </a:r>
                <a:endParaRPr lang="ja-JP" altLang="en-US" sz="2400"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</p:grpSp>
      </p:grpSp>
      <p:grpSp>
        <p:nvGrpSpPr>
          <p:cNvPr id="5" name="図形グループ 26"/>
          <p:cNvGrpSpPr/>
          <p:nvPr/>
        </p:nvGrpSpPr>
        <p:grpSpPr>
          <a:xfrm>
            <a:off x="304800" y="766717"/>
            <a:ext cx="5586848" cy="2662283"/>
            <a:chOff x="470121" y="915148"/>
            <a:chExt cx="5586848" cy="2662283"/>
          </a:xfrm>
        </p:grpSpPr>
        <p:grpSp>
          <p:nvGrpSpPr>
            <p:cNvPr id="6" name="図形グループ 16"/>
            <p:cNvGrpSpPr>
              <a:grpSpLocks/>
            </p:cNvGrpSpPr>
            <p:nvPr/>
          </p:nvGrpSpPr>
          <p:grpSpPr bwMode="auto">
            <a:xfrm>
              <a:off x="470121" y="1027113"/>
              <a:ext cx="4800600" cy="2549525"/>
              <a:chOff x="381000" y="1066800"/>
              <a:chExt cx="5638800" cy="2701714"/>
            </a:xfrm>
          </p:grpSpPr>
          <p:pic>
            <p:nvPicPr>
              <p:cNvPr id="34828" name="図 15" descr="orb_s_final.gif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81000" y="1143000"/>
                <a:ext cx="4267201" cy="2625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図形グループ 53"/>
              <p:cNvGrpSpPr>
                <a:grpSpLocks/>
              </p:cNvGrpSpPr>
              <p:nvPr/>
            </p:nvGrpSpPr>
            <p:grpSpPr bwMode="auto">
              <a:xfrm>
                <a:off x="3124200" y="1066800"/>
                <a:ext cx="2895600" cy="1937249"/>
                <a:chOff x="3200400" y="1066800"/>
                <a:chExt cx="2895600" cy="1936947"/>
              </a:xfrm>
            </p:grpSpPr>
            <p:grpSp>
              <p:nvGrpSpPr>
                <p:cNvPr id="8" name="図形グループ 49"/>
                <p:cNvGrpSpPr>
                  <a:grpSpLocks/>
                </p:cNvGrpSpPr>
                <p:nvPr/>
              </p:nvGrpSpPr>
              <p:grpSpPr bwMode="auto">
                <a:xfrm>
                  <a:off x="3200400" y="1295336"/>
                  <a:ext cx="2209800" cy="1523570"/>
                  <a:chOff x="3200400" y="1295336"/>
                  <a:chExt cx="2209800" cy="1523570"/>
                </a:xfrm>
              </p:grpSpPr>
              <p:cxnSp>
                <p:nvCxnSpPr>
                  <p:cNvPr id="48" name="直線矢印コネクタ 47"/>
                  <p:cNvCxnSpPr/>
                  <p:nvPr/>
                </p:nvCxnSpPr>
                <p:spPr>
                  <a:xfrm>
                    <a:off x="3199568" y="2057499"/>
                    <a:ext cx="2210841" cy="0"/>
                  </a:xfrm>
                  <a:prstGeom prst="straightConnector1">
                    <a:avLst/>
                  </a:prstGeom>
                  <a:ln w="57150" cmpd="sng"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円弧 48"/>
                  <p:cNvSpPr/>
                  <p:nvPr/>
                </p:nvSpPr>
                <p:spPr>
                  <a:xfrm>
                    <a:off x="3351708" y="1295552"/>
                    <a:ext cx="1677388" cy="1520528"/>
                  </a:xfrm>
                  <a:prstGeom prst="arc">
                    <a:avLst>
                      <a:gd name="adj1" fmla="val 18611613"/>
                      <a:gd name="adj2" fmla="val 3018873"/>
                    </a:avLst>
                  </a:prstGeom>
                  <a:ln w="57150" cmpd="sng">
                    <a:headEnd type="triangle"/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>
                      <a:latin typeface="ＭＳ Ｐゴシック"/>
                      <a:ea typeface="ＭＳ Ｐゴシック"/>
                      <a:cs typeface="ＭＳ Ｐゴシック"/>
                    </a:endParaRPr>
                  </a:p>
                </p:txBody>
              </p:sp>
            </p:grpSp>
            <p:sp>
              <p:nvSpPr>
                <p:cNvPr id="34831" name="テキスト ボックス 50"/>
                <p:cNvSpPr txBox="1">
                  <a:spLocks noChangeArrowheads="1"/>
                </p:cNvSpPr>
                <p:nvPr/>
              </p:nvSpPr>
              <p:spPr bwMode="auto">
                <a:xfrm>
                  <a:off x="5236564" y="1595834"/>
                  <a:ext cx="609600" cy="8804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altLang="ja-JP" sz="2400" dirty="0">
                      <a:solidFill>
                        <a:srgbClr val="860908"/>
                      </a:solidFill>
                      <a:latin typeface="ＭＳ Ｐゴシック"/>
                      <a:ea typeface="ＭＳ Ｐゴシック"/>
                      <a:cs typeface="ＭＳ Ｐゴシック"/>
                    </a:rPr>
                    <a:t>0°</a:t>
                  </a:r>
                  <a:endParaRPr lang="ja-JP" altLang="en-US" sz="2400" dirty="0">
                    <a:solidFill>
                      <a:srgbClr val="860908"/>
                    </a:solidFill>
                    <a:latin typeface="ＭＳ Ｐゴシック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34832" name="テキスト ボックス 51"/>
                <p:cNvSpPr txBox="1">
                  <a:spLocks noChangeArrowheads="1"/>
                </p:cNvSpPr>
                <p:nvPr/>
              </p:nvSpPr>
              <p:spPr bwMode="auto">
                <a:xfrm>
                  <a:off x="4800599" y="2514600"/>
                  <a:ext cx="1295401" cy="489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altLang="ja-JP" sz="2400">
                      <a:solidFill>
                        <a:srgbClr val="860908"/>
                      </a:solidFill>
                      <a:latin typeface="ＭＳ Ｐゴシック"/>
                      <a:ea typeface="ＭＳ Ｐゴシック"/>
                      <a:cs typeface="ＭＳ Ｐゴシック"/>
                    </a:rPr>
                    <a:t>+</a:t>
                  </a:r>
                  <a:endParaRPr lang="ja-JP" altLang="en-US" sz="2400">
                    <a:solidFill>
                      <a:srgbClr val="860908"/>
                    </a:solidFill>
                    <a:latin typeface="ＭＳ Ｐゴシック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34833" name="テキスト ボックス 52"/>
                <p:cNvSpPr txBox="1">
                  <a:spLocks noChangeArrowheads="1"/>
                </p:cNvSpPr>
                <p:nvPr/>
              </p:nvSpPr>
              <p:spPr bwMode="auto">
                <a:xfrm>
                  <a:off x="4724399" y="1066800"/>
                  <a:ext cx="1295401" cy="489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altLang="ja-JP" sz="2400">
                      <a:solidFill>
                        <a:srgbClr val="860908"/>
                      </a:solidFill>
                      <a:latin typeface="ＭＳ Ｐゴシック"/>
                      <a:ea typeface="ＭＳ Ｐゴシック"/>
                      <a:cs typeface="ＭＳ Ｐゴシック"/>
                    </a:rPr>
                    <a:t>−</a:t>
                  </a:r>
                  <a:endParaRPr lang="ja-JP" altLang="en-US" sz="2400">
                    <a:solidFill>
                      <a:srgbClr val="860908"/>
                    </a:solidFill>
                    <a:latin typeface="ＭＳ Ｐゴシック"/>
                    <a:ea typeface="ＭＳ Ｐゴシック"/>
                    <a:cs typeface="ＭＳ Ｐゴシック"/>
                  </a:endParaRPr>
                </a:p>
              </p:txBody>
            </p:sp>
          </p:grpSp>
        </p:grpSp>
        <p:sp>
          <p:nvSpPr>
            <p:cNvPr id="20" name="テキスト ボックス 19"/>
            <p:cNvSpPr txBox="1"/>
            <p:nvPr/>
          </p:nvSpPr>
          <p:spPr>
            <a:xfrm>
              <a:off x="4354726" y="2182967"/>
              <a:ext cx="1702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860908"/>
                  </a:solidFill>
                  <a:latin typeface="ＭＳ Ｐゴシック"/>
                  <a:ea typeface="ＭＳ Ｐゴシック"/>
                  <a:cs typeface="ＭＳ Ｐゴシック"/>
                </a:rPr>
                <a:t>alpha</a:t>
              </a:r>
            </a:p>
            <a:p>
              <a:r>
                <a:rPr kumimoji="1" lang="en-US" altLang="ja-JP" dirty="0" smtClean="0">
                  <a:solidFill>
                    <a:srgbClr val="860908"/>
                  </a:solidFill>
                  <a:latin typeface="ＭＳ Ｐゴシック"/>
                  <a:ea typeface="ＭＳ Ｐゴシック"/>
                  <a:cs typeface="ＭＳ Ｐゴシック"/>
                </a:rPr>
                <a:t> (spin direction)</a:t>
              </a:r>
              <a:endParaRPr kumimoji="1" lang="ja-JP" altLang="en-US" dirty="0">
                <a:solidFill>
                  <a:srgbClr val="860908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cxnSp>
          <p:nvCxnSpPr>
            <p:cNvPr id="23" name="直線矢印コネクタ 22"/>
            <p:cNvCxnSpPr>
              <a:stCxn id="34828" idx="0"/>
              <a:endCxn id="34828" idx="2"/>
            </p:cNvCxnSpPr>
            <p:nvPr/>
          </p:nvCxnSpPr>
          <p:spPr>
            <a:xfrm rot="16200000" flipH="1">
              <a:off x="1047756" y="2337829"/>
              <a:ext cx="2477617" cy="1588"/>
            </a:xfrm>
            <a:prstGeom prst="straightConnector1">
              <a:avLst/>
            </a:prstGeom>
            <a:ln w="57150" cmpd="sng"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円弧 23"/>
            <p:cNvSpPr/>
            <p:nvPr/>
          </p:nvSpPr>
          <p:spPr bwMode="auto">
            <a:xfrm>
              <a:off x="1676170" y="1365721"/>
              <a:ext cx="1219200" cy="381000"/>
            </a:xfrm>
            <a:prstGeom prst="arc">
              <a:avLst>
                <a:gd name="adj1" fmla="val 18373498"/>
                <a:gd name="adj2" fmla="val 13905970"/>
              </a:avLst>
            </a:prstGeom>
            <a:ln w="57150" cmpd="sng">
              <a:solidFill>
                <a:schemeClr val="accent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352787" y="915148"/>
              <a:ext cx="2334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860908"/>
                  </a:solidFill>
                  <a:latin typeface="ＭＳ Ｐゴシック"/>
                  <a:ea typeface="ＭＳ Ｐゴシック"/>
                  <a:cs typeface="ＭＳ Ｐゴシック"/>
                </a:rPr>
                <a:t>(</a:t>
              </a:r>
              <a:r>
                <a:rPr lang="en-US" altLang="ja-JP" dirty="0" smtClean="0">
                  <a:solidFill>
                    <a:srgbClr val="860908"/>
                  </a:solidFill>
                  <a:latin typeface="ＭＳ Ｐゴシック"/>
                  <a:ea typeface="ＭＳ Ｐゴシック"/>
                  <a:cs typeface="ＭＳ Ｐゴシック"/>
                </a:rPr>
                <a:t>channel</a:t>
              </a:r>
              <a:r>
                <a:rPr kumimoji="1" lang="en-US" altLang="ja-JP" dirty="0" smtClean="0">
                  <a:solidFill>
                    <a:srgbClr val="860908"/>
                  </a:solidFill>
                  <a:latin typeface="ＭＳ Ｐゴシック"/>
                  <a:ea typeface="ＭＳ Ｐゴシック"/>
                  <a:cs typeface="ＭＳ Ｐゴシック"/>
                </a:rPr>
                <a:t> direction)</a:t>
              </a:r>
              <a:endParaRPr kumimoji="1" lang="ja-JP" altLang="en-US" dirty="0">
                <a:solidFill>
                  <a:srgbClr val="860908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4824848" y="2971800"/>
            <a:ext cx="43191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ＭＳ Ｐゴシック"/>
                <a:ea typeface="ＭＳ Ｐゴシック"/>
                <a:cs typeface="ＭＳ Ｐゴシック"/>
              </a:rPr>
              <a:t>Field Of View (one analyzer)</a:t>
            </a:r>
          </a:p>
          <a:p>
            <a:pPr>
              <a:buFont typeface="Arial"/>
              <a:buChar char="•"/>
            </a:pPr>
            <a:r>
              <a:rPr kumimoji="1" lang="en-US" altLang="ja-JP" sz="2400" dirty="0" smtClean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Spin direction : ~16 deg</a:t>
            </a:r>
          </a:p>
          <a:p>
            <a:pPr>
              <a:buFont typeface="Arial"/>
              <a:buChar char="•"/>
            </a:pPr>
            <a:r>
              <a:rPr lang="en-US" altLang="ja-JP" sz="2400" dirty="0" smtClean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Channel direction : 360 deg (16 sectors)</a:t>
            </a:r>
          </a:p>
          <a:p>
            <a:pPr algn="ctr"/>
            <a:r>
              <a:rPr kumimoji="1" lang="en-US" altLang="ja-JP" sz="2400" dirty="0" smtClean="0">
                <a:latin typeface="ＭＳ Ｐゴシック"/>
                <a:ea typeface="ＭＳ Ｐゴシック"/>
                <a:cs typeface="ＭＳ Ｐゴシック"/>
              </a:rPr>
              <a:t>↓</a:t>
            </a:r>
          </a:p>
          <a:p>
            <a:pPr algn="ctr"/>
            <a:r>
              <a:rPr lang="en-US" altLang="ja-JP" sz="2400" b="1" dirty="0" smtClean="0">
                <a:latin typeface="ＭＳ Ｐゴシック"/>
                <a:ea typeface="ＭＳ Ｐゴシック"/>
                <a:cs typeface="ＭＳ Ｐゴシック"/>
              </a:rPr>
              <a:t>use 16 analyzers (8 sets of analyzer) to secure 4-pi </a:t>
            </a:r>
            <a:r>
              <a:rPr lang="en-US" altLang="ja-JP" sz="2400" b="1" dirty="0" err="1" smtClean="0">
                <a:latin typeface="ＭＳ Ｐゴシック"/>
                <a:ea typeface="ＭＳ Ｐゴシック"/>
                <a:cs typeface="ＭＳ Ｐゴシック"/>
              </a:rPr>
              <a:t>str</a:t>
            </a:r>
            <a:r>
              <a:rPr lang="en-US" altLang="ja-JP" sz="2400" b="1" dirty="0" smtClean="0">
                <a:latin typeface="ＭＳ Ｐゴシック"/>
                <a:ea typeface="ＭＳ Ｐゴシック"/>
                <a:cs typeface="ＭＳ Ｐゴシック"/>
              </a:rPr>
              <a:t> </a:t>
            </a:r>
            <a:r>
              <a:rPr lang="en-US" altLang="ja-JP" sz="2400" b="1" dirty="0" err="1" smtClean="0">
                <a:latin typeface="ＭＳ Ｐゴシック"/>
                <a:ea typeface="ＭＳ Ｐゴシック"/>
                <a:cs typeface="ＭＳ Ｐゴシック"/>
              </a:rPr>
              <a:t>fov</a:t>
            </a:r>
            <a:endParaRPr kumimoji="1" lang="ja-JP" altLang="en-US" sz="2400" b="1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7" name="テキスト ボックス 25"/>
          <p:cNvSpPr txBox="1">
            <a:spLocks noChangeArrowheads="1"/>
          </p:cNvSpPr>
          <p:nvPr/>
        </p:nvSpPr>
        <p:spPr bwMode="auto">
          <a:xfrm>
            <a:off x="50800" y="134143"/>
            <a:ext cx="871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 smtClean="0">
                <a:solidFill>
                  <a:schemeClr val="accent1"/>
                </a:solidFill>
                <a:latin typeface="ＭＳ Ｐゴシック"/>
                <a:ea typeface="ＭＳ Ｐゴシック"/>
                <a:cs typeface="ＭＳ Ｐゴシック"/>
              </a:rPr>
              <a:t>The characteristics of the analyzer .. Angular resolution</a:t>
            </a:r>
            <a:endParaRPr lang="ja-JP" altLang="en-US" sz="2800" b="1" dirty="0">
              <a:solidFill>
                <a:schemeClr val="accent1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</p:spPr>
        <p:txBody>
          <a:bodyPr/>
          <a:lstStyle/>
          <a:p>
            <a:pPr>
              <a:defRPr/>
            </a:pPr>
            <a:fld id="{EC9FA876-3D2F-2A46-9D58-5025072044B6}" type="slidenum">
              <a:rPr lang="en-US" altLang="ja-JP">
                <a:latin typeface="Impact"/>
                <a:ea typeface="ＭＳ Ｐゴシック"/>
                <a:cs typeface="Impact"/>
              </a:rPr>
              <a:pPr>
                <a:defRPr/>
              </a:pPr>
              <a:t>11</a:t>
            </a:fld>
            <a:endParaRPr lang="en-US" altLang="ja-JP" dirty="0">
              <a:latin typeface="Impact"/>
              <a:ea typeface="ＭＳ Ｐゴシック"/>
              <a:cs typeface="Impact"/>
            </a:endParaRPr>
          </a:p>
        </p:txBody>
      </p:sp>
      <p:grpSp>
        <p:nvGrpSpPr>
          <p:cNvPr id="2" name="図形グループ 55"/>
          <p:cNvGrpSpPr>
            <a:grpSpLocks/>
          </p:cNvGrpSpPr>
          <p:nvPr/>
        </p:nvGrpSpPr>
        <p:grpSpPr bwMode="auto">
          <a:xfrm>
            <a:off x="53788" y="457240"/>
            <a:ext cx="5943600" cy="5778500"/>
            <a:chOff x="0" y="762000"/>
            <a:chExt cx="5943600" cy="5778000"/>
          </a:xfrm>
        </p:grpSpPr>
        <p:grpSp>
          <p:nvGrpSpPr>
            <p:cNvPr id="3" name="図形グループ 26"/>
            <p:cNvGrpSpPr>
              <a:grpSpLocks/>
            </p:cNvGrpSpPr>
            <p:nvPr/>
          </p:nvGrpSpPr>
          <p:grpSpPr bwMode="auto">
            <a:xfrm>
              <a:off x="0" y="762000"/>
              <a:ext cx="5943600" cy="5778000"/>
              <a:chOff x="152400" y="685800"/>
              <a:chExt cx="5943600" cy="5778000"/>
            </a:xfrm>
          </p:grpSpPr>
          <p:grpSp>
            <p:nvGrpSpPr>
              <p:cNvPr id="5" name="図形グループ 17"/>
              <p:cNvGrpSpPr>
                <a:grpSpLocks/>
              </p:cNvGrpSpPr>
              <p:nvPr/>
            </p:nvGrpSpPr>
            <p:grpSpPr bwMode="auto">
              <a:xfrm>
                <a:off x="152400" y="685800"/>
                <a:ext cx="5778000" cy="5778000"/>
                <a:chOff x="-533400" y="228600"/>
                <a:chExt cx="5778000" cy="5778000"/>
              </a:xfrm>
            </p:grpSpPr>
            <p:pic>
              <p:nvPicPr>
                <p:cNvPr id="35862" name="図 9" descr="fov_1.gif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-533400" y="228600"/>
                  <a:ext cx="5778000" cy="5778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863" name="図 10" descr="setup.gif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660000">
                  <a:off x="3000820" y="3176544"/>
                  <a:ext cx="586046" cy="3605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7" name="直線矢印コネクタ 6"/>
                <p:cNvCxnSpPr/>
                <p:nvPr/>
              </p:nvCxnSpPr>
              <p:spPr>
                <a:xfrm>
                  <a:off x="3505200" y="3352530"/>
                  <a:ext cx="1676400" cy="30477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5865" name="図 12" descr="setup.gif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140000">
                  <a:off x="3000820" y="2719382"/>
                  <a:ext cx="586046" cy="3605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4" name="直線矢印コネクタ 13"/>
                <p:cNvCxnSpPr/>
                <p:nvPr/>
              </p:nvCxnSpPr>
              <p:spPr>
                <a:xfrm flipV="1">
                  <a:off x="3505200" y="2514402"/>
                  <a:ext cx="1676400" cy="38096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858" name="テキスト ボックス 18"/>
              <p:cNvSpPr txBox="1">
                <a:spLocks noChangeArrowheads="1"/>
              </p:cNvSpPr>
              <p:nvPr/>
            </p:nvSpPr>
            <p:spPr bwMode="auto">
              <a:xfrm>
                <a:off x="2743200" y="5943600"/>
                <a:ext cx="76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>
                    <a:latin typeface="ＭＳ Ｐゴシック"/>
                    <a:ea typeface="ＭＳ Ｐゴシック"/>
                    <a:cs typeface="ＭＳ Ｐゴシック"/>
                  </a:rPr>
                  <a:t>270°</a:t>
                </a:r>
                <a:endParaRPr lang="ja-JP" altLang="en-US"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5859" name="テキスト ボックス 19"/>
              <p:cNvSpPr txBox="1">
                <a:spLocks noChangeArrowheads="1"/>
              </p:cNvSpPr>
              <p:nvPr/>
            </p:nvSpPr>
            <p:spPr bwMode="auto">
              <a:xfrm>
                <a:off x="152400" y="3352800"/>
                <a:ext cx="76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>
                    <a:latin typeface="ＭＳ Ｐゴシック"/>
                    <a:ea typeface="ＭＳ Ｐゴシック"/>
                    <a:cs typeface="ＭＳ Ｐゴシック"/>
                  </a:rPr>
                  <a:t>180°</a:t>
                </a:r>
                <a:endParaRPr lang="ja-JP" altLang="en-US"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5860" name="テキスト ボックス 20"/>
              <p:cNvSpPr txBox="1">
                <a:spLocks noChangeArrowheads="1"/>
              </p:cNvSpPr>
              <p:nvPr/>
            </p:nvSpPr>
            <p:spPr bwMode="auto">
              <a:xfrm>
                <a:off x="2819400" y="838200"/>
                <a:ext cx="685800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dirty="0">
                    <a:latin typeface="ＭＳ Ｐゴシック"/>
                    <a:ea typeface="ＭＳ Ｐゴシック"/>
                    <a:cs typeface="ＭＳ Ｐゴシック"/>
                  </a:rPr>
                  <a:t>90°</a:t>
                </a:r>
                <a:endParaRPr lang="ja-JP" altLang="en-US" dirty="0"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5861" name="テキスト ボックス 21"/>
              <p:cNvSpPr txBox="1">
                <a:spLocks noChangeArrowheads="1"/>
              </p:cNvSpPr>
              <p:nvPr/>
            </p:nvSpPr>
            <p:spPr bwMode="auto">
              <a:xfrm>
                <a:off x="5486400" y="3352800"/>
                <a:ext cx="6096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>
                    <a:latin typeface="ＭＳ Ｐゴシック"/>
                    <a:ea typeface="ＭＳ Ｐゴシック"/>
                    <a:cs typeface="ＭＳ Ｐゴシック"/>
                  </a:rPr>
                  <a:t>0°</a:t>
                </a:r>
                <a:endParaRPr lang="ja-JP" altLang="en-US"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6" name="図形グループ 54"/>
            <p:cNvGrpSpPr>
              <a:grpSpLocks/>
            </p:cNvGrpSpPr>
            <p:nvPr/>
          </p:nvGrpSpPr>
          <p:grpSpPr bwMode="auto">
            <a:xfrm>
              <a:off x="0" y="1219200"/>
              <a:ext cx="5777999" cy="4625719"/>
              <a:chOff x="0" y="1219200"/>
              <a:chExt cx="5777999" cy="4625719"/>
            </a:xfrm>
          </p:grpSpPr>
          <p:graphicFrame>
            <p:nvGraphicFramePr>
              <p:cNvPr id="35842" name="Object 2"/>
              <p:cNvGraphicFramePr>
                <a:graphicFrameLocks noChangeAspect="1"/>
              </p:cNvGraphicFramePr>
              <p:nvPr/>
            </p:nvGraphicFramePr>
            <p:xfrm>
              <a:off x="2743200" y="4953000"/>
              <a:ext cx="685800" cy="300038"/>
            </p:xfrm>
            <a:graphic>
              <a:graphicData uri="http://schemas.openxmlformats.org/presentationml/2006/ole">
                <p:oleObj spid="_x0000_s63490" name="数式" r:id="rId5" imgW="406400" imgH="177800" progId="Equation.3">
                  <p:embed/>
                </p:oleObj>
              </a:graphicData>
            </a:graphic>
          </p:graphicFrame>
          <p:graphicFrame>
            <p:nvGraphicFramePr>
              <p:cNvPr id="35843" name="Object 3"/>
              <p:cNvGraphicFramePr>
                <a:graphicFrameLocks noChangeAspect="1"/>
              </p:cNvGraphicFramePr>
              <p:nvPr/>
            </p:nvGraphicFramePr>
            <p:xfrm>
              <a:off x="2743200" y="5562600"/>
              <a:ext cx="685800" cy="282319"/>
            </p:xfrm>
            <a:graphic>
              <a:graphicData uri="http://schemas.openxmlformats.org/presentationml/2006/ole">
                <p:oleObj spid="_x0000_s63491" name="数式" r:id="rId6" imgW="431800" imgH="177800" progId="Equation.3">
                  <p:embed/>
                </p:oleObj>
              </a:graphicData>
            </a:graphic>
          </p:graphicFrame>
          <p:sp>
            <p:nvSpPr>
              <p:cNvPr id="31" name="円弧 30"/>
              <p:cNvSpPr/>
              <p:nvPr/>
            </p:nvSpPr>
            <p:spPr>
              <a:xfrm rot="2307898">
                <a:off x="3960813" y="3354163"/>
                <a:ext cx="381000" cy="374618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5853" name="テキスト ボックス 31"/>
              <p:cNvSpPr txBox="1">
                <a:spLocks noChangeArrowheads="1"/>
              </p:cNvSpPr>
              <p:nvPr/>
            </p:nvSpPr>
            <p:spPr bwMode="auto">
              <a:xfrm>
                <a:off x="4866980" y="1219200"/>
                <a:ext cx="911019" cy="369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dirty="0">
                    <a:solidFill>
                      <a:srgbClr val="860908"/>
                    </a:solidFill>
                    <a:latin typeface="ＭＳ Ｐゴシック"/>
                    <a:ea typeface="ＭＳ Ｐゴシック"/>
                    <a:cs typeface="ＭＳ Ｐゴシック"/>
                  </a:rPr>
                  <a:t>11.25°</a:t>
                </a:r>
                <a:endParaRPr lang="ja-JP" altLang="en-US" dirty="0">
                  <a:solidFill>
                    <a:srgbClr val="860908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34" name="直線矢印コネクタ 33"/>
              <p:cNvCxnSpPr/>
              <p:nvPr/>
            </p:nvCxnSpPr>
            <p:spPr>
              <a:xfrm rot="5400000">
                <a:off x="3924382" y="2095345"/>
                <a:ext cx="1904835" cy="914400"/>
              </a:xfrm>
              <a:prstGeom prst="straightConnector1">
                <a:avLst/>
              </a:prstGeom>
              <a:ln w="57150" cmpd="sng">
                <a:prstDash val="dash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855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0" y="1219200"/>
                <a:ext cx="1600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>
                    <a:latin typeface="ＭＳ Ｐゴシック"/>
                    <a:ea typeface="ＭＳ Ｐゴシック"/>
                    <a:cs typeface="ＭＳ Ｐゴシック"/>
                  </a:rPr>
                  <a:t>Field of view</a:t>
                </a:r>
                <a:endParaRPr lang="ja-JP" altLang="en-US"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5856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2286000" y="2819400"/>
                <a:ext cx="1600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>
                    <a:latin typeface="ＭＳ Ｐゴシック"/>
                    <a:ea typeface="ＭＳ Ｐゴシック"/>
                    <a:cs typeface="ＭＳ Ｐゴシック"/>
                  </a:rPr>
                  <a:t>Satellite</a:t>
                </a:r>
                <a:endParaRPr lang="ja-JP" altLang="en-US"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</p:grpSp>
      </p:grpSp>
      <p:sp>
        <p:nvSpPr>
          <p:cNvPr id="35847" name="テキスト ボックス 24"/>
          <p:cNvSpPr txBox="1">
            <a:spLocks noChangeArrowheads="1"/>
          </p:cNvSpPr>
          <p:nvPr/>
        </p:nvSpPr>
        <p:spPr bwMode="auto">
          <a:xfrm>
            <a:off x="5997388" y="609653"/>
            <a:ext cx="33122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800" dirty="0" smtClean="0">
                <a:latin typeface="ＭＳ Ｐゴシック"/>
                <a:ea typeface="ＭＳ Ｐゴシック"/>
                <a:cs typeface="ＭＳ Ｐゴシック"/>
              </a:rPr>
              <a:t>2 analyzers cover </a:t>
            </a:r>
          </a:p>
          <a:p>
            <a:r>
              <a:rPr lang="en-US" altLang="ja-JP" sz="2800" dirty="0" smtClean="0">
                <a:latin typeface="ＭＳ Ｐゴシック"/>
                <a:ea typeface="ＭＳ Ｐゴシック"/>
                <a:cs typeface="ＭＳ Ｐゴシック"/>
              </a:rPr>
              <a:t>~45 deg </a:t>
            </a:r>
            <a:r>
              <a:rPr lang="en-US" altLang="ja-JP" sz="2800" dirty="0" err="1" smtClean="0">
                <a:latin typeface="ＭＳ Ｐゴシック"/>
                <a:ea typeface="ＭＳ Ｐゴシック"/>
                <a:cs typeface="ＭＳ Ｐゴシック"/>
              </a:rPr>
              <a:t>fov</a:t>
            </a:r>
            <a:r>
              <a:rPr lang="en-US" altLang="ja-JP" sz="2800" dirty="0" smtClean="0">
                <a:latin typeface="ＭＳ Ｐゴシック"/>
                <a:ea typeface="ＭＳ Ｐゴシック"/>
                <a:cs typeface="ＭＳ Ｐゴシック"/>
              </a:rPr>
              <a:t> </a:t>
            </a:r>
            <a:r>
              <a:rPr lang="en-US" altLang="ja-JP" sz="2800" smtClean="0">
                <a:latin typeface="ＭＳ Ｐゴシック"/>
                <a:ea typeface="ＭＳ Ｐゴシック"/>
                <a:cs typeface="ＭＳ Ｐゴシック"/>
              </a:rPr>
              <a:t>along the spin </a:t>
            </a:r>
            <a:r>
              <a:rPr lang="en-US" altLang="ja-JP" sz="2800" dirty="0" smtClean="0">
                <a:latin typeface="ＭＳ Ｐゴシック"/>
                <a:ea typeface="ＭＳ Ｐゴシック"/>
                <a:cs typeface="ＭＳ Ｐゴシック"/>
              </a:rPr>
              <a:t>direction</a:t>
            </a:r>
          </a:p>
        </p:txBody>
      </p:sp>
      <p:pic>
        <p:nvPicPr>
          <p:cNvPr id="27" name="図 26" descr="SCOPE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9169" y="2514818"/>
            <a:ext cx="2484437" cy="2484437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6017860" y="4948667"/>
            <a:ext cx="30070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ＭＳ Ｐゴシック"/>
                <a:ea typeface="ＭＳ Ｐゴシック"/>
                <a:cs typeface="ＭＳ Ｐゴシック"/>
              </a:rPr>
              <a:t>The SCOPE satellite</a:t>
            </a:r>
          </a:p>
          <a:p>
            <a:r>
              <a:rPr lang="en-US" altLang="ja-JP" sz="1600" dirty="0" smtClean="0">
                <a:latin typeface="ＭＳ Ｐゴシック"/>
                <a:ea typeface="ＭＳ Ｐゴシック"/>
                <a:cs typeface="ＭＳ Ｐゴシック"/>
              </a:rPr>
              <a:t>(by </a:t>
            </a:r>
            <a:r>
              <a:rPr lang="en-US" altLang="ja-JP" sz="1600" dirty="0" err="1" smtClean="0">
                <a:latin typeface="ＭＳ Ｐゴシック"/>
                <a:ea typeface="ＭＳ Ｐゴシック"/>
                <a:cs typeface="ＭＳ Ｐゴシック"/>
              </a:rPr>
              <a:t>Kyosuke</a:t>
            </a:r>
            <a:r>
              <a:rPr lang="en-US" altLang="ja-JP" sz="1600" dirty="0" smtClean="0">
                <a:latin typeface="ＭＳ Ｐゴシック"/>
                <a:ea typeface="ＭＳ Ｐゴシック"/>
                <a:cs typeface="ＭＳ Ｐゴシック"/>
              </a:rPr>
              <a:t> Iguchi, </a:t>
            </a:r>
            <a:r>
              <a:rPr lang="en-US" altLang="ja-JP" sz="1600" dirty="0" err="1" smtClean="0">
                <a:latin typeface="ＭＳ Ｐゴシック"/>
                <a:ea typeface="ＭＳ Ｐゴシック"/>
                <a:cs typeface="ＭＳ Ｐゴシック"/>
              </a:rPr>
              <a:t>Sokendai</a:t>
            </a:r>
            <a:r>
              <a:rPr lang="en-US" altLang="ja-JP" sz="1600" dirty="0" smtClean="0">
                <a:latin typeface="ＭＳ Ｐゴシック"/>
                <a:ea typeface="ＭＳ Ｐゴシック"/>
                <a:cs typeface="ＭＳ Ｐゴシック"/>
              </a:rPr>
              <a:t> D3)</a:t>
            </a:r>
            <a:endParaRPr kumimoji="1" lang="ja-JP" altLang="en-US" sz="16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9" name="円弧 28"/>
          <p:cNvSpPr/>
          <p:nvPr/>
        </p:nvSpPr>
        <p:spPr bwMode="auto">
          <a:xfrm rot="2881865">
            <a:off x="3435270" y="2884298"/>
            <a:ext cx="1826711" cy="3431594"/>
          </a:xfrm>
          <a:prstGeom prst="arc">
            <a:avLst>
              <a:gd name="adj1" fmla="val 20998269"/>
              <a:gd name="adj2" fmla="val 2846546"/>
            </a:avLst>
          </a:prstGeom>
          <a:ln w="76200" cmpd="sng">
            <a:headEnd type="arrow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0" name="テキスト ボックス 30"/>
          <p:cNvSpPr txBox="1">
            <a:spLocks noChangeArrowheads="1"/>
          </p:cNvSpPr>
          <p:nvPr/>
        </p:nvSpPr>
        <p:spPr bwMode="auto">
          <a:xfrm>
            <a:off x="4429473" y="4789548"/>
            <a:ext cx="1732589" cy="38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1600" dirty="0">
                <a:solidFill>
                  <a:srgbClr val="860908"/>
                </a:solidFill>
                <a:latin typeface="ＭＳ Ｐゴシック"/>
                <a:ea typeface="ＭＳ Ｐゴシック"/>
                <a:cs typeface="ＭＳ Ｐゴシック"/>
              </a:rPr>
              <a:t>spin direction</a:t>
            </a:r>
            <a:endParaRPr lang="ja-JP" altLang="en-US" sz="1600" dirty="0">
              <a:solidFill>
                <a:srgbClr val="860908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69CD7-803F-2F41-AF3B-59C6C39BCB3C}" type="slidenum">
              <a:rPr lang="en-US" altLang="ja-JP" smtClean="0">
                <a:latin typeface="Impact"/>
                <a:cs typeface="Impact"/>
              </a:rPr>
              <a:pPr>
                <a:defRPr/>
              </a:pPr>
              <a:t>12</a:t>
            </a:fld>
            <a:endParaRPr lang="en-US" altLang="ja-JP" dirty="0">
              <a:latin typeface="Impact"/>
              <a:cs typeface="Impact"/>
            </a:endParaRPr>
          </a:p>
        </p:txBody>
      </p:sp>
      <p:sp>
        <p:nvSpPr>
          <p:cNvPr id="32771" name="テキスト ボックス 7"/>
          <p:cNvSpPr txBox="1">
            <a:spLocks noChangeArrowheads="1"/>
          </p:cNvSpPr>
          <p:nvPr/>
        </p:nvSpPr>
        <p:spPr bwMode="auto">
          <a:xfrm>
            <a:off x="152400" y="228600"/>
            <a:ext cx="7924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ja-JP" sz="2800" dirty="0">
                <a:latin typeface="ＭＳ Ｐゴシック"/>
                <a:ea typeface="ＭＳ Ｐゴシック"/>
                <a:cs typeface="ＭＳ Ｐゴシック"/>
              </a:rPr>
              <a:t>8 sets of sensors (16 sensors)</a:t>
            </a:r>
            <a:br>
              <a:rPr lang="en-US" altLang="ja-JP" sz="2800" dirty="0">
                <a:latin typeface="ＭＳ Ｐゴシック"/>
                <a:ea typeface="ＭＳ Ｐゴシック"/>
                <a:cs typeface="ＭＳ Ｐゴシック"/>
              </a:rPr>
            </a:br>
            <a:r>
              <a:rPr lang="en-US" altLang="ja-JP" sz="2800" dirty="0">
                <a:latin typeface="ＭＳ Ｐゴシック"/>
                <a:ea typeface="ＭＳ Ｐゴシック"/>
                <a:cs typeface="ＭＳ Ｐゴシック"/>
              </a:rPr>
              <a:t>→ secure 4-pi </a:t>
            </a:r>
            <a:r>
              <a:rPr lang="en-US" altLang="ja-JP" sz="2800" dirty="0" err="1">
                <a:latin typeface="ＭＳ Ｐゴシック"/>
                <a:ea typeface="ＭＳ Ｐゴシック"/>
                <a:cs typeface="ＭＳ Ｐゴシック"/>
              </a:rPr>
              <a:t>str</a:t>
            </a:r>
            <a:r>
              <a:rPr lang="en-US" altLang="ja-JP" sz="2800" dirty="0">
                <a:latin typeface="ＭＳ Ｐゴシック"/>
                <a:ea typeface="ＭＳ Ｐゴシック"/>
                <a:cs typeface="ＭＳ Ｐゴシック"/>
              </a:rPr>
              <a:t> field of view simultaneously</a:t>
            </a:r>
          </a:p>
          <a:p>
            <a:pPr>
              <a:buFont typeface="Arial" charset="0"/>
              <a:buChar char="•"/>
            </a:pPr>
            <a:r>
              <a:rPr lang="en-US" altLang="ja-JP" sz="2800" dirty="0">
                <a:latin typeface="ＭＳ Ｐゴシック"/>
                <a:ea typeface="ＭＳ Ｐゴシック"/>
                <a:cs typeface="ＭＳ Ｐゴシック"/>
              </a:rPr>
              <a:t>8(spin) × 16(channel) = 128 windows</a:t>
            </a:r>
            <a:endParaRPr lang="ja-JP" altLang="en-US" sz="28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2773" name="テキスト ボックス 24"/>
          <p:cNvSpPr txBox="1">
            <a:spLocks noChangeArrowheads="1"/>
          </p:cNvSpPr>
          <p:nvPr/>
        </p:nvSpPr>
        <p:spPr bwMode="auto">
          <a:xfrm>
            <a:off x="4797008" y="5601033"/>
            <a:ext cx="358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400" dirty="0">
                <a:latin typeface="ＭＳ Ｐゴシック"/>
                <a:ea typeface="ＭＳ Ｐゴシック"/>
                <a:cs typeface="ＭＳ Ｐゴシック"/>
              </a:rPr>
              <a:t>16 field of views along spin direction</a:t>
            </a:r>
            <a:endParaRPr lang="ja-JP" altLang="en-US" sz="24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2774" name="テキスト ボックス 25"/>
          <p:cNvSpPr txBox="1">
            <a:spLocks noChangeArrowheads="1"/>
          </p:cNvSpPr>
          <p:nvPr/>
        </p:nvSpPr>
        <p:spPr bwMode="auto">
          <a:xfrm>
            <a:off x="525883" y="5497314"/>
            <a:ext cx="38460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400" dirty="0">
                <a:latin typeface="ＭＳ Ｐゴシック"/>
                <a:ea typeface="ＭＳ Ｐゴシック"/>
                <a:cs typeface="ＭＳ Ｐゴシック"/>
              </a:rPr>
              <a:t>8 field of views along channel direction</a:t>
            </a:r>
            <a:endParaRPr lang="ja-JP" altLang="en-US" sz="2400" dirty="0">
              <a:latin typeface="ＭＳ Ｐゴシック"/>
              <a:ea typeface="ＭＳ Ｐゴシック"/>
              <a:cs typeface="ＭＳ Ｐゴシック"/>
            </a:endParaRPr>
          </a:p>
        </p:txBody>
      </p:sp>
      <p:grpSp>
        <p:nvGrpSpPr>
          <p:cNvPr id="2" name="図形グループ 32"/>
          <p:cNvGrpSpPr>
            <a:grpSpLocks/>
          </p:cNvGrpSpPr>
          <p:nvPr/>
        </p:nvGrpSpPr>
        <p:grpSpPr bwMode="auto">
          <a:xfrm>
            <a:off x="4797008" y="1190902"/>
            <a:ext cx="4032600" cy="4164708"/>
            <a:chOff x="5638800" y="1802578"/>
            <a:chExt cx="3547110" cy="3683823"/>
          </a:xfrm>
        </p:grpSpPr>
        <p:grpSp>
          <p:nvGrpSpPr>
            <p:cNvPr id="3" name="図形グループ 26"/>
            <p:cNvGrpSpPr>
              <a:grpSpLocks/>
            </p:cNvGrpSpPr>
            <p:nvPr/>
          </p:nvGrpSpPr>
          <p:grpSpPr bwMode="auto">
            <a:xfrm>
              <a:off x="5638800" y="2286000"/>
              <a:ext cx="3276600" cy="3200401"/>
              <a:chOff x="609600" y="533400"/>
              <a:chExt cx="3048000" cy="2895601"/>
            </a:xfrm>
          </p:grpSpPr>
          <p:grpSp>
            <p:nvGrpSpPr>
              <p:cNvPr id="5" name="図形グループ 20"/>
              <p:cNvGrpSpPr>
                <a:grpSpLocks/>
              </p:cNvGrpSpPr>
              <p:nvPr/>
            </p:nvGrpSpPr>
            <p:grpSpPr bwMode="auto">
              <a:xfrm>
                <a:off x="609600" y="533400"/>
                <a:ext cx="3048000" cy="2895601"/>
                <a:chOff x="609600" y="533400"/>
                <a:chExt cx="3048000" cy="2895601"/>
              </a:xfrm>
            </p:grpSpPr>
            <p:pic>
              <p:nvPicPr>
                <p:cNvPr id="32793" name="図 4" descr="fov_azimuth.png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09600" y="533401"/>
                  <a:ext cx="2971800" cy="2895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789" name="テキスト ボックス 10"/>
                <p:cNvSpPr txBox="1">
                  <a:spLocks noChangeArrowheads="1"/>
                </p:cNvSpPr>
                <p:nvPr/>
              </p:nvSpPr>
              <p:spPr bwMode="auto">
                <a:xfrm>
                  <a:off x="3200400" y="1981200"/>
                  <a:ext cx="381000" cy="3341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altLang="ja-JP">
                      <a:solidFill>
                        <a:schemeClr val="accent1"/>
                      </a:solidFill>
                      <a:latin typeface="ＭＳ Ｐゴシック"/>
                      <a:ea typeface="ＭＳ Ｐゴシック"/>
                      <a:cs typeface="ＭＳ Ｐゴシック"/>
                    </a:rPr>
                    <a:t>X</a:t>
                  </a:r>
                  <a:endParaRPr lang="ja-JP" altLang="en-US">
                    <a:solidFill>
                      <a:schemeClr val="accent1"/>
                    </a:solidFill>
                    <a:latin typeface="ＭＳ Ｐゴシック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32790" name="テキスト ボックス 12"/>
                <p:cNvSpPr txBox="1">
                  <a:spLocks noChangeArrowheads="1"/>
                </p:cNvSpPr>
                <p:nvPr/>
              </p:nvSpPr>
              <p:spPr bwMode="auto">
                <a:xfrm>
                  <a:off x="2057400" y="533400"/>
                  <a:ext cx="381000" cy="3341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altLang="ja-JP">
                      <a:solidFill>
                        <a:schemeClr val="accent1"/>
                      </a:solidFill>
                      <a:latin typeface="ＭＳ Ｐゴシック"/>
                      <a:ea typeface="ＭＳ Ｐゴシック"/>
                      <a:cs typeface="ＭＳ Ｐゴシック"/>
                    </a:rPr>
                    <a:t>Y</a:t>
                  </a:r>
                  <a:endParaRPr lang="ja-JP" altLang="en-US">
                    <a:solidFill>
                      <a:schemeClr val="accent1"/>
                    </a:solidFill>
                    <a:latin typeface="ＭＳ Ｐゴシック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32791" name="テキスト ボックス 14"/>
                <p:cNvSpPr txBox="1">
                  <a:spLocks noChangeArrowheads="1"/>
                </p:cNvSpPr>
                <p:nvPr/>
              </p:nvSpPr>
              <p:spPr bwMode="auto">
                <a:xfrm>
                  <a:off x="2667000" y="2362200"/>
                  <a:ext cx="990600" cy="5847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altLang="ja-JP">
                      <a:solidFill>
                        <a:schemeClr val="accent1"/>
                      </a:solidFill>
                      <a:latin typeface="ＭＳ Ｐゴシック"/>
                      <a:ea typeface="ＭＳ Ｐゴシック"/>
                      <a:cs typeface="ＭＳ Ｐゴシック"/>
                    </a:rPr>
                    <a:t>11.25 (deg)</a:t>
                  </a:r>
                  <a:endParaRPr lang="ja-JP" altLang="en-US">
                    <a:solidFill>
                      <a:schemeClr val="accent1"/>
                    </a:solidFill>
                    <a:latin typeface="ＭＳ Ｐゴシック"/>
                    <a:ea typeface="ＭＳ Ｐゴシック"/>
                    <a:cs typeface="ＭＳ Ｐゴシック"/>
                  </a:endParaRPr>
                </a:p>
              </p:txBody>
            </p:sp>
            <p:cxnSp>
              <p:nvCxnSpPr>
                <p:cNvPr id="18" name="直線矢印コネクタ 17"/>
                <p:cNvCxnSpPr/>
                <p:nvPr/>
              </p:nvCxnSpPr>
              <p:spPr>
                <a:xfrm rot="16200000" flipV="1">
                  <a:off x="2705321" y="2095455"/>
                  <a:ext cx="532870" cy="15211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786" name="テキスト ボックス 21"/>
              <p:cNvSpPr txBox="1">
                <a:spLocks noChangeArrowheads="1"/>
              </p:cNvSpPr>
              <p:nvPr/>
            </p:nvSpPr>
            <p:spPr bwMode="auto">
              <a:xfrm>
                <a:off x="685800" y="2971800"/>
                <a:ext cx="1447800" cy="334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>
                    <a:solidFill>
                      <a:schemeClr val="accent1"/>
                    </a:solidFill>
                    <a:latin typeface="ＭＳ Ｐゴシック"/>
                    <a:ea typeface="ＭＳ Ｐゴシック"/>
                    <a:cs typeface="ＭＳ Ｐゴシック"/>
                  </a:rPr>
                  <a:t>Z (spin axis)</a:t>
                </a:r>
                <a:endParaRPr lang="ja-JP" altLang="en-US">
                  <a:solidFill>
                    <a:schemeClr val="accent1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23" name="直線矢印コネクタ 22"/>
              <p:cNvCxnSpPr/>
              <p:nvPr/>
            </p:nvCxnSpPr>
            <p:spPr>
              <a:xfrm rot="5400000" flipH="1" flipV="1">
                <a:off x="1104273" y="2095780"/>
                <a:ext cx="991054" cy="9141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円弧 29"/>
            <p:cNvSpPr/>
            <p:nvPr/>
          </p:nvSpPr>
          <p:spPr>
            <a:xfrm rot="19626724">
              <a:off x="6991377" y="1802578"/>
              <a:ext cx="1606791" cy="3035359"/>
            </a:xfrm>
            <a:prstGeom prst="arc">
              <a:avLst>
                <a:gd name="adj1" fmla="val 20998269"/>
                <a:gd name="adj2" fmla="val 2846546"/>
              </a:avLst>
            </a:prstGeom>
            <a:ln w="76200" cmpd="sng">
              <a:headEnd type="arrow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32784" name="テキスト ボックス 30"/>
            <p:cNvSpPr txBox="1">
              <a:spLocks noChangeArrowheads="1"/>
            </p:cNvSpPr>
            <p:nvPr/>
          </p:nvSpPr>
          <p:spPr bwMode="auto">
            <a:xfrm>
              <a:off x="7661910" y="2501228"/>
              <a:ext cx="1524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 dirty="0">
                  <a:solidFill>
                    <a:srgbClr val="860908"/>
                  </a:solidFill>
                  <a:latin typeface="ＭＳ Ｐゴシック"/>
                  <a:ea typeface="ＭＳ Ｐゴシック"/>
                  <a:cs typeface="ＭＳ Ｐゴシック"/>
                </a:rPr>
                <a:t>spin direction</a:t>
              </a:r>
              <a:endParaRPr lang="ja-JP" altLang="en-US" sz="1600" dirty="0">
                <a:solidFill>
                  <a:srgbClr val="860908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6" name="図形グループ 34"/>
          <p:cNvGrpSpPr>
            <a:grpSpLocks/>
          </p:cNvGrpSpPr>
          <p:nvPr/>
        </p:nvGrpSpPr>
        <p:grpSpPr bwMode="auto">
          <a:xfrm>
            <a:off x="525883" y="1737431"/>
            <a:ext cx="3846028" cy="3646849"/>
            <a:chOff x="609600" y="2133600"/>
            <a:chExt cx="3505200" cy="3329441"/>
          </a:xfrm>
        </p:grpSpPr>
        <p:grpSp>
          <p:nvGrpSpPr>
            <p:cNvPr id="7" name="図形グループ 13"/>
            <p:cNvGrpSpPr>
              <a:grpSpLocks/>
            </p:cNvGrpSpPr>
            <p:nvPr/>
          </p:nvGrpSpPr>
          <p:grpSpPr bwMode="auto">
            <a:xfrm>
              <a:off x="609600" y="2133600"/>
              <a:ext cx="3429000" cy="3200400"/>
              <a:chOff x="609600" y="3733800"/>
              <a:chExt cx="3124200" cy="2875935"/>
            </a:xfrm>
          </p:grpSpPr>
          <p:pic>
            <p:nvPicPr>
              <p:cNvPr id="32780" name="図 9" descr="fov_polar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09600" y="3733800"/>
                <a:ext cx="2971800" cy="2875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781" name="テキスト ボックス 11"/>
              <p:cNvSpPr txBox="1">
                <a:spLocks noChangeArrowheads="1"/>
              </p:cNvSpPr>
              <p:nvPr/>
            </p:nvSpPr>
            <p:spPr bwMode="auto">
              <a:xfrm>
                <a:off x="2057400" y="3810000"/>
                <a:ext cx="1676400" cy="331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>
                    <a:solidFill>
                      <a:schemeClr val="accent1"/>
                    </a:solidFill>
                    <a:latin typeface="ＭＳ Ｐゴシック"/>
                    <a:ea typeface="ＭＳ Ｐゴシック"/>
                    <a:cs typeface="ＭＳ Ｐゴシック"/>
                  </a:rPr>
                  <a:t>Z (spin axis)</a:t>
                </a:r>
                <a:endParaRPr lang="ja-JP" altLang="en-US">
                  <a:solidFill>
                    <a:schemeClr val="accent1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32778" name="テキスト ボックス 31"/>
            <p:cNvSpPr txBox="1">
              <a:spLocks noChangeArrowheads="1"/>
            </p:cNvSpPr>
            <p:nvPr/>
          </p:nvSpPr>
          <p:spPr bwMode="auto">
            <a:xfrm>
              <a:off x="2362200" y="4876800"/>
              <a:ext cx="1752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>
                  <a:solidFill>
                    <a:srgbClr val="860908"/>
                  </a:solidFill>
                  <a:latin typeface="ＭＳ Ｐゴシック"/>
                  <a:ea typeface="ＭＳ Ｐゴシック"/>
                  <a:cs typeface="ＭＳ Ｐゴシック"/>
                </a:rPr>
                <a:t>channel direction</a:t>
              </a:r>
              <a:endParaRPr lang="ja-JP" altLang="en-US" sz="1600">
                <a:solidFill>
                  <a:srgbClr val="860908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34" name="円弧 33"/>
            <p:cNvSpPr/>
            <p:nvPr/>
          </p:nvSpPr>
          <p:spPr>
            <a:xfrm rot="1308156">
              <a:off x="2324100" y="2482898"/>
              <a:ext cx="1636713" cy="2980143"/>
            </a:xfrm>
            <a:prstGeom prst="arc">
              <a:avLst>
                <a:gd name="adj1" fmla="val 20998269"/>
                <a:gd name="adj2" fmla="val 2408143"/>
              </a:avLst>
            </a:prstGeom>
            <a:ln w="76200" cmpd="sng">
              <a:headEnd type="arrow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ＭＳ Ｐゴシック"/>
                <a:ea typeface="ＭＳ Ｐゴシック"/>
                <a:cs typeface="ＭＳ Ｐゴシック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図 16" descr="cnt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67000"/>
            <a:ext cx="5257800" cy="745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正方形/長方形 11"/>
          <p:cNvSpPr/>
          <p:nvPr/>
        </p:nvSpPr>
        <p:spPr>
          <a:xfrm>
            <a:off x="381000" y="1066800"/>
            <a:ext cx="3886200" cy="1524000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</p:spPr>
        <p:txBody>
          <a:bodyPr/>
          <a:lstStyle/>
          <a:p>
            <a:pPr>
              <a:defRPr/>
            </a:pPr>
            <a:fld id="{BDCA9A17-6F07-7844-85FC-E5975BC2AD85}" type="slidenum">
              <a:rPr lang="en-US" altLang="ja-JP"/>
              <a:pPr>
                <a:defRPr/>
              </a:pPr>
              <a:t>13</a:t>
            </a:fld>
            <a:endParaRPr lang="en-US" altLang="ja-JP" dirty="0"/>
          </a:p>
        </p:txBody>
      </p:sp>
      <p:grpSp>
        <p:nvGrpSpPr>
          <p:cNvPr id="2" name="図形グループ 10"/>
          <p:cNvGrpSpPr>
            <a:grpSpLocks/>
          </p:cNvGrpSpPr>
          <p:nvPr/>
        </p:nvGrpSpPr>
        <p:grpSpPr bwMode="auto">
          <a:xfrm>
            <a:off x="457200" y="1143000"/>
            <a:ext cx="3657600" cy="1411288"/>
            <a:chOff x="304800" y="1066800"/>
            <a:chExt cx="3657600" cy="1411327"/>
          </a:xfrm>
        </p:grpSpPr>
        <p:graphicFrame>
          <p:nvGraphicFramePr>
            <p:cNvPr id="38915" name="Object 3"/>
            <p:cNvGraphicFramePr>
              <a:graphicFrameLocks noChangeAspect="1"/>
            </p:cNvGraphicFramePr>
            <p:nvPr/>
          </p:nvGraphicFramePr>
          <p:xfrm>
            <a:off x="304800" y="1066800"/>
            <a:ext cx="3657600" cy="1411327"/>
          </p:xfrm>
          <a:graphic>
            <a:graphicData uri="http://schemas.openxmlformats.org/presentationml/2006/ole">
              <p:oleObj spid="_x0000_s53251" name="数式" r:id="rId4" imgW="1612900" imgH="711200" progId="Equation.3">
                <p:embed/>
              </p:oleObj>
            </a:graphicData>
          </a:graphic>
        </p:graphicFrame>
        <p:sp>
          <p:nvSpPr>
            <p:cNvPr id="38927" name="テキスト ボックス 8"/>
            <p:cNvSpPr txBox="1">
              <a:spLocks noChangeArrowheads="1"/>
            </p:cNvSpPr>
            <p:nvPr/>
          </p:nvSpPr>
          <p:spPr bwMode="auto">
            <a:xfrm>
              <a:off x="2514600" y="1066800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/>
                <a:t>(inner)</a:t>
              </a:r>
              <a:endParaRPr lang="ja-JP" altLang="en-US"/>
            </a:p>
          </p:txBody>
        </p:sp>
        <p:sp>
          <p:nvSpPr>
            <p:cNvPr id="38928" name="テキスト ボックス 9"/>
            <p:cNvSpPr txBox="1">
              <a:spLocks noChangeArrowheads="1"/>
            </p:cNvSpPr>
            <p:nvPr/>
          </p:nvSpPr>
          <p:spPr bwMode="auto">
            <a:xfrm>
              <a:off x="2514600" y="1524000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/>
                <a:t>(outer)</a:t>
              </a:r>
              <a:endParaRPr lang="ja-JP" altLang="en-US"/>
            </a:p>
          </p:txBody>
        </p:sp>
      </p:grpSp>
      <p:sp>
        <p:nvSpPr>
          <p:cNvPr id="38921" name="テキスト ボックス 26"/>
          <p:cNvSpPr txBox="1">
            <a:spLocks noChangeArrowheads="1"/>
          </p:cNvSpPr>
          <p:nvPr/>
        </p:nvSpPr>
        <p:spPr bwMode="auto">
          <a:xfrm>
            <a:off x="4572000" y="2154178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dirty="0" err="1" smtClean="0"/>
              <a:t>Δt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= 0.5 </a:t>
            </a:r>
            <a:r>
              <a:rPr lang="en-US" altLang="ja-JP" sz="2000" dirty="0" err="1" smtClean="0"/>
              <a:t>msec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ε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= </a:t>
            </a:r>
            <a:r>
              <a:rPr lang="en-US" altLang="ja-JP" sz="2000" dirty="0" smtClean="0"/>
              <a:t>1 </a:t>
            </a:r>
            <a:endParaRPr lang="ja-JP" altLang="en-US" sz="2000" dirty="0"/>
          </a:p>
        </p:txBody>
      </p:sp>
      <p:sp>
        <p:nvSpPr>
          <p:cNvPr id="38922" name="テキスト ボックス 26"/>
          <p:cNvSpPr txBox="1">
            <a:spLocks noChangeArrowheads="1"/>
          </p:cNvSpPr>
          <p:nvPr/>
        </p:nvSpPr>
        <p:spPr bwMode="auto">
          <a:xfrm>
            <a:off x="2590800" y="3733800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</a:rPr>
              <a:t>1 &lt; C(E) &lt; </a:t>
            </a:r>
            <a:r>
              <a:rPr lang="en-US" altLang="ja-JP" dirty="0" smtClean="0">
                <a:solidFill>
                  <a:schemeClr val="accent1"/>
                </a:solidFill>
              </a:rPr>
              <a:t>500</a:t>
            </a:r>
          </a:p>
        </p:txBody>
      </p:sp>
      <p:sp>
        <p:nvSpPr>
          <p:cNvPr id="18" name="上下矢印 17"/>
          <p:cNvSpPr/>
          <p:nvPr/>
        </p:nvSpPr>
        <p:spPr>
          <a:xfrm>
            <a:off x="3962400" y="3733800"/>
            <a:ext cx="685800" cy="1219200"/>
          </a:xfrm>
          <a:prstGeom prst="up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テキスト ボックス 25"/>
          <p:cNvSpPr txBox="1">
            <a:spLocks noChangeArrowheads="1"/>
          </p:cNvSpPr>
          <p:nvPr/>
        </p:nvSpPr>
        <p:spPr bwMode="auto">
          <a:xfrm>
            <a:off x="50800" y="395753"/>
            <a:ext cx="871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 smtClean="0">
                <a:solidFill>
                  <a:schemeClr val="accent1"/>
                </a:solidFill>
                <a:latin typeface="ＭＳ Ｐゴシック"/>
                <a:ea typeface="ＭＳ Ｐゴシック"/>
                <a:cs typeface="ＭＳ Ｐゴシック"/>
              </a:rPr>
              <a:t>The characteristics of the analyzer .. Sensitivity</a:t>
            </a:r>
            <a:endParaRPr lang="ja-JP" altLang="en-US" sz="2800" b="1" dirty="0">
              <a:solidFill>
                <a:schemeClr val="accent1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grpSp>
        <p:nvGrpSpPr>
          <p:cNvPr id="17" name="図形グループ 16"/>
          <p:cNvGrpSpPr/>
          <p:nvPr/>
        </p:nvGrpSpPr>
        <p:grpSpPr>
          <a:xfrm>
            <a:off x="4572000" y="1174454"/>
            <a:ext cx="3886200" cy="851466"/>
            <a:chOff x="4648200" y="1371600"/>
            <a:chExt cx="3886200" cy="851466"/>
          </a:xfrm>
        </p:grpSpPr>
        <p:graphicFrame>
          <p:nvGraphicFramePr>
            <p:cNvPr id="38914" name="Object 2"/>
            <p:cNvGraphicFramePr>
              <a:graphicFrameLocks noChangeAspect="1"/>
            </p:cNvGraphicFramePr>
            <p:nvPr/>
          </p:nvGraphicFramePr>
          <p:xfrm>
            <a:off x="4648200" y="1371600"/>
            <a:ext cx="3886200" cy="849878"/>
          </p:xfrm>
          <a:graphic>
            <a:graphicData uri="http://schemas.openxmlformats.org/presentationml/2006/ole">
              <p:oleObj spid="_x0000_s53250" name="数式" r:id="rId5" imgW="1651000" imgH="215900" progId="Equation.3">
                <p:embed/>
              </p:oleObj>
            </a:graphicData>
          </a:graphic>
        </p:graphicFrame>
        <p:cxnSp>
          <p:nvCxnSpPr>
            <p:cNvPr id="16" name="直線コネクタ 15"/>
            <p:cNvCxnSpPr/>
            <p:nvPr/>
          </p:nvCxnSpPr>
          <p:spPr>
            <a:xfrm>
              <a:off x="6248400" y="2221478"/>
              <a:ext cx="381000" cy="1588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/>
          <p:cNvSpPr txBox="1"/>
          <p:nvPr/>
        </p:nvSpPr>
        <p:spPr>
          <a:xfrm>
            <a:off x="5257800" y="3733800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sz="2400" dirty="0" err="1" smtClean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Δt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 should be ~ 5 </a:t>
            </a:r>
            <a:r>
              <a:rPr kumimoji="1" lang="en-US" altLang="ja-JP" sz="2400" dirty="0" err="1" smtClean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msec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 for measuring lobe regions</a:t>
            </a:r>
          </a:p>
          <a:p>
            <a:pPr>
              <a:buFont typeface="Arial"/>
              <a:buChar char="•"/>
            </a:pPr>
            <a:r>
              <a:rPr lang="en-US" altLang="ja-JP" sz="2400" dirty="0" err="1" smtClean="0">
                <a:latin typeface="ＭＳ Ｐゴシック"/>
                <a:ea typeface="ＭＳ Ｐゴシック"/>
                <a:cs typeface="ＭＳ Ｐゴシック"/>
              </a:rPr>
              <a:t>g</a:t>
            </a:r>
            <a:r>
              <a:rPr lang="en-US" altLang="ja-JP" sz="2400" dirty="0" smtClean="0">
                <a:latin typeface="ＭＳ Ｐゴシック"/>
                <a:ea typeface="ＭＳ Ｐゴシック"/>
                <a:cs typeface="ＭＳ Ｐゴシック"/>
              </a:rPr>
              <a:t> should be much smaller for measuring SW regions</a:t>
            </a:r>
            <a:endParaRPr kumimoji="1" lang="ja-JP" altLang="en-US" sz="2400" dirty="0">
              <a:latin typeface="ＭＳ Ｐゴシック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4500" y="805934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>
                <a:latin typeface="ＭＳ ゴシック"/>
                <a:ea typeface="ＭＳ ゴシック"/>
                <a:cs typeface="ＭＳ ゴシック"/>
              </a:rPr>
              <a:t>What is the FOV changes ?</a:t>
            </a:r>
            <a:endParaRPr kumimoji="1" lang="ja-JP" altLang="en-US" sz="2400" u="sng" dirty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5256" y="4683150"/>
            <a:ext cx="7476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ＭＳ ゴシック"/>
                <a:ea typeface="ＭＳ ゴシック"/>
                <a:cs typeface="ＭＳ ゴシック"/>
              </a:rPr>
              <a:t>FOV of the analyzers changes as the satellite spins </a:t>
            </a:r>
            <a:endParaRPr kumimoji="1" lang="ja-JP" altLang="en-US" sz="2000" dirty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5256" y="505038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ＭＳ ゴシック"/>
                <a:ea typeface="ＭＳ ゴシック"/>
                <a:cs typeface="ＭＳ ゴシック"/>
              </a:rPr>
              <a:t>Given that s</a:t>
            </a:r>
            <a:r>
              <a:rPr kumimoji="1" lang="en-US" altLang="ja-JP" sz="2000" dirty="0" smtClean="0">
                <a:latin typeface="ＭＳ ゴシック"/>
                <a:ea typeface="ＭＳ ゴシック"/>
                <a:cs typeface="ＭＳ ゴシック"/>
              </a:rPr>
              <a:t>pin rate = 3 </a:t>
            </a:r>
            <a:r>
              <a:rPr lang="en-US" altLang="ja-JP" sz="2000" dirty="0" smtClean="0">
                <a:latin typeface="ＭＳ ゴシック"/>
                <a:ea typeface="ＭＳ ゴシック"/>
                <a:cs typeface="ＭＳ ゴシック"/>
              </a:rPr>
              <a:t>sec/</a:t>
            </a:r>
            <a:r>
              <a:rPr lang="en-US" altLang="ja-JP" sz="2000" dirty="0" err="1" smtClean="0">
                <a:latin typeface="ＭＳ ゴシック"/>
                <a:ea typeface="ＭＳ ゴシック"/>
                <a:cs typeface="ＭＳ ゴシック"/>
              </a:rPr>
              <a:t>r</a:t>
            </a:r>
            <a:endParaRPr kumimoji="1" lang="en-US" altLang="ja-JP" sz="2000" dirty="0" smtClean="0">
              <a:latin typeface="ＭＳ ゴシック"/>
              <a:ea typeface="ＭＳ ゴシック"/>
              <a:cs typeface="ＭＳ ゴシック"/>
            </a:endParaRPr>
          </a:p>
          <a:p>
            <a:pPr algn="ctr"/>
            <a:r>
              <a:rPr lang="ja-JP" altLang="en-US" sz="2000" dirty="0" smtClean="0">
                <a:latin typeface="ＭＳ ゴシック"/>
                <a:ea typeface="ＭＳ ゴシック"/>
                <a:cs typeface="ＭＳ ゴシック"/>
              </a:rPr>
              <a:t>：</a:t>
            </a:r>
            <a:endParaRPr kumimoji="1" lang="en-US" altLang="ja-JP" sz="20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altLang="ja-JP" sz="2000" dirty="0" smtClean="0">
                <a:latin typeface="ＭＳ ゴシック"/>
                <a:ea typeface="ＭＳ ゴシック"/>
                <a:cs typeface="ＭＳ ゴシック"/>
              </a:rPr>
              <a:t>Sampling time 8 </a:t>
            </a:r>
            <a:r>
              <a:rPr lang="en-US" altLang="ja-JP" sz="2000" dirty="0" err="1" smtClean="0">
                <a:latin typeface="ＭＳ ゴシック"/>
                <a:ea typeface="ＭＳ ゴシック"/>
                <a:cs typeface="ＭＳ ゴシック"/>
              </a:rPr>
              <a:t>msec</a:t>
            </a:r>
            <a:r>
              <a:rPr lang="en-US" altLang="ja-JP" sz="2000" dirty="0" smtClean="0">
                <a:latin typeface="ＭＳ ゴシック"/>
                <a:ea typeface="ＭＳ ゴシック"/>
                <a:cs typeface="ＭＳ ゴシック"/>
              </a:rPr>
              <a:t> → 0.96 deg</a:t>
            </a:r>
          </a:p>
          <a:p>
            <a:r>
              <a:rPr kumimoji="1" lang="en-US" altLang="ja-JP" sz="2000" b="1" dirty="0" smtClean="0">
                <a:latin typeface="ＭＳ ゴシック"/>
                <a:ea typeface="ＭＳ ゴシック"/>
                <a:cs typeface="ＭＳ ゴシック"/>
              </a:rPr>
              <a:t>Sampling time 80 </a:t>
            </a:r>
            <a:r>
              <a:rPr kumimoji="1" lang="en-US" altLang="ja-JP" sz="2000" b="1" dirty="0" err="1" smtClean="0">
                <a:latin typeface="ＭＳ ゴシック"/>
                <a:ea typeface="ＭＳ ゴシック"/>
                <a:cs typeface="ＭＳ ゴシック"/>
              </a:rPr>
              <a:t>msec</a:t>
            </a:r>
            <a:r>
              <a:rPr kumimoji="1" lang="en-US" altLang="ja-JP" sz="2000" b="1" dirty="0" smtClean="0">
                <a:latin typeface="ＭＳ ゴシック"/>
                <a:ea typeface="ＭＳ ゴシック"/>
                <a:cs typeface="ＭＳ ゴシック"/>
              </a:rPr>
              <a:t> → </a:t>
            </a:r>
            <a:r>
              <a:rPr kumimoji="1" lang="en-US" altLang="ja-JP" sz="2000" b="1" dirty="0" smtClean="0">
                <a:solidFill>
                  <a:srgbClr val="860908"/>
                </a:solidFill>
                <a:latin typeface="ＭＳ ゴシック"/>
                <a:ea typeface="ＭＳ ゴシック"/>
                <a:cs typeface="ＭＳ ゴシック"/>
              </a:rPr>
              <a:t>9.6</a:t>
            </a:r>
            <a:r>
              <a:rPr kumimoji="1" lang="en-US" altLang="ja-JP" sz="2000" b="1" dirty="0" smtClean="0">
                <a:latin typeface="ＭＳ ゴシック"/>
                <a:ea typeface="ＭＳ ゴシック"/>
                <a:cs typeface="ＭＳ ゴシック"/>
              </a:rPr>
              <a:t> deg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991926" y="5476097"/>
            <a:ext cx="412764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ＭＳ ゴシック"/>
                <a:ea typeface="ＭＳ ゴシック"/>
                <a:cs typeface="ＭＳ ゴシック"/>
              </a:rPr>
              <a:t>Observations </a:t>
            </a:r>
            <a:r>
              <a:rPr lang="en-US" altLang="ja-JP" sz="2400" dirty="0" smtClean="0">
                <a:latin typeface="ＭＳ ゴシック"/>
                <a:ea typeface="ＭＳ ゴシック"/>
                <a:cs typeface="ＭＳ ゴシック"/>
              </a:rPr>
              <a:t>may</a:t>
            </a:r>
            <a:r>
              <a:rPr kumimoji="1" lang="en-US" altLang="ja-JP" sz="2400" dirty="0" smtClean="0">
                <a:latin typeface="ＭＳ ゴシック"/>
                <a:ea typeface="ＭＳ ゴシック"/>
                <a:cs typeface="ＭＳ ゴシック"/>
              </a:rPr>
              <a:t> be severely affected by the </a:t>
            </a:r>
            <a:r>
              <a:rPr lang="en-US" altLang="ja-JP" sz="2400" dirty="0" smtClean="0">
                <a:latin typeface="ＭＳ ゴシック"/>
                <a:ea typeface="ＭＳ ゴシック"/>
                <a:cs typeface="ＭＳ ゴシック"/>
              </a:rPr>
              <a:t>FOV changes</a:t>
            </a:r>
            <a:endParaRPr kumimoji="1" lang="ja-JP" altLang="en-US" sz="2400" dirty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41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</p:spPr>
        <p:txBody>
          <a:bodyPr/>
          <a:lstStyle/>
          <a:p>
            <a:pPr>
              <a:defRPr/>
            </a:pPr>
            <a:fld id="{BDCA9A17-6F07-7844-85FC-E5975BC2AD85}" type="slidenum">
              <a:rPr lang="en-US" altLang="ja-JP"/>
              <a:pPr>
                <a:defRPr/>
              </a:pPr>
              <a:t>14</a:t>
            </a:fld>
            <a:endParaRPr lang="en-US" altLang="ja-JP" dirty="0"/>
          </a:p>
        </p:txBody>
      </p:sp>
      <p:pic>
        <p:nvPicPr>
          <p:cNvPr id="34" name="図 33" descr="FOVcali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98571" y="704951"/>
            <a:ext cx="4345429" cy="4345429"/>
          </a:xfrm>
          <a:prstGeom prst="rect">
            <a:avLst/>
          </a:prstGeom>
        </p:spPr>
      </p:pic>
      <p:pic>
        <p:nvPicPr>
          <p:cNvPr id="35" name="図 34" descr="FO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28600" y="1108050"/>
            <a:ext cx="3575100" cy="3575100"/>
          </a:xfrm>
          <a:prstGeom prst="rect">
            <a:avLst/>
          </a:prstGeom>
        </p:spPr>
      </p:pic>
      <p:sp>
        <p:nvSpPr>
          <p:cNvPr id="36" name="テキスト ボックス 25"/>
          <p:cNvSpPr txBox="1">
            <a:spLocks noChangeArrowheads="1"/>
          </p:cNvSpPr>
          <p:nvPr/>
        </p:nvSpPr>
        <p:spPr bwMode="auto">
          <a:xfrm>
            <a:off x="44500" y="282714"/>
            <a:ext cx="8959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 smtClean="0">
                <a:solidFill>
                  <a:schemeClr val="accent1"/>
                </a:solidFill>
                <a:latin typeface="ＭＳ Ｐゴシック"/>
                <a:ea typeface="ＭＳ Ｐゴシック"/>
                <a:cs typeface="ＭＳ Ｐゴシック"/>
              </a:rPr>
              <a:t>Estimation of FOV changes caused by the spacecraft spin</a:t>
            </a:r>
            <a:endParaRPr lang="ja-JP" altLang="en-US" sz="2800" b="1" dirty="0">
              <a:solidFill>
                <a:schemeClr val="accent1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7" name="右矢印 36"/>
          <p:cNvSpPr/>
          <p:nvPr/>
        </p:nvSpPr>
        <p:spPr>
          <a:xfrm>
            <a:off x="4045523" y="2628900"/>
            <a:ext cx="946403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0500" y="392667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>
                <a:latin typeface="ＭＳ ゴシック"/>
                <a:ea typeface="ＭＳ ゴシック"/>
                <a:cs typeface="ＭＳ ゴシック"/>
              </a:rPr>
              <a:t>How </a:t>
            </a:r>
            <a:r>
              <a:rPr lang="en-US" altLang="ja-JP" sz="2400" u="sng" dirty="0" smtClean="0">
                <a:latin typeface="ＭＳ ゴシック"/>
                <a:ea typeface="ＭＳ ゴシック"/>
                <a:cs typeface="ＭＳ ゴシック"/>
              </a:rPr>
              <a:t>to </a:t>
            </a:r>
            <a:r>
              <a:rPr kumimoji="1" lang="en-US" altLang="ja-JP" sz="2400" u="sng" dirty="0" smtClean="0">
                <a:latin typeface="ＭＳ ゴシック"/>
                <a:ea typeface="ＭＳ ゴシック"/>
                <a:cs typeface="ＭＳ ゴシック"/>
              </a:rPr>
              <a:t>estimate the value of FOV changes</a:t>
            </a:r>
            <a:endParaRPr kumimoji="1" lang="ja-JP" altLang="en-US" sz="2400" u="sng" dirty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0500" y="926068"/>
            <a:ext cx="712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ＭＳ ゴシック"/>
                <a:ea typeface="ＭＳ ゴシック"/>
                <a:cs typeface="ＭＳ ゴシック"/>
              </a:rPr>
              <a:t>1. Assume the velocity </a:t>
            </a:r>
            <a:r>
              <a:rPr lang="en-US" altLang="ja-JP" sz="2000" dirty="0" smtClean="0">
                <a:latin typeface="ＭＳ ゴシック"/>
                <a:ea typeface="ＭＳ ゴシック"/>
                <a:cs typeface="ＭＳ ゴシック"/>
              </a:rPr>
              <a:t>distribution</a:t>
            </a:r>
            <a:r>
              <a:rPr kumimoji="1" lang="en-US" altLang="ja-JP" sz="2000" dirty="0" smtClean="0">
                <a:latin typeface="ＭＳ ゴシック"/>
                <a:ea typeface="ＭＳ ゴシック"/>
                <a:cs typeface="ＭＳ ゴシック"/>
              </a:rPr>
              <a:t> of electrons</a:t>
            </a:r>
            <a:endParaRPr kumimoji="1" lang="ja-JP" altLang="en-US" sz="2000" dirty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4800" y="1490008"/>
            <a:ext cx="426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sz="2200" dirty="0" err="1" smtClean="0">
                <a:latin typeface="ＭＳ Ｐゴシック"/>
                <a:ea typeface="ＭＳ Ｐゴシック"/>
                <a:cs typeface="ＭＳ Ｐゴシック"/>
              </a:rPr>
              <a:t>Maxwelian</a:t>
            </a:r>
            <a:r>
              <a:rPr kumimoji="1" lang="en-US" altLang="ja-JP" sz="2200" dirty="0" smtClean="0">
                <a:latin typeface="ＭＳ Ｐゴシック"/>
                <a:ea typeface="ＭＳ Ｐゴシック"/>
                <a:cs typeface="ＭＳ Ｐゴシック"/>
              </a:rPr>
              <a:t> distribution</a:t>
            </a:r>
          </a:p>
          <a:p>
            <a:pPr>
              <a:buFont typeface="Arial"/>
              <a:buChar char="•"/>
            </a:pPr>
            <a:r>
              <a:rPr kumimoji="1" lang="en-US" altLang="ja-JP" sz="2200" dirty="0" smtClean="0">
                <a:latin typeface="ＭＳ Ｐゴシック"/>
                <a:ea typeface="ＭＳ Ｐゴシック"/>
                <a:cs typeface="ＭＳ Ｐゴシック"/>
              </a:rPr>
              <a:t>Ne = 5.0e-2 (/cc)</a:t>
            </a:r>
          </a:p>
          <a:p>
            <a:pPr>
              <a:buFont typeface="Arial"/>
              <a:buChar char="•"/>
            </a:pPr>
            <a:r>
              <a:rPr lang="en-US" altLang="ja-JP" sz="2200" b="1" dirty="0" err="1" smtClean="0">
                <a:latin typeface="ＭＳ Ｐゴシック"/>
                <a:ea typeface="ＭＳ Ｐゴシック"/>
                <a:cs typeface="ＭＳ Ｐゴシック"/>
              </a:rPr>
              <a:t>Tx</a:t>
            </a:r>
            <a:r>
              <a:rPr lang="en-US" altLang="ja-JP" sz="2200" b="1" dirty="0" smtClean="0">
                <a:latin typeface="ＭＳ Ｐゴシック"/>
                <a:ea typeface="ＭＳ Ｐゴシック"/>
                <a:cs typeface="ＭＳ Ｐゴシック"/>
              </a:rPr>
              <a:t> = 0.1 (</a:t>
            </a:r>
            <a:r>
              <a:rPr lang="en-US" altLang="ja-JP" sz="2200" b="1" dirty="0" err="1" smtClean="0">
                <a:latin typeface="ＭＳ Ｐゴシック"/>
                <a:ea typeface="ＭＳ Ｐゴシック"/>
                <a:cs typeface="ＭＳ Ｐゴシック"/>
              </a:rPr>
              <a:t>keV</a:t>
            </a:r>
            <a:r>
              <a:rPr lang="en-US" altLang="ja-JP" sz="2200" b="1" dirty="0" smtClean="0">
                <a:latin typeface="ＭＳ Ｐゴシック"/>
                <a:ea typeface="ＭＳ Ｐゴシック"/>
                <a:cs typeface="ＭＳ Ｐゴシック"/>
              </a:rPr>
              <a:t>)</a:t>
            </a:r>
          </a:p>
          <a:p>
            <a:pPr>
              <a:buFont typeface="Arial"/>
              <a:buChar char="•"/>
            </a:pPr>
            <a:r>
              <a:rPr kumimoji="1" lang="en-US" altLang="ja-JP" sz="2200" b="1" dirty="0" smtClean="0">
                <a:latin typeface="ＭＳ Ｐゴシック"/>
                <a:ea typeface="ＭＳ Ｐゴシック"/>
                <a:cs typeface="ＭＳ Ｐゴシック"/>
              </a:rPr>
              <a:t>Ty = </a:t>
            </a:r>
            <a:r>
              <a:rPr kumimoji="1" lang="en-US" altLang="ja-JP" sz="2200" b="1" dirty="0" err="1" smtClean="0">
                <a:latin typeface="ＭＳ Ｐゴシック"/>
                <a:ea typeface="ＭＳ Ｐゴシック"/>
                <a:cs typeface="ＭＳ Ｐゴシック"/>
              </a:rPr>
              <a:t>Tz</a:t>
            </a:r>
            <a:r>
              <a:rPr kumimoji="1" lang="en-US" altLang="ja-JP" sz="2200" b="1" dirty="0" smtClean="0">
                <a:latin typeface="ＭＳ Ｐゴシック"/>
                <a:ea typeface="ＭＳ Ｐゴシック"/>
                <a:cs typeface="ＭＳ Ｐゴシック"/>
              </a:rPr>
              <a:t> = 0.05 (</a:t>
            </a:r>
            <a:r>
              <a:rPr kumimoji="1" lang="en-US" altLang="ja-JP" sz="2200" b="1" dirty="0" err="1" smtClean="0">
                <a:latin typeface="ＭＳ Ｐゴシック"/>
                <a:ea typeface="ＭＳ Ｐゴシック"/>
                <a:cs typeface="ＭＳ Ｐゴシック"/>
              </a:rPr>
              <a:t>keV</a:t>
            </a:r>
            <a:r>
              <a:rPr kumimoji="1" lang="en-US" altLang="ja-JP" sz="2200" b="1" dirty="0" smtClean="0">
                <a:latin typeface="ＭＳ Ｐゴシック"/>
                <a:ea typeface="ＭＳ Ｐゴシック"/>
                <a:cs typeface="ＭＳ Ｐゴシック"/>
              </a:rPr>
              <a:t>)</a:t>
            </a:r>
          </a:p>
          <a:p>
            <a:pPr>
              <a:buFont typeface="Arial"/>
              <a:buChar char="•"/>
            </a:pPr>
            <a:r>
              <a:rPr lang="en-US" altLang="ja-JP" sz="2200" b="1" dirty="0" err="1" smtClean="0">
                <a:latin typeface="ＭＳ Ｐゴシック"/>
                <a:ea typeface="ＭＳ Ｐゴシック"/>
                <a:cs typeface="ＭＳ Ｐゴシック"/>
              </a:rPr>
              <a:t>Vx</a:t>
            </a:r>
            <a:r>
              <a:rPr lang="en-US" altLang="ja-JP" sz="2200" b="1" dirty="0" smtClean="0">
                <a:latin typeface="ＭＳ Ｐゴシック"/>
                <a:ea typeface="ＭＳ Ｐゴシック"/>
                <a:cs typeface="ＭＳ Ｐゴシック"/>
              </a:rPr>
              <a:t> = 100 (km/sec)</a:t>
            </a:r>
          </a:p>
          <a:p>
            <a:pPr>
              <a:buFont typeface="Arial"/>
              <a:buChar char="•"/>
            </a:pPr>
            <a:r>
              <a:rPr kumimoji="1" lang="en-US" altLang="ja-JP" sz="2200" b="1" dirty="0" err="1" smtClean="0">
                <a:latin typeface="ＭＳ Ｐゴシック"/>
                <a:ea typeface="ＭＳ Ｐゴシック"/>
                <a:cs typeface="ＭＳ Ｐゴシック"/>
              </a:rPr>
              <a:t>Vy</a:t>
            </a:r>
            <a:r>
              <a:rPr kumimoji="1" lang="en-US" altLang="ja-JP" sz="2200" b="1" dirty="0" smtClean="0">
                <a:latin typeface="ＭＳ Ｐゴシック"/>
                <a:ea typeface="ＭＳ Ｐゴシック"/>
                <a:cs typeface="ＭＳ Ｐゴシック"/>
              </a:rPr>
              <a:t> = </a:t>
            </a:r>
            <a:r>
              <a:rPr kumimoji="1" lang="en-US" altLang="ja-JP" sz="2200" b="1" dirty="0" err="1" smtClean="0">
                <a:latin typeface="ＭＳ Ｐゴシック"/>
                <a:ea typeface="ＭＳ Ｐゴシック"/>
                <a:cs typeface="ＭＳ Ｐゴシック"/>
              </a:rPr>
              <a:t>Vz</a:t>
            </a:r>
            <a:r>
              <a:rPr kumimoji="1" lang="en-US" altLang="ja-JP" sz="2200" b="1" dirty="0" smtClean="0">
                <a:latin typeface="ＭＳ Ｐゴシック"/>
                <a:ea typeface="ＭＳ Ｐゴシック"/>
                <a:cs typeface="ＭＳ Ｐゴシック"/>
              </a:rPr>
              <a:t> = 0 (km/sec)</a:t>
            </a:r>
            <a:endParaRPr kumimoji="1" lang="ja-JP" altLang="en-US" sz="2200" b="1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75128" y="4691267"/>
            <a:ext cx="4241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860908"/>
                </a:solidFill>
                <a:latin typeface="ＭＳ ゴシック"/>
                <a:ea typeface="ＭＳ ゴシック"/>
                <a:cs typeface="ＭＳ ゴシック"/>
              </a:rPr>
              <a:t>Anisotropic !!</a:t>
            </a:r>
          </a:p>
          <a:p>
            <a:r>
              <a:rPr lang="en-US" altLang="ja-JP" sz="2400" dirty="0" smtClean="0">
                <a:latin typeface="ＭＳ ゴシック"/>
                <a:ea typeface="ＭＳ ゴシック"/>
                <a:cs typeface="ＭＳ ゴシック"/>
              </a:rPr>
              <a:t>… The effect of FOV changes cannot be neglected</a:t>
            </a:r>
            <a:endParaRPr kumimoji="1" lang="ja-JP" altLang="en-US" sz="2400" dirty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18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</p:spPr>
        <p:txBody>
          <a:bodyPr/>
          <a:lstStyle/>
          <a:p>
            <a:pPr>
              <a:defRPr/>
            </a:pPr>
            <a:fld id="{BDCA9A17-6F07-7844-85FC-E5975BC2AD85}" type="slidenum">
              <a:rPr lang="en-US" altLang="ja-JP"/>
              <a:pPr>
                <a:defRPr/>
              </a:pPr>
              <a:t>15</a:t>
            </a:fld>
            <a:endParaRPr lang="en-US" altLang="ja-JP" dirty="0"/>
          </a:p>
        </p:txBody>
      </p:sp>
      <p:grpSp>
        <p:nvGrpSpPr>
          <p:cNvPr id="43" name="図形グループ 42"/>
          <p:cNvGrpSpPr/>
          <p:nvPr/>
        </p:nvGrpSpPr>
        <p:grpSpPr>
          <a:xfrm>
            <a:off x="4762500" y="1355326"/>
            <a:ext cx="3467100" cy="2932111"/>
            <a:chOff x="4762500" y="1069578"/>
            <a:chExt cx="3467100" cy="2932111"/>
          </a:xfrm>
        </p:grpSpPr>
        <p:sp>
          <p:nvSpPr>
            <p:cNvPr id="32" name="八角形 31"/>
            <p:cNvSpPr/>
            <p:nvPr/>
          </p:nvSpPr>
          <p:spPr>
            <a:xfrm>
              <a:off x="5219700" y="1715688"/>
              <a:ext cx="1905000" cy="1828800"/>
            </a:xfrm>
            <a:prstGeom prst="octagon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>
              <a:off x="4762500" y="2630088"/>
              <a:ext cx="2971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/>
            <p:nvPr/>
          </p:nvCxnSpPr>
          <p:spPr>
            <a:xfrm rot="5400000" flipH="1" flipV="1">
              <a:off x="4839099" y="2629693"/>
              <a:ext cx="2742405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円/楕円 34"/>
            <p:cNvSpPr/>
            <p:nvPr/>
          </p:nvSpPr>
          <p:spPr>
            <a:xfrm>
              <a:off x="6134896" y="2555476"/>
              <a:ext cx="152400" cy="1524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弧 35"/>
            <p:cNvSpPr/>
            <p:nvPr/>
          </p:nvSpPr>
          <p:spPr>
            <a:xfrm>
              <a:off x="6019008" y="2441970"/>
              <a:ext cx="381000" cy="379412"/>
            </a:xfrm>
            <a:prstGeom prst="arc">
              <a:avLst>
                <a:gd name="adj1" fmla="val 16200000"/>
                <a:gd name="adj2" fmla="val 13054113"/>
              </a:avLst>
            </a:prstGeom>
            <a:ln>
              <a:solidFill>
                <a:srgbClr val="FF0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7734300" y="2441970"/>
              <a:ext cx="495300" cy="379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860908"/>
                  </a:solidFill>
                </a:rPr>
                <a:t>X</a:t>
              </a:r>
              <a:endParaRPr kumimoji="1" lang="ja-JP" altLang="en-US" b="1" dirty="0">
                <a:solidFill>
                  <a:srgbClr val="860908"/>
                </a:solidFill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887246" y="2631676"/>
              <a:ext cx="495300" cy="379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860908"/>
                  </a:solidFill>
                </a:rPr>
                <a:t>Z</a:t>
              </a:r>
              <a:endParaRPr kumimoji="1" lang="ja-JP" altLang="en-US" b="1" dirty="0">
                <a:solidFill>
                  <a:srgbClr val="860908"/>
                </a:solidFill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6287296" y="1069578"/>
              <a:ext cx="495300" cy="379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860908"/>
                  </a:solidFill>
                </a:rPr>
                <a:t>Y</a:t>
              </a:r>
              <a:endParaRPr kumimoji="1" lang="ja-JP" altLang="en-US" b="1" dirty="0">
                <a:solidFill>
                  <a:srgbClr val="860908"/>
                </a:solidFill>
              </a:endParaRPr>
            </a:p>
          </p:txBody>
        </p:sp>
      </p:grpSp>
      <p:pic>
        <p:nvPicPr>
          <p:cNvPr id="42" name="図 41" descr="contou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66701" y="3733800"/>
            <a:ext cx="48387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289555"/>
            <a:ext cx="6251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ＭＳ ゴシック"/>
                <a:ea typeface="ＭＳ ゴシック"/>
                <a:cs typeface="ＭＳ ゴシック"/>
              </a:rPr>
              <a:t>2. Calculate C(E) including the FOV change</a:t>
            </a:r>
            <a:endParaRPr kumimoji="1" lang="ja-JP" altLang="en-US" sz="2000" dirty="0">
              <a:latin typeface="ＭＳ ゴシック"/>
              <a:ea typeface="ＭＳ ゴシック"/>
              <a:cs typeface="ＭＳ ゴシック"/>
            </a:endParaRPr>
          </a:p>
        </p:txBody>
      </p:sp>
      <p:grpSp>
        <p:nvGrpSpPr>
          <p:cNvPr id="17" name="図形グループ 16"/>
          <p:cNvGrpSpPr/>
          <p:nvPr/>
        </p:nvGrpSpPr>
        <p:grpSpPr>
          <a:xfrm>
            <a:off x="4724400" y="1296676"/>
            <a:ext cx="3733800" cy="1713925"/>
            <a:chOff x="838200" y="1295400"/>
            <a:chExt cx="3733800" cy="1713925"/>
          </a:xfrm>
        </p:grpSpPr>
        <p:graphicFrame>
          <p:nvGraphicFramePr>
            <p:cNvPr id="72706" name="Object 2"/>
            <p:cNvGraphicFramePr>
              <a:graphicFrameLocks noChangeAspect="1"/>
            </p:cNvGraphicFramePr>
            <p:nvPr/>
          </p:nvGraphicFramePr>
          <p:xfrm>
            <a:off x="838200" y="1295400"/>
            <a:ext cx="2816225" cy="776288"/>
          </p:xfrm>
          <a:graphic>
            <a:graphicData uri="http://schemas.openxmlformats.org/presentationml/2006/ole">
              <p:oleObj spid="_x0000_s72706" name="数式" r:id="rId3" imgW="1384300" imgH="381000" progId="Equation.3">
                <p:embed/>
              </p:oleObj>
            </a:graphicData>
          </a:graphic>
        </p:graphicFrame>
        <p:cxnSp>
          <p:nvCxnSpPr>
            <p:cNvPr id="8" name="直線コネクタ 7"/>
            <p:cNvCxnSpPr/>
            <p:nvPr/>
          </p:nvCxnSpPr>
          <p:spPr>
            <a:xfrm>
              <a:off x="2743200" y="1905000"/>
              <a:ext cx="609600" cy="1588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rot="5400000">
              <a:off x="2821385" y="2134791"/>
              <a:ext cx="454818" cy="1588"/>
            </a:xfrm>
            <a:prstGeom prst="straightConnector1">
              <a:avLst/>
            </a:prstGeom>
            <a:ln w="38100" cmpd="sng"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2365375" y="2362994"/>
              <a:ext cx="2206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accent1"/>
                  </a:solidFill>
                  <a:latin typeface="ＭＳ Ｐゴシック"/>
                  <a:ea typeface="ＭＳ Ｐゴシック"/>
                  <a:cs typeface="ＭＳ Ｐゴシック"/>
                </a:rPr>
                <a:t>FOV </a:t>
              </a:r>
              <a:r>
                <a:rPr kumimoji="1" lang="en-US" altLang="ja-JP" b="1" dirty="0" smtClean="0">
                  <a:solidFill>
                    <a:schemeClr val="accent1"/>
                  </a:solidFill>
                  <a:latin typeface="ＭＳ Ｐゴシック"/>
                  <a:ea typeface="ＭＳ Ｐゴシック"/>
                  <a:cs typeface="ＭＳ Ｐゴシック"/>
                </a:rPr>
                <a:t>change</a:t>
              </a:r>
              <a:r>
                <a:rPr kumimoji="1" lang="en-US" altLang="ja-JP" b="1" dirty="0" smtClean="0">
                  <a:solidFill>
                    <a:schemeClr val="accent1"/>
                  </a:solidFill>
                  <a:latin typeface="ＭＳ Ｐゴシック"/>
                  <a:ea typeface="ＭＳ Ｐゴシック"/>
                  <a:cs typeface="ＭＳ Ｐゴシック"/>
                </a:rPr>
                <a:t>s</a:t>
              </a:r>
              <a:endParaRPr lang="en-US" altLang="ja-JP" b="1" dirty="0" smtClean="0">
                <a:solidFill>
                  <a:schemeClr val="accent1"/>
                </a:solidFill>
                <a:latin typeface="ＭＳ Ｐゴシック"/>
                <a:ea typeface="ＭＳ Ｐゴシック"/>
                <a:cs typeface="ＭＳ Ｐゴシック"/>
              </a:endParaRPr>
            </a:p>
            <a:p>
              <a:r>
                <a:rPr kumimoji="1" lang="en-US" altLang="ja-JP" b="1" dirty="0" smtClean="0">
                  <a:solidFill>
                    <a:schemeClr val="accent1"/>
                  </a:solidFill>
                  <a:latin typeface="ＭＳ Ｐゴシック"/>
                  <a:ea typeface="ＭＳ Ｐゴシック"/>
                  <a:cs typeface="ＭＳ Ｐゴシック"/>
                </a:rPr>
                <a:t>(discontinuous)</a:t>
              </a:r>
              <a:endParaRPr kumimoji="1" lang="en-US" altLang="ja-JP" b="1" dirty="0" smtClean="0">
                <a:solidFill>
                  <a:schemeClr val="accent1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22" name="図形グループ 21"/>
          <p:cNvGrpSpPr/>
          <p:nvPr/>
        </p:nvGrpSpPr>
        <p:grpSpPr>
          <a:xfrm>
            <a:off x="162277" y="890394"/>
            <a:ext cx="4409723" cy="2864961"/>
            <a:chOff x="314677" y="1624330"/>
            <a:chExt cx="4028723" cy="2588345"/>
          </a:xfrm>
        </p:grpSpPr>
        <p:pic>
          <p:nvPicPr>
            <p:cNvPr id="4" name="図 3" descr="typeA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314677" y="1624330"/>
              <a:ext cx="4028723" cy="2588345"/>
            </a:xfrm>
            <a:prstGeom prst="rect">
              <a:avLst/>
            </a:prstGeom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685800" y="2415308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ＤＦＰ太丸ゴシック体"/>
                  <a:ea typeface="ＤＦＰ太丸ゴシック体"/>
                  <a:cs typeface="ＤＦＰ太丸ゴシック体"/>
                </a:rPr>
                <a:t>Type A</a:t>
              </a:r>
              <a:endParaRPr kumimoji="1" lang="ja-JP" altLang="en-US" dirty="0">
                <a:latin typeface="ＤＦＰ太丸ゴシック体"/>
                <a:ea typeface="ＤＦＰ太丸ゴシック体"/>
                <a:cs typeface="ＤＦＰ太丸ゴシック体"/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4956175" y="3755355"/>
            <a:ext cx="4187825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ＭＳ ゴシック"/>
                <a:ea typeface="ＭＳ ゴシック"/>
                <a:cs typeface="ＭＳ ゴシック"/>
              </a:rPr>
              <a:t>Time resolution : 80 </a:t>
            </a:r>
            <a:r>
              <a:rPr kumimoji="1" lang="en-US" altLang="ja-JP" sz="2000" dirty="0" err="1" smtClean="0">
                <a:latin typeface="ＭＳ ゴシック"/>
                <a:ea typeface="ＭＳ ゴシック"/>
                <a:cs typeface="ＭＳ ゴシック"/>
              </a:rPr>
              <a:t>msec</a:t>
            </a:r>
            <a:endParaRPr kumimoji="1" lang="en-US" altLang="ja-JP" sz="2000" dirty="0" smtClean="0">
              <a:latin typeface="ＭＳ ゴシック"/>
              <a:ea typeface="ＭＳ ゴシック"/>
              <a:cs typeface="ＭＳ ゴシック"/>
            </a:endParaRPr>
          </a:p>
          <a:p>
            <a:pPr algn="ctr"/>
            <a:r>
              <a:rPr lang="en-US" altLang="ja-JP" sz="2000" dirty="0" smtClean="0">
                <a:latin typeface="ＭＳ ゴシック"/>
                <a:ea typeface="ＭＳ ゴシック"/>
                <a:cs typeface="ＭＳ ゴシック"/>
              </a:rPr>
              <a:t>↓</a:t>
            </a:r>
            <a:endParaRPr lang="en-US" altLang="ja-JP" sz="2000" dirty="0" smtClean="0">
              <a:latin typeface="ＭＳ ゴシック"/>
              <a:ea typeface="ＭＳ ゴシック"/>
              <a:cs typeface="ＭＳ ゴシック"/>
            </a:endParaRPr>
          </a:p>
          <a:p>
            <a:pPr>
              <a:buFont typeface="Arial"/>
              <a:buChar char="•"/>
            </a:pPr>
            <a:r>
              <a:rPr kumimoji="1" lang="en-US" altLang="ja-JP" sz="2400" dirty="0" smtClean="0">
                <a:latin typeface="ＭＳ ゴシック"/>
                <a:ea typeface="ＭＳ ゴシック"/>
                <a:cs typeface="ＭＳ ゴシック"/>
              </a:rPr>
              <a:t>Type A → </a:t>
            </a:r>
            <a:r>
              <a:rPr kumimoji="1" lang="en-US" altLang="ja-JP" sz="2400" dirty="0" err="1" smtClean="0">
                <a:latin typeface="ＭＳ ゴシック"/>
                <a:ea typeface="ＭＳ ゴシック"/>
                <a:cs typeface="ＭＳ ゴシック"/>
              </a:rPr>
              <a:t>dt</a:t>
            </a:r>
            <a:r>
              <a:rPr kumimoji="1" lang="en-US" altLang="ja-JP" sz="2400" dirty="0" smtClean="0">
                <a:latin typeface="ＭＳ ゴシック"/>
                <a:ea typeface="ＭＳ ゴシック"/>
                <a:cs typeface="ＭＳ ゴシック"/>
              </a:rPr>
              <a:t> = 5 </a:t>
            </a:r>
            <a:r>
              <a:rPr kumimoji="1" lang="en-US" altLang="ja-JP" sz="2400" dirty="0" err="1" smtClean="0">
                <a:latin typeface="ＭＳ ゴシック"/>
                <a:ea typeface="ＭＳ ゴシック"/>
                <a:cs typeface="ＭＳ ゴシック"/>
              </a:rPr>
              <a:t>msec</a:t>
            </a:r>
            <a:endParaRPr kumimoji="1" lang="en-US" altLang="ja-JP" sz="24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altLang="ja-JP" sz="2400" dirty="0" smtClean="0">
                <a:latin typeface="ＭＳ ゴシック"/>
                <a:ea typeface="ＭＳ ゴシック"/>
                <a:cs typeface="ＭＳ ゴシック"/>
              </a:rPr>
              <a:t>5 × 16 = 80 </a:t>
            </a:r>
            <a:r>
              <a:rPr lang="en-US" altLang="ja-JP" sz="2400" dirty="0" err="1" smtClean="0">
                <a:latin typeface="ＭＳ ゴシック"/>
                <a:ea typeface="ＭＳ ゴシック"/>
                <a:cs typeface="ＭＳ ゴシック"/>
              </a:rPr>
              <a:t>msec</a:t>
            </a:r>
            <a:endParaRPr lang="en-US" altLang="ja-JP" sz="2400" dirty="0" smtClean="0">
              <a:latin typeface="ＭＳ ゴシック"/>
              <a:ea typeface="ＭＳ ゴシック"/>
              <a:cs typeface="ＭＳ ゴシック"/>
            </a:endParaRPr>
          </a:p>
          <a:p>
            <a:pPr>
              <a:buFont typeface="Arial"/>
              <a:buChar char="•"/>
            </a:pPr>
            <a:endParaRPr kumimoji="1" lang="en-US" altLang="ja-JP" sz="2400" dirty="0" smtClean="0">
              <a:latin typeface="ＭＳ ゴシック"/>
              <a:ea typeface="ＭＳ ゴシック"/>
              <a:cs typeface="ＭＳ ゴシック"/>
            </a:endParaRPr>
          </a:p>
          <a:p>
            <a:pPr>
              <a:buFont typeface="Arial"/>
              <a:buChar char="•"/>
            </a:pPr>
            <a:r>
              <a:rPr lang="en-US" altLang="ja-JP" sz="2400" dirty="0" smtClean="0">
                <a:latin typeface="ＭＳ ゴシック"/>
                <a:ea typeface="ＭＳ ゴシック"/>
                <a:cs typeface="ＭＳ ゴシック"/>
              </a:rPr>
              <a:t>Type B → </a:t>
            </a:r>
            <a:r>
              <a:rPr lang="en-US" altLang="ja-JP" sz="2400" dirty="0" err="1" smtClean="0">
                <a:latin typeface="ＭＳ ゴシック"/>
                <a:ea typeface="ＭＳ ゴシック"/>
                <a:cs typeface="ＭＳ ゴシック"/>
              </a:rPr>
              <a:t>dt</a:t>
            </a:r>
            <a:r>
              <a:rPr lang="en-US" altLang="ja-JP" sz="2400" dirty="0" smtClean="0">
                <a:latin typeface="ＭＳ ゴシック"/>
                <a:ea typeface="ＭＳ ゴシック"/>
                <a:cs typeface="ＭＳ ゴシック"/>
              </a:rPr>
              <a:t>’ = 0.5 </a:t>
            </a:r>
            <a:r>
              <a:rPr lang="en-US" altLang="ja-JP" sz="2400" dirty="0" err="1" smtClean="0">
                <a:latin typeface="ＭＳ ゴシック"/>
                <a:ea typeface="ＭＳ ゴシック"/>
                <a:cs typeface="ＭＳ ゴシック"/>
              </a:rPr>
              <a:t>msec</a:t>
            </a:r>
            <a:endParaRPr lang="en-US" altLang="ja-JP" sz="24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kumimoji="1" lang="en-US" altLang="ja-JP" sz="2400" dirty="0" smtClean="0">
                <a:latin typeface="ＭＳ ゴシック"/>
                <a:ea typeface="ＭＳ ゴシック"/>
                <a:cs typeface="ＭＳ ゴシック"/>
              </a:rPr>
              <a:t>0.5 × 16 × 10step = 80 </a:t>
            </a:r>
            <a:r>
              <a:rPr kumimoji="1" lang="en-US" altLang="ja-JP" sz="2400" dirty="0" err="1" smtClean="0">
                <a:latin typeface="ＭＳ ゴシック"/>
                <a:ea typeface="ＭＳ ゴシック"/>
                <a:cs typeface="ＭＳ ゴシック"/>
              </a:rPr>
              <a:t>msec</a:t>
            </a:r>
            <a:endParaRPr kumimoji="1" lang="ja-JP" altLang="en-US" sz="2400" dirty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15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</p:spPr>
        <p:txBody>
          <a:bodyPr/>
          <a:lstStyle/>
          <a:p>
            <a:pPr>
              <a:defRPr/>
            </a:pPr>
            <a:fld id="{BDCA9A17-6F07-7844-85FC-E5975BC2AD85}" type="slidenum">
              <a:rPr lang="en-US" altLang="ja-JP"/>
              <a:pPr>
                <a:defRPr/>
              </a:pPr>
              <a:t>16</a:t>
            </a:fld>
            <a:endParaRPr lang="en-US" altLang="ja-JP" dirty="0"/>
          </a:p>
        </p:txBody>
      </p:sp>
      <p:pic>
        <p:nvPicPr>
          <p:cNvPr id="24" name="図 23" descr="Type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62277" y="3817506"/>
            <a:ext cx="4816619" cy="2824560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568497" y="4724400"/>
            <a:ext cx="116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ＤＦＰ太丸ゴシック体"/>
                <a:ea typeface="ＤＦＰ太丸ゴシック体"/>
                <a:cs typeface="ＤＦＰ太丸ゴシック体"/>
              </a:rPr>
              <a:t>Type B</a:t>
            </a:r>
            <a:endParaRPr kumimoji="1" lang="ja-JP" altLang="en-US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282099"/>
            <a:ext cx="5037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kumimoji="1" lang="en-US" altLang="ja-JP" sz="2000" dirty="0" smtClean="0">
                <a:latin typeface="ＭＳ ゴシック"/>
                <a:ea typeface="ＭＳ ゴシック"/>
                <a:cs typeface="ＭＳ ゴシック"/>
              </a:rPr>
              <a:t>. Calculate velocity moments (V,T)</a:t>
            </a:r>
            <a:endParaRPr kumimoji="1" lang="ja-JP" altLang="en-US" sz="2000" dirty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8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</p:spPr>
        <p:txBody>
          <a:bodyPr/>
          <a:lstStyle/>
          <a:p>
            <a:pPr>
              <a:defRPr/>
            </a:pPr>
            <a:fld id="{BDCA9A17-6F07-7844-85FC-E5975BC2AD85}" type="slidenum">
              <a:rPr lang="en-US" altLang="ja-JP"/>
              <a:pPr>
                <a:defRPr/>
              </a:pPr>
              <a:t>17</a:t>
            </a:fld>
            <a:endParaRPr lang="en-US" altLang="ja-JP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785434" y="4326530"/>
            <a:ext cx="3785920" cy="100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16200000">
            <a:off x="1013293" y="4325958"/>
            <a:ext cx="3331345" cy="114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434183" y="4326530"/>
            <a:ext cx="521250" cy="29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X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79537" y="2514601"/>
            <a:ext cx="384079" cy="29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Y</a:t>
            </a:r>
            <a:endParaRPr kumimoji="1" lang="ja-JP" altLang="en-US" sz="2400" dirty="0"/>
          </a:p>
        </p:txBody>
      </p:sp>
      <p:sp>
        <p:nvSpPr>
          <p:cNvPr id="15" name="右矢印 14"/>
          <p:cNvSpPr/>
          <p:nvPr/>
        </p:nvSpPr>
        <p:spPr>
          <a:xfrm>
            <a:off x="3063616" y="3652617"/>
            <a:ext cx="603552" cy="193121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1690763" y="4811346"/>
            <a:ext cx="603552" cy="193121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1690763" y="3652617"/>
            <a:ext cx="603552" cy="193121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>
            <a:off x="3063616" y="4811346"/>
            <a:ext cx="603552" cy="193121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 rot="900000">
            <a:off x="1672645" y="3749177"/>
            <a:ext cx="603552" cy="193121"/>
          </a:xfrm>
          <a:prstGeom prst="rightArrow">
            <a:avLst/>
          </a:prstGeom>
          <a:solidFill>
            <a:schemeClr val="accent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3910156" y="5095458"/>
          <a:ext cx="922966" cy="896744"/>
        </p:xfrm>
        <a:graphic>
          <a:graphicData uri="http://schemas.openxmlformats.org/presentationml/2006/ole">
            <p:oleObj spid="_x0000_s77827" name="数式" r:id="rId3" imgW="609600" imgH="673100" progId="Equation.3">
              <p:embed/>
            </p:oleObj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3775762" y="2514601"/>
          <a:ext cx="1057360" cy="897210"/>
        </p:xfrm>
        <a:graphic>
          <a:graphicData uri="http://schemas.openxmlformats.org/presentationml/2006/ole">
            <p:oleObj spid="_x0000_s77828" name="数式" r:id="rId4" imgW="698500" imgH="673100" progId="Equation.3">
              <p:embed/>
            </p:oleObj>
          </a:graphicData>
        </a:graphic>
      </p:graphicFrame>
      <p:cxnSp>
        <p:nvCxnSpPr>
          <p:cNvPr id="22" name="直線矢印コネクタ 21"/>
          <p:cNvCxnSpPr/>
          <p:nvPr/>
        </p:nvCxnSpPr>
        <p:spPr>
          <a:xfrm rot="5400000">
            <a:off x="3497182" y="3165340"/>
            <a:ext cx="339974" cy="310581"/>
          </a:xfrm>
          <a:prstGeom prst="straightConnector1">
            <a:avLst/>
          </a:prstGeom>
          <a:ln w="28575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rot="16200000" flipV="1">
            <a:off x="3640906" y="5029294"/>
            <a:ext cx="363108" cy="274342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右矢印 23"/>
          <p:cNvSpPr/>
          <p:nvPr/>
        </p:nvSpPr>
        <p:spPr>
          <a:xfrm rot="900000">
            <a:off x="3045497" y="3749179"/>
            <a:ext cx="603552" cy="193121"/>
          </a:xfrm>
          <a:prstGeom prst="rightArrow">
            <a:avLst/>
          </a:prstGeom>
          <a:solidFill>
            <a:schemeClr val="accent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 rot="900000">
            <a:off x="3045496" y="4907906"/>
            <a:ext cx="603552" cy="193121"/>
          </a:xfrm>
          <a:prstGeom prst="rightArrow">
            <a:avLst/>
          </a:prstGeom>
          <a:solidFill>
            <a:schemeClr val="accent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 rot="900000">
            <a:off x="1672642" y="4926887"/>
            <a:ext cx="603552" cy="193121"/>
          </a:xfrm>
          <a:prstGeom prst="rightArrow">
            <a:avLst/>
          </a:prstGeom>
          <a:solidFill>
            <a:schemeClr val="accent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830814" y="5992202"/>
            <a:ext cx="138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(</a:t>
            </a:r>
            <a:r>
              <a:rPr kumimoji="1" lang="en-US" altLang="ja-JP" sz="1600" b="1" dirty="0" smtClean="0"/>
              <a:t>Assumed)</a:t>
            </a:r>
            <a:endParaRPr kumimoji="1" lang="ja-JP" altLang="en-US" sz="1600" b="1" dirty="0"/>
          </a:p>
        </p:txBody>
      </p:sp>
      <p:sp>
        <p:nvSpPr>
          <p:cNvPr id="28" name="八角形 27"/>
          <p:cNvSpPr>
            <a:spLocks noChangeAspect="1"/>
          </p:cNvSpPr>
          <p:nvPr/>
        </p:nvSpPr>
        <p:spPr>
          <a:xfrm rot="19860000">
            <a:off x="2290706" y="3986397"/>
            <a:ext cx="777662" cy="684289"/>
          </a:xfrm>
          <a:prstGeom prst="octagon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弧 28"/>
          <p:cNvSpPr/>
          <p:nvPr/>
        </p:nvSpPr>
        <p:spPr>
          <a:xfrm>
            <a:off x="2541223" y="4208344"/>
            <a:ext cx="274342" cy="240396"/>
          </a:xfrm>
          <a:prstGeom prst="arc">
            <a:avLst>
              <a:gd name="adj1" fmla="val 16200000"/>
              <a:gd name="adj2" fmla="val 13054113"/>
            </a:avLst>
          </a:prstGeom>
          <a:ln>
            <a:solidFill>
              <a:srgbClr val="FF000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775762" y="3429000"/>
            <a:ext cx="1261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/>
              <a:t>(Calculated</a:t>
            </a:r>
            <a:r>
              <a:rPr kumimoji="1" lang="en-US" altLang="ja-JP" sz="1600" b="1" dirty="0" smtClean="0"/>
              <a:t>)</a:t>
            </a:r>
            <a:endParaRPr kumimoji="1" lang="ja-JP" altLang="en-US" sz="1600" b="1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037552" y="4125204"/>
            <a:ext cx="4394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Rotation angle of the bulk velocity </a:t>
            </a:r>
            <a:endParaRPr kumimoji="1" lang="ja-JP" altLang="en-US" sz="2000" dirty="0">
              <a:solidFill>
                <a:srgbClr val="FF0000"/>
              </a:solidFill>
              <a:latin typeface="ＭＳ ゴシック"/>
              <a:ea typeface="ＭＳ ゴシック"/>
              <a:cs typeface="ＭＳ ゴシック"/>
            </a:endParaRPr>
          </a:p>
        </p:txBody>
      </p:sp>
      <p:graphicFrame>
        <p:nvGraphicFramePr>
          <p:cNvPr id="58" name="オブジェクト 57"/>
          <p:cNvGraphicFramePr>
            <a:graphicFrameLocks noChangeAspect="1"/>
          </p:cNvGraphicFramePr>
          <p:nvPr/>
        </p:nvGraphicFramePr>
        <p:xfrm>
          <a:off x="5562600" y="4852071"/>
          <a:ext cx="2166938" cy="960438"/>
        </p:xfrm>
        <a:graphic>
          <a:graphicData uri="http://schemas.openxmlformats.org/presentationml/2006/ole">
            <p:oleObj spid="_x0000_s77832" name="数式" r:id="rId5" imgW="1003300" imgH="444500" progId="Equation.3">
              <p:embed/>
            </p:oleObj>
          </a:graphicData>
        </a:graphic>
      </p:graphicFrame>
      <p:grpSp>
        <p:nvGrpSpPr>
          <p:cNvPr id="61" name="図形グループ 60"/>
          <p:cNvGrpSpPr/>
          <p:nvPr/>
        </p:nvGrpSpPr>
        <p:grpSpPr>
          <a:xfrm>
            <a:off x="472755" y="838199"/>
            <a:ext cx="7256783" cy="1597824"/>
            <a:chOff x="472755" y="838199"/>
            <a:chExt cx="7256783" cy="1597824"/>
          </a:xfrm>
        </p:grpSpPr>
        <p:graphicFrame>
          <p:nvGraphicFramePr>
            <p:cNvPr id="5" name="オブジェクト 4"/>
            <p:cNvGraphicFramePr>
              <a:graphicFrameLocks noChangeAspect="1"/>
            </p:cNvGraphicFramePr>
            <p:nvPr/>
          </p:nvGraphicFramePr>
          <p:xfrm>
            <a:off x="472755" y="838199"/>
            <a:ext cx="4742747" cy="1597824"/>
          </p:xfrm>
          <a:graphic>
            <a:graphicData uri="http://schemas.openxmlformats.org/presentationml/2006/ole">
              <p:oleObj spid="_x0000_s77826" name="数式" r:id="rId6" imgW="2374900" imgH="800100" progId="Equation.3">
                <p:embed/>
              </p:oleObj>
            </a:graphicData>
          </a:graphic>
        </p:graphicFrame>
        <p:sp>
          <p:nvSpPr>
            <p:cNvPr id="59" name="テキスト ボックス 58"/>
            <p:cNvSpPr txBox="1"/>
            <p:nvPr/>
          </p:nvSpPr>
          <p:spPr>
            <a:xfrm>
              <a:off x="3100688" y="1099809"/>
              <a:ext cx="2514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>
                  <a:latin typeface="ＭＳ ゴシック"/>
                  <a:ea typeface="ＭＳ ゴシック"/>
                  <a:cs typeface="ＭＳ ゴシック"/>
                </a:rPr>
                <a:t>・・・</a:t>
              </a:r>
              <a:r>
                <a:rPr lang="en-US" altLang="ja-JP" sz="2800" dirty="0" smtClean="0">
                  <a:latin typeface="ＭＳ ゴシック"/>
                  <a:ea typeface="ＭＳ ゴシック"/>
                  <a:cs typeface="ＭＳ ゴシック"/>
                </a:rPr>
                <a:t> vector</a:t>
              </a:r>
              <a:endParaRPr kumimoji="1" lang="ja-JP" altLang="en-US" sz="2800" dirty="0">
                <a:latin typeface="ＭＳ ゴシック"/>
                <a:ea typeface="ＭＳ ゴシック"/>
                <a:cs typeface="ＭＳ ゴシック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5215502" y="1861809"/>
              <a:ext cx="2514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>
                  <a:latin typeface="ＭＳ ゴシック"/>
                  <a:ea typeface="ＭＳ ゴシック"/>
                  <a:cs typeface="ＭＳ ゴシック"/>
                </a:rPr>
                <a:t>・・・</a:t>
              </a:r>
              <a:r>
                <a:rPr lang="en-US" altLang="ja-JP" sz="2800" dirty="0" smtClean="0">
                  <a:latin typeface="ＭＳ ゴシック"/>
                  <a:ea typeface="ＭＳ ゴシック"/>
                  <a:cs typeface="ＭＳ ゴシック"/>
                </a:rPr>
                <a:t> tensor</a:t>
              </a:r>
              <a:endParaRPr kumimoji="1" lang="ja-JP" altLang="en-US" sz="2800" dirty="0">
                <a:latin typeface="ＭＳ ゴシック"/>
                <a:ea typeface="ＭＳ ゴシック"/>
                <a:cs typeface="ＭＳ ゴシック"/>
              </a:endParaRPr>
            </a:p>
          </p:txBody>
        </p:sp>
      </p:grpSp>
      <p:cxnSp>
        <p:nvCxnSpPr>
          <p:cNvPr id="31" name="直線矢印コネクタ 30"/>
          <p:cNvCxnSpPr/>
          <p:nvPr/>
        </p:nvCxnSpPr>
        <p:spPr>
          <a:xfrm flipV="1">
            <a:off x="3490292" y="4326530"/>
            <a:ext cx="1547260" cy="65838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4745662" y="469980"/>
          <a:ext cx="2414086" cy="1297817"/>
        </p:xfrm>
        <a:graphic>
          <a:graphicData uri="http://schemas.openxmlformats.org/presentationml/2006/ole">
            <p:oleObj spid="_x0000_s86018" name="数式" r:id="rId3" imgW="1282700" imgH="673100" progId="Equation.3">
              <p:embed/>
            </p:oleObj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4745662" y="2232918"/>
          <a:ext cx="2749030" cy="1297818"/>
        </p:xfrm>
        <a:graphic>
          <a:graphicData uri="http://schemas.openxmlformats.org/presentationml/2006/ole">
            <p:oleObj spid="_x0000_s86019" name="数式" r:id="rId4" imgW="1460500" imgH="673100" progId="Equation.3">
              <p:embed/>
            </p:oleObj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/>
        </p:nvGraphicFramePr>
        <p:xfrm>
          <a:off x="4764712" y="4612747"/>
          <a:ext cx="3011488" cy="1298575"/>
        </p:xfrm>
        <a:graphic>
          <a:graphicData uri="http://schemas.openxmlformats.org/presentationml/2006/ole">
            <p:oleObj spid="_x0000_s86020" name="数式" r:id="rId5" imgW="1600200" imgH="673100" progId="Equation.3">
              <p:embed/>
            </p:oleObj>
          </a:graphicData>
        </a:graphic>
      </p:graphicFrame>
      <p:sp>
        <p:nvSpPr>
          <p:cNvPr id="23" name="下矢印 22"/>
          <p:cNvSpPr/>
          <p:nvPr/>
        </p:nvSpPr>
        <p:spPr>
          <a:xfrm>
            <a:off x="6117262" y="3549789"/>
            <a:ext cx="426208" cy="1062958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543470" y="3877290"/>
            <a:ext cx="1555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860908"/>
                </a:solidFill>
                <a:latin typeface="ＭＳ Ｐゴシック"/>
                <a:ea typeface="ＭＳ Ｐゴシック"/>
                <a:cs typeface="ＭＳ Ｐゴシック"/>
              </a:rPr>
              <a:t>Diagonalize</a:t>
            </a:r>
            <a:endParaRPr kumimoji="1" lang="ja-JP" altLang="en-US" sz="2000" dirty="0">
              <a:solidFill>
                <a:srgbClr val="860908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162823" y="1356633"/>
            <a:ext cx="1361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(</a:t>
            </a:r>
            <a:r>
              <a:rPr kumimoji="1" lang="en-US" altLang="ja-JP" sz="2000" b="1" dirty="0" smtClean="0"/>
              <a:t>Assumed)</a:t>
            </a:r>
            <a:endParaRPr kumimoji="1" lang="ja-JP" altLang="en-US" sz="20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94692" y="3120317"/>
            <a:ext cx="1649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(Calculated)</a:t>
            </a:r>
            <a:endParaRPr kumimoji="1" lang="ja-JP" altLang="en-US" sz="2000" b="1" dirty="0"/>
          </a:p>
        </p:txBody>
      </p:sp>
      <p:grpSp>
        <p:nvGrpSpPr>
          <p:cNvPr id="31" name="図形グループ 30"/>
          <p:cNvGrpSpPr/>
          <p:nvPr/>
        </p:nvGrpSpPr>
        <p:grpSpPr>
          <a:xfrm>
            <a:off x="533400" y="1185138"/>
            <a:ext cx="4038600" cy="3343947"/>
            <a:chOff x="228600" y="1524000"/>
            <a:chExt cx="4038600" cy="3343947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3678951" y="4191000"/>
              <a:ext cx="588249" cy="384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X</a:t>
              </a:r>
              <a:endParaRPr kumimoji="1" lang="ja-JP" altLang="en-US" sz="2400" dirty="0"/>
            </a:p>
          </p:txBody>
        </p:sp>
        <p:grpSp>
          <p:nvGrpSpPr>
            <p:cNvPr id="30" name="図形グループ 29"/>
            <p:cNvGrpSpPr/>
            <p:nvPr/>
          </p:nvGrpSpPr>
          <p:grpSpPr>
            <a:xfrm>
              <a:off x="228600" y="1524000"/>
              <a:ext cx="4038600" cy="3343947"/>
              <a:chOff x="2828638" y="686335"/>
              <a:chExt cx="3088806" cy="3043968"/>
            </a:xfrm>
          </p:grpSpPr>
          <p:cxnSp>
            <p:nvCxnSpPr>
              <p:cNvPr id="5" name="直線矢印コネクタ 4"/>
              <p:cNvCxnSpPr/>
              <p:nvPr/>
            </p:nvCxnSpPr>
            <p:spPr>
              <a:xfrm flipV="1">
                <a:off x="2828638" y="3068409"/>
                <a:ext cx="2941243" cy="1325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矢印コネクタ 5"/>
              <p:cNvCxnSpPr/>
              <p:nvPr/>
            </p:nvCxnSpPr>
            <p:spPr>
              <a:xfrm rot="16200000" flipV="1">
                <a:off x="2209648" y="2303759"/>
                <a:ext cx="2851797" cy="1291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テキスト ボックス 7"/>
              <p:cNvSpPr txBox="1"/>
              <p:nvPr/>
            </p:nvSpPr>
            <p:spPr>
              <a:xfrm>
                <a:off x="5483998" y="1776586"/>
                <a:ext cx="433446" cy="384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/>
                  <a:t>Y</a:t>
                </a:r>
                <a:endParaRPr kumimoji="1" lang="ja-JP" altLang="en-US" sz="2400" dirty="0"/>
              </a:p>
            </p:txBody>
          </p:sp>
          <p:cxnSp>
            <p:nvCxnSpPr>
              <p:cNvPr id="9" name="直線矢印コネクタ 8"/>
              <p:cNvCxnSpPr/>
              <p:nvPr/>
            </p:nvCxnSpPr>
            <p:spPr>
              <a:xfrm>
                <a:off x="4295260" y="3069733"/>
                <a:ext cx="681130" cy="1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矢印コネクタ 9"/>
              <p:cNvCxnSpPr/>
              <p:nvPr/>
            </p:nvCxnSpPr>
            <p:spPr>
              <a:xfrm flipV="1">
                <a:off x="2828638" y="1976013"/>
                <a:ext cx="2655359" cy="1562120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triangle" w="lg" len="lg"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テキスト ボックス 10"/>
              <p:cNvSpPr txBox="1"/>
              <p:nvPr/>
            </p:nvSpPr>
            <p:spPr>
              <a:xfrm>
                <a:off x="3633610" y="686335"/>
                <a:ext cx="433446" cy="384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Z</a:t>
                </a:r>
                <a:endParaRPr kumimoji="1" lang="ja-JP" altLang="en-US" sz="2400" dirty="0"/>
              </a:p>
            </p:txBody>
          </p:sp>
          <p:cxnSp>
            <p:nvCxnSpPr>
              <p:cNvPr id="12" name="直線矢印コネクタ 11"/>
              <p:cNvCxnSpPr/>
              <p:nvPr/>
            </p:nvCxnSpPr>
            <p:spPr>
              <a:xfrm rot="5400000" flipH="1" flipV="1">
                <a:off x="3316109" y="1974223"/>
                <a:ext cx="638874" cy="129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矢印コネクタ 12"/>
              <p:cNvCxnSpPr/>
              <p:nvPr/>
            </p:nvCxnSpPr>
            <p:spPr>
              <a:xfrm flipV="1">
                <a:off x="4295260" y="2321439"/>
                <a:ext cx="557933" cy="319706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テキスト ボックス 13"/>
              <p:cNvSpPr txBox="1"/>
              <p:nvPr/>
            </p:nvSpPr>
            <p:spPr>
              <a:xfrm>
                <a:off x="4803074" y="3042870"/>
                <a:ext cx="823807" cy="308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dirty="0" err="1" smtClean="0"/>
                  <a:t>Txx</a:t>
                </a:r>
                <a:endParaRPr kumimoji="1" lang="ja-JP" altLang="en-US" sz="1600" b="1" dirty="0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3657940" y="1584415"/>
                <a:ext cx="637320" cy="308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dirty="0" err="1" smtClean="0"/>
                  <a:t>Tzz</a:t>
                </a:r>
                <a:endParaRPr kumimoji="1" lang="ja-JP" altLang="en-US" sz="1600" b="1" dirty="0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4803074" y="1983619"/>
                <a:ext cx="630804" cy="308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dirty="0" err="1" smtClean="0"/>
                  <a:t>Tyy</a:t>
                </a:r>
                <a:endParaRPr kumimoji="1" lang="ja-JP" altLang="en-US" sz="1600" b="1" dirty="0"/>
              </a:p>
            </p:txBody>
          </p:sp>
          <p:cxnSp>
            <p:nvCxnSpPr>
              <p:cNvPr id="17" name="直線矢印コネクタ 16"/>
              <p:cNvCxnSpPr/>
              <p:nvPr/>
            </p:nvCxnSpPr>
            <p:spPr>
              <a:xfrm>
                <a:off x="3634900" y="3067088"/>
                <a:ext cx="660360" cy="384339"/>
              </a:xfrm>
              <a:prstGeom prst="straightConnector1">
                <a:avLst/>
              </a:prstGeom>
              <a:ln w="57150" cmpd="sng">
                <a:solidFill>
                  <a:schemeClr val="accent1"/>
                </a:solidFill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矢印コネクタ 17"/>
              <p:cNvCxnSpPr/>
              <p:nvPr/>
            </p:nvCxnSpPr>
            <p:spPr>
              <a:xfrm flipV="1">
                <a:off x="3634901" y="2682747"/>
                <a:ext cx="1168173" cy="386987"/>
              </a:xfrm>
              <a:prstGeom prst="straightConnector1">
                <a:avLst/>
              </a:prstGeom>
              <a:ln w="57150" cmpd="sng">
                <a:solidFill>
                  <a:schemeClr val="accent1"/>
                </a:solidFill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矢印コネクタ 18"/>
              <p:cNvCxnSpPr/>
              <p:nvPr/>
            </p:nvCxnSpPr>
            <p:spPr>
              <a:xfrm rot="5400000" flipH="1" flipV="1">
                <a:off x="2862067" y="2294255"/>
                <a:ext cx="1544375" cy="1290"/>
              </a:xfrm>
              <a:prstGeom prst="straightConnector1">
                <a:avLst/>
              </a:prstGeom>
              <a:ln w="57150" cmpd="sng">
                <a:solidFill>
                  <a:schemeClr val="accent1"/>
                </a:solidFill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テキスト ボックス 26"/>
              <p:cNvSpPr txBox="1"/>
              <p:nvPr/>
            </p:nvSpPr>
            <p:spPr>
              <a:xfrm>
                <a:off x="4252704" y="3345963"/>
                <a:ext cx="723688" cy="308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dirty="0" err="1" smtClean="0">
                    <a:solidFill>
                      <a:srgbClr val="860908"/>
                    </a:solidFill>
                  </a:rPr>
                  <a:t>T’’xx</a:t>
                </a:r>
                <a:endParaRPr kumimoji="1" lang="ja-JP" altLang="en-US" sz="1600" b="1" dirty="0">
                  <a:solidFill>
                    <a:srgbClr val="860908"/>
                  </a:solidFill>
                </a:endParaRPr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3657942" y="1138373"/>
                <a:ext cx="947235" cy="308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dirty="0" err="1" smtClean="0">
                    <a:solidFill>
                      <a:srgbClr val="860908"/>
                    </a:solidFill>
                  </a:rPr>
                  <a:t>T’’zz</a:t>
                </a:r>
                <a:endParaRPr kumimoji="1" lang="ja-JP" altLang="en-US" sz="1600" b="1" dirty="0">
                  <a:solidFill>
                    <a:srgbClr val="860908"/>
                  </a:solidFill>
                </a:endParaRPr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4853194" y="2490577"/>
                <a:ext cx="671515" cy="308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dirty="0" err="1" smtClean="0">
                    <a:solidFill>
                      <a:srgbClr val="860908"/>
                    </a:solidFill>
                  </a:rPr>
                  <a:t>T’’yy</a:t>
                </a:r>
                <a:endParaRPr kumimoji="1" lang="ja-JP" altLang="en-US" sz="1600" b="1" dirty="0">
                  <a:solidFill>
                    <a:srgbClr val="860908"/>
                  </a:solidFill>
                </a:endParaRPr>
              </a:p>
            </p:txBody>
          </p:sp>
        </p:grpSp>
      </p:grpSp>
      <p:sp>
        <p:nvSpPr>
          <p:cNvPr id="32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</p:spPr>
        <p:txBody>
          <a:bodyPr/>
          <a:lstStyle/>
          <a:p>
            <a:pPr>
              <a:defRPr/>
            </a:pPr>
            <a:fld id="{BDCA9A17-6F07-7844-85FC-E5975BC2AD85}" type="slidenum">
              <a:rPr lang="en-US" altLang="ja-JP"/>
              <a:pPr>
                <a:defRPr/>
              </a:pPr>
              <a:t>18</a:t>
            </a:fld>
            <a:endParaRPr lang="en-US" altLang="ja-JP" dirty="0"/>
          </a:p>
        </p:txBody>
      </p:sp>
      <p:sp>
        <p:nvSpPr>
          <p:cNvPr id="33" name="円弧 32"/>
          <p:cNvSpPr/>
          <p:nvPr/>
        </p:nvSpPr>
        <p:spPr>
          <a:xfrm>
            <a:off x="1023236" y="2981379"/>
            <a:ext cx="1188950" cy="1146345"/>
          </a:xfrm>
          <a:prstGeom prst="arc">
            <a:avLst>
              <a:gd name="adj1" fmla="val 1553320"/>
              <a:gd name="adj2" fmla="val 2840442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矢印コネクタ 34"/>
          <p:cNvCxnSpPr/>
          <p:nvPr/>
        </p:nvCxnSpPr>
        <p:spPr>
          <a:xfrm rot="5400000">
            <a:off x="859269" y="4288269"/>
            <a:ext cx="1481862" cy="60960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403148" y="5334000"/>
            <a:ext cx="378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Rotation angle of the temperature</a:t>
            </a:r>
            <a:endParaRPr kumimoji="1" lang="ja-JP" altLang="en-US" sz="2000" dirty="0">
              <a:solidFill>
                <a:srgbClr val="FF0000"/>
              </a:solidFill>
              <a:latin typeface="ＭＳ ゴシック"/>
              <a:ea typeface="ＭＳ ゴシック"/>
              <a:cs typeface="ＭＳ 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0500" y="392667"/>
            <a:ext cx="384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>
                <a:latin typeface="ＭＳ ゴシック"/>
                <a:ea typeface="ＭＳ ゴシック"/>
                <a:cs typeface="ＭＳ ゴシック"/>
              </a:rPr>
              <a:t>Result of the estimation</a:t>
            </a:r>
            <a:endParaRPr kumimoji="1" lang="ja-JP" altLang="en-US" sz="2400" u="sng" dirty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8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</p:spPr>
        <p:txBody>
          <a:bodyPr/>
          <a:lstStyle/>
          <a:p>
            <a:pPr>
              <a:defRPr/>
            </a:pPr>
            <a:fld id="{BDCA9A17-6F07-7844-85FC-E5975BC2AD85}" type="slidenum">
              <a:rPr lang="en-US" altLang="ja-JP"/>
              <a:pPr>
                <a:defRPr/>
              </a:pPr>
              <a:t>19</a:t>
            </a:fld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43803" y="5312282"/>
            <a:ext cx="7456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l"/>
            </a:pPr>
            <a:r>
              <a:rPr kumimoji="1" lang="en-US" altLang="ja-JP" sz="2000" dirty="0" smtClean="0">
                <a:latin typeface="ＭＳ ゴシック"/>
                <a:ea typeface="ＭＳ ゴシック"/>
                <a:cs typeface="ＭＳ ゴシック"/>
              </a:rPr>
              <a:t>Rotation </a:t>
            </a:r>
            <a:r>
              <a:rPr lang="en-US" altLang="ja-JP" sz="2000" dirty="0" smtClean="0">
                <a:latin typeface="ＭＳ ゴシック"/>
                <a:ea typeface="ＭＳ ゴシック"/>
                <a:cs typeface="ＭＳ ゴシック"/>
              </a:rPr>
              <a:t>angles increase as the FOV change increases</a:t>
            </a:r>
          </a:p>
          <a:p>
            <a:pPr>
              <a:buFont typeface="Wingdings" charset="2"/>
              <a:buChar char="l"/>
            </a:pPr>
            <a:r>
              <a:rPr kumimoji="1" lang="en-US" altLang="ja-JP" sz="2000" dirty="0" smtClean="0">
                <a:latin typeface="ＭＳ ゴシック"/>
                <a:ea typeface="ＭＳ ゴシック"/>
                <a:cs typeface="ＭＳ ゴシック"/>
              </a:rPr>
              <a:t>Rotation angles of Type B are larger than those of Type A</a:t>
            </a:r>
            <a:endParaRPr kumimoji="1" lang="ja-JP" altLang="en-US" sz="2000" dirty="0">
              <a:latin typeface="ＭＳ ゴシック"/>
              <a:ea typeface="ＭＳ ゴシック"/>
              <a:cs typeface="ＭＳ ゴシック"/>
            </a:endParaRPr>
          </a:p>
        </p:txBody>
      </p:sp>
      <p:pic>
        <p:nvPicPr>
          <p:cNvPr id="11" name="図 10" descr="rde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79021" y="854332"/>
            <a:ext cx="5985958" cy="8484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図形グループ 8"/>
          <p:cNvGrpSpPr/>
          <p:nvPr/>
        </p:nvGrpSpPr>
        <p:grpSpPr>
          <a:xfrm>
            <a:off x="276117" y="1104961"/>
            <a:ext cx="8591766" cy="4648077"/>
            <a:chOff x="412678" y="828020"/>
            <a:chExt cx="8591766" cy="4648077"/>
          </a:xfrm>
        </p:grpSpPr>
        <p:sp>
          <p:nvSpPr>
            <p:cNvPr id="8" name="正方形/長方形 7"/>
            <p:cNvSpPr/>
            <p:nvPr/>
          </p:nvSpPr>
          <p:spPr>
            <a:xfrm>
              <a:off x="412678" y="828020"/>
              <a:ext cx="8426522" cy="46480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412678" y="828020"/>
              <a:ext cx="8591766" cy="4524316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r>
                <a:rPr kumimoji="1" lang="ja-JP" altLang="en-US" b="1" dirty="0" smtClean="0">
                  <a:latin typeface="ＭＳ ゴシック"/>
                  <a:ea typeface="ＭＳ ゴシック"/>
                  <a:cs typeface="ＭＳ ゴシック"/>
                </a:rPr>
                <a:t>１：</a:t>
              </a:r>
              <a:r>
                <a:rPr kumimoji="1" lang="en-US" altLang="ja-JP" b="1" dirty="0" smtClean="0">
                  <a:latin typeface="ＭＳ ゴシック"/>
                  <a:ea typeface="ＭＳ ゴシック"/>
                  <a:cs typeface="ＭＳ ゴシック"/>
                </a:rPr>
                <a:t>Introduction</a:t>
              </a:r>
            </a:p>
            <a:p>
              <a:pPr lvl="1"/>
              <a:r>
                <a:rPr kumimoji="1" lang="en-US" altLang="ja-JP" dirty="0" smtClean="0">
                  <a:latin typeface="ＭＳ ゴシック"/>
                  <a:ea typeface="ＭＳ ゴシック"/>
                  <a:cs typeface="ＭＳ ゴシック"/>
                </a:rPr>
                <a:t>1.1</a:t>
              </a:r>
              <a:r>
                <a:rPr kumimoji="1" lang="ja-JP" altLang="en-US" dirty="0" smtClean="0">
                  <a:latin typeface="ＭＳ ゴシック"/>
                  <a:ea typeface="ＭＳ ゴシック"/>
                  <a:cs typeface="ＭＳ ゴシック"/>
                </a:rPr>
                <a:t>：地球磁気圏のプラズマ環境</a:t>
              </a:r>
              <a:endParaRPr kumimoji="1" lang="en-US" altLang="ja-JP" dirty="0" smtClean="0">
                <a:latin typeface="ＭＳ ゴシック"/>
                <a:ea typeface="ＭＳ ゴシック"/>
                <a:cs typeface="ＭＳ ゴシック"/>
              </a:endParaRPr>
            </a:p>
            <a:p>
              <a:pPr lvl="1"/>
              <a:r>
                <a:rPr lang="en-US" altLang="ja-JP" dirty="0" smtClean="0">
                  <a:solidFill>
                    <a:srgbClr val="FF0000"/>
                  </a:solidFill>
                  <a:latin typeface="ＭＳ ゴシック"/>
                  <a:ea typeface="ＭＳ ゴシック"/>
                  <a:cs typeface="ＭＳ ゴシック"/>
                </a:rPr>
                <a:t>1.2</a:t>
              </a:r>
              <a:r>
                <a:rPr lang="ja-JP" altLang="en-US" dirty="0" smtClean="0">
                  <a:solidFill>
                    <a:srgbClr val="FF0000"/>
                  </a:solidFill>
                  <a:latin typeface="ＭＳ ゴシック"/>
                  <a:ea typeface="ＭＳ ゴシック"/>
                  <a:cs typeface="ＭＳ ゴシック"/>
                </a:rPr>
                <a:t>：</a:t>
              </a:r>
              <a:r>
                <a:rPr lang="en-US" altLang="ja-JP" dirty="0" smtClean="0">
                  <a:solidFill>
                    <a:srgbClr val="FF0000"/>
                  </a:solidFill>
                  <a:latin typeface="ＭＳ ゴシック"/>
                  <a:ea typeface="ＭＳ ゴシック"/>
                  <a:cs typeface="ＭＳ ゴシック"/>
                </a:rPr>
                <a:t>SCOPE</a:t>
              </a:r>
              <a:r>
                <a:rPr lang="ja-JP" altLang="en-US" dirty="0" smtClean="0">
                  <a:solidFill>
                    <a:srgbClr val="FF0000"/>
                  </a:solidFill>
                  <a:latin typeface="ＭＳ ゴシック"/>
                  <a:ea typeface="ＭＳ ゴシック"/>
                  <a:cs typeface="ＭＳ ゴシック"/>
                </a:rPr>
                <a:t>計画の概要</a:t>
              </a:r>
              <a:endParaRPr lang="en-US" altLang="ja-JP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endParaRPr>
            </a:p>
            <a:p>
              <a:pPr lvl="1"/>
              <a:r>
                <a:rPr kumimoji="1" lang="en-US" altLang="ja-JP" dirty="0" smtClean="0">
                  <a:solidFill>
                    <a:srgbClr val="FF0000"/>
                  </a:solidFill>
                  <a:latin typeface="ＭＳ ゴシック"/>
                  <a:ea typeface="ＭＳ ゴシック"/>
                  <a:cs typeface="ＭＳ ゴシック"/>
                </a:rPr>
                <a:t>1.3</a:t>
              </a:r>
              <a:r>
                <a:rPr kumimoji="1" lang="ja-JP" altLang="en-US" dirty="0" smtClean="0">
                  <a:solidFill>
                    <a:srgbClr val="FF0000"/>
                  </a:solidFill>
                  <a:latin typeface="ＭＳ ゴシック"/>
                  <a:ea typeface="ＭＳ ゴシック"/>
                  <a:cs typeface="ＭＳ ゴシック"/>
                </a:rPr>
                <a:t>：</a:t>
              </a:r>
              <a:r>
                <a:rPr kumimoji="1" lang="en-US" altLang="ja-JP" dirty="0" smtClean="0">
                  <a:solidFill>
                    <a:srgbClr val="FF0000"/>
                  </a:solidFill>
                  <a:latin typeface="ＭＳ ゴシック"/>
                  <a:ea typeface="ＭＳ ゴシック"/>
                  <a:cs typeface="ＭＳ ゴシック"/>
                </a:rPr>
                <a:t>SCOPE</a:t>
              </a:r>
              <a:r>
                <a:rPr kumimoji="1" lang="ja-JP" altLang="en-US" dirty="0" smtClean="0">
                  <a:solidFill>
                    <a:srgbClr val="FF0000"/>
                  </a:solidFill>
                  <a:latin typeface="ＭＳ ゴシック"/>
                  <a:ea typeface="ＭＳ ゴシック"/>
                  <a:cs typeface="ＭＳ ゴシック"/>
                </a:rPr>
                <a:t>計画における低エネルギー電子計測</a:t>
              </a:r>
              <a:endParaRPr kumimoji="1" lang="en-US" altLang="ja-JP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endParaRPr>
            </a:p>
            <a:p>
              <a:r>
                <a:rPr lang="ja-JP" altLang="en-US" b="1" dirty="0" smtClean="0">
                  <a:latin typeface="ＭＳ ゴシック"/>
                  <a:ea typeface="ＭＳ ゴシック"/>
                  <a:cs typeface="ＭＳ ゴシック"/>
                </a:rPr>
                <a:t>２：低エネルギー電子計測の</a:t>
              </a:r>
              <a:r>
                <a:rPr lang="ja-JP" altLang="en-US" b="1" dirty="0" smtClean="0">
                  <a:latin typeface="ＭＳ ゴシック"/>
                  <a:ea typeface="ＭＳ ゴシック"/>
                  <a:cs typeface="ＭＳ ゴシック"/>
                </a:rPr>
                <a:t>原理</a:t>
              </a:r>
              <a:endParaRPr lang="en-US" altLang="ja-JP" b="1" dirty="0" smtClean="0">
                <a:latin typeface="ＭＳ ゴシック"/>
                <a:ea typeface="ＭＳ ゴシック"/>
                <a:cs typeface="ＭＳ ゴシック"/>
              </a:endParaRPr>
            </a:p>
            <a:p>
              <a:pPr lvl="1"/>
              <a:r>
                <a:rPr lang="en-US" altLang="ja-JP" dirty="0" smtClean="0">
                  <a:solidFill>
                    <a:srgbClr val="FF0000"/>
                  </a:solidFill>
                  <a:latin typeface="ＭＳ ゴシック"/>
                  <a:ea typeface="ＭＳ ゴシック"/>
                  <a:cs typeface="ＭＳ ゴシック"/>
                </a:rPr>
                <a:t>2.1</a:t>
              </a:r>
              <a:r>
                <a:rPr lang="ja-JP" altLang="en-US" dirty="0" smtClean="0">
                  <a:solidFill>
                    <a:srgbClr val="FF0000"/>
                  </a:solidFill>
                  <a:latin typeface="ＭＳ ゴシック"/>
                  <a:ea typeface="ＭＳ ゴシック"/>
                  <a:cs typeface="ＭＳ ゴシック"/>
                </a:rPr>
                <a:t>：球型静電分析器</a:t>
              </a:r>
              <a:endParaRPr lang="en-US" altLang="ja-JP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endParaRPr>
            </a:p>
            <a:p>
              <a:pPr lvl="1"/>
              <a:r>
                <a:rPr lang="en-US" altLang="ja-JP" dirty="0" smtClean="0">
                  <a:latin typeface="ＭＳ ゴシック"/>
                  <a:ea typeface="ＭＳ ゴシック"/>
                  <a:cs typeface="ＭＳ ゴシック"/>
                </a:rPr>
                <a:t>2.2</a:t>
              </a:r>
              <a:r>
                <a:rPr lang="ja-JP" altLang="en-US" dirty="0" smtClean="0">
                  <a:latin typeface="ＭＳ ゴシック"/>
                  <a:ea typeface="ＭＳ ゴシック"/>
                  <a:cs typeface="ＭＳ ゴシック"/>
                </a:rPr>
                <a:t>：三重球型静電分析器</a:t>
              </a:r>
              <a:endParaRPr lang="en-US" altLang="ja-JP" dirty="0" smtClean="0">
                <a:latin typeface="ＭＳ ゴシック"/>
                <a:ea typeface="ＭＳ ゴシック"/>
                <a:cs typeface="ＭＳ ゴシック"/>
              </a:endParaRPr>
            </a:p>
            <a:p>
              <a:pPr lvl="1"/>
              <a:r>
                <a:rPr lang="en-US" altLang="ja-JP" dirty="0" smtClean="0">
                  <a:solidFill>
                    <a:srgbClr val="FF0000"/>
                  </a:solidFill>
                  <a:latin typeface="ＭＳ ゴシック"/>
                  <a:ea typeface="ＭＳ ゴシック"/>
                  <a:cs typeface="ＭＳ ゴシック"/>
                </a:rPr>
                <a:t>2.3</a:t>
              </a:r>
              <a:r>
                <a:rPr lang="ja-JP" altLang="en-US" dirty="0" smtClean="0">
                  <a:solidFill>
                    <a:srgbClr val="FF0000"/>
                  </a:solidFill>
                  <a:latin typeface="ＭＳ ゴシック"/>
                  <a:ea typeface="ＭＳ ゴシック"/>
                  <a:cs typeface="ＭＳ ゴシック"/>
                </a:rPr>
                <a:t>：静電分析器と物理量の関係</a:t>
              </a:r>
              <a:endParaRPr lang="en-US" altLang="ja-JP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endParaRPr>
            </a:p>
            <a:p>
              <a:r>
                <a:rPr kumimoji="1" lang="ja-JP" altLang="en-US" b="1" dirty="0" smtClean="0">
                  <a:latin typeface="ＭＳ ゴシック"/>
                  <a:ea typeface="ＭＳ ゴシック"/>
                  <a:cs typeface="ＭＳ ゴシック"/>
                </a:rPr>
                <a:t>３：計測器の設計と特性</a:t>
              </a:r>
              <a:r>
                <a:rPr kumimoji="1" lang="ja-JP" altLang="en-US" b="1" dirty="0" smtClean="0">
                  <a:latin typeface="ＭＳ ゴシック"/>
                  <a:ea typeface="ＭＳ ゴシック"/>
                  <a:cs typeface="ＭＳ ゴシック"/>
                </a:rPr>
                <a:t>計算</a:t>
              </a:r>
              <a:endParaRPr kumimoji="1" lang="en-US" altLang="ja-JP" b="1" dirty="0" smtClean="0">
                <a:latin typeface="ＭＳ ゴシック"/>
                <a:ea typeface="ＭＳ ゴシック"/>
                <a:cs typeface="ＭＳ ゴシック"/>
              </a:endParaRPr>
            </a:p>
            <a:p>
              <a:pPr lvl="1"/>
              <a:r>
                <a:rPr lang="en-US" altLang="ja-JP" dirty="0" smtClean="0">
                  <a:latin typeface="ＭＳ ゴシック"/>
                  <a:ea typeface="ＭＳ ゴシック"/>
                  <a:cs typeface="ＭＳ ゴシック"/>
                </a:rPr>
                <a:t>3.1</a:t>
              </a:r>
              <a:r>
                <a:rPr lang="ja-JP" altLang="en-US" dirty="0" smtClean="0">
                  <a:latin typeface="ＭＳ ゴシック"/>
                  <a:ea typeface="ＭＳ ゴシック"/>
                  <a:cs typeface="ＭＳ ゴシック"/>
                </a:rPr>
                <a:t>：高時間分解能の実現性</a:t>
              </a:r>
              <a:endParaRPr lang="en-US" altLang="ja-JP" dirty="0" smtClean="0">
                <a:latin typeface="ＭＳ ゴシック"/>
                <a:ea typeface="ＭＳ ゴシック"/>
                <a:cs typeface="ＭＳ ゴシック"/>
              </a:endParaRPr>
            </a:p>
            <a:p>
              <a:pPr lvl="1"/>
              <a:r>
                <a:rPr kumimoji="1" lang="en-US" altLang="ja-JP" dirty="0" smtClean="0">
                  <a:latin typeface="ＭＳ ゴシック"/>
                  <a:ea typeface="ＭＳ ゴシック"/>
                  <a:cs typeface="ＭＳ ゴシック"/>
                </a:rPr>
                <a:t>3.2</a:t>
              </a:r>
              <a:r>
                <a:rPr kumimoji="1" lang="ja-JP" altLang="en-US" dirty="0" smtClean="0">
                  <a:latin typeface="ＭＳ ゴシック"/>
                  <a:ea typeface="ＭＳ ゴシック"/>
                  <a:cs typeface="ＭＳ ゴシック"/>
                </a:rPr>
                <a:t>：</a:t>
              </a:r>
              <a:r>
                <a:rPr lang="ja-JP" altLang="en-US" dirty="0" smtClean="0">
                  <a:latin typeface="ＭＳ ゴシック"/>
                  <a:ea typeface="ＭＳ ゴシック"/>
                  <a:cs typeface="ＭＳ ゴシック"/>
                </a:rPr>
                <a:t>三重球型分析器</a:t>
              </a:r>
              <a:r>
                <a:rPr lang="ja-JP" altLang="en-US" dirty="0" smtClean="0">
                  <a:latin typeface="ＭＳ ゴシック"/>
                  <a:ea typeface="ＭＳ ゴシック"/>
                  <a:cs typeface="ＭＳ ゴシック"/>
                </a:rPr>
                <a:t>の必要性</a:t>
              </a:r>
              <a:endParaRPr lang="en-US" altLang="ja-JP" dirty="0" smtClean="0">
                <a:latin typeface="ＭＳ ゴシック"/>
                <a:ea typeface="ＭＳ ゴシック"/>
                <a:cs typeface="ＭＳ ゴシック"/>
              </a:endParaRPr>
            </a:p>
            <a:p>
              <a:pPr lvl="1"/>
              <a:r>
                <a:rPr kumimoji="1" lang="en-US" altLang="ja-JP" dirty="0" smtClean="0">
                  <a:latin typeface="ＭＳ ゴシック"/>
                  <a:ea typeface="ＭＳ ゴシック"/>
                  <a:cs typeface="ＭＳ ゴシック"/>
                </a:rPr>
                <a:t>3.3</a:t>
              </a:r>
              <a:r>
                <a:rPr kumimoji="1" lang="ja-JP" altLang="en-US" dirty="0" smtClean="0">
                  <a:latin typeface="ＭＳ ゴシック"/>
                  <a:ea typeface="ＭＳ ゴシック"/>
                  <a:cs typeface="ＭＳ ゴシック"/>
                </a:rPr>
                <a:t>：特性計算の手法</a:t>
              </a:r>
              <a:endParaRPr kumimoji="1" lang="en-US" altLang="ja-JP" dirty="0" smtClean="0">
                <a:latin typeface="ＭＳ ゴシック"/>
                <a:ea typeface="ＭＳ ゴシック"/>
                <a:cs typeface="ＭＳ ゴシック"/>
              </a:endParaRPr>
            </a:p>
            <a:p>
              <a:pPr lvl="1"/>
              <a:r>
                <a:rPr lang="en-US" altLang="ja-JP" dirty="0" smtClean="0">
                  <a:solidFill>
                    <a:srgbClr val="FF0000"/>
                  </a:solidFill>
                  <a:latin typeface="ＭＳ ゴシック"/>
                  <a:ea typeface="ＭＳ ゴシック"/>
                  <a:cs typeface="ＭＳ ゴシック"/>
                </a:rPr>
                <a:t>3.4</a:t>
              </a:r>
              <a:r>
                <a:rPr lang="ja-JP" altLang="en-US" dirty="0" smtClean="0">
                  <a:solidFill>
                    <a:srgbClr val="FF0000"/>
                  </a:solidFill>
                  <a:latin typeface="ＭＳ ゴシック"/>
                  <a:ea typeface="ＭＳ ゴシック"/>
                  <a:cs typeface="ＭＳ ゴシック"/>
                </a:rPr>
                <a:t>：計算結果</a:t>
              </a:r>
              <a:endParaRPr lang="en-US" altLang="ja-JP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endParaRPr>
            </a:p>
            <a:p>
              <a:pPr lvl="1"/>
              <a:r>
                <a:rPr kumimoji="1" lang="en-US" altLang="ja-JP" dirty="0" smtClean="0">
                  <a:latin typeface="ＭＳ ゴシック"/>
                  <a:ea typeface="ＭＳ ゴシック"/>
                  <a:cs typeface="ＭＳ ゴシック"/>
                </a:rPr>
                <a:t>3.5</a:t>
              </a:r>
              <a:r>
                <a:rPr kumimoji="1" lang="ja-JP" altLang="en-US" dirty="0" smtClean="0">
                  <a:latin typeface="ＭＳ ゴシック"/>
                  <a:ea typeface="ＭＳ ゴシック"/>
                  <a:cs typeface="ＭＳ ゴシック"/>
                </a:rPr>
                <a:t>：太陽紫外線対策</a:t>
              </a:r>
              <a:endParaRPr kumimoji="1" lang="en-US" altLang="ja-JP" dirty="0" smtClean="0">
                <a:latin typeface="ＭＳ ゴシック"/>
                <a:ea typeface="ＭＳ ゴシック"/>
                <a:cs typeface="ＭＳ ゴシック"/>
              </a:endParaRPr>
            </a:p>
            <a:p>
              <a:r>
                <a:rPr lang="ja-JP" altLang="en-US" b="1" dirty="0" smtClean="0">
                  <a:latin typeface="ＭＳ ゴシック"/>
                  <a:ea typeface="ＭＳ ゴシック"/>
                  <a:cs typeface="ＭＳ ゴシック"/>
                </a:rPr>
                <a:t>４：数値モデルを用いた観測精度の</a:t>
              </a:r>
              <a:r>
                <a:rPr lang="ja-JP" altLang="en-US" b="1" dirty="0" smtClean="0">
                  <a:latin typeface="ＭＳ ゴシック"/>
                  <a:ea typeface="ＭＳ ゴシック"/>
                  <a:cs typeface="ＭＳ ゴシック"/>
                </a:rPr>
                <a:t>評価</a:t>
              </a:r>
              <a:endParaRPr lang="en-US" altLang="ja-JP" b="1" dirty="0" smtClean="0">
                <a:latin typeface="ＭＳ ゴシック"/>
                <a:ea typeface="ＭＳ ゴシック"/>
                <a:cs typeface="ＭＳ ゴシック"/>
              </a:endParaRPr>
            </a:p>
            <a:p>
              <a:pPr lvl="1"/>
              <a:r>
                <a:rPr lang="en-US" altLang="ja-JP" dirty="0" smtClean="0">
                  <a:latin typeface="ＭＳ ゴシック"/>
                  <a:ea typeface="ＭＳ ゴシック"/>
                  <a:cs typeface="ＭＳ ゴシック"/>
                </a:rPr>
                <a:t>4.1</a:t>
              </a:r>
              <a:r>
                <a:rPr lang="ja-JP" altLang="en-US" dirty="0" smtClean="0">
                  <a:latin typeface="ＭＳ ゴシック"/>
                  <a:ea typeface="ＭＳ ゴシック"/>
                  <a:cs typeface="ＭＳ ゴシック"/>
                </a:rPr>
                <a:t>：数値モデルの構築</a:t>
              </a:r>
              <a:endParaRPr lang="en-US" altLang="ja-JP" dirty="0" smtClean="0">
                <a:latin typeface="ＭＳ ゴシック"/>
                <a:ea typeface="ＭＳ ゴシック"/>
                <a:cs typeface="ＭＳ ゴシック"/>
              </a:endParaRPr>
            </a:p>
            <a:p>
              <a:pPr lvl="1"/>
              <a:r>
                <a:rPr lang="en-US" altLang="ja-JP" dirty="0" smtClean="0">
                  <a:latin typeface="ＭＳ ゴシック"/>
                  <a:ea typeface="ＭＳ ゴシック"/>
                  <a:cs typeface="ＭＳ ゴシック"/>
                </a:rPr>
                <a:t>4.2</a:t>
              </a:r>
              <a:r>
                <a:rPr lang="ja-JP" altLang="en-US" dirty="0" smtClean="0">
                  <a:latin typeface="ＭＳ ゴシック"/>
                  <a:ea typeface="ＭＳ ゴシック"/>
                  <a:cs typeface="ＭＳ ゴシック"/>
                </a:rPr>
                <a:t>：計算結果</a:t>
              </a:r>
              <a:endParaRPr lang="en-US" altLang="ja-JP" dirty="0" smtClean="0">
                <a:latin typeface="ＭＳ ゴシック"/>
                <a:ea typeface="ＭＳ ゴシック"/>
                <a:cs typeface="ＭＳ ゴシック"/>
              </a:endParaRPr>
            </a:p>
            <a:p>
              <a:pPr lvl="1"/>
              <a:r>
                <a:rPr lang="en-US" altLang="ja-JP" dirty="0" smtClean="0">
                  <a:latin typeface="ＭＳ ゴシック"/>
                  <a:ea typeface="ＭＳ ゴシック"/>
                  <a:cs typeface="ＭＳ ゴシック"/>
                </a:rPr>
                <a:t>4.3</a:t>
              </a:r>
              <a:r>
                <a:rPr lang="ja-JP" altLang="en-US" dirty="0" smtClean="0">
                  <a:latin typeface="ＭＳ ゴシック"/>
                  <a:ea typeface="ＭＳ ゴシック"/>
                  <a:cs typeface="ＭＳ ゴシック"/>
                </a:rPr>
                <a:t>：考察</a:t>
              </a:r>
              <a:endParaRPr lang="en-US" altLang="ja-JP" dirty="0" smtClean="0">
                <a:latin typeface="ＭＳ ゴシック"/>
                <a:ea typeface="ＭＳ ゴシック"/>
                <a:cs typeface="ＭＳ ゴシック"/>
              </a:endParaRPr>
            </a:p>
            <a:p>
              <a:r>
                <a:rPr kumimoji="1" lang="ja-JP" altLang="en-US" b="1" dirty="0" smtClean="0">
                  <a:latin typeface="ＭＳ ゴシック"/>
                  <a:ea typeface="ＭＳ ゴシック"/>
                  <a:cs typeface="ＭＳ ゴシック"/>
                </a:rPr>
                <a:t>５：複数センサー観測</a:t>
              </a:r>
              <a:r>
                <a:rPr lang="ja-JP" altLang="en-US" b="1" dirty="0" smtClean="0">
                  <a:latin typeface="ＭＳ ゴシック"/>
                  <a:ea typeface="ＭＳ ゴシック"/>
                  <a:cs typeface="ＭＳ ゴシック"/>
                </a:rPr>
                <a:t>による</a:t>
              </a:r>
              <a:r>
                <a:rPr kumimoji="1" lang="ja-JP" altLang="en-US" b="1" dirty="0" smtClean="0">
                  <a:latin typeface="ＭＳ ゴシック"/>
                  <a:ea typeface="ＭＳ ゴシック"/>
                  <a:cs typeface="ＭＳ ゴシック"/>
                </a:rPr>
                <a:t>影響の</a:t>
              </a:r>
              <a:r>
                <a:rPr kumimoji="1" lang="ja-JP" altLang="en-US" b="1" dirty="0" smtClean="0">
                  <a:latin typeface="ＭＳ ゴシック"/>
                  <a:ea typeface="ＭＳ ゴシック"/>
                  <a:cs typeface="ＭＳ ゴシック"/>
                </a:rPr>
                <a:t>評価</a:t>
              </a:r>
              <a:endParaRPr kumimoji="1" lang="en-US" altLang="ja-JP" b="1" dirty="0" smtClean="0">
                <a:latin typeface="ＭＳ ゴシック"/>
                <a:ea typeface="ＭＳ ゴシック"/>
                <a:cs typeface="ＭＳ ゴシック"/>
              </a:endParaRPr>
            </a:p>
            <a:p>
              <a:pPr lvl="1"/>
              <a:r>
                <a:rPr kumimoji="1" lang="en-US" altLang="ja-JP" dirty="0" smtClean="0">
                  <a:latin typeface="ＭＳ ゴシック"/>
                  <a:ea typeface="ＭＳ ゴシック"/>
                  <a:cs typeface="ＭＳ ゴシック"/>
                </a:rPr>
                <a:t>5.1</a:t>
              </a:r>
              <a:r>
                <a:rPr kumimoji="1" lang="ja-JP" altLang="en-US" dirty="0" smtClean="0">
                  <a:latin typeface="ＭＳ ゴシック"/>
                  <a:ea typeface="ＭＳ ゴシック"/>
                  <a:cs typeface="ＭＳ ゴシック"/>
                </a:rPr>
                <a:t>：センサー間の感度のバラツキによる観測精度への影響</a:t>
              </a:r>
              <a:endParaRPr kumimoji="1" lang="en-US" altLang="ja-JP" dirty="0" smtClean="0">
                <a:latin typeface="ＭＳ ゴシック"/>
                <a:ea typeface="ＭＳ ゴシック"/>
                <a:cs typeface="ＭＳ ゴシック"/>
              </a:endParaRPr>
            </a:p>
            <a:p>
              <a:pPr lvl="1"/>
              <a:r>
                <a:rPr lang="en-US" altLang="ja-JP" dirty="0" smtClean="0">
                  <a:solidFill>
                    <a:srgbClr val="FF0000"/>
                  </a:solidFill>
                  <a:latin typeface="ＭＳ ゴシック"/>
                  <a:ea typeface="ＭＳ ゴシック"/>
                  <a:cs typeface="ＭＳ ゴシック"/>
                </a:rPr>
                <a:t>5.2</a:t>
              </a:r>
              <a:r>
                <a:rPr lang="ja-JP" altLang="en-US" dirty="0" smtClean="0">
                  <a:solidFill>
                    <a:srgbClr val="FF0000"/>
                  </a:solidFill>
                  <a:latin typeface="ＭＳ ゴシック"/>
                  <a:ea typeface="ＭＳ ゴシック"/>
                  <a:cs typeface="ＭＳ ゴシック"/>
                </a:rPr>
                <a:t>：衛星スピンによる観測への影響</a:t>
              </a:r>
              <a:endParaRPr kumimoji="1" lang="en-US" altLang="ja-JP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endParaRPr>
            </a:p>
            <a:p>
              <a:r>
                <a:rPr lang="en-US" altLang="ja-JP" dirty="0" smtClean="0">
                  <a:latin typeface="ＭＳ ゴシック"/>
                  <a:ea typeface="ＭＳ ゴシック"/>
                  <a:cs typeface="ＭＳ ゴシック"/>
                </a:rPr>
                <a:t>…</a:t>
              </a:r>
            </a:p>
            <a:p>
              <a:r>
                <a:rPr kumimoji="1" lang="en-US" altLang="ja-JP" b="1" dirty="0" smtClean="0">
                  <a:latin typeface="ＭＳ ゴシック"/>
                  <a:ea typeface="ＭＳ ゴシック"/>
                  <a:cs typeface="ＭＳ ゴシック"/>
                </a:rPr>
                <a:t>X</a:t>
              </a:r>
              <a:r>
                <a:rPr kumimoji="1" lang="ja-JP" altLang="en-US" b="1" dirty="0" smtClean="0">
                  <a:latin typeface="ＭＳ ゴシック"/>
                  <a:ea typeface="ＭＳ ゴシック"/>
                  <a:cs typeface="ＭＳ ゴシック"/>
                </a:rPr>
                <a:t>：</a:t>
              </a:r>
              <a:r>
                <a:rPr kumimoji="1" lang="en-US" altLang="ja-JP" b="1" dirty="0" smtClean="0">
                  <a:latin typeface="ＭＳ ゴシック"/>
                  <a:ea typeface="ＭＳ ゴシック"/>
                  <a:cs typeface="ＭＳ ゴシック"/>
                </a:rPr>
                <a:t>Conclusion</a:t>
              </a:r>
            </a:p>
            <a:p>
              <a:r>
                <a:rPr lang="en-US" altLang="ja-JP" b="1" dirty="0" smtClean="0">
                  <a:latin typeface="ＭＳ ゴシック"/>
                  <a:ea typeface="ＭＳ ゴシック"/>
                  <a:cs typeface="ＭＳ ゴシック"/>
                </a:rPr>
                <a:t>Appendix</a:t>
              </a:r>
            </a:p>
            <a:p>
              <a:r>
                <a:rPr kumimoji="1" lang="en-US" altLang="ja-JP" b="1" dirty="0" smtClean="0">
                  <a:latin typeface="ＭＳ ゴシック"/>
                  <a:ea typeface="ＭＳ ゴシック"/>
                  <a:cs typeface="ＭＳ ゴシック"/>
                </a:rPr>
                <a:t>Acknowledgements</a:t>
              </a:r>
            </a:p>
            <a:p>
              <a:r>
                <a:rPr lang="en-US" altLang="ja-JP" b="1" dirty="0" err="1" smtClean="0">
                  <a:latin typeface="ＭＳ ゴシック"/>
                  <a:ea typeface="ＭＳ ゴシック"/>
                  <a:cs typeface="ＭＳ ゴシック"/>
                </a:rPr>
                <a:t>Refereneces</a:t>
              </a:r>
              <a:endParaRPr kumimoji="1" lang="ja-JP" altLang="en-US" b="1" dirty="0">
                <a:latin typeface="ＭＳ ゴシック"/>
                <a:ea typeface="ＭＳ ゴシック"/>
                <a:cs typeface="ＭＳ ゴシック"/>
              </a:endParaRPr>
            </a:p>
          </p:txBody>
        </p:sp>
      </p:grpSp>
      <p:sp>
        <p:nvSpPr>
          <p:cNvPr id="6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latin typeface="Impact"/>
                <a:ea typeface="ＭＳ Ｐゴシック"/>
                <a:cs typeface="Impact"/>
              </a:rPr>
              <a:t>2</a:t>
            </a:r>
            <a:endParaRPr lang="en-US" altLang="ja-JP" dirty="0">
              <a:latin typeface="Impact"/>
              <a:ea typeface="ＭＳ Ｐゴシック"/>
              <a:cs typeface="Impact"/>
            </a:endParaRPr>
          </a:p>
        </p:txBody>
      </p:sp>
      <p:sp>
        <p:nvSpPr>
          <p:cNvPr id="7" name="テキスト ボックス 7"/>
          <p:cNvSpPr txBox="1">
            <a:spLocks noChangeArrowheads="1"/>
          </p:cNvSpPr>
          <p:nvPr/>
        </p:nvSpPr>
        <p:spPr bwMode="auto">
          <a:xfrm>
            <a:off x="0" y="30480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 smtClean="0">
                <a:solidFill>
                  <a:schemeClr val="accent1"/>
                </a:solidFill>
                <a:latin typeface="ＭＳ Ｐゴシック"/>
                <a:ea typeface="ＭＳ Ｐゴシック"/>
                <a:cs typeface="ＭＳ Ｐゴシック"/>
              </a:rPr>
              <a:t>Provisional contents</a:t>
            </a:r>
            <a:endParaRPr lang="ja-JP" altLang="en-US" sz="2800" b="1" dirty="0">
              <a:solidFill>
                <a:schemeClr val="accent1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cntsm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0500" y="949325"/>
            <a:ext cx="4838701" cy="6858000"/>
          </a:xfrm>
          <a:prstGeom prst="rect">
            <a:avLst/>
          </a:prstGeom>
        </p:spPr>
      </p:pic>
      <p:pic>
        <p:nvPicPr>
          <p:cNvPr id="21" name="図 20" descr="c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00600" y="1371600"/>
            <a:ext cx="4003128" cy="567372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90500" y="392667"/>
            <a:ext cx="437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>
                <a:latin typeface="ＭＳ ゴシック"/>
                <a:ea typeface="ＭＳ ゴシック"/>
                <a:cs typeface="ＭＳ ゴシック"/>
              </a:rPr>
              <a:t>Discussions</a:t>
            </a:r>
            <a:endParaRPr kumimoji="1" lang="ja-JP" altLang="en-US" sz="2400" u="sng" dirty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0443" y="4696729"/>
            <a:ext cx="7703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ＭＳ ゴシック"/>
                <a:ea typeface="ＭＳ ゴシック"/>
                <a:cs typeface="ＭＳ ゴシック"/>
              </a:rPr>
              <a:t>Type A :  C(E)</a:t>
            </a:r>
            <a:r>
              <a:rPr lang="ja-JP" altLang="en-US" sz="2000" dirty="0" smtClean="0">
                <a:latin typeface="ＭＳ ゴシック"/>
                <a:ea typeface="ＭＳ ゴシック"/>
                <a:cs typeface="ＭＳ ゴシック"/>
              </a:rPr>
              <a:t>＝</a:t>
            </a:r>
            <a:r>
              <a:rPr kumimoji="1" lang="en-US" altLang="ja-JP" sz="2000" dirty="0" smtClean="0">
                <a:latin typeface="ＭＳ ゴシック"/>
                <a:ea typeface="ＭＳ ゴシック"/>
                <a:cs typeface="ＭＳ ゴシック"/>
              </a:rPr>
              <a:t> 0 when the FOV direction is large</a:t>
            </a:r>
          </a:p>
          <a:p>
            <a:r>
              <a:rPr lang="en-US" altLang="ja-JP" sz="2000" dirty="0" smtClean="0">
                <a:latin typeface="ＭＳ ゴシック"/>
                <a:ea typeface="ＭＳ ゴシック"/>
                <a:cs typeface="ＭＳ ゴシック"/>
              </a:rPr>
              <a:t>Type B : </a:t>
            </a:r>
            <a:r>
              <a:rPr lang="en-US" altLang="ja-JP" sz="2000" dirty="0" smtClean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altLang="ja-JP" sz="2000" dirty="0" smtClean="0">
                <a:latin typeface="ＭＳ ゴシック"/>
                <a:ea typeface="ＭＳ ゴシック"/>
                <a:cs typeface="ＭＳ ゴシック"/>
              </a:rPr>
              <a:t>C</a:t>
            </a:r>
            <a:r>
              <a:rPr lang="en-US" altLang="ja-JP" sz="2000" dirty="0" smtClean="0">
                <a:latin typeface="ＭＳ ゴシック"/>
                <a:ea typeface="ＭＳ ゴシック"/>
                <a:cs typeface="ＭＳ ゴシック"/>
              </a:rPr>
              <a:t>(E</a:t>
            </a:r>
            <a:r>
              <a:rPr lang="en-US" altLang="ja-JP" sz="2000" dirty="0" smtClean="0">
                <a:latin typeface="ＭＳ ゴシック"/>
                <a:ea typeface="ＭＳ ゴシック"/>
                <a:cs typeface="ＭＳ ゴシック"/>
              </a:rPr>
              <a:t>)</a:t>
            </a:r>
            <a:r>
              <a:rPr lang="en-US" altLang="ja-JP" sz="2000" dirty="0" smtClean="0">
                <a:latin typeface="ＭＳ ゴシック"/>
                <a:ea typeface="ＭＳ ゴシック"/>
                <a:cs typeface="ＭＳ ゴシック"/>
              </a:rPr>
              <a:t>≠</a:t>
            </a:r>
            <a:r>
              <a:rPr lang="en-US" altLang="ja-JP" sz="2000" dirty="0" smtClean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altLang="ja-JP" sz="2000" dirty="0" smtClean="0">
                <a:latin typeface="ＭＳ ゴシック"/>
                <a:ea typeface="ＭＳ ゴシック"/>
                <a:cs typeface="ＭＳ ゴシック"/>
              </a:rPr>
              <a:t>0 when the FOV direction is large</a:t>
            </a:r>
            <a:r>
              <a:rPr kumimoji="1" lang="en-US" altLang="ja-JP" sz="2000" dirty="0" smtClean="0">
                <a:latin typeface="ＭＳ ゴシック"/>
                <a:ea typeface="ＭＳ ゴシック"/>
                <a:cs typeface="ＭＳ ゴシック"/>
              </a:rPr>
              <a:t> </a:t>
            </a:r>
          </a:p>
          <a:p>
            <a:pPr algn="ctr"/>
            <a:r>
              <a:rPr lang="en-US" altLang="ja-JP" sz="2000" dirty="0" smtClean="0">
                <a:latin typeface="ＭＳ ゴシック"/>
                <a:ea typeface="ＭＳ ゴシック"/>
                <a:cs typeface="ＭＳ ゴシック"/>
              </a:rPr>
              <a:t>↓</a:t>
            </a:r>
            <a:endParaRPr lang="en-US" altLang="ja-JP" sz="20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kumimoji="1" lang="en-US" altLang="ja-JP" sz="2000" b="1" dirty="0" smtClean="0">
                <a:solidFill>
                  <a:schemeClr val="accent1"/>
                </a:solidFill>
                <a:latin typeface="ＭＳ ゴシック"/>
                <a:ea typeface="ＭＳ ゴシック"/>
                <a:cs typeface="ＭＳ ゴシック"/>
              </a:rPr>
              <a:t>The effect of FOV change is much larger in case of Type B</a:t>
            </a:r>
            <a:endParaRPr kumimoji="1" lang="ja-JP" altLang="en-US" sz="2000" b="1" dirty="0">
              <a:solidFill>
                <a:schemeClr val="accent1"/>
              </a:solidFill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20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</p:spPr>
        <p:txBody>
          <a:bodyPr/>
          <a:lstStyle/>
          <a:p>
            <a:pPr>
              <a:defRPr/>
            </a:pPr>
            <a:fld id="{BDCA9A17-6F07-7844-85FC-E5975BC2AD85}" type="slidenum">
              <a:rPr lang="en-US" altLang="ja-JP"/>
              <a:pPr>
                <a:defRPr/>
              </a:pPr>
              <a:t>20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図形グループ 33"/>
          <p:cNvGrpSpPr/>
          <p:nvPr/>
        </p:nvGrpSpPr>
        <p:grpSpPr>
          <a:xfrm>
            <a:off x="0" y="57251"/>
            <a:ext cx="5534025" cy="7843500"/>
            <a:chOff x="0" y="340040"/>
            <a:chExt cx="5534025" cy="7843500"/>
          </a:xfrm>
        </p:grpSpPr>
        <p:pic>
          <p:nvPicPr>
            <p:cNvPr id="6" name="図 5" descr="dev_n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0" y="340040"/>
              <a:ext cx="5534025" cy="7843500"/>
            </a:xfrm>
            <a:prstGeom prst="rect">
              <a:avLst/>
            </a:prstGeom>
          </p:spPr>
        </p:pic>
        <p:cxnSp>
          <p:nvCxnSpPr>
            <p:cNvPr id="29" name="直線矢印コネクタ 28"/>
            <p:cNvCxnSpPr/>
            <p:nvPr/>
          </p:nvCxnSpPr>
          <p:spPr>
            <a:xfrm rot="16200000" flipV="1">
              <a:off x="3763270" y="2953644"/>
              <a:ext cx="1885934" cy="16555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図形グループ 25"/>
          <p:cNvGrpSpPr/>
          <p:nvPr/>
        </p:nvGrpSpPr>
        <p:grpSpPr>
          <a:xfrm>
            <a:off x="6124426" y="0"/>
            <a:ext cx="2973643" cy="4541231"/>
            <a:chOff x="5752916" y="2201100"/>
            <a:chExt cx="2973643" cy="4541231"/>
          </a:xfrm>
        </p:grpSpPr>
        <p:grpSp>
          <p:nvGrpSpPr>
            <p:cNvPr id="17" name="図形グループ 16"/>
            <p:cNvGrpSpPr/>
            <p:nvPr/>
          </p:nvGrpSpPr>
          <p:grpSpPr>
            <a:xfrm rot="6674455">
              <a:off x="5467460" y="3256671"/>
              <a:ext cx="3057012" cy="945870"/>
              <a:chOff x="4501449" y="4800601"/>
              <a:chExt cx="3057012" cy="945870"/>
            </a:xfrm>
          </p:grpSpPr>
          <p:grpSp>
            <p:nvGrpSpPr>
              <p:cNvPr id="9" name="図形グループ 8"/>
              <p:cNvGrpSpPr/>
              <p:nvPr/>
            </p:nvGrpSpPr>
            <p:grpSpPr>
              <a:xfrm>
                <a:off x="4501449" y="4800601"/>
                <a:ext cx="3057012" cy="945870"/>
                <a:chOff x="5324988" y="2484718"/>
                <a:chExt cx="3057012" cy="945870"/>
              </a:xfrm>
            </p:grpSpPr>
            <p:cxnSp>
              <p:nvCxnSpPr>
                <p:cNvPr id="10" name="直線矢印コネクタ 9"/>
                <p:cNvCxnSpPr/>
                <p:nvPr/>
              </p:nvCxnSpPr>
              <p:spPr>
                <a:xfrm>
                  <a:off x="5715000" y="3429000"/>
                  <a:ext cx="2667000" cy="1588"/>
                </a:xfrm>
                <a:prstGeom prst="straightConnector1">
                  <a:avLst/>
                </a:prstGeom>
                <a:ln w="57150" cmpd="sng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線矢印コネクタ 10"/>
                <p:cNvCxnSpPr/>
                <p:nvPr/>
              </p:nvCxnSpPr>
              <p:spPr>
                <a:xfrm rot="18900000">
                  <a:off x="5324988" y="2484718"/>
                  <a:ext cx="2667000" cy="1588"/>
                </a:xfrm>
                <a:prstGeom prst="straightConnector1">
                  <a:avLst/>
                </a:prstGeom>
                <a:ln w="57150" cmpd="sng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矢印コネクタ 11"/>
                <p:cNvCxnSpPr/>
                <p:nvPr/>
              </p:nvCxnSpPr>
              <p:spPr>
                <a:xfrm rot="20280000">
                  <a:off x="5618198" y="2929520"/>
                  <a:ext cx="2667000" cy="1588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直線矢印コネクタ 15"/>
              <p:cNvCxnSpPr/>
              <p:nvPr/>
            </p:nvCxnSpPr>
            <p:spPr>
              <a:xfrm rot="20700000">
                <a:off x="4846228" y="5397801"/>
                <a:ext cx="2667000" cy="1588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テキスト ボックス 17"/>
            <p:cNvSpPr txBox="1"/>
            <p:nvPr/>
          </p:nvSpPr>
          <p:spPr>
            <a:xfrm>
              <a:off x="6967408" y="6096000"/>
              <a:ext cx="8881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accent1"/>
                  </a:solidFill>
                </a:rPr>
                <a:t>Type B</a:t>
              </a:r>
            </a:p>
            <a:p>
              <a:r>
                <a:rPr lang="en-US" altLang="ja-JP" dirty="0" smtClean="0">
                  <a:solidFill>
                    <a:schemeClr val="accent1"/>
                  </a:solidFill>
                </a:rPr>
                <a:t>: 50 %</a:t>
              </a:r>
              <a:endParaRPr kumimoji="1" lang="ja-JP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001396" y="5533770"/>
              <a:ext cx="8644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accent1"/>
                  </a:solidFill>
                </a:rPr>
                <a:t>Type A</a:t>
              </a:r>
            </a:p>
            <a:p>
              <a:r>
                <a:rPr lang="en-US" altLang="ja-JP" dirty="0" smtClean="0">
                  <a:solidFill>
                    <a:schemeClr val="accent1"/>
                  </a:solidFill>
                </a:rPr>
                <a:t>: 33 %</a:t>
              </a:r>
              <a:endParaRPr kumimoji="1" lang="ja-JP" alt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21" name="直線コネクタ 20"/>
            <p:cNvCxnSpPr/>
            <p:nvPr/>
          </p:nvCxnSpPr>
          <p:spPr>
            <a:xfrm rot="5400000">
              <a:off x="6494721" y="5349104"/>
              <a:ext cx="369332" cy="1588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rot="5400000">
              <a:off x="6538946" y="5630616"/>
              <a:ext cx="930768" cy="1588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5752916" y="4939703"/>
              <a:ext cx="496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362768" y="4939703"/>
              <a:ext cx="1363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FOV change</a:t>
              </a:r>
              <a:endParaRPr kumimoji="1" lang="ja-JP" altLang="en-US" dirty="0"/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5534026" y="4441611"/>
            <a:ext cx="3776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860908"/>
                </a:solidFill>
                <a:latin typeface="ＭＳ ゴシック"/>
                <a:ea typeface="ＭＳ ゴシック"/>
                <a:cs typeface="ＭＳ ゴシック"/>
              </a:rPr>
              <a:t>~ 4 %</a:t>
            </a:r>
          </a:p>
          <a:p>
            <a:r>
              <a:rPr kumimoji="1" lang="en-US" altLang="ja-JP" dirty="0" smtClean="0">
                <a:latin typeface="ＭＳ ゴシック"/>
                <a:ea typeface="ＭＳ ゴシック"/>
                <a:cs typeface="ＭＳ ゴシック"/>
              </a:rPr>
              <a:t>Errors of calculation</a:t>
            </a:r>
          </a:p>
          <a:p>
            <a:r>
              <a:rPr lang="en-US" altLang="ja-JP" dirty="0" smtClean="0">
                <a:latin typeface="ＭＳ ゴシック"/>
                <a:ea typeface="ＭＳ ゴシック"/>
                <a:cs typeface="ＭＳ ゴシック"/>
              </a:rPr>
              <a:t>Type A : FOV change/16 = 6.25 %</a:t>
            </a:r>
          </a:p>
        </p:txBody>
      </p:sp>
      <p:sp>
        <p:nvSpPr>
          <p:cNvPr id="31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</p:spPr>
        <p:txBody>
          <a:bodyPr/>
          <a:lstStyle/>
          <a:p>
            <a:pPr>
              <a:defRPr/>
            </a:pPr>
            <a:fld id="{BDCA9A17-6F07-7844-85FC-E5975BC2AD85}" type="slidenum">
              <a:rPr lang="en-US" altLang="ja-JP"/>
              <a:pPr>
                <a:defRPr/>
              </a:pPr>
              <a:t>21</a:t>
            </a:fld>
            <a:endParaRPr lang="en-US" altLang="ja-JP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65244" y="5476097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sz="2000" dirty="0" smtClean="0">
                <a:solidFill>
                  <a:srgbClr val="860908"/>
                </a:solidFill>
                <a:latin typeface="ＭＳ ゴシック"/>
                <a:ea typeface="ＭＳ ゴシック"/>
                <a:cs typeface="ＭＳ ゴシック"/>
              </a:rPr>
              <a:t>Rotation </a:t>
            </a:r>
            <a:r>
              <a:rPr lang="en-US" altLang="ja-JP" sz="2000" dirty="0" smtClean="0">
                <a:solidFill>
                  <a:srgbClr val="860908"/>
                </a:solidFill>
                <a:latin typeface="ＭＳ ゴシック"/>
                <a:ea typeface="ＭＳ ゴシック"/>
                <a:cs typeface="ＭＳ ゴシック"/>
              </a:rPr>
              <a:t>angles of bulk velocities and temperatures are almost equal</a:t>
            </a:r>
          </a:p>
          <a:p>
            <a:pPr>
              <a:buFont typeface="Arial"/>
              <a:buChar char="•"/>
            </a:pPr>
            <a:r>
              <a:rPr kumimoji="1" lang="en-US" altLang="ja-JP" sz="2000" dirty="0" smtClean="0">
                <a:solidFill>
                  <a:srgbClr val="860908"/>
                </a:solidFill>
                <a:latin typeface="ＭＳ ゴシック"/>
                <a:ea typeface="ＭＳ ゴシック"/>
                <a:cs typeface="ＭＳ ゴシック"/>
              </a:rPr>
              <a:t>Rotation angles of Type A &lt; </a:t>
            </a:r>
            <a:r>
              <a:rPr lang="en-US" altLang="ja-JP" sz="2000" dirty="0" smtClean="0">
                <a:solidFill>
                  <a:srgbClr val="860908"/>
                </a:solidFill>
                <a:latin typeface="ＭＳ ゴシック"/>
                <a:ea typeface="ＭＳ ゴシック"/>
                <a:cs typeface="ＭＳ ゴシック"/>
              </a:rPr>
              <a:t>Rotation angles of Type B</a:t>
            </a:r>
            <a:endParaRPr kumimoji="1" lang="ja-JP" altLang="en-US" sz="2000" dirty="0">
              <a:solidFill>
                <a:srgbClr val="860908"/>
              </a:solidFill>
              <a:latin typeface="ＭＳ ゴシック"/>
              <a:ea typeface="ＭＳ ゴシック"/>
              <a:cs typeface="ＭＳ 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4470400" y="2904493"/>
          <a:ext cx="4165600" cy="1219200"/>
        </p:xfrm>
        <a:graphic>
          <a:graphicData uri="http://schemas.openxmlformats.org/presentationml/2006/ole">
            <p:oleObj spid="_x0000_s76802" name="数式" r:id="rId3" imgW="1346200" imgH="393700" progId="Equation.3">
              <p:embed/>
            </p:oleObj>
          </a:graphicData>
        </a:graphic>
      </p:graphicFrame>
      <p:grpSp>
        <p:nvGrpSpPr>
          <p:cNvPr id="16" name="図形グループ 15"/>
          <p:cNvGrpSpPr/>
          <p:nvPr/>
        </p:nvGrpSpPr>
        <p:grpSpPr>
          <a:xfrm>
            <a:off x="190500" y="1304293"/>
            <a:ext cx="4279900" cy="3144511"/>
            <a:chOff x="520700" y="762000"/>
            <a:chExt cx="4279900" cy="3144511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700" y="762000"/>
              <a:ext cx="4051300" cy="3144511"/>
            </a:xfrm>
            <a:prstGeom prst="rect">
              <a:avLst/>
            </a:prstGeom>
          </p:spPr>
        </p:pic>
        <p:cxnSp>
          <p:nvCxnSpPr>
            <p:cNvPr id="7" name="直線矢印コネクタ 6"/>
            <p:cNvCxnSpPr/>
            <p:nvPr/>
          </p:nvCxnSpPr>
          <p:spPr>
            <a:xfrm rot="5400000">
              <a:off x="2971800" y="1143000"/>
              <a:ext cx="1828800" cy="1828800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/>
            <p:nvPr/>
          </p:nvCxnSpPr>
          <p:spPr>
            <a:xfrm rot="10800000" flipV="1">
              <a:off x="2667000" y="1143000"/>
              <a:ext cx="2133600" cy="914400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/>
          <p:cNvSpPr txBox="1"/>
          <p:nvPr/>
        </p:nvSpPr>
        <p:spPr>
          <a:xfrm>
            <a:off x="190500" y="392667"/>
            <a:ext cx="483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>
                <a:latin typeface="ＭＳ ゴシック"/>
                <a:ea typeface="ＭＳ ゴシック"/>
                <a:cs typeface="ＭＳ ゴシック"/>
              </a:rPr>
              <a:t>How do we solve the problem ?</a:t>
            </a:r>
            <a:endParaRPr kumimoji="1" lang="ja-JP" altLang="en-US" sz="2400" u="sng" dirty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20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</p:spPr>
        <p:txBody>
          <a:bodyPr/>
          <a:lstStyle/>
          <a:p>
            <a:pPr>
              <a:defRPr/>
            </a:pPr>
            <a:fld id="{BDCA9A17-6F07-7844-85FC-E5975BC2AD85}" type="slidenum">
              <a:rPr lang="en-US" altLang="ja-JP"/>
              <a:pPr>
                <a:defRPr/>
              </a:pPr>
              <a:t>22</a:t>
            </a:fld>
            <a:endParaRPr lang="en-US" altLang="ja-JP" dirty="0"/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/>
        </p:nvGraphicFramePr>
        <p:xfrm>
          <a:off x="4516931" y="1101093"/>
          <a:ext cx="3004457" cy="1168400"/>
        </p:xfrm>
        <a:graphic>
          <a:graphicData uri="http://schemas.openxmlformats.org/presentationml/2006/ole">
            <p:oleObj spid="_x0000_s76805" name="数式" r:id="rId5" imgW="914400" imgH="355600" progId="Equation.3">
              <p:embed/>
            </p:oleObj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1192306" y="5004506"/>
            <a:ext cx="6759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l"/>
            </a:pPr>
            <a:r>
              <a:rPr kumimoji="1" lang="en-US" altLang="ja-JP" sz="2000" dirty="0" smtClean="0">
                <a:latin typeface="ＭＳ ゴシック"/>
                <a:ea typeface="ＭＳ ゴシック"/>
                <a:cs typeface="ＭＳ ゴシック"/>
              </a:rPr>
              <a:t>Calibrate counts of each analyzers using the equation(**)</a:t>
            </a:r>
          </a:p>
          <a:p>
            <a:pPr>
              <a:buFont typeface="Wingdings" charset="2"/>
              <a:buChar char="l"/>
            </a:pPr>
            <a:r>
              <a:rPr lang="en-US" altLang="ja-JP" sz="2000" dirty="0" smtClean="0">
                <a:latin typeface="ＭＳ ゴシック"/>
                <a:ea typeface="ＭＳ ゴシック"/>
                <a:cs typeface="ＭＳ ゴシック"/>
              </a:rPr>
              <a:t>Calculate velocity moments and estimate rotation angles using the calibrated counts</a:t>
            </a:r>
            <a:endParaRPr kumimoji="1" lang="ja-JP" altLang="en-US" sz="2000" dirty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53200" y="375436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ＤＦＰ太丸ゴシック体"/>
                <a:ea typeface="ＤＦＰ太丸ゴシック体"/>
                <a:cs typeface="ＤＦＰ太丸ゴシック体"/>
              </a:rPr>
              <a:t>・・・</a:t>
            </a:r>
            <a:r>
              <a:rPr lang="en-US" altLang="ja-JP" dirty="0" smtClean="0">
                <a:latin typeface="ＤＦＰ太丸ゴシック体"/>
                <a:ea typeface="ＤＦＰ太丸ゴシック体"/>
                <a:cs typeface="ＤＦＰ太丸ゴシック体"/>
              </a:rPr>
              <a:t>(**)</a:t>
            </a:r>
            <a:endParaRPr kumimoji="1" lang="ja-JP" altLang="en-US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dev_ac.pdf"/>
          <p:cNvPicPr>
            <a:picLocks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143000"/>
            <a:ext cx="4680000" cy="6480000"/>
          </a:xfrm>
          <a:prstGeom prst="rect">
            <a:avLst/>
          </a:prstGeom>
        </p:spPr>
      </p:pic>
      <p:sp>
        <p:nvSpPr>
          <p:cNvPr id="8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</p:spPr>
        <p:txBody>
          <a:bodyPr/>
          <a:lstStyle/>
          <a:p>
            <a:pPr>
              <a:defRPr/>
            </a:pPr>
            <a:fld id="{BDCA9A17-6F07-7844-85FC-E5975BC2AD85}" type="slidenum">
              <a:rPr lang="en-US" altLang="ja-JP"/>
              <a:pPr>
                <a:defRPr/>
              </a:pPr>
              <a:t>23</a:t>
            </a:fld>
            <a:endParaRPr lang="en-US" altLang="ja-JP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9530" y="4573618"/>
            <a:ext cx="436247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ＭＳ ゴシック"/>
                <a:ea typeface="ＭＳ ゴシック"/>
                <a:cs typeface="ＭＳ ゴシック"/>
              </a:rPr>
              <a:t>Rotation angles of calibrated moments are smaller than 0.5 degrees</a:t>
            </a:r>
          </a:p>
          <a:p>
            <a:pPr algn="ctr"/>
            <a:r>
              <a:rPr kumimoji="1" lang="en-US" altLang="ja-JP" dirty="0" smtClean="0">
                <a:latin typeface="ＭＳ ゴシック"/>
                <a:ea typeface="ＭＳ ゴシック"/>
                <a:cs typeface="ＭＳ ゴシック"/>
              </a:rPr>
              <a:t>↓</a:t>
            </a:r>
          </a:p>
          <a:p>
            <a:pPr algn="ctr"/>
            <a:r>
              <a:rPr lang="en-US" altLang="ja-JP" dirty="0" smtClean="0">
                <a:latin typeface="ＭＳ ゴシック"/>
                <a:ea typeface="ＭＳ ゴシック"/>
                <a:cs typeface="ＭＳ ゴシック"/>
              </a:rPr>
              <a:t>Calibration works well !!</a:t>
            </a:r>
            <a:endParaRPr kumimoji="1" lang="en-US" altLang="ja-JP" dirty="0" smtClean="0">
              <a:latin typeface="ＭＳ ゴシック"/>
              <a:ea typeface="ＭＳ ゴシック"/>
              <a:cs typeface="ＭＳ ゴシック"/>
            </a:endParaRPr>
          </a:p>
          <a:p>
            <a:endParaRPr kumimoji="1" lang="en-US" altLang="ja-JP" dirty="0" smtClean="0">
              <a:latin typeface="ＭＳ ゴシック"/>
              <a:ea typeface="ＭＳ ゴシック"/>
              <a:cs typeface="ＭＳ ゴシック"/>
            </a:endParaRPr>
          </a:p>
          <a:p>
            <a:endParaRPr lang="en-US" altLang="ja-JP" dirty="0" smtClean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0500" y="392667"/>
            <a:ext cx="483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>
                <a:latin typeface="ＭＳ ゴシック"/>
                <a:ea typeface="ＭＳ ゴシック"/>
                <a:cs typeface="ＭＳ ゴシック"/>
              </a:rPr>
              <a:t>Results and Discussions</a:t>
            </a:r>
            <a:endParaRPr kumimoji="1" lang="ja-JP" altLang="en-US" sz="2400" u="sng" dirty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4130" y="89380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dirty="0" smtClean="0"/>
              <a:t>Type A</a:t>
            </a:r>
            <a:endParaRPr kumimoji="1" lang="ja-JP" altLang="en-US" dirty="0"/>
          </a:p>
        </p:txBody>
      </p:sp>
      <p:pic>
        <p:nvPicPr>
          <p:cNvPr id="13" name="図 12" descr="dev_bc.pdf"/>
          <p:cNvPicPr>
            <a:picLocks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0" y="1143000"/>
            <a:ext cx="4680000" cy="64800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724400" y="89380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dirty="0" smtClean="0"/>
              <a:t>Type B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65844" y="4573618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ＭＳ ゴシック"/>
                <a:ea typeface="ＭＳ ゴシック"/>
                <a:cs typeface="ＭＳ ゴシック"/>
              </a:rPr>
              <a:t>Rotation angles of calibrated moments tend to increase as </a:t>
            </a:r>
            <a:r>
              <a:rPr lang="en-US" altLang="ja-JP" dirty="0" smtClean="0">
                <a:latin typeface="ＭＳ ゴシック"/>
                <a:ea typeface="ＭＳ ゴシック"/>
                <a:cs typeface="ＭＳ ゴシック"/>
              </a:rPr>
              <a:t>FOV change increases</a:t>
            </a:r>
          </a:p>
          <a:p>
            <a:pPr algn="ctr"/>
            <a:r>
              <a:rPr kumimoji="1" lang="en-US" altLang="ja-JP" dirty="0" smtClean="0">
                <a:latin typeface="ＭＳ ゴシック"/>
                <a:ea typeface="ＭＳ ゴシック"/>
                <a:cs typeface="ＭＳ ゴシック"/>
              </a:rPr>
              <a:t>↓</a:t>
            </a:r>
          </a:p>
          <a:p>
            <a:r>
              <a:rPr lang="en-US" altLang="ja-JP" dirty="0" smtClean="0">
                <a:latin typeface="ＭＳ ゴシック"/>
                <a:ea typeface="ＭＳ ゴシック"/>
                <a:cs typeface="ＭＳ ゴシック"/>
              </a:rPr>
              <a:t>Calibration does not work</a:t>
            </a:r>
          </a:p>
          <a:p>
            <a:r>
              <a:rPr kumimoji="1" lang="en-US" altLang="ja-JP" dirty="0" smtClean="0">
                <a:latin typeface="ＭＳ ゴシック"/>
                <a:ea typeface="ＭＳ ゴシック"/>
                <a:cs typeface="ＭＳ ゴシック"/>
              </a:rPr>
              <a:t>…Why ?</a:t>
            </a:r>
            <a:endParaRPr kumimoji="1" lang="en-US" altLang="ja-JP" dirty="0" smtClean="0">
              <a:latin typeface="ＭＳ ゴシック"/>
              <a:ea typeface="ＭＳ ゴシック"/>
              <a:cs typeface="ＭＳ ゴシック"/>
            </a:endParaRPr>
          </a:p>
          <a:p>
            <a:endParaRPr lang="en-US" altLang="ja-JP" dirty="0" smtClean="0">
              <a:latin typeface="ＭＳ ゴシック"/>
              <a:ea typeface="ＭＳ ゴシック"/>
              <a:cs typeface="ＭＳ 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</p:spPr>
        <p:txBody>
          <a:bodyPr/>
          <a:lstStyle/>
          <a:p>
            <a:pPr>
              <a:defRPr/>
            </a:pPr>
            <a:fld id="{BDCA9A17-6F07-7844-85FC-E5975BC2AD85}" type="slidenum">
              <a:rPr lang="en-US" altLang="ja-JP"/>
              <a:pPr>
                <a:defRPr/>
              </a:pPr>
              <a:t>24</a:t>
            </a:fld>
            <a:endParaRPr lang="en-US" altLang="ja-JP" dirty="0"/>
          </a:p>
        </p:txBody>
      </p:sp>
      <p:pic>
        <p:nvPicPr>
          <p:cNvPr id="6" name="図 5" descr="fovchang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67200" y="-134034"/>
            <a:ext cx="5334000" cy="7525435"/>
          </a:xfrm>
          <a:prstGeom prst="rect">
            <a:avLst/>
          </a:prstGeom>
        </p:spPr>
      </p:pic>
      <p:pic>
        <p:nvPicPr>
          <p:cNvPr id="7" name="図 6" descr="axi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0"/>
            <a:ext cx="3304558" cy="250190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4158" y="3048000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ＭＳ ゴシック"/>
                <a:ea typeface="ＭＳ ゴシック"/>
                <a:cs typeface="ＭＳ ゴシック"/>
              </a:rPr>
              <a:t>Equation (**) does not include the characteristics (angular resolution) of the analyzer.</a:t>
            </a:r>
          </a:p>
          <a:p>
            <a:pPr algn="ctr"/>
            <a:r>
              <a:rPr lang="ja-JP" altLang="en-US" sz="2000" dirty="0" smtClean="0">
                <a:latin typeface="ＭＳ ゴシック"/>
                <a:ea typeface="ＭＳ ゴシック"/>
                <a:cs typeface="ＭＳ ゴシック"/>
              </a:rPr>
              <a:t>：</a:t>
            </a:r>
            <a:endParaRPr kumimoji="1" lang="en-US" altLang="ja-JP" sz="20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kumimoji="1" lang="en-US" altLang="ja-JP" sz="2000" dirty="0" smtClean="0">
                <a:latin typeface="ＭＳ ゴシック"/>
                <a:ea typeface="ＭＳ ゴシック"/>
                <a:cs typeface="ＭＳ ゴシック"/>
              </a:rPr>
              <a:t>The absence of the characteristic  severely affect especially in the case of Type B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158" y="5620059"/>
            <a:ext cx="4467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860908"/>
                </a:solidFill>
                <a:latin typeface="ＭＳ ゴシック"/>
                <a:ea typeface="ＭＳ ゴシック"/>
                <a:cs typeface="ＭＳ ゴシック"/>
              </a:rPr>
              <a:t>Another calibration method is necessary for Type B</a:t>
            </a:r>
            <a:endParaRPr kumimoji="1" lang="ja-JP" altLang="en-US" sz="2000" b="1" dirty="0">
              <a:solidFill>
                <a:srgbClr val="860908"/>
              </a:solidFill>
              <a:latin typeface="ＭＳ ゴシック"/>
              <a:ea typeface="ＭＳ ゴシック"/>
              <a:cs typeface="ＭＳ 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25"/>
          <p:cNvSpPr txBox="1">
            <a:spLocks noChangeArrowheads="1"/>
          </p:cNvSpPr>
          <p:nvPr/>
        </p:nvSpPr>
        <p:spPr bwMode="auto">
          <a:xfrm>
            <a:off x="44500" y="282714"/>
            <a:ext cx="4222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 smtClean="0">
                <a:solidFill>
                  <a:schemeClr val="accent1"/>
                </a:solidFill>
                <a:latin typeface="ＭＳ Ｐゴシック"/>
                <a:ea typeface="ＭＳ Ｐゴシック"/>
                <a:cs typeface="ＭＳ Ｐゴシック"/>
              </a:rPr>
              <a:t>Summary </a:t>
            </a:r>
            <a:r>
              <a:rPr lang="en-US" altLang="ja-JP" sz="2800" b="1" dirty="0" smtClean="0">
                <a:solidFill>
                  <a:schemeClr val="accent1"/>
                </a:solidFill>
                <a:latin typeface="ＭＳ Ｐゴシック"/>
                <a:ea typeface="ＭＳ Ｐゴシック"/>
                <a:cs typeface="ＭＳ Ｐゴシック"/>
              </a:rPr>
              <a:t>and Conclusion</a:t>
            </a:r>
            <a:endParaRPr lang="ja-JP" altLang="en-US" sz="2800" b="1" dirty="0">
              <a:solidFill>
                <a:schemeClr val="accent1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14400" y="1167955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l"/>
            </a:pPr>
            <a:r>
              <a:rPr kumimoji="1" lang="en-US" altLang="ja-JP" dirty="0" smtClean="0">
                <a:latin typeface="ＭＳ ゴシック"/>
                <a:ea typeface="ＭＳ ゴシック"/>
                <a:cs typeface="ＭＳ ゴシック"/>
              </a:rPr>
              <a:t>The characteristics of the analyzer</a:t>
            </a:r>
          </a:p>
          <a:p>
            <a:pPr lvl="1"/>
            <a:r>
              <a:rPr lang="en-US" altLang="ja-JP" dirty="0" smtClean="0">
                <a:latin typeface="ＭＳ ゴシック"/>
                <a:ea typeface="ＭＳ ゴシック"/>
                <a:cs typeface="ＭＳ ゴシック"/>
              </a:rPr>
              <a:t>8 </a:t>
            </a:r>
            <a:r>
              <a:rPr lang="en-US" altLang="ja-JP" dirty="0" err="1" smtClean="0">
                <a:latin typeface="ＭＳ ゴシック"/>
                <a:ea typeface="ＭＳ ゴシック"/>
                <a:cs typeface="ＭＳ ゴシック"/>
              </a:rPr>
              <a:t>msec</a:t>
            </a:r>
            <a:r>
              <a:rPr lang="en-US" altLang="ja-JP" dirty="0" smtClean="0">
                <a:latin typeface="ＭＳ ゴシック"/>
                <a:ea typeface="ＭＳ ゴシック"/>
                <a:cs typeface="ＭＳ ゴシック"/>
              </a:rPr>
              <a:t> time resolution for plasma sheet regions</a:t>
            </a:r>
          </a:p>
          <a:p>
            <a:pPr lvl="1"/>
            <a:r>
              <a:rPr lang="en-US" altLang="ja-JP" dirty="0" smtClean="0">
                <a:latin typeface="ＭＳ ゴシック"/>
                <a:ea typeface="ＭＳ ゴシック"/>
                <a:cs typeface="ＭＳ ゴシック"/>
              </a:rPr>
              <a:t>&gt; 80 </a:t>
            </a:r>
            <a:r>
              <a:rPr lang="en-US" altLang="ja-JP" dirty="0" err="1" smtClean="0">
                <a:latin typeface="ＭＳ ゴシック"/>
                <a:ea typeface="ＭＳ ゴシック"/>
                <a:cs typeface="ＭＳ ゴシック"/>
              </a:rPr>
              <a:t>msec</a:t>
            </a:r>
            <a:r>
              <a:rPr lang="en-US" altLang="ja-JP" dirty="0" smtClean="0">
                <a:latin typeface="ＭＳ ゴシック"/>
                <a:ea typeface="ＭＳ ゴシック"/>
                <a:cs typeface="ＭＳ ゴシック"/>
              </a:rPr>
              <a:t> time resolution for lobe </a:t>
            </a:r>
            <a:r>
              <a:rPr lang="en-US" altLang="ja-JP" dirty="0" smtClean="0">
                <a:latin typeface="ＭＳ ゴシック"/>
                <a:ea typeface="ＭＳ ゴシック"/>
                <a:cs typeface="ＭＳ ゴシック"/>
              </a:rPr>
              <a:t>regions</a:t>
            </a:r>
            <a:endParaRPr lang="ja-JP" altLang="en-US" dirty="0" smtClean="0">
              <a:latin typeface="ＭＳ ゴシック"/>
              <a:ea typeface="ＭＳ ゴシック"/>
              <a:cs typeface="ＭＳ ゴシック"/>
            </a:endParaRPr>
          </a:p>
        </p:txBody>
      </p:sp>
      <p:graphicFrame>
        <p:nvGraphicFramePr>
          <p:cNvPr id="6" name="コンテンツ プレースホルダ 4"/>
          <p:cNvGraphicFramePr>
            <a:graphicFrameLocks noGrp="1"/>
          </p:cNvGraphicFramePr>
          <p:nvPr>
            <p:ph idx="1"/>
          </p:nvPr>
        </p:nvGraphicFramePr>
        <p:xfrm>
          <a:off x="1447800" y="2091285"/>
          <a:ext cx="58928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/>
                <a:gridCol w="1473200"/>
                <a:gridCol w="14732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Characteristics</a:t>
                      </a:r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gfactor</a:t>
                      </a:r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 (cm^2 </a:t>
                      </a:r>
                      <a:r>
                        <a:rPr kumimoji="1" lang="en-US" altLang="ja-JP" dirty="0" err="1" smtClean="0"/>
                        <a:t>str</a:t>
                      </a:r>
                      <a:r>
                        <a:rPr kumimoji="1" lang="en-US" altLang="ja-JP" dirty="0" smtClean="0"/>
                        <a:t> eV/eV/22.5deg)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7.48*10^-3</a:t>
                      </a:r>
                    </a:p>
                    <a:p>
                      <a:r>
                        <a:rPr kumimoji="1" lang="en-US" altLang="ja-JP" dirty="0" smtClean="0"/>
                        <a:t>(inner)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10.0*10^-3</a:t>
                      </a:r>
                    </a:p>
                    <a:p>
                      <a:r>
                        <a:rPr kumimoji="1" lang="en-US" altLang="ja-JP" dirty="0" smtClean="0"/>
                        <a:t>(outer)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Δα(50%)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16.0</a:t>
                      </a:r>
                      <a:r>
                        <a:rPr kumimoji="1" lang="en-US" altLang="ja-JP" baseline="0" dirty="0" smtClean="0"/>
                        <a:t> deg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11.5 deg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dE/E</a:t>
                      </a:r>
                      <a:r>
                        <a:rPr kumimoji="1" lang="en-US" altLang="ja-JP" baseline="0" dirty="0" smtClean="0"/>
                        <a:t>(50%)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17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914400" y="4019621"/>
            <a:ext cx="642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l"/>
            </a:pPr>
            <a:r>
              <a:rPr kumimoji="1" lang="en-US" altLang="ja-JP" dirty="0" smtClean="0">
                <a:latin typeface="ＭＳ ゴシック"/>
                <a:ea typeface="ＭＳ ゴシック"/>
                <a:cs typeface="ＭＳ ゴシック"/>
              </a:rPr>
              <a:t>Estimate the effect of FOV changes</a:t>
            </a:r>
          </a:p>
          <a:p>
            <a:pPr lvl="1"/>
            <a:r>
              <a:rPr lang="en-US" altLang="ja-JP" dirty="0" smtClean="0">
                <a:latin typeface="ＭＳ ゴシック"/>
                <a:ea typeface="ＭＳ ゴシック"/>
                <a:cs typeface="ＭＳ ゴシック"/>
              </a:rPr>
              <a:t>d</a:t>
            </a:r>
            <a:r>
              <a:rPr lang="en-US" altLang="ja-JP" dirty="0" smtClean="0">
                <a:latin typeface="ＭＳ ゴシック"/>
                <a:ea typeface="ＭＳ ゴシック"/>
                <a:cs typeface="ＭＳ ゴシック"/>
              </a:rPr>
              <a:t>efine rotation angles to estimate the effect</a:t>
            </a:r>
          </a:p>
          <a:p>
            <a:pPr lvl="1"/>
            <a:r>
              <a:rPr kumimoji="1" lang="en-US" altLang="ja-JP" dirty="0" smtClean="0">
                <a:latin typeface="ＭＳ ゴシック"/>
                <a:ea typeface="ＭＳ ゴシック"/>
                <a:cs typeface="ＭＳ ゴシック"/>
              </a:rPr>
              <a:t>use two types of the observation (Type </a:t>
            </a:r>
            <a:r>
              <a:rPr kumimoji="1" lang="en-US" altLang="ja-JP" dirty="0" err="1" smtClean="0">
                <a:latin typeface="ＭＳ ゴシック"/>
                <a:ea typeface="ＭＳ ゴシック"/>
                <a:cs typeface="ＭＳ ゴシック"/>
              </a:rPr>
              <a:t>A,Type</a:t>
            </a:r>
            <a:r>
              <a:rPr kumimoji="1" lang="en-US" altLang="ja-JP" dirty="0" smtClean="0">
                <a:latin typeface="ＭＳ ゴシック"/>
                <a:ea typeface="ＭＳ ゴシック"/>
                <a:cs typeface="ＭＳ ゴシック"/>
              </a:rPr>
              <a:t> B)</a:t>
            </a:r>
          </a:p>
          <a:p>
            <a:pPr>
              <a:buFont typeface="Wingdings" charset="2"/>
              <a:buChar char="l"/>
            </a:pPr>
            <a:endParaRPr lang="en-US" altLang="ja-JP" dirty="0" smtClean="0">
              <a:latin typeface="ＭＳ ゴシック"/>
              <a:ea typeface="ＭＳ ゴシック"/>
              <a:cs typeface="ＭＳ ゴシック"/>
            </a:endParaRPr>
          </a:p>
          <a:p>
            <a:pPr>
              <a:buFont typeface="Wingdings" charset="2"/>
              <a:buChar char="l"/>
            </a:pPr>
            <a:r>
              <a:rPr kumimoji="1" lang="en-US" altLang="ja-JP" dirty="0" smtClean="0">
                <a:latin typeface="ＭＳ ゴシック"/>
                <a:ea typeface="ＭＳ ゴシック"/>
                <a:cs typeface="ＭＳ ゴシック"/>
              </a:rPr>
              <a:t>Suggest the method </a:t>
            </a:r>
            <a:r>
              <a:rPr lang="en-US" altLang="ja-JP" dirty="0" smtClean="0">
                <a:latin typeface="ＭＳ ゴシック"/>
                <a:ea typeface="ＭＳ ゴシック"/>
                <a:cs typeface="ＭＳ ゴシック"/>
              </a:rPr>
              <a:t>for</a:t>
            </a:r>
            <a:r>
              <a:rPr kumimoji="1" lang="en-US" altLang="ja-JP" dirty="0" smtClean="0">
                <a:latin typeface="ＭＳ ゴシック"/>
                <a:ea typeface="ＭＳ ゴシック"/>
                <a:cs typeface="ＭＳ ゴシック"/>
              </a:rPr>
              <a:t> calibrating the effect of FOV changes</a:t>
            </a:r>
          </a:p>
          <a:p>
            <a:pPr lvl="1"/>
            <a:r>
              <a:rPr kumimoji="1" lang="en-US" altLang="ja-JP" dirty="0" smtClean="0">
                <a:latin typeface="ＭＳ ゴシック"/>
                <a:ea typeface="ＭＳ ゴシック"/>
                <a:cs typeface="ＭＳ ゴシック"/>
              </a:rPr>
              <a:t>Another calibration method is </a:t>
            </a:r>
            <a:r>
              <a:rPr lang="en-US" altLang="ja-JP" dirty="0" smtClean="0">
                <a:latin typeface="ＭＳ ゴシック"/>
                <a:ea typeface="ＭＳ ゴシック"/>
                <a:cs typeface="ＭＳ ゴシック"/>
              </a:rPr>
              <a:t>necessary for Type B</a:t>
            </a:r>
            <a:endParaRPr kumimoji="1" lang="en-US" altLang="ja-JP" dirty="0" smtClean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9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</p:spPr>
        <p:txBody>
          <a:bodyPr/>
          <a:lstStyle/>
          <a:p>
            <a:pPr>
              <a:defRPr/>
            </a:pPr>
            <a:fld id="{BDCA9A17-6F07-7844-85FC-E5975BC2AD85}" type="slidenum">
              <a:rPr lang="en-US" altLang="ja-JP"/>
              <a:pPr>
                <a:defRPr/>
              </a:pPr>
              <a:t>25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latin typeface="Impact"/>
                <a:ea typeface="ＭＳ Ｐゴシック"/>
                <a:cs typeface="Impact"/>
              </a:rPr>
              <a:t>2</a:t>
            </a:r>
            <a:endParaRPr lang="en-US" altLang="ja-JP" dirty="0">
              <a:latin typeface="Impact"/>
              <a:ea typeface="ＭＳ Ｐゴシック"/>
              <a:cs typeface="Impact"/>
            </a:endParaRPr>
          </a:p>
        </p:txBody>
      </p:sp>
      <p:pic>
        <p:nvPicPr>
          <p:cNvPr id="27652" name="図 2" descr="scop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66800"/>
            <a:ext cx="5867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テキスト ボックス 4"/>
          <p:cNvSpPr txBox="1">
            <a:spLocks noChangeArrowheads="1"/>
          </p:cNvSpPr>
          <p:nvPr/>
        </p:nvSpPr>
        <p:spPr bwMode="auto">
          <a:xfrm>
            <a:off x="381000" y="4724400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Simultaneous multi-scale</a:t>
            </a:r>
            <a:r>
              <a:rPr lang="en-US" altLang="ja-JP" sz="2400" dirty="0" smtClean="0">
                <a:latin typeface="ＭＳ Ｐゴシック"/>
                <a:ea typeface="ＭＳ Ｐゴシック"/>
                <a:cs typeface="ＭＳ Ｐゴシック"/>
              </a:rPr>
              <a:t> observation enables us to</a:t>
            </a:r>
          </a:p>
          <a:p>
            <a:pPr>
              <a:buFont typeface="Wingdings" charset="2"/>
              <a:buChar char="l"/>
            </a:pPr>
            <a:r>
              <a:rPr lang="en-US" altLang="ja-JP" sz="2400" dirty="0" smtClean="0">
                <a:latin typeface="ＭＳ Ｐゴシック"/>
                <a:ea typeface="ＭＳ Ｐゴシック"/>
                <a:cs typeface="ＭＳ Ｐゴシック"/>
              </a:rPr>
              <a:t>distinguish time-scale fluctuations and space-scale fluctuations</a:t>
            </a:r>
          </a:p>
          <a:p>
            <a:pPr>
              <a:buFont typeface="Wingdings" charset="2"/>
              <a:buChar char="l"/>
            </a:pPr>
            <a:r>
              <a:rPr lang="en-US" altLang="ja-JP" sz="2400" dirty="0" smtClean="0">
                <a:latin typeface="ＭＳ Ｐゴシック"/>
                <a:ea typeface="ＭＳ Ｐゴシック"/>
                <a:cs typeface="ＭＳ Ｐゴシック"/>
              </a:rPr>
              <a:t>study the key plasma space processes from the cross-scale point of view</a:t>
            </a:r>
          </a:p>
        </p:txBody>
      </p:sp>
      <p:sp>
        <p:nvSpPr>
          <p:cNvPr id="27655" name="テキスト ボックス 7"/>
          <p:cNvSpPr txBox="1">
            <a:spLocks noChangeArrowheads="1"/>
          </p:cNvSpPr>
          <p:nvPr/>
        </p:nvSpPr>
        <p:spPr bwMode="auto">
          <a:xfrm>
            <a:off x="0" y="30480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 smtClean="0">
                <a:solidFill>
                  <a:schemeClr val="accent1"/>
                </a:solidFill>
                <a:latin typeface="ＭＳ Ｐゴシック"/>
                <a:ea typeface="ＭＳ Ｐゴシック"/>
                <a:cs typeface="ＭＳ Ｐゴシック"/>
              </a:rPr>
              <a:t>About the SCOPE mission</a:t>
            </a:r>
            <a:endParaRPr lang="ja-JP" altLang="en-US" sz="2800" b="1" dirty="0">
              <a:solidFill>
                <a:schemeClr val="accent1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</p:spPr>
        <p:txBody>
          <a:bodyPr/>
          <a:lstStyle/>
          <a:p>
            <a:pPr>
              <a:defRPr/>
            </a:pPr>
            <a:fld id="{E61C2C01-A618-0640-A00A-C62B5E314B22}" type="slidenum">
              <a:rPr lang="en-US" altLang="ja-JP">
                <a:latin typeface="Impact"/>
                <a:ea typeface="ＭＳ Ｐゴシック"/>
                <a:cs typeface="Impact"/>
              </a:rPr>
              <a:pPr>
                <a:defRPr/>
              </a:pPr>
              <a:t>4</a:t>
            </a:fld>
            <a:endParaRPr lang="en-US" altLang="ja-JP" dirty="0">
              <a:latin typeface="Impact"/>
              <a:ea typeface="ＭＳ Ｐゴシック"/>
              <a:cs typeface="Impact"/>
            </a:endParaRPr>
          </a:p>
        </p:txBody>
      </p:sp>
      <p:sp>
        <p:nvSpPr>
          <p:cNvPr id="28677" name="テキスト ボックス 6"/>
          <p:cNvSpPr txBox="1">
            <a:spLocks noChangeArrowheads="1"/>
          </p:cNvSpPr>
          <p:nvPr/>
        </p:nvSpPr>
        <p:spPr bwMode="auto">
          <a:xfrm>
            <a:off x="342900" y="3505200"/>
            <a:ext cx="388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>
                <a:latin typeface="ＭＳ Ｐゴシック"/>
                <a:ea typeface="ＭＳ Ｐゴシック"/>
                <a:cs typeface="ＭＳ Ｐゴシック"/>
              </a:rPr>
              <a:t>Ion and electron time-scale dynamics (smaller than MHD-scale dynamics) is necessary for our science.</a:t>
            </a:r>
            <a:endParaRPr lang="ja-JP" altLang="en-US" sz="2400" dirty="0">
              <a:latin typeface="ＭＳ Ｐゴシック"/>
              <a:ea typeface="ＭＳ Ｐゴシック"/>
              <a:cs typeface="ＭＳ Ｐゴシック"/>
            </a:endParaRPr>
          </a:p>
        </p:txBody>
      </p:sp>
      <p:grpSp>
        <p:nvGrpSpPr>
          <p:cNvPr id="15" name="図形グループ 14"/>
          <p:cNvGrpSpPr/>
          <p:nvPr/>
        </p:nvGrpSpPr>
        <p:grpSpPr>
          <a:xfrm>
            <a:off x="990600" y="5334000"/>
            <a:ext cx="7239000" cy="1384995"/>
            <a:chOff x="990600" y="4865132"/>
            <a:chExt cx="7239000" cy="1384995"/>
          </a:xfrm>
        </p:grpSpPr>
        <p:sp>
          <p:nvSpPr>
            <p:cNvPr id="14" name="正方形/長方形 13"/>
            <p:cNvSpPr/>
            <p:nvPr/>
          </p:nvSpPr>
          <p:spPr>
            <a:xfrm>
              <a:off x="990600" y="4865132"/>
              <a:ext cx="6705600" cy="1384995"/>
            </a:xfrm>
            <a:prstGeom prst="rect">
              <a:avLst/>
            </a:prstGeom>
            <a:solidFill>
              <a:schemeClr val="accent1">
                <a:alpha val="3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28678" name="テキスト ボックス 8"/>
            <p:cNvSpPr txBox="1">
              <a:spLocks noChangeArrowheads="1"/>
            </p:cNvSpPr>
            <p:nvPr/>
          </p:nvSpPr>
          <p:spPr bwMode="auto">
            <a:xfrm>
              <a:off x="990600" y="4865132"/>
              <a:ext cx="723900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800" dirty="0" smtClean="0">
                  <a:latin typeface="ＭＳ Ｐゴシック"/>
                  <a:ea typeface="ＭＳ Ｐゴシック"/>
                  <a:cs typeface="ＭＳ Ｐゴシック"/>
                </a:rPr>
                <a:t>We need </a:t>
              </a:r>
              <a:r>
                <a:rPr lang="en-US" altLang="ja-JP" sz="2800" dirty="0" smtClean="0">
                  <a:solidFill>
                    <a:schemeClr val="bg1"/>
                  </a:solidFill>
                  <a:latin typeface="ＭＳ Ｐゴシック"/>
                  <a:ea typeface="ＭＳ Ｐゴシック"/>
                  <a:cs typeface="ＭＳ Ｐゴシック"/>
                </a:rPr>
                <a:t>very high time resolution electron measurements </a:t>
              </a:r>
              <a:r>
                <a:rPr lang="en-US" altLang="ja-JP" sz="2800" dirty="0" smtClean="0">
                  <a:latin typeface="ＭＳ Ｐゴシック"/>
                  <a:ea typeface="ＭＳ Ｐゴシック"/>
                  <a:cs typeface="ＭＳ Ｐゴシック"/>
                </a:rPr>
                <a:t>(1000 times faster than GEOTAIL LEP) </a:t>
              </a:r>
              <a:endParaRPr lang="ja-JP" altLang="en-US" sz="2800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</p:grpSp>
      <p:sp>
        <p:nvSpPr>
          <p:cNvPr id="28679" name="テキスト ボックス 9"/>
          <p:cNvSpPr txBox="1">
            <a:spLocks noChangeArrowheads="1"/>
          </p:cNvSpPr>
          <p:nvPr/>
        </p:nvSpPr>
        <p:spPr bwMode="auto">
          <a:xfrm>
            <a:off x="0" y="490210"/>
            <a:ext cx="90044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 smtClean="0">
                <a:solidFill>
                  <a:srgbClr val="860908"/>
                </a:solidFill>
                <a:latin typeface="ＭＳ Ｐゴシック"/>
                <a:ea typeface="ＭＳ Ｐゴシック"/>
                <a:cs typeface="ＭＳ Ｐゴシック"/>
              </a:rPr>
              <a:t>Low energy particle experiment in the SCOPE mission</a:t>
            </a:r>
            <a:endParaRPr lang="ja-JP" altLang="en-US" sz="2800" b="1" dirty="0">
              <a:solidFill>
                <a:srgbClr val="860908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8680" name="テキスト ボックス 10"/>
          <p:cNvSpPr txBox="1">
            <a:spLocks noChangeArrowheads="1"/>
          </p:cNvSpPr>
          <p:nvPr/>
        </p:nvSpPr>
        <p:spPr bwMode="auto">
          <a:xfrm>
            <a:off x="5486400" y="3657600"/>
            <a:ext cx="3505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>
                <a:latin typeface="ＭＳ Ｐゴシック"/>
                <a:ea typeface="ＭＳ Ｐゴシック"/>
                <a:cs typeface="ＭＳ Ｐゴシック"/>
              </a:rPr>
              <a:t>Observation with the </a:t>
            </a:r>
            <a:r>
              <a:rPr lang="en-US" altLang="ja-JP" sz="2400" dirty="0" smtClean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ion(~10 sec)</a:t>
            </a:r>
            <a:r>
              <a:rPr lang="en-US" altLang="ja-JP" sz="2400" dirty="0" smtClean="0">
                <a:latin typeface="ＭＳ Ｐゴシック"/>
                <a:ea typeface="ＭＳ Ｐゴシック"/>
                <a:cs typeface="ＭＳ Ｐゴシック"/>
              </a:rPr>
              <a:t> and </a:t>
            </a:r>
            <a:r>
              <a:rPr lang="en-US" altLang="ja-JP" sz="2400" dirty="0" smtClean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electron time-scale(~10 </a:t>
            </a:r>
            <a:r>
              <a:rPr lang="en-US" altLang="ja-JP" sz="2400" dirty="0" err="1" smtClean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msec</a:t>
            </a:r>
            <a:r>
              <a:rPr lang="en-US" altLang="ja-JP" sz="2400" dirty="0" smtClean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) </a:t>
            </a:r>
            <a:r>
              <a:rPr lang="en-US" altLang="ja-JP" sz="2400" dirty="0" smtClean="0">
                <a:latin typeface="ＭＳ Ｐゴシック"/>
                <a:ea typeface="ＭＳ Ｐゴシック"/>
                <a:cs typeface="ＭＳ Ｐゴシック"/>
              </a:rPr>
              <a:t> </a:t>
            </a:r>
            <a:endParaRPr lang="ja-JP" altLang="en-US" sz="24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2" name="下矢印 11"/>
          <p:cNvSpPr/>
          <p:nvPr/>
        </p:nvSpPr>
        <p:spPr>
          <a:xfrm rot="16200000">
            <a:off x="4495800" y="3810000"/>
            <a:ext cx="762000" cy="914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42900" y="1428929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sz="2800" dirty="0" smtClean="0">
                <a:latin typeface="ヒラギノ角ゴ Std W8"/>
                <a:ea typeface="ヒラギノ角ゴ Std W8"/>
                <a:cs typeface="ヒラギノ角ゴ Std W8"/>
              </a:rPr>
              <a:t>Low energy :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ヒラギノ角ゴ Std W8"/>
                <a:ea typeface="ヒラギノ角ゴ Std W8"/>
                <a:cs typeface="ヒラギノ角ゴ Std W8"/>
              </a:rPr>
              <a:t>10 </a:t>
            </a:r>
            <a:r>
              <a:rPr kumimoji="1" lang="en-US" altLang="ja-JP" sz="2800" dirty="0" err="1" smtClean="0">
                <a:solidFill>
                  <a:srgbClr val="FF0000"/>
                </a:solidFill>
                <a:latin typeface="ヒラギノ角ゴ Std W8"/>
                <a:ea typeface="ヒラギノ角ゴ Std W8"/>
                <a:cs typeface="ヒラギノ角ゴ Std W8"/>
              </a:rPr>
              <a:t>eV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ヒラギノ角ゴ Std W8"/>
                <a:ea typeface="ヒラギノ角ゴ Std W8"/>
                <a:cs typeface="ヒラギノ角ゴ Std W8"/>
              </a:rPr>
              <a:t> </a:t>
            </a:r>
            <a:r>
              <a:rPr kumimoji="1" lang="en-US" altLang="ja-JP" sz="2800" dirty="0" err="1" smtClean="0">
                <a:solidFill>
                  <a:srgbClr val="FF0000"/>
                </a:solidFill>
                <a:latin typeface="ヒラギノ角ゴ Std W8"/>
                <a:ea typeface="ヒラギノ角ゴ Std W8"/>
                <a:cs typeface="ヒラギノ角ゴ Std W8"/>
              </a:rPr>
              <a:t>〜</a:t>
            </a:r>
            <a:r>
              <a:rPr lang="en-US" altLang="ja-JP" sz="2800" dirty="0" smtClean="0">
                <a:solidFill>
                  <a:srgbClr val="FF0000"/>
                </a:solidFill>
                <a:latin typeface="ヒラギノ角ゴ Std W8"/>
                <a:ea typeface="ヒラギノ角ゴ Std W8"/>
                <a:cs typeface="ヒラギノ角ゴ Std W8"/>
              </a:rPr>
              <a:t>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ヒラギノ角ゴ Std W8"/>
                <a:ea typeface="ヒラギノ角ゴ Std W8"/>
                <a:cs typeface="ヒラギノ角ゴ Std W8"/>
              </a:rPr>
              <a:t>30 </a:t>
            </a:r>
            <a:r>
              <a:rPr kumimoji="1" lang="en-US" altLang="ja-JP" sz="2800" dirty="0" err="1" smtClean="0">
                <a:solidFill>
                  <a:srgbClr val="FF0000"/>
                </a:solidFill>
                <a:latin typeface="ヒラギノ角ゴ Std W8"/>
                <a:ea typeface="ヒラギノ角ゴ Std W8"/>
                <a:cs typeface="ヒラギノ角ゴ Std W8"/>
              </a:rPr>
              <a:t>keV</a:t>
            </a:r>
            <a:endParaRPr kumimoji="1" lang="en-US" altLang="ja-JP" sz="2800" dirty="0" smtClean="0">
              <a:solidFill>
                <a:srgbClr val="FF0000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>
              <a:buFont typeface="Arial"/>
              <a:buChar char="•"/>
            </a:pPr>
            <a:endParaRPr lang="en-US" altLang="ja-JP" sz="2800" dirty="0" smtClean="0">
              <a:latin typeface="ヒラギノ角ゴ Std W8"/>
              <a:ea typeface="ヒラギノ角ゴ Std W8"/>
              <a:cs typeface="ヒラギノ角ゴ Std W8"/>
            </a:endParaRPr>
          </a:p>
          <a:p>
            <a:pPr>
              <a:buFont typeface="Arial"/>
              <a:buChar char="•"/>
            </a:pPr>
            <a:r>
              <a:rPr kumimoji="1" lang="en-US" altLang="ja-JP" sz="2800" dirty="0" smtClean="0">
                <a:latin typeface="ヒラギノ角ゴ Std W8"/>
                <a:ea typeface="ヒラギノ角ゴ Std W8"/>
                <a:cs typeface="ヒラギノ角ゴ Std W8"/>
              </a:rPr>
              <a:t>Target :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ヒラギノ角ゴ Std W8"/>
                <a:ea typeface="ヒラギノ角ゴ Std W8"/>
                <a:cs typeface="ヒラギノ角ゴ Std W8"/>
              </a:rPr>
              <a:t>Differential energy flux </a:t>
            </a:r>
            <a:r>
              <a:rPr kumimoji="1" lang="en-US" altLang="ja-JP" sz="2800" dirty="0" smtClean="0">
                <a:latin typeface="ヒラギノ角ゴ Std W8"/>
                <a:ea typeface="ヒラギノ角ゴ Std W8"/>
                <a:cs typeface="ヒラギノ角ゴ Std W8"/>
              </a:rPr>
              <a:t>of electrons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ヒラギノ角ゴ Std W8"/>
                <a:ea typeface="ヒラギノ角ゴ Std W8"/>
                <a:cs typeface="ヒラギノ角ゴ Std W8"/>
              </a:rPr>
              <a:t>f(E)(cm^-2 str^-1 sec^-1)</a:t>
            </a:r>
            <a:endParaRPr kumimoji="1" lang="ja-JP" altLang="en-US" sz="2800" dirty="0">
              <a:solidFill>
                <a:srgbClr val="FF0000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</p:spPr>
        <p:txBody>
          <a:bodyPr/>
          <a:lstStyle/>
          <a:p>
            <a:pPr>
              <a:defRPr/>
            </a:pPr>
            <a:fld id="{C2D549D7-6693-9146-8F2B-F4FEDFE84F57}" type="slidenum">
              <a:rPr lang="en-US" altLang="ja-JP">
                <a:latin typeface="Impact"/>
                <a:ea typeface="ＭＳ Ｐゴシック"/>
                <a:cs typeface="Impact"/>
              </a:rPr>
              <a:pPr>
                <a:defRPr/>
              </a:pPr>
              <a:t>5</a:t>
            </a:fld>
            <a:endParaRPr lang="en-US" altLang="ja-JP" dirty="0">
              <a:latin typeface="Impact"/>
              <a:ea typeface="ＭＳ Ｐゴシック"/>
              <a:cs typeface="Impact"/>
            </a:endParaRPr>
          </a:p>
        </p:txBody>
      </p:sp>
      <p:sp>
        <p:nvSpPr>
          <p:cNvPr id="26631" name="テキスト ボックス 7"/>
          <p:cNvSpPr txBox="1">
            <a:spLocks noChangeArrowheads="1"/>
          </p:cNvSpPr>
          <p:nvPr/>
        </p:nvSpPr>
        <p:spPr bwMode="auto">
          <a:xfrm>
            <a:off x="0" y="38100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>
                <a:solidFill>
                  <a:srgbClr val="860908"/>
                </a:solidFill>
                <a:latin typeface="ＭＳ Ｐゴシック"/>
                <a:ea typeface="ＭＳ Ｐゴシック"/>
                <a:cs typeface="ＭＳ Ｐゴシック"/>
              </a:rPr>
              <a:t>The low energy particle experiment</a:t>
            </a:r>
            <a:endParaRPr lang="ja-JP" altLang="en-US" sz="2800" b="1" dirty="0">
              <a:solidFill>
                <a:srgbClr val="860908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5715000" y="2057400"/>
          <a:ext cx="2295525" cy="847725"/>
        </p:xfrm>
        <a:graphic>
          <a:graphicData uri="http://schemas.openxmlformats.org/presentationml/2006/ole">
            <p:oleObj spid="_x0000_s1026" name="数式" r:id="rId4" imgW="723900" imgH="355600" progId="Equation.3">
              <p:embed/>
            </p:oleObj>
          </a:graphicData>
        </a:graphic>
      </p:graphicFrame>
      <p:sp>
        <p:nvSpPr>
          <p:cNvPr id="26632" name="テキスト ボックス 31"/>
          <p:cNvSpPr txBox="1">
            <a:spLocks noChangeArrowheads="1"/>
          </p:cNvSpPr>
          <p:nvPr/>
        </p:nvSpPr>
        <p:spPr bwMode="auto">
          <a:xfrm>
            <a:off x="5715000" y="2971800"/>
            <a:ext cx="243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latin typeface="ＭＳ Ｐゴシック"/>
                <a:ea typeface="ＭＳ Ｐゴシック"/>
                <a:cs typeface="ＭＳ Ｐゴシック"/>
              </a:rPr>
              <a:t>V</a:t>
            </a:r>
            <a:r>
              <a:rPr lang="ja-JP" altLang="en-US" dirty="0">
                <a:latin typeface="ＭＳ Ｐゴシック"/>
                <a:ea typeface="ＭＳ Ｐゴシック"/>
                <a:cs typeface="ＭＳ Ｐゴシック"/>
              </a:rPr>
              <a:t>：</a:t>
            </a:r>
            <a:r>
              <a:rPr lang="en-US" altLang="ja-JP" dirty="0">
                <a:latin typeface="ＭＳ Ｐゴシック"/>
                <a:ea typeface="ＭＳ Ｐゴシック"/>
                <a:cs typeface="ＭＳ Ｐゴシック"/>
              </a:rPr>
              <a:t>voltage of the sensor</a:t>
            </a:r>
          </a:p>
          <a:p>
            <a:r>
              <a:rPr lang="en-US" altLang="ja-JP" dirty="0">
                <a:latin typeface="ＭＳ Ｐゴシック"/>
                <a:ea typeface="ＭＳ Ｐゴシック"/>
                <a:cs typeface="ＭＳ Ｐゴシック"/>
              </a:rPr>
              <a:t>E</a:t>
            </a:r>
            <a:r>
              <a:rPr lang="ja-JP" altLang="en-US" dirty="0">
                <a:latin typeface="ＭＳ Ｐゴシック"/>
                <a:ea typeface="ＭＳ Ｐゴシック"/>
                <a:cs typeface="ＭＳ Ｐゴシック"/>
              </a:rPr>
              <a:t>：</a:t>
            </a:r>
            <a:r>
              <a:rPr lang="en-US" altLang="ja-JP" dirty="0">
                <a:latin typeface="ＭＳ Ｐゴシック"/>
                <a:ea typeface="ＭＳ Ｐゴシック"/>
                <a:cs typeface="ＭＳ Ｐゴシック"/>
              </a:rPr>
              <a:t>energy of the detected particles</a:t>
            </a:r>
          </a:p>
        </p:txBody>
      </p:sp>
      <p:sp>
        <p:nvSpPr>
          <p:cNvPr id="26633" name="テキスト ボックス 35"/>
          <p:cNvSpPr txBox="1">
            <a:spLocks noChangeArrowheads="1"/>
          </p:cNvSpPr>
          <p:nvPr/>
        </p:nvSpPr>
        <p:spPr bwMode="auto">
          <a:xfrm>
            <a:off x="304800" y="6172200"/>
            <a:ext cx="464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>
                <a:solidFill>
                  <a:srgbClr val="339933"/>
                </a:solidFill>
                <a:latin typeface="ＭＳ Ｐゴシック"/>
                <a:ea typeface="ＭＳ Ｐゴシック"/>
                <a:cs typeface="ＭＳ Ｐゴシック"/>
              </a:rPr>
              <a:t>Field of view</a:t>
            </a:r>
            <a:r>
              <a:rPr lang="ja-JP" altLang="en-US">
                <a:solidFill>
                  <a:srgbClr val="339933"/>
                </a:solidFill>
                <a:latin typeface="ＭＳ Ｐゴシック"/>
                <a:ea typeface="ＭＳ Ｐゴシック"/>
                <a:cs typeface="ＭＳ Ｐゴシック"/>
              </a:rPr>
              <a:t>・・</a:t>
            </a:r>
            <a:r>
              <a:rPr lang="en-US" altLang="ja-JP">
                <a:solidFill>
                  <a:srgbClr val="339933"/>
                </a:solidFill>
                <a:latin typeface="ＭＳ Ｐゴシック"/>
                <a:ea typeface="ＭＳ Ｐゴシック"/>
                <a:cs typeface="ＭＳ Ｐゴシック"/>
              </a:rPr>
              <a:t>polar , azimuth</a:t>
            </a:r>
            <a:endParaRPr lang="ja-JP" altLang="en-US">
              <a:solidFill>
                <a:srgbClr val="339933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6634" name="テキスト ボックス 21"/>
          <p:cNvSpPr txBox="1">
            <a:spLocks noChangeArrowheads="1"/>
          </p:cNvSpPr>
          <p:nvPr/>
        </p:nvSpPr>
        <p:spPr bwMode="auto">
          <a:xfrm>
            <a:off x="5715000" y="11430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400">
                <a:solidFill>
                  <a:schemeClr val="accent1"/>
                </a:solidFill>
                <a:latin typeface="ＭＳ Ｐゴシック"/>
                <a:ea typeface="ＭＳ Ｐゴシック"/>
                <a:cs typeface="ＭＳ Ｐゴシック"/>
              </a:rPr>
              <a:t>10 eV 〜 20 keV</a:t>
            </a:r>
            <a:endParaRPr lang="ja-JP" altLang="en-US" sz="2400">
              <a:solidFill>
                <a:schemeClr val="accent1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rot="5400000">
            <a:off x="5715000" y="1981200"/>
            <a:ext cx="611188" cy="1588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図形グループ 25"/>
          <p:cNvGrpSpPr>
            <a:grpSpLocks/>
          </p:cNvGrpSpPr>
          <p:nvPr/>
        </p:nvGrpSpPr>
        <p:grpSpPr bwMode="auto">
          <a:xfrm>
            <a:off x="228600" y="1143000"/>
            <a:ext cx="5638800" cy="4878388"/>
            <a:chOff x="228600" y="1143000"/>
            <a:chExt cx="5638800" cy="4878388"/>
          </a:xfrm>
        </p:grpSpPr>
        <p:grpSp>
          <p:nvGrpSpPr>
            <p:cNvPr id="3" name="図形グループ 14"/>
            <p:cNvGrpSpPr>
              <a:grpSpLocks/>
            </p:cNvGrpSpPr>
            <p:nvPr/>
          </p:nvGrpSpPr>
          <p:grpSpPr bwMode="auto">
            <a:xfrm>
              <a:off x="228600" y="1143000"/>
              <a:ext cx="5638800" cy="4878388"/>
              <a:chOff x="228600" y="1143000"/>
              <a:chExt cx="5638800" cy="4878388"/>
            </a:xfrm>
          </p:grpSpPr>
          <p:pic>
            <p:nvPicPr>
              <p:cNvPr id="26642" name="図 23" descr="sph.gif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28600" y="1219200"/>
                <a:ext cx="5029200" cy="4494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円弧 26"/>
              <p:cNvSpPr/>
              <p:nvPr/>
            </p:nvSpPr>
            <p:spPr>
              <a:xfrm>
                <a:off x="3352800" y="1143000"/>
                <a:ext cx="1371600" cy="1828800"/>
              </a:xfrm>
              <a:prstGeom prst="arc">
                <a:avLst>
                  <a:gd name="adj1" fmla="val 19338292"/>
                  <a:gd name="adj2" fmla="val 2116896"/>
                </a:avLst>
              </a:prstGeom>
              <a:ln w="57150" cmpd="sng">
                <a:solidFill>
                  <a:srgbClr val="008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29" name="直線矢印コネクタ 28"/>
              <p:cNvCxnSpPr/>
              <p:nvPr/>
            </p:nvCxnSpPr>
            <p:spPr>
              <a:xfrm rot="5400000" flipH="1" flipV="1">
                <a:off x="1" y="3657600"/>
                <a:ext cx="4724400" cy="3175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円弧 30"/>
              <p:cNvSpPr/>
              <p:nvPr/>
            </p:nvSpPr>
            <p:spPr>
              <a:xfrm>
                <a:off x="1752600" y="1676400"/>
                <a:ext cx="1219200" cy="381000"/>
              </a:xfrm>
              <a:prstGeom prst="arc">
                <a:avLst>
                  <a:gd name="adj1" fmla="val 18373498"/>
                  <a:gd name="adj2" fmla="val 13905970"/>
                </a:avLst>
              </a:prstGeom>
              <a:ln w="57150" cmpd="sng">
                <a:solidFill>
                  <a:srgbClr val="008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6646" name="テキスト ボックス 33"/>
              <p:cNvSpPr txBox="1">
                <a:spLocks noChangeArrowheads="1"/>
              </p:cNvSpPr>
              <p:nvPr/>
            </p:nvSpPr>
            <p:spPr bwMode="auto">
              <a:xfrm>
                <a:off x="4038600" y="1828800"/>
                <a:ext cx="182880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>
                    <a:solidFill>
                      <a:srgbClr val="008000"/>
                    </a:solidFill>
                    <a:latin typeface="ＭＳ Ｐゴシック"/>
                    <a:ea typeface="ＭＳ Ｐゴシック"/>
                    <a:cs typeface="ＭＳ Ｐゴシック"/>
                  </a:rPr>
                  <a:t>Polar</a:t>
                </a:r>
                <a:endParaRPr lang="ja-JP" altLang="en-US">
                  <a:solidFill>
                    <a:srgbClr val="008000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6647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1981200" y="2133600"/>
                <a:ext cx="182880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>
                    <a:solidFill>
                      <a:srgbClr val="008000"/>
                    </a:solidFill>
                    <a:latin typeface="ＭＳ Ｐゴシック"/>
                    <a:ea typeface="ＭＳ Ｐゴシック"/>
                    <a:cs typeface="ＭＳ Ｐゴシック"/>
                  </a:rPr>
                  <a:t>Azimuth</a:t>
                </a:r>
                <a:endParaRPr lang="ja-JP" altLang="en-US">
                  <a:solidFill>
                    <a:srgbClr val="008000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</p:grpSp>
        <p:cxnSp>
          <p:nvCxnSpPr>
            <p:cNvPr id="20" name="直線矢印コネクタ 19"/>
            <p:cNvCxnSpPr/>
            <p:nvPr/>
          </p:nvCxnSpPr>
          <p:spPr>
            <a:xfrm rot="5400000" flipH="1" flipV="1">
              <a:off x="2362200" y="2971800"/>
              <a:ext cx="914400" cy="914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627" name="Object 3"/>
            <p:cNvGraphicFramePr>
              <a:graphicFrameLocks noChangeAspect="1"/>
            </p:cNvGraphicFramePr>
            <p:nvPr/>
          </p:nvGraphicFramePr>
          <p:xfrm>
            <a:off x="2819400" y="3276600"/>
            <a:ext cx="304800" cy="307200"/>
          </p:xfrm>
          <a:graphic>
            <a:graphicData uri="http://schemas.openxmlformats.org/presentationml/2006/ole">
              <p:oleObj spid="_x0000_s1027" name="数式" r:id="rId6" imgW="127000" imgH="177800" progId="Equation.3">
                <p:embed/>
              </p:oleObj>
            </a:graphicData>
          </a:graphic>
        </p:graphicFrame>
        <p:cxnSp>
          <p:nvCxnSpPr>
            <p:cNvPr id="23" name="直線矢印コネクタ 22"/>
            <p:cNvCxnSpPr/>
            <p:nvPr/>
          </p:nvCxnSpPr>
          <p:spPr>
            <a:xfrm flipV="1">
              <a:off x="3429000" y="3352800"/>
              <a:ext cx="228600" cy="1524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628" name="Object 4"/>
            <p:cNvGraphicFramePr>
              <a:graphicFrameLocks noChangeAspect="1"/>
            </p:cNvGraphicFramePr>
            <p:nvPr/>
          </p:nvGraphicFramePr>
          <p:xfrm>
            <a:off x="3657600" y="3276600"/>
            <a:ext cx="384838" cy="185737"/>
          </p:xfrm>
          <a:graphic>
            <a:graphicData uri="http://schemas.openxmlformats.org/presentationml/2006/ole">
              <p:oleObj spid="_x0000_s1028" name="数式" r:id="rId7" imgW="190500" imgH="127000" progId="Equation.3">
                <p:embed/>
              </p:oleObj>
            </a:graphicData>
          </a:graphic>
        </p:graphicFrame>
      </p:grpSp>
      <p:grpSp>
        <p:nvGrpSpPr>
          <p:cNvPr id="25" name="図形グループ 24"/>
          <p:cNvGrpSpPr/>
          <p:nvPr/>
        </p:nvGrpSpPr>
        <p:grpSpPr>
          <a:xfrm>
            <a:off x="5257800" y="5105400"/>
            <a:ext cx="3581400" cy="1752600"/>
            <a:chOff x="5410200" y="4267200"/>
            <a:chExt cx="3581400" cy="1752600"/>
          </a:xfrm>
        </p:grpSpPr>
        <p:sp>
          <p:nvSpPr>
            <p:cNvPr id="21" name="正方形/長方形 20"/>
            <p:cNvSpPr/>
            <p:nvPr/>
          </p:nvSpPr>
          <p:spPr>
            <a:xfrm>
              <a:off x="5410200" y="4267200"/>
              <a:ext cx="3581400" cy="1752600"/>
            </a:xfrm>
            <a:prstGeom prst="rect">
              <a:avLst/>
            </a:prstGeom>
            <a:solidFill>
              <a:schemeClr val="accent1">
                <a:alpha val="3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 dirty="0">
                <a:latin typeface="ＭＳ Ｐゴシック"/>
                <a:ea typeface="ＭＳ Ｐゴシック"/>
                <a:cs typeface="ＭＳ Ｐゴシック"/>
              </a:endParaRPr>
            </a:p>
            <a:p>
              <a:pPr algn="ctr">
                <a:defRPr/>
              </a:pPr>
              <a:endParaRPr lang="en-US" altLang="ja-JP" dirty="0">
                <a:latin typeface="ＭＳ Ｐゴシック"/>
                <a:ea typeface="ＭＳ Ｐゴシック"/>
                <a:cs typeface="ＭＳ Ｐゴシック"/>
              </a:endParaRPr>
            </a:p>
            <a:p>
              <a:pPr algn="ctr">
                <a:defRPr/>
              </a:pPr>
              <a:endParaRPr lang="ja-JP" altLang="en-US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26638" name="テキスト ボックス 31"/>
            <p:cNvSpPr txBox="1">
              <a:spLocks noChangeArrowheads="1"/>
            </p:cNvSpPr>
            <p:nvPr/>
          </p:nvSpPr>
          <p:spPr bwMode="auto">
            <a:xfrm>
              <a:off x="5410200" y="4267200"/>
              <a:ext cx="3505200" cy="157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400" dirty="0">
                  <a:latin typeface="ＭＳ Ｐゴシック"/>
                  <a:ea typeface="ＭＳ Ｐゴシック"/>
                  <a:cs typeface="ＭＳ Ｐゴシック"/>
                </a:rPr>
                <a:t>We can measure </a:t>
              </a:r>
              <a:r>
                <a:rPr lang="en-US" altLang="ja-JP" sz="2400" dirty="0">
                  <a:solidFill>
                    <a:srgbClr val="EFE7C3"/>
                  </a:solidFill>
                  <a:latin typeface="ＭＳ Ｐゴシック"/>
                  <a:ea typeface="ＭＳ Ｐゴシック"/>
                  <a:cs typeface="ＭＳ Ｐゴシック"/>
                </a:rPr>
                <a:t>C(E) </a:t>
              </a:r>
            </a:p>
            <a:p>
              <a:r>
                <a:rPr lang="ja-JP" altLang="en-US" sz="2400" dirty="0">
                  <a:solidFill>
                    <a:srgbClr val="EFE7C3"/>
                  </a:solidFill>
                  <a:latin typeface="ＭＳ Ｐゴシック"/>
                  <a:ea typeface="ＭＳ Ｐゴシック"/>
                  <a:cs typeface="ＭＳ Ｐゴシック"/>
                </a:rPr>
                <a:t>・・</a:t>
              </a:r>
              <a:r>
                <a:rPr lang="en-US" altLang="ja-JP" sz="2400" dirty="0">
                  <a:solidFill>
                    <a:srgbClr val="EFE7C3"/>
                  </a:solidFill>
                  <a:latin typeface="ＭＳ Ｐゴシック"/>
                  <a:ea typeface="ＭＳ Ｐゴシック"/>
                  <a:cs typeface="ＭＳ Ｐゴシック"/>
                </a:rPr>
                <a:t>The number of particles detected within a sampling time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</p:spPr>
        <p:txBody>
          <a:bodyPr/>
          <a:lstStyle/>
          <a:p>
            <a:pPr>
              <a:defRPr/>
            </a:pPr>
            <a:fld id="{6DAC5F2B-322F-9445-92AF-B98BF4DD23BE}" type="slidenum">
              <a:rPr lang="en-US" altLang="ja-JP">
                <a:latin typeface="Impact"/>
                <a:ea typeface="ＭＳ Ｐゴシック"/>
                <a:cs typeface="Impact"/>
              </a:rPr>
              <a:pPr>
                <a:defRPr/>
              </a:pPr>
              <a:t>6</a:t>
            </a:fld>
            <a:endParaRPr lang="en-US" altLang="ja-JP" dirty="0">
              <a:latin typeface="Impact"/>
              <a:ea typeface="ＭＳ Ｐゴシック"/>
              <a:cs typeface="Impact"/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89691" y="4759325"/>
          <a:ext cx="3325813" cy="1981200"/>
        </p:xfrm>
        <a:graphic>
          <a:graphicData uri="http://schemas.openxmlformats.org/presentationml/2006/ole">
            <p:oleObj spid="_x0000_s39938" name="数式" r:id="rId4" imgW="1257300" imgH="749300" progId="Equation.3">
              <p:embed/>
            </p:oleObj>
          </a:graphicData>
        </a:graphic>
      </p:graphicFrame>
      <p:cxnSp>
        <p:nvCxnSpPr>
          <p:cNvPr id="23" name="直線矢印コネクタ 22"/>
          <p:cNvCxnSpPr/>
          <p:nvPr/>
        </p:nvCxnSpPr>
        <p:spPr>
          <a:xfrm rot="16200000" flipH="1">
            <a:off x="1236663" y="4170362"/>
            <a:ext cx="1177923" cy="2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8" name="テキスト ボックス 31"/>
          <p:cNvSpPr txBox="1">
            <a:spLocks noChangeArrowheads="1"/>
          </p:cNvSpPr>
          <p:nvPr/>
        </p:nvSpPr>
        <p:spPr bwMode="auto">
          <a:xfrm>
            <a:off x="4876800" y="4445045"/>
            <a:ext cx="4267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3200" dirty="0" smtClean="0">
                <a:solidFill>
                  <a:schemeClr val="accent1"/>
                </a:solidFill>
                <a:latin typeface="ＭＳ Ｐゴシック"/>
                <a:ea typeface="ＭＳ Ｐゴシック"/>
                <a:cs typeface="ＭＳ Ｐゴシック"/>
              </a:rPr>
              <a:t>…Calculate </a:t>
            </a:r>
            <a:r>
              <a:rPr lang="en-US" altLang="ja-JP" sz="3200" dirty="0">
                <a:solidFill>
                  <a:schemeClr val="accent1"/>
                </a:solidFill>
                <a:latin typeface="ＭＳ Ｐゴシック"/>
                <a:ea typeface="ＭＳ Ｐゴシック"/>
                <a:cs typeface="ＭＳ Ｐゴシック"/>
              </a:rPr>
              <a:t>distribution functions and velocity moments (</a:t>
            </a:r>
            <a:r>
              <a:rPr lang="en-US" altLang="ja-JP" sz="3200" dirty="0" err="1">
                <a:solidFill>
                  <a:schemeClr val="accent1"/>
                </a:solidFill>
                <a:latin typeface="ＭＳ Ｐゴシック"/>
                <a:ea typeface="ＭＳ Ｐゴシック"/>
                <a:cs typeface="ＭＳ Ｐゴシック"/>
              </a:rPr>
              <a:t>n,V,T</a:t>
            </a:r>
            <a:r>
              <a:rPr lang="en-US" altLang="ja-JP" sz="3200" dirty="0">
                <a:solidFill>
                  <a:schemeClr val="accent1"/>
                </a:solidFill>
                <a:latin typeface="ＭＳ Ｐゴシック"/>
                <a:ea typeface="ＭＳ Ｐゴシック"/>
                <a:cs typeface="ＭＳ Ｐゴシック"/>
              </a:rPr>
              <a:t>) of</a:t>
            </a:r>
            <a:r>
              <a:rPr lang="en-US" altLang="ja-JP" sz="3200" dirty="0" smtClean="0">
                <a:solidFill>
                  <a:schemeClr val="accent1"/>
                </a:solidFill>
                <a:latin typeface="ＭＳ Ｐゴシック"/>
                <a:ea typeface="ＭＳ Ｐゴシック"/>
                <a:cs typeface="ＭＳ Ｐゴシック"/>
              </a:rPr>
              <a:t> electrons</a:t>
            </a:r>
            <a:endParaRPr lang="en-US" altLang="ja-JP" sz="3200" dirty="0">
              <a:solidFill>
                <a:schemeClr val="accent1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grpSp>
        <p:nvGrpSpPr>
          <p:cNvPr id="2" name="図形グループ 12"/>
          <p:cNvGrpSpPr>
            <a:grpSpLocks/>
          </p:cNvGrpSpPr>
          <p:nvPr/>
        </p:nvGrpSpPr>
        <p:grpSpPr bwMode="auto">
          <a:xfrm>
            <a:off x="89691" y="2362200"/>
            <a:ext cx="3471863" cy="1196975"/>
            <a:chOff x="-897732" y="2079624"/>
            <a:chExt cx="3471863" cy="1196975"/>
          </a:xfrm>
        </p:grpSpPr>
        <p:graphicFrame>
          <p:nvGraphicFramePr>
            <p:cNvPr id="28675" name="Object 3"/>
            <p:cNvGraphicFramePr>
              <a:graphicFrameLocks noChangeAspect="1"/>
            </p:cNvGraphicFramePr>
            <p:nvPr/>
          </p:nvGraphicFramePr>
          <p:xfrm>
            <a:off x="-897732" y="2079624"/>
            <a:ext cx="3471863" cy="1196975"/>
          </p:xfrm>
          <a:graphic>
            <a:graphicData uri="http://schemas.openxmlformats.org/presentationml/2006/ole">
              <p:oleObj spid="_x0000_s39939" name="数式" r:id="rId5" imgW="1054100" imgH="419100" progId="Equation.3">
                <p:embed/>
              </p:oleObj>
            </a:graphicData>
          </a:graphic>
        </p:graphicFrame>
        <p:cxnSp>
          <p:nvCxnSpPr>
            <p:cNvPr id="12" name="直線コネクタ 11"/>
            <p:cNvCxnSpPr/>
            <p:nvPr/>
          </p:nvCxnSpPr>
          <p:spPr>
            <a:xfrm>
              <a:off x="1132681" y="2665412"/>
              <a:ext cx="1295400" cy="1588"/>
            </a:xfrm>
            <a:prstGeom prst="line">
              <a:avLst/>
            </a:prstGeom>
            <a:ln w="5715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80" name="テキスト ボックス 13"/>
          <p:cNvSpPr txBox="1">
            <a:spLocks noChangeArrowheads="1"/>
          </p:cNvSpPr>
          <p:nvPr/>
        </p:nvSpPr>
        <p:spPr bwMode="auto">
          <a:xfrm>
            <a:off x="2570954" y="3559175"/>
            <a:ext cx="335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dirty="0" err="1">
                <a:latin typeface="ＭＳ Ｐゴシック"/>
                <a:ea typeface="ＭＳ Ｐゴシック"/>
                <a:cs typeface="ＭＳ Ｐゴシック"/>
              </a:rPr>
              <a:t>ε</a:t>
            </a:r>
            <a:r>
              <a:rPr lang="ja-JP" altLang="en-US" dirty="0">
                <a:latin typeface="ＭＳ Ｐゴシック"/>
                <a:ea typeface="ＭＳ Ｐゴシック"/>
                <a:cs typeface="ＭＳ Ｐゴシック"/>
              </a:rPr>
              <a:t>・・</a:t>
            </a:r>
            <a:r>
              <a:rPr lang="en-US" altLang="ja-JP" dirty="0">
                <a:latin typeface="ＭＳ Ｐゴシック"/>
                <a:ea typeface="ＭＳ Ｐゴシック"/>
                <a:cs typeface="ＭＳ Ｐゴシック"/>
              </a:rPr>
              <a:t>detection efficiency</a:t>
            </a:r>
          </a:p>
          <a:p>
            <a:r>
              <a:rPr lang="en-US" altLang="ja-JP" dirty="0" err="1">
                <a:latin typeface="ＭＳ Ｐゴシック"/>
                <a:ea typeface="ＭＳ Ｐゴシック"/>
                <a:cs typeface="ＭＳ Ｐゴシック"/>
              </a:rPr>
              <a:t>g</a:t>
            </a:r>
            <a:r>
              <a:rPr lang="ja-JP" altLang="en-US" dirty="0">
                <a:latin typeface="ＭＳ Ｐゴシック"/>
                <a:ea typeface="ＭＳ Ｐゴシック"/>
                <a:cs typeface="ＭＳ Ｐゴシック"/>
              </a:rPr>
              <a:t>・・</a:t>
            </a:r>
            <a:r>
              <a:rPr lang="en-US" altLang="ja-JP" dirty="0">
                <a:latin typeface="ＭＳ Ｐゴシック"/>
                <a:ea typeface="ＭＳ Ｐゴシック"/>
                <a:cs typeface="ＭＳ Ｐゴシック"/>
              </a:rPr>
              <a:t>geometric factor</a:t>
            </a:r>
          </a:p>
          <a:p>
            <a:r>
              <a:rPr lang="en-US" altLang="ja-JP" dirty="0" err="1">
                <a:latin typeface="ＭＳ Ｐゴシック"/>
                <a:ea typeface="ＭＳ Ｐゴシック"/>
                <a:cs typeface="ＭＳ Ｐゴシック"/>
              </a:rPr>
              <a:t>Δt</a:t>
            </a:r>
            <a:r>
              <a:rPr lang="ja-JP" altLang="en-US" dirty="0">
                <a:latin typeface="ＭＳ Ｐゴシック"/>
                <a:ea typeface="ＭＳ Ｐゴシック"/>
                <a:cs typeface="ＭＳ Ｐゴシック"/>
              </a:rPr>
              <a:t>・・</a:t>
            </a:r>
            <a:r>
              <a:rPr lang="en-US" altLang="ja-JP" dirty="0">
                <a:latin typeface="ＭＳ Ｐゴシック"/>
                <a:ea typeface="ＭＳ Ｐゴシック"/>
                <a:cs typeface="ＭＳ Ｐゴシック"/>
              </a:rPr>
              <a:t>sampling time</a:t>
            </a:r>
          </a:p>
          <a:p>
            <a:r>
              <a:rPr lang="en-US" altLang="ja-JP" dirty="0" err="1">
                <a:latin typeface="ＭＳ Ｐゴシック"/>
                <a:ea typeface="ＭＳ Ｐゴシック"/>
                <a:cs typeface="ＭＳ Ｐゴシック"/>
              </a:rPr>
              <a:t>m</a:t>
            </a:r>
            <a:r>
              <a:rPr lang="ja-JP" altLang="en-US" dirty="0">
                <a:latin typeface="ＭＳ Ｐゴシック"/>
                <a:ea typeface="ＭＳ Ｐゴシック"/>
                <a:cs typeface="ＭＳ Ｐゴシック"/>
              </a:rPr>
              <a:t>・・</a:t>
            </a:r>
            <a:r>
              <a:rPr lang="en-US" altLang="ja-JP" dirty="0">
                <a:latin typeface="ＭＳ Ｐゴシック"/>
                <a:ea typeface="ＭＳ Ｐゴシック"/>
                <a:cs typeface="ＭＳ Ｐゴシック"/>
              </a:rPr>
              <a:t>mass of electrons</a:t>
            </a:r>
          </a:p>
        </p:txBody>
      </p:sp>
      <p:sp>
        <p:nvSpPr>
          <p:cNvPr id="28682" name="テキスト ボックス 10"/>
          <p:cNvSpPr txBox="1">
            <a:spLocks noChangeArrowheads="1"/>
          </p:cNvSpPr>
          <p:nvPr/>
        </p:nvSpPr>
        <p:spPr bwMode="auto">
          <a:xfrm>
            <a:off x="3561554" y="3189287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latin typeface="ＭＳ Ｐゴシック"/>
                <a:ea typeface="ＭＳ Ｐゴシック"/>
                <a:cs typeface="ＭＳ Ｐゴシック"/>
              </a:rPr>
              <a:t>…(1)</a:t>
            </a:r>
            <a:endParaRPr lang="ja-JP" altLang="en-US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8683" name="テキスト ボックス 12"/>
          <p:cNvSpPr txBox="1">
            <a:spLocks noChangeArrowheads="1"/>
          </p:cNvSpPr>
          <p:nvPr/>
        </p:nvSpPr>
        <p:spPr bwMode="auto">
          <a:xfrm>
            <a:off x="3561554" y="575865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latin typeface="ＭＳ Ｐゴシック"/>
                <a:ea typeface="ＭＳ Ｐゴシック"/>
                <a:cs typeface="ＭＳ Ｐゴシック"/>
              </a:rPr>
              <a:t>…(2)</a:t>
            </a:r>
            <a:endParaRPr lang="ja-JP" altLang="en-US" dirty="0">
              <a:latin typeface="ＭＳ Ｐゴシック"/>
              <a:ea typeface="ＭＳ Ｐゴシック"/>
              <a:cs typeface="ＭＳ Ｐゴシック"/>
            </a:endParaRPr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242885" y="584776"/>
          <a:ext cx="3754438" cy="685800"/>
        </p:xfrm>
        <a:graphic>
          <a:graphicData uri="http://schemas.openxmlformats.org/presentationml/2006/ole">
            <p:oleObj spid="_x0000_s39940" name="数式" r:id="rId6" imgW="1181100" imgH="215900" progId="Equation.3">
              <p:embed/>
            </p:oleObj>
          </a:graphicData>
        </a:graphic>
      </p:graphicFrame>
      <p:cxnSp>
        <p:nvCxnSpPr>
          <p:cNvPr id="15" name="直線矢印コネクタ 14"/>
          <p:cNvCxnSpPr/>
          <p:nvPr/>
        </p:nvCxnSpPr>
        <p:spPr>
          <a:xfrm rot="16200000" flipH="1">
            <a:off x="1331914" y="1865313"/>
            <a:ext cx="990599" cy="3176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570954" y="1694766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ＭＳ Ｐゴシック"/>
                <a:ea typeface="ＭＳ Ｐゴシック"/>
                <a:cs typeface="ＭＳ Ｐゴシック"/>
              </a:rPr>
              <a:t>E : 10 </a:t>
            </a:r>
            <a:r>
              <a:rPr kumimoji="1" lang="en-US" altLang="ja-JP" dirty="0" err="1" smtClean="0">
                <a:latin typeface="ＭＳ Ｐゴシック"/>
                <a:ea typeface="ＭＳ Ｐゴシック"/>
                <a:cs typeface="ＭＳ Ｐゴシック"/>
              </a:rPr>
              <a:t>eV</a:t>
            </a:r>
            <a:r>
              <a:rPr kumimoji="1" lang="en-US" altLang="ja-JP" dirty="0" smtClean="0">
                <a:latin typeface="ＭＳ Ｐゴシック"/>
                <a:ea typeface="ＭＳ Ｐゴシック"/>
                <a:cs typeface="ＭＳ Ｐゴシック"/>
              </a:rPr>
              <a:t> ~22.5keV</a:t>
            </a:r>
          </a:p>
          <a:p>
            <a:r>
              <a:rPr lang="en-US" altLang="ja-JP" dirty="0" smtClean="0">
                <a:latin typeface="ＭＳ Ｐゴシック"/>
                <a:ea typeface="ＭＳ Ｐゴシック"/>
                <a:cs typeface="ＭＳ Ｐゴシック"/>
              </a:rPr>
              <a:t>FOV : 4-pi </a:t>
            </a:r>
            <a:r>
              <a:rPr lang="en-US" altLang="ja-JP" dirty="0" err="1" smtClean="0">
                <a:latin typeface="ＭＳ Ｐゴシック"/>
                <a:ea typeface="ＭＳ Ｐゴシック"/>
                <a:cs typeface="ＭＳ Ｐゴシック"/>
              </a:rPr>
              <a:t>str</a:t>
            </a:r>
            <a:endParaRPr kumimoji="1" lang="ja-JP" altLang="en-US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9" name="テキスト ボックス 31"/>
          <p:cNvSpPr txBox="1">
            <a:spLocks noChangeArrowheads="1"/>
          </p:cNvSpPr>
          <p:nvPr/>
        </p:nvSpPr>
        <p:spPr bwMode="auto">
          <a:xfrm>
            <a:off x="4876800" y="586771"/>
            <a:ext cx="381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3200" dirty="0" smtClean="0">
                <a:solidFill>
                  <a:schemeClr val="accent1"/>
                </a:solidFill>
                <a:latin typeface="ＭＳ Ｐゴシック"/>
                <a:ea typeface="ＭＳ Ｐゴシック"/>
                <a:cs typeface="ＭＳ Ｐゴシック"/>
              </a:rPr>
              <a:t>…</a:t>
            </a:r>
            <a:r>
              <a:rPr lang="en-US" altLang="ja-JP" sz="3200" dirty="0" err="1" smtClean="0">
                <a:solidFill>
                  <a:schemeClr val="accent1"/>
                </a:solidFill>
                <a:latin typeface="ＭＳ Ｐゴシック"/>
                <a:ea typeface="ＭＳ Ｐゴシック"/>
                <a:cs typeface="ＭＳ Ｐゴシック"/>
              </a:rPr>
              <a:t>Ef(E</a:t>
            </a:r>
            <a:r>
              <a:rPr lang="en-US" altLang="ja-JP" sz="3200" dirty="0" smtClean="0">
                <a:solidFill>
                  <a:schemeClr val="accent1"/>
                </a:solidFill>
                <a:latin typeface="ＭＳ Ｐゴシック"/>
                <a:ea typeface="ＭＳ Ｐゴシック"/>
                <a:cs typeface="ＭＳ Ｐゴシック"/>
              </a:rPr>
              <a:t>) : differential energy flux</a:t>
            </a:r>
          </a:p>
          <a:p>
            <a:r>
              <a:rPr lang="en-US" altLang="ja-JP" sz="3200" dirty="0" smtClean="0">
                <a:solidFill>
                  <a:schemeClr val="accent1"/>
                </a:solidFill>
                <a:latin typeface="ＭＳ Ｐゴシック"/>
                <a:ea typeface="ＭＳ Ｐゴシック"/>
                <a:cs typeface="ＭＳ Ｐゴシック"/>
              </a:rPr>
              <a:t>→ E-T spectrogram</a:t>
            </a:r>
            <a:endParaRPr lang="en-US" altLang="ja-JP" sz="3200" dirty="0">
              <a:solidFill>
                <a:schemeClr val="accent1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2120104" y="1270576"/>
            <a:ext cx="1295400" cy="1588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8FA60-A5FF-4B4E-BFB3-0BB2F472CAF0}" type="slidenum">
              <a:rPr lang="en-US" altLang="ja-JP" smtClean="0">
                <a:latin typeface="Impact"/>
                <a:ea typeface="ＭＳ Ｐゴシック"/>
                <a:cs typeface="Impact"/>
              </a:rPr>
              <a:pPr>
                <a:defRPr/>
              </a:pPr>
              <a:t>7</a:t>
            </a:fld>
            <a:endParaRPr lang="en-US" altLang="ja-JP" dirty="0">
              <a:latin typeface="Impact"/>
              <a:ea typeface="ＭＳ Ｐゴシック"/>
              <a:cs typeface="Impact"/>
            </a:endParaRPr>
          </a:p>
        </p:txBody>
      </p:sp>
      <p:sp>
        <p:nvSpPr>
          <p:cNvPr id="30723" name="テキスト ボックス 7"/>
          <p:cNvSpPr txBox="1">
            <a:spLocks noChangeArrowheads="1"/>
          </p:cNvSpPr>
          <p:nvPr/>
        </p:nvSpPr>
        <p:spPr bwMode="auto">
          <a:xfrm>
            <a:off x="0" y="457200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 smtClean="0">
                <a:solidFill>
                  <a:srgbClr val="860908"/>
                </a:solidFill>
                <a:latin typeface="ＭＳ Ｐゴシック"/>
                <a:ea typeface="ＭＳ Ｐゴシック"/>
                <a:cs typeface="ＭＳ Ｐゴシック"/>
              </a:rPr>
              <a:t>The design of </a:t>
            </a:r>
            <a:r>
              <a:rPr lang="en-US" altLang="ja-JP" sz="2800" b="1" dirty="0">
                <a:solidFill>
                  <a:srgbClr val="860908"/>
                </a:solidFill>
                <a:latin typeface="ＭＳ Ｐゴシック"/>
                <a:ea typeface="ＭＳ Ｐゴシック"/>
                <a:cs typeface="ＭＳ Ｐゴシック"/>
              </a:rPr>
              <a:t>the analyzer</a:t>
            </a:r>
            <a:endParaRPr lang="ja-JP" altLang="en-US" sz="2800" b="1" dirty="0">
              <a:solidFill>
                <a:srgbClr val="860908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0724" name="テキスト ボックス 6"/>
          <p:cNvSpPr txBox="1">
            <a:spLocks noChangeArrowheads="1"/>
          </p:cNvSpPr>
          <p:nvPr/>
        </p:nvSpPr>
        <p:spPr bwMode="auto">
          <a:xfrm>
            <a:off x="282388" y="5476097"/>
            <a:ext cx="7239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ja-JP" sz="2400" dirty="0">
                <a:latin typeface="ＭＳ Ｐゴシック"/>
                <a:ea typeface="ＭＳ Ｐゴシック"/>
                <a:cs typeface="ＭＳ Ｐゴシック"/>
              </a:rPr>
              <a:t>Three nested hemispherical deflectors</a:t>
            </a:r>
            <a:br>
              <a:rPr lang="en-US" altLang="ja-JP" sz="2400" dirty="0">
                <a:latin typeface="ＭＳ Ｐゴシック"/>
                <a:ea typeface="ＭＳ Ｐゴシック"/>
                <a:cs typeface="ＭＳ Ｐゴシック"/>
              </a:rPr>
            </a:br>
            <a:r>
              <a:rPr lang="en-US" altLang="ja-JP" sz="2400" dirty="0">
                <a:latin typeface="ＭＳ Ｐゴシック"/>
                <a:ea typeface="ＭＳ Ｐゴシック"/>
                <a:cs typeface="ＭＳ Ｐゴシック"/>
              </a:rPr>
              <a:t>→measure two different energies simultaneously</a:t>
            </a:r>
          </a:p>
          <a:p>
            <a:pPr>
              <a:buFont typeface="Arial" charset="0"/>
              <a:buChar char="•"/>
            </a:pPr>
            <a:r>
              <a:rPr lang="en-US" altLang="ja-JP" sz="2400" dirty="0">
                <a:latin typeface="ＭＳ Ｐゴシック"/>
                <a:ea typeface="ＭＳ Ｐゴシック"/>
                <a:cs typeface="ＭＳ Ｐゴシック"/>
              </a:rPr>
              <a:t>Small enough to set on the SCOPE spacecraft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30788" y="1295400"/>
            <a:ext cx="2473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ＭＳ Ｐゴシック"/>
                <a:ea typeface="ＭＳ Ｐゴシック"/>
                <a:cs typeface="ＭＳ Ｐゴシック"/>
              </a:rPr>
              <a:t>Trajectories of </a:t>
            </a:r>
            <a:r>
              <a:rPr lang="en-US" altLang="ja-JP" dirty="0" smtClean="0">
                <a:latin typeface="ＭＳ Ｐゴシック"/>
                <a:ea typeface="ＭＳ Ｐゴシック"/>
                <a:cs typeface="ＭＳ Ｐゴシック"/>
              </a:rPr>
              <a:t>detected electrons</a:t>
            </a:r>
          </a:p>
          <a:p>
            <a:r>
              <a:rPr kumimoji="1" lang="en-US" altLang="ja-JP" dirty="0" smtClean="0">
                <a:latin typeface="ＭＳ Ｐゴシック"/>
                <a:ea typeface="ＭＳ Ｐゴシック"/>
                <a:cs typeface="ＭＳ Ｐゴシック"/>
              </a:rPr>
              <a:t>(numerical simulation)</a:t>
            </a:r>
            <a:endParaRPr kumimoji="1" lang="ja-JP" altLang="en-US" dirty="0">
              <a:latin typeface="ＭＳ Ｐゴシック"/>
              <a:ea typeface="ＭＳ Ｐゴシック"/>
              <a:cs typeface="ＭＳ Ｐゴシック"/>
            </a:endParaRPr>
          </a:p>
        </p:txBody>
      </p:sp>
      <p:grpSp>
        <p:nvGrpSpPr>
          <p:cNvPr id="2" name="図形グループ 17"/>
          <p:cNvGrpSpPr/>
          <p:nvPr/>
        </p:nvGrpSpPr>
        <p:grpSpPr>
          <a:xfrm>
            <a:off x="282388" y="1295400"/>
            <a:ext cx="6806743" cy="3773487"/>
            <a:chOff x="282388" y="1295400"/>
            <a:chExt cx="6806743" cy="3773487"/>
          </a:xfrm>
        </p:grpSpPr>
        <p:pic>
          <p:nvPicPr>
            <p:cNvPr id="30725" name="図 24" descr="orb_s_final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2388" y="1295400"/>
              <a:ext cx="6132487" cy="3773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直線コネクタ 11"/>
            <p:cNvCxnSpPr/>
            <p:nvPr/>
          </p:nvCxnSpPr>
          <p:spPr>
            <a:xfrm rot="5400000">
              <a:off x="5905500" y="3771900"/>
              <a:ext cx="228600" cy="1588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rot="5400000">
              <a:off x="5790869" y="2918475"/>
              <a:ext cx="1070332" cy="4095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6276212" y="2218730"/>
              <a:ext cx="812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860908"/>
                  </a:solidFill>
                  <a:latin typeface="ＭＳ Ｐゴシック"/>
                  <a:ea typeface="ＭＳ Ｐゴシック"/>
                  <a:cs typeface="ＭＳ Ｐゴシック"/>
                </a:rPr>
                <a:t>1 cm</a:t>
              </a:r>
              <a:endParaRPr kumimoji="1" lang="ja-JP" altLang="en-US" dirty="0">
                <a:solidFill>
                  <a:srgbClr val="860908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</p:grpSp>
      <p:sp>
        <p:nvSpPr>
          <p:cNvPr id="19" name="テキスト ボックス 20"/>
          <p:cNvSpPr txBox="1">
            <a:spLocks noChangeArrowheads="1"/>
          </p:cNvSpPr>
          <p:nvPr/>
        </p:nvSpPr>
        <p:spPr bwMode="auto">
          <a:xfrm>
            <a:off x="6745288" y="3710710"/>
            <a:ext cx="1572913" cy="58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inner sphere 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(</a:t>
            </a:r>
            <a:r>
              <a:rPr lang="en-US" altLang="ja-JP" dirty="0" err="1">
                <a:solidFill>
                  <a:srgbClr val="FF0000"/>
                </a:solidFill>
              </a:rPr>
              <a:t>Δr</a:t>
            </a:r>
            <a:r>
              <a:rPr lang="en-US" altLang="ja-JP" dirty="0">
                <a:solidFill>
                  <a:srgbClr val="FF0000"/>
                </a:solidFill>
              </a:rPr>
              <a:t> = 4 mm)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21"/>
          <p:cNvSpPr txBox="1">
            <a:spLocks noChangeArrowheads="1"/>
          </p:cNvSpPr>
          <p:nvPr/>
        </p:nvSpPr>
        <p:spPr bwMode="auto">
          <a:xfrm>
            <a:off x="6745288" y="3072459"/>
            <a:ext cx="1572913" cy="58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24FF0F"/>
                </a:solidFill>
              </a:rPr>
              <a:t>outer sphere </a:t>
            </a:r>
          </a:p>
          <a:p>
            <a:r>
              <a:rPr lang="en-US" altLang="ja-JP" dirty="0">
                <a:solidFill>
                  <a:srgbClr val="24FF0F"/>
                </a:solidFill>
              </a:rPr>
              <a:t>(</a:t>
            </a:r>
            <a:r>
              <a:rPr lang="en-US" altLang="ja-JP" dirty="0" err="1">
                <a:solidFill>
                  <a:srgbClr val="24FF0F"/>
                </a:solidFill>
              </a:rPr>
              <a:t>Δr</a:t>
            </a:r>
            <a:r>
              <a:rPr lang="en-US" altLang="ja-JP" dirty="0">
                <a:solidFill>
                  <a:srgbClr val="24FF0F"/>
                </a:solidFill>
              </a:rPr>
              <a:t> = 4 mm)</a:t>
            </a:r>
            <a:endParaRPr lang="ja-JP" altLang="en-US" dirty="0">
              <a:solidFill>
                <a:srgbClr val="24FF0F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 bwMode="auto">
          <a:xfrm rot="10800000">
            <a:off x="5096518" y="3416947"/>
            <a:ext cx="1648770" cy="1"/>
          </a:xfrm>
          <a:prstGeom prst="straightConnector1">
            <a:avLst/>
          </a:prstGeom>
          <a:ln>
            <a:solidFill>
              <a:srgbClr val="05F60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 bwMode="auto">
          <a:xfrm rot="10800000">
            <a:off x="4648200" y="4003676"/>
            <a:ext cx="2097088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</p:spPr>
        <p:txBody>
          <a:bodyPr/>
          <a:lstStyle/>
          <a:p>
            <a:pPr>
              <a:defRPr/>
            </a:pPr>
            <a:fld id="{EF352E7D-CA03-B646-8EA7-BC1BEC245617}" type="slidenum">
              <a:rPr lang="en-US" altLang="ja-JP">
                <a:latin typeface="Impact"/>
                <a:ea typeface="ＭＳ Ｐゴシック"/>
                <a:cs typeface="Impact"/>
              </a:rPr>
              <a:pPr>
                <a:defRPr/>
              </a:pPr>
              <a:t>8</a:t>
            </a:fld>
            <a:endParaRPr lang="en-US" altLang="ja-JP" dirty="0">
              <a:latin typeface="Impact"/>
              <a:ea typeface="ＭＳ Ｐゴシック"/>
              <a:cs typeface="Impact"/>
            </a:endParaRPr>
          </a:p>
        </p:txBody>
      </p:sp>
      <p:grpSp>
        <p:nvGrpSpPr>
          <p:cNvPr id="2" name="図形グループ 24"/>
          <p:cNvGrpSpPr>
            <a:grpSpLocks/>
          </p:cNvGrpSpPr>
          <p:nvPr/>
        </p:nvGrpSpPr>
        <p:grpSpPr bwMode="auto">
          <a:xfrm>
            <a:off x="192087" y="876300"/>
            <a:ext cx="5141913" cy="3124200"/>
            <a:chOff x="381000" y="990600"/>
            <a:chExt cx="5141913" cy="3124200"/>
          </a:xfrm>
        </p:grpSpPr>
        <p:pic>
          <p:nvPicPr>
            <p:cNvPr id="32782" name="図 24" descr="orb_s_final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990600"/>
              <a:ext cx="4267200" cy="2625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図形グループ 26"/>
            <p:cNvGrpSpPr>
              <a:grpSpLocks/>
            </p:cNvGrpSpPr>
            <p:nvPr/>
          </p:nvGrpSpPr>
          <p:grpSpPr bwMode="auto">
            <a:xfrm>
              <a:off x="2438400" y="1066800"/>
              <a:ext cx="3084513" cy="3048000"/>
              <a:chOff x="3429000" y="838200"/>
              <a:chExt cx="3200400" cy="3728586"/>
            </a:xfrm>
          </p:grpSpPr>
          <p:cxnSp>
            <p:nvCxnSpPr>
              <p:cNvPr id="8" name="直線矢印コネクタ 7"/>
              <p:cNvCxnSpPr/>
              <p:nvPr/>
            </p:nvCxnSpPr>
            <p:spPr>
              <a:xfrm rot="5400000" flipH="1" flipV="1">
                <a:off x="3623710" y="3676514"/>
                <a:ext cx="852526" cy="230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矢印コネクタ 9"/>
              <p:cNvCxnSpPr>
                <a:stCxn id="32789" idx="0"/>
              </p:cNvCxnSpPr>
              <p:nvPr/>
            </p:nvCxnSpPr>
            <p:spPr>
              <a:xfrm rot="16200000" flipV="1">
                <a:off x="4838284" y="3542884"/>
                <a:ext cx="839425" cy="3044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矢印コネクタ 10"/>
              <p:cNvCxnSpPr/>
              <p:nvPr/>
            </p:nvCxnSpPr>
            <p:spPr>
              <a:xfrm rot="5400000" flipH="1" flipV="1">
                <a:off x="4229244" y="3694017"/>
                <a:ext cx="838932" cy="16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87" name="テキスト ボックス 11"/>
              <p:cNvSpPr txBox="1">
                <a:spLocks noChangeArrowheads="1"/>
              </p:cNvSpPr>
              <p:nvPr/>
            </p:nvSpPr>
            <p:spPr bwMode="auto">
              <a:xfrm>
                <a:off x="3429000" y="4114800"/>
                <a:ext cx="914400" cy="451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>
                    <a:solidFill>
                      <a:srgbClr val="860908"/>
                    </a:solidFill>
                    <a:latin typeface="ＭＳ Ｐゴシック"/>
                    <a:ea typeface="ＭＳ Ｐゴシック"/>
                    <a:cs typeface="ＭＳ Ｐゴシック"/>
                  </a:rPr>
                  <a:t>770 V</a:t>
                </a:r>
                <a:endParaRPr lang="ja-JP" altLang="en-US">
                  <a:solidFill>
                    <a:srgbClr val="860908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2788" name="テキスト ボックス 12"/>
              <p:cNvSpPr txBox="1">
                <a:spLocks noChangeArrowheads="1"/>
              </p:cNvSpPr>
              <p:nvPr/>
            </p:nvSpPr>
            <p:spPr bwMode="auto">
              <a:xfrm>
                <a:off x="4191000" y="4114800"/>
                <a:ext cx="1219200" cy="451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>
                    <a:solidFill>
                      <a:srgbClr val="860908"/>
                    </a:solidFill>
                    <a:latin typeface="ＭＳ Ｐゴシック"/>
                    <a:ea typeface="ＭＳ Ｐゴシック"/>
                    <a:cs typeface="ＭＳ Ｐゴシック"/>
                  </a:rPr>
                  <a:t>420 V</a:t>
                </a:r>
                <a:endParaRPr lang="ja-JP" altLang="en-US">
                  <a:solidFill>
                    <a:srgbClr val="860908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2789" name="テキスト ボックス 13"/>
              <p:cNvSpPr txBox="1">
                <a:spLocks noChangeArrowheads="1"/>
              </p:cNvSpPr>
              <p:nvPr/>
            </p:nvSpPr>
            <p:spPr bwMode="auto">
              <a:xfrm>
                <a:off x="5105400" y="4114800"/>
                <a:ext cx="609600" cy="45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>
                    <a:solidFill>
                      <a:srgbClr val="860908"/>
                    </a:solidFill>
                    <a:latin typeface="ＭＳ Ｐゴシック"/>
                    <a:ea typeface="ＭＳ Ｐゴシック"/>
                    <a:cs typeface="ＭＳ Ｐゴシック"/>
                  </a:rPr>
                  <a:t>0 V</a:t>
                </a:r>
                <a:endParaRPr lang="ja-JP" altLang="en-US">
                  <a:solidFill>
                    <a:srgbClr val="860908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2790" name="テキスト ボックス 14"/>
              <p:cNvSpPr txBox="1">
                <a:spLocks noChangeArrowheads="1"/>
              </p:cNvSpPr>
              <p:nvPr/>
            </p:nvSpPr>
            <p:spPr bwMode="auto">
              <a:xfrm>
                <a:off x="5562600" y="2895600"/>
                <a:ext cx="914400" cy="451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>
                    <a:solidFill>
                      <a:srgbClr val="860908"/>
                    </a:solidFill>
                    <a:latin typeface="ＭＳ Ｐゴシック"/>
                    <a:ea typeface="ＭＳ Ｐゴシック"/>
                    <a:cs typeface="ＭＳ Ｐゴシック"/>
                  </a:rPr>
                  <a:t>310 V</a:t>
                </a:r>
                <a:endParaRPr lang="ja-JP" altLang="en-US">
                  <a:solidFill>
                    <a:srgbClr val="860908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18" name="直線矢印コネクタ 17"/>
              <p:cNvCxnSpPr>
                <a:stCxn id="32790" idx="0"/>
              </p:cNvCxnSpPr>
              <p:nvPr/>
            </p:nvCxnSpPr>
            <p:spPr>
              <a:xfrm rot="16200000" flipV="1">
                <a:off x="5390675" y="2265468"/>
                <a:ext cx="565114" cy="6934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21"/>
              <p:cNvCxnSpPr>
                <a:stCxn id="32793" idx="1"/>
              </p:cNvCxnSpPr>
              <p:nvPr/>
            </p:nvCxnSpPr>
            <p:spPr>
              <a:xfrm rot="10800000" flipV="1">
                <a:off x="5326509" y="1064100"/>
                <a:ext cx="388491" cy="3333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93" name="テキスト ボックス 22"/>
              <p:cNvSpPr txBox="1">
                <a:spLocks noChangeArrowheads="1"/>
              </p:cNvSpPr>
              <p:nvPr/>
            </p:nvSpPr>
            <p:spPr bwMode="auto">
              <a:xfrm>
                <a:off x="5715000" y="838200"/>
                <a:ext cx="914400" cy="45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>
                    <a:solidFill>
                      <a:srgbClr val="860908"/>
                    </a:solidFill>
                    <a:latin typeface="ＭＳ Ｐゴシック"/>
                    <a:ea typeface="ＭＳ Ｐゴシック"/>
                    <a:cs typeface="ＭＳ Ｐゴシック"/>
                  </a:rPr>
                  <a:t>0 V</a:t>
                </a:r>
                <a:endParaRPr lang="ja-JP" altLang="en-US">
                  <a:solidFill>
                    <a:srgbClr val="860908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24" name="直線矢印コネクタ 23"/>
              <p:cNvCxnSpPr/>
              <p:nvPr/>
            </p:nvCxnSpPr>
            <p:spPr>
              <a:xfrm rot="10800000">
                <a:off x="3657953" y="991616"/>
                <a:ext cx="2057281" cy="194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2775" name="図 27" descr="en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577" y="3838415"/>
            <a:ext cx="4260623" cy="603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テキスト ボックス 25"/>
          <p:cNvSpPr txBox="1">
            <a:spLocks noChangeArrowheads="1"/>
          </p:cNvSpPr>
          <p:nvPr/>
        </p:nvSpPr>
        <p:spPr bwMode="auto">
          <a:xfrm>
            <a:off x="50800" y="134143"/>
            <a:ext cx="871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 smtClean="0">
                <a:solidFill>
                  <a:schemeClr val="accent1"/>
                </a:solidFill>
                <a:latin typeface="ＭＳ Ｐゴシック"/>
                <a:ea typeface="ＭＳ Ｐゴシック"/>
                <a:cs typeface="ＭＳ Ｐゴシック"/>
              </a:rPr>
              <a:t>The characteristics of the analyzer .. Energy resolution</a:t>
            </a:r>
            <a:endParaRPr lang="ja-JP" altLang="en-US" sz="2800" b="1" dirty="0">
              <a:solidFill>
                <a:schemeClr val="accent1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60418" name="数式" r:id="rId5" imgW="101600" imgH="177800" progId="Equation.3">
              <p:embed/>
            </p:oleObj>
          </a:graphicData>
        </a:graphic>
      </p:graphicFrame>
      <p:sp>
        <p:nvSpPr>
          <p:cNvPr id="32777" name="テキスト ボックス 33"/>
          <p:cNvSpPr txBox="1">
            <a:spLocks noChangeArrowheads="1"/>
          </p:cNvSpPr>
          <p:nvPr/>
        </p:nvSpPr>
        <p:spPr bwMode="auto">
          <a:xfrm>
            <a:off x="5334000" y="1986756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latin typeface="ＭＳ Ｐゴシック"/>
                <a:ea typeface="ＭＳ Ｐゴシック"/>
                <a:cs typeface="ＭＳ Ｐゴシック"/>
              </a:rPr>
              <a:t>Vin = 350 (V)  </a:t>
            </a:r>
            <a:r>
              <a:rPr lang="en-US" altLang="ja-JP" dirty="0" err="1">
                <a:latin typeface="ＭＳ Ｐゴシック"/>
                <a:ea typeface="ＭＳ Ｐゴシック"/>
                <a:cs typeface="ＭＳ Ｐゴシック"/>
              </a:rPr>
              <a:t>Vout</a:t>
            </a:r>
            <a:r>
              <a:rPr lang="en-US" altLang="ja-JP" dirty="0">
                <a:latin typeface="ＭＳ Ｐゴシック"/>
                <a:ea typeface="ＭＳ Ｐゴシック"/>
                <a:cs typeface="ＭＳ Ｐゴシック"/>
              </a:rPr>
              <a:t> = 420 (V)</a:t>
            </a:r>
            <a:endParaRPr lang="ja-JP" altLang="en-US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2778" name="テキスト ボックス 34"/>
          <p:cNvSpPr txBox="1">
            <a:spLocks noChangeArrowheads="1"/>
          </p:cNvSpPr>
          <p:nvPr/>
        </p:nvSpPr>
        <p:spPr bwMode="auto">
          <a:xfrm>
            <a:off x="5334000" y="3631016"/>
            <a:ext cx="3276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800" dirty="0" err="1">
                <a:latin typeface="ＭＳ Ｐゴシック"/>
                <a:ea typeface="ＭＳ Ｐゴシック"/>
                <a:cs typeface="ＭＳ Ｐゴシック"/>
              </a:rPr>
              <a:t>Ein</a:t>
            </a:r>
            <a:r>
              <a:rPr lang="en-US" altLang="ja-JP" sz="2800" dirty="0">
                <a:latin typeface="ＭＳ Ｐゴシック"/>
                <a:ea typeface="ＭＳ Ｐゴシック"/>
                <a:cs typeface="ＭＳ Ｐゴシック"/>
              </a:rPr>
              <a:t> </a:t>
            </a:r>
            <a:r>
              <a:rPr lang="en-US" altLang="ja-JP" sz="2800" dirty="0" err="1">
                <a:latin typeface="ＭＳ Ｐゴシック"/>
                <a:ea typeface="ＭＳ Ｐゴシック"/>
                <a:cs typeface="ＭＳ Ｐゴシック"/>
              </a:rPr>
              <a:t>〜</a:t>
            </a:r>
            <a:r>
              <a:rPr lang="en-US" altLang="ja-JP" sz="2800" dirty="0">
                <a:latin typeface="ＭＳ Ｐゴシック"/>
                <a:ea typeface="ＭＳ Ｐゴシック"/>
                <a:cs typeface="ＭＳ Ｐゴシック"/>
              </a:rPr>
              <a:t> 2500(eV)  </a:t>
            </a:r>
            <a:r>
              <a:rPr lang="en-US" altLang="ja-JP" sz="2800" dirty="0" err="1">
                <a:latin typeface="ＭＳ Ｐゴシック"/>
                <a:ea typeface="ＭＳ Ｐゴシック"/>
                <a:cs typeface="ＭＳ Ｐゴシック"/>
              </a:rPr>
              <a:t>Eout</a:t>
            </a:r>
            <a:r>
              <a:rPr lang="en-US" altLang="ja-JP" sz="2800" dirty="0">
                <a:latin typeface="ＭＳ Ｐゴシック"/>
                <a:ea typeface="ＭＳ Ｐゴシック"/>
                <a:cs typeface="ＭＳ Ｐゴシック"/>
              </a:rPr>
              <a:t> </a:t>
            </a:r>
            <a:r>
              <a:rPr lang="en-US" altLang="ja-JP" sz="2800" dirty="0" err="1">
                <a:latin typeface="ＭＳ Ｐゴシック"/>
                <a:ea typeface="ＭＳ Ｐゴシック"/>
                <a:cs typeface="ＭＳ Ｐゴシック"/>
              </a:rPr>
              <a:t>〜</a:t>
            </a:r>
            <a:r>
              <a:rPr lang="en-US" altLang="ja-JP" sz="2800" dirty="0">
                <a:latin typeface="ＭＳ Ｐゴシック"/>
                <a:ea typeface="ＭＳ Ｐゴシック"/>
                <a:cs typeface="ＭＳ Ｐゴシック"/>
              </a:rPr>
              <a:t> 3200 (</a:t>
            </a:r>
            <a:r>
              <a:rPr lang="en-US" altLang="ja-JP" sz="2800" dirty="0" err="1">
                <a:latin typeface="ＭＳ Ｐゴシック"/>
                <a:ea typeface="ＭＳ Ｐゴシック"/>
                <a:cs typeface="ＭＳ Ｐゴシック"/>
              </a:rPr>
              <a:t>eV</a:t>
            </a:r>
            <a:r>
              <a:rPr lang="en-US" altLang="ja-JP" sz="2800" dirty="0">
                <a:latin typeface="ＭＳ Ｐゴシック"/>
                <a:ea typeface="ＭＳ Ｐゴシック"/>
                <a:cs typeface="ＭＳ Ｐゴシック"/>
              </a:rPr>
              <a:t>)</a:t>
            </a:r>
            <a:endParaRPr lang="ja-JP" altLang="en-US" sz="2800" dirty="0">
              <a:latin typeface="ＭＳ Ｐゴシック"/>
              <a:ea typeface="ＭＳ Ｐゴシック"/>
              <a:cs typeface="ＭＳ Ｐゴシック"/>
            </a:endParaRP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6315075" y="2633664"/>
          <a:ext cx="2295525" cy="847725"/>
        </p:xfrm>
        <a:graphic>
          <a:graphicData uri="http://schemas.openxmlformats.org/presentationml/2006/ole">
            <p:oleObj spid="_x0000_s60419" name="数式" r:id="rId6" imgW="723900" imgH="355600" progId="Equation.3">
              <p:embed/>
            </p:oleObj>
          </a:graphicData>
        </a:graphic>
      </p:graphicFrame>
      <p:cxnSp>
        <p:nvCxnSpPr>
          <p:cNvPr id="37" name="直線矢印コネクタ 36"/>
          <p:cNvCxnSpPr/>
          <p:nvPr/>
        </p:nvCxnSpPr>
        <p:spPr>
          <a:xfrm rot="5400000">
            <a:off x="5242176" y="3064418"/>
            <a:ext cx="1252037" cy="1588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図形グループ 26"/>
          <p:cNvGrpSpPr/>
          <p:nvPr/>
        </p:nvGrpSpPr>
        <p:grpSpPr>
          <a:xfrm>
            <a:off x="5105400" y="5476097"/>
            <a:ext cx="3505200" cy="1066800"/>
            <a:chOff x="4876800" y="4764088"/>
            <a:chExt cx="3505200" cy="1066800"/>
          </a:xfrm>
        </p:grpSpPr>
        <p:sp>
          <p:nvSpPr>
            <p:cNvPr id="40" name="正方形/長方形 39"/>
            <p:cNvSpPr/>
            <p:nvPr/>
          </p:nvSpPr>
          <p:spPr>
            <a:xfrm>
              <a:off x="4876800" y="4764088"/>
              <a:ext cx="3505200" cy="1066800"/>
            </a:xfrm>
            <a:prstGeom prst="rect">
              <a:avLst/>
            </a:prstGeom>
            <a:solidFill>
              <a:schemeClr val="accent1">
                <a:alpha val="3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32780" name="テキスト ボックス 38"/>
            <p:cNvSpPr txBox="1">
              <a:spLocks noChangeArrowheads="1"/>
            </p:cNvSpPr>
            <p:nvPr/>
          </p:nvSpPr>
          <p:spPr bwMode="auto">
            <a:xfrm>
              <a:off x="4876800" y="4876800"/>
              <a:ext cx="3505200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800" b="1" dirty="0">
                  <a:latin typeface="ＭＳ Ｐゴシック"/>
                  <a:ea typeface="ＭＳ Ｐゴシック"/>
                  <a:cs typeface="ＭＳ Ｐゴシック"/>
                </a:rPr>
                <a:t>ΔE/E = 23 % (inner)</a:t>
              </a:r>
            </a:p>
            <a:p>
              <a:r>
                <a:rPr lang="en-US" altLang="ja-JP" sz="2800" b="1" dirty="0">
                  <a:latin typeface="ＭＳ Ｐゴシック"/>
                  <a:ea typeface="ＭＳ Ｐゴシック"/>
                  <a:cs typeface="ＭＳ Ｐゴシック"/>
                </a:rPr>
                <a:t>            17 % (outer)</a:t>
              </a:r>
              <a:endParaRPr lang="ja-JP" altLang="en-US" sz="2800" b="1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</p:spPr>
        <p:txBody>
          <a:bodyPr/>
          <a:lstStyle/>
          <a:p>
            <a:pPr>
              <a:defRPr/>
            </a:pPr>
            <a:fld id="{3FF0ABC8-BF71-0149-96E4-A7372FDF4FFF}" type="slidenum">
              <a:rPr lang="en-US" altLang="ja-JP">
                <a:latin typeface="Impact"/>
                <a:ea typeface="ＭＳ Ｐゴシック"/>
                <a:cs typeface="Impact"/>
              </a:rPr>
              <a:pPr>
                <a:defRPr/>
              </a:pPr>
              <a:t>9</a:t>
            </a:fld>
            <a:endParaRPr lang="en-US" altLang="ja-JP" dirty="0">
              <a:latin typeface="Impact"/>
              <a:ea typeface="ＭＳ Ｐゴシック"/>
              <a:cs typeface="Impact"/>
            </a:endParaRPr>
          </a:p>
        </p:txBody>
      </p:sp>
      <p:pic>
        <p:nvPicPr>
          <p:cNvPr id="33797" name="図 11" descr="enplot_log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838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4838700" y="3200400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sz="2400" dirty="0" err="1" smtClean="0">
                <a:latin typeface="ＭＳ Ｐゴシック"/>
                <a:ea typeface="ＭＳ Ｐゴシック"/>
                <a:cs typeface="ＭＳ Ｐゴシック"/>
              </a:rPr>
              <a:t>Δt(sampling</a:t>
            </a:r>
            <a:r>
              <a:rPr kumimoji="1" lang="en-US" altLang="ja-JP" sz="2400" dirty="0" smtClean="0">
                <a:latin typeface="ＭＳ Ｐゴシック"/>
                <a:ea typeface="ＭＳ Ｐゴシック"/>
                <a:cs typeface="ＭＳ Ｐゴシック"/>
              </a:rPr>
              <a:t> time) = 0.5 </a:t>
            </a:r>
            <a:r>
              <a:rPr kumimoji="1" lang="en-US" altLang="ja-JP" sz="2400" dirty="0" err="1" smtClean="0">
                <a:latin typeface="ＭＳ Ｐゴシック"/>
                <a:ea typeface="ＭＳ Ｐゴシック"/>
                <a:cs typeface="ＭＳ Ｐゴシック"/>
              </a:rPr>
              <a:t>msec</a:t>
            </a:r>
            <a:endParaRPr kumimoji="1" lang="en-US" altLang="ja-JP" sz="2400" dirty="0" smtClean="0">
              <a:latin typeface="ＭＳ Ｐゴシック"/>
              <a:ea typeface="ＭＳ Ｐゴシック"/>
              <a:cs typeface="ＭＳ Ｐゴシック"/>
            </a:endParaRPr>
          </a:p>
          <a:p>
            <a:pPr>
              <a:buFont typeface="Arial"/>
              <a:buChar char="•"/>
            </a:pPr>
            <a:r>
              <a:rPr lang="en-US" altLang="ja-JP" sz="2400" dirty="0" smtClean="0">
                <a:latin typeface="ＭＳ Ｐゴシック"/>
                <a:ea typeface="ＭＳ Ｐゴシック"/>
                <a:cs typeface="ＭＳ Ｐゴシック"/>
              </a:rPr>
              <a:t>32(steps) / 2 = 16 times</a:t>
            </a:r>
          </a:p>
          <a:p>
            <a:pPr algn="ctr"/>
            <a:r>
              <a:rPr lang="en-US" altLang="ja-JP" sz="2400" dirty="0" smtClean="0">
                <a:latin typeface="ＭＳ Ｐゴシック"/>
                <a:ea typeface="ＭＳ Ｐゴシック"/>
                <a:cs typeface="ＭＳ Ｐゴシック"/>
              </a:rPr>
              <a:t>↓</a:t>
            </a:r>
          </a:p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0.5 × 16 = 8 </a:t>
            </a:r>
            <a:r>
              <a:rPr lang="en-US" altLang="ja-JP" sz="2400" b="1" dirty="0" err="1" smtClean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msec</a:t>
            </a:r>
            <a:endParaRPr lang="en-US" altLang="ja-JP" sz="2400" b="1" dirty="0" smtClean="0">
              <a:solidFill>
                <a:srgbClr val="FF0000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ctr"/>
            <a:r>
              <a:rPr kumimoji="1" lang="en-US" altLang="ja-JP" sz="2400" dirty="0" smtClean="0">
                <a:latin typeface="ＭＳ Ｐゴシック"/>
                <a:ea typeface="ＭＳ Ｐゴシック"/>
                <a:cs typeface="ＭＳ Ｐゴシック"/>
              </a:rPr>
              <a:t>to </a:t>
            </a:r>
            <a:r>
              <a:rPr kumimoji="1" lang="en-US" altLang="ja-JP" sz="2400" dirty="0" err="1" smtClean="0">
                <a:latin typeface="ＭＳ Ｐゴシック"/>
                <a:ea typeface="ＭＳ Ｐゴシック"/>
                <a:cs typeface="ＭＳ Ｐゴシック"/>
              </a:rPr>
              <a:t>mesure</a:t>
            </a:r>
            <a:r>
              <a:rPr kumimoji="1" lang="en-US" altLang="ja-JP" sz="2400" dirty="0" smtClean="0">
                <a:latin typeface="ＭＳ Ｐゴシック"/>
                <a:ea typeface="ＭＳ Ｐゴシック"/>
                <a:cs typeface="ＭＳ Ｐゴシック"/>
              </a:rPr>
              <a:t> from 10 </a:t>
            </a:r>
            <a:r>
              <a:rPr kumimoji="1" lang="en-US" altLang="ja-JP" sz="2400" dirty="0" err="1" smtClean="0">
                <a:latin typeface="ＭＳ Ｐゴシック"/>
                <a:ea typeface="ＭＳ Ｐゴシック"/>
                <a:cs typeface="ＭＳ Ｐゴシック"/>
              </a:rPr>
              <a:t>eV</a:t>
            </a:r>
            <a:r>
              <a:rPr kumimoji="1" lang="en-US" altLang="ja-JP" sz="2400" dirty="0" smtClean="0">
                <a:latin typeface="ＭＳ Ｐゴシック"/>
                <a:ea typeface="ＭＳ Ｐゴシック"/>
                <a:cs typeface="ＭＳ Ｐゴシック"/>
              </a:rPr>
              <a:t> to 22.5 </a:t>
            </a:r>
            <a:r>
              <a:rPr kumimoji="1" lang="en-US" altLang="ja-JP" sz="2400" dirty="0" err="1" smtClean="0">
                <a:latin typeface="ＭＳ Ｐゴシック"/>
                <a:ea typeface="ＭＳ Ｐゴシック"/>
                <a:cs typeface="ＭＳ Ｐゴシック"/>
              </a:rPr>
              <a:t>keV</a:t>
            </a:r>
            <a:r>
              <a:rPr kumimoji="1" lang="en-US" altLang="ja-JP" sz="2400" dirty="0" smtClean="0">
                <a:latin typeface="ＭＳ Ｐゴシック"/>
                <a:ea typeface="ＭＳ Ｐゴシック"/>
                <a:cs typeface="ＭＳ Ｐゴシック"/>
              </a:rPr>
              <a:t> </a:t>
            </a:r>
            <a:endParaRPr kumimoji="1" lang="ja-JP" altLang="en-US" sz="2400" dirty="0">
              <a:latin typeface="ＭＳ Ｐゴシック"/>
              <a:ea typeface="ＭＳ Ｐゴシック"/>
              <a:cs typeface="ＭＳ Ｐゴシック"/>
            </a:endParaRPr>
          </a:p>
        </p:txBody>
      </p:sp>
      <p:grpSp>
        <p:nvGrpSpPr>
          <p:cNvPr id="2" name="図形グループ 20"/>
          <p:cNvGrpSpPr/>
          <p:nvPr/>
        </p:nvGrpSpPr>
        <p:grpSpPr>
          <a:xfrm>
            <a:off x="0" y="228600"/>
            <a:ext cx="5316539" cy="6858000"/>
            <a:chOff x="0" y="228600"/>
            <a:chExt cx="5316539" cy="6858000"/>
          </a:xfrm>
        </p:grpSpPr>
        <p:pic>
          <p:nvPicPr>
            <p:cNvPr id="33798" name="図 12" descr="enplot_li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28600"/>
              <a:ext cx="48387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直線矢印コネクタ 11"/>
            <p:cNvCxnSpPr/>
            <p:nvPr/>
          </p:nvCxnSpPr>
          <p:spPr>
            <a:xfrm rot="10800000">
              <a:off x="4362450" y="1295400"/>
              <a:ext cx="9525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rot="10800000">
              <a:off x="4191000" y="2057400"/>
              <a:ext cx="11239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5400000">
              <a:off x="4935140" y="1676797"/>
              <a:ext cx="76121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テキスト ボックス 21"/>
          <p:cNvSpPr txBox="1"/>
          <p:nvPr/>
        </p:nvSpPr>
        <p:spPr>
          <a:xfrm>
            <a:off x="5316539" y="1272570"/>
            <a:ext cx="382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1"/>
                </a:solidFill>
                <a:latin typeface="ＭＳ Ｐゴシック"/>
                <a:ea typeface="ＭＳ Ｐゴシック"/>
                <a:cs typeface="ＭＳ Ｐゴシック"/>
              </a:rPr>
              <a:t>Observe simultaneously</a:t>
            </a:r>
            <a:endParaRPr kumimoji="1" lang="ja-JP" altLang="en-US" sz="2800" dirty="0">
              <a:solidFill>
                <a:schemeClr val="accent1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インク瓶">
  <a:themeElements>
    <a:clrScheme name="インク瓶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インク瓶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インク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インク瓶.thmx</Template>
  <TotalTime>2382</TotalTime>
  <Words>1449</Words>
  <Application>Microsoft Macintosh PowerPoint</Application>
  <PresentationFormat>画面に合わせる (4:3)</PresentationFormat>
  <Paragraphs>279</Paragraphs>
  <Slides>25</Slides>
  <Notes>5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25</vt:i4>
      </vt:variant>
    </vt:vector>
  </HeadingPairs>
  <TitlesOfParts>
    <vt:vector size="28" baseType="lpstr">
      <vt:lpstr>インク瓶</vt:lpstr>
      <vt:lpstr>数式</vt:lpstr>
      <vt:lpstr>Microsoft 数式</vt:lpstr>
      <vt:lpstr>SCOPE衛星搭載用 低エネルギー電子計測器の開発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SCOPE衛星搭載用 低エネルギー電子計測器の開発</dc:title>
  <dc:creator>富永 祐</dc:creator>
  <cp:lastModifiedBy>富永 祐</cp:lastModifiedBy>
  <cp:revision>16</cp:revision>
  <cp:lastPrinted>2010-09-21T09:36:47Z</cp:lastPrinted>
  <dcterms:created xsi:type="dcterms:W3CDTF">2010-09-20T23:59:00Z</dcterms:created>
  <dcterms:modified xsi:type="dcterms:W3CDTF">2010-09-21T09:55:43Z</dcterms:modified>
</cp:coreProperties>
</file>