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heme/theme2.xml" ContentType="application/vnd.openxmlformats-officedocument.theme+xml"/>
  <Override PartName="/ppt/notesSlides/notesSlide11.xml" ContentType="application/vnd.openxmlformats-officedocument.presentationml.notesSlid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notesSlides/notesSlide9.xml" ContentType="application/vnd.openxmlformats-officedocument.presentationml.notesSlide+xml"/>
  <Override PartName="/ppt/slides/slide1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Slides/notesSlide6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61" r:id="rId3"/>
    <p:sldId id="262" r:id="rId4"/>
    <p:sldId id="263" r:id="rId5"/>
    <p:sldId id="269" r:id="rId6"/>
    <p:sldId id="266" r:id="rId7"/>
    <p:sldId id="274" r:id="rId8"/>
    <p:sldId id="258" r:id="rId9"/>
    <p:sldId id="272" r:id="rId10"/>
    <p:sldId id="273" r:id="rId11"/>
    <p:sldId id="277" r:id="rId12"/>
    <p:sldId id="276" r:id="rId13"/>
    <p:sldId id="279" r:id="rId14"/>
    <p:sldId id="280" r:id="rId15"/>
    <p:sldId id="278" r:id="rId16"/>
    <p:sldId id="265" r:id="rId17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35" d="100"/>
          <a:sy n="135" d="100"/>
        </p:scale>
        <p:origin x="-9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presProps" Target="presProps.xml"/><Relationship Id="rId4" Type="http://schemas.openxmlformats.org/officeDocument/2006/relationships/slide" Target="slides/slide3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19" Type="http://schemas.openxmlformats.org/officeDocument/2006/relationships/printerSettings" Target="printerSettings/printerSettings1.bin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49F078-32F6-A544-91B8-285C7C193CFB}" type="datetimeFigureOut">
              <a:rPr lang="ja-JP" altLang="en-US" smtClean="0"/>
              <a:pPr/>
              <a:t>10.8.25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539D4C-D2B6-4F4D-A02E-FA06EB70EA2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鉛直温度分布</a:t>
            </a: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539D4C-D2B6-4F4D-A02E-FA06EB70EA20}" type="slidenum">
              <a:rPr lang="ja-JP" altLang="en-US" smtClean="0"/>
              <a:pPr/>
              <a:t>3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5/6</a:t>
            </a: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539D4C-D2B6-4F4D-A02E-FA06EB70EA20}" type="slidenum">
              <a:rPr lang="ja-JP" altLang="en-US" smtClean="0"/>
              <a:pPr/>
              <a:t>13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539D4C-D2B6-4F4D-A02E-FA06EB70EA20}" type="slidenum">
              <a:rPr lang="ja-JP" altLang="en-US" smtClean="0"/>
              <a:pPr/>
              <a:t>14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539D4C-D2B6-4F4D-A02E-FA06EB70EA20}" type="slidenum">
              <a:rPr lang="ja-JP" altLang="en-US" smtClean="0"/>
              <a:pPr/>
              <a:t>4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電波の超屈折により、これより下の高度は測定出来ない</a:t>
            </a: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539D4C-D2B6-4F4D-A02E-FA06EB70EA20}" type="slidenum">
              <a:rPr lang="ja-JP" altLang="en-US" smtClean="0"/>
              <a:pPr/>
              <a:t>6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Tyler et al.,(1987)</a:t>
            </a: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539D4C-D2B6-4F4D-A02E-FA06EB70EA20}" type="slidenum">
              <a:rPr lang="ja-JP" altLang="en-US" smtClean="0"/>
              <a:pPr/>
              <a:t>7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ドップラー周波数</a:t>
            </a:r>
            <a:r>
              <a:rPr lang="en-US" altLang="ja-JP" dirty="0" err="1" smtClean="0"/>
              <a:t>Δfva</a:t>
            </a:r>
            <a:r>
              <a:rPr lang="ja-JP" altLang="en-US" dirty="0" smtClean="0"/>
              <a:t>を算出し、角度</a:t>
            </a:r>
            <a:r>
              <a:rPr lang="en-US" altLang="ja-JP" dirty="0" err="1" smtClean="0"/>
              <a:t>θ</a:t>
            </a:r>
            <a:r>
              <a:rPr lang="ja-JP" altLang="en-US" dirty="0" smtClean="0"/>
              <a:t>を求める</a:t>
            </a: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539D4C-D2B6-4F4D-A02E-FA06EB70EA20}" type="slidenum">
              <a:rPr lang="ja-JP" altLang="en-US" smtClean="0"/>
              <a:pPr/>
              <a:t>8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軌道情報</a:t>
            </a: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539D4C-D2B6-4F4D-A02E-FA06EB70EA20}" type="slidenum">
              <a:rPr lang="ja-JP" altLang="en-US" smtClean="0"/>
              <a:pPr/>
              <a:t>9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１１</a:t>
            </a:r>
            <a:r>
              <a:rPr lang="en-US" altLang="ja-JP" dirty="0" smtClean="0"/>
              <a:t>°S</a:t>
            </a:r>
          </a:p>
          <a:p>
            <a:r>
              <a:rPr lang="ja-JP" altLang="en-US" dirty="0" smtClean="0"/>
              <a:t>４０</a:t>
            </a:r>
            <a:r>
              <a:rPr lang="en-US" altLang="ja-JP" dirty="0" smtClean="0"/>
              <a:t>°</a:t>
            </a: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539D4C-D2B6-4F4D-A02E-FA06EB70EA20}" type="slidenum">
              <a:rPr lang="ja-JP" altLang="en-US" smtClean="0"/>
              <a:pPr/>
              <a:t>10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err="1" smtClean="0"/>
              <a:t>dT/dZ-Γ</a:t>
            </a:r>
            <a:r>
              <a:rPr lang="en-US" altLang="ja-JP" dirty="0" smtClean="0"/>
              <a:t> (K/km)</a:t>
            </a: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539D4C-D2B6-4F4D-A02E-FA06EB70EA20}" type="slidenum">
              <a:rPr lang="ja-JP" altLang="en-US" smtClean="0"/>
              <a:pPr/>
              <a:t>11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ドップラー周波数</a:t>
            </a:r>
            <a:r>
              <a:rPr lang="en-US" altLang="ja-JP" dirty="0" err="1" smtClean="0"/>
              <a:t>Δfva</a:t>
            </a:r>
            <a:r>
              <a:rPr lang="ja-JP" altLang="en-US" dirty="0" smtClean="0"/>
              <a:t>を算出し、角度</a:t>
            </a:r>
            <a:r>
              <a:rPr lang="en-US" altLang="ja-JP" dirty="0" err="1" smtClean="0"/>
              <a:t>θ</a:t>
            </a:r>
            <a:r>
              <a:rPr lang="ja-JP" altLang="en-US" dirty="0" smtClean="0"/>
              <a:t>を求める</a:t>
            </a: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539D4C-D2B6-4F4D-A02E-FA06EB70EA20}" type="slidenum">
              <a:rPr lang="ja-JP" altLang="en-US" smtClean="0"/>
              <a:pPr/>
              <a:t>12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50EA-2800-624F-9E10-E3C3B862F917}" type="datetimeFigureOut">
              <a:rPr lang="ja-JP" altLang="en-US" smtClean="0"/>
              <a:pPr/>
              <a:t>10.8.25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A287-A7D8-8042-8439-6771FD9FD58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50EA-2800-624F-9E10-E3C3B862F917}" type="datetimeFigureOut">
              <a:rPr lang="ja-JP" altLang="en-US" smtClean="0"/>
              <a:pPr/>
              <a:t>10.8.25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A287-A7D8-8042-8439-6771FD9FD58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50EA-2800-624F-9E10-E3C3B862F917}" type="datetimeFigureOut">
              <a:rPr lang="ja-JP" altLang="en-US" smtClean="0"/>
              <a:pPr/>
              <a:t>10.8.25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A287-A7D8-8042-8439-6771FD9FD58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50EA-2800-624F-9E10-E3C3B862F917}" type="datetimeFigureOut">
              <a:rPr lang="ja-JP" altLang="en-US" smtClean="0"/>
              <a:pPr/>
              <a:t>10.8.25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A287-A7D8-8042-8439-6771FD9FD58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50EA-2800-624F-9E10-E3C3B862F917}" type="datetimeFigureOut">
              <a:rPr lang="ja-JP" altLang="en-US" smtClean="0"/>
              <a:pPr/>
              <a:t>10.8.25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A287-A7D8-8042-8439-6771FD9FD58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50EA-2800-624F-9E10-E3C3B862F917}" type="datetimeFigureOut">
              <a:rPr lang="ja-JP" altLang="en-US" smtClean="0"/>
              <a:pPr/>
              <a:t>10.8.25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A287-A7D8-8042-8439-6771FD9FD58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50EA-2800-624F-9E10-E3C3B862F917}" type="datetimeFigureOut">
              <a:rPr lang="ja-JP" altLang="en-US" smtClean="0"/>
              <a:pPr/>
              <a:t>10.8.25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A287-A7D8-8042-8439-6771FD9FD58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50EA-2800-624F-9E10-E3C3B862F917}" type="datetimeFigureOut">
              <a:rPr lang="ja-JP" altLang="en-US" smtClean="0"/>
              <a:pPr/>
              <a:t>10.8.25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A287-A7D8-8042-8439-6771FD9FD58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50EA-2800-624F-9E10-E3C3B862F917}" type="datetimeFigureOut">
              <a:rPr lang="ja-JP" altLang="en-US" smtClean="0"/>
              <a:pPr/>
              <a:t>10.8.25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A287-A7D8-8042-8439-6771FD9FD58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50EA-2800-624F-9E10-E3C3B862F917}" type="datetimeFigureOut">
              <a:rPr lang="ja-JP" altLang="en-US" smtClean="0"/>
              <a:pPr/>
              <a:t>10.8.25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A287-A7D8-8042-8439-6771FD9FD58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50EA-2800-624F-9E10-E3C3B862F917}" type="datetimeFigureOut">
              <a:rPr lang="ja-JP" altLang="en-US" smtClean="0"/>
              <a:pPr/>
              <a:t>10.8.25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BA287-A7D8-8042-8439-6771FD9FD58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550EA-2800-624F-9E10-E3C3B862F917}" type="datetimeFigureOut">
              <a:rPr lang="ja-JP" altLang="en-US" smtClean="0"/>
              <a:pPr/>
              <a:t>10.8.25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BA287-A7D8-8042-8439-6771FD9FD58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2.png"/><Relationship Id="rId5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3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png"/><Relationship Id="rId5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88154"/>
            <a:ext cx="7772400" cy="1470025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Venus Express </a:t>
            </a:r>
            <a:r>
              <a:rPr lang="ja-JP" altLang="en-US" dirty="0" smtClean="0"/>
              <a:t>の電波を用いた金星大気の電波掩蔽観測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1714621"/>
            <a:ext cx="6400800" cy="1248716"/>
          </a:xfrm>
        </p:spPr>
        <p:txBody>
          <a:bodyPr/>
          <a:lstStyle/>
          <a:p>
            <a:r>
              <a:rPr lang="ja-JP" altLang="en-US" dirty="0" smtClean="0">
                <a:solidFill>
                  <a:schemeClr val="tx1"/>
                </a:solidFill>
              </a:rPr>
              <a:t>中村研</a:t>
            </a:r>
            <a:r>
              <a:rPr lang="en-US" altLang="ja-JP" dirty="0" smtClean="0">
                <a:solidFill>
                  <a:schemeClr val="tx1"/>
                </a:solidFill>
              </a:rPr>
              <a:t> D1</a:t>
            </a:r>
          </a:p>
          <a:p>
            <a:r>
              <a:rPr lang="ja-JP" altLang="en-US" dirty="0" smtClean="0">
                <a:solidFill>
                  <a:schemeClr val="tx1"/>
                </a:solidFill>
              </a:rPr>
              <a:t>安藤　紘基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80903" y="2906895"/>
            <a:ext cx="2581393" cy="8372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内容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>
          <a:xfrm>
            <a:off x="457200" y="3668878"/>
            <a:ext cx="7802504" cy="30365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en-US" altLang="ja-JP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① </a:t>
            </a:r>
            <a:r>
              <a:rPr kumimoji="1" lang="ja-JP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金星大気と電波科学</a:t>
            </a:r>
            <a:endParaRPr kumimoji="1" lang="en-US" altLang="ja-JP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en-US" altLang="ja-JP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② </a:t>
            </a:r>
            <a:r>
              <a:rPr kumimoji="1" lang="ja-JP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電波科学について</a:t>
            </a:r>
            <a:endParaRPr kumimoji="1" lang="en-US" altLang="ja-JP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en-US" altLang="ja-JP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③ </a:t>
            </a:r>
            <a:r>
              <a:rPr kumimoji="1" lang="ja-JP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解析結果</a:t>
            </a:r>
            <a:r>
              <a:rPr kumimoji="1" lang="ja-JP" altLang="ja-JP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１</a:t>
            </a:r>
            <a:r>
              <a:rPr kumimoji="1" lang="ja-JP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（温度分布）</a:t>
            </a:r>
            <a:endParaRPr kumimoji="1" lang="en-US" altLang="ja-JP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en-US" altLang="ja-JP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④ </a:t>
            </a:r>
            <a:r>
              <a:rPr kumimoji="1" lang="ja-JP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解析結果２（硫酸蒸気の混合比分布）</a:t>
            </a:r>
            <a:endParaRPr kumimoji="1" lang="en-US" altLang="ja-JP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en-US" altLang="ja-JP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⑤ </a:t>
            </a:r>
            <a:r>
              <a:rPr kumimoji="1" lang="ja-JP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金星電離層</a:t>
            </a:r>
            <a:endParaRPr kumimoji="1" lang="en-US" altLang="ja-JP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en-US" altLang="ja-JP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⑥ </a:t>
            </a:r>
            <a:r>
              <a:rPr kumimoji="1" lang="ja-JP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まとめ</a:t>
            </a:r>
            <a:r>
              <a:rPr kumimoji="1" lang="en-US" altLang="ja-JP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4283150" y="6413899"/>
            <a:ext cx="10303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 smtClean="0"/>
              <a:t>温度</a:t>
            </a:r>
            <a:r>
              <a:rPr lang="en-US" altLang="ja-JP" b="1" dirty="0" smtClean="0"/>
              <a:t>(K)</a:t>
            </a:r>
            <a:endParaRPr lang="ja-JP" altLang="en-US" b="1" dirty="0"/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194" y="515195"/>
            <a:ext cx="8185046" cy="5870060"/>
          </a:xfrm>
          <a:prstGeom prst="rect">
            <a:avLst/>
          </a:prstGeom>
        </p:spPr>
      </p:pic>
      <p:sp>
        <p:nvSpPr>
          <p:cNvPr id="19" name="タイトル 1"/>
          <p:cNvSpPr txBox="1">
            <a:spLocks/>
          </p:cNvSpPr>
          <p:nvPr/>
        </p:nvSpPr>
        <p:spPr>
          <a:xfrm>
            <a:off x="457200" y="19241"/>
            <a:ext cx="8229600" cy="6060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解析結果</a:t>
            </a:r>
            <a:r>
              <a:rPr kumimoji="1" lang="ja-JP" altLang="ja-JP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１</a:t>
            </a:r>
            <a:r>
              <a:rPr kumimoji="1" lang="en-US" altLang="ja-JP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−</a:t>
            </a:r>
            <a:r>
              <a:rPr kumimoji="1" lang="ja-JP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２（温度分布の算出）</a:t>
            </a: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 useBgFill="1">
        <p:nvSpPr>
          <p:cNvPr id="20" name="正方形/長方形 19"/>
          <p:cNvSpPr/>
          <p:nvPr/>
        </p:nvSpPr>
        <p:spPr>
          <a:xfrm>
            <a:off x="656978" y="1346298"/>
            <a:ext cx="4186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80</a:t>
            </a:r>
            <a:endParaRPr lang="ja-JP" altLang="en-US" b="1" dirty="0"/>
          </a:p>
        </p:txBody>
      </p:sp>
      <p:sp useBgFill="1">
        <p:nvSpPr>
          <p:cNvPr id="22" name="正方形/長方形 21"/>
          <p:cNvSpPr/>
          <p:nvPr/>
        </p:nvSpPr>
        <p:spPr>
          <a:xfrm>
            <a:off x="4498604" y="6099166"/>
            <a:ext cx="5356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300</a:t>
            </a:r>
            <a:endParaRPr lang="ja-JP" altLang="en-US" b="1" dirty="0"/>
          </a:p>
        </p:txBody>
      </p:sp>
      <p:sp useBgFill="1">
        <p:nvSpPr>
          <p:cNvPr id="24" name="正方形/長方形 23"/>
          <p:cNvSpPr/>
          <p:nvPr/>
        </p:nvSpPr>
        <p:spPr>
          <a:xfrm>
            <a:off x="647429" y="2448227"/>
            <a:ext cx="4186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70</a:t>
            </a:r>
            <a:endParaRPr lang="ja-JP" altLang="en-US" b="1" dirty="0"/>
          </a:p>
        </p:txBody>
      </p:sp>
      <p:sp useBgFill="1">
        <p:nvSpPr>
          <p:cNvPr id="25" name="正方形/長方形 24"/>
          <p:cNvSpPr/>
          <p:nvPr/>
        </p:nvSpPr>
        <p:spPr>
          <a:xfrm>
            <a:off x="637880" y="3516341"/>
            <a:ext cx="4186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60</a:t>
            </a:r>
            <a:endParaRPr lang="ja-JP" altLang="en-US" b="1" dirty="0"/>
          </a:p>
        </p:txBody>
      </p:sp>
      <p:sp useBgFill="1">
        <p:nvSpPr>
          <p:cNvPr id="26" name="正方形/長方形 25"/>
          <p:cNvSpPr/>
          <p:nvPr/>
        </p:nvSpPr>
        <p:spPr>
          <a:xfrm>
            <a:off x="647429" y="4598321"/>
            <a:ext cx="4186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50</a:t>
            </a:r>
            <a:endParaRPr lang="ja-JP" altLang="en-US" b="1" dirty="0"/>
          </a:p>
        </p:txBody>
      </p:sp>
      <p:sp useBgFill="1">
        <p:nvSpPr>
          <p:cNvPr id="27" name="正方形/長方形 26"/>
          <p:cNvSpPr/>
          <p:nvPr/>
        </p:nvSpPr>
        <p:spPr>
          <a:xfrm>
            <a:off x="647429" y="5651657"/>
            <a:ext cx="4186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40</a:t>
            </a:r>
            <a:endParaRPr lang="ja-JP" altLang="en-US" b="1" dirty="0"/>
          </a:p>
        </p:txBody>
      </p:sp>
      <p:sp>
        <p:nvSpPr>
          <p:cNvPr id="28" name="正方形/長方形 27"/>
          <p:cNvSpPr/>
          <p:nvPr/>
        </p:nvSpPr>
        <p:spPr>
          <a:xfrm>
            <a:off x="-133271" y="3516341"/>
            <a:ext cx="1095172" cy="369332"/>
          </a:xfrm>
          <a:prstGeom prst="rect">
            <a:avLst/>
          </a:prstGeom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>
            <a:spAutoFit/>
          </a:bodyPr>
          <a:lstStyle/>
          <a:p>
            <a:r>
              <a:rPr lang="ja-JP" altLang="en-US" b="1" dirty="0" smtClean="0"/>
              <a:t>高度</a:t>
            </a:r>
            <a:r>
              <a:rPr lang="en-US" altLang="ja-JP" b="1" dirty="0" smtClean="0"/>
              <a:t>(km)</a:t>
            </a:r>
            <a:endParaRPr lang="ja-JP" altLang="en-US" b="1" dirty="0"/>
          </a:p>
        </p:txBody>
      </p:sp>
      <p:sp useBgFill="1">
        <p:nvSpPr>
          <p:cNvPr id="29" name="正方形/長方形 28"/>
          <p:cNvSpPr/>
          <p:nvPr/>
        </p:nvSpPr>
        <p:spPr>
          <a:xfrm>
            <a:off x="817357" y="6089618"/>
            <a:ext cx="5356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100</a:t>
            </a:r>
            <a:endParaRPr lang="ja-JP" altLang="en-US" b="1" dirty="0"/>
          </a:p>
        </p:txBody>
      </p:sp>
      <p:sp useBgFill="1">
        <p:nvSpPr>
          <p:cNvPr id="30" name="正方形/長方形 29"/>
          <p:cNvSpPr/>
          <p:nvPr/>
        </p:nvSpPr>
        <p:spPr>
          <a:xfrm>
            <a:off x="2663141" y="6089618"/>
            <a:ext cx="5356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200</a:t>
            </a:r>
            <a:endParaRPr lang="ja-JP" altLang="en-US" b="1" dirty="0"/>
          </a:p>
        </p:txBody>
      </p:sp>
      <p:sp useBgFill="1">
        <p:nvSpPr>
          <p:cNvPr id="31" name="正方形/長方形 30"/>
          <p:cNvSpPr/>
          <p:nvPr/>
        </p:nvSpPr>
        <p:spPr>
          <a:xfrm>
            <a:off x="6352954" y="6089618"/>
            <a:ext cx="5356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400</a:t>
            </a:r>
            <a:endParaRPr lang="ja-JP" altLang="en-US" b="1" dirty="0"/>
          </a:p>
        </p:txBody>
      </p:sp>
      <p:sp useBgFill="1">
        <p:nvSpPr>
          <p:cNvPr id="32" name="正方形/長方形 31"/>
          <p:cNvSpPr/>
          <p:nvPr/>
        </p:nvSpPr>
        <p:spPr>
          <a:xfrm>
            <a:off x="8153592" y="6080070"/>
            <a:ext cx="5356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500</a:t>
            </a:r>
            <a:endParaRPr lang="ja-JP" altLang="en-US" b="1" dirty="0"/>
          </a:p>
        </p:txBody>
      </p:sp>
      <p:sp>
        <p:nvSpPr>
          <p:cNvPr id="33" name="正方形/長方形 32"/>
          <p:cNvSpPr/>
          <p:nvPr/>
        </p:nvSpPr>
        <p:spPr>
          <a:xfrm>
            <a:off x="4488480" y="2837700"/>
            <a:ext cx="22863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/>
              <a:t>2010.5.6  (11° N)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2286927" y="4370635"/>
            <a:ext cx="23155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/>
              <a:t>2010.6.16 (40° S)</a:t>
            </a:r>
          </a:p>
        </p:txBody>
      </p:sp>
      <p:cxnSp>
        <p:nvCxnSpPr>
          <p:cNvPr id="36" name="直線矢印コネクタ 35"/>
          <p:cNvCxnSpPr/>
          <p:nvPr/>
        </p:nvCxnSpPr>
        <p:spPr>
          <a:xfrm rot="5400000">
            <a:off x="4567410" y="3285606"/>
            <a:ext cx="482770" cy="41271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 rot="5400000" flipH="1" flipV="1">
            <a:off x="3159006" y="3863324"/>
            <a:ext cx="769490" cy="513724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18432"/>
            <a:ext cx="8229600" cy="780439"/>
          </a:xfrm>
        </p:spPr>
        <p:txBody>
          <a:bodyPr/>
          <a:lstStyle/>
          <a:p>
            <a:r>
              <a:rPr lang="ja-JP" altLang="en-US" dirty="0" smtClean="0"/>
              <a:t>解析結果</a:t>
            </a:r>
            <a:r>
              <a:rPr lang="en-US" altLang="ja-JP" dirty="0" smtClean="0"/>
              <a:t>1-3</a:t>
            </a:r>
            <a:r>
              <a:rPr lang="ja-JP" altLang="en-US" dirty="0" smtClean="0"/>
              <a:t>（大気安定度）</a:t>
            </a:r>
            <a:endParaRPr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-155752" y="3231525"/>
            <a:ext cx="1095172" cy="369332"/>
          </a:xfrm>
          <a:prstGeom prst="rect">
            <a:avLst/>
          </a:prstGeom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>
            <a:spAutoFit/>
          </a:bodyPr>
          <a:lstStyle/>
          <a:p>
            <a:r>
              <a:rPr lang="ja-JP" altLang="en-US" b="1" dirty="0" smtClean="0"/>
              <a:t>高度</a:t>
            </a:r>
            <a:r>
              <a:rPr lang="en-US" altLang="ja-JP" b="1" dirty="0" smtClean="0"/>
              <a:t>(km)</a:t>
            </a:r>
            <a:endParaRPr lang="ja-JP" altLang="en-US" b="1" dirty="0"/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464" y="700381"/>
            <a:ext cx="7440665" cy="5580499"/>
          </a:xfrm>
          <a:prstGeom prst="rect">
            <a:avLst/>
          </a:prstGeom>
        </p:spPr>
      </p:pic>
      <p:sp>
        <p:nvSpPr>
          <p:cNvPr id="21" name="正方形/長方形 20"/>
          <p:cNvSpPr/>
          <p:nvPr/>
        </p:nvSpPr>
        <p:spPr>
          <a:xfrm>
            <a:off x="1662695" y="6084951"/>
            <a:ext cx="301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0</a:t>
            </a:r>
            <a:endParaRPr lang="ja-JP" altLang="en-US" b="1" dirty="0"/>
          </a:p>
        </p:txBody>
      </p:sp>
      <p:sp>
        <p:nvSpPr>
          <p:cNvPr id="24" name="正方形/長方形 23"/>
          <p:cNvSpPr/>
          <p:nvPr/>
        </p:nvSpPr>
        <p:spPr>
          <a:xfrm>
            <a:off x="4021313" y="6084951"/>
            <a:ext cx="597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0.01</a:t>
            </a:r>
            <a:endParaRPr lang="ja-JP" altLang="en-US" b="1" dirty="0"/>
          </a:p>
        </p:txBody>
      </p:sp>
      <p:sp>
        <p:nvSpPr>
          <p:cNvPr id="25" name="正方形/長方形 24"/>
          <p:cNvSpPr/>
          <p:nvPr/>
        </p:nvSpPr>
        <p:spPr>
          <a:xfrm>
            <a:off x="6503453" y="6084611"/>
            <a:ext cx="597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0.02</a:t>
            </a:r>
            <a:endParaRPr lang="ja-JP" altLang="en-US" b="1" dirty="0"/>
          </a:p>
        </p:txBody>
      </p:sp>
      <p:sp>
        <p:nvSpPr>
          <p:cNvPr id="27" name="正方形/長方形 26"/>
          <p:cNvSpPr/>
          <p:nvPr/>
        </p:nvSpPr>
        <p:spPr>
          <a:xfrm>
            <a:off x="705883" y="672134"/>
            <a:ext cx="4186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70</a:t>
            </a:r>
            <a:endParaRPr lang="ja-JP" altLang="en-US" b="1" dirty="0"/>
          </a:p>
        </p:txBody>
      </p:sp>
      <p:sp>
        <p:nvSpPr>
          <p:cNvPr id="28" name="正方形/長方形 27"/>
          <p:cNvSpPr/>
          <p:nvPr/>
        </p:nvSpPr>
        <p:spPr>
          <a:xfrm>
            <a:off x="696545" y="1511527"/>
            <a:ext cx="4186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65</a:t>
            </a:r>
            <a:endParaRPr lang="ja-JP" altLang="en-US" b="1" dirty="0"/>
          </a:p>
        </p:txBody>
      </p:sp>
      <p:sp>
        <p:nvSpPr>
          <p:cNvPr id="29" name="正方形/長方形 28"/>
          <p:cNvSpPr/>
          <p:nvPr/>
        </p:nvSpPr>
        <p:spPr>
          <a:xfrm>
            <a:off x="695015" y="2375569"/>
            <a:ext cx="4186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60</a:t>
            </a:r>
            <a:endParaRPr lang="ja-JP" altLang="en-US" b="1" dirty="0"/>
          </a:p>
        </p:txBody>
      </p:sp>
      <p:sp>
        <p:nvSpPr>
          <p:cNvPr id="30" name="正方形/長方形 29"/>
          <p:cNvSpPr/>
          <p:nvPr/>
        </p:nvSpPr>
        <p:spPr>
          <a:xfrm>
            <a:off x="694541" y="3214962"/>
            <a:ext cx="4186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55</a:t>
            </a:r>
            <a:endParaRPr lang="ja-JP" altLang="en-US" b="1" dirty="0"/>
          </a:p>
        </p:txBody>
      </p:sp>
      <p:cxnSp>
        <p:nvCxnSpPr>
          <p:cNvPr id="31" name="直線矢印コネクタ 30"/>
          <p:cNvCxnSpPr/>
          <p:nvPr/>
        </p:nvCxnSpPr>
        <p:spPr>
          <a:xfrm rot="10800000" flipV="1">
            <a:off x="2168539" y="3518920"/>
            <a:ext cx="2864514" cy="444411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正方形/長方形 32"/>
          <p:cNvSpPr/>
          <p:nvPr/>
        </p:nvSpPr>
        <p:spPr>
          <a:xfrm>
            <a:off x="5033053" y="3334254"/>
            <a:ext cx="22462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 smtClean="0"/>
              <a:t>ほぼ中立成層状態</a:t>
            </a:r>
            <a:endParaRPr lang="ja-JP" altLang="en-US" b="1" dirty="0"/>
          </a:p>
        </p:txBody>
      </p:sp>
      <p:sp>
        <p:nvSpPr>
          <p:cNvPr id="34" name="正方形/長方形 33"/>
          <p:cNvSpPr/>
          <p:nvPr/>
        </p:nvSpPr>
        <p:spPr>
          <a:xfrm>
            <a:off x="666527" y="5780992"/>
            <a:ext cx="4186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40</a:t>
            </a:r>
            <a:endParaRPr lang="ja-JP" altLang="en-US" b="1" dirty="0"/>
          </a:p>
        </p:txBody>
      </p:sp>
      <p:sp>
        <p:nvSpPr>
          <p:cNvPr id="35" name="正方形/長方形 34"/>
          <p:cNvSpPr/>
          <p:nvPr/>
        </p:nvSpPr>
        <p:spPr>
          <a:xfrm>
            <a:off x="666527" y="4084677"/>
            <a:ext cx="4186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50</a:t>
            </a:r>
            <a:endParaRPr lang="ja-JP" altLang="en-US" b="1" dirty="0"/>
          </a:p>
        </p:txBody>
      </p:sp>
      <p:sp>
        <p:nvSpPr>
          <p:cNvPr id="36" name="正方形/長方形 35"/>
          <p:cNvSpPr/>
          <p:nvPr/>
        </p:nvSpPr>
        <p:spPr>
          <a:xfrm>
            <a:off x="697533" y="4909485"/>
            <a:ext cx="4186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45</a:t>
            </a:r>
            <a:endParaRPr lang="ja-JP" altLang="en-US" b="1" dirty="0"/>
          </a:p>
        </p:txBody>
      </p:sp>
      <p:sp>
        <p:nvSpPr>
          <p:cNvPr id="37" name="円/楕円 36"/>
          <p:cNvSpPr/>
          <p:nvPr/>
        </p:nvSpPr>
        <p:spPr>
          <a:xfrm>
            <a:off x="1376363" y="3473001"/>
            <a:ext cx="1175984" cy="1223351"/>
          </a:xfrm>
          <a:prstGeom prst="ellipse">
            <a:avLst/>
          </a:prstGeom>
          <a:noFill/>
          <a:ln w="34925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/>
          <p:cNvSpPr/>
          <p:nvPr/>
        </p:nvSpPr>
        <p:spPr>
          <a:xfrm>
            <a:off x="3568122" y="6416587"/>
            <a:ext cx="17323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err="1" smtClean="0"/>
              <a:t>dT/dZ</a:t>
            </a:r>
            <a:r>
              <a:rPr lang="en-US" altLang="ja-JP" b="1" dirty="0" smtClean="0"/>
              <a:t> - </a:t>
            </a:r>
            <a:r>
              <a:rPr lang="en-US" altLang="ja-JP" b="1" dirty="0" err="1" smtClean="0"/>
              <a:t>Γ</a:t>
            </a:r>
            <a:r>
              <a:rPr lang="en-US" altLang="ja-JP" b="1" dirty="0" smtClean="0"/>
              <a:t> (K/km)</a:t>
            </a:r>
            <a:endParaRPr lang="ja-JP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1106"/>
            <a:ext cx="8229600" cy="624131"/>
          </a:xfrm>
        </p:spPr>
        <p:txBody>
          <a:bodyPr>
            <a:normAutofit/>
          </a:bodyPr>
          <a:lstStyle/>
          <a:p>
            <a:r>
              <a:rPr lang="ja-JP" altLang="en-US" sz="3200" dirty="0" smtClean="0"/>
              <a:t>電波科学（電波掩蔽</a:t>
            </a:r>
            <a:r>
              <a:rPr lang="ja-JP" altLang="ja-JP" sz="3200" dirty="0" smtClean="0"/>
              <a:t>）</a:t>
            </a:r>
            <a:r>
              <a:rPr lang="ja-JP" altLang="en-US" sz="3200" dirty="0" smtClean="0"/>
              <a:t>と硫酸蒸気の混合比分布</a:t>
            </a:r>
            <a:endParaRPr lang="ja-JP" altLang="en-US" sz="3200" dirty="0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idx="1"/>
          </p:nvPr>
        </p:nvSpPr>
        <p:spPr>
          <a:xfrm>
            <a:off x="-1" y="898769"/>
            <a:ext cx="9143999" cy="595923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ja-JP" altLang="en-US" dirty="0" smtClean="0"/>
              <a:t>　金星大気中には硫酸蒸気が存在し、それは</a:t>
            </a:r>
            <a:r>
              <a:rPr lang="en-US" altLang="ja-JP" u="dashLong" dirty="0" smtClean="0">
                <a:uFill>
                  <a:solidFill>
                    <a:srgbClr val="008000"/>
                  </a:solidFill>
                </a:uFill>
              </a:rPr>
              <a:t>GHz</a:t>
            </a:r>
            <a:r>
              <a:rPr lang="ja-JP" altLang="en-US" u="dashLong" dirty="0" smtClean="0">
                <a:uFill>
                  <a:solidFill>
                    <a:srgbClr val="008000"/>
                  </a:solidFill>
                </a:uFill>
              </a:rPr>
              <a:t>帯の</a:t>
            </a:r>
            <a:endParaRPr lang="en-US" altLang="ja-JP" u="dashLong" dirty="0" smtClean="0">
              <a:uFill>
                <a:solidFill>
                  <a:srgbClr val="008000"/>
                </a:solidFill>
              </a:uFill>
            </a:endParaRPr>
          </a:p>
          <a:p>
            <a:pPr>
              <a:buNone/>
            </a:pPr>
            <a:r>
              <a:rPr lang="ja-JP" altLang="en-US" u="dashLong" dirty="0" smtClean="0">
                <a:uFill>
                  <a:solidFill>
                    <a:srgbClr val="008000"/>
                  </a:solidFill>
                </a:uFill>
              </a:rPr>
              <a:t>電波に対して強い吸収性を示す</a:t>
            </a:r>
            <a:r>
              <a:rPr lang="ja-JP" altLang="en-US" dirty="0" smtClean="0"/>
              <a:t>事が知られている。こ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の性質を利用し、</a:t>
            </a:r>
            <a:r>
              <a:rPr lang="ja-JP" altLang="en-US" dirty="0" smtClean="0">
                <a:solidFill>
                  <a:srgbClr val="FF0000"/>
                </a:solidFill>
              </a:rPr>
              <a:t>受信強度の減衰率</a:t>
            </a:r>
            <a:r>
              <a:rPr lang="ja-JP" altLang="en-US" dirty="0" smtClean="0"/>
              <a:t>から</a:t>
            </a:r>
            <a:r>
              <a:rPr lang="ja-JP" altLang="en-US" dirty="0" smtClean="0">
                <a:solidFill>
                  <a:srgbClr val="0000FF"/>
                </a:solidFill>
              </a:rPr>
              <a:t>硫酸蒸気の混</a:t>
            </a:r>
            <a:endParaRPr lang="en-US" altLang="ja-JP" dirty="0" smtClean="0">
              <a:solidFill>
                <a:srgbClr val="0000FF"/>
              </a:solidFill>
            </a:endParaRPr>
          </a:p>
          <a:p>
            <a:pPr>
              <a:buNone/>
            </a:pPr>
            <a:r>
              <a:rPr lang="ja-JP" altLang="en-US" dirty="0" smtClean="0">
                <a:solidFill>
                  <a:srgbClr val="0000FF"/>
                </a:solidFill>
              </a:rPr>
              <a:t>合比分布を逆算する</a:t>
            </a:r>
            <a:r>
              <a:rPr lang="ja-JP" altLang="en-US" dirty="0" smtClean="0"/>
              <a:t>ことが出来る。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① </a:t>
            </a:r>
            <a:r>
              <a:rPr lang="ja-JP" altLang="en-US" dirty="0" smtClean="0"/>
              <a:t>受信強度の時系列データ</a:t>
            </a:r>
            <a:r>
              <a:rPr lang="en-US" altLang="ja-JP" dirty="0" smtClean="0"/>
              <a:t>, defocusing loss</a:t>
            </a:r>
            <a:r>
              <a:rPr lang="ja-JP" altLang="en-US" dirty="0" smtClean="0"/>
              <a:t>の理論式</a:t>
            </a:r>
            <a:r>
              <a:rPr lang="en-US" altLang="ja-JP" dirty="0" smtClean="0"/>
              <a:t>, </a:t>
            </a:r>
          </a:p>
          <a:p>
            <a:pPr>
              <a:buNone/>
            </a:pPr>
            <a:r>
              <a:rPr lang="en-US" altLang="ja-JP" dirty="0" smtClean="0"/>
              <a:t>	Abel</a:t>
            </a:r>
            <a:r>
              <a:rPr lang="ja-JP" altLang="en-US" dirty="0" smtClean="0"/>
              <a:t>変換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			⇒</a:t>
            </a:r>
            <a:r>
              <a:rPr lang="ja-JP" altLang="en-US" dirty="0" smtClean="0"/>
              <a:t>電波の減衰率</a:t>
            </a:r>
            <a:r>
              <a:rPr lang="en-US" altLang="ja-JP" dirty="0" err="1" smtClean="0"/>
              <a:t>α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③ </a:t>
            </a:r>
            <a:r>
              <a:rPr lang="en-US" altLang="ja-JP" dirty="0" err="1" smtClean="0"/>
              <a:t>α</a:t>
            </a:r>
            <a:r>
              <a:rPr lang="en-US" altLang="ja-JP" dirty="0" smtClean="0"/>
              <a:t>, </a:t>
            </a:r>
            <a:r>
              <a:rPr lang="ja-JP" altLang="en-US" dirty="0" smtClean="0"/>
              <a:t>気圧</a:t>
            </a:r>
            <a:r>
              <a:rPr lang="en-US" altLang="ja-JP" dirty="0" err="1" smtClean="0"/>
              <a:t>p</a:t>
            </a:r>
            <a:r>
              <a:rPr lang="en-US" altLang="ja-JP" dirty="0" smtClean="0"/>
              <a:t>, </a:t>
            </a:r>
            <a:r>
              <a:rPr lang="ja-JP" altLang="en-US" dirty="0" smtClean="0"/>
              <a:t>温度</a:t>
            </a:r>
            <a:r>
              <a:rPr lang="en-US" altLang="ja-JP" dirty="0" smtClean="0"/>
              <a:t>T ⇒ </a:t>
            </a:r>
            <a:r>
              <a:rPr lang="ja-JP" altLang="en-US" dirty="0" smtClean="0"/>
              <a:t>硫酸蒸気の混合比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④ </a:t>
            </a:r>
            <a:r>
              <a:rPr lang="ja-JP" altLang="en-US" dirty="0" smtClean="0"/>
              <a:t>温度</a:t>
            </a:r>
            <a:r>
              <a:rPr lang="en-US" altLang="ja-JP" dirty="0" smtClean="0"/>
              <a:t>T, </a:t>
            </a:r>
            <a:r>
              <a:rPr lang="ja-JP" altLang="en-US" dirty="0" smtClean="0"/>
              <a:t>飽和蒸気圧</a:t>
            </a:r>
            <a:r>
              <a:rPr lang="en-US" altLang="ja-JP" dirty="0" err="1" smtClean="0"/>
              <a:t>ps</a:t>
            </a:r>
            <a:r>
              <a:rPr lang="ja-JP" altLang="en-US" dirty="0" smtClean="0"/>
              <a:t>の実験式</a:t>
            </a:r>
            <a:r>
              <a:rPr lang="en-US" altLang="ja-JP" dirty="0" smtClean="0"/>
              <a:t> </a:t>
            </a:r>
          </a:p>
          <a:p>
            <a:pPr>
              <a:buNone/>
            </a:pPr>
            <a:r>
              <a:rPr lang="en-US" altLang="ja-JP" dirty="0" smtClean="0"/>
              <a:t>				⇒ </a:t>
            </a:r>
            <a:r>
              <a:rPr lang="en-US" altLang="ja-JP" dirty="0" err="1" smtClean="0"/>
              <a:t>p/ps</a:t>
            </a:r>
            <a:r>
              <a:rPr lang="ja-JP" altLang="en-US" dirty="0" smtClean="0"/>
              <a:t>（分圧比）から</a:t>
            </a:r>
            <a:r>
              <a:rPr lang="ja-JP" altLang="en-US" u="wavyHeavy" dirty="0" smtClean="0">
                <a:uFill>
                  <a:solidFill>
                    <a:srgbClr val="800000"/>
                  </a:solidFill>
                </a:uFill>
              </a:rPr>
              <a:t>飽和状態の</a:t>
            </a:r>
            <a:r>
              <a:rPr lang="ja-JP" altLang="en-US" dirty="0" smtClean="0"/>
              <a:t>硫酸蒸気の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				</a:t>
            </a:r>
            <a:r>
              <a:rPr lang="ja-JP" altLang="en-US" dirty="0" smtClean="0"/>
              <a:t>混合比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15" y="373536"/>
            <a:ext cx="4145754" cy="3109316"/>
          </a:xfrm>
          <a:prstGeom prst="rect">
            <a:avLst/>
          </a:prstGeom>
        </p:spPr>
      </p:pic>
      <p:sp useBgFill="1">
        <p:nvSpPr>
          <p:cNvPr id="4" name="正方形/長方形 3"/>
          <p:cNvSpPr/>
          <p:nvPr/>
        </p:nvSpPr>
        <p:spPr>
          <a:xfrm>
            <a:off x="129736" y="569608"/>
            <a:ext cx="3206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b="1" dirty="0" smtClean="0"/>
              <a:t>0</a:t>
            </a:r>
            <a:endParaRPr lang="ja-JP" altLang="en-US" b="1" dirty="0"/>
          </a:p>
        </p:txBody>
      </p:sp>
      <p:sp useBgFill="1">
        <p:nvSpPr>
          <p:cNvPr id="5" name="正方形/長方形 4"/>
          <p:cNvSpPr/>
          <p:nvPr/>
        </p:nvSpPr>
        <p:spPr>
          <a:xfrm>
            <a:off x="-45125" y="1209181"/>
            <a:ext cx="492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-10</a:t>
            </a:r>
            <a:endParaRPr lang="ja-JP" altLang="en-US" b="1" dirty="0"/>
          </a:p>
        </p:txBody>
      </p:sp>
      <p:sp useBgFill="1">
        <p:nvSpPr>
          <p:cNvPr id="6" name="正方形/長方形 5"/>
          <p:cNvSpPr/>
          <p:nvPr/>
        </p:nvSpPr>
        <p:spPr>
          <a:xfrm>
            <a:off x="-38267" y="1841771"/>
            <a:ext cx="492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-20</a:t>
            </a:r>
            <a:endParaRPr lang="ja-JP" altLang="en-US" b="1" dirty="0"/>
          </a:p>
        </p:txBody>
      </p:sp>
      <p:sp useBgFill="1">
        <p:nvSpPr>
          <p:cNvPr id="7" name="正方形/長方形 6"/>
          <p:cNvSpPr/>
          <p:nvPr/>
        </p:nvSpPr>
        <p:spPr>
          <a:xfrm>
            <a:off x="-40747" y="2483700"/>
            <a:ext cx="492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-30</a:t>
            </a:r>
            <a:endParaRPr lang="ja-JP" altLang="en-US" b="1" dirty="0"/>
          </a:p>
        </p:txBody>
      </p:sp>
      <p:sp useBgFill="1">
        <p:nvSpPr>
          <p:cNvPr id="8" name="正方形/長方形 7"/>
          <p:cNvSpPr/>
          <p:nvPr/>
        </p:nvSpPr>
        <p:spPr>
          <a:xfrm>
            <a:off x="-33889" y="3100800"/>
            <a:ext cx="492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-40</a:t>
            </a:r>
            <a:endParaRPr lang="ja-JP" altLang="en-US" b="1" dirty="0"/>
          </a:p>
        </p:txBody>
      </p:sp>
      <p:sp useBgFill="1">
        <p:nvSpPr>
          <p:cNvPr id="10" name="正方形/長方形 9"/>
          <p:cNvSpPr/>
          <p:nvPr/>
        </p:nvSpPr>
        <p:spPr>
          <a:xfrm>
            <a:off x="446947" y="3324499"/>
            <a:ext cx="5486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b="1" dirty="0" smtClean="0"/>
              <a:t>2700</a:t>
            </a:r>
            <a:endParaRPr lang="ja-JP" altLang="en-US" sz="1400" b="1" dirty="0"/>
          </a:p>
        </p:txBody>
      </p:sp>
      <p:sp useBgFill="1">
        <p:nvSpPr>
          <p:cNvPr id="11" name="正方形/長方形 10"/>
          <p:cNvSpPr/>
          <p:nvPr/>
        </p:nvSpPr>
        <p:spPr>
          <a:xfrm>
            <a:off x="1854153" y="3324499"/>
            <a:ext cx="5486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b="1" dirty="0" smtClean="0"/>
              <a:t>2900</a:t>
            </a:r>
            <a:endParaRPr lang="ja-JP" altLang="en-US" sz="1400" b="1" dirty="0"/>
          </a:p>
        </p:txBody>
      </p:sp>
      <p:sp useBgFill="1">
        <p:nvSpPr>
          <p:cNvPr id="12" name="正方形/長方形 11"/>
          <p:cNvSpPr/>
          <p:nvPr/>
        </p:nvSpPr>
        <p:spPr>
          <a:xfrm>
            <a:off x="3226806" y="3325582"/>
            <a:ext cx="5486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b="1" dirty="0" smtClean="0"/>
              <a:t>3100</a:t>
            </a:r>
            <a:endParaRPr lang="ja-JP" altLang="en-US" sz="1400" b="1" dirty="0"/>
          </a:p>
        </p:txBody>
      </p:sp>
      <p:sp>
        <p:nvSpPr>
          <p:cNvPr id="13" name="正方形/長方形 12"/>
          <p:cNvSpPr/>
          <p:nvPr/>
        </p:nvSpPr>
        <p:spPr>
          <a:xfrm>
            <a:off x="976919" y="2970027"/>
            <a:ext cx="118494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b="1" dirty="0" smtClean="0"/>
              <a:t>時間</a:t>
            </a:r>
            <a:r>
              <a:rPr lang="en-US" altLang="ja-JP" sz="1400" b="1" dirty="0" smtClean="0"/>
              <a:t>(second)</a:t>
            </a:r>
            <a:endParaRPr lang="ja-JP" altLang="en-US" sz="1400" b="1" dirty="0"/>
          </a:p>
        </p:txBody>
      </p:sp>
      <p:sp>
        <p:nvSpPr>
          <p:cNvPr id="14" name="正方形/長方形 13"/>
          <p:cNvSpPr/>
          <p:nvPr/>
        </p:nvSpPr>
        <p:spPr>
          <a:xfrm>
            <a:off x="-14168" y="1868128"/>
            <a:ext cx="1223412" cy="307777"/>
          </a:xfrm>
          <a:prstGeom prst="rect">
            <a:avLst/>
          </a:prstGeom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none">
            <a:spAutoFit/>
          </a:bodyPr>
          <a:lstStyle/>
          <a:p>
            <a:r>
              <a:rPr lang="ja-JP" altLang="en-US" sz="1400" b="1" dirty="0" smtClean="0"/>
              <a:t>受信強度</a:t>
            </a:r>
            <a:r>
              <a:rPr lang="en-US" altLang="ja-JP" sz="1400" b="1" dirty="0" smtClean="0"/>
              <a:t>(dB)</a:t>
            </a:r>
            <a:endParaRPr lang="ja-JP" altLang="en-US" sz="1400" b="1" dirty="0"/>
          </a:p>
        </p:txBody>
      </p:sp>
      <p:sp>
        <p:nvSpPr>
          <p:cNvPr id="15" name="正方形/長方形 14"/>
          <p:cNvSpPr/>
          <p:nvPr/>
        </p:nvSpPr>
        <p:spPr>
          <a:xfrm>
            <a:off x="1081810" y="574944"/>
            <a:ext cx="31470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 smtClean="0"/>
              <a:t>受信電波強度の時系列データ</a:t>
            </a:r>
            <a:endParaRPr lang="ja-JP" altLang="en-US" b="1" dirty="0"/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457200" y="-5532"/>
            <a:ext cx="8229600" cy="5004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解析結果２（硫酸蒸気の混合比分布）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16741" y="1541157"/>
            <a:ext cx="4027259" cy="3020444"/>
          </a:xfrm>
          <a:prstGeom prst="rect">
            <a:avLst/>
          </a:prstGeom>
        </p:spPr>
      </p:pic>
      <p:sp useBgFill="1">
        <p:nvSpPr>
          <p:cNvPr id="20" name="正方形/長方形 19"/>
          <p:cNvSpPr/>
          <p:nvPr/>
        </p:nvSpPr>
        <p:spPr>
          <a:xfrm>
            <a:off x="5366524" y="4404952"/>
            <a:ext cx="3666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b="1" dirty="0" smtClean="0"/>
              <a:t>50</a:t>
            </a:r>
            <a:endParaRPr lang="ja-JP" altLang="en-US" sz="1400" b="1" dirty="0"/>
          </a:p>
        </p:txBody>
      </p:sp>
      <p:sp useBgFill="1">
        <p:nvSpPr>
          <p:cNvPr id="21" name="正方形/長方形 20"/>
          <p:cNvSpPr/>
          <p:nvPr/>
        </p:nvSpPr>
        <p:spPr>
          <a:xfrm>
            <a:off x="6528638" y="4404952"/>
            <a:ext cx="3666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b="1" dirty="0" smtClean="0"/>
              <a:t>70</a:t>
            </a:r>
            <a:endParaRPr lang="ja-JP" altLang="en-US" sz="1400" b="1" dirty="0"/>
          </a:p>
        </p:txBody>
      </p:sp>
      <p:sp useBgFill="1">
        <p:nvSpPr>
          <p:cNvPr id="22" name="正方形/長方形 21"/>
          <p:cNvSpPr/>
          <p:nvPr/>
        </p:nvSpPr>
        <p:spPr>
          <a:xfrm>
            <a:off x="7686520" y="4404952"/>
            <a:ext cx="3666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b="1" dirty="0" smtClean="0"/>
              <a:t>90</a:t>
            </a:r>
            <a:endParaRPr lang="ja-JP" altLang="en-US" sz="1400" b="1" dirty="0"/>
          </a:p>
        </p:txBody>
      </p:sp>
      <p:sp useBgFill="1">
        <p:nvSpPr>
          <p:cNvPr id="23" name="正方形/長方形 22"/>
          <p:cNvSpPr/>
          <p:nvPr/>
        </p:nvSpPr>
        <p:spPr>
          <a:xfrm>
            <a:off x="8669318" y="4407928"/>
            <a:ext cx="4576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b="1" dirty="0" smtClean="0"/>
              <a:t>110</a:t>
            </a:r>
            <a:endParaRPr lang="ja-JP" altLang="en-US" sz="1400" b="1" dirty="0"/>
          </a:p>
        </p:txBody>
      </p:sp>
      <p:sp useBgFill="1">
        <p:nvSpPr>
          <p:cNvPr id="24" name="正方形/長方形 23"/>
          <p:cNvSpPr/>
          <p:nvPr/>
        </p:nvSpPr>
        <p:spPr>
          <a:xfrm>
            <a:off x="5059141" y="1916527"/>
            <a:ext cx="3206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b="1" dirty="0" smtClean="0"/>
              <a:t>0</a:t>
            </a:r>
            <a:endParaRPr lang="ja-JP" altLang="en-US" b="1" dirty="0"/>
          </a:p>
        </p:txBody>
      </p:sp>
      <p:sp useBgFill="1">
        <p:nvSpPr>
          <p:cNvPr id="25" name="正方形/長方形 24"/>
          <p:cNvSpPr/>
          <p:nvPr/>
        </p:nvSpPr>
        <p:spPr>
          <a:xfrm>
            <a:off x="4896672" y="2816165"/>
            <a:ext cx="492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-10</a:t>
            </a:r>
            <a:endParaRPr lang="ja-JP" altLang="en-US" b="1" dirty="0"/>
          </a:p>
        </p:txBody>
      </p:sp>
      <p:sp>
        <p:nvSpPr>
          <p:cNvPr id="26" name="V 字形矢印 25"/>
          <p:cNvSpPr/>
          <p:nvPr/>
        </p:nvSpPr>
        <p:spPr>
          <a:xfrm>
            <a:off x="2947493" y="1913380"/>
            <a:ext cx="2628358" cy="1056753"/>
          </a:xfrm>
          <a:prstGeom prst="notchedRightArrow">
            <a:avLst/>
          </a:prstGeom>
          <a:solidFill>
            <a:srgbClr val="FF6600">
              <a:alpha val="60000"/>
            </a:srgbClr>
          </a:solidFill>
          <a:scene3d>
            <a:camera prst="orthographicFront">
              <a:rot lat="0" lon="0" rev="20399999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 useBgFill="1">
        <p:nvSpPr>
          <p:cNvPr id="27" name="正方形/長方形 26"/>
          <p:cNvSpPr/>
          <p:nvPr/>
        </p:nvSpPr>
        <p:spPr>
          <a:xfrm>
            <a:off x="4896672" y="3744759"/>
            <a:ext cx="492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-20</a:t>
            </a:r>
            <a:endParaRPr lang="ja-JP" altLang="en-US" b="1" dirty="0"/>
          </a:p>
        </p:txBody>
      </p:sp>
      <p:sp>
        <p:nvSpPr>
          <p:cNvPr id="28" name="正方形/長方形 27"/>
          <p:cNvSpPr/>
          <p:nvPr/>
        </p:nvSpPr>
        <p:spPr>
          <a:xfrm>
            <a:off x="4228825" y="2956896"/>
            <a:ext cx="1223412" cy="307777"/>
          </a:xfrm>
          <a:prstGeom prst="rect">
            <a:avLst/>
          </a:prstGeom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none">
            <a:spAutoFit/>
          </a:bodyPr>
          <a:lstStyle/>
          <a:p>
            <a:r>
              <a:rPr lang="ja-JP" altLang="en-US" sz="1400" b="1" dirty="0" smtClean="0"/>
              <a:t>受信強度</a:t>
            </a:r>
            <a:r>
              <a:rPr lang="en-US" altLang="ja-JP" sz="1400" b="1" dirty="0" smtClean="0"/>
              <a:t>(dB)</a:t>
            </a:r>
            <a:endParaRPr lang="ja-JP" altLang="en-US" sz="1400" b="1" dirty="0"/>
          </a:p>
        </p:txBody>
      </p:sp>
      <p:sp>
        <p:nvSpPr>
          <p:cNvPr id="29" name="正方形/長方形 28"/>
          <p:cNvSpPr/>
          <p:nvPr/>
        </p:nvSpPr>
        <p:spPr>
          <a:xfrm>
            <a:off x="6861754" y="4535288"/>
            <a:ext cx="9412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b="1" dirty="0" smtClean="0"/>
              <a:t>高度</a:t>
            </a:r>
            <a:r>
              <a:rPr lang="en-US" altLang="ja-JP" sz="1400" b="1" dirty="0" smtClean="0"/>
              <a:t> (km)</a:t>
            </a:r>
            <a:endParaRPr lang="ja-JP" altLang="en-US" sz="1400" b="1" dirty="0"/>
          </a:p>
        </p:txBody>
      </p:sp>
      <p:sp>
        <p:nvSpPr>
          <p:cNvPr id="30" name="正方形/長方形 29"/>
          <p:cNvSpPr/>
          <p:nvPr/>
        </p:nvSpPr>
        <p:spPr>
          <a:xfrm>
            <a:off x="7521852" y="2175513"/>
            <a:ext cx="1610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 smtClean="0"/>
              <a:t>電波の減衰率の</a:t>
            </a:r>
            <a:r>
              <a:rPr lang="en-US" altLang="en-US" b="1" dirty="0" smtClean="0"/>
              <a:t>高度</a:t>
            </a:r>
            <a:r>
              <a:rPr lang="ja-JP" altLang="en-US" b="1" dirty="0" smtClean="0"/>
              <a:t>分布</a:t>
            </a:r>
            <a:endParaRPr lang="ja-JP" altLang="en-US" b="1" dirty="0"/>
          </a:p>
        </p:txBody>
      </p:sp>
      <p:sp>
        <p:nvSpPr>
          <p:cNvPr id="31" name="正方形/長方形 30"/>
          <p:cNvSpPr/>
          <p:nvPr/>
        </p:nvSpPr>
        <p:spPr>
          <a:xfrm>
            <a:off x="3107183" y="1769745"/>
            <a:ext cx="216596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b="1" dirty="0" smtClean="0">
                <a:solidFill>
                  <a:srgbClr val="000090"/>
                </a:solidFill>
              </a:rPr>
              <a:t>defocusing loss</a:t>
            </a:r>
          </a:p>
          <a:p>
            <a:r>
              <a:rPr lang="ja-JP" altLang="en-US" sz="2400" b="1" dirty="0" smtClean="0">
                <a:solidFill>
                  <a:srgbClr val="000090"/>
                </a:solidFill>
              </a:rPr>
              <a:t>の除去</a:t>
            </a:r>
            <a:endParaRPr lang="en-US" altLang="ja-JP" sz="2400" b="1" dirty="0" smtClean="0">
              <a:solidFill>
                <a:srgbClr val="000090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6861754" y="3185497"/>
            <a:ext cx="219803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400" b="1" dirty="0" smtClean="0">
                <a:solidFill>
                  <a:srgbClr val="FF0000"/>
                </a:solidFill>
              </a:rPr>
              <a:t>赤</a:t>
            </a:r>
            <a:r>
              <a:rPr lang="en-US" altLang="en-US" sz="1400" b="1" dirty="0" smtClean="0"/>
              <a:t> : </a:t>
            </a:r>
            <a:r>
              <a:rPr lang="ja-JP" altLang="en-US" sz="1400" b="1" dirty="0" smtClean="0"/>
              <a:t>受信強度</a:t>
            </a:r>
            <a:endParaRPr lang="en-US" altLang="ja-JP" sz="1400" b="1" dirty="0" smtClean="0"/>
          </a:p>
          <a:p>
            <a:r>
              <a:rPr lang="ja-JP" altLang="en-US" sz="1400" b="1" dirty="0" smtClean="0">
                <a:solidFill>
                  <a:srgbClr val="008000"/>
                </a:solidFill>
              </a:rPr>
              <a:t>緑</a:t>
            </a:r>
            <a:r>
              <a:rPr lang="en-US" altLang="ja-JP" sz="1400" b="1" dirty="0" smtClean="0"/>
              <a:t> : defocusing loss</a:t>
            </a:r>
          </a:p>
          <a:p>
            <a:r>
              <a:rPr lang="ja-JP" altLang="en-US" sz="1400" b="1" dirty="0" smtClean="0">
                <a:solidFill>
                  <a:srgbClr val="0000FF"/>
                </a:solidFill>
              </a:rPr>
              <a:t>青</a:t>
            </a:r>
            <a:r>
              <a:rPr lang="en-US" altLang="ja-JP" sz="1400" b="1" dirty="0" smtClean="0"/>
              <a:t> : </a:t>
            </a:r>
            <a:r>
              <a:rPr lang="ja-JP" altLang="en-US" sz="1400" b="1" dirty="0" smtClean="0"/>
              <a:t>残差強度（硫酸蒸気に</a:t>
            </a:r>
            <a:endParaRPr lang="en-US" altLang="ja-JP" sz="1400" b="1" dirty="0" smtClean="0"/>
          </a:p>
          <a:p>
            <a:r>
              <a:rPr lang="en-US" altLang="ja-JP" sz="1400" b="1" dirty="0" smtClean="0"/>
              <a:t>　　　</a:t>
            </a:r>
            <a:r>
              <a:rPr lang="ja-JP" altLang="en-US" sz="1400" b="1" dirty="0" smtClean="0"/>
              <a:t>よる減衰）</a:t>
            </a:r>
            <a:endParaRPr lang="ja-JP" altLang="en-US" sz="1400" b="1" dirty="0"/>
          </a:p>
        </p:txBody>
      </p:sp>
      <p:pic>
        <p:nvPicPr>
          <p:cNvPr id="34" name="図 3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2261" y="3566143"/>
            <a:ext cx="4203308" cy="3152481"/>
          </a:xfrm>
          <a:prstGeom prst="rect">
            <a:avLst/>
          </a:prstGeom>
        </p:spPr>
      </p:pic>
      <p:sp>
        <p:nvSpPr>
          <p:cNvPr id="35" name="V 字形矢印 34"/>
          <p:cNvSpPr/>
          <p:nvPr/>
        </p:nvSpPr>
        <p:spPr>
          <a:xfrm>
            <a:off x="3091123" y="4215755"/>
            <a:ext cx="2568892" cy="1056753"/>
          </a:xfrm>
          <a:prstGeom prst="notchedRightArrow">
            <a:avLst/>
          </a:prstGeom>
          <a:solidFill>
            <a:srgbClr val="FF6600">
              <a:alpha val="60000"/>
            </a:srgbClr>
          </a:solidFill>
          <a:scene3d>
            <a:camera prst="orthographicFront">
              <a:rot lat="0" lon="0" rev="12300001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 useBgFill="1">
        <p:nvSpPr>
          <p:cNvPr id="36" name="正方形/長方形 35"/>
          <p:cNvSpPr/>
          <p:nvPr/>
        </p:nvSpPr>
        <p:spPr>
          <a:xfrm>
            <a:off x="1063134" y="6559562"/>
            <a:ext cx="27566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b="1" dirty="0" smtClean="0"/>
              <a:t>0</a:t>
            </a:r>
            <a:endParaRPr lang="ja-JP" altLang="en-US" sz="1400" b="1" dirty="0"/>
          </a:p>
        </p:txBody>
      </p:sp>
      <p:sp useBgFill="1">
        <p:nvSpPr>
          <p:cNvPr id="37" name="正方形/長方形 36"/>
          <p:cNvSpPr/>
          <p:nvPr/>
        </p:nvSpPr>
        <p:spPr>
          <a:xfrm>
            <a:off x="1688308" y="6560271"/>
            <a:ext cx="5966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b="1" dirty="0" smtClean="0"/>
              <a:t>0.005</a:t>
            </a:r>
            <a:endParaRPr lang="ja-JP" altLang="en-US" sz="1400" b="1" dirty="0"/>
          </a:p>
        </p:txBody>
      </p:sp>
      <p:sp useBgFill="1">
        <p:nvSpPr>
          <p:cNvPr id="38" name="正方形/長方形 37"/>
          <p:cNvSpPr/>
          <p:nvPr/>
        </p:nvSpPr>
        <p:spPr>
          <a:xfrm>
            <a:off x="2472287" y="6558782"/>
            <a:ext cx="50560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b="1" dirty="0" smtClean="0"/>
              <a:t>0.01</a:t>
            </a:r>
            <a:endParaRPr lang="ja-JP" altLang="en-US" sz="1400" b="1" dirty="0"/>
          </a:p>
        </p:txBody>
      </p:sp>
      <p:sp useBgFill="1">
        <p:nvSpPr>
          <p:cNvPr id="39" name="正方形/長方形 38"/>
          <p:cNvSpPr/>
          <p:nvPr/>
        </p:nvSpPr>
        <p:spPr>
          <a:xfrm>
            <a:off x="3208130" y="6564735"/>
            <a:ext cx="5966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b="1" dirty="0" smtClean="0"/>
              <a:t>0.015</a:t>
            </a:r>
            <a:endParaRPr lang="ja-JP" altLang="en-US" sz="1400" b="1" dirty="0"/>
          </a:p>
        </p:txBody>
      </p:sp>
      <p:sp useBgFill="1">
        <p:nvSpPr>
          <p:cNvPr id="40" name="正方形/長方形 39"/>
          <p:cNvSpPr/>
          <p:nvPr/>
        </p:nvSpPr>
        <p:spPr>
          <a:xfrm>
            <a:off x="80698" y="4843065"/>
            <a:ext cx="3666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b="1" dirty="0" smtClean="0"/>
              <a:t>50</a:t>
            </a:r>
            <a:endParaRPr lang="ja-JP" altLang="en-US" sz="1400" b="1" dirty="0"/>
          </a:p>
        </p:txBody>
      </p:sp>
      <p:sp useBgFill="1">
        <p:nvSpPr>
          <p:cNvPr id="41" name="正方形/長方形 40"/>
          <p:cNvSpPr/>
          <p:nvPr/>
        </p:nvSpPr>
        <p:spPr>
          <a:xfrm>
            <a:off x="77783" y="4100151"/>
            <a:ext cx="3666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b="1" dirty="0" smtClean="0"/>
              <a:t>54</a:t>
            </a:r>
            <a:endParaRPr lang="ja-JP" altLang="en-US" sz="1400" b="1" dirty="0"/>
          </a:p>
        </p:txBody>
      </p:sp>
      <p:sp useBgFill="1">
        <p:nvSpPr>
          <p:cNvPr id="42" name="正方形/長方形 41"/>
          <p:cNvSpPr/>
          <p:nvPr/>
        </p:nvSpPr>
        <p:spPr>
          <a:xfrm>
            <a:off x="84042" y="5612468"/>
            <a:ext cx="3666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b="1" dirty="0" smtClean="0"/>
              <a:t>46</a:t>
            </a:r>
            <a:endParaRPr lang="ja-JP" altLang="en-US" sz="1400" b="1" dirty="0"/>
          </a:p>
        </p:txBody>
      </p:sp>
      <p:sp useBgFill="1">
        <p:nvSpPr>
          <p:cNvPr id="43" name="正方形/長方形 42"/>
          <p:cNvSpPr/>
          <p:nvPr/>
        </p:nvSpPr>
        <p:spPr>
          <a:xfrm>
            <a:off x="87034" y="5998343"/>
            <a:ext cx="3666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b="1" dirty="0" smtClean="0"/>
              <a:t>44</a:t>
            </a:r>
            <a:endParaRPr lang="ja-JP" altLang="en-US" sz="1400" b="1" dirty="0"/>
          </a:p>
        </p:txBody>
      </p:sp>
      <p:sp useBgFill="1">
        <p:nvSpPr>
          <p:cNvPr id="44" name="正方形/長方形 43"/>
          <p:cNvSpPr/>
          <p:nvPr/>
        </p:nvSpPr>
        <p:spPr>
          <a:xfrm>
            <a:off x="93028" y="5219601"/>
            <a:ext cx="3666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b="1" dirty="0" smtClean="0"/>
              <a:t>48</a:t>
            </a:r>
            <a:endParaRPr lang="ja-JP" altLang="en-US" sz="1400" b="1" dirty="0"/>
          </a:p>
        </p:txBody>
      </p:sp>
      <p:sp useBgFill="1">
        <p:nvSpPr>
          <p:cNvPr id="45" name="正方形/長方形 44"/>
          <p:cNvSpPr/>
          <p:nvPr/>
        </p:nvSpPr>
        <p:spPr>
          <a:xfrm>
            <a:off x="80775" y="4448670"/>
            <a:ext cx="3666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b="1" dirty="0" smtClean="0"/>
              <a:t>52</a:t>
            </a:r>
            <a:endParaRPr lang="ja-JP" altLang="en-US" sz="1400" b="1" dirty="0"/>
          </a:p>
        </p:txBody>
      </p:sp>
      <p:sp useBgFill="1">
        <p:nvSpPr>
          <p:cNvPr id="46" name="正方形/長方形 45"/>
          <p:cNvSpPr/>
          <p:nvPr/>
        </p:nvSpPr>
        <p:spPr>
          <a:xfrm>
            <a:off x="80775" y="3701550"/>
            <a:ext cx="3666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b="1" dirty="0" smtClean="0"/>
              <a:t>56</a:t>
            </a:r>
            <a:endParaRPr lang="ja-JP" altLang="en-US" sz="1400" b="1" dirty="0"/>
          </a:p>
        </p:txBody>
      </p:sp>
      <p:sp useBgFill="1">
        <p:nvSpPr>
          <p:cNvPr id="47" name="正方形/長方形 46"/>
          <p:cNvSpPr/>
          <p:nvPr/>
        </p:nvSpPr>
        <p:spPr>
          <a:xfrm>
            <a:off x="3995514" y="6549033"/>
            <a:ext cx="50560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b="1" dirty="0" smtClean="0"/>
              <a:t>0.02</a:t>
            </a:r>
            <a:endParaRPr lang="ja-JP" altLang="en-US" sz="1400" b="1" dirty="0"/>
          </a:p>
        </p:txBody>
      </p:sp>
      <p:sp>
        <p:nvSpPr>
          <p:cNvPr id="48" name="正方形/長方形 47"/>
          <p:cNvSpPr/>
          <p:nvPr/>
        </p:nvSpPr>
        <p:spPr>
          <a:xfrm>
            <a:off x="132757" y="5206876"/>
            <a:ext cx="941283" cy="307777"/>
          </a:xfrm>
          <a:prstGeom prst="rect">
            <a:avLst/>
          </a:prstGeom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none">
            <a:spAutoFit/>
          </a:bodyPr>
          <a:lstStyle/>
          <a:p>
            <a:r>
              <a:rPr lang="ja-JP" altLang="en-US" sz="1400" b="1" dirty="0" smtClean="0"/>
              <a:t>高度</a:t>
            </a:r>
            <a:r>
              <a:rPr lang="en-US" altLang="ja-JP" sz="1400" b="1" dirty="0" smtClean="0"/>
              <a:t> (km)</a:t>
            </a:r>
            <a:endParaRPr lang="ja-JP" altLang="en-US" sz="1400" b="1" dirty="0"/>
          </a:p>
        </p:txBody>
      </p:sp>
      <p:sp>
        <p:nvSpPr>
          <p:cNvPr id="49" name="正方形/長方形 48"/>
          <p:cNvSpPr/>
          <p:nvPr/>
        </p:nvSpPr>
        <p:spPr>
          <a:xfrm>
            <a:off x="4375569" y="6395144"/>
            <a:ext cx="189026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b="1" dirty="0" smtClean="0"/>
              <a:t>電波の減衰率</a:t>
            </a:r>
            <a:r>
              <a:rPr lang="en-US" altLang="ja-JP" sz="1400" b="1" dirty="0" smtClean="0"/>
              <a:t>(dB/km)</a:t>
            </a:r>
            <a:endParaRPr lang="ja-JP" altLang="en-US" sz="1400" b="1" dirty="0"/>
          </a:p>
        </p:txBody>
      </p:sp>
      <p:sp>
        <p:nvSpPr>
          <p:cNvPr id="50" name="正方形/長方形 49"/>
          <p:cNvSpPr/>
          <p:nvPr/>
        </p:nvSpPr>
        <p:spPr>
          <a:xfrm>
            <a:off x="3775454" y="4612232"/>
            <a:ext cx="14733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b="1" dirty="0" smtClean="0">
                <a:solidFill>
                  <a:srgbClr val="000090"/>
                </a:solidFill>
              </a:rPr>
              <a:t>Abel</a:t>
            </a:r>
            <a:r>
              <a:rPr lang="ja-JP" altLang="en-US" sz="2400" b="1" dirty="0" smtClean="0">
                <a:solidFill>
                  <a:srgbClr val="000090"/>
                </a:solidFill>
              </a:rPr>
              <a:t>変換</a:t>
            </a:r>
            <a:endParaRPr lang="ja-JP" altLang="en-US" sz="2400" b="1" dirty="0">
              <a:solidFill>
                <a:srgbClr val="000090"/>
              </a:solidFill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1063134" y="4966176"/>
            <a:ext cx="5078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5/6</a:t>
            </a:r>
            <a:endParaRPr lang="ja-JP" altLang="en-US" dirty="0"/>
          </a:p>
        </p:txBody>
      </p:sp>
      <p:sp>
        <p:nvSpPr>
          <p:cNvPr id="52" name="正方形/長方形 51"/>
          <p:cNvSpPr/>
          <p:nvPr/>
        </p:nvSpPr>
        <p:spPr>
          <a:xfrm>
            <a:off x="1777099" y="4612232"/>
            <a:ext cx="62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6/16</a:t>
            </a:r>
            <a:endParaRPr lang="ja-JP" altLang="en-US" dirty="0"/>
          </a:p>
        </p:txBody>
      </p:sp>
      <p:sp>
        <p:nvSpPr>
          <p:cNvPr id="53" name="V 字形矢印 52"/>
          <p:cNvSpPr/>
          <p:nvPr/>
        </p:nvSpPr>
        <p:spPr>
          <a:xfrm>
            <a:off x="4182135" y="5438563"/>
            <a:ext cx="4915175" cy="1056753"/>
          </a:xfrm>
          <a:prstGeom prst="notchedRightArrow">
            <a:avLst/>
          </a:prstGeom>
          <a:solidFill>
            <a:srgbClr val="FF6600">
              <a:alpha val="60000"/>
            </a:srgbClr>
          </a:solidFill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正方形/長方形 53"/>
          <p:cNvSpPr/>
          <p:nvPr/>
        </p:nvSpPr>
        <p:spPr>
          <a:xfrm>
            <a:off x="4877996" y="5524847"/>
            <a:ext cx="398498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solidFill>
                  <a:srgbClr val="000090"/>
                </a:solidFill>
              </a:rPr>
              <a:t>減衰率</a:t>
            </a:r>
            <a:r>
              <a:rPr lang="en-US" altLang="ja-JP" sz="2400" b="1" dirty="0" smtClean="0">
                <a:solidFill>
                  <a:srgbClr val="000090"/>
                </a:solidFill>
              </a:rPr>
              <a:t> ⇒ H2SO4(g)</a:t>
            </a:r>
            <a:r>
              <a:rPr lang="ja-JP" altLang="en-US" sz="2400" b="1" dirty="0" smtClean="0">
                <a:solidFill>
                  <a:srgbClr val="000090"/>
                </a:solidFill>
              </a:rPr>
              <a:t>の混合比</a:t>
            </a:r>
            <a:endParaRPr lang="en-US" altLang="ja-JP" sz="2400" b="1" dirty="0" smtClean="0">
              <a:solidFill>
                <a:srgbClr val="000090"/>
              </a:solidFill>
            </a:endParaRPr>
          </a:p>
          <a:p>
            <a:r>
              <a:rPr lang="en-US" altLang="ja-JP" sz="2400" b="1" dirty="0" smtClean="0">
                <a:solidFill>
                  <a:srgbClr val="000090"/>
                </a:solidFill>
              </a:rPr>
              <a:t>  (</a:t>
            </a:r>
            <a:r>
              <a:rPr lang="en-US" altLang="ja-JP" sz="2400" b="1" dirty="0" err="1" smtClean="0">
                <a:solidFill>
                  <a:srgbClr val="000090"/>
                </a:solidFill>
              </a:rPr>
              <a:t>Steffes</a:t>
            </a:r>
            <a:r>
              <a:rPr lang="en-US" altLang="ja-JP" sz="2400" b="1" dirty="0" smtClean="0">
                <a:solidFill>
                  <a:srgbClr val="000090"/>
                </a:solidFill>
              </a:rPr>
              <a:t> et al., 1982)</a:t>
            </a:r>
            <a:endParaRPr lang="ja-JP" altLang="en-US" sz="2400" b="1" dirty="0">
              <a:solidFill>
                <a:srgbClr val="00009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1163"/>
            <a:ext cx="8229600" cy="728586"/>
          </a:xfrm>
        </p:spPr>
        <p:txBody>
          <a:bodyPr>
            <a:normAutofit fontScale="90000"/>
          </a:bodyPr>
          <a:lstStyle/>
          <a:p>
            <a:pPr lvl="0"/>
            <a:r>
              <a:rPr lang="ja-JP" altLang="en-US" dirty="0" smtClean="0"/>
              <a:t>解析結果２（硫酸蒸気の混合比分布）</a:t>
            </a:r>
            <a:endParaRPr lang="ja-JP" altLang="en-US" dirty="0"/>
          </a:p>
        </p:txBody>
      </p:sp>
      <p:sp>
        <p:nvSpPr>
          <p:cNvPr id="17" name="正方形/長方形 16"/>
          <p:cNvSpPr/>
          <p:nvPr/>
        </p:nvSpPr>
        <p:spPr>
          <a:xfrm>
            <a:off x="4228052" y="6167227"/>
            <a:ext cx="15144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混合比</a:t>
            </a:r>
            <a:r>
              <a:rPr lang="en-US" altLang="ja-JP" dirty="0" smtClean="0"/>
              <a:t> (</a:t>
            </a:r>
            <a:r>
              <a:rPr lang="en-US" altLang="ja-JP" dirty="0" err="1" smtClean="0"/>
              <a:t>ppm</a:t>
            </a:r>
            <a:r>
              <a:rPr lang="en-US" altLang="ja-JP" dirty="0" smtClean="0"/>
              <a:t>)</a:t>
            </a:r>
            <a:endParaRPr lang="ja-JP" alt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-7313" y="3016740"/>
            <a:ext cx="1146468" cy="369332"/>
          </a:xfrm>
          <a:prstGeom prst="rect">
            <a:avLst/>
          </a:prstGeom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none">
            <a:spAutoFit/>
          </a:bodyPr>
          <a:lstStyle/>
          <a:p>
            <a:r>
              <a:rPr lang="ja-JP" altLang="en-US" b="1" dirty="0" smtClean="0"/>
              <a:t>高度</a:t>
            </a:r>
            <a:r>
              <a:rPr lang="en-US" altLang="ja-JP" b="1" dirty="0" smtClean="0"/>
              <a:t> (km)</a:t>
            </a:r>
            <a:endParaRPr lang="ja-JP" altLang="en-US" b="1" dirty="0"/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6480" y="712033"/>
            <a:ext cx="7248688" cy="5436516"/>
          </a:xfrm>
          <a:prstGeom prst="rect">
            <a:avLst/>
          </a:prstGeom>
        </p:spPr>
      </p:pic>
      <p:sp>
        <p:nvSpPr>
          <p:cNvPr id="25" name="フリーフォーム 24"/>
          <p:cNvSpPr/>
          <p:nvPr/>
        </p:nvSpPr>
        <p:spPr>
          <a:xfrm>
            <a:off x="1935913" y="868479"/>
            <a:ext cx="5976000" cy="3436587"/>
          </a:xfrm>
          <a:custGeom>
            <a:avLst/>
            <a:gdLst>
              <a:gd name="connsiteX0" fmla="*/ 21788 w 5885900"/>
              <a:gd name="connsiteY0" fmla="*/ 0 h 3436587"/>
              <a:gd name="connsiteX1" fmla="*/ 236556 w 5885900"/>
              <a:gd name="connsiteY1" fmla="*/ 1466153 h 3436587"/>
              <a:gd name="connsiteX2" fmla="*/ 1441127 w 5885900"/>
              <a:gd name="connsiteY2" fmla="*/ 2250591 h 3436587"/>
              <a:gd name="connsiteX3" fmla="*/ 2953844 w 5885900"/>
              <a:gd name="connsiteY3" fmla="*/ 2894951 h 3436587"/>
              <a:gd name="connsiteX4" fmla="*/ 5885900 w 5885900"/>
              <a:gd name="connsiteY4" fmla="*/ 3436587 h 3436587"/>
              <a:gd name="connsiteX5" fmla="*/ 5885900 w 5885900"/>
              <a:gd name="connsiteY5" fmla="*/ 3436587 h 3436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85900" h="3436587">
                <a:moveTo>
                  <a:pt x="21788" y="0"/>
                </a:moveTo>
                <a:cubicBezTo>
                  <a:pt x="10894" y="545527"/>
                  <a:pt x="0" y="1091055"/>
                  <a:pt x="236556" y="1466153"/>
                </a:cubicBezTo>
                <a:cubicBezTo>
                  <a:pt x="473113" y="1841252"/>
                  <a:pt x="988246" y="2012458"/>
                  <a:pt x="1441127" y="2250591"/>
                </a:cubicBezTo>
                <a:cubicBezTo>
                  <a:pt x="1894008" y="2488724"/>
                  <a:pt x="2213049" y="2697285"/>
                  <a:pt x="2953844" y="2894951"/>
                </a:cubicBezTo>
                <a:cubicBezTo>
                  <a:pt x="3694639" y="3092617"/>
                  <a:pt x="5885900" y="3436587"/>
                  <a:pt x="5885900" y="3436587"/>
                </a:cubicBezTo>
                <a:lnTo>
                  <a:pt x="5885900" y="3436587"/>
                </a:lnTo>
              </a:path>
            </a:pathLst>
          </a:custGeom>
          <a:ln w="31750">
            <a:solidFill>
              <a:srgbClr val="008000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 useBgFill="1">
        <p:nvSpPr>
          <p:cNvPr id="27" name="正方形/長方形 26"/>
          <p:cNvSpPr/>
          <p:nvPr/>
        </p:nvSpPr>
        <p:spPr>
          <a:xfrm>
            <a:off x="928192" y="2568095"/>
            <a:ext cx="4186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50</a:t>
            </a:r>
            <a:endParaRPr lang="ja-JP" altLang="en-US" b="1" dirty="0"/>
          </a:p>
        </p:txBody>
      </p:sp>
      <p:sp useBgFill="1">
        <p:nvSpPr>
          <p:cNvPr id="28" name="正方形/長方形 27"/>
          <p:cNvSpPr/>
          <p:nvPr/>
        </p:nvSpPr>
        <p:spPr>
          <a:xfrm>
            <a:off x="931184" y="4108957"/>
            <a:ext cx="4186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46</a:t>
            </a:r>
            <a:endParaRPr lang="ja-JP" altLang="en-US" b="1" dirty="0"/>
          </a:p>
        </p:txBody>
      </p:sp>
      <p:sp useBgFill="1">
        <p:nvSpPr>
          <p:cNvPr id="29" name="正方形/長方形 28"/>
          <p:cNvSpPr/>
          <p:nvPr/>
        </p:nvSpPr>
        <p:spPr>
          <a:xfrm>
            <a:off x="928192" y="4874723"/>
            <a:ext cx="4186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44</a:t>
            </a:r>
            <a:endParaRPr lang="ja-JP" altLang="en-US" b="1" dirty="0"/>
          </a:p>
        </p:txBody>
      </p:sp>
      <p:sp useBgFill="1">
        <p:nvSpPr>
          <p:cNvPr id="30" name="正方形/長方形 29"/>
          <p:cNvSpPr/>
          <p:nvPr/>
        </p:nvSpPr>
        <p:spPr>
          <a:xfrm>
            <a:off x="928192" y="3324517"/>
            <a:ext cx="4186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48</a:t>
            </a:r>
            <a:endParaRPr lang="ja-JP" altLang="en-US" b="1" dirty="0"/>
          </a:p>
        </p:txBody>
      </p:sp>
      <p:sp useBgFill="1">
        <p:nvSpPr>
          <p:cNvPr id="31" name="正方形/長方形 30"/>
          <p:cNvSpPr/>
          <p:nvPr/>
        </p:nvSpPr>
        <p:spPr>
          <a:xfrm>
            <a:off x="918415" y="1783681"/>
            <a:ext cx="4186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52</a:t>
            </a:r>
            <a:endParaRPr lang="ja-JP" altLang="en-US" b="1" dirty="0"/>
          </a:p>
        </p:txBody>
      </p:sp>
      <p:sp useBgFill="1">
        <p:nvSpPr>
          <p:cNvPr id="32" name="正方形/長方形 31"/>
          <p:cNvSpPr/>
          <p:nvPr/>
        </p:nvSpPr>
        <p:spPr>
          <a:xfrm>
            <a:off x="931184" y="5624819"/>
            <a:ext cx="4186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42</a:t>
            </a:r>
            <a:endParaRPr lang="ja-JP" altLang="en-US" b="1" dirty="0"/>
          </a:p>
        </p:txBody>
      </p:sp>
      <p:sp useBgFill="1">
        <p:nvSpPr>
          <p:cNvPr id="33" name="正方形/長方形 32"/>
          <p:cNvSpPr/>
          <p:nvPr/>
        </p:nvSpPr>
        <p:spPr>
          <a:xfrm>
            <a:off x="934099" y="1005568"/>
            <a:ext cx="4186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54</a:t>
            </a:r>
            <a:endParaRPr lang="ja-JP" altLang="en-US" b="1" dirty="0"/>
          </a:p>
        </p:txBody>
      </p:sp>
      <p:sp useBgFill="1">
        <p:nvSpPr>
          <p:cNvPr id="34" name="正方形/長方形 33"/>
          <p:cNvSpPr/>
          <p:nvPr/>
        </p:nvSpPr>
        <p:spPr>
          <a:xfrm>
            <a:off x="1797320" y="5884177"/>
            <a:ext cx="301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0</a:t>
            </a:r>
            <a:endParaRPr lang="ja-JP" altLang="en-US" b="1" dirty="0"/>
          </a:p>
        </p:txBody>
      </p:sp>
      <p:sp useBgFill="1">
        <p:nvSpPr>
          <p:cNvPr id="35" name="正方形/長方形 34"/>
          <p:cNvSpPr/>
          <p:nvPr/>
        </p:nvSpPr>
        <p:spPr>
          <a:xfrm>
            <a:off x="3291360" y="5874838"/>
            <a:ext cx="301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5</a:t>
            </a:r>
            <a:endParaRPr lang="ja-JP" altLang="en-US" b="1" dirty="0"/>
          </a:p>
        </p:txBody>
      </p:sp>
      <p:sp useBgFill="1">
        <p:nvSpPr>
          <p:cNvPr id="36" name="正方形/長方形 35"/>
          <p:cNvSpPr/>
          <p:nvPr/>
        </p:nvSpPr>
        <p:spPr>
          <a:xfrm>
            <a:off x="4785399" y="5874838"/>
            <a:ext cx="4186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10</a:t>
            </a:r>
            <a:endParaRPr lang="ja-JP" altLang="en-US" b="1" dirty="0"/>
          </a:p>
        </p:txBody>
      </p:sp>
      <p:sp useBgFill="1">
        <p:nvSpPr>
          <p:cNvPr id="37" name="正方形/長方形 36"/>
          <p:cNvSpPr/>
          <p:nvPr/>
        </p:nvSpPr>
        <p:spPr>
          <a:xfrm>
            <a:off x="6238131" y="5865499"/>
            <a:ext cx="4186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15</a:t>
            </a:r>
            <a:endParaRPr lang="ja-JP" altLang="en-US" b="1" dirty="0"/>
          </a:p>
        </p:txBody>
      </p:sp>
      <p:sp useBgFill="1">
        <p:nvSpPr>
          <p:cNvPr id="38" name="正方形/長方形 37"/>
          <p:cNvSpPr/>
          <p:nvPr/>
        </p:nvSpPr>
        <p:spPr>
          <a:xfrm>
            <a:off x="7729169" y="5874838"/>
            <a:ext cx="4186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20</a:t>
            </a:r>
            <a:endParaRPr lang="ja-JP" altLang="en-US" b="1" dirty="0"/>
          </a:p>
        </p:txBody>
      </p:sp>
      <p:sp>
        <p:nvSpPr>
          <p:cNvPr id="39" name="正方形/長方形 38"/>
          <p:cNvSpPr/>
          <p:nvPr/>
        </p:nvSpPr>
        <p:spPr>
          <a:xfrm>
            <a:off x="4589103" y="1005568"/>
            <a:ext cx="38404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 smtClean="0"/>
              <a:t>2010.6.16 </a:t>
            </a:r>
            <a:r>
              <a:rPr lang="ja-JP" altLang="en-US" sz="2800" dirty="0" smtClean="0"/>
              <a:t>での解析結果</a:t>
            </a:r>
            <a:endParaRPr lang="ja-JP" altLang="en-US" sz="2800" dirty="0"/>
          </a:p>
        </p:txBody>
      </p:sp>
      <p:sp>
        <p:nvSpPr>
          <p:cNvPr id="40" name="正方形/長方形 39"/>
          <p:cNvSpPr/>
          <p:nvPr/>
        </p:nvSpPr>
        <p:spPr>
          <a:xfrm>
            <a:off x="5641122" y="3139851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 smtClean="0"/>
              <a:t>硫酸蒸気の</a:t>
            </a:r>
            <a:r>
              <a:rPr lang="ja-JP" altLang="en-US" dirty="0" smtClean="0"/>
              <a:t>混合比</a:t>
            </a:r>
            <a:endParaRPr lang="ja-JP" altLang="en-US" dirty="0"/>
          </a:p>
        </p:txBody>
      </p:sp>
      <p:sp>
        <p:nvSpPr>
          <p:cNvPr id="41" name="正方形/長方形 40"/>
          <p:cNvSpPr/>
          <p:nvPr/>
        </p:nvSpPr>
        <p:spPr>
          <a:xfrm>
            <a:off x="2826209" y="3693849"/>
            <a:ext cx="19591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飽和した</a:t>
            </a:r>
            <a:r>
              <a:rPr lang="en-US" altLang="en-US" dirty="0" smtClean="0"/>
              <a:t>硫酸蒸気</a:t>
            </a:r>
          </a:p>
          <a:p>
            <a:r>
              <a:rPr lang="ja-JP" altLang="en-US" dirty="0" smtClean="0"/>
              <a:t>の混合比</a:t>
            </a:r>
            <a:endParaRPr lang="ja-JP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3146"/>
            <a:ext cx="8229600" cy="724587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電波科学（電波掩蔽）と金星電離層</a:t>
            </a:r>
            <a:endParaRPr lang="ja-JP" altLang="en-US" dirty="0"/>
          </a:p>
        </p:txBody>
      </p:sp>
      <p:sp>
        <p:nvSpPr>
          <p:cNvPr id="3" name="コンテンツ プレースホルダ 13"/>
          <p:cNvSpPr txBox="1">
            <a:spLocks/>
          </p:cNvSpPr>
          <p:nvPr/>
        </p:nvSpPr>
        <p:spPr>
          <a:xfrm>
            <a:off x="-1" y="898769"/>
            <a:ext cx="9143999" cy="5959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金星には電離層が存在し、電波の位相の変動量か</a:t>
            </a:r>
            <a:endParaRPr kumimoji="1" lang="en-US" altLang="ja-JP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ら電子密度を算出することが出来る。</a:t>
            </a:r>
            <a:endParaRPr kumimoji="1" lang="en-US" altLang="ja-JP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1" lang="en-US" altLang="ja-JP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7559" y="2002328"/>
            <a:ext cx="4066439" cy="3049829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47" y="3053710"/>
            <a:ext cx="4950384" cy="3712788"/>
          </a:xfrm>
          <a:prstGeom prst="rect">
            <a:avLst/>
          </a:prstGeom>
        </p:spPr>
      </p:pic>
      <p:sp>
        <p:nvSpPr>
          <p:cNvPr id="6" name="円/楕円 5"/>
          <p:cNvSpPr/>
          <p:nvPr/>
        </p:nvSpPr>
        <p:spPr>
          <a:xfrm>
            <a:off x="6321660" y="3231136"/>
            <a:ext cx="532253" cy="532298"/>
          </a:xfrm>
          <a:prstGeom prst="ellipse">
            <a:avLst/>
          </a:prstGeom>
          <a:noFill/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" name="直線矢印コネクタ 7"/>
          <p:cNvCxnSpPr/>
          <p:nvPr/>
        </p:nvCxnSpPr>
        <p:spPr>
          <a:xfrm rot="10800000" flipV="1">
            <a:off x="4734242" y="3520634"/>
            <a:ext cx="1764839" cy="737743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円/楕円 8"/>
          <p:cNvSpPr/>
          <p:nvPr/>
        </p:nvSpPr>
        <p:spPr>
          <a:xfrm>
            <a:off x="3854313" y="3091066"/>
            <a:ext cx="1223246" cy="2997672"/>
          </a:xfrm>
          <a:prstGeom prst="ellipse">
            <a:avLst/>
          </a:prstGeom>
          <a:noFill/>
          <a:ln w="38100">
            <a:solidFill>
              <a:srgbClr val="660066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2956524" y="6247492"/>
            <a:ext cx="118494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b="1" dirty="0" smtClean="0"/>
              <a:t>時間</a:t>
            </a:r>
            <a:r>
              <a:rPr lang="en-US" altLang="ja-JP" sz="1400" b="1" dirty="0" smtClean="0"/>
              <a:t>(second)</a:t>
            </a:r>
            <a:endParaRPr lang="ja-JP" altLang="en-US" sz="1400" b="1" dirty="0"/>
          </a:p>
        </p:txBody>
      </p:sp>
      <p:sp>
        <p:nvSpPr>
          <p:cNvPr id="11" name="正方形/長方形 10"/>
          <p:cNvSpPr/>
          <p:nvPr/>
        </p:nvSpPr>
        <p:spPr>
          <a:xfrm>
            <a:off x="7501860" y="4557214"/>
            <a:ext cx="118494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b="1" dirty="0" smtClean="0"/>
              <a:t>時間</a:t>
            </a:r>
            <a:r>
              <a:rPr lang="en-US" altLang="ja-JP" sz="1400" b="1" dirty="0" smtClean="0"/>
              <a:t>(second)</a:t>
            </a:r>
            <a:endParaRPr lang="ja-JP" altLang="en-US" sz="1400" b="1" dirty="0"/>
          </a:p>
        </p:txBody>
      </p:sp>
      <p:sp>
        <p:nvSpPr>
          <p:cNvPr id="12" name="正方形/長方形 11"/>
          <p:cNvSpPr/>
          <p:nvPr/>
        </p:nvSpPr>
        <p:spPr>
          <a:xfrm>
            <a:off x="26684" y="5457926"/>
            <a:ext cx="1261884" cy="369332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none">
            <a:spAutoFit/>
          </a:bodyPr>
          <a:lstStyle/>
          <a:p>
            <a:r>
              <a:rPr lang="ja-JP" altLang="en-US" b="1" dirty="0" smtClean="0"/>
              <a:t>周波数</a:t>
            </a:r>
            <a:r>
              <a:rPr lang="en-US" altLang="ja-JP" b="1" dirty="0" smtClean="0"/>
              <a:t>(Hz)</a:t>
            </a:r>
            <a:endParaRPr lang="ja-JP" altLang="en-US" b="1" dirty="0"/>
          </a:p>
        </p:txBody>
      </p:sp>
      <p:sp>
        <p:nvSpPr>
          <p:cNvPr id="13" name="正方形/長方形 12"/>
          <p:cNvSpPr/>
          <p:nvPr/>
        </p:nvSpPr>
        <p:spPr>
          <a:xfrm>
            <a:off x="5021531" y="2572295"/>
            <a:ext cx="1261884" cy="369332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none">
            <a:spAutoFit/>
          </a:bodyPr>
          <a:lstStyle/>
          <a:p>
            <a:r>
              <a:rPr lang="ja-JP" altLang="en-US" b="1" dirty="0" smtClean="0"/>
              <a:t>周波数</a:t>
            </a:r>
            <a:r>
              <a:rPr lang="en-US" altLang="ja-JP" b="1" dirty="0" smtClean="0"/>
              <a:t>(Hz)</a:t>
            </a:r>
            <a:endParaRPr lang="ja-JP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4182"/>
            <a:ext cx="8229600" cy="685722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まとめ（今後の展望）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980600"/>
            <a:ext cx="9144000" cy="541658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ja-JP" altLang="en-US" dirty="0" smtClean="0"/>
              <a:t>・</a:t>
            </a:r>
            <a:r>
              <a:rPr lang="en-US" altLang="ja-JP" dirty="0" smtClean="0"/>
              <a:t> Venus Express </a:t>
            </a:r>
            <a:r>
              <a:rPr lang="ja-JP" altLang="en-US" dirty="0" smtClean="0"/>
              <a:t>の電波により掩蔽実験を行い、データ取得は良好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・</a:t>
            </a:r>
            <a:r>
              <a:rPr lang="en-US" altLang="ja-JP" dirty="0" smtClean="0"/>
              <a:t> </a:t>
            </a:r>
            <a:r>
              <a:rPr lang="ja-JP" altLang="en-US" dirty="0" smtClean="0"/>
              <a:t>温度分布、硫酸蒸気の混合比分布を算出するため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のプログラムを作成中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		⇒ </a:t>
            </a:r>
            <a:r>
              <a:rPr lang="ja-JP" altLang="en-US" dirty="0" smtClean="0"/>
              <a:t>近日中に改良し、データの再解析を行う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・</a:t>
            </a:r>
            <a:r>
              <a:rPr lang="en-US" altLang="ja-JP" dirty="0" smtClean="0"/>
              <a:t> </a:t>
            </a:r>
            <a:r>
              <a:rPr lang="ja-JP" altLang="en-US" dirty="0" smtClean="0"/>
              <a:t>金星電離層の電子密度を算出する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0828"/>
            <a:ext cx="8229600" cy="586311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金星大気と電波科学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148196"/>
            <a:ext cx="8229600" cy="543548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altLang="ja-JP" dirty="0" smtClean="0"/>
              <a:t>① </a:t>
            </a:r>
            <a:r>
              <a:rPr lang="ja-JP" altLang="en-US" dirty="0" smtClean="0"/>
              <a:t>鉛直温度分布から</a:t>
            </a:r>
            <a:r>
              <a:rPr lang="ja-JP" altLang="en-US" dirty="0" smtClean="0">
                <a:solidFill>
                  <a:srgbClr val="FF0000"/>
                </a:solidFill>
              </a:rPr>
              <a:t>鉛直伝搬波動</a:t>
            </a:r>
            <a:r>
              <a:rPr lang="ja-JP" altLang="en-US" dirty="0" smtClean="0"/>
              <a:t>（熱潮汐波、ケルビン波、ロスビー波、重力波など）を検出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⇒ </a:t>
            </a:r>
            <a:r>
              <a:rPr lang="ja-JP" altLang="en-US" dirty="0" smtClean="0"/>
              <a:t>波動により輸送される</a:t>
            </a:r>
            <a:r>
              <a:rPr lang="ja-JP" altLang="en-US" dirty="0" smtClean="0">
                <a:solidFill>
                  <a:srgbClr val="0000FF"/>
                </a:solidFill>
              </a:rPr>
              <a:t>角運動量</a:t>
            </a:r>
            <a:r>
              <a:rPr lang="ja-JP" altLang="en-US" dirty="0" smtClean="0"/>
              <a:t>を見積もる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② </a:t>
            </a:r>
            <a:r>
              <a:rPr lang="ja-JP" altLang="en-US" dirty="0" smtClean="0"/>
              <a:t>受信電波強度から</a:t>
            </a:r>
            <a:r>
              <a:rPr lang="ja-JP" altLang="en-US" dirty="0" smtClean="0">
                <a:solidFill>
                  <a:srgbClr val="FF0000"/>
                </a:solidFill>
              </a:rPr>
              <a:t>吸収物質（硫酸蒸気）</a:t>
            </a:r>
            <a:r>
              <a:rPr lang="ja-JP" altLang="en-US" dirty="0" smtClean="0"/>
              <a:t>の混合比の高度分布を算出する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⇒ </a:t>
            </a:r>
            <a:r>
              <a:rPr lang="ja-JP" altLang="en-US" dirty="0" smtClean="0"/>
              <a:t>吸収物質の分布は</a:t>
            </a:r>
            <a:r>
              <a:rPr lang="ja-JP" altLang="en-US" dirty="0" smtClean="0">
                <a:solidFill>
                  <a:srgbClr val="0000FF"/>
                </a:solidFill>
              </a:rPr>
              <a:t>大気循環の指標</a:t>
            </a:r>
            <a:r>
              <a:rPr lang="ja-JP" altLang="en-US" dirty="0" smtClean="0"/>
              <a:t>になり、また金星の雲物理の構築につながる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③ </a:t>
            </a:r>
            <a:r>
              <a:rPr lang="ja-JP" altLang="en-US" dirty="0" smtClean="0"/>
              <a:t>金星電離層の</a:t>
            </a:r>
            <a:r>
              <a:rPr lang="ja-JP" altLang="en-US" dirty="0" smtClean="0">
                <a:solidFill>
                  <a:srgbClr val="FF0000"/>
                </a:solidFill>
              </a:rPr>
              <a:t>電子密度</a:t>
            </a:r>
            <a:r>
              <a:rPr lang="ja-JP" altLang="en-US" dirty="0" smtClean="0"/>
              <a:t>を測定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⇒ </a:t>
            </a:r>
            <a:r>
              <a:rPr lang="ja-JP" altLang="en-US" dirty="0" smtClean="0"/>
              <a:t>太陽風と電離層の相互作用を知る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77781"/>
            <a:ext cx="8229600" cy="446410"/>
          </a:xfrm>
        </p:spPr>
        <p:txBody>
          <a:bodyPr>
            <a:noAutofit/>
          </a:bodyPr>
          <a:lstStyle/>
          <a:p>
            <a:r>
              <a:rPr lang="ja-JP" altLang="en-US" sz="3200" dirty="0" smtClean="0"/>
              <a:t>解析結果例</a:t>
            </a:r>
            <a:r>
              <a:rPr lang="en-US" altLang="ja-JP" sz="3200" dirty="0" smtClean="0"/>
              <a:t>①</a:t>
            </a:r>
            <a:r>
              <a:rPr lang="ja-JP" altLang="en-US" sz="3200" dirty="0" smtClean="0"/>
              <a:t>（温度分布と大気波動）</a:t>
            </a:r>
            <a:endParaRPr lang="ja-JP" altLang="en-US" sz="3200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42718"/>
            <a:ext cx="4014373" cy="4597225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4373" y="1290064"/>
            <a:ext cx="5129627" cy="4031497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1204195" y="5439943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鉛直温度分布</a:t>
            </a:r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5589066" y="5355579"/>
            <a:ext cx="26832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太陽固定経度でみた波動</a:t>
            </a:r>
            <a:endParaRPr lang="en-US" altLang="ja-JP" dirty="0" smtClean="0"/>
          </a:p>
          <a:p>
            <a:r>
              <a:rPr lang="ja-JP" altLang="en-US" dirty="0" smtClean="0"/>
              <a:t>（熱潮汐波</a:t>
            </a:r>
            <a:r>
              <a:rPr lang="en-US" altLang="ja-JP" dirty="0" smtClean="0"/>
              <a:t> ; </a:t>
            </a:r>
            <a:r>
              <a:rPr lang="ja-JP" altLang="en-US" dirty="0" smtClean="0"/>
              <a:t>波数</a:t>
            </a:r>
            <a:r>
              <a:rPr lang="en-US" altLang="ja-JP" dirty="0" smtClean="0"/>
              <a:t>2 </a:t>
            </a:r>
            <a:r>
              <a:rPr lang="ja-JP" altLang="en-US" dirty="0" smtClean="0"/>
              <a:t>）</a:t>
            </a:r>
            <a:endParaRPr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6428509" y="6198837"/>
            <a:ext cx="26082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err="1" smtClean="0"/>
              <a:t>Tellmann</a:t>
            </a:r>
            <a:r>
              <a:rPr lang="en-US" altLang="ja-JP" dirty="0" smtClean="0"/>
              <a:t> et al (2009, JGR)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5588"/>
            <a:ext cx="9144000" cy="1143000"/>
          </a:xfrm>
        </p:spPr>
        <p:txBody>
          <a:bodyPr>
            <a:normAutofit/>
          </a:bodyPr>
          <a:lstStyle/>
          <a:p>
            <a:r>
              <a:rPr lang="ja-JP" altLang="en-US" sz="3600" dirty="0" smtClean="0"/>
              <a:t>解析結果例</a:t>
            </a:r>
            <a:r>
              <a:rPr lang="en-US" altLang="ja-JP" sz="3600" dirty="0" smtClean="0"/>
              <a:t>② </a:t>
            </a:r>
            <a:r>
              <a:rPr lang="ja-JP" altLang="en-US" sz="3600" dirty="0" smtClean="0"/>
              <a:t>（硫酸蒸気の混合比分布）</a:t>
            </a:r>
            <a:endParaRPr lang="ja-JP" altLang="en-US" sz="3600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5145" y="1531651"/>
            <a:ext cx="4507354" cy="3459600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5402707" y="5141919"/>
            <a:ext cx="3185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硫酸蒸気（混合比）の高度分布</a:t>
            </a:r>
            <a:endParaRPr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6814405" y="5663651"/>
            <a:ext cx="23280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Jenkins (1994, ICARUS)</a:t>
            </a:r>
            <a:endParaRPr lang="ja-JP" altLang="en-US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531651"/>
            <a:ext cx="4576983" cy="3581065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1142809" y="5123377"/>
            <a:ext cx="2723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電波の受信強度の減衰率</a:t>
            </a:r>
            <a:endParaRPr lang="ja-JP" altLang="en-US" dirty="0"/>
          </a:p>
        </p:txBody>
      </p:sp>
      <p:sp>
        <p:nvSpPr>
          <p:cNvPr id="11" name="V 字形矢印 10"/>
          <p:cNvSpPr/>
          <p:nvPr/>
        </p:nvSpPr>
        <p:spPr>
          <a:xfrm>
            <a:off x="3510408" y="2679685"/>
            <a:ext cx="1536075" cy="1068782"/>
          </a:xfrm>
          <a:prstGeom prst="notchedRightArrow">
            <a:avLst/>
          </a:prstGeom>
          <a:solidFill>
            <a:srgbClr val="008000">
              <a:alpha val="55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807"/>
            <a:ext cx="8229600" cy="761941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解析結果例</a:t>
            </a:r>
            <a:r>
              <a:rPr lang="en-US" altLang="ja-JP" dirty="0" smtClean="0"/>
              <a:t>③ </a:t>
            </a:r>
            <a:r>
              <a:rPr lang="ja-JP" altLang="en-US" dirty="0" smtClean="0"/>
              <a:t>（金星電離層）</a:t>
            </a:r>
            <a:endParaRPr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891" y="765749"/>
            <a:ext cx="7393700" cy="5154896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3172082" y="5986018"/>
            <a:ext cx="2954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金星電離層の電子密度分布</a:t>
            </a:r>
            <a:endParaRPr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5732145" y="6355350"/>
            <a:ext cx="28597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err="1" smtClean="0"/>
              <a:t>Patzold</a:t>
            </a:r>
            <a:r>
              <a:rPr lang="en-US" altLang="ja-JP" dirty="0" smtClean="0"/>
              <a:t> et al., (2007, Nature)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Venus Express </a:t>
            </a:r>
            <a:r>
              <a:rPr lang="ja-JP" altLang="en-US" dirty="0" smtClean="0"/>
              <a:t>の電波源</a:t>
            </a:r>
            <a:r>
              <a:rPr lang="en-US" altLang="ja-JP" dirty="0" smtClean="0"/>
              <a:t>(USO)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ja-JP" altLang="en-US" dirty="0" smtClean="0"/>
              <a:t>（観測要求）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・</a:t>
            </a:r>
            <a:r>
              <a:rPr lang="en-US" altLang="ja-JP" dirty="0" smtClean="0"/>
              <a:t> </a:t>
            </a:r>
            <a:r>
              <a:rPr lang="ja-JP" altLang="en-US" dirty="0" smtClean="0"/>
              <a:t>温度分解能・・・</a:t>
            </a:r>
            <a:r>
              <a:rPr lang="en-US" altLang="ja-JP" dirty="0" smtClean="0"/>
              <a:t> 0.1 K</a:t>
            </a:r>
          </a:p>
          <a:p>
            <a:pPr>
              <a:buNone/>
            </a:pPr>
            <a:r>
              <a:rPr lang="ja-JP" altLang="en-US" dirty="0" smtClean="0"/>
              <a:t>・</a:t>
            </a:r>
            <a:r>
              <a:rPr lang="en-US" altLang="ja-JP" dirty="0" smtClean="0"/>
              <a:t> </a:t>
            </a:r>
            <a:r>
              <a:rPr lang="ja-JP" altLang="en-US" dirty="0" smtClean="0"/>
              <a:t>高度分解能・・・</a:t>
            </a:r>
            <a:r>
              <a:rPr lang="en-US" altLang="ja-JP" dirty="0" smtClean="0"/>
              <a:t> 1 km</a:t>
            </a:r>
          </a:p>
          <a:p>
            <a:pPr>
              <a:buNone/>
            </a:pPr>
            <a:r>
              <a:rPr lang="ja-JP" altLang="en-US" dirty="0" smtClean="0"/>
              <a:t>・</a:t>
            </a:r>
            <a:r>
              <a:rPr lang="en-US" altLang="ja-JP" dirty="0" smtClean="0"/>
              <a:t> </a:t>
            </a:r>
            <a:r>
              <a:rPr lang="ja-JP" altLang="en-US" dirty="0" smtClean="0"/>
              <a:t>周波数安定度（アラン分散）</a:t>
            </a:r>
            <a:r>
              <a:rPr lang="en-US" altLang="ja-JP" dirty="0" smtClean="0"/>
              <a:t> </a:t>
            </a:r>
          </a:p>
          <a:p>
            <a:pPr>
              <a:buNone/>
            </a:pPr>
            <a:r>
              <a:rPr lang="en-US" altLang="ja-JP" dirty="0" smtClean="0"/>
              <a:t>						</a:t>
            </a:r>
            <a:r>
              <a:rPr lang="ja-JP" altLang="en-US" dirty="0" smtClean="0"/>
              <a:t>・・・</a:t>
            </a:r>
            <a:r>
              <a:rPr lang="en-US" altLang="ja-JP" dirty="0" smtClean="0"/>
              <a:t>O(〜10</a:t>
            </a:r>
            <a:r>
              <a:rPr lang="en-US" altLang="ja-JP" baseline="30000" dirty="0" smtClean="0"/>
              <a:t>-13</a:t>
            </a:r>
            <a:r>
              <a:rPr lang="en-US" altLang="ja-JP" dirty="0" smtClean="0"/>
              <a:t>)</a:t>
            </a:r>
            <a:r>
              <a:rPr lang="en-US" altLang="ja-JP" baseline="30000" dirty="0" smtClean="0"/>
              <a:t> </a:t>
            </a:r>
            <a:r>
              <a:rPr lang="en-US" altLang="ja-JP" dirty="0" smtClean="0"/>
              <a:t>@ 1〜1000 second</a:t>
            </a:r>
            <a:r>
              <a:rPr lang="en-US" altLang="ja-JP" baseline="30000" dirty="0" smtClean="0"/>
              <a:t> </a:t>
            </a:r>
          </a:p>
          <a:p>
            <a:pPr>
              <a:buNone/>
            </a:pPr>
            <a:r>
              <a:rPr lang="ja-JP" altLang="en-US" dirty="0" smtClean="0"/>
              <a:t>（観測性能）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・</a:t>
            </a:r>
            <a:r>
              <a:rPr lang="en-US" altLang="ja-JP" dirty="0" smtClean="0"/>
              <a:t> </a:t>
            </a:r>
            <a:r>
              <a:rPr lang="ja-JP" altLang="en-US" dirty="0" smtClean="0"/>
              <a:t>観測範囲・・・</a:t>
            </a:r>
            <a:r>
              <a:rPr lang="en-US" altLang="ja-JP" dirty="0" smtClean="0"/>
              <a:t> </a:t>
            </a:r>
            <a:r>
              <a:rPr lang="en-US" altLang="ja-JP" dirty="0" smtClean="0">
                <a:solidFill>
                  <a:srgbClr val="FF0000"/>
                </a:solidFill>
              </a:rPr>
              <a:t>35 km </a:t>
            </a:r>
            <a:r>
              <a:rPr lang="en-US" altLang="ja-JP" dirty="0" smtClean="0"/>
              <a:t>〜 90 km</a:t>
            </a:r>
          </a:p>
          <a:p>
            <a:pPr>
              <a:buNone/>
            </a:pPr>
            <a:endParaRPr lang="en-US" altLang="ja-JP" dirty="0"/>
          </a:p>
        </p:txBody>
      </p:sp>
      <p:sp>
        <p:nvSpPr>
          <p:cNvPr id="4" name="正方形/長方形 3"/>
          <p:cNvSpPr/>
          <p:nvPr/>
        </p:nvSpPr>
        <p:spPr>
          <a:xfrm>
            <a:off x="4288378" y="6126163"/>
            <a:ext cx="31070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電波の超屈折により、これより</a:t>
            </a:r>
            <a:endParaRPr lang="en-US" altLang="ja-JP" dirty="0" smtClean="0"/>
          </a:p>
          <a:p>
            <a:r>
              <a:rPr lang="ja-JP" altLang="en-US" dirty="0" smtClean="0"/>
              <a:t>下の高度は測定出来ない</a:t>
            </a:r>
            <a:endParaRPr lang="ja-JP" altLang="en-US" dirty="0"/>
          </a:p>
        </p:txBody>
      </p:sp>
      <p:cxnSp>
        <p:nvCxnSpPr>
          <p:cNvPr id="6" name="直線矢印コネクタ 5"/>
          <p:cNvCxnSpPr>
            <a:stCxn id="4" idx="1"/>
          </p:cNvCxnSpPr>
          <p:nvPr/>
        </p:nvCxnSpPr>
        <p:spPr>
          <a:xfrm rot="10800000">
            <a:off x="3729804" y="5614391"/>
            <a:ext cx="558574" cy="8349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1543525"/>
            <a:ext cx="9144000" cy="5060476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  </a:t>
            </a:r>
            <a:r>
              <a:rPr lang="ja-JP" altLang="en-US" dirty="0" smtClean="0"/>
              <a:t>衛星が惑星の背後に隠れる時</a:t>
            </a:r>
            <a:r>
              <a:rPr lang="en-US" altLang="ja-JP" dirty="0" smtClean="0"/>
              <a:t>or</a:t>
            </a:r>
            <a:r>
              <a:rPr lang="ja-JP" altLang="en-US" dirty="0" smtClean="0"/>
              <a:t>背後から出てくる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時に電波を飛ばす。電波は衛星の軌道運動による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ドップラーシフト</a:t>
            </a:r>
            <a:r>
              <a:rPr lang="ja-JP" altLang="en-US" dirty="0" smtClean="0"/>
              <a:t>を受けながら地上局で受信される。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この性質を利用し、大気の</a:t>
            </a:r>
            <a:r>
              <a:rPr lang="ja-JP" altLang="en-US" dirty="0" smtClean="0">
                <a:solidFill>
                  <a:srgbClr val="0000FF"/>
                </a:solidFill>
              </a:rPr>
              <a:t>高度方向の温度分布</a:t>
            </a:r>
            <a:r>
              <a:rPr lang="ja-JP" altLang="en-US" dirty="0" smtClean="0"/>
              <a:t>を測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定することが出来る。</a:t>
            </a:r>
            <a:endParaRPr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rcRect l="1467"/>
          <a:stretch>
            <a:fillRect/>
          </a:stretch>
        </p:blipFill>
        <p:spPr>
          <a:xfrm>
            <a:off x="1634174" y="890927"/>
            <a:ext cx="5849096" cy="2888227"/>
          </a:xfrm>
          <a:prstGeom prst="rect">
            <a:avLst/>
          </a:prstGeom>
        </p:spPr>
      </p:pic>
      <p:sp>
        <p:nvSpPr>
          <p:cNvPr id="6" name="タイトル 1"/>
          <p:cNvSpPr txBox="1">
            <a:spLocks/>
          </p:cNvSpPr>
          <p:nvPr/>
        </p:nvSpPr>
        <p:spPr>
          <a:xfrm>
            <a:off x="457200" y="235562"/>
            <a:ext cx="8229600" cy="643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電波科学（電波掩蔽</a:t>
            </a:r>
            <a:r>
              <a:rPr kumimoji="1" lang="ja-JP" altLang="ja-JP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）</a:t>
            </a:r>
            <a:r>
              <a:rPr kumimoji="1" lang="ja-JP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について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988348" y="2782668"/>
            <a:ext cx="16984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b="1" dirty="0" smtClean="0"/>
              <a:t>Tyler (1987)</a:t>
            </a:r>
            <a:endParaRPr lang="ja-JP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1106"/>
            <a:ext cx="8229600" cy="624131"/>
          </a:xfrm>
        </p:spPr>
        <p:txBody>
          <a:bodyPr>
            <a:normAutofit/>
          </a:bodyPr>
          <a:lstStyle/>
          <a:p>
            <a:r>
              <a:rPr lang="ja-JP" altLang="en-US" sz="3200" dirty="0" smtClean="0"/>
              <a:t>電波科学（電波掩蔽</a:t>
            </a:r>
            <a:r>
              <a:rPr lang="ja-JP" altLang="ja-JP" sz="3200" dirty="0" smtClean="0"/>
              <a:t>）</a:t>
            </a:r>
            <a:r>
              <a:rPr lang="ja-JP" altLang="en-US" sz="3200" dirty="0" smtClean="0"/>
              <a:t>と温度分布</a:t>
            </a:r>
            <a:endParaRPr lang="ja-JP" altLang="en-US" sz="3200" dirty="0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idx="1"/>
          </p:nvPr>
        </p:nvSpPr>
        <p:spPr>
          <a:xfrm>
            <a:off x="-1" y="2420797"/>
            <a:ext cx="9143999" cy="4437204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① </a:t>
            </a:r>
            <a:r>
              <a:rPr lang="ja-JP" altLang="en-US" dirty="0" smtClean="0"/>
              <a:t>ドップラーシフト</a:t>
            </a:r>
            <a:r>
              <a:rPr lang="en-US" altLang="ja-JP" dirty="0" smtClean="0"/>
              <a:t> ⇒ </a:t>
            </a:r>
            <a:r>
              <a:rPr lang="ja-JP" altLang="en-US" dirty="0" smtClean="0"/>
              <a:t>射出角</a:t>
            </a:r>
            <a:r>
              <a:rPr lang="en-US" altLang="ja-JP" dirty="0" err="1" smtClean="0"/>
              <a:t>θ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② </a:t>
            </a:r>
            <a:r>
              <a:rPr lang="en-US" altLang="ja-JP" dirty="0" err="1" smtClean="0"/>
              <a:t>θ</a:t>
            </a:r>
            <a:r>
              <a:rPr lang="en-US" altLang="ja-JP" dirty="0" smtClean="0"/>
              <a:t>, </a:t>
            </a:r>
            <a:r>
              <a:rPr lang="ja-JP" altLang="en-US" dirty="0" smtClean="0"/>
              <a:t>軌道情報</a:t>
            </a:r>
            <a:r>
              <a:rPr lang="en-US" altLang="ja-JP" dirty="0" smtClean="0"/>
              <a:t> ⇒ </a:t>
            </a:r>
            <a:r>
              <a:rPr lang="ja-JP" altLang="en-US" dirty="0" smtClean="0"/>
              <a:t>屈折角</a:t>
            </a:r>
            <a:r>
              <a:rPr lang="en-US" altLang="ja-JP" dirty="0" err="1" smtClean="0"/>
              <a:t>α</a:t>
            </a:r>
            <a:r>
              <a:rPr lang="en-US" altLang="ja-JP" dirty="0" smtClean="0"/>
              <a:t>, </a:t>
            </a:r>
            <a:r>
              <a:rPr lang="ja-JP" altLang="en-US" dirty="0" smtClean="0"/>
              <a:t>インパクトパラメーター</a:t>
            </a:r>
            <a:r>
              <a:rPr lang="en-US" altLang="ja-JP" dirty="0" smtClean="0"/>
              <a:t>a</a:t>
            </a:r>
          </a:p>
          <a:p>
            <a:pPr>
              <a:buNone/>
            </a:pPr>
            <a:r>
              <a:rPr lang="en-US" altLang="ja-JP" dirty="0" smtClean="0"/>
              <a:t>③ </a:t>
            </a:r>
            <a:r>
              <a:rPr lang="en-US" altLang="ja-JP" dirty="0" err="1" smtClean="0"/>
              <a:t>α</a:t>
            </a:r>
            <a:r>
              <a:rPr lang="en-US" altLang="ja-JP" dirty="0" smtClean="0"/>
              <a:t>, a, Abel</a:t>
            </a:r>
            <a:r>
              <a:rPr lang="ja-JP" altLang="en-US" dirty="0" smtClean="0"/>
              <a:t>変換</a:t>
            </a:r>
            <a:r>
              <a:rPr lang="en-US" altLang="ja-JP" dirty="0" smtClean="0"/>
              <a:t> ⇒ </a:t>
            </a:r>
            <a:r>
              <a:rPr lang="ja-JP" altLang="en-US" dirty="0" smtClean="0"/>
              <a:t>屈折率</a:t>
            </a:r>
            <a:r>
              <a:rPr lang="en-US" altLang="ja-JP" dirty="0" err="1" smtClean="0"/>
              <a:t>μ</a:t>
            </a:r>
            <a:r>
              <a:rPr lang="en-US" altLang="ja-JP" dirty="0" smtClean="0"/>
              <a:t>, </a:t>
            </a:r>
            <a:r>
              <a:rPr lang="ja-JP" altLang="en-US" dirty="0" smtClean="0"/>
              <a:t>高度</a:t>
            </a:r>
            <a:r>
              <a:rPr lang="en-US" altLang="ja-JP" dirty="0" err="1" smtClean="0"/>
              <a:t>ρ</a:t>
            </a:r>
            <a:r>
              <a:rPr lang="en-US" altLang="ja-JP" dirty="0" smtClean="0"/>
              <a:t>, </a:t>
            </a:r>
            <a:r>
              <a:rPr lang="ja-JP" altLang="en-US" dirty="0" smtClean="0"/>
              <a:t>大気密度</a:t>
            </a:r>
            <a:r>
              <a:rPr lang="en-US" altLang="ja-JP" dirty="0" smtClean="0"/>
              <a:t>N</a:t>
            </a:r>
          </a:p>
          <a:p>
            <a:pPr>
              <a:buNone/>
            </a:pPr>
            <a:r>
              <a:rPr lang="en-US" altLang="ja-JP" dirty="0" smtClean="0"/>
              <a:t>④ N, </a:t>
            </a:r>
            <a:r>
              <a:rPr lang="en-US" altLang="ja-JP" dirty="0" err="1" smtClean="0"/>
              <a:t>ρ</a:t>
            </a:r>
            <a:r>
              <a:rPr lang="en-US" altLang="ja-JP" dirty="0" smtClean="0"/>
              <a:t>, </a:t>
            </a:r>
            <a:r>
              <a:rPr lang="ja-JP" altLang="en-US" dirty="0" smtClean="0"/>
              <a:t>静水圧平衡</a:t>
            </a:r>
            <a:r>
              <a:rPr lang="en-US" altLang="ja-JP" dirty="0" smtClean="0"/>
              <a:t>, </a:t>
            </a:r>
            <a:r>
              <a:rPr lang="ja-JP" altLang="en-US" dirty="0" smtClean="0"/>
              <a:t>理想気体の状態方程式</a:t>
            </a:r>
            <a:r>
              <a:rPr lang="en-US" altLang="ja-JP" dirty="0" smtClean="0"/>
              <a:t> </a:t>
            </a:r>
          </a:p>
          <a:p>
            <a:pPr>
              <a:buNone/>
            </a:pPr>
            <a:r>
              <a:rPr lang="en-US" altLang="ja-JP" dirty="0" smtClean="0"/>
              <a:t>								⇒ </a:t>
            </a:r>
            <a:r>
              <a:rPr lang="ja-JP" altLang="en-US" dirty="0" smtClean="0"/>
              <a:t>気圧</a:t>
            </a:r>
            <a:r>
              <a:rPr lang="en-US" altLang="ja-JP" dirty="0" err="1" smtClean="0"/>
              <a:t>p</a:t>
            </a:r>
            <a:r>
              <a:rPr lang="en-US" altLang="ja-JP" dirty="0" smtClean="0"/>
              <a:t>, </a:t>
            </a:r>
            <a:r>
              <a:rPr lang="ja-JP" altLang="en-US" dirty="0" smtClean="0"/>
              <a:t>温度</a:t>
            </a:r>
            <a:r>
              <a:rPr lang="en-US" altLang="ja-JP" dirty="0" smtClean="0"/>
              <a:t>T  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rcRect l="1467"/>
          <a:stretch>
            <a:fillRect/>
          </a:stretch>
        </p:blipFill>
        <p:spPr>
          <a:xfrm>
            <a:off x="989366" y="558781"/>
            <a:ext cx="7177734" cy="3544296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6988348" y="2782668"/>
            <a:ext cx="16984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b="1" dirty="0" smtClean="0"/>
              <a:t>Tyler (1987)</a:t>
            </a:r>
            <a:endParaRPr lang="ja-JP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18218"/>
          </a:xfrm>
        </p:spPr>
        <p:txBody>
          <a:bodyPr>
            <a:noAutofit/>
          </a:bodyPr>
          <a:lstStyle/>
          <a:p>
            <a:r>
              <a:rPr lang="ja-JP" altLang="en-US" sz="2800" dirty="0" smtClean="0"/>
              <a:t>解析結果１</a:t>
            </a:r>
            <a:r>
              <a:rPr lang="en-US" altLang="ja-JP" sz="2800" dirty="0" smtClean="0"/>
              <a:t>−</a:t>
            </a:r>
            <a:r>
              <a:rPr lang="ja-JP" altLang="en-US" sz="2800" dirty="0" smtClean="0"/>
              <a:t>１（温度分布の算出）</a:t>
            </a:r>
            <a:endParaRPr lang="ja-JP" altLang="en-US" sz="2800" dirty="0"/>
          </a:p>
        </p:txBody>
      </p:sp>
      <p:sp>
        <p:nvSpPr>
          <p:cNvPr id="46" name="正方形/長方形 45"/>
          <p:cNvSpPr/>
          <p:nvPr/>
        </p:nvSpPr>
        <p:spPr>
          <a:xfrm>
            <a:off x="6107576" y="865298"/>
            <a:ext cx="32127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※</a:t>
            </a:r>
            <a:r>
              <a:rPr lang="ja-JP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データは全て</a:t>
            </a:r>
            <a:r>
              <a:rPr lang="en-US" altLang="ja-JP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2010</a:t>
            </a:r>
            <a:r>
              <a:rPr lang="ja-JP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年</a:t>
            </a:r>
            <a:r>
              <a:rPr lang="en-US" altLang="ja-JP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</a:t>
            </a:r>
            <a:r>
              <a:rPr lang="ja-JP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月</a:t>
            </a:r>
            <a:r>
              <a:rPr lang="en-US" altLang="ja-JP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</a:t>
            </a:r>
            <a:r>
              <a:rPr lang="ja-JP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日の</a:t>
            </a:r>
            <a:r>
              <a:rPr lang="en-US" altLang="ja-JP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ingress</a:t>
            </a:r>
            <a:r>
              <a:rPr lang="ja-JP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の時のもの</a:t>
            </a:r>
            <a:endParaRPr lang="ja-JP" alt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4" name="図 5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797" y="402075"/>
            <a:ext cx="4280988" cy="3210741"/>
          </a:xfrm>
          <a:prstGeom prst="rect">
            <a:avLst/>
          </a:prstGeom>
        </p:spPr>
      </p:pic>
      <p:sp>
        <p:nvSpPr>
          <p:cNvPr id="56" name="正方形/長方形 55"/>
          <p:cNvSpPr/>
          <p:nvPr/>
        </p:nvSpPr>
        <p:spPr>
          <a:xfrm>
            <a:off x="523519" y="3365519"/>
            <a:ext cx="301660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b="1" dirty="0" smtClean="0"/>
              <a:t>0</a:t>
            </a:r>
            <a:endParaRPr lang="ja-JP" altLang="en-US" b="1" dirty="0"/>
          </a:p>
        </p:txBody>
      </p:sp>
      <p:sp>
        <p:nvSpPr>
          <p:cNvPr id="57" name="正方形/長方形 56"/>
          <p:cNvSpPr/>
          <p:nvPr/>
        </p:nvSpPr>
        <p:spPr>
          <a:xfrm>
            <a:off x="1522929" y="3377358"/>
            <a:ext cx="652643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b="1" dirty="0" smtClean="0"/>
              <a:t>2000</a:t>
            </a:r>
            <a:endParaRPr lang="ja-JP" altLang="en-US" b="1" dirty="0"/>
          </a:p>
        </p:txBody>
      </p:sp>
      <p:sp>
        <p:nvSpPr>
          <p:cNvPr id="58" name="正方形/長方形 57"/>
          <p:cNvSpPr/>
          <p:nvPr/>
        </p:nvSpPr>
        <p:spPr>
          <a:xfrm>
            <a:off x="2846719" y="3374858"/>
            <a:ext cx="652643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b="1" dirty="0" smtClean="0"/>
              <a:t>4000</a:t>
            </a:r>
            <a:endParaRPr lang="ja-JP" altLang="en-US" b="1" dirty="0"/>
          </a:p>
        </p:txBody>
      </p:sp>
      <p:sp>
        <p:nvSpPr>
          <p:cNvPr id="59" name="正方形/長方形 58"/>
          <p:cNvSpPr/>
          <p:nvPr/>
        </p:nvSpPr>
        <p:spPr>
          <a:xfrm>
            <a:off x="4024289" y="3363019"/>
            <a:ext cx="652643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b="1" dirty="0" smtClean="0"/>
              <a:t>6000</a:t>
            </a:r>
            <a:endParaRPr lang="ja-JP" altLang="en-US" b="1" dirty="0"/>
          </a:p>
        </p:txBody>
      </p:sp>
      <p:sp>
        <p:nvSpPr>
          <p:cNvPr id="72" name="正方形/長方形 71"/>
          <p:cNvSpPr/>
          <p:nvPr/>
        </p:nvSpPr>
        <p:spPr>
          <a:xfrm>
            <a:off x="232120" y="2361030"/>
            <a:ext cx="1261884" cy="369332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none">
            <a:spAutoFit/>
          </a:bodyPr>
          <a:lstStyle/>
          <a:p>
            <a:r>
              <a:rPr lang="ja-JP" altLang="en-US" b="1" dirty="0" smtClean="0"/>
              <a:t>周波数</a:t>
            </a:r>
            <a:r>
              <a:rPr lang="en-US" altLang="ja-JP" b="1" dirty="0" smtClean="0"/>
              <a:t>(Hz)</a:t>
            </a:r>
            <a:endParaRPr lang="ja-JP" altLang="en-US" b="1" dirty="0"/>
          </a:p>
        </p:txBody>
      </p:sp>
      <p:sp useBgFill="1">
        <p:nvSpPr>
          <p:cNvPr id="73" name="正方形/長方形 72"/>
          <p:cNvSpPr/>
          <p:nvPr/>
        </p:nvSpPr>
        <p:spPr>
          <a:xfrm>
            <a:off x="304775" y="1787830"/>
            <a:ext cx="301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0</a:t>
            </a:r>
            <a:endParaRPr lang="ja-JP" altLang="en-US" b="1" dirty="0"/>
          </a:p>
        </p:txBody>
      </p:sp>
      <p:sp useBgFill="1">
        <p:nvSpPr>
          <p:cNvPr id="74" name="正方形/長方形 73"/>
          <p:cNvSpPr/>
          <p:nvPr/>
        </p:nvSpPr>
        <p:spPr>
          <a:xfrm>
            <a:off x="54939" y="1224952"/>
            <a:ext cx="5486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b="1" dirty="0" smtClean="0"/>
              <a:t>1000</a:t>
            </a:r>
            <a:endParaRPr lang="ja-JP" altLang="en-US" sz="1400" b="1" dirty="0"/>
          </a:p>
        </p:txBody>
      </p:sp>
      <p:sp useBgFill="1">
        <p:nvSpPr>
          <p:cNvPr id="75" name="正方形/長方形 74"/>
          <p:cNvSpPr/>
          <p:nvPr/>
        </p:nvSpPr>
        <p:spPr>
          <a:xfrm>
            <a:off x="1873" y="2389215"/>
            <a:ext cx="60361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b="1" dirty="0" smtClean="0"/>
              <a:t>-1000</a:t>
            </a:r>
            <a:endParaRPr lang="ja-JP" altLang="en-US" sz="1400" b="1" dirty="0"/>
          </a:p>
        </p:txBody>
      </p:sp>
      <p:sp useBgFill="1">
        <p:nvSpPr>
          <p:cNvPr id="76" name="正方形/長方形 75"/>
          <p:cNvSpPr/>
          <p:nvPr/>
        </p:nvSpPr>
        <p:spPr>
          <a:xfrm>
            <a:off x="11919" y="2996976"/>
            <a:ext cx="60361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b="1" dirty="0" smtClean="0"/>
              <a:t>-2000</a:t>
            </a:r>
            <a:endParaRPr lang="ja-JP" altLang="en-US" sz="1400" b="1" dirty="0"/>
          </a:p>
        </p:txBody>
      </p:sp>
      <p:sp useBgFill="1">
        <p:nvSpPr>
          <p:cNvPr id="77" name="正方形/長方形 76"/>
          <p:cNvSpPr/>
          <p:nvPr/>
        </p:nvSpPr>
        <p:spPr>
          <a:xfrm>
            <a:off x="80473" y="637245"/>
            <a:ext cx="5486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b="1" dirty="0" smtClean="0"/>
              <a:t>2000</a:t>
            </a:r>
            <a:endParaRPr lang="ja-JP" altLang="en-US" sz="1400" b="1" dirty="0"/>
          </a:p>
        </p:txBody>
      </p:sp>
      <p:sp>
        <p:nvSpPr>
          <p:cNvPr id="78" name="正方形/長方形 77"/>
          <p:cNvSpPr/>
          <p:nvPr/>
        </p:nvSpPr>
        <p:spPr>
          <a:xfrm>
            <a:off x="2765828" y="3055130"/>
            <a:ext cx="146706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ja-JP" altLang="en-US" b="1" dirty="0" smtClean="0"/>
              <a:t>時間</a:t>
            </a:r>
            <a:r>
              <a:rPr lang="en-US" altLang="ja-JP" b="1" dirty="0" smtClean="0"/>
              <a:t>(second)</a:t>
            </a:r>
            <a:endParaRPr lang="ja-JP" altLang="en-US" b="1" dirty="0"/>
          </a:p>
        </p:txBody>
      </p:sp>
      <p:sp>
        <p:nvSpPr>
          <p:cNvPr id="79" name="正方形/長方形 78"/>
          <p:cNvSpPr/>
          <p:nvPr/>
        </p:nvSpPr>
        <p:spPr>
          <a:xfrm>
            <a:off x="3081924" y="637245"/>
            <a:ext cx="29384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 smtClean="0"/>
              <a:t>大気の影響を含むドップラー</a:t>
            </a:r>
            <a:endParaRPr lang="en-US" altLang="ja-JP" b="1" dirty="0" smtClean="0"/>
          </a:p>
          <a:p>
            <a:r>
              <a:rPr lang="ja-JP" altLang="en-US" b="1" dirty="0" smtClean="0"/>
              <a:t>シフトの時系列</a:t>
            </a:r>
            <a:endParaRPr lang="ja-JP" altLang="en-US" b="1" dirty="0"/>
          </a:p>
        </p:txBody>
      </p:sp>
      <p:pic>
        <p:nvPicPr>
          <p:cNvPr id="83" name="図 8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8024" y="1639144"/>
            <a:ext cx="3832704" cy="2874528"/>
          </a:xfrm>
          <a:prstGeom prst="rect">
            <a:avLst/>
          </a:prstGeom>
        </p:spPr>
      </p:pic>
      <p:sp>
        <p:nvSpPr>
          <p:cNvPr id="84" name="正方形/長方形 83"/>
          <p:cNvSpPr/>
          <p:nvPr/>
        </p:nvSpPr>
        <p:spPr>
          <a:xfrm>
            <a:off x="6051770" y="1769676"/>
            <a:ext cx="32134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 smtClean="0"/>
              <a:t>インパクトパラメーターと屈折角</a:t>
            </a:r>
            <a:endParaRPr lang="ja-JP" altLang="en-US" b="1" dirty="0"/>
          </a:p>
        </p:txBody>
      </p:sp>
      <p:sp useBgFill="1">
        <p:nvSpPr>
          <p:cNvPr id="85" name="正方形/長方形 84"/>
          <p:cNvSpPr/>
          <p:nvPr/>
        </p:nvSpPr>
        <p:spPr>
          <a:xfrm>
            <a:off x="5476761" y="4373587"/>
            <a:ext cx="575009" cy="371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b="1" dirty="0" smtClean="0"/>
              <a:t>0.0</a:t>
            </a:r>
            <a:endParaRPr lang="ja-JP" altLang="en-US" b="1" dirty="0"/>
          </a:p>
        </p:txBody>
      </p:sp>
      <p:sp useBgFill="1">
        <p:nvSpPr>
          <p:cNvPr id="86" name="正方形/長方形 85"/>
          <p:cNvSpPr/>
          <p:nvPr/>
        </p:nvSpPr>
        <p:spPr>
          <a:xfrm>
            <a:off x="6540203" y="4355871"/>
            <a:ext cx="4803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2.0</a:t>
            </a:r>
            <a:endParaRPr lang="ja-JP" altLang="en-US" b="1" dirty="0"/>
          </a:p>
        </p:txBody>
      </p:sp>
      <p:sp useBgFill="1">
        <p:nvSpPr>
          <p:cNvPr id="87" name="正方形/長方形 86"/>
          <p:cNvSpPr/>
          <p:nvPr/>
        </p:nvSpPr>
        <p:spPr>
          <a:xfrm>
            <a:off x="7654789" y="4366748"/>
            <a:ext cx="4803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4.0</a:t>
            </a:r>
            <a:endParaRPr lang="ja-JP" altLang="en-US" b="1" dirty="0"/>
          </a:p>
        </p:txBody>
      </p:sp>
      <p:sp>
        <p:nvSpPr>
          <p:cNvPr id="88" name="正方形/長方形 87"/>
          <p:cNvSpPr/>
          <p:nvPr/>
        </p:nvSpPr>
        <p:spPr>
          <a:xfrm>
            <a:off x="7235284" y="3997416"/>
            <a:ext cx="1685077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ja-JP" altLang="en-US" b="1" dirty="0" smtClean="0"/>
              <a:t>屈折角</a:t>
            </a:r>
            <a:r>
              <a:rPr lang="en-US" altLang="ja-JP" b="1" dirty="0" smtClean="0"/>
              <a:t>(degree)</a:t>
            </a:r>
            <a:endParaRPr lang="ja-JP" altLang="en-US" b="1" dirty="0"/>
          </a:p>
        </p:txBody>
      </p:sp>
      <p:sp useBgFill="1">
        <p:nvSpPr>
          <p:cNvPr id="89" name="正方形/長方形 88"/>
          <p:cNvSpPr/>
          <p:nvPr/>
        </p:nvSpPr>
        <p:spPr>
          <a:xfrm>
            <a:off x="4971702" y="1972496"/>
            <a:ext cx="6526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6300</a:t>
            </a:r>
            <a:endParaRPr lang="ja-JP" altLang="en-US" b="1" dirty="0"/>
          </a:p>
        </p:txBody>
      </p:sp>
      <p:sp useBgFill="1">
        <p:nvSpPr>
          <p:cNvPr id="90" name="正方形/長方形 89"/>
          <p:cNvSpPr/>
          <p:nvPr/>
        </p:nvSpPr>
        <p:spPr>
          <a:xfrm>
            <a:off x="4971702" y="2866739"/>
            <a:ext cx="6526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6200</a:t>
            </a:r>
            <a:endParaRPr lang="ja-JP" altLang="en-US" b="1" dirty="0"/>
          </a:p>
        </p:txBody>
      </p:sp>
      <p:sp useBgFill="1">
        <p:nvSpPr>
          <p:cNvPr id="91" name="正方形/長方形 90"/>
          <p:cNvSpPr/>
          <p:nvPr/>
        </p:nvSpPr>
        <p:spPr>
          <a:xfrm>
            <a:off x="4981040" y="3742697"/>
            <a:ext cx="6526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 smtClean="0"/>
              <a:t>6100</a:t>
            </a:r>
            <a:endParaRPr lang="ja-JP" altLang="en-US" b="1" dirty="0"/>
          </a:p>
        </p:txBody>
      </p:sp>
      <p:sp>
        <p:nvSpPr>
          <p:cNvPr id="92" name="V 字形矢印 91"/>
          <p:cNvSpPr/>
          <p:nvPr/>
        </p:nvSpPr>
        <p:spPr>
          <a:xfrm>
            <a:off x="3081924" y="2398999"/>
            <a:ext cx="2628358" cy="1025463"/>
          </a:xfrm>
          <a:prstGeom prst="notchedRightArrow">
            <a:avLst/>
          </a:prstGeom>
          <a:solidFill>
            <a:srgbClr val="FF6600">
              <a:alpha val="60000"/>
            </a:srgbClr>
          </a:solidFill>
          <a:scene3d>
            <a:camera prst="orthographicFront">
              <a:rot lat="0" lon="0" rev="20399999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正方形/長方形 92"/>
          <p:cNvSpPr/>
          <p:nvPr/>
        </p:nvSpPr>
        <p:spPr>
          <a:xfrm>
            <a:off x="3508115" y="2593465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90"/>
                </a:solidFill>
              </a:rPr>
              <a:t>軌道情報</a:t>
            </a:r>
            <a:endParaRPr lang="ja-JP" altLang="en-US" sz="2400" dirty="0">
              <a:solidFill>
                <a:srgbClr val="000090"/>
              </a:solidFill>
            </a:endParaRPr>
          </a:p>
        </p:txBody>
      </p:sp>
      <p:sp>
        <p:nvSpPr>
          <p:cNvPr id="94" name="正方形/長方形 93"/>
          <p:cNvSpPr/>
          <p:nvPr/>
        </p:nvSpPr>
        <p:spPr>
          <a:xfrm>
            <a:off x="4708562" y="2900277"/>
            <a:ext cx="2210862" cy="307777"/>
          </a:xfrm>
          <a:prstGeom prst="rect">
            <a:avLst/>
          </a:prstGeom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none">
            <a:spAutoFit/>
          </a:bodyPr>
          <a:lstStyle/>
          <a:p>
            <a:r>
              <a:rPr lang="ja-JP" altLang="en-US" sz="1400" b="1" dirty="0" smtClean="0"/>
              <a:t>インパクトパラメーター</a:t>
            </a:r>
            <a:r>
              <a:rPr lang="en-US" altLang="ja-JP" sz="1400" b="1" dirty="0" smtClean="0"/>
              <a:t>(km)</a:t>
            </a:r>
            <a:endParaRPr lang="ja-JP" altLang="en-US" sz="1400" b="1" dirty="0"/>
          </a:p>
        </p:txBody>
      </p:sp>
      <p:pic>
        <p:nvPicPr>
          <p:cNvPr id="97" name="図 9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225" y="3676318"/>
            <a:ext cx="4213811" cy="2827840"/>
          </a:xfrm>
          <a:prstGeom prst="rect">
            <a:avLst/>
          </a:prstGeom>
        </p:spPr>
      </p:pic>
      <p:sp>
        <p:nvSpPr>
          <p:cNvPr id="98" name="正方形/長方形 97"/>
          <p:cNvSpPr/>
          <p:nvPr/>
        </p:nvSpPr>
        <p:spPr>
          <a:xfrm>
            <a:off x="2406435" y="3981283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 smtClean="0"/>
              <a:t>屈折率の高度分布</a:t>
            </a:r>
            <a:endParaRPr lang="ja-JP" altLang="en-US" b="1" dirty="0"/>
          </a:p>
        </p:txBody>
      </p:sp>
      <p:sp>
        <p:nvSpPr>
          <p:cNvPr id="99" name="V 字形矢印 98"/>
          <p:cNvSpPr/>
          <p:nvPr/>
        </p:nvSpPr>
        <p:spPr>
          <a:xfrm>
            <a:off x="3239285" y="4389280"/>
            <a:ext cx="2568892" cy="1056753"/>
          </a:xfrm>
          <a:prstGeom prst="notchedRightArrow">
            <a:avLst/>
          </a:prstGeom>
          <a:solidFill>
            <a:srgbClr val="FF6600">
              <a:alpha val="60000"/>
            </a:srgbClr>
          </a:solidFill>
          <a:scene3d>
            <a:camera prst="orthographicFront">
              <a:rot lat="0" lon="0" rev="13200001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正方形/長方形 99"/>
          <p:cNvSpPr/>
          <p:nvPr/>
        </p:nvSpPr>
        <p:spPr>
          <a:xfrm>
            <a:off x="3742682" y="4719567"/>
            <a:ext cx="13644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srgbClr val="000090"/>
                </a:solidFill>
              </a:rPr>
              <a:t>Abel</a:t>
            </a:r>
            <a:r>
              <a:rPr lang="ja-JP" altLang="en-US" sz="2400" dirty="0" smtClean="0">
                <a:solidFill>
                  <a:srgbClr val="000090"/>
                </a:solidFill>
              </a:rPr>
              <a:t>変換</a:t>
            </a:r>
            <a:endParaRPr lang="ja-JP" altLang="en-US" sz="2400" dirty="0">
              <a:solidFill>
                <a:srgbClr val="000090"/>
              </a:solidFill>
            </a:endParaRPr>
          </a:p>
        </p:txBody>
      </p:sp>
      <p:sp useBgFill="1">
        <p:nvSpPr>
          <p:cNvPr id="101" name="正方形/長方形 100"/>
          <p:cNvSpPr/>
          <p:nvPr/>
        </p:nvSpPr>
        <p:spPr>
          <a:xfrm>
            <a:off x="843855" y="6366845"/>
            <a:ext cx="57500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b="1" dirty="0" smtClean="0"/>
              <a:t>0.0</a:t>
            </a:r>
            <a:endParaRPr lang="ja-JP" altLang="en-US" sz="1400" b="1" dirty="0"/>
          </a:p>
        </p:txBody>
      </p:sp>
      <p:sp useBgFill="1">
        <p:nvSpPr>
          <p:cNvPr id="102" name="正方形/長方形 101"/>
          <p:cNvSpPr/>
          <p:nvPr/>
        </p:nvSpPr>
        <p:spPr>
          <a:xfrm>
            <a:off x="1438576" y="6364073"/>
            <a:ext cx="78332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b="1" dirty="0" smtClean="0"/>
              <a:t>4.0×10</a:t>
            </a:r>
            <a:r>
              <a:rPr lang="en-US" altLang="ja-JP" sz="1400" b="1" baseline="30000" dirty="0" smtClean="0"/>
              <a:t>-4</a:t>
            </a:r>
            <a:endParaRPr lang="ja-JP" altLang="en-US" sz="1400" b="1" baseline="30000" dirty="0"/>
          </a:p>
        </p:txBody>
      </p:sp>
      <p:sp useBgFill="1">
        <p:nvSpPr>
          <p:cNvPr id="103" name="正方形/長方形 102"/>
          <p:cNvSpPr/>
          <p:nvPr/>
        </p:nvSpPr>
        <p:spPr>
          <a:xfrm>
            <a:off x="2359745" y="6366845"/>
            <a:ext cx="78332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b="1" dirty="0" smtClean="0"/>
              <a:t>8.0×10</a:t>
            </a:r>
            <a:r>
              <a:rPr lang="en-US" altLang="ja-JP" sz="1400" b="1" baseline="30000" dirty="0" smtClean="0"/>
              <a:t>-4</a:t>
            </a:r>
            <a:endParaRPr lang="ja-JP" altLang="en-US" sz="1400" b="1" baseline="30000" dirty="0"/>
          </a:p>
        </p:txBody>
      </p:sp>
      <p:sp useBgFill="1">
        <p:nvSpPr>
          <p:cNvPr id="104" name="正方形/長方形 103"/>
          <p:cNvSpPr/>
          <p:nvPr/>
        </p:nvSpPr>
        <p:spPr>
          <a:xfrm>
            <a:off x="3177883" y="6368095"/>
            <a:ext cx="78332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b="1" dirty="0" smtClean="0"/>
              <a:t>1.2×10</a:t>
            </a:r>
            <a:r>
              <a:rPr lang="en-US" altLang="ja-JP" sz="1400" b="1" baseline="30000" dirty="0" smtClean="0"/>
              <a:t>-3</a:t>
            </a:r>
            <a:endParaRPr lang="ja-JP" altLang="en-US" sz="1400" b="1" baseline="30000" dirty="0"/>
          </a:p>
        </p:txBody>
      </p:sp>
      <p:sp>
        <p:nvSpPr>
          <p:cNvPr id="105" name="正方形/長方形 104"/>
          <p:cNvSpPr/>
          <p:nvPr/>
        </p:nvSpPr>
        <p:spPr>
          <a:xfrm>
            <a:off x="124227" y="3620284"/>
            <a:ext cx="507374" cy="30777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ja-JP" sz="1400" b="1" dirty="0" smtClean="0"/>
              <a:t>100</a:t>
            </a:r>
            <a:endParaRPr lang="ja-JP" altLang="en-US" sz="1400" b="1" dirty="0"/>
          </a:p>
        </p:txBody>
      </p:sp>
      <p:sp useBgFill="1">
        <p:nvSpPr>
          <p:cNvPr id="106" name="正方形/長方形 105"/>
          <p:cNvSpPr/>
          <p:nvPr/>
        </p:nvSpPr>
        <p:spPr>
          <a:xfrm>
            <a:off x="257895" y="4385040"/>
            <a:ext cx="3666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b="1" dirty="0" smtClean="0"/>
              <a:t>80</a:t>
            </a:r>
            <a:endParaRPr lang="ja-JP" altLang="en-US" sz="1400" b="1" dirty="0"/>
          </a:p>
        </p:txBody>
      </p:sp>
      <p:sp>
        <p:nvSpPr>
          <p:cNvPr id="107" name="正方形/長方形 106"/>
          <p:cNvSpPr/>
          <p:nvPr/>
        </p:nvSpPr>
        <p:spPr>
          <a:xfrm>
            <a:off x="-435553" y="4912515"/>
            <a:ext cx="1095172" cy="307777"/>
          </a:xfrm>
          <a:prstGeom prst="rect">
            <a:avLst/>
          </a:prstGeom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>
            <a:spAutoFit/>
          </a:bodyPr>
          <a:lstStyle/>
          <a:p>
            <a:r>
              <a:rPr lang="ja-JP" altLang="en-US" sz="1400" b="1" dirty="0" smtClean="0"/>
              <a:t>高度</a:t>
            </a:r>
            <a:r>
              <a:rPr lang="en-US" altLang="ja-JP" sz="1400" b="1" dirty="0" smtClean="0"/>
              <a:t>(km)</a:t>
            </a:r>
            <a:endParaRPr lang="ja-JP" altLang="en-US" sz="1400" b="1" dirty="0"/>
          </a:p>
        </p:txBody>
      </p:sp>
      <p:sp useBgFill="1">
        <p:nvSpPr>
          <p:cNvPr id="108" name="正方形/長方形 107"/>
          <p:cNvSpPr/>
          <p:nvPr/>
        </p:nvSpPr>
        <p:spPr>
          <a:xfrm>
            <a:off x="260134" y="5192275"/>
            <a:ext cx="3666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b="1" dirty="0" smtClean="0"/>
              <a:t>60</a:t>
            </a:r>
            <a:endParaRPr lang="ja-JP" altLang="en-US" sz="1400" b="1" dirty="0"/>
          </a:p>
        </p:txBody>
      </p:sp>
      <p:sp useBgFill="1">
        <p:nvSpPr>
          <p:cNvPr id="109" name="正方形/長方形 108"/>
          <p:cNvSpPr/>
          <p:nvPr/>
        </p:nvSpPr>
        <p:spPr>
          <a:xfrm>
            <a:off x="267233" y="5974563"/>
            <a:ext cx="3666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b="1" dirty="0" smtClean="0"/>
              <a:t>40</a:t>
            </a:r>
            <a:endParaRPr lang="ja-JP" altLang="en-US" sz="1400" b="1" dirty="0"/>
          </a:p>
        </p:txBody>
      </p:sp>
      <p:sp useBgFill="1">
        <p:nvSpPr>
          <p:cNvPr id="110" name="正方形/長方形 109"/>
          <p:cNvSpPr/>
          <p:nvPr/>
        </p:nvSpPr>
        <p:spPr>
          <a:xfrm>
            <a:off x="3961208" y="6364073"/>
            <a:ext cx="14029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 smtClean="0"/>
              <a:t>屈折率</a:t>
            </a:r>
            <a:r>
              <a:rPr lang="en-US" altLang="ja-JP" b="1" dirty="0" smtClean="0"/>
              <a:t> – 1.0</a:t>
            </a:r>
            <a:endParaRPr lang="ja-JP" altLang="en-US" b="1" dirty="0"/>
          </a:p>
        </p:txBody>
      </p:sp>
      <p:sp>
        <p:nvSpPr>
          <p:cNvPr id="111" name="V 字形矢印 110"/>
          <p:cNvSpPr/>
          <p:nvPr/>
        </p:nvSpPr>
        <p:spPr>
          <a:xfrm>
            <a:off x="4150929" y="5832537"/>
            <a:ext cx="4993071" cy="1025463"/>
          </a:xfrm>
          <a:prstGeom prst="notchedRightArrow">
            <a:avLst/>
          </a:prstGeom>
          <a:solidFill>
            <a:srgbClr val="FF6600">
              <a:alpha val="60000"/>
            </a:srgbClr>
          </a:solidFill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正方形/長方形 111"/>
          <p:cNvSpPr/>
          <p:nvPr/>
        </p:nvSpPr>
        <p:spPr>
          <a:xfrm>
            <a:off x="5931240" y="6100435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90"/>
                </a:solidFill>
              </a:rPr>
              <a:t>静水圧平衡</a:t>
            </a:r>
            <a:endParaRPr lang="ja-JP" altLang="en-US" sz="2400" dirty="0">
              <a:solidFill>
                <a:srgbClr val="00009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1230</TotalTime>
  <Words>1168</Words>
  <Application>Microsoft Macintosh PowerPoint</Application>
  <PresentationFormat>画面に合わせる (4:3)</PresentationFormat>
  <Paragraphs>244</Paragraphs>
  <Slides>16</Slides>
  <Notes>11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7" baseType="lpstr">
      <vt:lpstr>Office テーマ</vt:lpstr>
      <vt:lpstr>Venus Express の電波を用いた金星大気の電波掩蔽観測</vt:lpstr>
      <vt:lpstr>金星大気と電波科学</vt:lpstr>
      <vt:lpstr>解析結果例①（温度分布と大気波動）</vt:lpstr>
      <vt:lpstr>解析結果例② （硫酸蒸気の混合比分布）</vt:lpstr>
      <vt:lpstr>解析結果例③ （金星電離層）</vt:lpstr>
      <vt:lpstr>Venus Express の電波源(USO)</vt:lpstr>
      <vt:lpstr>スライド 7</vt:lpstr>
      <vt:lpstr>電波科学（電波掩蔽）と温度分布</vt:lpstr>
      <vt:lpstr>解析結果１−１（温度分布の算出）</vt:lpstr>
      <vt:lpstr>スライド 10</vt:lpstr>
      <vt:lpstr>解析結果1-3（大気安定度）</vt:lpstr>
      <vt:lpstr>電波科学（電波掩蔽）と硫酸蒸気の混合比分布</vt:lpstr>
      <vt:lpstr>スライド 13</vt:lpstr>
      <vt:lpstr>解析結果２（硫酸蒸気の混合比分布）</vt:lpstr>
      <vt:lpstr>電波科学（電波掩蔽）と金星電離層</vt:lpstr>
      <vt:lpstr>まとめ（今後の展望）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惑星大気セミナー</dc:title>
  <dc:creator>Office 2004 体験版ユーザー</dc:creator>
  <cp:lastModifiedBy>Office 2004 体験版ユーザー</cp:lastModifiedBy>
  <cp:revision>52</cp:revision>
  <cp:lastPrinted>2010-05-13T12:29:29Z</cp:lastPrinted>
  <dcterms:created xsi:type="dcterms:W3CDTF">2010-08-25T05:18:02Z</dcterms:created>
  <dcterms:modified xsi:type="dcterms:W3CDTF">2010-08-25T05:29:50Z</dcterms:modified>
</cp:coreProperties>
</file>