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7" r:id="rId3"/>
    <p:sldId id="348" r:id="rId4"/>
    <p:sldId id="349" r:id="rId5"/>
    <p:sldId id="258" r:id="rId6"/>
    <p:sldId id="339" r:id="rId7"/>
    <p:sldId id="338" r:id="rId8"/>
    <p:sldId id="259" r:id="rId9"/>
    <p:sldId id="260" r:id="rId10"/>
    <p:sldId id="265" r:id="rId11"/>
    <p:sldId id="262" r:id="rId12"/>
    <p:sldId id="263" r:id="rId13"/>
    <p:sldId id="264" r:id="rId14"/>
    <p:sldId id="266" r:id="rId15"/>
    <p:sldId id="334" r:id="rId16"/>
    <p:sldId id="324" r:id="rId17"/>
    <p:sldId id="337" r:id="rId18"/>
    <p:sldId id="330" r:id="rId19"/>
    <p:sldId id="341" r:id="rId20"/>
    <p:sldId id="344" r:id="rId21"/>
    <p:sldId id="346" r:id="rId22"/>
    <p:sldId id="361" r:id="rId23"/>
    <p:sldId id="269" r:id="rId24"/>
    <p:sldId id="366" r:id="rId25"/>
    <p:sldId id="270" r:id="rId26"/>
    <p:sldId id="355" r:id="rId27"/>
    <p:sldId id="281" r:id="rId28"/>
    <p:sldId id="359"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B4E3"/>
    <a:srgbClr val="FF0000"/>
    <a:srgbClr val="FCD5B5"/>
    <a:srgbClr val="FFFFFF"/>
    <a:srgbClr val="F2F2F2"/>
    <a:srgbClr val="4F81BD"/>
    <a:srgbClr val="7068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8" y="-4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A5EB2-8B37-4822-B66F-1DC9A26C5065}" type="datetimeFigureOut">
              <a:rPr kumimoji="1" lang="ja-JP" altLang="en-US" smtClean="0"/>
              <a:pPr/>
              <a:t>2010/6/4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F9666-E923-4EBD-8F41-93664EFCD89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D540E54-0FD6-419C-915F-C929B2F36FF5}" type="slidenum">
              <a:rPr lang="en-US" altLang="ja-JP">
                <a:latin typeface="Times New Roman" pitchFamily="18" charset="0"/>
              </a:rPr>
              <a:pPr/>
              <a:t>2</a:t>
            </a:fld>
            <a:endParaRPr lang="en-US" altLang="ja-JP">
              <a:latin typeface="Times New Roman" pitchFamily="18" charset="0"/>
            </a:endParaRPr>
          </a:p>
        </p:txBody>
      </p:sp>
      <p:sp>
        <p:nvSpPr>
          <p:cNvPr id="52227" name="Rectangle 2"/>
          <p:cNvSpPr>
            <a:spLocks noChangeArrowheads="1" noTextEdit="1"/>
          </p:cNvSpPr>
          <p:nvPr>
            <p:ph type="sldImg"/>
          </p:nvPr>
        </p:nvSpPr>
        <p:spPr>
          <a:solidFill>
            <a:srgbClr val="FFFFFF"/>
          </a:solidFill>
          <a:ln/>
        </p:spPr>
      </p:sp>
      <p:sp>
        <p:nvSpPr>
          <p:cNvPr id="522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ja-JP"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AA48409-951A-42C9-B371-B5B07025DC97}" type="slidenum">
              <a:rPr lang="en-US" altLang="ja-JP">
                <a:latin typeface="Times New Roman" pitchFamily="18" charset="0"/>
              </a:rPr>
              <a:pPr/>
              <a:t>3</a:t>
            </a:fld>
            <a:endParaRPr lang="en-US" altLang="ja-JP">
              <a:latin typeface="Times New Roman" pitchFamily="18" charset="0"/>
            </a:endParaRPr>
          </a:p>
        </p:txBody>
      </p:sp>
      <p:sp>
        <p:nvSpPr>
          <p:cNvPr id="53251" name="Rectangle 2"/>
          <p:cNvSpPr>
            <a:spLocks noChangeArrowheads="1" noTextEdit="1"/>
          </p:cNvSpPr>
          <p:nvPr>
            <p:ph type="sldImg"/>
          </p:nvPr>
        </p:nvSpPr>
        <p:spPr>
          <a:solidFill>
            <a:srgbClr val="FFFFFF"/>
          </a:solidFill>
          <a:ln/>
        </p:spPr>
      </p:sp>
      <p:sp>
        <p:nvSpPr>
          <p:cNvPr id="532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ja-JP"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DBC03A4-5195-4FA0-969E-F1F9F07423B7}" type="slidenum">
              <a:rPr lang="en-US" altLang="ja-JP">
                <a:latin typeface="Times New Roman" pitchFamily="18" charset="0"/>
              </a:rPr>
              <a:pPr/>
              <a:t>4</a:t>
            </a:fld>
            <a:endParaRPr lang="en-US" altLang="ja-JP">
              <a:latin typeface="Times New Roman" pitchFamily="18" charset="0"/>
            </a:endParaRPr>
          </a:p>
        </p:txBody>
      </p:sp>
      <p:sp>
        <p:nvSpPr>
          <p:cNvPr id="54275" name="Rectangle 2"/>
          <p:cNvSpPr>
            <a:spLocks noChangeArrowheads="1" noTextEdit="1"/>
          </p:cNvSpPr>
          <p:nvPr>
            <p:ph type="sldImg"/>
          </p:nvPr>
        </p:nvSpPr>
        <p:spPr>
          <a:solidFill>
            <a:srgbClr val="FFFFFF"/>
          </a:solidFill>
          <a:ln/>
        </p:spPr>
      </p:sp>
      <p:sp>
        <p:nvSpPr>
          <p:cNvPr id="542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ja-JP"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3FBD3-F680-4250-87ED-B256C63B29C1}" type="slidenum">
              <a:rPr lang="en-US" altLang="ja-JP"/>
              <a:pPr/>
              <a:t>10</a:t>
            </a:fld>
            <a:endParaRPr lang="en-US" altLang="ja-JP"/>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ja-JP"/>
              <a:t>We used images taken by Solid state imaging system onboard Galileo which encountered Venus for a gravity assist to go to Jupiter in 1990.</a:t>
            </a:r>
          </a:p>
          <a:p>
            <a:r>
              <a:rPr lang="en-US" altLang="ja-JP"/>
              <a:t>In this study, 12 images taken at violet during February 13 to 17 are used.</a:t>
            </a:r>
          </a:p>
          <a:p>
            <a:r>
              <a:rPr lang="en-US" altLang="ja-JP"/>
              <a:t>On February 13, SSI system took 4 images with UV. On the other days, SSI took 2 images on each day.</a:t>
            </a:r>
          </a:p>
          <a:p>
            <a:r>
              <a:rPr lang="en-US" altLang="ja-JP"/>
              <a:t>And we have 7 pairs of Venus images like this.</a:t>
            </a:r>
          </a:p>
          <a:p>
            <a:r>
              <a:rPr lang="en-US" altLang="ja-JP"/>
              <a:t>The interval of each pair of images is about 2 hours.</a:t>
            </a:r>
          </a:p>
          <a:p>
            <a:r>
              <a:rPr lang="en-US" altLang="ja-JP"/>
              <a:t>The altitude of the cloud top was estimated to be about 65 km.</a:t>
            </a:r>
          </a:p>
          <a:p>
            <a:endParaRPr lang="en-US" altLang="ja-JP"/>
          </a:p>
          <a:p>
            <a:r>
              <a:rPr lang="en-US" altLang="ja-JP"/>
              <a:t>The phase angle made by Galileo, Venus and the sun was about 50 degree, </a:t>
            </a:r>
          </a:p>
          <a:p>
            <a:r>
              <a:rPr lang="en-US" altLang="ja-JP"/>
              <a:t>and the afternoon side of Venus was always seen from Galileo during this observational period.</a:t>
            </a:r>
          </a:p>
          <a:p>
            <a:r>
              <a:rPr lang="en-US" altLang="ja-JP"/>
              <a:t>On the other hand, cloud patterns seemed different every day because clouds circulated with super-rotation.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98513-A7A6-47F8-892B-277FB9D15919}" type="slidenum">
              <a:rPr lang="en-US" altLang="ja-JP"/>
              <a:pPr/>
              <a:t>11</a:t>
            </a:fld>
            <a:endParaRPr lang="en-US" altLang="ja-JP"/>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ja-JP"/>
              <a:t>To deduce wind velocities from Venus cloud images, we took 2 procedures of image analysis.</a:t>
            </a:r>
          </a:p>
          <a:p>
            <a:r>
              <a:rPr lang="en-US" altLang="ja-JP"/>
              <a:t>At first, we projected each cloud image to a suitable coordinate system,</a:t>
            </a:r>
          </a:p>
          <a:p>
            <a:endParaRPr lang="en-US" altLang="ja-JP"/>
          </a:p>
          <a:p>
            <a:r>
              <a:rPr lang="en-US" altLang="ja-JP"/>
              <a:t>Next, we tracked cloud motions. That’s to say cloud tracking.</a:t>
            </a:r>
          </a:p>
          <a:p>
            <a:r>
              <a:rPr lang="en-US" altLang="ja-JP"/>
              <a:t>Then we can derive wind velocity from the displacement of the motion.</a:t>
            </a:r>
          </a:p>
          <a:p>
            <a:endParaRPr lang="en-US" altLang="ja-JP"/>
          </a:p>
          <a:p>
            <a:r>
              <a:rPr lang="en-US" altLang="ja-JP"/>
              <a:t>We are now constructing a cloud tracking method.</a:t>
            </a:r>
          </a:p>
          <a:p>
            <a:r>
              <a:rPr lang="en-US" altLang="ja-JP"/>
              <a:t>Next I’ll talk about more details.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E8BC4-8220-4318-B818-39772E36E4DC}" type="slidenum">
              <a:rPr lang="en-US" altLang="ja-JP"/>
              <a:pPr/>
              <a:t>12</a:t>
            </a:fld>
            <a:endParaRPr lang="en-US" altLang="ja-JP"/>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ja-JP"/>
              <a:t>This slide shows the cloud tracking technique.</a:t>
            </a:r>
          </a:p>
          <a:p>
            <a:r>
              <a:rPr lang="en-US" altLang="ja-JP"/>
              <a:t>The procedure for cloud tracking is as follows.</a:t>
            </a:r>
          </a:p>
          <a:p>
            <a:endParaRPr lang="en-US" altLang="ja-JP"/>
          </a:p>
          <a:p>
            <a:r>
              <a:rPr lang="en-US" altLang="ja-JP"/>
              <a:t>First, select a pair of images with the time difference of ΔT. </a:t>
            </a:r>
          </a:p>
          <a:p>
            <a:r>
              <a:rPr lang="en-US" altLang="ja-JP"/>
              <a:t>And pick up a template area from the first image and a search area from the second image.</a:t>
            </a:r>
          </a:p>
          <a:p>
            <a:r>
              <a:rPr lang="en-US" altLang="ja-JP"/>
              <a:t>Then, calculate correlation coefficients between the template area </a:t>
            </a:r>
          </a:p>
          <a:p>
            <a:r>
              <a:rPr lang="en-US" altLang="ja-JP"/>
              <a:t>and all test area with the same size as the template in the search area. </a:t>
            </a:r>
          </a:p>
          <a:p>
            <a:r>
              <a:rPr lang="en-US" altLang="ja-JP"/>
              <a:t>From the results, a correlation surface is obtained.</a:t>
            </a:r>
          </a:p>
          <a:p>
            <a:endParaRPr lang="en-US" altLang="ja-JP"/>
          </a:p>
          <a:p>
            <a:r>
              <a:rPr lang="en-US" altLang="ja-JP"/>
              <a:t>Next, Find the position where the correlation coefficient peaks. </a:t>
            </a:r>
          </a:p>
          <a:p>
            <a:r>
              <a:rPr lang="en-US" altLang="ja-JP"/>
              <a:t>This time the position is here.</a:t>
            </a:r>
          </a:p>
          <a:p>
            <a:r>
              <a:rPr lang="en-US" altLang="ja-JP"/>
              <a:t>And then, calculate the displacement vector and finally calculate the velocity vector by dividing the displacement by ΔT.</a:t>
            </a:r>
          </a:p>
          <a:p>
            <a:r>
              <a:rPr lang="en-US" altLang="ja-JP"/>
              <a:t>From this procedure, we can obtain the velocity vector.</a:t>
            </a:r>
          </a:p>
          <a:p>
            <a:r>
              <a:rPr lang="en-US" altLang="ja-JP"/>
              <a:t>Applying this procedure to many templates set on the image, we can derive wind velocity distribution.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2010/6/4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2010/6/4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planetary.org/data/ve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mps.mpg.de/projects/venus-express/vmc/"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gif"/><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planetary.org/data/ve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www.stp.isas.jaxa.jp/venus/sci_meteor.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tp.isas.jaxa.jp/venus/sci_meteor.html"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stp.isas.jaxa.jp/venus/sci_meteor.html"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2910" y="428604"/>
            <a:ext cx="7772400" cy="1028706"/>
          </a:xfrm>
        </p:spPr>
        <p:txBody>
          <a:bodyPr>
            <a:normAutofit/>
          </a:bodyPr>
          <a:lstStyle/>
          <a:p>
            <a:r>
              <a:rPr kumimoji="1" lang="en-US" altLang="ja-JP" sz="2800" dirty="0" smtClean="0">
                <a:latin typeface="Times New Roman" pitchFamily="18" charset="0"/>
                <a:cs typeface="Times New Roman" pitchFamily="18" charset="0"/>
              </a:rPr>
              <a:t>Venus Express</a:t>
            </a:r>
            <a:r>
              <a:rPr kumimoji="1" lang="ja-JP" altLang="en-US" sz="2800" dirty="0" smtClean="0">
                <a:latin typeface="Times New Roman" pitchFamily="18" charset="0"/>
                <a:cs typeface="Times New Roman" pitchFamily="18" charset="0"/>
              </a:rPr>
              <a:t>紫外雲画像から得られる</a:t>
            </a:r>
            <a:r>
              <a:rPr kumimoji="1" lang="en-US" altLang="ja-JP" sz="2800" dirty="0" smtClean="0">
                <a:latin typeface="Times New Roman" pitchFamily="18" charset="0"/>
                <a:cs typeface="Times New Roman" pitchFamily="18" charset="0"/>
              </a:rPr>
              <a:t/>
            </a:r>
            <a:br>
              <a:rPr kumimoji="1" lang="en-US" altLang="ja-JP" sz="2800" dirty="0" smtClean="0">
                <a:latin typeface="Times New Roman" pitchFamily="18" charset="0"/>
                <a:cs typeface="Times New Roman" pitchFamily="18" charset="0"/>
              </a:rPr>
            </a:br>
            <a:r>
              <a:rPr kumimoji="1" lang="ja-JP" altLang="en-US" sz="2800" dirty="0" smtClean="0">
                <a:latin typeface="Times New Roman" pitchFamily="18" charset="0"/>
                <a:cs typeface="Times New Roman" pitchFamily="18" charset="0"/>
              </a:rPr>
              <a:t>金星雲頂高度の周期的風速変動</a:t>
            </a:r>
            <a:endParaRPr kumimoji="1" lang="ja-JP" altLang="en-US" sz="2800" dirty="0">
              <a:latin typeface="Times New Roman" pitchFamily="18" charset="0"/>
              <a:cs typeface="Times New Roman" pitchFamily="18" charset="0"/>
            </a:endParaRPr>
          </a:p>
        </p:txBody>
      </p:sp>
      <p:sp>
        <p:nvSpPr>
          <p:cNvPr id="3" name="サブタイトル 2"/>
          <p:cNvSpPr>
            <a:spLocks noGrp="1"/>
          </p:cNvSpPr>
          <p:nvPr>
            <p:ph type="subTitle" idx="1"/>
          </p:nvPr>
        </p:nvSpPr>
        <p:spPr>
          <a:xfrm>
            <a:off x="214282" y="1957376"/>
            <a:ext cx="8572560" cy="971560"/>
          </a:xfrm>
        </p:spPr>
        <p:txBody>
          <a:bodyPr>
            <a:normAutofit/>
          </a:bodyPr>
          <a:lstStyle/>
          <a:p>
            <a:r>
              <a:rPr lang="ja-JP" altLang="en-US" sz="2400" dirty="0" smtClean="0">
                <a:latin typeface="Times New Roman" pitchFamily="18" charset="0"/>
                <a:cs typeface="Times New Roman" pitchFamily="18" charset="0"/>
              </a:rPr>
              <a:t>中村研</a:t>
            </a:r>
            <a:r>
              <a:rPr lang="en-US" altLang="ja-JP" sz="2400" dirty="0" smtClean="0">
                <a:latin typeface="Times New Roman" pitchFamily="18" charset="0"/>
                <a:cs typeface="Times New Roman" pitchFamily="18" charset="0"/>
              </a:rPr>
              <a:t>D3</a:t>
            </a:r>
            <a:br>
              <a:rPr lang="en-US" altLang="ja-JP" sz="2400" dirty="0" smtClean="0">
                <a:latin typeface="Times New Roman" pitchFamily="18" charset="0"/>
                <a:cs typeface="Times New Roman" pitchFamily="18" charset="0"/>
              </a:rPr>
            </a:br>
            <a:r>
              <a:rPr lang="ja-JP" altLang="en-US" sz="2400" dirty="0" smtClean="0">
                <a:latin typeface="Times New Roman" pitchFamily="18" charset="0"/>
                <a:cs typeface="Times New Roman" pitchFamily="18" charset="0"/>
              </a:rPr>
              <a:t>神山徹</a:t>
            </a:r>
            <a:endParaRPr lang="en-US" altLang="ja-JP" sz="2400" dirty="0" smtClean="0">
              <a:latin typeface="Times New Roman" pitchFamily="18" charset="0"/>
              <a:cs typeface="Times New Roman" pitchFamily="18" charset="0"/>
            </a:endParaRPr>
          </a:p>
        </p:txBody>
      </p:sp>
      <p:pic>
        <p:nvPicPr>
          <p:cNvPr id="6145" name="Picture 1" descr="C:\work\Tasks\Presentations\連合大会\20100528\Figures\h2a_01_l.jpg"/>
          <p:cNvPicPr>
            <a:picLocks noChangeAspect="1" noChangeArrowheads="1"/>
          </p:cNvPicPr>
          <p:nvPr/>
        </p:nvPicPr>
        <p:blipFill>
          <a:blip r:embed="rId2" cstate="print"/>
          <a:srcRect/>
          <a:stretch>
            <a:fillRect/>
          </a:stretch>
        </p:blipFill>
        <p:spPr bwMode="auto">
          <a:xfrm>
            <a:off x="142844" y="3786190"/>
            <a:ext cx="2742691" cy="1957917"/>
          </a:xfrm>
          <a:prstGeom prst="rect">
            <a:avLst/>
          </a:prstGeom>
          <a:noFill/>
        </p:spPr>
      </p:pic>
      <p:pic>
        <p:nvPicPr>
          <p:cNvPr id="5122" name="Picture 2" descr="C:\work\Tasks\Presentations\連合大会\20100528\Figures\akatsuki_uvi.png"/>
          <p:cNvPicPr>
            <a:picLocks noChangeAspect="1" noChangeArrowheads="1"/>
          </p:cNvPicPr>
          <p:nvPr/>
        </p:nvPicPr>
        <p:blipFill>
          <a:blip r:embed="rId3" cstate="print"/>
          <a:srcRect/>
          <a:stretch>
            <a:fillRect/>
          </a:stretch>
        </p:blipFill>
        <p:spPr bwMode="auto">
          <a:xfrm>
            <a:off x="3120380" y="3809050"/>
            <a:ext cx="1905000" cy="1905000"/>
          </a:xfrm>
          <a:prstGeom prst="rect">
            <a:avLst/>
          </a:prstGeom>
          <a:noFill/>
        </p:spPr>
      </p:pic>
      <p:pic>
        <p:nvPicPr>
          <p:cNvPr id="5123" name="Picture 3" descr="C:\work\Tasks\Presentations\連合大会\20100528\Figures\akatsuki_ir1.png"/>
          <p:cNvPicPr>
            <a:picLocks noChangeAspect="1" noChangeArrowheads="1"/>
          </p:cNvPicPr>
          <p:nvPr/>
        </p:nvPicPr>
        <p:blipFill>
          <a:blip r:embed="rId4" cstate="print"/>
          <a:srcRect/>
          <a:stretch>
            <a:fillRect/>
          </a:stretch>
        </p:blipFill>
        <p:spPr bwMode="auto">
          <a:xfrm>
            <a:off x="5072066" y="3809050"/>
            <a:ext cx="1905000" cy="1905000"/>
          </a:xfrm>
          <a:prstGeom prst="rect">
            <a:avLst/>
          </a:prstGeom>
          <a:noFill/>
        </p:spPr>
      </p:pic>
      <p:pic>
        <p:nvPicPr>
          <p:cNvPr id="5124" name="Picture 4" descr="C:\work\Tasks\Presentations\連合大会\20100528\Figures\akatsuki_lir.png"/>
          <p:cNvPicPr>
            <a:picLocks noChangeAspect="1" noChangeArrowheads="1"/>
          </p:cNvPicPr>
          <p:nvPr/>
        </p:nvPicPr>
        <p:blipFill>
          <a:blip r:embed="rId5" cstate="print"/>
          <a:srcRect/>
          <a:stretch>
            <a:fillRect/>
          </a:stretch>
        </p:blipFill>
        <p:spPr bwMode="auto">
          <a:xfrm>
            <a:off x="7000892" y="3951926"/>
            <a:ext cx="2083275" cy="1575159"/>
          </a:xfrm>
          <a:prstGeom prst="rect">
            <a:avLst/>
          </a:prstGeom>
          <a:noFill/>
        </p:spPr>
      </p:pic>
      <p:sp>
        <p:nvSpPr>
          <p:cNvPr id="8" name="テキスト ボックス 7"/>
          <p:cNvSpPr txBox="1"/>
          <p:nvPr/>
        </p:nvSpPr>
        <p:spPr>
          <a:xfrm>
            <a:off x="285720" y="5929330"/>
            <a:ext cx="2428892"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2010 5/21</a:t>
            </a:r>
            <a:endParaRPr kumimoji="1" lang="ja-JP" altLang="en-US" dirty="0">
              <a:latin typeface="Times New Roman" pitchFamily="18" charset="0"/>
              <a:cs typeface="Times New Roman" pitchFamily="18" charset="0"/>
            </a:endParaRPr>
          </a:p>
        </p:txBody>
      </p:sp>
      <p:sp>
        <p:nvSpPr>
          <p:cNvPr id="9" name="テキスト ボックス 8"/>
          <p:cNvSpPr txBox="1"/>
          <p:nvPr/>
        </p:nvSpPr>
        <p:spPr>
          <a:xfrm>
            <a:off x="3357554" y="3345420"/>
            <a:ext cx="142876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UVI</a:t>
            </a:r>
            <a:endParaRPr kumimoji="1" lang="ja-JP" altLang="en-US" dirty="0">
              <a:latin typeface="Times New Roman" pitchFamily="18" charset="0"/>
              <a:cs typeface="Times New Roman" pitchFamily="18" charset="0"/>
            </a:endParaRPr>
          </a:p>
        </p:txBody>
      </p:sp>
      <p:sp>
        <p:nvSpPr>
          <p:cNvPr id="10" name="テキスト ボックス 9"/>
          <p:cNvSpPr txBox="1"/>
          <p:nvPr/>
        </p:nvSpPr>
        <p:spPr>
          <a:xfrm>
            <a:off x="5192082" y="3323272"/>
            <a:ext cx="1428760" cy="369332"/>
          </a:xfrm>
          <a:prstGeom prst="rect">
            <a:avLst/>
          </a:prstGeom>
          <a:noFill/>
        </p:spPr>
        <p:txBody>
          <a:bodyPr wrap="square" rtlCol="0">
            <a:spAutoFit/>
          </a:bodyPr>
          <a:lstStyle/>
          <a:p>
            <a:pPr algn="ctr"/>
            <a:r>
              <a:rPr lang="en-US" altLang="ja-JP" dirty="0" smtClean="0">
                <a:latin typeface="Times New Roman" pitchFamily="18" charset="0"/>
                <a:cs typeface="Times New Roman" pitchFamily="18" charset="0"/>
              </a:rPr>
              <a:t>IR1</a:t>
            </a:r>
            <a:endParaRPr kumimoji="1" lang="ja-JP" altLang="en-US" dirty="0">
              <a:latin typeface="Times New Roman" pitchFamily="18" charset="0"/>
              <a:cs typeface="Times New Roman" pitchFamily="18" charset="0"/>
            </a:endParaRPr>
          </a:p>
        </p:txBody>
      </p:sp>
      <p:sp>
        <p:nvSpPr>
          <p:cNvPr id="11" name="テキスト ボックス 10"/>
          <p:cNvSpPr txBox="1"/>
          <p:nvPr/>
        </p:nvSpPr>
        <p:spPr>
          <a:xfrm>
            <a:off x="7429520" y="3322560"/>
            <a:ext cx="142876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LIR</a:t>
            </a:r>
            <a:endParaRPr kumimoji="1" lang="ja-JP" altLang="en-US" dirty="0">
              <a:latin typeface="Times New Roman" pitchFamily="18" charset="0"/>
              <a:cs typeface="Times New Roman" pitchFamily="18" charset="0"/>
            </a:endParaRPr>
          </a:p>
        </p:txBody>
      </p:sp>
      <p:sp>
        <p:nvSpPr>
          <p:cNvPr id="12" name="テキスト ボックス 11"/>
          <p:cNvSpPr txBox="1"/>
          <p:nvPr/>
        </p:nvSpPr>
        <p:spPr>
          <a:xfrm>
            <a:off x="4143372" y="6000768"/>
            <a:ext cx="3643338" cy="369332"/>
          </a:xfrm>
          <a:prstGeom prst="rect">
            <a:avLst/>
          </a:prstGeom>
          <a:noFill/>
        </p:spPr>
        <p:txBody>
          <a:bodyPr wrap="square" rtlCol="0">
            <a:spAutoFit/>
          </a:bodyPr>
          <a:lstStyle/>
          <a:p>
            <a:pPr algn="ctr"/>
            <a:r>
              <a:rPr lang="ja-JP" altLang="en-US" dirty="0" smtClean="0">
                <a:latin typeface="Times New Roman" pitchFamily="18" charset="0"/>
                <a:cs typeface="Times New Roman" pitchFamily="18" charset="0"/>
              </a:rPr>
              <a:t>あかつきに</a:t>
            </a:r>
            <a:r>
              <a:rPr lang="ja-JP" altLang="en-US" dirty="0" smtClean="0">
                <a:latin typeface="Times New Roman" pitchFamily="18" charset="0"/>
                <a:cs typeface="Times New Roman" pitchFamily="18" charset="0"/>
              </a:rPr>
              <a:t>よる地球撮像</a:t>
            </a:r>
            <a:endParaRPr kumimoji="1"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250825" y="3714752"/>
            <a:ext cx="7561263" cy="2781323"/>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altLang="ja-JP" sz="2200" dirty="0" smtClean="0">
                <a:latin typeface="Times New Roman" pitchFamily="18" charset="0"/>
              </a:rPr>
              <a:t>2006 </a:t>
            </a:r>
            <a:r>
              <a:rPr lang="en-US" altLang="ja-JP" sz="2200" dirty="0">
                <a:latin typeface="Times New Roman" pitchFamily="18" charset="0"/>
              </a:rPr>
              <a:t>May – </a:t>
            </a:r>
            <a:r>
              <a:rPr lang="en-US" altLang="ja-JP" sz="2200" dirty="0" smtClean="0">
                <a:latin typeface="Times New Roman" pitchFamily="18" charset="0"/>
              </a:rPr>
              <a:t>2009 May </a:t>
            </a:r>
            <a:r>
              <a:rPr lang="en-US" altLang="ja-JP" sz="2200" dirty="0">
                <a:latin typeface="Times New Roman" pitchFamily="18" charset="0"/>
              </a:rPr>
              <a:t>(#30 – </a:t>
            </a:r>
            <a:r>
              <a:rPr lang="en-US" altLang="ja-JP" sz="2200" dirty="0" smtClean="0">
                <a:latin typeface="Times New Roman" pitchFamily="18" charset="0"/>
              </a:rPr>
              <a:t>#1189   ~250 orbits)</a:t>
            </a:r>
          </a:p>
          <a:p>
            <a:pPr marL="342900" indent="-342900">
              <a:lnSpc>
                <a:spcPct val="80000"/>
              </a:lnSpc>
              <a:spcBef>
                <a:spcPct val="20000"/>
              </a:spcBef>
            </a:pPr>
            <a:endParaRPr lang="en-US" altLang="ja-JP" sz="2200" dirty="0" smtClean="0">
              <a:latin typeface="Times New Roman" pitchFamily="18" charset="0"/>
            </a:endParaRPr>
          </a:p>
          <a:p>
            <a:pPr marL="342900" indent="-342900">
              <a:lnSpc>
                <a:spcPct val="80000"/>
              </a:lnSpc>
              <a:spcBef>
                <a:spcPct val="20000"/>
              </a:spcBef>
              <a:buFontTx/>
              <a:buChar char="•"/>
            </a:pPr>
            <a:endParaRPr lang="en-US" altLang="ja-JP" sz="2200" dirty="0" smtClean="0">
              <a:latin typeface="Times New Roman" pitchFamily="18" charset="0"/>
            </a:endParaRPr>
          </a:p>
          <a:p>
            <a:pPr marL="342900" indent="-342900">
              <a:lnSpc>
                <a:spcPct val="80000"/>
              </a:lnSpc>
              <a:spcBef>
                <a:spcPct val="20000"/>
              </a:spcBef>
              <a:buFontTx/>
              <a:buChar char="•"/>
            </a:pPr>
            <a:endParaRPr lang="en-US" altLang="ja-JP" sz="2200" dirty="0" smtClean="0">
              <a:latin typeface="Times New Roman" pitchFamily="18" charset="0"/>
            </a:endParaRPr>
          </a:p>
          <a:p>
            <a:pPr marL="342900" indent="-342900">
              <a:lnSpc>
                <a:spcPct val="80000"/>
              </a:lnSpc>
              <a:spcBef>
                <a:spcPct val="20000"/>
              </a:spcBef>
              <a:buFontTx/>
              <a:buChar char="•"/>
            </a:pPr>
            <a:endParaRPr lang="en-US" altLang="ja-JP" sz="2200" dirty="0">
              <a:latin typeface="Times New Roman" pitchFamily="18" charset="0"/>
            </a:endParaRPr>
          </a:p>
          <a:p>
            <a:pPr marL="342900" indent="-342900">
              <a:lnSpc>
                <a:spcPct val="80000"/>
              </a:lnSpc>
              <a:spcBef>
                <a:spcPct val="20000"/>
              </a:spcBef>
              <a:buFontTx/>
              <a:buChar char="•"/>
            </a:pPr>
            <a:r>
              <a:rPr lang="en-US" altLang="ja-JP" sz="2200" dirty="0">
                <a:latin typeface="Times New Roman" pitchFamily="18" charset="0"/>
              </a:rPr>
              <a:t>Wave Length : </a:t>
            </a:r>
            <a:r>
              <a:rPr lang="en-US" altLang="ja-JP" sz="2200" dirty="0" smtClean="0">
                <a:solidFill>
                  <a:srgbClr val="0066FF"/>
                </a:solidFill>
                <a:latin typeface="Times New Roman" pitchFamily="18" charset="0"/>
              </a:rPr>
              <a:t>365</a:t>
            </a:r>
            <a:r>
              <a:rPr lang="en-US" altLang="ja-JP" sz="2200" dirty="0" smtClean="0">
                <a:latin typeface="Times New Roman" pitchFamily="18" charset="0"/>
              </a:rPr>
              <a:t> </a:t>
            </a:r>
            <a:r>
              <a:rPr lang="en-US" altLang="ja-JP" sz="2200" dirty="0">
                <a:latin typeface="Times New Roman" pitchFamily="18" charset="0"/>
              </a:rPr>
              <a:t>nm</a:t>
            </a:r>
          </a:p>
          <a:p>
            <a:pPr marL="342900" indent="-342900">
              <a:lnSpc>
                <a:spcPct val="80000"/>
              </a:lnSpc>
              <a:spcBef>
                <a:spcPct val="20000"/>
              </a:spcBef>
              <a:buFontTx/>
              <a:buChar char="•"/>
            </a:pPr>
            <a:r>
              <a:rPr lang="en-US" altLang="ja-JP" sz="2200" dirty="0">
                <a:latin typeface="Times New Roman" pitchFamily="18" charset="0"/>
              </a:rPr>
              <a:t>Cloud Height : Cloud Top (~ 70 km</a:t>
            </a:r>
            <a:r>
              <a:rPr lang="en-US" altLang="ja-JP" sz="2200" dirty="0" smtClean="0">
                <a:latin typeface="Times New Roman" pitchFamily="18" charset="0"/>
              </a:rPr>
              <a:t>)      </a:t>
            </a:r>
            <a:r>
              <a:rPr lang="en-US" altLang="ja-JP" sz="1600" dirty="0" smtClean="0">
                <a:latin typeface="Times New Roman" pitchFamily="18" charset="0"/>
              </a:rPr>
              <a:t>[</a:t>
            </a:r>
            <a:r>
              <a:rPr lang="en-US" altLang="ja-JP" sz="1600" dirty="0" err="1">
                <a:latin typeface="Times New Roman" pitchFamily="18" charset="0"/>
              </a:rPr>
              <a:t>Moissl</a:t>
            </a:r>
            <a:r>
              <a:rPr lang="en-US" altLang="ja-JP" sz="1600" dirty="0">
                <a:latin typeface="Times New Roman" pitchFamily="18" charset="0"/>
              </a:rPr>
              <a:t> et al 2008]</a:t>
            </a:r>
          </a:p>
        </p:txBody>
      </p:sp>
      <p:sp>
        <p:nvSpPr>
          <p:cNvPr id="26629" name="Rectangle 5"/>
          <p:cNvSpPr>
            <a:spLocks noChangeArrowheads="1"/>
          </p:cNvSpPr>
          <p:nvPr/>
        </p:nvSpPr>
        <p:spPr bwMode="auto">
          <a:xfrm>
            <a:off x="3571868" y="6419873"/>
            <a:ext cx="5448289" cy="366713"/>
          </a:xfrm>
          <a:prstGeom prst="rect">
            <a:avLst/>
          </a:prstGeom>
          <a:noFill/>
          <a:ln w="9525">
            <a:noFill/>
            <a:miter lim="800000"/>
            <a:headEnd/>
            <a:tailEnd/>
          </a:ln>
          <a:effectLst/>
        </p:spPr>
        <p:txBody>
          <a:bodyPr wrap="square" anchor="ctr">
            <a:spAutoFit/>
          </a:bodyPr>
          <a:lstStyle/>
          <a:p>
            <a:pPr algn="ctr"/>
            <a:r>
              <a:rPr lang="en-US" altLang="ja-JP" dirty="0" smtClean="0">
                <a:latin typeface="Times New Roman" pitchFamily="18" charset="0"/>
              </a:rPr>
              <a:t>Data set </a:t>
            </a:r>
            <a:r>
              <a:rPr lang="en-US" altLang="ja-JP" dirty="0">
                <a:latin typeface="Times New Roman" pitchFamily="18" charset="0"/>
              </a:rPr>
              <a:t>: </a:t>
            </a:r>
            <a:r>
              <a:rPr lang="en-US" altLang="ja-JP" dirty="0">
                <a:latin typeface="Times New Roman" pitchFamily="18" charset="0"/>
                <a:hlinkClick r:id="rId3"/>
              </a:rPr>
              <a:t>http://www.planetary.org/data/vex/</a:t>
            </a:r>
            <a:r>
              <a:rPr lang="en-US" altLang="ja-JP" dirty="0">
                <a:latin typeface="Times New Roman" pitchFamily="18" charset="0"/>
              </a:rPr>
              <a:t> </a:t>
            </a:r>
          </a:p>
        </p:txBody>
      </p:sp>
      <p:pic>
        <p:nvPicPr>
          <p:cNvPr id="26630" name="Picture 6" descr="venusx"/>
          <p:cNvPicPr>
            <a:picLocks noChangeAspect="1" noChangeArrowheads="1"/>
          </p:cNvPicPr>
          <p:nvPr/>
        </p:nvPicPr>
        <p:blipFill>
          <a:blip r:embed="rId4" cstate="print"/>
          <a:srcRect b="5254"/>
          <a:stretch>
            <a:fillRect/>
          </a:stretch>
        </p:blipFill>
        <p:spPr bwMode="auto">
          <a:xfrm>
            <a:off x="1042988" y="857232"/>
            <a:ext cx="3052133" cy="2286016"/>
          </a:xfrm>
          <a:prstGeom prst="rect">
            <a:avLst/>
          </a:prstGeom>
          <a:noFill/>
          <a:ln>
            <a:noFill/>
          </a:ln>
          <a:effectLst>
            <a:outerShdw blurRad="107950" dist="12700" dir="5400000" algn="ctr">
              <a:srgbClr val="000000"/>
            </a:outerShdw>
            <a:softEdge rad="12700"/>
          </a:effectLst>
        </p:spPr>
      </p:pic>
      <p:sp>
        <p:nvSpPr>
          <p:cNvPr id="26631" name="Rectangle 7"/>
          <p:cNvSpPr>
            <a:spLocks noChangeArrowheads="1"/>
          </p:cNvSpPr>
          <p:nvPr/>
        </p:nvSpPr>
        <p:spPr bwMode="auto">
          <a:xfrm>
            <a:off x="2484438" y="3211494"/>
            <a:ext cx="4895850" cy="336550"/>
          </a:xfrm>
          <a:prstGeom prst="rect">
            <a:avLst/>
          </a:prstGeom>
          <a:noFill/>
          <a:ln w="9525">
            <a:noFill/>
            <a:miter lim="800000"/>
            <a:headEnd/>
            <a:tailEnd/>
          </a:ln>
          <a:effectLst/>
        </p:spPr>
        <p:txBody>
          <a:bodyPr anchor="ctr">
            <a:spAutoFit/>
          </a:bodyPr>
          <a:lstStyle/>
          <a:p>
            <a:pPr algn="ctr"/>
            <a:r>
              <a:rPr lang="en-US" altLang="ja-JP" sz="1600">
                <a:latin typeface="Times New Roman" pitchFamily="18" charset="0"/>
                <a:hlinkClick r:id="rId5"/>
              </a:rPr>
              <a:t>http://www.mps.mpg.de/projects/venus-express/vmc/</a:t>
            </a:r>
            <a:r>
              <a:rPr lang="en-US" altLang="ja-JP" sz="1600">
                <a:latin typeface="Times New Roman" pitchFamily="18" charset="0"/>
              </a:rPr>
              <a:t> </a:t>
            </a:r>
          </a:p>
        </p:txBody>
      </p:sp>
      <p:pic>
        <p:nvPicPr>
          <p:cNvPr id="26632" name="Picture 8" descr="vmc05_xxl"/>
          <p:cNvPicPr>
            <a:picLocks noChangeAspect="1" noChangeArrowheads="1"/>
          </p:cNvPicPr>
          <p:nvPr/>
        </p:nvPicPr>
        <p:blipFill>
          <a:blip r:embed="rId6" cstate="print"/>
          <a:srcRect/>
          <a:stretch>
            <a:fillRect/>
          </a:stretch>
        </p:blipFill>
        <p:spPr bwMode="auto">
          <a:xfrm>
            <a:off x="5292725" y="888982"/>
            <a:ext cx="2822548" cy="2235216"/>
          </a:xfrm>
          <a:prstGeom prst="rect">
            <a:avLst/>
          </a:prstGeom>
          <a:noFill/>
          <a:ln>
            <a:noFill/>
          </a:ln>
          <a:effectLst>
            <a:outerShdw blurRad="107950" dist="12700" dir="5400000" algn="ctr">
              <a:srgbClr val="000000"/>
            </a:outerShdw>
            <a:softEdge rad="12700"/>
          </a:effectLst>
        </p:spPr>
      </p:pic>
      <p:sp>
        <p:nvSpPr>
          <p:cNvPr id="10" name="Text Box 24"/>
          <p:cNvSpPr txBox="1">
            <a:spLocks noChangeArrowheads="1"/>
          </p:cNvSpPr>
          <p:nvPr/>
        </p:nvSpPr>
        <p:spPr bwMode="auto">
          <a:xfrm>
            <a:off x="1" y="115888"/>
            <a:ext cx="1214414" cy="369332"/>
          </a:xfrm>
          <a:prstGeom prst="rect">
            <a:avLst/>
          </a:prstGeom>
          <a:noFill/>
          <a:ln w="9525">
            <a:noFill/>
            <a:miter lim="800000"/>
            <a:headEnd/>
            <a:tailEnd/>
          </a:ln>
          <a:effectLst/>
        </p:spPr>
        <p:txBody>
          <a:bodyPr wrap="square">
            <a:spAutoFit/>
          </a:bodyPr>
          <a:lstStyle/>
          <a:p>
            <a:pPr>
              <a:spcBef>
                <a:spcPct val="50000"/>
              </a:spcBef>
            </a:pPr>
            <a:r>
              <a:rPr lang="en-US" altLang="ja-JP" u="sng" dirty="0" smtClean="0">
                <a:latin typeface="Times New Roman" pitchFamily="18" charset="0"/>
              </a:rPr>
              <a:t>Dataset</a:t>
            </a:r>
            <a:endParaRPr lang="en-US" altLang="ja-JP" u="sng" dirty="0">
              <a:latin typeface="Times New Roman" pitchFamily="18" charset="0"/>
            </a:endParaRPr>
          </a:p>
        </p:txBody>
      </p:sp>
      <p:grpSp>
        <p:nvGrpSpPr>
          <p:cNvPr id="46" name="グループ化 45"/>
          <p:cNvGrpSpPr/>
          <p:nvPr/>
        </p:nvGrpSpPr>
        <p:grpSpPr>
          <a:xfrm>
            <a:off x="357158" y="4143380"/>
            <a:ext cx="8377297" cy="781828"/>
            <a:chOff x="480984" y="4643446"/>
            <a:chExt cx="8377297" cy="781828"/>
          </a:xfrm>
        </p:grpSpPr>
        <p:cxnSp>
          <p:nvCxnSpPr>
            <p:cNvPr id="13" name="直線コネクタ 12"/>
            <p:cNvCxnSpPr/>
            <p:nvPr/>
          </p:nvCxnSpPr>
          <p:spPr>
            <a:xfrm>
              <a:off x="500034" y="4964917"/>
              <a:ext cx="835200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178563" y="4964917"/>
              <a:ext cx="64294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647926" y="4801968"/>
              <a:ext cx="443677" cy="324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071670" y="4801968"/>
              <a:ext cx="518576" cy="324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418436" y="4801968"/>
              <a:ext cx="591569" cy="324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936800" y="4801968"/>
              <a:ext cx="719740" cy="324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415722" y="4801968"/>
              <a:ext cx="719740" cy="324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8121420" y="4801968"/>
              <a:ext cx="138032" cy="324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8343254" y="4801968"/>
              <a:ext cx="276064" cy="324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80984" y="5143512"/>
              <a:ext cx="357190" cy="276999"/>
            </a:xfrm>
            <a:prstGeom prst="rect">
              <a:avLst/>
            </a:prstGeom>
            <a:noFill/>
          </p:spPr>
          <p:txBody>
            <a:bodyPr wrap="square" rtlCol="0">
              <a:spAutoFit/>
            </a:bodyPr>
            <a:lstStyle/>
            <a:p>
              <a:pPr algn="ctr"/>
              <a:r>
                <a:rPr kumimoji="1" lang="en-US" altLang="ja-JP" sz="1200" dirty="0" smtClean="0"/>
                <a:t>30</a:t>
              </a:r>
              <a:endParaRPr kumimoji="1" lang="ja-JP" altLang="en-US" sz="1200" dirty="0"/>
            </a:p>
          </p:txBody>
        </p:sp>
        <p:sp>
          <p:nvSpPr>
            <p:cNvPr id="28" name="テキスト ボックス 27"/>
            <p:cNvSpPr txBox="1"/>
            <p:nvPr/>
          </p:nvSpPr>
          <p:spPr>
            <a:xfrm>
              <a:off x="914374" y="5143512"/>
              <a:ext cx="357190" cy="276999"/>
            </a:xfrm>
            <a:prstGeom prst="rect">
              <a:avLst/>
            </a:prstGeom>
            <a:noFill/>
          </p:spPr>
          <p:txBody>
            <a:bodyPr wrap="square" rtlCol="0">
              <a:spAutoFit/>
            </a:bodyPr>
            <a:lstStyle/>
            <a:p>
              <a:pPr algn="ctr"/>
              <a:r>
                <a:rPr kumimoji="1" lang="en-US" altLang="ja-JP" sz="1200" dirty="0" smtClean="0"/>
                <a:t>61</a:t>
              </a:r>
              <a:endParaRPr kumimoji="1" lang="ja-JP" altLang="en-US" sz="1200" dirty="0"/>
            </a:p>
          </p:txBody>
        </p:sp>
        <p:sp>
          <p:nvSpPr>
            <p:cNvPr id="29" name="テキスト ボックス 28"/>
            <p:cNvSpPr txBox="1"/>
            <p:nvPr/>
          </p:nvSpPr>
          <p:spPr>
            <a:xfrm>
              <a:off x="1819256" y="5143512"/>
              <a:ext cx="500066" cy="276999"/>
            </a:xfrm>
            <a:prstGeom prst="rect">
              <a:avLst/>
            </a:prstGeom>
            <a:noFill/>
          </p:spPr>
          <p:txBody>
            <a:bodyPr wrap="square" rtlCol="0">
              <a:spAutoFit/>
            </a:bodyPr>
            <a:lstStyle/>
            <a:p>
              <a:pPr algn="ctr"/>
              <a:r>
                <a:rPr lang="en-US" altLang="ja-JP" sz="1200" dirty="0" smtClean="0"/>
                <a:t>257</a:t>
              </a:r>
              <a:endParaRPr kumimoji="1" lang="ja-JP" altLang="en-US" sz="1200" dirty="0"/>
            </a:p>
          </p:txBody>
        </p:sp>
        <p:sp>
          <p:nvSpPr>
            <p:cNvPr id="30" name="テキスト ボックス 29"/>
            <p:cNvSpPr txBox="1"/>
            <p:nvPr/>
          </p:nvSpPr>
          <p:spPr>
            <a:xfrm>
              <a:off x="2352659" y="5143512"/>
              <a:ext cx="471491" cy="276999"/>
            </a:xfrm>
            <a:prstGeom prst="rect">
              <a:avLst/>
            </a:prstGeom>
            <a:noFill/>
          </p:spPr>
          <p:txBody>
            <a:bodyPr wrap="square" rtlCol="0">
              <a:spAutoFit/>
            </a:bodyPr>
            <a:lstStyle/>
            <a:p>
              <a:pPr algn="ctr"/>
              <a:r>
                <a:rPr lang="en-US" altLang="ja-JP" sz="1200" dirty="0" smtClean="0"/>
                <a:t>298</a:t>
              </a:r>
              <a:endParaRPr kumimoji="1" lang="ja-JP" altLang="en-US" sz="1200" dirty="0"/>
            </a:p>
          </p:txBody>
        </p:sp>
        <p:sp>
          <p:nvSpPr>
            <p:cNvPr id="31" name="テキスト ボックス 30"/>
            <p:cNvSpPr txBox="1"/>
            <p:nvPr/>
          </p:nvSpPr>
          <p:spPr>
            <a:xfrm>
              <a:off x="3171815" y="5143512"/>
              <a:ext cx="500066" cy="276999"/>
            </a:xfrm>
            <a:prstGeom prst="rect">
              <a:avLst/>
            </a:prstGeom>
            <a:noFill/>
          </p:spPr>
          <p:txBody>
            <a:bodyPr wrap="square" rtlCol="0">
              <a:spAutoFit/>
            </a:bodyPr>
            <a:lstStyle/>
            <a:p>
              <a:pPr algn="ctr"/>
              <a:r>
                <a:rPr lang="en-US" altLang="ja-JP" sz="1200" dirty="0" smtClean="0"/>
                <a:t>436</a:t>
              </a:r>
              <a:endParaRPr kumimoji="1" lang="ja-JP" altLang="en-US" sz="1200" dirty="0"/>
            </a:p>
          </p:txBody>
        </p:sp>
        <p:sp>
          <p:nvSpPr>
            <p:cNvPr id="32" name="テキスト ボックス 31"/>
            <p:cNvSpPr txBox="1"/>
            <p:nvPr/>
          </p:nvSpPr>
          <p:spPr>
            <a:xfrm>
              <a:off x="3776657" y="5143512"/>
              <a:ext cx="471491" cy="276999"/>
            </a:xfrm>
            <a:prstGeom prst="rect">
              <a:avLst/>
            </a:prstGeom>
            <a:noFill/>
          </p:spPr>
          <p:txBody>
            <a:bodyPr wrap="square" rtlCol="0">
              <a:spAutoFit/>
            </a:bodyPr>
            <a:lstStyle/>
            <a:p>
              <a:pPr algn="ctr"/>
              <a:r>
                <a:rPr lang="en-US" altLang="ja-JP" sz="1200" dirty="0" smtClean="0"/>
                <a:t>497</a:t>
              </a:r>
              <a:endParaRPr kumimoji="1" lang="ja-JP" altLang="en-US" sz="1200" dirty="0"/>
            </a:p>
          </p:txBody>
        </p:sp>
        <p:sp>
          <p:nvSpPr>
            <p:cNvPr id="33" name="テキスト ボックス 32"/>
            <p:cNvSpPr txBox="1"/>
            <p:nvPr/>
          </p:nvSpPr>
          <p:spPr>
            <a:xfrm>
              <a:off x="4686301" y="5143512"/>
              <a:ext cx="500066" cy="276999"/>
            </a:xfrm>
            <a:prstGeom prst="rect">
              <a:avLst/>
            </a:prstGeom>
            <a:noFill/>
          </p:spPr>
          <p:txBody>
            <a:bodyPr wrap="square" rtlCol="0">
              <a:spAutoFit/>
            </a:bodyPr>
            <a:lstStyle/>
            <a:p>
              <a:pPr algn="ctr"/>
              <a:r>
                <a:rPr lang="en-US" altLang="ja-JP" sz="1200" dirty="0" smtClean="0"/>
                <a:t>648</a:t>
              </a:r>
              <a:endParaRPr kumimoji="1" lang="ja-JP" altLang="en-US" sz="1200" dirty="0"/>
            </a:p>
          </p:txBody>
        </p:sp>
        <p:sp>
          <p:nvSpPr>
            <p:cNvPr id="34" name="テキスト ボックス 33"/>
            <p:cNvSpPr txBox="1"/>
            <p:nvPr/>
          </p:nvSpPr>
          <p:spPr>
            <a:xfrm>
              <a:off x="5419731" y="5143512"/>
              <a:ext cx="471491" cy="276999"/>
            </a:xfrm>
            <a:prstGeom prst="rect">
              <a:avLst/>
            </a:prstGeom>
            <a:noFill/>
          </p:spPr>
          <p:txBody>
            <a:bodyPr wrap="square" rtlCol="0">
              <a:spAutoFit/>
            </a:bodyPr>
            <a:lstStyle/>
            <a:p>
              <a:pPr algn="ctr"/>
              <a:r>
                <a:rPr lang="en-US" altLang="ja-JP" sz="1200" dirty="0" smtClean="0"/>
                <a:t>739</a:t>
              </a:r>
              <a:endParaRPr kumimoji="1" lang="ja-JP" altLang="en-US" sz="1200" dirty="0"/>
            </a:p>
          </p:txBody>
        </p:sp>
        <p:sp>
          <p:nvSpPr>
            <p:cNvPr id="35" name="テキスト ボックス 34"/>
            <p:cNvSpPr txBox="1"/>
            <p:nvPr/>
          </p:nvSpPr>
          <p:spPr>
            <a:xfrm>
              <a:off x="6162686" y="5148275"/>
              <a:ext cx="500066" cy="276999"/>
            </a:xfrm>
            <a:prstGeom prst="rect">
              <a:avLst/>
            </a:prstGeom>
            <a:noFill/>
          </p:spPr>
          <p:txBody>
            <a:bodyPr wrap="square" rtlCol="0">
              <a:spAutoFit/>
            </a:bodyPr>
            <a:lstStyle/>
            <a:p>
              <a:pPr algn="ctr"/>
              <a:r>
                <a:rPr lang="en-US" altLang="ja-JP" sz="1200" dirty="0" smtClean="0"/>
                <a:t>884</a:t>
              </a:r>
              <a:endParaRPr kumimoji="1" lang="ja-JP" altLang="en-US" sz="1200" dirty="0"/>
            </a:p>
          </p:txBody>
        </p:sp>
        <p:sp>
          <p:nvSpPr>
            <p:cNvPr id="36" name="テキスト ボックス 35"/>
            <p:cNvSpPr txBox="1"/>
            <p:nvPr/>
          </p:nvSpPr>
          <p:spPr>
            <a:xfrm>
              <a:off x="6896116" y="5148275"/>
              <a:ext cx="471491" cy="276999"/>
            </a:xfrm>
            <a:prstGeom prst="rect">
              <a:avLst/>
            </a:prstGeom>
            <a:noFill/>
          </p:spPr>
          <p:txBody>
            <a:bodyPr wrap="square" rtlCol="0">
              <a:spAutoFit/>
            </a:bodyPr>
            <a:lstStyle/>
            <a:p>
              <a:pPr algn="ctr"/>
              <a:r>
                <a:rPr lang="en-US" altLang="ja-JP" sz="1200" dirty="0" smtClean="0"/>
                <a:t>944</a:t>
              </a:r>
              <a:endParaRPr kumimoji="1" lang="ja-JP" altLang="en-US" sz="1200" dirty="0"/>
            </a:p>
          </p:txBody>
        </p:sp>
        <p:sp>
          <p:nvSpPr>
            <p:cNvPr id="37" name="テキスト ボックス 36"/>
            <p:cNvSpPr txBox="1"/>
            <p:nvPr/>
          </p:nvSpPr>
          <p:spPr>
            <a:xfrm>
              <a:off x="7867673" y="5143512"/>
              <a:ext cx="500066" cy="276999"/>
            </a:xfrm>
            <a:prstGeom prst="rect">
              <a:avLst/>
            </a:prstGeom>
            <a:noFill/>
          </p:spPr>
          <p:txBody>
            <a:bodyPr wrap="square" rtlCol="0">
              <a:spAutoFit/>
            </a:bodyPr>
            <a:lstStyle/>
            <a:p>
              <a:pPr algn="ctr"/>
              <a:r>
                <a:rPr lang="en-US" altLang="ja-JP" sz="1200" dirty="0" smtClean="0"/>
                <a:t>1121</a:t>
              </a:r>
              <a:endParaRPr kumimoji="1" lang="ja-JP" altLang="en-US" sz="1200" dirty="0"/>
            </a:p>
          </p:txBody>
        </p:sp>
        <p:sp>
          <p:nvSpPr>
            <p:cNvPr id="38" name="テキスト ボックス 37"/>
            <p:cNvSpPr txBox="1"/>
            <p:nvPr/>
          </p:nvSpPr>
          <p:spPr>
            <a:xfrm>
              <a:off x="8286777" y="5143512"/>
              <a:ext cx="571504" cy="276999"/>
            </a:xfrm>
            <a:prstGeom prst="rect">
              <a:avLst/>
            </a:prstGeom>
            <a:noFill/>
          </p:spPr>
          <p:txBody>
            <a:bodyPr wrap="square" rtlCol="0">
              <a:spAutoFit/>
            </a:bodyPr>
            <a:lstStyle/>
            <a:p>
              <a:pPr algn="ctr"/>
              <a:r>
                <a:rPr kumimoji="1" lang="en-US" altLang="ja-JP" sz="1200" dirty="0" smtClean="0"/>
                <a:t>1189</a:t>
              </a:r>
              <a:endParaRPr kumimoji="1" lang="ja-JP" altLang="en-US" sz="1200" dirty="0"/>
            </a:p>
          </p:txBody>
        </p:sp>
        <p:sp>
          <p:nvSpPr>
            <p:cNvPr id="39" name="テキスト ボックス 38"/>
            <p:cNvSpPr txBox="1"/>
            <p:nvPr/>
          </p:nvSpPr>
          <p:spPr>
            <a:xfrm>
              <a:off x="733398" y="4810135"/>
              <a:ext cx="285752" cy="307777"/>
            </a:xfrm>
            <a:prstGeom prst="rect">
              <a:avLst/>
            </a:prstGeom>
            <a:noFill/>
          </p:spPr>
          <p:txBody>
            <a:bodyPr wrap="square" rtlCol="0">
              <a:spAutoFit/>
            </a:bodyPr>
            <a:lstStyle/>
            <a:p>
              <a:r>
                <a:rPr kumimoji="1" lang="en-US" altLang="ja-JP" sz="1400" dirty="0" smtClean="0"/>
                <a:t>9</a:t>
              </a:r>
              <a:endParaRPr kumimoji="1" lang="ja-JP" altLang="en-US" sz="1400" dirty="0"/>
            </a:p>
          </p:txBody>
        </p:sp>
        <p:sp>
          <p:nvSpPr>
            <p:cNvPr id="40" name="テキスト ボックス 39"/>
            <p:cNvSpPr txBox="1"/>
            <p:nvPr/>
          </p:nvSpPr>
          <p:spPr>
            <a:xfrm>
              <a:off x="2105008" y="4810135"/>
              <a:ext cx="428628" cy="307777"/>
            </a:xfrm>
            <a:prstGeom prst="rect">
              <a:avLst/>
            </a:prstGeom>
            <a:noFill/>
          </p:spPr>
          <p:txBody>
            <a:bodyPr wrap="square" rtlCol="0">
              <a:spAutoFit/>
            </a:bodyPr>
            <a:lstStyle/>
            <a:p>
              <a:pPr algn="ctr"/>
              <a:r>
                <a:rPr kumimoji="1" lang="en-US" altLang="ja-JP" sz="1400" dirty="0" smtClean="0"/>
                <a:t>26</a:t>
              </a:r>
              <a:endParaRPr kumimoji="1" lang="ja-JP" altLang="en-US" sz="1400" dirty="0"/>
            </a:p>
          </p:txBody>
        </p:sp>
        <p:sp>
          <p:nvSpPr>
            <p:cNvPr id="41" name="テキスト ボックス 40"/>
            <p:cNvSpPr txBox="1"/>
            <p:nvPr/>
          </p:nvSpPr>
          <p:spPr>
            <a:xfrm>
              <a:off x="3505193" y="4807160"/>
              <a:ext cx="428628" cy="307777"/>
            </a:xfrm>
            <a:prstGeom prst="rect">
              <a:avLst/>
            </a:prstGeom>
            <a:noFill/>
          </p:spPr>
          <p:txBody>
            <a:bodyPr wrap="square" rtlCol="0">
              <a:spAutoFit/>
            </a:bodyPr>
            <a:lstStyle/>
            <a:p>
              <a:pPr algn="ctr"/>
              <a:r>
                <a:rPr lang="en-US" altLang="ja-JP" sz="1400" dirty="0" smtClean="0"/>
                <a:t>52</a:t>
              </a:r>
              <a:endParaRPr kumimoji="1" lang="ja-JP" altLang="en-US" sz="1400" dirty="0"/>
            </a:p>
          </p:txBody>
        </p:sp>
        <p:sp>
          <p:nvSpPr>
            <p:cNvPr id="42" name="テキスト ボックス 41"/>
            <p:cNvSpPr txBox="1"/>
            <p:nvPr/>
          </p:nvSpPr>
          <p:spPr>
            <a:xfrm>
              <a:off x="5100641" y="4805372"/>
              <a:ext cx="428628" cy="307777"/>
            </a:xfrm>
            <a:prstGeom prst="rect">
              <a:avLst/>
            </a:prstGeom>
            <a:noFill/>
          </p:spPr>
          <p:txBody>
            <a:bodyPr wrap="square" rtlCol="0">
              <a:spAutoFit/>
            </a:bodyPr>
            <a:lstStyle/>
            <a:p>
              <a:pPr algn="ctr"/>
              <a:r>
                <a:rPr lang="en-US" altLang="ja-JP" sz="1400" dirty="0" smtClean="0"/>
                <a:t>75</a:t>
              </a:r>
              <a:endParaRPr kumimoji="1" lang="ja-JP" altLang="en-US" sz="1400" dirty="0"/>
            </a:p>
          </p:txBody>
        </p:sp>
        <p:sp>
          <p:nvSpPr>
            <p:cNvPr id="43" name="テキスト ボックス 42"/>
            <p:cNvSpPr txBox="1"/>
            <p:nvPr/>
          </p:nvSpPr>
          <p:spPr>
            <a:xfrm>
              <a:off x="6572264" y="4814897"/>
              <a:ext cx="428628" cy="307777"/>
            </a:xfrm>
            <a:prstGeom prst="rect">
              <a:avLst/>
            </a:prstGeom>
            <a:noFill/>
          </p:spPr>
          <p:txBody>
            <a:bodyPr wrap="square" rtlCol="0">
              <a:spAutoFit/>
            </a:bodyPr>
            <a:lstStyle/>
            <a:p>
              <a:pPr algn="ctr"/>
              <a:r>
                <a:rPr lang="en-US" altLang="ja-JP" sz="1400" dirty="0" smtClean="0"/>
                <a:t>48</a:t>
              </a:r>
              <a:endParaRPr kumimoji="1" lang="ja-JP" altLang="en-US" sz="1400" dirty="0"/>
            </a:p>
          </p:txBody>
        </p:sp>
        <p:sp>
          <p:nvSpPr>
            <p:cNvPr id="44" name="テキスト ボックス 43"/>
            <p:cNvSpPr txBox="1"/>
            <p:nvPr/>
          </p:nvSpPr>
          <p:spPr>
            <a:xfrm>
              <a:off x="8143900" y="4786322"/>
              <a:ext cx="428628" cy="307777"/>
            </a:xfrm>
            <a:prstGeom prst="rect">
              <a:avLst/>
            </a:prstGeom>
            <a:noFill/>
          </p:spPr>
          <p:txBody>
            <a:bodyPr wrap="square" rtlCol="0">
              <a:spAutoFit/>
            </a:bodyPr>
            <a:lstStyle/>
            <a:p>
              <a:pPr algn="ctr"/>
              <a:r>
                <a:rPr lang="en-US" altLang="ja-JP" sz="1400" dirty="0" smtClean="0"/>
                <a:t>29</a:t>
              </a:r>
              <a:endParaRPr kumimoji="1" lang="ja-JP" altLang="en-US" sz="1400" dirty="0"/>
            </a:p>
          </p:txBody>
        </p:sp>
      </p:grpSp>
      <p:sp>
        <p:nvSpPr>
          <p:cNvPr id="48" name="テキスト ボックス 47"/>
          <p:cNvSpPr txBox="1"/>
          <p:nvPr/>
        </p:nvSpPr>
        <p:spPr>
          <a:xfrm>
            <a:off x="3714744" y="4937951"/>
            <a:ext cx="1428760" cy="338554"/>
          </a:xfrm>
          <a:prstGeom prst="rect">
            <a:avLst/>
          </a:prstGeom>
          <a:noFill/>
          <a:ln>
            <a:solidFill>
              <a:schemeClr val="bg1">
                <a:lumMod val="75000"/>
              </a:schemeClr>
            </a:solidFill>
          </a:ln>
        </p:spPr>
        <p:txBody>
          <a:bodyPr wrap="square" rtlCol="0">
            <a:spAutoFit/>
          </a:bodyPr>
          <a:lstStyle/>
          <a:p>
            <a:pPr algn="ctr"/>
            <a:r>
              <a:rPr lang="en-US" altLang="ja-JP" sz="1600" dirty="0" smtClean="0">
                <a:latin typeface="Times New Roman" pitchFamily="18" charset="0"/>
                <a:cs typeface="Times New Roman" pitchFamily="18" charset="0"/>
              </a:rPr>
              <a:t>Orbit Number</a:t>
            </a:r>
            <a:endParaRPr kumimoji="1" lang="ja-JP" altLang="en-US" sz="1600" dirty="0">
              <a:latin typeface="Times New Roman" pitchFamily="18" charset="0"/>
              <a:cs typeface="Times New Roman" pitchFamily="18" charset="0"/>
            </a:endParaRPr>
          </a:p>
        </p:txBody>
      </p:sp>
      <p:sp>
        <p:nvSpPr>
          <p:cNvPr id="45" name="正方形/長方形 44"/>
          <p:cNvSpPr/>
          <p:nvPr/>
        </p:nvSpPr>
        <p:spPr>
          <a:xfrm>
            <a:off x="1571604" y="214290"/>
            <a:ext cx="5643602" cy="313932"/>
          </a:xfrm>
          <a:prstGeom prst="rect">
            <a:avLst/>
          </a:prstGeom>
        </p:spPr>
        <p:txBody>
          <a:bodyPr wrap="square">
            <a:spAutoFit/>
          </a:bodyPr>
          <a:lstStyle/>
          <a:p>
            <a:pPr marL="342900" indent="-342900" algn="ctr">
              <a:lnSpc>
                <a:spcPct val="80000"/>
              </a:lnSpc>
              <a:spcBef>
                <a:spcPct val="20000"/>
              </a:spcBef>
            </a:pPr>
            <a:r>
              <a:rPr lang="en-US" altLang="ja-JP" b="1" dirty="0" smtClean="0">
                <a:latin typeface="Times New Roman" pitchFamily="18" charset="0"/>
              </a:rPr>
              <a:t>Venus Express / Venus Monitoring Camera (VMC)</a:t>
            </a:r>
            <a:endParaRPr lang="en-US" altLang="ja-JP" b="1" dirty="0">
              <a:latin typeface="Times New Roman" pitchFamily="18" charset="0"/>
            </a:endParaRPr>
          </a:p>
        </p:txBody>
      </p:sp>
      <p:cxnSp>
        <p:nvCxnSpPr>
          <p:cNvPr id="50" name="直線矢印コネクタ 49"/>
          <p:cNvCxnSpPr/>
          <p:nvPr/>
        </p:nvCxnSpPr>
        <p:spPr>
          <a:xfrm rot="10800000" flipV="1">
            <a:off x="6786578" y="3857628"/>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286644" y="3560152"/>
            <a:ext cx="1500198" cy="523220"/>
          </a:xfrm>
          <a:prstGeom prst="rect">
            <a:avLst/>
          </a:prstGeom>
          <a:noFill/>
        </p:spPr>
        <p:txBody>
          <a:bodyPr wrap="square" rtlCol="0">
            <a:spAutoFit/>
          </a:bodyPr>
          <a:lstStyle/>
          <a:p>
            <a:r>
              <a:rPr lang="ja-JP" altLang="en-US" sz="1400" dirty="0" smtClean="0"/>
              <a:t>風速</a:t>
            </a:r>
            <a:r>
              <a:rPr lang="ja-JP" altLang="en-US" sz="1400" dirty="0" smtClean="0"/>
              <a:t>の</a:t>
            </a:r>
            <a:r>
              <a:rPr lang="ja-JP" altLang="en-US" sz="1400" dirty="0" smtClean="0"/>
              <a:t>推定</a:t>
            </a:r>
            <a:r>
              <a:rPr lang="ja-JP" altLang="en-US" sz="1400" dirty="0" smtClean="0"/>
              <a:t>が</a:t>
            </a:r>
            <a:r>
              <a:rPr lang="en-US" altLang="ja-JP" sz="1400" dirty="0" smtClean="0"/>
              <a:t/>
            </a:r>
            <a:br>
              <a:rPr lang="en-US" altLang="ja-JP" sz="1400" dirty="0" smtClean="0"/>
            </a:br>
            <a:r>
              <a:rPr lang="ja-JP" altLang="en-US" sz="1400" dirty="0" smtClean="0"/>
              <a:t>行えた軌道数</a:t>
            </a:r>
            <a:endParaRPr kumimoji="1" lang="ja-JP" alt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9" name="Text Box 13"/>
          <p:cNvSpPr txBox="1">
            <a:spLocks noChangeArrowheads="1"/>
          </p:cNvSpPr>
          <p:nvPr/>
        </p:nvSpPr>
        <p:spPr bwMode="auto">
          <a:xfrm>
            <a:off x="539750" y="1916113"/>
            <a:ext cx="5638800" cy="701675"/>
          </a:xfrm>
          <a:prstGeom prst="rect">
            <a:avLst/>
          </a:prstGeom>
          <a:noFill/>
          <a:ln w="9525">
            <a:noFill/>
            <a:miter lim="800000"/>
            <a:headEnd/>
            <a:tailEnd/>
          </a:ln>
          <a:effectLst/>
        </p:spPr>
        <p:txBody>
          <a:bodyPr>
            <a:spAutoFit/>
          </a:bodyPr>
          <a:lstStyle/>
          <a:p>
            <a:pPr>
              <a:spcBef>
                <a:spcPct val="50000"/>
              </a:spcBef>
            </a:pPr>
            <a:r>
              <a:rPr lang="en-US" altLang="ja-JP" sz="2000" dirty="0">
                <a:latin typeface="Times New Roman" pitchFamily="18" charset="0"/>
              </a:rPr>
              <a:t>1</a:t>
            </a:r>
            <a:r>
              <a:rPr lang="en-US" altLang="ja-JP" sz="2000" dirty="0" smtClean="0">
                <a:latin typeface="Times New Roman" pitchFamily="18" charset="0"/>
              </a:rPr>
              <a:t>.</a:t>
            </a:r>
            <a:r>
              <a:rPr lang="ja-JP" altLang="en-US" sz="2000" dirty="0" smtClean="0">
                <a:latin typeface="Times New Roman" pitchFamily="18" charset="0"/>
              </a:rPr>
              <a:t>投影</a:t>
            </a:r>
            <a:r>
              <a:rPr lang="en-US" altLang="ja-JP" sz="2000" dirty="0">
                <a:latin typeface="Times New Roman" pitchFamily="18" charset="0"/>
              </a:rPr>
              <a:t/>
            </a:r>
            <a:br>
              <a:rPr lang="en-US" altLang="ja-JP" sz="2000" dirty="0">
                <a:latin typeface="Times New Roman" pitchFamily="18" charset="0"/>
              </a:rPr>
            </a:br>
            <a:r>
              <a:rPr lang="en-US" altLang="ja-JP" sz="2000" dirty="0">
                <a:latin typeface="Times New Roman" pitchFamily="18" charset="0"/>
              </a:rPr>
              <a:t>   </a:t>
            </a:r>
            <a:r>
              <a:rPr lang="ja-JP" altLang="en-US" sz="2000" dirty="0" smtClean="0">
                <a:latin typeface="Times New Roman" pitchFamily="18" charset="0"/>
              </a:rPr>
              <a:t>金星撮像画像</a:t>
            </a:r>
            <a:r>
              <a:rPr lang="en-US" altLang="ja-JP" sz="2000" dirty="0" smtClean="0">
                <a:latin typeface="Times New Roman" pitchFamily="18" charset="0"/>
              </a:rPr>
              <a:t> →</a:t>
            </a:r>
            <a:r>
              <a:rPr lang="ja-JP" altLang="en-US" sz="2000" dirty="0" smtClean="0">
                <a:latin typeface="Times New Roman" pitchFamily="18" charset="0"/>
              </a:rPr>
              <a:t>緯度・経度マッピング</a:t>
            </a:r>
            <a:endParaRPr lang="en-US" altLang="ja-JP" sz="2000" dirty="0">
              <a:latin typeface="Times New Roman" pitchFamily="18" charset="0"/>
            </a:endParaRPr>
          </a:p>
        </p:txBody>
      </p:sp>
      <p:sp>
        <p:nvSpPr>
          <p:cNvPr id="29710" name="Rectangle 14"/>
          <p:cNvSpPr>
            <a:spLocks noChangeArrowheads="1"/>
          </p:cNvSpPr>
          <p:nvPr/>
        </p:nvSpPr>
        <p:spPr bwMode="auto">
          <a:xfrm>
            <a:off x="457200" y="274638"/>
            <a:ext cx="8229600" cy="563562"/>
          </a:xfrm>
          <a:prstGeom prst="rect">
            <a:avLst/>
          </a:prstGeom>
          <a:noFill/>
          <a:ln w="9525">
            <a:noFill/>
            <a:miter lim="800000"/>
            <a:headEnd/>
            <a:tailEnd/>
          </a:ln>
          <a:effectLst/>
        </p:spPr>
        <p:txBody>
          <a:bodyPr anchor="ctr"/>
          <a:lstStyle/>
          <a:p>
            <a:pPr algn="ctr"/>
            <a:r>
              <a:rPr lang="en-US" altLang="ja-JP" sz="4000" dirty="0">
                <a:solidFill>
                  <a:srgbClr val="0066FF"/>
                </a:solidFill>
                <a:latin typeface="Times New Roman" pitchFamily="18" charset="0"/>
              </a:rPr>
              <a:t>Image Analysis</a:t>
            </a:r>
          </a:p>
        </p:txBody>
      </p:sp>
      <p:grpSp>
        <p:nvGrpSpPr>
          <p:cNvPr id="3" name="Group 15"/>
          <p:cNvGrpSpPr>
            <a:grpSpLocks/>
          </p:cNvGrpSpPr>
          <p:nvPr/>
        </p:nvGrpSpPr>
        <p:grpSpPr bwMode="auto">
          <a:xfrm>
            <a:off x="1844690" y="1219205"/>
            <a:ext cx="4941888" cy="542926"/>
            <a:chOff x="960" y="3552"/>
            <a:chExt cx="3113" cy="342"/>
          </a:xfrm>
        </p:grpSpPr>
        <p:sp>
          <p:nvSpPr>
            <p:cNvPr id="29712" name="Text Box 16"/>
            <p:cNvSpPr txBox="1">
              <a:spLocks noChangeArrowheads="1"/>
            </p:cNvSpPr>
            <p:nvPr/>
          </p:nvSpPr>
          <p:spPr bwMode="auto">
            <a:xfrm>
              <a:off x="960" y="3552"/>
              <a:ext cx="1536" cy="327"/>
            </a:xfrm>
            <a:prstGeom prst="rect">
              <a:avLst/>
            </a:prstGeom>
            <a:noFill/>
            <a:ln w="9525">
              <a:noFill/>
              <a:miter lim="800000"/>
              <a:headEnd/>
              <a:tailEnd/>
            </a:ln>
            <a:effectLst/>
          </p:spPr>
          <p:txBody>
            <a:bodyPr>
              <a:spAutoFit/>
            </a:bodyPr>
            <a:lstStyle/>
            <a:p>
              <a:pPr algn="ctr">
                <a:spcBef>
                  <a:spcPct val="50000"/>
                </a:spcBef>
              </a:pPr>
              <a:r>
                <a:rPr lang="ja-JP" altLang="en-US" sz="2800" dirty="0" smtClean="0">
                  <a:latin typeface="Times New Roman" pitchFamily="18" charset="0"/>
                </a:rPr>
                <a:t>金星雲画像</a:t>
              </a:r>
              <a:endParaRPr lang="en-US" altLang="ja-JP" sz="2800" dirty="0">
                <a:latin typeface="Times New Roman" pitchFamily="18" charset="0"/>
              </a:endParaRPr>
            </a:p>
          </p:txBody>
        </p:sp>
        <p:sp>
          <p:nvSpPr>
            <p:cNvPr id="29713" name="Rectangle 17"/>
            <p:cNvSpPr>
              <a:spLocks noChangeArrowheads="1"/>
            </p:cNvSpPr>
            <p:nvPr/>
          </p:nvSpPr>
          <p:spPr bwMode="auto">
            <a:xfrm>
              <a:off x="3504" y="3564"/>
              <a:ext cx="569" cy="330"/>
            </a:xfrm>
            <a:prstGeom prst="rect">
              <a:avLst/>
            </a:prstGeom>
            <a:noFill/>
            <a:ln w="9525">
              <a:noFill/>
              <a:miter lim="800000"/>
              <a:headEnd/>
              <a:tailEnd/>
            </a:ln>
            <a:effectLst/>
          </p:spPr>
          <p:txBody>
            <a:bodyPr wrap="none">
              <a:spAutoFit/>
            </a:bodyPr>
            <a:lstStyle/>
            <a:p>
              <a:r>
                <a:rPr lang="ja-JP" altLang="en-US" sz="2800" dirty="0" smtClean="0">
                  <a:latin typeface="Times New Roman" pitchFamily="18" charset="0"/>
                </a:rPr>
                <a:t>風速</a:t>
              </a:r>
              <a:endParaRPr lang="en-US" altLang="ja-JP" sz="2800" dirty="0">
                <a:latin typeface="Times New Roman" pitchFamily="18" charset="0"/>
              </a:endParaRPr>
            </a:p>
          </p:txBody>
        </p:sp>
        <p:sp>
          <p:nvSpPr>
            <p:cNvPr id="29714" name="Line 18"/>
            <p:cNvSpPr>
              <a:spLocks noChangeShapeType="1"/>
            </p:cNvSpPr>
            <p:nvPr/>
          </p:nvSpPr>
          <p:spPr bwMode="auto">
            <a:xfrm>
              <a:off x="2544" y="3744"/>
              <a:ext cx="864" cy="0"/>
            </a:xfrm>
            <a:prstGeom prst="line">
              <a:avLst/>
            </a:prstGeom>
            <a:noFill/>
            <a:ln w="38100">
              <a:solidFill>
                <a:srgbClr val="FF0000"/>
              </a:solidFill>
              <a:round/>
              <a:headEnd/>
              <a:tailEnd type="arrow" w="med" len="med"/>
            </a:ln>
            <a:effectLst/>
          </p:spPr>
          <p:txBody>
            <a:bodyPr/>
            <a:lstStyle/>
            <a:p>
              <a:endParaRPr lang="ja-JP" altLang="en-US"/>
            </a:p>
          </p:txBody>
        </p:sp>
      </p:grpSp>
      <p:sp>
        <p:nvSpPr>
          <p:cNvPr id="29716" name="Text Box 20"/>
          <p:cNvSpPr txBox="1">
            <a:spLocks noChangeArrowheads="1"/>
          </p:cNvSpPr>
          <p:nvPr/>
        </p:nvSpPr>
        <p:spPr bwMode="auto">
          <a:xfrm>
            <a:off x="485775" y="5699125"/>
            <a:ext cx="4953000" cy="701675"/>
          </a:xfrm>
          <a:prstGeom prst="rect">
            <a:avLst/>
          </a:prstGeom>
          <a:noFill/>
          <a:ln w="9525">
            <a:noFill/>
            <a:miter lim="800000"/>
            <a:headEnd/>
            <a:tailEnd/>
          </a:ln>
          <a:effectLst/>
        </p:spPr>
        <p:txBody>
          <a:bodyPr>
            <a:spAutoFit/>
          </a:bodyPr>
          <a:lstStyle/>
          <a:p>
            <a:pPr>
              <a:spcBef>
                <a:spcPct val="50000"/>
              </a:spcBef>
            </a:pPr>
            <a:r>
              <a:rPr lang="en-US" altLang="ja-JP" sz="2000" dirty="0" smtClean="0">
                <a:latin typeface="Times New Roman" pitchFamily="18" charset="0"/>
              </a:rPr>
              <a:t>2.</a:t>
            </a:r>
            <a:r>
              <a:rPr lang="ja-JP" altLang="en-US" sz="2000" dirty="0" smtClean="0">
                <a:latin typeface="Times New Roman" pitchFamily="18" charset="0"/>
              </a:rPr>
              <a:t>雲追跡</a:t>
            </a:r>
            <a:r>
              <a:rPr lang="en-US" altLang="ja-JP" sz="2000" dirty="0">
                <a:latin typeface="Times New Roman" pitchFamily="18" charset="0"/>
              </a:rPr>
              <a:t/>
            </a:r>
            <a:br>
              <a:rPr lang="en-US" altLang="ja-JP" sz="2000" dirty="0">
                <a:latin typeface="Times New Roman" pitchFamily="18" charset="0"/>
              </a:rPr>
            </a:br>
            <a:r>
              <a:rPr lang="en-US" altLang="ja-JP" sz="2000" dirty="0">
                <a:latin typeface="Times New Roman" pitchFamily="18" charset="0"/>
              </a:rPr>
              <a:t>   </a:t>
            </a:r>
            <a:r>
              <a:rPr lang="ja-JP" altLang="en-US" sz="2000" dirty="0" smtClean="0">
                <a:latin typeface="Times New Roman" pitchFamily="18" charset="0"/>
              </a:rPr>
              <a:t>雲の動き</a:t>
            </a:r>
            <a:r>
              <a:rPr lang="en-US" altLang="ja-JP" sz="2000" dirty="0" smtClean="0">
                <a:latin typeface="Times New Roman" pitchFamily="18" charset="0"/>
              </a:rPr>
              <a:t> →  </a:t>
            </a:r>
            <a:r>
              <a:rPr lang="ja-JP" altLang="en-US" sz="2000" dirty="0" smtClean="0">
                <a:latin typeface="Times New Roman" pitchFamily="18" charset="0"/>
              </a:rPr>
              <a:t>風速</a:t>
            </a:r>
            <a:endParaRPr lang="en-US" altLang="ja-JP" sz="2000" dirty="0">
              <a:latin typeface="Times New Roman" pitchFamily="18" charset="0"/>
            </a:endParaRPr>
          </a:p>
        </p:txBody>
      </p:sp>
      <p:sp>
        <p:nvSpPr>
          <p:cNvPr id="29717" name="Text Box 21"/>
          <p:cNvSpPr txBox="1">
            <a:spLocks noChangeArrowheads="1"/>
          </p:cNvSpPr>
          <p:nvPr/>
        </p:nvSpPr>
        <p:spPr bwMode="auto">
          <a:xfrm>
            <a:off x="7019925" y="5805488"/>
            <a:ext cx="1600200" cy="366712"/>
          </a:xfrm>
          <a:prstGeom prst="rect">
            <a:avLst/>
          </a:prstGeom>
          <a:noFill/>
          <a:ln w="9525">
            <a:noFill/>
            <a:miter lim="800000"/>
            <a:headEnd/>
            <a:tailEnd/>
          </a:ln>
          <a:effectLst/>
        </p:spPr>
        <p:txBody>
          <a:bodyPr>
            <a:spAutoFit/>
          </a:bodyPr>
          <a:lstStyle/>
          <a:p>
            <a:pPr>
              <a:spcBef>
                <a:spcPct val="50000"/>
              </a:spcBef>
            </a:pPr>
            <a:r>
              <a:rPr lang="en-US" altLang="ja-JP">
                <a:latin typeface="Times New Roman" pitchFamily="18" charset="0"/>
              </a:rPr>
              <a:t>Orbit #30 UV</a:t>
            </a:r>
          </a:p>
        </p:txBody>
      </p:sp>
      <p:pic>
        <p:nvPicPr>
          <p:cNvPr id="29718" name="Picture 22"/>
          <p:cNvPicPr>
            <a:picLocks noChangeAspect="1" noChangeArrowheads="1"/>
          </p:cNvPicPr>
          <p:nvPr/>
        </p:nvPicPr>
        <p:blipFill>
          <a:blip r:embed="rId3" cstate="print"/>
          <a:srcRect l="29630" t="14847" r="13199" b="28032"/>
          <a:stretch>
            <a:fillRect/>
          </a:stretch>
        </p:blipFill>
        <p:spPr bwMode="auto">
          <a:xfrm>
            <a:off x="538164" y="3141663"/>
            <a:ext cx="2124075" cy="2124075"/>
          </a:xfrm>
          <a:prstGeom prst="rect">
            <a:avLst/>
          </a:prstGeom>
          <a:noFill/>
          <a:ln w="38100">
            <a:solidFill>
              <a:schemeClr val="accent2"/>
            </a:solidFill>
            <a:miter lim="800000"/>
            <a:headEnd/>
            <a:tailEnd/>
          </a:ln>
          <a:effectLst/>
        </p:spPr>
      </p:pic>
      <p:sp>
        <p:nvSpPr>
          <p:cNvPr id="23" name="Text Box 24"/>
          <p:cNvSpPr txBox="1">
            <a:spLocks noChangeArrowheads="1"/>
          </p:cNvSpPr>
          <p:nvPr/>
        </p:nvSpPr>
        <p:spPr bwMode="auto">
          <a:xfrm>
            <a:off x="1" y="115888"/>
            <a:ext cx="1214414" cy="366712"/>
          </a:xfrm>
          <a:prstGeom prst="rect">
            <a:avLst/>
          </a:prstGeom>
          <a:noFill/>
          <a:ln w="9525">
            <a:noFill/>
            <a:miter lim="800000"/>
            <a:headEnd/>
            <a:tailEnd/>
          </a:ln>
          <a:effectLst/>
        </p:spPr>
        <p:txBody>
          <a:bodyPr wrap="square">
            <a:spAutoFit/>
          </a:bodyPr>
          <a:lstStyle/>
          <a:p>
            <a:pPr>
              <a:spcBef>
                <a:spcPct val="50000"/>
              </a:spcBef>
            </a:pPr>
            <a:r>
              <a:rPr lang="en-US" altLang="ja-JP" u="sng" dirty="0">
                <a:latin typeface="Times New Roman" pitchFamily="18" charset="0"/>
              </a:rPr>
              <a:t>Method</a:t>
            </a:r>
          </a:p>
        </p:txBody>
      </p:sp>
      <p:pic>
        <p:nvPicPr>
          <p:cNvPr id="6146" name="Picture 2" descr="C:\work\VenusData\VMC_Images\V0030_o1.gif"/>
          <p:cNvPicPr>
            <a:picLocks noChangeAspect="1" noChangeArrowheads="1" noCrop="1"/>
          </p:cNvPicPr>
          <p:nvPr/>
        </p:nvPicPr>
        <p:blipFill>
          <a:blip r:embed="rId4" cstate="print"/>
          <a:srcRect/>
          <a:stretch>
            <a:fillRect/>
          </a:stretch>
        </p:blipFill>
        <p:spPr bwMode="auto">
          <a:xfrm>
            <a:off x="357158" y="3000372"/>
            <a:ext cx="2357454" cy="2357454"/>
          </a:xfrm>
          <a:prstGeom prst="rect">
            <a:avLst/>
          </a:prstGeom>
          <a:noFill/>
        </p:spPr>
      </p:pic>
      <p:sp>
        <p:nvSpPr>
          <p:cNvPr id="25" name="テキスト ボックス 24"/>
          <p:cNvSpPr txBox="1"/>
          <p:nvPr/>
        </p:nvSpPr>
        <p:spPr>
          <a:xfrm>
            <a:off x="2786050" y="3214686"/>
            <a:ext cx="1071570" cy="677108"/>
          </a:xfrm>
          <a:prstGeom prst="rect">
            <a:avLst/>
          </a:prstGeom>
          <a:noFill/>
        </p:spPr>
        <p:txBody>
          <a:bodyPr wrap="square" rtlCol="0">
            <a:spAutoFit/>
          </a:bodyPr>
          <a:lstStyle/>
          <a:p>
            <a:pPr algn="ctr"/>
            <a:r>
              <a:rPr kumimoji="1" lang="ja-JP" altLang="en-US" sz="1400" dirty="0" smtClean="0">
                <a:latin typeface="Times New Roman" pitchFamily="18" charset="0"/>
                <a:cs typeface="Times New Roman" pitchFamily="18" charset="0"/>
              </a:rPr>
              <a:t>軌道情報</a:t>
            </a:r>
            <a:r>
              <a:rPr kumimoji="1" lang="en-US" altLang="ja-JP" sz="1400" dirty="0" smtClean="0">
                <a:latin typeface="Times New Roman" pitchFamily="18" charset="0"/>
                <a:cs typeface="Times New Roman" pitchFamily="18" charset="0"/>
              </a:rPr>
              <a:t/>
            </a:r>
            <a:br>
              <a:rPr kumimoji="1" lang="en-US" altLang="ja-JP" sz="1400" dirty="0" smtClean="0">
                <a:latin typeface="Times New Roman" pitchFamily="18" charset="0"/>
                <a:cs typeface="Times New Roman" pitchFamily="18" charset="0"/>
              </a:rPr>
            </a:br>
            <a:r>
              <a:rPr kumimoji="1" lang="ja-JP" altLang="en-US" sz="1400" dirty="0" smtClean="0">
                <a:latin typeface="Times New Roman" pitchFamily="18" charset="0"/>
                <a:cs typeface="Times New Roman" pitchFamily="18" charset="0"/>
              </a:rPr>
              <a:t>姿勢情報</a:t>
            </a:r>
            <a:r>
              <a:rPr kumimoji="1" lang="en-US" altLang="ja-JP" sz="1400" dirty="0" smtClean="0">
                <a:latin typeface="Times New Roman" pitchFamily="18" charset="0"/>
                <a:cs typeface="Times New Roman" pitchFamily="18" charset="0"/>
              </a:rPr>
              <a:t/>
            </a:r>
            <a:br>
              <a:rPr kumimoji="1" lang="en-US" altLang="ja-JP" sz="1400" dirty="0" smtClean="0">
                <a:latin typeface="Times New Roman" pitchFamily="18" charset="0"/>
                <a:cs typeface="Times New Roman" pitchFamily="18" charset="0"/>
              </a:rPr>
            </a:br>
            <a:r>
              <a:rPr kumimoji="1" lang="en-US" altLang="ja-JP" sz="1000" dirty="0" smtClean="0">
                <a:latin typeface="Times New Roman" pitchFamily="18" charset="0"/>
                <a:cs typeface="Times New Roman" pitchFamily="18" charset="0"/>
              </a:rPr>
              <a:t>SPICE</a:t>
            </a:r>
            <a:r>
              <a:rPr kumimoji="1" lang="ja-JP" altLang="en-US" sz="1000" dirty="0" smtClean="0">
                <a:latin typeface="Times New Roman" pitchFamily="18" charset="0"/>
                <a:cs typeface="Times New Roman" pitchFamily="18" charset="0"/>
              </a:rPr>
              <a:t>ライブラリ</a:t>
            </a:r>
            <a:endParaRPr kumimoji="1" lang="ja-JP" altLang="en-US" sz="1400" dirty="0">
              <a:latin typeface="Times New Roman" pitchFamily="18" charset="0"/>
              <a:cs typeface="Times New Roman" pitchFamily="18" charset="0"/>
            </a:endParaRPr>
          </a:p>
        </p:txBody>
      </p:sp>
      <p:sp>
        <p:nvSpPr>
          <p:cNvPr id="29699" name="Line 3"/>
          <p:cNvSpPr>
            <a:spLocks noChangeAspect="1" noChangeShapeType="1"/>
          </p:cNvSpPr>
          <p:nvPr/>
        </p:nvSpPr>
        <p:spPr bwMode="auto">
          <a:xfrm>
            <a:off x="2857488" y="4021138"/>
            <a:ext cx="858880" cy="0"/>
          </a:xfrm>
          <a:prstGeom prst="line">
            <a:avLst/>
          </a:prstGeom>
          <a:noFill/>
          <a:ln w="38100">
            <a:solidFill>
              <a:schemeClr val="tx1"/>
            </a:solidFill>
            <a:round/>
            <a:headEnd/>
            <a:tailEnd type="arrow" w="med" len="med"/>
          </a:ln>
          <a:effectLst/>
        </p:spPr>
        <p:txBody>
          <a:bodyPr/>
          <a:lstStyle/>
          <a:p>
            <a:endParaRPr lang="ja-JP" altLang="en-US"/>
          </a:p>
        </p:txBody>
      </p:sp>
      <p:pic>
        <p:nvPicPr>
          <p:cNvPr id="29700" name="Picture 4" descr="V0030_o_ml"/>
          <p:cNvPicPr>
            <a:picLocks noChangeAspect="1" noChangeArrowheads="1" noCrop="1"/>
          </p:cNvPicPr>
          <p:nvPr/>
        </p:nvPicPr>
        <p:blipFill>
          <a:blip r:embed="rId5" cstate="print"/>
          <a:srcRect/>
          <a:stretch>
            <a:fillRect/>
          </a:stretch>
        </p:blipFill>
        <p:spPr bwMode="auto">
          <a:xfrm>
            <a:off x="4559331" y="2841625"/>
            <a:ext cx="4305300" cy="2619375"/>
          </a:xfrm>
          <a:prstGeom prst="rect">
            <a:avLst/>
          </a:prstGeom>
          <a:noFill/>
        </p:spPr>
      </p:pic>
      <p:sp>
        <p:nvSpPr>
          <p:cNvPr id="29701" name="Text Box 5"/>
          <p:cNvSpPr txBox="1">
            <a:spLocks noChangeAspect="1" noChangeArrowheads="1"/>
          </p:cNvSpPr>
          <p:nvPr/>
        </p:nvSpPr>
        <p:spPr bwMode="auto">
          <a:xfrm>
            <a:off x="4070381" y="2708275"/>
            <a:ext cx="468312" cy="304800"/>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rPr>
              <a:t>30</a:t>
            </a:r>
          </a:p>
        </p:txBody>
      </p:sp>
      <p:sp>
        <p:nvSpPr>
          <p:cNvPr id="29702" name="Text Box 6"/>
          <p:cNvSpPr txBox="1">
            <a:spLocks noChangeAspect="1" noChangeArrowheads="1"/>
          </p:cNvSpPr>
          <p:nvPr/>
        </p:nvSpPr>
        <p:spPr bwMode="auto">
          <a:xfrm>
            <a:off x="4060856" y="5280025"/>
            <a:ext cx="468312" cy="304800"/>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rPr>
              <a:t>-90</a:t>
            </a:r>
          </a:p>
        </p:txBody>
      </p:sp>
      <p:sp>
        <p:nvSpPr>
          <p:cNvPr id="29703" name="Text Box 7"/>
          <p:cNvSpPr txBox="1">
            <a:spLocks noChangeAspect="1" noChangeArrowheads="1"/>
          </p:cNvSpPr>
          <p:nvPr/>
        </p:nvSpPr>
        <p:spPr bwMode="auto">
          <a:xfrm>
            <a:off x="4081493" y="3286125"/>
            <a:ext cx="468312" cy="304800"/>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rPr>
              <a:t>0</a:t>
            </a:r>
          </a:p>
        </p:txBody>
      </p:sp>
      <p:sp>
        <p:nvSpPr>
          <p:cNvPr id="29704" name="Text Box 8"/>
          <p:cNvSpPr txBox="1">
            <a:spLocks noChangeAspect="1" noChangeArrowheads="1"/>
          </p:cNvSpPr>
          <p:nvPr/>
        </p:nvSpPr>
        <p:spPr bwMode="auto">
          <a:xfrm>
            <a:off x="4081493" y="3975100"/>
            <a:ext cx="468312" cy="304800"/>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rPr>
              <a:t>-30</a:t>
            </a:r>
          </a:p>
        </p:txBody>
      </p:sp>
      <p:sp>
        <p:nvSpPr>
          <p:cNvPr id="29705" name="Text Box 9"/>
          <p:cNvSpPr txBox="1">
            <a:spLocks noChangeAspect="1" noChangeArrowheads="1"/>
          </p:cNvSpPr>
          <p:nvPr/>
        </p:nvSpPr>
        <p:spPr bwMode="auto">
          <a:xfrm>
            <a:off x="4071968" y="4668838"/>
            <a:ext cx="468312" cy="304800"/>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rPr>
              <a:t>-60</a:t>
            </a:r>
          </a:p>
        </p:txBody>
      </p:sp>
      <p:sp>
        <p:nvSpPr>
          <p:cNvPr id="29706" name="Text Box 10"/>
          <p:cNvSpPr txBox="1">
            <a:spLocks noChangeAspect="1" noChangeArrowheads="1"/>
          </p:cNvSpPr>
          <p:nvPr/>
        </p:nvSpPr>
        <p:spPr bwMode="auto">
          <a:xfrm>
            <a:off x="5162581" y="5537200"/>
            <a:ext cx="3024187" cy="304800"/>
          </a:xfrm>
          <a:prstGeom prst="rect">
            <a:avLst/>
          </a:prstGeom>
          <a:noFill/>
          <a:ln w="9525">
            <a:noFill/>
            <a:miter lim="800000"/>
            <a:headEnd/>
            <a:tailEnd/>
          </a:ln>
          <a:effectLst/>
        </p:spPr>
        <p:txBody>
          <a:bodyPr>
            <a:spAutoFit/>
          </a:bodyPr>
          <a:lstStyle/>
          <a:p>
            <a:pPr algn="ctr">
              <a:spcBef>
                <a:spcPct val="50000"/>
              </a:spcBef>
            </a:pPr>
            <a:r>
              <a:rPr lang="en-US" altLang="ja-JP" sz="1400" dirty="0">
                <a:latin typeface="Times New Roman" pitchFamily="18" charset="0"/>
              </a:rPr>
              <a:t>Longitude</a:t>
            </a:r>
          </a:p>
        </p:txBody>
      </p:sp>
      <p:sp>
        <p:nvSpPr>
          <p:cNvPr id="29707" name="Text Box 11"/>
          <p:cNvSpPr txBox="1">
            <a:spLocks noChangeAspect="1" noChangeArrowheads="1"/>
          </p:cNvSpPr>
          <p:nvPr/>
        </p:nvSpPr>
        <p:spPr bwMode="auto">
          <a:xfrm rot="16200000">
            <a:off x="3106768" y="3892550"/>
            <a:ext cx="1738313" cy="304800"/>
          </a:xfrm>
          <a:prstGeom prst="rect">
            <a:avLst/>
          </a:prstGeom>
          <a:noFill/>
          <a:ln w="9525">
            <a:noFill/>
            <a:miter lim="800000"/>
            <a:headEnd/>
            <a:tailEnd/>
          </a:ln>
          <a:effectLst/>
        </p:spPr>
        <p:txBody>
          <a:bodyPr>
            <a:spAutoFit/>
          </a:bodyPr>
          <a:lstStyle/>
          <a:p>
            <a:pPr algn="ctr">
              <a:spcBef>
                <a:spcPct val="50000"/>
              </a:spcBef>
            </a:pPr>
            <a:r>
              <a:rPr lang="en-US" altLang="ja-JP" sz="1400" dirty="0">
                <a:latin typeface="Times New Roman" pitchFamily="18" charset="0"/>
              </a:rPr>
              <a:t>Latitude [deg]</a:t>
            </a:r>
          </a:p>
        </p:txBody>
      </p:sp>
      <p:sp>
        <p:nvSpPr>
          <p:cNvPr id="29708" name="Rectangle 12"/>
          <p:cNvSpPr>
            <a:spLocks noChangeAspect="1" noChangeArrowheads="1"/>
          </p:cNvSpPr>
          <p:nvPr/>
        </p:nvSpPr>
        <p:spPr bwMode="auto">
          <a:xfrm>
            <a:off x="4486306" y="2828925"/>
            <a:ext cx="4443412" cy="2659063"/>
          </a:xfrm>
          <a:prstGeom prst="rect">
            <a:avLst/>
          </a:prstGeom>
          <a:no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962025"/>
            <a:ext cx="7315200" cy="5791200"/>
            <a:chOff x="624" y="576"/>
            <a:chExt cx="4608" cy="3648"/>
          </a:xfrm>
        </p:grpSpPr>
        <p:sp>
          <p:nvSpPr>
            <p:cNvPr id="31747" name="Rectangle 3"/>
            <p:cNvSpPr>
              <a:spLocks noChangeArrowheads="1"/>
            </p:cNvSpPr>
            <p:nvPr/>
          </p:nvSpPr>
          <p:spPr bwMode="auto">
            <a:xfrm>
              <a:off x="624" y="576"/>
              <a:ext cx="4608" cy="3648"/>
            </a:xfrm>
            <a:prstGeom prst="rect">
              <a:avLst/>
            </a:prstGeom>
            <a:solidFill>
              <a:schemeClr val="bg1"/>
            </a:solidFill>
            <a:ln w="9525">
              <a:noFill/>
              <a:miter lim="800000"/>
              <a:headEnd/>
              <a:tailEnd/>
            </a:ln>
            <a:effectLst/>
          </p:spPr>
          <p:txBody>
            <a:bodyPr wrap="none" anchor="ctr"/>
            <a:lstStyle/>
            <a:p>
              <a:endParaRPr lang="ja-JP" altLang="en-US"/>
            </a:p>
          </p:txBody>
        </p:sp>
        <p:pic>
          <p:nvPicPr>
            <p:cNvPr id="31748" name="Picture 4" descr="TemplateandSearcharea_2_2"/>
            <p:cNvPicPr>
              <a:picLocks noChangeAspect="1" noChangeArrowheads="1"/>
            </p:cNvPicPr>
            <p:nvPr/>
          </p:nvPicPr>
          <p:blipFill>
            <a:blip r:embed="rId3" cstate="print"/>
            <a:srcRect/>
            <a:stretch>
              <a:fillRect/>
            </a:stretch>
          </p:blipFill>
          <p:spPr bwMode="auto">
            <a:xfrm>
              <a:off x="652" y="576"/>
              <a:ext cx="4443" cy="1951"/>
            </a:xfrm>
            <a:prstGeom prst="rect">
              <a:avLst/>
            </a:prstGeom>
            <a:noFill/>
          </p:spPr>
        </p:pic>
        <p:pic>
          <p:nvPicPr>
            <p:cNvPr id="31749" name="Picture 5" descr="correlation_surface3"/>
            <p:cNvPicPr>
              <a:picLocks noChangeAspect="1" noChangeArrowheads="1"/>
            </p:cNvPicPr>
            <p:nvPr/>
          </p:nvPicPr>
          <p:blipFill>
            <a:blip r:embed="rId4" cstate="print"/>
            <a:srcRect/>
            <a:stretch>
              <a:fillRect/>
            </a:stretch>
          </p:blipFill>
          <p:spPr bwMode="auto">
            <a:xfrm>
              <a:off x="2940" y="2342"/>
              <a:ext cx="2292" cy="1837"/>
            </a:xfrm>
            <a:prstGeom prst="rect">
              <a:avLst/>
            </a:prstGeom>
            <a:noFill/>
          </p:spPr>
        </p:pic>
        <p:pic>
          <p:nvPicPr>
            <p:cNvPr id="31750" name="Picture 6" descr="TemplateandSearcharea_2_3"/>
            <p:cNvPicPr>
              <a:picLocks noChangeAspect="1" noChangeArrowheads="1"/>
            </p:cNvPicPr>
            <p:nvPr/>
          </p:nvPicPr>
          <p:blipFill>
            <a:blip r:embed="rId5" cstate="print"/>
            <a:srcRect/>
            <a:stretch>
              <a:fillRect/>
            </a:stretch>
          </p:blipFill>
          <p:spPr bwMode="auto">
            <a:xfrm>
              <a:off x="672" y="2316"/>
              <a:ext cx="1841" cy="1905"/>
            </a:xfrm>
            <a:prstGeom prst="rect">
              <a:avLst/>
            </a:prstGeom>
            <a:noFill/>
          </p:spPr>
        </p:pic>
      </p:grpSp>
      <p:sp>
        <p:nvSpPr>
          <p:cNvPr id="31751" name="Rectangle 7"/>
          <p:cNvSpPr>
            <a:spLocks noChangeArrowheads="1"/>
          </p:cNvSpPr>
          <p:nvPr/>
        </p:nvSpPr>
        <p:spPr bwMode="auto">
          <a:xfrm>
            <a:off x="6248400" y="2514600"/>
            <a:ext cx="381000" cy="381000"/>
          </a:xfrm>
          <a:prstGeom prst="rect">
            <a:avLst/>
          </a:prstGeom>
          <a:noFill/>
          <a:ln w="28575">
            <a:solidFill>
              <a:srgbClr val="FFFF00"/>
            </a:solidFill>
            <a:miter lim="800000"/>
            <a:headEnd/>
            <a:tailEnd/>
          </a:ln>
          <a:effectLst/>
        </p:spPr>
        <p:txBody>
          <a:bodyPr wrap="none" anchor="ctr"/>
          <a:lstStyle/>
          <a:p>
            <a:endParaRPr lang="ja-JP" altLang="en-US"/>
          </a:p>
        </p:txBody>
      </p:sp>
      <p:sp>
        <p:nvSpPr>
          <p:cNvPr id="31752" name="Rectangle 8"/>
          <p:cNvSpPr>
            <a:spLocks noGrp="1" noChangeArrowheads="1"/>
          </p:cNvSpPr>
          <p:nvPr>
            <p:ph type="title"/>
          </p:nvPr>
        </p:nvSpPr>
        <p:spPr>
          <a:xfrm>
            <a:off x="457200" y="274638"/>
            <a:ext cx="8229600" cy="563562"/>
          </a:xfrm>
        </p:spPr>
        <p:txBody>
          <a:bodyPr>
            <a:normAutofit fontScale="90000"/>
          </a:bodyPr>
          <a:lstStyle/>
          <a:p>
            <a:r>
              <a:rPr lang="ja-JP" altLang="en-US" sz="3600" dirty="0" smtClean="0">
                <a:solidFill>
                  <a:srgbClr val="0066FF"/>
                </a:solidFill>
                <a:latin typeface="Times New Roman" pitchFamily="18" charset="0"/>
              </a:rPr>
              <a:t>相互相関を用いた雲</a:t>
            </a:r>
            <a:r>
              <a:rPr lang="ja-JP" altLang="en-US" sz="3600" dirty="0" smtClean="0">
                <a:solidFill>
                  <a:srgbClr val="0066FF"/>
                </a:solidFill>
                <a:latin typeface="Times New Roman" pitchFamily="18" charset="0"/>
              </a:rPr>
              <a:t>追跡 </a:t>
            </a:r>
            <a:r>
              <a:rPr lang="en-US" altLang="ja-JP" sz="2700" dirty="0" smtClean="0">
                <a:solidFill>
                  <a:srgbClr val="0066FF"/>
                </a:solidFill>
                <a:latin typeface="Times New Roman" pitchFamily="18" charset="0"/>
              </a:rPr>
              <a:t>(Digital Tracking)</a:t>
            </a:r>
            <a:endParaRPr lang="en-US" altLang="ja-JP" sz="3600" dirty="0">
              <a:solidFill>
                <a:srgbClr val="0066FF"/>
              </a:solidFill>
              <a:latin typeface="Times New Roman" pitchFamily="18" charset="0"/>
            </a:endParaRPr>
          </a:p>
        </p:txBody>
      </p:sp>
      <p:sp>
        <p:nvSpPr>
          <p:cNvPr id="31753" name="Line 9"/>
          <p:cNvSpPr>
            <a:spLocks noChangeShapeType="1"/>
          </p:cNvSpPr>
          <p:nvPr/>
        </p:nvSpPr>
        <p:spPr bwMode="auto">
          <a:xfrm flipH="1" flipV="1">
            <a:off x="6410325" y="2686050"/>
            <a:ext cx="304800" cy="152400"/>
          </a:xfrm>
          <a:prstGeom prst="line">
            <a:avLst/>
          </a:prstGeom>
          <a:noFill/>
          <a:ln w="38100">
            <a:solidFill>
              <a:srgbClr val="FFFF00"/>
            </a:solidFill>
            <a:round/>
            <a:headEnd/>
            <a:tailEnd type="triangle" w="med" len="med"/>
          </a:ln>
          <a:effectLst>
            <a:outerShdw dist="45791" dir="3378596" algn="ctr" rotWithShape="0">
              <a:schemeClr val="tx1">
                <a:alpha val="50000"/>
              </a:schemeClr>
            </a:outerShdw>
          </a:effectLst>
        </p:spPr>
        <p:txBody>
          <a:bodyPr/>
          <a:lstStyle/>
          <a:p>
            <a:endParaRPr lang="ja-JP" altLang="en-US"/>
          </a:p>
        </p:txBody>
      </p:sp>
      <p:sp>
        <p:nvSpPr>
          <p:cNvPr id="31754" name="Text Box 10"/>
          <p:cNvSpPr txBox="1">
            <a:spLocks noChangeArrowheads="1"/>
          </p:cNvSpPr>
          <p:nvPr/>
        </p:nvSpPr>
        <p:spPr bwMode="auto">
          <a:xfrm>
            <a:off x="2098675" y="3016250"/>
            <a:ext cx="854075" cy="336550"/>
          </a:xfrm>
          <a:prstGeom prst="rect">
            <a:avLst/>
          </a:prstGeom>
          <a:noFill/>
          <a:ln w="9525">
            <a:noFill/>
            <a:miter lim="800000"/>
            <a:headEnd/>
            <a:tailEnd/>
          </a:ln>
          <a:effectLst/>
        </p:spPr>
        <p:txBody>
          <a:bodyPr>
            <a:spAutoFit/>
          </a:bodyPr>
          <a:lstStyle/>
          <a:p>
            <a:pPr algn="ctr">
              <a:spcBef>
                <a:spcPct val="50000"/>
              </a:spcBef>
            </a:pPr>
            <a:r>
              <a:rPr lang="en-US" altLang="ja-JP" sz="1600">
                <a:solidFill>
                  <a:schemeClr val="bg1"/>
                </a:solidFill>
                <a:latin typeface="Times New Roman" pitchFamily="18" charset="0"/>
              </a:rPr>
              <a:t>6</a:t>
            </a:r>
          </a:p>
        </p:txBody>
      </p:sp>
      <p:sp>
        <p:nvSpPr>
          <p:cNvPr id="31755" name="Text Box 11"/>
          <p:cNvSpPr txBox="1">
            <a:spLocks noChangeArrowheads="1"/>
          </p:cNvSpPr>
          <p:nvPr/>
        </p:nvSpPr>
        <p:spPr bwMode="auto">
          <a:xfrm>
            <a:off x="2676525" y="2654300"/>
            <a:ext cx="914400" cy="336550"/>
          </a:xfrm>
          <a:prstGeom prst="rect">
            <a:avLst/>
          </a:prstGeom>
          <a:noFill/>
          <a:ln w="9525">
            <a:noFill/>
            <a:miter lim="800000"/>
            <a:headEnd/>
            <a:tailEnd/>
          </a:ln>
          <a:effectLst/>
        </p:spPr>
        <p:txBody>
          <a:bodyPr>
            <a:spAutoFit/>
          </a:bodyPr>
          <a:lstStyle/>
          <a:p>
            <a:pPr algn="ctr">
              <a:spcBef>
                <a:spcPct val="50000"/>
              </a:spcBef>
            </a:pPr>
            <a:r>
              <a:rPr lang="en-US" altLang="ja-JP" sz="1600">
                <a:solidFill>
                  <a:schemeClr val="bg1"/>
                </a:solidFill>
                <a:latin typeface="Times New Roman" pitchFamily="18" charset="0"/>
              </a:rPr>
              <a:t>6[deg]</a:t>
            </a:r>
          </a:p>
        </p:txBody>
      </p:sp>
      <p:sp>
        <p:nvSpPr>
          <p:cNvPr id="31756" name="Rectangle 12"/>
          <p:cNvSpPr>
            <a:spLocks noChangeArrowheads="1"/>
          </p:cNvSpPr>
          <p:nvPr/>
        </p:nvSpPr>
        <p:spPr bwMode="auto">
          <a:xfrm>
            <a:off x="1828800" y="6324600"/>
            <a:ext cx="1447800" cy="304800"/>
          </a:xfrm>
          <a:prstGeom prst="rect">
            <a:avLst/>
          </a:prstGeom>
          <a:solidFill>
            <a:schemeClr val="bg1"/>
          </a:solidFill>
          <a:ln w="9525">
            <a:noFill/>
            <a:miter lim="800000"/>
            <a:headEnd/>
            <a:tailEnd/>
          </a:ln>
          <a:effectLst/>
        </p:spPr>
        <p:txBody>
          <a:bodyPr wrap="none" anchor="ctr"/>
          <a:lstStyle/>
          <a:p>
            <a:endParaRPr lang="ja-JP" altLang="en-US"/>
          </a:p>
        </p:txBody>
      </p:sp>
      <p:sp>
        <p:nvSpPr>
          <p:cNvPr id="31757" name="Text Box 13"/>
          <p:cNvSpPr txBox="1">
            <a:spLocks noChangeArrowheads="1"/>
          </p:cNvSpPr>
          <p:nvPr/>
        </p:nvSpPr>
        <p:spPr bwMode="auto">
          <a:xfrm>
            <a:off x="1676400" y="6324600"/>
            <a:ext cx="1752600" cy="366713"/>
          </a:xfrm>
          <a:prstGeom prst="rect">
            <a:avLst/>
          </a:prstGeom>
          <a:noFill/>
          <a:ln w="9525">
            <a:noFill/>
            <a:miter lim="800000"/>
            <a:headEnd/>
            <a:tailEnd/>
          </a:ln>
          <a:effectLst/>
        </p:spPr>
        <p:txBody>
          <a:bodyPr>
            <a:spAutoFit/>
          </a:bodyPr>
          <a:lstStyle/>
          <a:p>
            <a:pPr algn="ctr">
              <a:spcBef>
                <a:spcPct val="50000"/>
              </a:spcBef>
            </a:pPr>
            <a:r>
              <a:rPr lang="en-US" altLang="ja-JP">
                <a:latin typeface="Times New Roman" pitchFamily="18" charset="0"/>
              </a:rPr>
              <a:t>Search Area</a:t>
            </a:r>
          </a:p>
        </p:txBody>
      </p:sp>
      <p:sp>
        <p:nvSpPr>
          <p:cNvPr id="31758" name="Text Box 14"/>
          <p:cNvSpPr txBox="1">
            <a:spLocks noChangeArrowheads="1"/>
          </p:cNvSpPr>
          <p:nvPr/>
        </p:nvSpPr>
        <p:spPr bwMode="auto">
          <a:xfrm>
            <a:off x="1943100" y="5430838"/>
            <a:ext cx="1047750" cy="366712"/>
          </a:xfrm>
          <a:prstGeom prst="rect">
            <a:avLst/>
          </a:prstGeom>
          <a:solidFill>
            <a:schemeClr val="bg1"/>
          </a:solidFill>
          <a:ln w="9525">
            <a:noFill/>
            <a:miter lim="800000"/>
            <a:headEnd/>
            <a:tailEnd/>
          </a:ln>
          <a:effectLst/>
        </p:spPr>
        <p:txBody>
          <a:bodyPr wrap="none">
            <a:spAutoFit/>
          </a:bodyPr>
          <a:lstStyle/>
          <a:p>
            <a:r>
              <a:rPr lang="en-US" altLang="ja-JP">
                <a:latin typeface="Times New Roman" pitchFamily="18" charset="0"/>
              </a:rPr>
              <a:t>Template</a:t>
            </a:r>
          </a:p>
        </p:txBody>
      </p:sp>
      <p:sp>
        <p:nvSpPr>
          <p:cNvPr id="31759" name="Rectangle 15"/>
          <p:cNvSpPr>
            <a:spLocks noChangeArrowheads="1"/>
          </p:cNvSpPr>
          <p:nvPr/>
        </p:nvSpPr>
        <p:spPr bwMode="auto">
          <a:xfrm>
            <a:off x="2857500" y="3876675"/>
            <a:ext cx="762000" cy="228600"/>
          </a:xfrm>
          <a:prstGeom prst="rect">
            <a:avLst/>
          </a:prstGeom>
          <a:solidFill>
            <a:schemeClr val="bg1"/>
          </a:solidFill>
          <a:ln w="9525">
            <a:noFill/>
            <a:miter lim="800000"/>
            <a:headEnd/>
            <a:tailEnd/>
          </a:ln>
          <a:effectLst/>
        </p:spPr>
        <p:txBody>
          <a:bodyPr wrap="none" anchor="ctr"/>
          <a:lstStyle/>
          <a:p>
            <a:endParaRPr lang="ja-JP" altLang="en-US"/>
          </a:p>
        </p:txBody>
      </p:sp>
      <p:sp>
        <p:nvSpPr>
          <p:cNvPr id="31760" name="Text Box 16"/>
          <p:cNvSpPr txBox="1">
            <a:spLocks noChangeArrowheads="1"/>
          </p:cNvSpPr>
          <p:nvPr/>
        </p:nvSpPr>
        <p:spPr bwMode="auto">
          <a:xfrm>
            <a:off x="2514600" y="3810000"/>
            <a:ext cx="1371600" cy="366713"/>
          </a:xfrm>
          <a:prstGeom prst="rect">
            <a:avLst/>
          </a:prstGeom>
          <a:noFill/>
          <a:ln w="9525">
            <a:noFill/>
            <a:miter lim="800000"/>
            <a:headEnd/>
            <a:tailEnd/>
          </a:ln>
          <a:effectLst/>
        </p:spPr>
        <p:txBody>
          <a:bodyPr>
            <a:spAutoFit/>
          </a:bodyPr>
          <a:lstStyle/>
          <a:p>
            <a:pPr algn="ctr">
              <a:spcBef>
                <a:spcPct val="50000"/>
              </a:spcBef>
            </a:pPr>
            <a:r>
              <a:rPr lang="en-US" altLang="ja-JP">
                <a:latin typeface="Times New Roman" pitchFamily="18" charset="0"/>
              </a:rPr>
              <a:t>Test Area</a:t>
            </a:r>
          </a:p>
        </p:txBody>
      </p:sp>
      <p:sp>
        <p:nvSpPr>
          <p:cNvPr id="31761" name="Rectangle 17"/>
          <p:cNvSpPr>
            <a:spLocks noChangeArrowheads="1"/>
          </p:cNvSpPr>
          <p:nvPr/>
        </p:nvSpPr>
        <p:spPr bwMode="auto">
          <a:xfrm>
            <a:off x="4953000" y="6172200"/>
            <a:ext cx="1371600" cy="228600"/>
          </a:xfrm>
          <a:prstGeom prst="rect">
            <a:avLst/>
          </a:prstGeom>
          <a:solidFill>
            <a:schemeClr val="bg1"/>
          </a:solidFill>
          <a:ln w="9525">
            <a:noFill/>
            <a:miter lim="800000"/>
            <a:headEnd/>
            <a:tailEnd/>
          </a:ln>
          <a:effectLst/>
        </p:spPr>
        <p:txBody>
          <a:bodyPr wrap="none" anchor="ctr"/>
          <a:lstStyle/>
          <a:p>
            <a:endParaRPr lang="ja-JP" altLang="en-US"/>
          </a:p>
        </p:txBody>
      </p:sp>
      <p:sp>
        <p:nvSpPr>
          <p:cNvPr id="31762" name="Text Box 18"/>
          <p:cNvSpPr txBox="1">
            <a:spLocks noChangeArrowheads="1"/>
          </p:cNvSpPr>
          <p:nvPr/>
        </p:nvSpPr>
        <p:spPr bwMode="auto">
          <a:xfrm>
            <a:off x="4495800" y="6110288"/>
            <a:ext cx="1981200" cy="366712"/>
          </a:xfrm>
          <a:prstGeom prst="rect">
            <a:avLst/>
          </a:prstGeom>
          <a:noFill/>
          <a:ln w="9525">
            <a:noFill/>
            <a:miter lim="800000"/>
            <a:headEnd/>
            <a:tailEnd/>
          </a:ln>
          <a:effectLst/>
        </p:spPr>
        <p:txBody>
          <a:bodyPr>
            <a:spAutoFit/>
          </a:bodyPr>
          <a:lstStyle/>
          <a:p>
            <a:pPr>
              <a:spcBef>
                <a:spcPct val="50000"/>
              </a:spcBef>
            </a:pPr>
            <a:r>
              <a:rPr lang="en-US" altLang="ja-JP">
                <a:latin typeface="Times New Roman" pitchFamily="18" charset="0"/>
              </a:rPr>
              <a:t>X-displacement</a:t>
            </a:r>
          </a:p>
        </p:txBody>
      </p:sp>
      <p:sp>
        <p:nvSpPr>
          <p:cNvPr id="31763" name="Rectangle 19"/>
          <p:cNvSpPr>
            <a:spLocks noChangeArrowheads="1"/>
          </p:cNvSpPr>
          <p:nvPr/>
        </p:nvSpPr>
        <p:spPr bwMode="auto">
          <a:xfrm>
            <a:off x="6934200" y="6172200"/>
            <a:ext cx="1295400" cy="228600"/>
          </a:xfrm>
          <a:prstGeom prst="rect">
            <a:avLst/>
          </a:prstGeom>
          <a:solidFill>
            <a:schemeClr val="bg1"/>
          </a:solidFill>
          <a:ln w="9525">
            <a:noFill/>
            <a:miter lim="800000"/>
            <a:headEnd/>
            <a:tailEnd/>
          </a:ln>
          <a:effectLst/>
        </p:spPr>
        <p:txBody>
          <a:bodyPr wrap="none" anchor="ctr"/>
          <a:lstStyle/>
          <a:p>
            <a:endParaRPr lang="ja-JP" altLang="en-US"/>
          </a:p>
        </p:txBody>
      </p:sp>
      <p:sp>
        <p:nvSpPr>
          <p:cNvPr id="31764" name="Text Box 20"/>
          <p:cNvSpPr txBox="1">
            <a:spLocks noChangeArrowheads="1"/>
          </p:cNvSpPr>
          <p:nvPr/>
        </p:nvSpPr>
        <p:spPr bwMode="auto">
          <a:xfrm>
            <a:off x="7010400" y="6096000"/>
            <a:ext cx="1981200" cy="366713"/>
          </a:xfrm>
          <a:prstGeom prst="rect">
            <a:avLst/>
          </a:prstGeom>
          <a:noFill/>
          <a:ln w="9525">
            <a:noFill/>
            <a:miter lim="800000"/>
            <a:headEnd/>
            <a:tailEnd/>
          </a:ln>
          <a:effectLst/>
        </p:spPr>
        <p:txBody>
          <a:bodyPr>
            <a:spAutoFit/>
          </a:bodyPr>
          <a:lstStyle/>
          <a:p>
            <a:pPr>
              <a:spcBef>
                <a:spcPct val="50000"/>
              </a:spcBef>
            </a:pPr>
            <a:r>
              <a:rPr lang="en-US" altLang="ja-JP">
                <a:latin typeface="Times New Roman" pitchFamily="18" charset="0"/>
              </a:rPr>
              <a:t>Y-displacement</a:t>
            </a:r>
          </a:p>
        </p:txBody>
      </p:sp>
      <p:sp>
        <p:nvSpPr>
          <p:cNvPr id="31765" name="Rectangle 21"/>
          <p:cNvSpPr>
            <a:spLocks noChangeArrowheads="1"/>
          </p:cNvSpPr>
          <p:nvPr/>
        </p:nvSpPr>
        <p:spPr bwMode="auto">
          <a:xfrm>
            <a:off x="4800600" y="4038600"/>
            <a:ext cx="838200" cy="457200"/>
          </a:xfrm>
          <a:prstGeom prst="rect">
            <a:avLst/>
          </a:prstGeom>
          <a:solidFill>
            <a:schemeClr val="bg1"/>
          </a:solidFill>
          <a:ln w="9525">
            <a:noFill/>
            <a:miter lim="800000"/>
            <a:headEnd/>
            <a:tailEnd/>
          </a:ln>
          <a:effectLst/>
        </p:spPr>
        <p:txBody>
          <a:bodyPr wrap="none" anchor="ctr"/>
          <a:lstStyle/>
          <a:p>
            <a:endParaRPr lang="ja-JP" altLang="en-US"/>
          </a:p>
        </p:txBody>
      </p:sp>
      <p:sp>
        <p:nvSpPr>
          <p:cNvPr id="31766" name="Text Box 22"/>
          <p:cNvSpPr txBox="1">
            <a:spLocks noChangeArrowheads="1"/>
          </p:cNvSpPr>
          <p:nvPr/>
        </p:nvSpPr>
        <p:spPr bwMode="auto">
          <a:xfrm>
            <a:off x="4248150" y="3886200"/>
            <a:ext cx="1752600" cy="641350"/>
          </a:xfrm>
          <a:prstGeom prst="rect">
            <a:avLst/>
          </a:prstGeom>
          <a:noFill/>
          <a:ln w="9525">
            <a:noFill/>
            <a:miter lim="800000"/>
            <a:headEnd/>
            <a:tailEnd/>
          </a:ln>
          <a:effectLst/>
        </p:spPr>
        <p:txBody>
          <a:bodyPr>
            <a:spAutoFit/>
          </a:bodyPr>
          <a:lstStyle/>
          <a:p>
            <a:pPr algn="ctr">
              <a:spcBef>
                <a:spcPct val="50000"/>
              </a:spcBef>
            </a:pPr>
            <a:r>
              <a:rPr lang="en-US" altLang="ja-JP" dirty="0">
                <a:latin typeface="Times New Roman" pitchFamily="18" charset="0"/>
              </a:rPr>
              <a:t>Correlation</a:t>
            </a:r>
            <a:br>
              <a:rPr lang="en-US" altLang="ja-JP" dirty="0">
                <a:latin typeface="Times New Roman" pitchFamily="18" charset="0"/>
              </a:rPr>
            </a:br>
            <a:r>
              <a:rPr lang="en-US" altLang="ja-JP" dirty="0">
                <a:latin typeface="Times New Roman" pitchFamily="18" charset="0"/>
              </a:rPr>
              <a:t>Coefficient</a:t>
            </a:r>
          </a:p>
        </p:txBody>
      </p:sp>
      <p:sp>
        <p:nvSpPr>
          <p:cNvPr id="31767" name="Rectangle 23"/>
          <p:cNvSpPr>
            <a:spLocks noChangeArrowheads="1"/>
          </p:cNvSpPr>
          <p:nvPr/>
        </p:nvSpPr>
        <p:spPr bwMode="auto">
          <a:xfrm>
            <a:off x="6629400" y="3962400"/>
            <a:ext cx="1219200" cy="228600"/>
          </a:xfrm>
          <a:prstGeom prst="rect">
            <a:avLst/>
          </a:prstGeom>
          <a:solidFill>
            <a:schemeClr val="bg1"/>
          </a:solidFill>
          <a:ln w="9525">
            <a:noFill/>
            <a:miter lim="800000"/>
            <a:headEnd/>
            <a:tailEnd/>
          </a:ln>
          <a:effectLst/>
        </p:spPr>
        <p:txBody>
          <a:bodyPr wrap="none" anchor="ctr"/>
          <a:lstStyle/>
          <a:p>
            <a:endParaRPr lang="ja-JP" altLang="en-US"/>
          </a:p>
        </p:txBody>
      </p:sp>
      <p:sp>
        <p:nvSpPr>
          <p:cNvPr id="31768" name="Text Box 24"/>
          <p:cNvSpPr txBox="1">
            <a:spLocks noChangeArrowheads="1"/>
          </p:cNvSpPr>
          <p:nvPr/>
        </p:nvSpPr>
        <p:spPr bwMode="auto">
          <a:xfrm>
            <a:off x="6553200" y="3886200"/>
            <a:ext cx="1143000" cy="366713"/>
          </a:xfrm>
          <a:prstGeom prst="rect">
            <a:avLst/>
          </a:prstGeom>
          <a:noFill/>
          <a:ln w="9525">
            <a:noFill/>
            <a:miter lim="800000"/>
            <a:headEnd/>
            <a:tailEnd/>
          </a:ln>
          <a:effectLst/>
        </p:spPr>
        <p:txBody>
          <a:bodyPr>
            <a:spAutoFit/>
          </a:bodyPr>
          <a:lstStyle/>
          <a:p>
            <a:pPr algn="ctr">
              <a:spcBef>
                <a:spcPct val="50000"/>
              </a:spcBef>
            </a:pPr>
            <a:r>
              <a:rPr lang="en-US" altLang="ja-JP">
                <a:latin typeface="Times New Roman" pitchFamily="18" charset="0"/>
              </a:rPr>
              <a:t>Highest</a:t>
            </a:r>
          </a:p>
        </p:txBody>
      </p:sp>
      <p:sp>
        <p:nvSpPr>
          <p:cNvPr id="31769" name="Text Box 25"/>
          <p:cNvSpPr txBox="1">
            <a:spLocks noChangeArrowheads="1"/>
          </p:cNvSpPr>
          <p:nvPr/>
        </p:nvSpPr>
        <p:spPr bwMode="auto">
          <a:xfrm>
            <a:off x="2200275" y="3476625"/>
            <a:ext cx="1905000" cy="274638"/>
          </a:xfrm>
          <a:prstGeom prst="rect">
            <a:avLst/>
          </a:prstGeom>
          <a:noFill/>
          <a:ln w="9525">
            <a:noFill/>
            <a:miter lim="800000"/>
            <a:headEnd/>
            <a:tailEnd/>
          </a:ln>
          <a:effectLst/>
        </p:spPr>
        <p:txBody>
          <a:bodyPr>
            <a:spAutoFit/>
          </a:bodyPr>
          <a:lstStyle/>
          <a:p>
            <a:pPr algn="ctr">
              <a:spcBef>
                <a:spcPct val="50000"/>
              </a:spcBef>
            </a:pPr>
            <a:r>
              <a:rPr lang="en-US" altLang="ja-JP" sz="1200">
                <a:solidFill>
                  <a:schemeClr val="bg1"/>
                </a:solidFill>
                <a:latin typeface="Times New Roman" pitchFamily="18" charset="0"/>
              </a:rPr>
              <a:t>Galileo/SSI</a:t>
            </a:r>
          </a:p>
        </p:txBody>
      </p:sp>
      <p:sp>
        <p:nvSpPr>
          <p:cNvPr id="31770" name="Text Box 26"/>
          <p:cNvSpPr txBox="1">
            <a:spLocks noChangeArrowheads="1"/>
          </p:cNvSpPr>
          <p:nvPr/>
        </p:nvSpPr>
        <p:spPr bwMode="auto">
          <a:xfrm>
            <a:off x="6324600" y="3495675"/>
            <a:ext cx="1905000" cy="274638"/>
          </a:xfrm>
          <a:prstGeom prst="rect">
            <a:avLst/>
          </a:prstGeom>
          <a:noFill/>
          <a:ln w="9525">
            <a:noFill/>
            <a:miter lim="800000"/>
            <a:headEnd/>
            <a:tailEnd/>
          </a:ln>
          <a:effectLst/>
        </p:spPr>
        <p:txBody>
          <a:bodyPr>
            <a:spAutoFit/>
          </a:bodyPr>
          <a:lstStyle/>
          <a:p>
            <a:pPr algn="ctr">
              <a:spcBef>
                <a:spcPct val="50000"/>
              </a:spcBef>
            </a:pPr>
            <a:r>
              <a:rPr lang="en-US" altLang="ja-JP" sz="1200">
                <a:solidFill>
                  <a:schemeClr val="bg1"/>
                </a:solidFill>
                <a:latin typeface="Times New Roman" pitchFamily="18" charset="0"/>
              </a:rPr>
              <a:t>Galileo/SSI</a:t>
            </a:r>
          </a:p>
        </p:txBody>
      </p:sp>
      <p:sp>
        <p:nvSpPr>
          <p:cNvPr id="31771" name="Line 27"/>
          <p:cNvSpPr>
            <a:spLocks noChangeShapeType="1"/>
          </p:cNvSpPr>
          <p:nvPr/>
        </p:nvSpPr>
        <p:spPr bwMode="auto">
          <a:xfrm flipV="1">
            <a:off x="6400800" y="2971800"/>
            <a:ext cx="0" cy="1447800"/>
          </a:xfrm>
          <a:prstGeom prst="line">
            <a:avLst/>
          </a:prstGeom>
          <a:noFill/>
          <a:ln w="28575">
            <a:solidFill>
              <a:schemeClr val="tx1"/>
            </a:solidFill>
            <a:prstDash val="sysDot"/>
            <a:round/>
            <a:headEnd/>
            <a:tailEnd type="triangle" w="med" len="med"/>
          </a:ln>
          <a:effectLst/>
        </p:spPr>
        <p:txBody>
          <a:bodyPr/>
          <a:lstStyle/>
          <a:p>
            <a:endParaRPr lang="ja-JP" altLang="en-US"/>
          </a:p>
        </p:txBody>
      </p:sp>
      <p:sp>
        <p:nvSpPr>
          <p:cNvPr id="31773" name="Line 29"/>
          <p:cNvSpPr>
            <a:spLocks noChangeShapeType="1"/>
          </p:cNvSpPr>
          <p:nvPr/>
        </p:nvSpPr>
        <p:spPr bwMode="auto">
          <a:xfrm flipV="1">
            <a:off x="827088" y="2205038"/>
            <a:ext cx="649287" cy="215900"/>
          </a:xfrm>
          <a:prstGeom prst="line">
            <a:avLst/>
          </a:prstGeom>
          <a:noFill/>
          <a:ln w="9525">
            <a:solidFill>
              <a:schemeClr val="tx1"/>
            </a:solidFill>
            <a:round/>
            <a:headEnd/>
            <a:tailEnd/>
          </a:ln>
          <a:effectLst>
            <a:outerShdw blurRad="50800" dist="38100" dir="2700000" algn="tl" rotWithShape="0">
              <a:prstClr val="black">
                <a:alpha val="40000"/>
              </a:prstClr>
            </a:outerShdw>
          </a:effectLst>
        </p:spPr>
        <p:txBody>
          <a:bodyPr/>
          <a:lstStyle/>
          <a:p>
            <a:endParaRPr lang="ja-JP" altLang="en-US"/>
          </a:p>
        </p:txBody>
      </p:sp>
      <p:sp>
        <p:nvSpPr>
          <p:cNvPr id="31" name="Text Box 24"/>
          <p:cNvSpPr txBox="1">
            <a:spLocks noChangeArrowheads="1"/>
          </p:cNvSpPr>
          <p:nvPr/>
        </p:nvSpPr>
        <p:spPr bwMode="auto">
          <a:xfrm>
            <a:off x="1" y="115888"/>
            <a:ext cx="1214414" cy="366712"/>
          </a:xfrm>
          <a:prstGeom prst="rect">
            <a:avLst/>
          </a:prstGeom>
          <a:noFill/>
          <a:ln w="9525">
            <a:noFill/>
            <a:miter lim="800000"/>
            <a:headEnd/>
            <a:tailEnd/>
          </a:ln>
          <a:effectLst/>
        </p:spPr>
        <p:txBody>
          <a:bodyPr wrap="square">
            <a:spAutoFit/>
          </a:bodyPr>
          <a:lstStyle/>
          <a:p>
            <a:pPr>
              <a:spcBef>
                <a:spcPct val="50000"/>
              </a:spcBef>
            </a:pPr>
            <a:r>
              <a:rPr lang="en-US" altLang="ja-JP" u="sng" dirty="0">
                <a:latin typeface="Times New Roman" pitchFamily="18" charset="0"/>
              </a:rPr>
              <a:t>Method</a:t>
            </a:r>
          </a:p>
        </p:txBody>
      </p:sp>
      <p:sp>
        <p:nvSpPr>
          <p:cNvPr id="31774" name="Text Box 30"/>
          <p:cNvSpPr txBox="1">
            <a:spLocks noChangeArrowheads="1"/>
          </p:cNvSpPr>
          <p:nvPr/>
        </p:nvSpPr>
        <p:spPr bwMode="auto">
          <a:xfrm>
            <a:off x="214282" y="2428868"/>
            <a:ext cx="1320779" cy="307777"/>
          </a:xfrm>
          <a:prstGeom prst="rect">
            <a:avLst/>
          </a:prstGeom>
          <a:solidFill>
            <a:schemeClr val="bg1"/>
          </a:solidFill>
          <a:ln w="9525">
            <a:solidFill>
              <a:schemeClr val="bg1">
                <a:lumMod val="75000"/>
              </a:schemeClr>
            </a:solidFill>
            <a:miter lim="800000"/>
            <a:headEnd/>
            <a:tailEnd/>
          </a:ln>
          <a:effectLst>
            <a:outerShdw blurRad="76200" dist="12700" dir="2700000" sy="-23000" kx="-800400" algn="bl" rotWithShape="0">
              <a:prstClr val="black">
                <a:alpha val="20000"/>
              </a:prstClr>
            </a:outerShdw>
          </a:effectLst>
        </p:spPr>
        <p:txBody>
          <a:bodyPr wrap="square">
            <a:spAutoFit/>
          </a:bodyPr>
          <a:lstStyle/>
          <a:p>
            <a:pPr algn="ctr">
              <a:spcBef>
                <a:spcPct val="50000"/>
              </a:spcBef>
            </a:pPr>
            <a:r>
              <a:rPr lang="en-US" altLang="ja-JP" sz="1400" dirty="0">
                <a:latin typeface="Times New Roman" pitchFamily="18" charset="0"/>
              </a:rPr>
              <a:t>Cloud image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93" name="Picture 33" descr="V0489_4"/>
          <p:cNvPicPr>
            <a:picLocks noChangeAspect="1" noChangeArrowheads="1"/>
          </p:cNvPicPr>
          <p:nvPr/>
        </p:nvPicPr>
        <p:blipFill>
          <a:blip r:embed="rId2" cstate="print"/>
          <a:srcRect/>
          <a:stretch>
            <a:fillRect/>
          </a:stretch>
        </p:blipFill>
        <p:spPr bwMode="auto">
          <a:xfrm>
            <a:off x="1403350" y="1312863"/>
            <a:ext cx="6345238" cy="4230687"/>
          </a:xfrm>
          <a:prstGeom prst="rect">
            <a:avLst/>
          </a:prstGeom>
          <a:noFill/>
          <a:ln w="9525">
            <a:noFill/>
            <a:miter lim="800000"/>
            <a:headEnd/>
            <a:tailEnd/>
          </a:ln>
        </p:spPr>
      </p:pic>
      <p:pic>
        <p:nvPicPr>
          <p:cNvPr id="15391" name="Picture 31" descr="V0489_5"/>
          <p:cNvPicPr>
            <a:picLocks noChangeAspect="1" noChangeArrowheads="1"/>
          </p:cNvPicPr>
          <p:nvPr/>
        </p:nvPicPr>
        <p:blipFill>
          <a:blip r:embed="rId3" cstate="print"/>
          <a:srcRect/>
          <a:stretch>
            <a:fillRect/>
          </a:stretch>
        </p:blipFill>
        <p:spPr bwMode="auto">
          <a:xfrm>
            <a:off x="1403350" y="1312863"/>
            <a:ext cx="6345238" cy="4230687"/>
          </a:xfrm>
          <a:prstGeom prst="rect">
            <a:avLst/>
          </a:prstGeom>
          <a:noFill/>
          <a:ln w="9525">
            <a:noFill/>
            <a:miter lim="800000"/>
            <a:headEnd/>
            <a:tailEnd/>
          </a:ln>
        </p:spPr>
      </p:pic>
      <p:pic>
        <p:nvPicPr>
          <p:cNvPr id="15390" name="Picture 30" descr="V0489_5_arrow"/>
          <p:cNvPicPr>
            <a:picLocks noChangeAspect="1" noChangeArrowheads="1"/>
          </p:cNvPicPr>
          <p:nvPr/>
        </p:nvPicPr>
        <p:blipFill>
          <a:blip r:embed="rId4" cstate="print"/>
          <a:srcRect/>
          <a:stretch>
            <a:fillRect/>
          </a:stretch>
        </p:blipFill>
        <p:spPr bwMode="auto">
          <a:xfrm>
            <a:off x="1403350" y="1312863"/>
            <a:ext cx="6348413" cy="4232275"/>
          </a:xfrm>
          <a:prstGeom prst="rect">
            <a:avLst/>
          </a:prstGeom>
          <a:noFill/>
          <a:ln w="9525">
            <a:noFill/>
            <a:miter lim="800000"/>
            <a:headEnd/>
            <a:tailEnd/>
          </a:ln>
        </p:spPr>
      </p:pic>
      <p:sp>
        <p:nvSpPr>
          <p:cNvPr id="15365" name="Text Box 5"/>
          <p:cNvSpPr txBox="1">
            <a:spLocks noChangeArrowheads="1"/>
          </p:cNvSpPr>
          <p:nvPr/>
        </p:nvSpPr>
        <p:spPr bwMode="auto">
          <a:xfrm>
            <a:off x="611188" y="765175"/>
            <a:ext cx="2808287" cy="366713"/>
          </a:xfrm>
          <a:prstGeom prst="rect">
            <a:avLst/>
          </a:prstGeom>
          <a:noFill/>
          <a:ln w="9525">
            <a:noFill/>
            <a:miter lim="800000"/>
            <a:headEnd/>
            <a:tailEnd/>
          </a:ln>
          <a:effectLst/>
        </p:spPr>
        <p:txBody>
          <a:bodyPr>
            <a:spAutoFit/>
          </a:bodyPr>
          <a:lstStyle/>
          <a:p>
            <a:pPr algn="ctr">
              <a:spcBef>
                <a:spcPct val="50000"/>
              </a:spcBef>
            </a:pPr>
            <a:r>
              <a:rPr lang="en-US" altLang="ja-JP">
                <a:latin typeface="Times New Roman" pitchFamily="18" charset="0"/>
              </a:rPr>
              <a:t>Orbit 489 (2007-08-22)</a:t>
            </a:r>
          </a:p>
        </p:txBody>
      </p:sp>
      <p:sp>
        <p:nvSpPr>
          <p:cNvPr id="15366" name="Text Box 6"/>
          <p:cNvSpPr txBox="1">
            <a:spLocks noChangeArrowheads="1"/>
          </p:cNvSpPr>
          <p:nvPr/>
        </p:nvSpPr>
        <p:spPr bwMode="auto">
          <a:xfrm>
            <a:off x="4143372" y="6364288"/>
            <a:ext cx="4749803" cy="338554"/>
          </a:xfrm>
          <a:prstGeom prst="rect">
            <a:avLst/>
          </a:prstGeom>
          <a:noFill/>
          <a:ln w="9525">
            <a:noFill/>
            <a:miter lim="800000"/>
            <a:headEnd/>
            <a:tailEnd/>
          </a:ln>
          <a:effectLst/>
        </p:spPr>
        <p:txBody>
          <a:bodyPr wrap="square">
            <a:spAutoFit/>
          </a:bodyPr>
          <a:lstStyle/>
          <a:p>
            <a:pPr algn="ctr">
              <a:spcBef>
                <a:spcPct val="50000"/>
              </a:spcBef>
            </a:pPr>
            <a:r>
              <a:rPr lang="en-US" altLang="ja-JP" sz="1600" dirty="0">
                <a:latin typeface="Times New Roman" pitchFamily="18" charset="0"/>
              </a:rPr>
              <a:t>Analysis :: Template Size = 6°x 6°, Interval = 3°</a:t>
            </a:r>
          </a:p>
        </p:txBody>
      </p:sp>
      <p:sp>
        <p:nvSpPr>
          <p:cNvPr id="15367" name="Text Box 7"/>
          <p:cNvSpPr txBox="1">
            <a:spLocks noChangeArrowheads="1"/>
          </p:cNvSpPr>
          <p:nvPr/>
        </p:nvSpPr>
        <p:spPr bwMode="auto">
          <a:xfrm>
            <a:off x="928662" y="1196975"/>
            <a:ext cx="468312"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30</a:t>
            </a:r>
          </a:p>
        </p:txBody>
      </p:sp>
      <p:sp>
        <p:nvSpPr>
          <p:cNvPr id="15368" name="Text Box 8"/>
          <p:cNvSpPr txBox="1">
            <a:spLocks noChangeArrowheads="1"/>
          </p:cNvSpPr>
          <p:nvPr/>
        </p:nvSpPr>
        <p:spPr bwMode="auto">
          <a:xfrm>
            <a:off x="857224" y="5373688"/>
            <a:ext cx="468313"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-90</a:t>
            </a:r>
          </a:p>
        </p:txBody>
      </p:sp>
      <p:sp>
        <p:nvSpPr>
          <p:cNvPr id="15369" name="Text Box 9"/>
          <p:cNvSpPr txBox="1">
            <a:spLocks noChangeArrowheads="1"/>
          </p:cNvSpPr>
          <p:nvPr/>
        </p:nvSpPr>
        <p:spPr bwMode="auto">
          <a:xfrm>
            <a:off x="857224" y="2276475"/>
            <a:ext cx="468313"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0</a:t>
            </a:r>
          </a:p>
        </p:txBody>
      </p:sp>
      <p:sp>
        <p:nvSpPr>
          <p:cNvPr id="15370" name="Text Box 10"/>
          <p:cNvSpPr txBox="1">
            <a:spLocks noChangeArrowheads="1"/>
          </p:cNvSpPr>
          <p:nvPr/>
        </p:nvSpPr>
        <p:spPr bwMode="auto">
          <a:xfrm>
            <a:off x="857224" y="3276600"/>
            <a:ext cx="468313"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-30</a:t>
            </a:r>
          </a:p>
        </p:txBody>
      </p:sp>
      <p:sp>
        <p:nvSpPr>
          <p:cNvPr id="15371" name="Text Box 11"/>
          <p:cNvSpPr txBox="1">
            <a:spLocks noChangeArrowheads="1"/>
          </p:cNvSpPr>
          <p:nvPr/>
        </p:nvSpPr>
        <p:spPr bwMode="auto">
          <a:xfrm>
            <a:off x="857224" y="4292600"/>
            <a:ext cx="468313"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-60</a:t>
            </a:r>
          </a:p>
        </p:txBody>
      </p:sp>
      <p:sp>
        <p:nvSpPr>
          <p:cNvPr id="15372" name="Text Box 12"/>
          <p:cNvSpPr txBox="1">
            <a:spLocks noChangeArrowheads="1"/>
          </p:cNvSpPr>
          <p:nvPr/>
        </p:nvSpPr>
        <p:spPr bwMode="auto">
          <a:xfrm>
            <a:off x="4283075" y="5661025"/>
            <a:ext cx="576263"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12</a:t>
            </a:r>
          </a:p>
        </p:txBody>
      </p:sp>
      <p:sp>
        <p:nvSpPr>
          <p:cNvPr id="15373" name="Text Box 13"/>
          <p:cNvSpPr txBox="1">
            <a:spLocks noChangeArrowheads="1"/>
          </p:cNvSpPr>
          <p:nvPr/>
        </p:nvSpPr>
        <p:spPr bwMode="auto">
          <a:xfrm>
            <a:off x="7380288" y="5661025"/>
            <a:ext cx="576262" cy="338554"/>
          </a:xfrm>
          <a:prstGeom prst="rect">
            <a:avLst/>
          </a:prstGeom>
          <a:noFill/>
          <a:ln w="9525">
            <a:noFill/>
            <a:miter lim="800000"/>
            <a:headEnd/>
            <a:tailEnd/>
          </a:ln>
          <a:effectLst/>
        </p:spPr>
        <p:txBody>
          <a:bodyPr>
            <a:spAutoFit/>
          </a:bodyPr>
          <a:lstStyle/>
          <a:p>
            <a:pPr algn="ctr">
              <a:spcBef>
                <a:spcPct val="50000"/>
              </a:spcBef>
            </a:pPr>
            <a:r>
              <a:rPr lang="en-US" altLang="ja-JP" sz="1600" dirty="0">
                <a:latin typeface="Times New Roman" pitchFamily="18" charset="0"/>
              </a:rPr>
              <a:t>6</a:t>
            </a:r>
          </a:p>
        </p:txBody>
      </p:sp>
      <p:sp>
        <p:nvSpPr>
          <p:cNvPr id="15374" name="Text Box 14"/>
          <p:cNvSpPr txBox="1">
            <a:spLocks noChangeArrowheads="1"/>
          </p:cNvSpPr>
          <p:nvPr/>
        </p:nvSpPr>
        <p:spPr bwMode="auto">
          <a:xfrm>
            <a:off x="1187450" y="5661025"/>
            <a:ext cx="576263"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18</a:t>
            </a:r>
          </a:p>
        </p:txBody>
      </p:sp>
      <p:sp>
        <p:nvSpPr>
          <p:cNvPr id="15375" name="Text Box 15"/>
          <p:cNvSpPr txBox="1">
            <a:spLocks noChangeArrowheads="1"/>
          </p:cNvSpPr>
          <p:nvPr/>
        </p:nvSpPr>
        <p:spPr bwMode="auto">
          <a:xfrm>
            <a:off x="3203575" y="5661025"/>
            <a:ext cx="576263"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14</a:t>
            </a:r>
          </a:p>
        </p:txBody>
      </p:sp>
      <p:sp>
        <p:nvSpPr>
          <p:cNvPr id="15376" name="Text Box 16"/>
          <p:cNvSpPr txBox="1">
            <a:spLocks noChangeArrowheads="1"/>
          </p:cNvSpPr>
          <p:nvPr/>
        </p:nvSpPr>
        <p:spPr bwMode="auto">
          <a:xfrm>
            <a:off x="5435600" y="5661025"/>
            <a:ext cx="576263"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10</a:t>
            </a:r>
          </a:p>
        </p:txBody>
      </p:sp>
      <p:sp>
        <p:nvSpPr>
          <p:cNvPr id="15377" name="Text Box 17"/>
          <p:cNvSpPr txBox="1">
            <a:spLocks noChangeArrowheads="1"/>
          </p:cNvSpPr>
          <p:nvPr/>
        </p:nvSpPr>
        <p:spPr bwMode="auto">
          <a:xfrm>
            <a:off x="2195513" y="5661025"/>
            <a:ext cx="576262"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16</a:t>
            </a:r>
          </a:p>
        </p:txBody>
      </p:sp>
      <p:sp>
        <p:nvSpPr>
          <p:cNvPr id="15378" name="Text Box 18"/>
          <p:cNvSpPr txBox="1">
            <a:spLocks noChangeArrowheads="1"/>
          </p:cNvSpPr>
          <p:nvPr/>
        </p:nvSpPr>
        <p:spPr bwMode="auto">
          <a:xfrm>
            <a:off x="6443663" y="5661025"/>
            <a:ext cx="576262" cy="338554"/>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rPr>
              <a:t>8</a:t>
            </a:r>
          </a:p>
        </p:txBody>
      </p:sp>
      <p:sp>
        <p:nvSpPr>
          <p:cNvPr id="15379" name="Text Box 19"/>
          <p:cNvSpPr txBox="1">
            <a:spLocks noChangeArrowheads="1"/>
          </p:cNvSpPr>
          <p:nvPr/>
        </p:nvSpPr>
        <p:spPr bwMode="auto">
          <a:xfrm>
            <a:off x="3059113" y="5949950"/>
            <a:ext cx="3024187" cy="369332"/>
          </a:xfrm>
          <a:prstGeom prst="rect">
            <a:avLst/>
          </a:prstGeom>
          <a:noFill/>
          <a:ln w="9525">
            <a:noFill/>
            <a:miter lim="800000"/>
            <a:headEnd/>
            <a:tailEnd/>
          </a:ln>
          <a:effectLst/>
        </p:spPr>
        <p:txBody>
          <a:bodyPr>
            <a:spAutoFit/>
          </a:bodyPr>
          <a:lstStyle/>
          <a:p>
            <a:pPr algn="ctr">
              <a:spcBef>
                <a:spcPct val="50000"/>
              </a:spcBef>
            </a:pPr>
            <a:r>
              <a:rPr lang="en-US" altLang="ja-JP" dirty="0">
                <a:latin typeface="Times New Roman" pitchFamily="18" charset="0"/>
              </a:rPr>
              <a:t>Local Time [hour]</a:t>
            </a:r>
          </a:p>
        </p:txBody>
      </p:sp>
      <p:sp>
        <p:nvSpPr>
          <p:cNvPr id="15380" name="Text Box 20"/>
          <p:cNvSpPr txBox="1">
            <a:spLocks noChangeArrowheads="1"/>
          </p:cNvSpPr>
          <p:nvPr/>
        </p:nvSpPr>
        <p:spPr bwMode="auto">
          <a:xfrm rot="16200000">
            <a:off x="-235771" y="3243541"/>
            <a:ext cx="1738313" cy="369332"/>
          </a:xfrm>
          <a:prstGeom prst="rect">
            <a:avLst/>
          </a:prstGeom>
          <a:noFill/>
          <a:ln w="9525">
            <a:noFill/>
            <a:miter lim="800000"/>
            <a:headEnd/>
            <a:tailEnd/>
          </a:ln>
          <a:effectLst/>
        </p:spPr>
        <p:txBody>
          <a:bodyPr>
            <a:spAutoFit/>
          </a:bodyPr>
          <a:lstStyle/>
          <a:p>
            <a:pPr algn="ctr">
              <a:spcBef>
                <a:spcPct val="50000"/>
              </a:spcBef>
            </a:pPr>
            <a:r>
              <a:rPr lang="en-US" altLang="ja-JP" dirty="0">
                <a:latin typeface="Times New Roman" pitchFamily="18" charset="0"/>
              </a:rPr>
              <a:t>Latitude [deg]</a:t>
            </a:r>
          </a:p>
        </p:txBody>
      </p:sp>
      <p:sp>
        <p:nvSpPr>
          <p:cNvPr id="15381" name="Rectangle 21"/>
          <p:cNvSpPr>
            <a:spLocks noChangeArrowheads="1"/>
          </p:cNvSpPr>
          <p:nvPr/>
        </p:nvSpPr>
        <p:spPr bwMode="auto">
          <a:xfrm>
            <a:off x="1306513" y="1268413"/>
            <a:ext cx="6553200" cy="4321175"/>
          </a:xfrm>
          <a:prstGeom prst="rect">
            <a:avLst/>
          </a:prstGeom>
          <a:noFill/>
          <a:ln w="9525">
            <a:solidFill>
              <a:schemeClr val="tx1"/>
            </a:solidFill>
            <a:miter lim="800000"/>
            <a:headEnd/>
            <a:tailEnd/>
          </a:ln>
          <a:effectLst/>
        </p:spPr>
        <p:txBody>
          <a:bodyPr wrap="none" anchor="ctr"/>
          <a:lstStyle/>
          <a:p>
            <a:endParaRPr lang="ja-JP" altLang="en-US"/>
          </a:p>
        </p:txBody>
      </p:sp>
      <p:sp>
        <p:nvSpPr>
          <p:cNvPr id="15382" name="Text Box 22"/>
          <p:cNvSpPr txBox="1">
            <a:spLocks noChangeArrowheads="1"/>
          </p:cNvSpPr>
          <p:nvPr/>
        </p:nvSpPr>
        <p:spPr bwMode="auto">
          <a:xfrm>
            <a:off x="6553200" y="762000"/>
            <a:ext cx="2362200" cy="739775"/>
          </a:xfrm>
          <a:prstGeom prst="rect">
            <a:avLst/>
          </a:prstGeom>
          <a:solidFill>
            <a:srgbClr val="FFFFFF">
              <a:alpha val="89804"/>
            </a:srgbClr>
          </a:solidFill>
          <a:ln w="9525">
            <a:solidFill>
              <a:schemeClr val="folHlink"/>
            </a:solidFill>
            <a:miter lim="800000"/>
            <a:headEnd/>
            <a:tailEnd/>
          </a:ln>
          <a:effectLst/>
        </p:spPr>
        <p:txBody>
          <a:bodyPr>
            <a:spAutoFit/>
          </a:bodyPr>
          <a:lstStyle/>
          <a:p>
            <a:pPr>
              <a:spcBef>
                <a:spcPct val="50000"/>
              </a:spcBef>
            </a:pPr>
            <a:r>
              <a:rPr lang="en-US" altLang="ja-JP" sz="1400" dirty="0">
                <a:latin typeface="Times New Roman" pitchFamily="18" charset="0"/>
              </a:rPr>
              <a:t>Example : </a:t>
            </a:r>
            <a:br>
              <a:rPr lang="en-US" altLang="ja-JP" sz="1400" dirty="0">
                <a:latin typeface="Times New Roman" pitchFamily="18" charset="0"/>
              </a:rPr>
            </a:br>
            <a:r>
              <a:rPr lang="en-US" altLang="ja-JP" sz="1400" dirty="0">
                <a:latin typeface="Times New Roman" pitchFamily="18" charset="0"/>
              </a:rPr>
              <a:t>Template Size = 12°x 12°</a:t>
            </a:r>
            <a:br>
              <a:rPr lang="en-US" altLang="ja-JP" sz="1400" dirty="0">
                <a:latin typeface="Times New Roman" pitchFamily="18" charset="0"/>
              </a:rPr>
            </a:br>
            <a:r>
              <a:rPr lang="en-US" altLang="ja-JP" sz="1400" dirty="0">
                <a:latin typeface="Times New Roman" pitchFamily="18" charset="0"/>
              </a:rPr>
              <a:t>Interval = 6°</a:t>
            </a:r>
            <a:endParaRPr lang="en-US" altLang="ja-JP" dirty="0"/>
          </a:p>
        </p:txBody>
      </p:sp>
      <p:sp>
        <p:nvSpPr>
          <p:cNvPr id="15383" name="Rectangle 23"/>
          <p:cNvSpPr>
            <a:spLocks noChangeArrowheads="1"/>
          </p:cNvSpPr>
          <p:nvPr/>
        </p:nvSpPr>
        <p:spPr bwMode="auto">
          <a:xfrm>
            <a:off x="6543675" y="1692275"/>
            <a:ext cx="2371725" cy="1165225"/>
          </a:xfrm>
          <a:prstGeom prst="rect">
            <a:avLst/>
          </a:prstGeom>
          <a:solidFill>
            <a:srgbClr val="FFFFFF">
              <a:alpha val="89804"/>
            </a:srgbClr>
          </a:solidFill>
          <a:ln w="9525">
            <a:solidFill>
              <a:schemeClr val="folHlink"/>
            </a:solidFill>
            <a:miter lim="800000"/>
            <a:headEnd/>
            <a:tailEnd/>
          </a:ln>
          <a:effectLst/>
        </p:spPr>
        <p:txBody>
          <a:bodyPr>
            <a:spAutoFit/>
          </a:bodyPr>
          <a:lstStyle/>
          <a:p>
            <a:pPr>
              <a:spcBef>
                <a:spcPct val="50000"/>
              </a:spcBef>
            </a:pPr>
            <a:r>
              <a:rPr lang="en-US" altLang="ja-JP" sz="1400" dirty="0">
                <a:latin typeface="Times New Roman" pitchFamily="18" charset="0"/>
              </a:rPr>
              <a:t>Incident Angle   &lt; 71°</a:t>
            </a:r>
            <a:br>
              <a:rPr lang="en-US" altLang="ja-JP" sz="1400" dirty="0">
                <a:latin typeface="Times New Roman" pitchFamily="18" charset="0"/>
              </a:rPr>
            </a:br>
            <a:r>
              <a:rPr lang="en-US" altLang="ja-JP" sz="1400" dirty="0">
                <a:latin typeface="Times New Roman" pitchFamily="18" charset="0"/>
              </a:rPr>
              <a:t>Emission Angle &lt; 71°</a:t>
            </a:r>
            <a:br>
              <a:rPr lang="en-US" altLang="ja-JP" sz="1400" dirty="0">
                <a:latin typeface="Times New Roman" pitchFamily="18" charset="0"/>
              </a:rPr>
            </a:br>
            <a:r>
              <a:rPr lang="en-US" altLang="ja-JP" sz="1400" dirty="0">
                <a:latin typeface="Times New Roman" pitchFamily="18" charset="0"/>
              </a:rPr>
              <a:t>  ( cos</a:t>
            </a:r>
            <a:r>
              <a:rPr lang="en-US" altLang="ja-JP" sz="1400" baseline="30000" dirty="0">
                <a:latin typeface="Times New Roman" pitchFamily="18" charset="0"/>
              </a:rPr>
              <a:t>2</a:t>
            </a:r>
            <a:r>
              <a:rPr lang="en-US" altLang="ja-JP" sz="1400" dirty="0">
                <a:latin typeface="Times New Roman" pitchFamily="18" charset="0"/>
              </a:rPr>
              <a:t>(71°) </a:t>
            </a:r>
            <a:r>
              <a:rPr lang="ja-JP" altLang="en-US" sz="1400" dirty="0" smtClean="0">
                <a:latin typeface="Times New Roman" pitchFamily="18" charset="0"/>
              </a:rPr>
              <a:t>≃</a:t>
            </a:r>
            <a:r>
              <a:rPr lang="en-US" altLang="ja-JP" sz="1400" dirty="0" smtClean="0">
                <a:latin typeface="Times New Roman" pitchFamily="18" charset="0"/>
              </a:rPr>
              <a:t> </a:t>
            </a:r>
            <a:r>
              <a:rPr lang="en-US" altLang="ja-JP" sz="1400" dirty="0">
                <a:latin typeface="Times New Roman" pitchFamily="18" charset="0"/>
              </a:rPr>
              <a:t>0.1)</a:t>
            </a:r>
            <a:br>
              <a:rPr lang="en-US" altLang="ja-JP" sz="1400" dirty="0">
                <a:latin typeface="Times New Roman" pitchFamily="18" charset="0"/>
              </a:rPr>
            </a:br>
            <a:r>
              <a:rPr lang="en-US" altLang="ja-JP" sz="1400" dirty="0">
                <a:latin typeface="Times New Roman" pitchFamily="18" charset="0"/>
              </a:rPr>
              <a:t/>
            </a:r>
            <a:br>
              <a:rPr lang="en-US" altLang="ja-JP" sz="1400" dirty="0">
                <a:latin typeface="Times New Roman" pitchFamily="18" charset="0"/>
              </a:rPr>
            </a:br>
            <a:r>
              <a:rPr lang="en-US" altLang="ja-JP" sz="1400" dirty="0">
                <a:latin typeface="Times New Roman" pitchFamily="18" charset="0"/>
              </a:rPr>
              <a:t>ΔT </a:t>
            </a:r>
            <a:r>
              <a:rPr lang="ja-JP" altLang="en-US" sz="1400" dirty="0">
                <a:latin typeface="Times New Roman" pitchFamily="18" charset="0"/>
              </a:rPr>
              <a:t>～ </a:t>
            </a:r>
            <a:r>
              <a:rPr lang="en-US" altLang="ja-JP" sz="1400" dirty="0">
                <a:latin typeface="Times New Roman" pitchFamily="18" charset="0"/>
              </a:rPr>
              <a:t>1 [hour]</a:t>
            </a:r>
          </a:p>
        </p:txBody>
      </p:sp>
      <p:sp>
        <p:nvSpPr>
          <p:cNvPr id="15384" name="Text Box 24"/>
          <p:cNvSpPr txBox="1">
            <a:spLocks noChangeArrowheads="1"/>
          </p:cNvSpPr>
          <p:nvPr/>
        </p:nvSpPr>
        <p:spPr bwMode="auto">
          <a:xfrm>
            <a:off x="0" y="115888"/>
            <a:ext cx="3203575" cy="366712"/>
          </a:xfrm>
          <a:prstGeom prst="rect">
            <a:avLst/>
          </a:prstGeom>
          <a:noFill/>
          <a:ln w="9525">
            <a:noFill/>
            <a:miter lim="800000"/>
            <a:headEnd/>
            <a:tailEnd/>
          </a:ln>
          <a:effectLst/>
        </p:spPr>
        <p:txBody>
          <a:bodyPr>
            <a:spAutoFit/>
          </a:bodyPr>
          <a:lstStyle/>
          <a:p>
            <a:pPr>
              <a:spcBef>
                <a:spcPct val="50000"/>
              </a:spcBef>
            </a:pPr>
            <a:r>
              <a:rPr lang="en-US" altLang="ja-JP" u="sng" dirty="0">
                <a:latin typeface="Times New Roman" pitchFamily="18" charset="0"/>
              </a:rPr>
              <a:t>Method</a:t>
            </a:r>
          </a:p>
        </p:txBody>
      </p:sp>
      <p:cxnSp>
        <p:nvCxnSpPr>
          <p:cNvPr id="26" name="直線コネクタ 25"/>
          <p:cNvCxnSpPr/>
          <p:nvPr/>
        </p:nvCxnSpPr>
        <p:spPr>
          <a:xfrm rot="5400000">
            <a:off x="3643306" y="1357298"/>
            <a:ext cx="1214446" cy="21431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357554" y="500042"/>
            <a:ext cx="3357586"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Small Scale </a:t>
            </a:r>
            <a:r>
              <a:rPr lang="en-US" altLang="ja-JP" sz="1400" dirty="0" smtClean="0">
                <a:latin typeface="Times New Roman" pitchFamily="18" charset="0"/>
                <a:cs typeface="Times New Roman" pitchFamily="18" charset="0"/>
              </a:rPr>
              <a:t>St</a:t>
            </a:r>
            <a:r>
              <a:rPr kumimoji="1" lang="en-US" altLang="ja-JP" sz="1400" dirty="0" smtClean="0">
                <a:latin typeface="Times New Roman" pitchFamily="18" charset="0"/>
                <a:cs typeface="Times New Roman" pitchFamily="18" charset="0"/>
              </a:rPr>
              <a:t>ructures </a:t>
            </a:r>
            <a:r>
              <a:rPr lang="en-US" altLang="ja-JP" sz="1400" dirty="0" smtClean="0">
                <a:latin typeface="Times New Roman" pitchFamily="18" charset="0"/>
                <a:cs typeface="Times New Roman" pitchFamily="18" charset="0"/>
              </a:rPr>
              <a:t>E</a:t>
            </a:r>
            <a:r>
              <a:rPr kumimoji="1" lang="en-US" altLang="ja-JP" sz="1400" dirty="0" smtClean="0">
                <a:latin typeface="Times New Roman" pitchFamily="18" charset="0"/>
                <a:cs typeface="Times New Roman" pitchFamily="18" charset="0"/>
              </a:rPr>
              <a:t>nhanced</a:t>
            </a:r>
            <a:endParaRPr kumimoji="1" lang="ja-JP"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91"/>
                                        </p:tgtEl>
                                        <p:attrNameLst>
                                          <p:attrName>style.visibility</p:attrName>
                                        </p:attrNameLst>
                                      </p:cBhvr>
                                      <p:to>
                                        <p:strVal val="visible"/>
                                      </p:to>
                                    </p:set>
                                    <p:animEffect transition="in" filter="fade">
                                      <p:cBhvr>
                                        <p:cTn id="7" dur="500"/>
                                        <p:tgtEl>
                                          <p:spTgt spid="153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グループ化 71"/>
          <p:cNvGrpSpPr/>
          <p:nvPr/>
        </p:nvGrpSpPr>
        <p:grpSpPr>
          <a:xfrm>
            <a:off x="3811900" y="1060116"/>
            <a:ext cx="5382673" cy="4480560"/>
            <a:chOff x="3811900" y="1060116"/>
            <a:chExt cx="5382673" cy="4480560"/>
          </a:xfrm>
        </p:grpSpPr>
        <p:pic>
          <p:nvPicPr>
            <p:cNvPr id="73" name="Picture 2"/>
            <p:cNvPicPr>
              <a:picLocks noChangeArrowheads="1"/>
            </p:cNvPicPr>
            <p:nvPr/>
          </p:nvPicPr>
          <p:blipFill>
            <a:blip r:embed="rId2" cstate="print"/>
            <a:srcRect/>
            <a:stretch>
              <a:fillRect/>
            </a:stretch>
          </p:blipFill>
          <p:spPr bwMode="auto">
            <a:xfrm>
              <a:off x="3811900" y="1060116"/>
              <a:ext cx="5382673" cy="4480560"/>
            </a:xfrm>
            <a:prstGeom prst="rect">
              <a:avLst/>
            </a:prstGeom>
            <a:noFill/>
            <a:ln w="9525">
              <a:noFill/>
              <a:miter lim="800000"/>
              <a:headEnd/>
              <a:tailEnd/>
            </a:ln>
          </p:spPr>
        </p:pic>
        <p:grpSp>
          <p:nvGrpSpPr>
            <p:cNvPr id="78" name="グループ化 85"/>
            <p:cNvGrpSpPr/>
            <p:nvPr/>
          </p:nvGrpSpPr>
          <p:grpSpPr>
            <a:xfrm>
              <a:off x="4429124" y="1357298"/>
              <a:ext cx="714380" cy="3214710"/>
              <a:chOff x="4429124" y="1357298"/>
              <a:chExt cx="714380" cy="3214710"/>
            </a:xfrm>
          </p:grpSpPr>
          <p:sp>
            <p:nvSpPr>
              <p:cNvPr id="91" name="正方形/長方形 90"/>
              <p:cNvSpPr/>
              <p:nvPr/>
            </p:nvSpPr>
            <p:spPr>
              <a:xfrm>
                <a:off x="4672013" y="1357298"/>
                <a:ext cx="428628" cy="32147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92" name="テキスト ボックス 91"/>
              <p:cNvSpPr txBox="1"/>
              <p:nvPr/>
            </p:nvSpPr>
            <p:spPr>
              <a:xfrm>
                <a:off x="4429124" y="1604950"/>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120</a:t>
                </a:r>
                <a:endParaRPr kumimoji="1" lang="ja-JP" altLang="en-US" dirty="0">
                  <a:latin typeface="Times New Roman" pitchFamily="18" charset="0"/>
                  <a:cs typeface="Times New Roman" pitchFamily="18" charset="0"/>
                </a:endParaRPr>
              </a:p>
            </p:txBody>
          </p:sp>
          <p:sp>
            <p:nvSpPr>
              <p:cNvPr id="93" name="テキスト ボックス 92"/>
              <p:cNvSpPr txBox="1"/>
              <p:nvPr/>
            </p:nvSpPr>
            <p:spPr>
              <a:xfrm>
                <a:off x="4429124" y="2081203"/>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110</a:t>
                </a:r>
                <a:endParaRPr kumimoji="1" lang="ja-JP" altLang="en-US" dirty="0">
                  <a:latin typeface="Times New Roman" pitchFamily="18" charset="0"/>
                  <a:cs typeface="Times New Roman" pitchFamily="18" charset="0"/>
                </a:endParaRPr>
              </a:p>
            </p:txBody>
          </p:sp>
          <p:sp>
            <p:nvSpPr>
              <p:cNvPr id="94" name="テキスト ボックス 93"/>
              <p:cNvSpPr txBox="1"/>
              <p:nvPr/>
            </p:nvSpPr>
            <p:spPr>
              <a:xfrm>
                <a:off x="4429124" y="2571744"/>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100</a:t>
                </a:r>
                <a:endParaRPr kumimoji="1" lang="ja-JP" altLang="en-US" dirty="0">
                  <a:latin typeface="Times New Roman" pitchFamily="18" charset="0"/>
                  <a:cs typeface="Times New Roman" pitchFamily="18" charset="0"/>
                </a:endParaRPr>
              </a:p>
            </p:txBody>
          </p:sp>
          <p:sp>
            <p:nvSpPr>
              <p:cNvPr id="95" name="テキスト ボックス 94"/>
              <p:cNvSpPr txBox="1"/>
              <p:nvPr/>
            </p:nvSpPr>
            <p:spPr>
              <a:xfrm>
                <a:off x="4429124" y="3062285"/>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90</a:t>
                </a:r>
                <a:endParaRPr kumimoji="1" lang="ja-JP" altLang="en-US" dirty="0">
                  <a:latin typeface="Times New Roman" pitchFamily="18" charset="0"/>
                  <a:cs typeface="Times New Roman" pitchFamily="18" charset="0"/>
                </a:endParaRPr>
              </a:p>
            </p:txBody>
          </p:sp>
          <p:sp>
            <p:nvSpPr>
              <p:cNvPr id="96" name="テキスト ボックス 95"/>
              <p:cNvSpPr txBox="1"/>
              <p:nvPr/>
            </p:nvSpPr>
            <p:spPr>
              <a:xfrm>
                <a:off x="4429124" y="3529013"/>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80</a:t>
                </a:r>
                <a:endParaRPr kumimoji="1" lang="ja-JP" altLang="en-US" dirty="0">
                  <a:latin typeface="Times New Roman" pitchFamily="18" charset="0"/>
                  <a:cs typeface="Times New Roman" pitchFamily="18" charset="0"/>
                </a:endParaRPr>
              </a:p>
            </p:txBody>
          </p:sp>
          <p:sp>
            <p:nvSpPr>
              <p:cNvPr id="97" name="テキスト ボックス 96"/>
              <p:cNvSpPr txBox="1"/>
              <p:nvPr/>
            </p:nvSpPr>
            <p:spPr>
              <a:xfrm>
                <a:off x="4429124" y="4010029"/>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70</a:t>
                </a:r>
                <a:endParaRPr kumimoji="1" lang="ja-JP" altLang="en-US" dirty="0">
                  <a:latin typeface="Times New Roman" pitchFamily="18" charset="0"/>
                  <a:cs typeface="Times New Roman" pitchFamily="18" charset="0"/>
                </a:endParaRPr>
              </a:p>
            </p:txBody>
          </p:sp>
        </p:grpSp>
        <p:grpSp>
          <p:nvGrpSpPr>
            <p:cNvPr id="79" name="グループ化 107"/>
            <p:cNvGrpSpPr/>
            <p:nvPr/>
          </p:nvGrpSpPr>
          <p:grpSpPr>
            <a:xfrm>
              <a:off x="4752976" y="4467232"/>
              <a:ext cx="4248180" cy="369332"/>
              <a:chOff x="4752976" y="4500000"/>
              <a:chExt cx="4248180" cy="369332"/>
            </a:xfrm>
          </p:grpSpPr>
          <p:sp>
            <p:nvSpPr>
              <p:cNvPr id="80" name="正方形/長方形 79"/>
              <p:cNvSpPr/>
              <p:nvPr/>
            </p:nvSpPr>
            <p:spPr>
              <a:xfrm>
                <a:off x="4857752" y="4500570"/>
                <a:ext cx="4143404" cy="3571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82" name="テキスト ボックス 81"/>
              <p:cNvSpPr txBox="1"/>
              <p:nvPr/>
            </p:nvSpPr>
            <p:spPr>
              <a:xfrm>
                <a:off x="4752976"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0</a:t>
                </a:r>
                <a:endParaRPr kumimoji="1" lang="ja-JP" altLang="en-US" dirty="0">
                  <a:latin typeface="Times New Roman" pitchFamily="18" charset="0"/>
                  <a:cs typeface="Times New Roman" pitchFamily="18" charset="0"/>
                </a:endParaRPr>
              </a:p>
            </p:txBody>
          </p:sp>
          <p:sp>
            <p:nvSpPr>
              <p:cNvPr id="83" name="テキスト ボックス 82"/>
              <p:cNvSpPr txBox="1"/>
              <p:nvPr/>
            </p:nvSpPr>
            <p:spPr>
              <a:xfrm>
                <a:off x="5314955"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200</a:t>
                </a:r>
                <a:endParaRPr kumimoji="1" lang="ja-JP" altLang="en-US" dirty="0">
                  <a:latin typeface="Times New Roman" pitchFamily="18" charset="0"/>
                  <a:cs typeface="Times New Roman" pitchFamily="18" charset="0"/>
                </a:endParaRPr>
              </a:p>
            </p:txBody>
          </p:sp>
          <p:sp>
            <p:nvSpPr>
              <p:cNvPr id="85" name="テキスト ボックス 84"/>
              <p:cNvSpPr txBox="1"/>
              <p:nvPr/>
            </p:nvSpPr>
            <p:spPr>
              <a:xfrm>
                <a:off x="5883602"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400</a:t>
                </a:r>
                <a:endParaRPr kumimoji="1" lang="ja-JP" altLang="en-US" dirty="0">
                  <a:latin typeface="Times New Roman" pitchFamily="18" charset="0"/>
                  <a:cs typeface="Times New Roman" pitchFamily="18" charset="0"/>
                </a:endParaRPr>
              </a:p>
            </p:txBody>
          </p:sp>
          <p:sp>
            <p:nvSpPr>
              <p:cNvPr id="86" name="テキスト ボックス 85"/>
              <p:cNvSpPr txBox="1"/>
              <p:nvPr/>
            </p:nvSpPr>
            <p:spPr>
              <a:xfrm>
                <a:off x="6440818"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600</a:t>
                </a:r>
                <a:endParaRPr kumimoji="1" lang="ja-JP" altLang="en-US" dirty="0">
                  <a:latin typeface="Times New Roman" pitchFamily="18" charset="0"/>
                  <a:cs typeface="Times New Roman" pitchFamily="18" charset="0"/>
                </a:endParaRPr>
              </a:p>
            </p:txBody>
          </p:sp>
          <p:sp>
            <p:nvSpPr>
              <p:cNvPr id="87" name="テキスト ボックス 86"/>
              <p:cNvSpPr txBox="1"/>
              <p:nvPr/>
            </p:nvSpPr>
            <p:spPr>
              <a:xfrm>
                <a:off x="6989462"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800</a:t>
                </a:r>
                <a:endParaRPr kumimoji="1" lang="ja-JP" altLang="en-US" dirty="0">
                  <a:latin typeface="Times New Roman" pitchFamily="18" charset="0"/>
                  <a:cs typeface="Times New Roman" pitchFamily="18" charset="0"/>
                </a:endParaRPr>
              </a:p>
            </p:txBody>
          </p:sp>
          <p:sp>
            <p:nvSpPr>
              <p:cNvPr id="89" name="テキスト ボックス 88"/>
              <p:cNvSpPr txBox="1"/>
              <p:nvPr/>
            </p:nvSpPr>
            <p:spPr>
              <a:xfrm>
                <a:off x="7549536"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1000</a:t>
                </a:r>
                <a:endParaRPr kumimoji="1" lang="ja-JP" altLang="en-US" dirty="0">
                  <a:latin typeface="Times New Roman" pitchFamily="18" charset="0"/>
                  <a:cs typeface="Times New Roman" pitchFamily="18" charset="0"/>
                </a:endParaRPr>
              </a:p>
            </p:txBody>
          </p:sp>
          <p:sp>
            <p:nvSpPr>
              <p:cNvPr id="90" name="テキスト ボックス 89"/>
              <p:cNvSpPr txBox="1"/>
              <p:nvPr/>
            </p:nvSpPr>
            <p:spPr>
              <a:xfrm>
                <a:off x="8106752"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1200</a:t>
                </a:r>
                <a:endParaRPr kumimoji="1" lang="ja-JP" altLang="en-US" dirty="0">
                  <a:latin typeface="Times New Roman" pitchFamily="18" charset="0"/>
                  <a:cs typeface="Times New Roman" pitchFamily="18" charset="0"/>
                </a:endParaRPr>
              </a:p>
            </p:txBody>
          </p:sp>
        </p:grpSp>
      </p:grpSp>
      <p:sp>
        <p:nvSpPr>
          <p:cNvPr id="16387" name="Text Box 3"/>
          <p:cNvSpPr txBox="1">
            <a:spLocks noChangeArrowheads="1"/>
          </p:cNvSpPr>
          <p:nvPr/>
        </p:nvSpPr>
        <p:spPr bwMode="auto">
          <a:xfrm>
            <a:off x="357158" y="857232"/>
            <a:ext cx="3214710" cy="584775"/>
          </a:xfrm>
          <a:prstGeom prst="rect">
            <a:avLst/>
          </a:prstGeom>
          <a:noFill/>
          <a:ln w="9525">
            <a:noFill/>
            <a:miter lim="800000"/>
            <a:headEnd/>
            <a:tailEnd/>
          </a:ln>
          <a:effectLst/>
        </p:spPr>
        <p:txBody>
          <a:bodyPr wrap="square">
            <a:spAutoFit/>
          </a:bodyPr>
          <a:lstStyle/>
          <a:p>
            <a:pPr>
              <a:spcBef>
                <a:spcPct val="50000"/>
              </a:spcBef>
            </a:pPr>
            <a:r>
              <a:rPr lang="en-US" altLang="ja-JP" sz="1600" dirty="0" smtClean="0">
                <a:solidFill>
                  <a:srgbClr val="0066FF"/>
                </a:solidFill>
                <a:latin typeface="Times New Roman" pitchFamily="18" charset="0"/>
                <a:cs typeface="Times New Roman" pitchFamily="18" charset="0"/>
              </a:rPr>
              <a:t>  </a:t>
            </a:r>
            <a:r>
              <a:rPr lang="en-US" altLang="ja-JP" sz="1600" dirty="0">
                <a:solidFill>
                  <a:srgbClr val="0066FF"/>
                </a:solidFill>
                <a:latin typeface="Times New Roman" pitchFamily="18" charset="0"/>
                <a:cs typeface="Times New Roman" pitchFamily="18" charset="0"/>
              </a:rPr>
              <a:t>LT         : </a:t>
            </a:r>
            <a:r>
              <a:rPr lang="en-US" altLang="ja-JP" sz="1600" dirty="0" smtClean="0">
                <a:solidFill>
                  <a:srgbClr val="0066FF"/>
                </a:solidFill>
                <a:latin typeface="Times New Roman" pitchFamily="18" charset="0"/>
                <a:cs typeface="Times New Roman" pitchFamily="18" charset="0"/>
              </a:rPr>
              <a:t>13.5h  </a:t>
            </a:r>
            <a:r>
              <a:rPr lang="ja-JP" altLang="en-US" sz="1600" dirty="0">
                <a:solidFill>
                  <a:srgbClr val="0066FF"/>
                </a:solidFill>
                <a:latin typeface="Times New Roman" pitchFamily="18" charset="0"/>
                <a:cs typeface="Times New Roman" pitchFamily="18" charset="0"/>
              </a:rPr>
              <a:t>－ </a:t>
            </a:r>
            <a:r>
              <a:rPr lang="en-US" altLang="ja-JP" sz="1600" dirty="0" smtClean="0">
                <a:solidFill>
                  <a:srgbClr val="0066FF"/>
                </a:solidFill>
                <a:latin typeface="Times New Roman" pitchFamily="18" charset="0"/>
                <a:cs typeface="Times New Roman" pitchFamily="18" charset="0"/>
              </a:rPr>
              <a:t>14.5h</a:t>
            </a:r>
            <a:r>
              <a:rPr lang="en-US" altLang="ja-JP" sz="1600" dirty="0">
                <a:solidFill>
                  <a:srgbClr val="0066FF"/>
                </a:solidFill>
                <a:latin typeface="Times New Roman" pitchFamily="18" charset="0"/>
                <a:cs typeface="Times New Roman" pitchFamily="18" charset="0"/>
              </a:rPr>
              <a:t/>
            </a:r>
            <a:br>
              <a:rPr lang="en-US" altLang="ja-JP" sz="1600" dirty="0">
                <a:solidFill>
                  <a:srgbClr val="0066FF"/>
                </a:solidFill>
                <a:latin typeface="Times New Roman" pitchFamily="18" charset="0"/>
                <a:cs typeface="Times New Roman" pitchFamily="18" charset="0"/>
              </a:rPr>
            </a:br>
            <a:r>
              <a:rPr lang="en-US" altLang="ja-JP" sz="1600" dirty="0">
                <a:solidFill>
                  <a:srgbClr val="0066FF"/>
                </a:solidFill>
                <a:latin typeface="Times New Roman" pitchFamily="18" charset="0"/>
                <a:cs typeface="Times New Roman" pitchFamily="18" charset="0"/>
              </a:rPr>
              <a:t>  Latitude : 10°</a:t>
            </a:r>
            <a:r>
              <a:rPr lang="ja-JP" altLang="en-US" sz="1600" dirty="0">
                <a:solidFill>
                  <a:srgbClr val="0066FF"/>
                </a:solidFill>
                <a:latin typeface="Times New Roman" pitchFamily="18" charset="0"/>
                <a:cs typeface="Times New Roman" pitchFamily="18" charset="0"/>
              </a:rPr>
              <a:t>－ </a:t>
            </a:r>
            <a:r>
              <a:rPr lang="en-US" altLang="ja-JP" sz="1600" dirty="0">
                <a:solidFill>
                  <a:srgbClr val="0066FF"/>
                </a:solidFill>
                <a:latin typeface="Times New Roman" pitchFamily="18" charset="0"/>
                <a:cs typeface="Times New Roman" pitchFamily="18" charset="0"/>
              </a:rPr>
              <a:t>20° (South) </a:t>
            </a:r>
          </a:p>
        </p:txBody>
      </p:sp>
      <p:sp>
        <p:nvSpPr>
          <p:cNvPr id="16389" name="Text Box 5"/>
          <p:cNvSpPr txBox="1">
            <a:spLocks noChangeArrowheads="1"/>
          </p:cNvSpPr>
          <p:nvPr/>
        </p:nvSpPr>
        <p:spPr bwMode="auto">
          <a:xfrm>
            <a:off x="5715008" y="4831102"/>
            <a:ext cx="2592388" cy="338554"/>
          </a:xfrm>
          <a:prstGeom prst="rect">
            <a:avLst/>
          </a:prstGeom>
          <a:noFill/>
          <a:ln w="9525">
            <a:noFill/>
            <a:miter lim="800000"/>
            <a:headEnd/>
            <a:tailEnd/>
          </a:ln>
          <a:effectLst/>
        </p:spPr>
        <p:txBody>
          <a:bodyPr>
            <a:spAutoFit/>
          </a:bodyPr>
          <a:lstStyle/>
          <a:p>
            <a:pPr algn="ctr">
              <a:spcBef>
                <a:spcPct val="50000"/>
              </a:spcBef>
            </a:pPr>
            <a:r>
              <a:rPr lang="en-US" altLang="ja-JP" sz="1600" dirty="0">
                <a:latin typeface="Times New Roman" pitchFamily="18" charset="0"/>
                <a:cs typeface="Times New Roman" pitchFamily="18" charset="0"/>
              </a:rPr>
              <a:t>Orbit Number (day)</a:t>
            </a:r>
          </a:p>
        </p:txBody>
      </p:sp>
      <p:grpSp>
        <p:nvGrpSpPr>
          <p:cNvPr id="2" name="Group 8"/>
          <p:cNvGrpSpPr>
            <a:grpSpLocks/>
          </p:cNvGrpSpPr>
          <p:nvPr/>
        </p:nvGrpSpPr>
        <p:grpSpPr bwMode="auto">
          <a:xfrm>
            <a:off x="339696" y="1714488"/>
            <a:ext cx="3778251" cy="3362326"/>
            <a:chOff x="193" y="969"/>
            <a:chExt cx="2380" cy="2118"/>
          </a:xfrm>
        </p:grpSpPr>
        <p:grpSp>
          <p:nvGrpSpPr>
            <p:cNvPr id="3" name="Group 9"/>
            <p:cNvGrpSpPr>
              <a:grpSpLocks/>
            </p:cNvGrpSpPr>
            <p:nvPr/>
          </p:nvGrpSpPr>
          <p:grpSpPr bwMode="auto">
            <a:xfrm>
              <a:off x="895" y="1259"/>
              <a:ext cx="1678" cy="1134"/>
              <a:chOff x="340" y="1280"/>
              <a:chExt cx="1678" cy="1134"/>
            </a:xfrm>
          </p:grpSpPr>
          <p:sp>
            <p:nvSpPr>
              <p:cNvPr id="16394" name="Rectangle 10"/>
              <p:cNvSpPr>
                <a:spLocks noChangeArrowheads="1"/>
              </p:cNvSpPr>
              <p:nvPr/>
            </p:nvSpPr>
            <p:spPr bwMode="auto">
              <a:xfrm>
                <a:off x="340" y="1280"/>
                <a:ext cx="1678" cy="1134"/>
              </a:xfrm>
              <a:prstGeom prst="rect">
                <a:avLst/>
              </a:prstGeom>
              <a:solidFill>
                <a:schemeClr val="bg1"/>
              </a:solidFill>
              <a:ln w="9525">
                <a:solidFill>
                  <a:schemeClr val="tx1"/>
                </a:solidFill>
                <a:miter lim="800000"/>
                <a:headEnd/>
                <a:tailEnd/>
              </a:ln>
              <a:effectLst/>
            </p:spPr>
            <p:txBody>
              <a:bodyPr wrap="none" anchor="ctr"/>
              <a:lstStyle/>
              <a:p>
                <a:endParaRPr lang="ja-JP" altLang="en-US">
                  <a:latin typeface="Times New Roman" pitchFamily="18" charset="0"/>
                  <a:cs typeface="Times New Roman" pitchFamily="18" charset="0"/>
                </a:endParaRPr>
              </a:p>
            </p:txBody>
          </p:sp>
          <p:pic>
            <p:nvPicPr>
              <p:cNvPr id="16395" name="Picture 11" descr="V0279_0"/>
              <p:cNvPicPr>
                <a:picLocks noChangeAspect="1" noChangeArrowheads="1"/>
              </p:cNvPicPr>
              <p:nvPr/>
            </p:nvPicPr>
            <p:blipFill>
              <a:blip r:embed="rId3" cstate="print"/>
              <a:srcRect/>
              <a:stretch>
                <a:fillRect/>
              </a:stretch>
            </p:blipFill>
            <p:spPr bwMode="auto">
              <a:xfrm>
                <a:off x="358" y="1298"/>
                <a:ext cx="1635" cy="1096"/>
              </a:xfrm>
              <a:prstGeom prst="rect">
                <a:avLst/>
              </a:prstGeom>
              <a:noFill/>
            </p:spPr>
          </p:pic>
        </p:grpSp>
        <p:grpSp>
          <p:nvGrpSpPr>
            <p:cNvPr id="4" name="Group 12"/>
            <p:cNvGrpSpPr>
              <a:grpSpLocks/>
            </p:cNvGrpSpPr>
            <p:nvPr/>
          </p:nvGrpSpPr>
          <p:grpSpPr bwMode="auto">
            <a:xfrm>
              <a:off x="759" y="1395"/>
              <a:ext cx="1678" cy="1134"/>
              <a:chOff x="340" y="1280"/>
              <a:chExt cx="1678" cy="1134"/>
            </a:xfrm>
          </p:grpSpPr>
          <p:sp>
            <p:nvSpPr>
              <p:cNvPr id="16397" name="Rectangle 13"/>
              <p:cNvSpPr>
                <a:spLocks noChangeArrowheads="1"/>
              </p:cNvSpPr>
              <p:nvPr/>
            </p:nvSpPr>
            <p:spPr bwMode="auto">
              <a:xfrm>
                <a:off x="340" y="1280"/>
                <a:ext cx="1678" cy="1134"/>
              </a:xfrm>
              <a:prstGeom prst="rect">
                <a:avLst/>
              </a:prstGeom>
              <a:solidFill>
                <a:schemeClr val="bg1"/>
              </a:solidFill>
              <a:ln w="9525">
                <a:solidFill>
                  <a:schemeClr val="tx1"/>
                </a:solidFill>
                <a:miter lim="800000"/>
                <a:headEnd/>
                <a:tailEnd/>
              </a:ln>
              <a:effectLst/>
            </p:spPr>
            <p:txBody>
              <a:bodyPr wrap="none" anchor="ctr"/>
              <a:lstStyle/>
              <a:p>
                <a:endParaRPr lang="ja-JP" altLang="en-US">
                  <a:latin typeface="Times New Roman" pitchFamily="18" charset="0"/>
                  <a:cs typeface="Times New Roman" pitchFamily="18" charset="0"/>
                </a:endParaRPr>
              </a:p>
            </p:txBody>
          </p:sp>
          <p:pic>
            <p:nvPicPr>
              <p:cNvPr id="16398" name="Picture 14" descr="V0279_0"/>
              <p:cNvPicPr>
                <a:picLocks noChangeAspect="1" noChangeArrowheads="1"/>
              </p:cNvPicPr>
              <p:nvPr/>
            </p:nvPicPr>
            <p:blipFill>
              <a:blip r:embed="rId4" cstate="print"/>
              <a:srcRect/>
              <a:stretch>
                <a:fillRect/>
              </a:stretch>
            </p:blipFill>
            <p:spPr bwMode="auto">
              <a:xfrm>
                <a:off x="358" y="1298"/>
                <a:ext cx="1635" cy="1096"/>
              </a:xfrm>
              <a:prstGeom prst="rect">
                <a:avLst/>
              </a:prstGeom>
              <a:noFill/>
            </p:spPr>
          </p:pic>
        </p:grpSp>
        <p:grpSp>
          <p:nvGrpSpPr>
            <p:cNvPr id="5" name="Group 15"/>
            <p:cNvGrpSpPr>
              <a:grpSpLocks/>
            </p:cNvGrpSpPr>
            <p:nvPr/>
          </p:nvGrpSpPr>
          <p:grpSpPr bwMode="auto">
            <a:xfrm>
              <a:off x="623" y="1558"/>
              <a:ext cx="1678" cy="1134"/>
              <a:chOff x="340" y="1280"/>
              <a:chExt cx="1678" cy="1134"/>
            </a:xfrm>
          </p:grpSpPr>
          <p:sp>
            <p:nvSpPr>
              <p:cNvPr id="16400" name="Rectangle 16"/>
              <p:cNvSpPr>
                <a:spLocks noChangeArrowheads="1"/>
              </p:cNvSpPr>
              <p:nvPr/>
            </p:nvSpPr>
            <p:spPr bwMode="auto">
              <a:xfrm>
                <a:off x="340" y="1280"/>
                <a:ext cx="1678" cy="1134"/>
              </a:xfrm>
              <a:prstGeom prst="rect">
                <a:avLst/>
              </a:prstGeom>
              <a:solidFill>
                <a:schemeClr val="bg1"/>
              </a:solidFill>
              <a:ln w="9525">
                <a:solidFill>
                  <a:schemeClr val="tx1"/>
                </a:solidFill>
                <a:miter lim="800000"/>
                <a:headEnd/>
                <a:tailEnd/>
              </a:ln>
              <a:effectLst/>
            </p:spPr>
            <p:txBody>
              <a:bodyPr wrap="none" anchor="ctr"/>
              <a:lstStyle/>
              <a:p>
                <a:endParaRPr lang="ja-JP" altLang="en-US">
                  <a:latin typeface="Times New Roman" pitchFamily="18" charset="0"/>
                  <a:cs typeface="Times New Roman" pitchFamily="18" charset="0"/>
                </a:endParaRPr>
              </a:p>
            </p:txBody>
          </p:sp>
          <p:pic>
            <p:nvPicPr>
              <p:cNvPr id="16401" name="Picture 17" descr="V0279_0"/>
              <p:cNvPicPr>
                <a:picLocks noChangeAspect="1" noChangeArrowheads="1"/>
              </p:cNvPicPr>
              <p:nvPr/>
            </p:nvPicPr>
            <p:blipFill>
              <a:blip r:embed="rId3" cstate="print"/>
              <a:srcRect/>
              <a:stretch>
                <a:fillRect/>
              </a:stretch>
            </p:blipFill>
            <p:spPr bwMode="auto">
              <a:xfrm>
                <a:off x="358" y="1298"/>
                <a:ext cx="1635" cy="1096"/>
              </a:xfrm>
              <a:prstGeom prst="rect">
                <a:avLst/>
              </a:prstGeom>
              <a:noFill/>
            </p:spPr>
          </p:pic>
        </p:grpSp>
        <p:sp>
          <p:nvSpPr>
            <p:cNvPr id="16402" name="Text Box 18"/>
            <p:cNvSpPr txBox="1">
              <a:spLocks noChangeArrowheads="1"/>
            </p:cNvSpPr>
            <p:nvPr/>
          </p:nvSpPr>
          <p:spPr bwMode="auto">
            <a:xfrm>
              <a:off x="357" y="1440"/>
              <a:ext cx="295"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30</a:t>
              </a:r>
            </a:p>
          </p:txBody>
        </p:sp>
        <p:sp>
          <p:nvSpPr>
            <p:cNvPr id="16403" name="Text Box 19"/>
            <p:cNvSpPr txBox="1">
              <a:spLocks noChangeArrowheads="1"/>
            </p:cNvSpPr>
            <p:nvPr/>
          </p:nvSpPr>
          <p:spPr bwMode="auto">
            <a:xfrm>
              <a:off x="351" y="2582"/>
              <a:ext cx="295"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-90</a:t>
              </a:r>
            </a:p>
          </p:txBody>
        </p:sp>
        <p:sp>
          <p:nvSpPr>
            <p:cNvPr id="16404" name="Text Box 20"/>
            <p:cNvSpPr txBox="1">
              <a:spLocks noChangeArrowheads="1"/>
            </p:cNvSpPr>
            <p:nvPr/>
          </p:nvSpPr>
          <p:spPr bwMode="auto">
            <a:xfrm>
              <a:off x="351" y="1712"/>
              <a:ext cx="295"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0</a:t>
              </a:r>
            </a:p>
          </p:txBody>
        </p:sp>
        <p:sp>
          <p:nvSpPr>
            <p:cNvPr id="16405" name="Text Box 21"/>
            <p:cNvSpPr txBox="1">
              <a:spLocks noChangeArrowheads="1"/>
            </p:cNvSpPr>
            <p:nvPr/>
          </p:nvSpPr>
          <p:spPr bwMode="auto">
            <a:xfrm>
              <a:off x="357" y="1974"/>
              <a:ext cx="295"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-30</a:t>
              </a:r>
            </a:p>
          </p:txBody>
        </p:sp>
        <p:sp>
          <p:nvSpPr>
            <p:cNvPr id="16406" name="Text Box 22"/>
            <p:cNvSpPr txBox="1">
              <a:spLocks noChangeArrowheads="1"/>
            </p:cNvSpPr>
            <p:nvPr/>
          </p:nvSpPr>
          <p:spPr bwMode="auto">
            <a:xfrm>
              <a:off x="351" y="2246"/>
              <a:ext cx="295"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-60</a:t>
              </a:r>
            </a:p>
          </p:txBody>
        </p:sp>
        <p:sp>
          <p:nvSpPr>
            <p:cNvPr id="16407" name="Text Box 23"/>
            <p:cNvSpPr txBox="1">
              <a:spLocks noChangeArrowheads="1"/>
            </p:cNvSpPr>
            <p:nvPr/>
          </p:nvSpPr>
          <p:spPr bwMode="auto">
            <a:xfrm>
              <a:off x="1270"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12</a:t>
              </a:r>
            </a:p>
          </p:txBody>
        </p:sp>
        <p:sp>
          <p:nvSpPr>
            <p:cNvPr id="16408" name="Text Box 24"/>
            <p:cNvSpPr txBox="1">
              <a:spLocks noChangeArrowheads="1"/>
            </p:cNvSpPr>
            <p:nvPr/>
          </p:nvSpPr>
          <p:spPr bwMode="auto">
            <a:xfrm>
              <a:off x="2092"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6</a:t>
              </a:r>
            </a:p>
          </p:txBody>
        </p:sp>
        <p:sp>
          <p:nvSpPr>
            <p:cNvPr id="16409" name="Text Box 25"/>
            <p:cNvSpPr txBox="1">
              <a:spLocks noChangeArrowheads="1"/>
            </p:cNvSpPr>
            <p:nvPr/>
          </p:nvSpPr>
          <p:spPr bwMode="auto">
            <a:xfrm>
              <a:off x="463"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18</a:t>
              </a:r>
            </a:p>
          </p:txBody>
        </p:sp>
        <p:sp>
          <p:nvSpPr>
            <p:cNvPr id="16410" name="Text Box 26"/>
            <p:cNvSpPr txBox="1">
              <a:spLocks noChangeArrowheads="1"/>
            </p:cNvSpPr>
            <p:nvPr/>
          </p:nvSpPr>
          <p:spPr bwMode="auto">
            <a:xfrm>
              <a:off x="998" y="2712"/>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14</a:t>
              </a:r>
            </a:p>
          </p:txBody>
        </p:sp>
        <p:sp>
          <p:nvSpPr>
            <p:cNvPr id="16411" name="Text Box 27"/>
            <p:cNvSpPr txBox="1">
              <a:spLocks noChangeArrowheads="1"/>
            </p:cNvSpPr>
            <p:nvPr/>
          </p:nvSpPr>
          <p:spPr bwMode="auto">
            <a:xfrm>
              <a:off x="1530"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10</a:t>
              </a:r>
            </a:p>
          </p:txBody>
        </p:sp>
        <p:sp>
          <p:nvSpPr>
            <p:cNvPr id="16412" name="Text Box 28"/>
            <p:cNvSpPr txBox="1">
              <a:spLocks noChangeArrowheads="1"/>
            </p:cNvSpPr>
            <p:nvPr/>
          </p:nvSpPr>
          <p:spPr bwMode="auto">
            <a:xfrm>
              <a:off x="747"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16</a:t>
              </a:r>
            </a:p>
          </p:txBody>
        </p:sp>
        <p:sp>
          <p:nvSpPr>
            <p:cNvPr id="16413" name="Text Box 29"/>
            <p:cNvSpPr txBox="1">
              <a:spLocks noChangeArrowheads="1"/>
            </p:cNvSpPr>
            <p:nvPr/>
          </p:nvSpPr>
          <p:spPr bwMode="auto">
            <a:xfrm>
              <a:off x="1802"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8</a:t>
              </a:r>
            </a:p>
          </p:txBody>
        </p:sp>
        <p:sp>
          <p:nvSpPr>
            <p:cNvPr id="16414" name="Line 30"/>
            <p:cNvSpPr>
              <a:spLocks noChangeShapeType="1"/>
            </p:cNvSpPr>
            <p:nvPr/>
          </p:nvSpPr>
          <p:spPr bwMode="auto">
            <a:xfrm flipV="1">
              <a:off x="668" y="1150"/>
              <a:ext cx="317" cy="272"/>
            </a:xfrm>
            <a:prstGeom prst="line">
              <a:avLst/>
            </a:prstGeom>
            <a:noFill/>
            <a:ln w="9525">
              <a:solidFill>
                <a:schemeClr val="tx1"/>
              </a:solidFill>
              <a:round/>
              <a:headEnd/>
              <a:tailEnd type="triangle" w="med" len="med"/>
            </a:ln>
            <a:effectLst/>
          </p:spPr>
          <p:txBody>
            <a:bodyPr/>
            <a:lstStyle/>
            <a:p>
              <a:endParaRPr lang="ja-JP" altLang="en-US">
                <a:latin typeface="Times New Roman" pitchFamily="18" charset="0"/>
                <a:cs typeface="Times New Roman" pitchFamily="18" charset="0"/>
              </a:endParaRPr>
            </a:p>
          </p:txBody>
        </p:sp>
        <p:sp>
          <p:nvSpPr>
            <p:cNvPr id="16415" name="Text Box 31"/>
            <p:cNvSpPr txBox="1">
              <a:spLocks noChangeArrowheads="1"/>
            </p:cNvSpPr>
            <p:nvPr/>
          </p:nvSpPr>
          <p:spPr bwMode="auto">
            <a:xfrm>
              <a:off x="804" y="969"/>
              <a:ext cx="227" cy="231"/>
            </a:xfrm>
            <a:prstGeom prst="rect">
              <a:avLst/>
            </a:prstGeom>
            <a:noFill/>
            <a:ln w="9525">
              <a:noFill/>
              <a:miter lim="800000"/>
              <a:headEnd/>
              <a:tailEnd/>
            </a:ln>
            <a:effectLst/>
          </p:spPr>
          <p:txBody>
            <a:bodyPr>
              <a:spAutoFit/>
            </a:bodyPr>
            <a:lstStyle/>
            <a:p>
              <a:pPr algn="ctr">
                <a:spcBef>
                  <a:spcPct val="50000"/>
                </a:spcBef>
              </a:pPr>
              <a:r>
                <a:rPr lang="en-US" altLang="ja-JP">
                  <a:latin typeface="Times New Roman" pitchFamily="18" charset="0"/>
                  <a:cs typeface="Times New Roman" pitchFamily="18" charset="0"/>
                </a:rPr>
                <a:t>t</a:t>
              </a:r>
            </a:p>
          </p:txBody>
        </p:sp>
        <p:sp>
          <p:nvSpPr>
            <p:cNvPr id="16416" name="Text Box 32"/>
            <p:cNvSpPr txBox="1">
              <a:spLocks noChangeArrowheads="1"/>
            </p:cNvSpPr>
            <p:nvPr/>
          </p:nvSpPr>
          <p:spPr bwMode="auto">
            <a:xfrm>
              <a:off x="623" y="2874"/>
              <a:ext cx="1678" cy="213"/>
            </a:xfrm>
            <a:prstGeom prst="rect">
              <a:avLst/>
            </a:prstGeom>
            <a:noFill/>
            <a:ln w="9525">
              <a:noFill/>
              <a:miter lim="800000"/>
              <a:headEnd/>
              <a:tailEnd/>
            </a:ln>
            <a:effectLst/>
          </p:spPr>
          <p:txBody>
            <a:bodyPr>
              <a:spAutoFit/>
            </a:bodyPr>
            <a:lstStyle/>
            <a:p>
              <a:pPr algn="ctr">
                <a:spcBef>
                  <a:spcPct val="50000"/>
                </a:spcBef>
              </a:pPr>
              <a:r>
                <a:rPr lang="en-US" altLang="ja-JP" sz="1600" dirty="0">
                  <a:latin typeface="Times New Roman" pitchFamily="18" charset="0"/>
                  <a:cs typeface="Times New Roman" pitchFamily="18" charset="0"/>
                </a:rPr>
                <a:t>Local Time (hour)</a:t>
              </a:r>
            </a:p>
          </p:txBody>
        </p:sp>
        <p:sp>
          <p:nvSpPr>
            <p:cNvPr id="16417" name="Text Box 33"/>
            <p:cNvSpPr txBox="1">
              <a:spLocks noChangeArrowheads="1"/>
            </p:cNvSpPr>
            <p:nvPr/>
          </p:nvSpPr>
          <p:spPr bwMode="auto">
            <a:xfrm rot="16200000">
              <a:off x="-248" y="2055"/>
              <a:ext cx="1095" cy="213"/>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cs typeface="Times New Roman" pitchFamily="18" charset="0"/>
                </a:rPr>
                <a:t>Latitude (deg)</a:t>
              </a:r>
            </a:p>
          </p:txBody>
        </p:sp>
        <p:sp>
          <p:nvSpPr>
            <p:cNvPr id="16418" name="Rectangle 34"/>
            <p:cNvSpPr>
              <a:spLocks noChangeArrowheads="1"/>
            </p:cNvSpPr>
            <p:nvPr/>
          </p:nvSpPr>
          <p:spPr bwMode="auto">
            <a:xfrm>
              <a:off x="1074" y="1902"/>
              <a:ext cx="232" cy="114"/>
            </a:xfrm>
            <a:prstGeom prst="rect">
              <a:avLst/>
            </a:prstGeom>
            <a:noFill/>
            <a:ln w="19050">
              <a:solidFill>
                <a:srgbClr val="FFFF00"/>
              </a:solidFill>
              <a:miter lim="800000"/>
              <a:headEnd/>
              <a:tailEnd/>
            </a:ln>
            <a:effectLst/>
          </p:spPr>
          <p:txBody>
            <a:bodyPr wrap="none" anchor="ctr"/>
            <a:lstStyle/>
            <a:p>
              <a:endParaRPr lang="ja-JP" altLang="en-US">
                <a:latin typeface="Times New Roman" pitchFamily="18" charset="0"/>
                <a:cs typeface="Times New Roman" pitchFamily="18" charset="0"/>
              </a:endParaRPr>
            </a:p>
          </p:txBody>
        </p:sp>
        <p:grpSp>
          <p:nvGrpSpPr>
            <p:cNvPr id="6" name="Group 35"/>
            <p:cNvGrpSpPr>
              <a:grpSpLocks/>
            </p:cNvGrpSpPr>
            <p:nvPr/>
          </p:nvGrpSpPr>
          <p:grpSpPr bwMode="auto">
            <a:xfrm>
              <a:off x="672" y="1740"/>
              <a:ext cx="1044" cy="430"/>
              <a:chOff x="924" y="1759"/>
              <a:chExt cx="1044" cy="430"/>
            </a:xfrm>
          </p:grpSpPr>
          <p:sp>
            <p:nvSpPr>
              <p:cNvPr id="16420" name="Text Box 36"/>
              <p:cNvSpPr txBox="1">
                <a:spLocks noChangeArrowheads="1"/>
              </p:cNvSpPr>
              <p:nvPr/>
            </p:nvSpPr>
            <p:spPr bwMode="auto">
              <a:xfrm>
                <a:off x="1479" y="1884"/>
                <a:ext cx="489" cy="173"/>
              </a:xfrm>
              <a:prstGeom prst="rect">
                <a:avLst/>
              </a:prstGeom>
              <a:noFill/>
              <a:ln w="9525">
                <a:noFill/>
                <a:miter lim="800000"/>
                <a:headEnd/>
                <a:tailEnd/>
              </a:ln>
              <a:effectLst/>
            </p:spPr>
            <p:txBody>
              <a:bodyPr>
                <a:spAutoFit/>
              </a:bodyPr>
              <a:lstStyle/>
              <a:p>
                <a:pPr algn="ctr">
                  <a:spcBef>
                    <a:spcPct val="50000"/>
                  </a:spcBef>
                </a:pPr>
                <a:r>
                  <a:rPr lang="en-US" altLang="ja-JP" sz="1200" b="1" dirty="0" smtClean="0">
                    <a:solidFill>
                      <a:schemeClr val="bg1"/>
                    </a:solidFill>
                    <a:latin typeface="Times New Roman" pitchFamily="18" charset="0"/>
                    <a:cs typeface="Times New Roman" pitchFamily="18" charset="0"/>
                  </a:rPr>
                  <a:t>13.5</a:t>
                </a:r>
                <a:endParaRPr lang="en-US" altLang="ja-JP" sz="1200" b="1" dirty="0">
                  <a:solidFill>
                    <a:schemeClr val="bg1"/>
                  </a:solidFill>
                  <a:latin typeface="Times New Roman" pitchFamily="18" charset="0"/>
                  <a:cs typeface="Times New Roman" pitchFamily="18" charset="0"/>
                </a:endParaRPr>
              </a:p>
            </p:txBody>
          </p:sp>
          <p:sp>
            <p:nvSpPr>
              <p:cNvPr id="16421" name="Text Box 37"/>
              <p:cNvSpPr txBox="1">
                <a:spLocks noChangeArrowheads="1"/>
              </p:cNvSpPr>
              <p:nvPr/>
            </p:nvSpPr>
            <p:spPr bwMode="auto">
              <a:xfrm>
                <a:off x="924" y="1878"/>
                <a:ext cx="489" cy="173"/>
              </a:xfrm>
              <a:prstGeom prst="rect">
                <a:avLst/>
              </a:prstGeom>
              <a:noFill/>
              <a:ln w="9525">
                <a:noFill/>
                <a:miter lim="800000"/>
                <a:headEnd/>
                <a:tailEnd/>
              </a:ln>
              <a:effectLst/>
            </p:spPr>
            <p:txBody>
              <a:bodyPr>
                <a:spAutoFit/>
              </a:bodyPr>
              <a:lstStyle/>
              <a:p>
                <a:pPr algn="ctr">
                  <a:spcBef>
                    <a:spcPct val="50000"/>
                  </a:spcBef>
                </a:pPr>
                <a:r>
                  <a:rPr lang="en-US" altLang="ja-JP" sz="1200" b="1" dirty="0" smtClean="0">
                    <a:solidFill>
                      <a:schemeClr val="bg1"/>
                    </a:solidFill>
                    <a:latin typeface="Times New Roman" pitchFamily="18" charset="0"/>
                    <a:cs typeface="Times New Roman" pitchFamily="18" charset="0"/>
                  </a:rPr>
                  <a:t>14.5</a:t>
                </a:r>
                <a:endParaRPr lang="en-US" altLang="ja-JP" sz="1200" b="1" dirty="0">
                  <a:solidFill>
                    <a:schemeClr val="bg1"/>
                  </a:solidFill>
                  <a:latin typeface="Times New Roman" pitchFamily="18" charset="0"/>
                  <a:cs typeface="Times New Roman" pitchFamily="18" charset="0"/>
                </a:endParaRPr>
              </a:p>
            </p:txBody>
          </p:sp>
          <p:sp>
            <p:nvSpPr>
              <p:cNvPr id="16422" name="Text Box 38"/>
              <p:cNvSpPr txBox="1">
                <a:spLocks noChangeArrowheads="1"/>
              </p:cNvSpPr>
              <p:nvPr/>
            </p:nvSpPr>
            <p:spPr bwMode="auto">
              <a:xfrm>
                <a:off x="1260" y="1759"/>
                <a:ext cx="340" cy="173"/>
              </a:xfrm>
              <a:prstGeom prst="rect">
                <a:avLst/>
              </a:prstGeom>
              <a:noFill/>
              <a:ln w="9525">
                <a:noFill/>
                <a:miter lim="800000"/>
                <a:headEnd/>
                <a:tailEnd/>
              </a:ln>
              <a:effectLst/>
            </p:spPr>
            <p:txBody>
              <a:bodyPr>
                <a:spAutoFit/>
              </a:bodyPr>
              <a:lstStyle/>
              <a:p>
                <a:pPr algn="ctr">
                  <a:spcBef>
                    <a:spcPct val="50000"/>
                  </a:spcBef>
                </a:pPr>
                <a:r>
                  <a:rPr lang="en-US" altLang="ja-JP" sz="1200" b="1">
                    <a:solidFill>
                      <a:schemeClr val="bg1"/>
                    </a:solidFill>
                    <a:latin typeface="Times New Roman" pitchFamily="18" charset="0"/>
                    <a:cs typeface="Times New Roman" pitchFamily="18" charset="0"/>
                  </a:rPr>
                  <a:t>-10</a:t>
                </a:r>
              </a:p>
            </p:txBody>
          </p:sp>
          <p:sp>
            <p:nvSpPr>
              <p:cNvPr id="16423" name="Text Box 39"/>
              <p:cNvSpPr txBox="1">
                <a:spLocks noChangeArrowheads="1"/>
              </p:cNvSpPr>
              <p:nvPr/>
            </p:nvSpPr>
            <p:spPr bwMode="auto">
              <a:xfrm>
                <a:off x="1266" y="2016"/>
                <a:ext cx="340" cy="173"/>
              </a:xfrm>
              <a:prstGeom prst="rect">
                <a:avLst/>
              </a:prstGeom>
              <a:noFill/>
              <a:ln w="9525">
                <a:noFill/>
                <a:miter lim="800000"/>
                <a:headEnd/>
                <a:tailEnd/>
              </a:ln>
              <a:effectLst/>
            </p:spPr>
            <p:txBody>
              <a:bodyPr>
                <a:spAutoFit/>
              </a:bodyPr>
              <a:lstStyle/>
              <a:p>
                <a:pPr algn="ctr">
                  <a:spcBef>
                    <a:spcPct val="50000"/>
                  </a:spcBef>
                </a:pPr>
                <a:r>
                  <a:rPr lang="en-US" altLang="ja-JP" sz="1200" b="1">
                    <a:solidFill>
                      <a:schemeClr val="bg1"/>
                    </a:solidFill>
                    <a:latin typeface="Times New Roman" pitchFamily="18" charset="0"/>
                    <a:cs typeface="Times New Roman" pitchFamily="18" charset="0"/>
                  </a:rPr>
                  <a:t>-20</a:t>
                </a:r>
              </a:p>
            </p:txBody>
          </p:sp>
        </p:grpSp>
      </p:grpSp>
      <p:sp>
        <p:nvSpPr>
          <p:cNvPr id="16424" name="Text Box 40"/>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a:latin typeface="Times New Roman" pitchFamily="18" charset="0"/>
                <a:cs typeface="Times New Roman" pitchFamily="18" charset="0"/>
              </a:rPr>
              <a:t>Results</a:t>
            </a:r>
          </a:p>
        </p:txBody>
      </p:sp>
      <p:sp>
        <p:nvSpPr>
          <p:cNvPr id="84" name="テキスト ボックス 83"/>
          <p:cNvSpPr txBox="1"/>
          <p:nvPr/>
        </p:nvSpPr>
        <p:spPr>
          <a:xfrm>
            <a:off x="5214942" y="5786454"/>
            <a:ext cx="3214710" cy="646331"/>
          </a:xfrm>
          <a:prstGeom prst="rect">
            <a:avLst/>
          </a:prstGeom>
          <a:noFill/>
        </p:spPr>
        <p:txBody>
          <a:bodyPr wrap="square" rtlCol="0">
            <a:spAutoFit/>
          </a:bodyPr>
          <a:lstStyle/>
          <a:p>
            <a:pPr algn="ctr"/>
            <a:r>
              <a:rPr lang="en-US" altLang="ja-JP" dirty="0" smtClean="0">
                <a:latin typeface="Times New Roman" pitchFamily="18" charset="0"/>
                <a:cs typeface="Times New Roman" pitchFamily="18" charset="0"/>
              </a:rPr>
              <a:t>Wind Velocity</a:t>
            </a:r>
            <a:br>
              <a:rPr lang="en-US" altLang="ja-JP" dirty="0" smtClean="0">
                <a:latin typeface="Times New Roman" pitchFamily="18" charset="0"/>
                <a:cs typeface="Times New Roman" pitchFamily="18" charset="0"/>
              </a:rPr>
            </a:br>
            <a:r>
              <a:rPr lang="ja-JP" altLang="en-US" dirty="0" smtClean="0">
                <a:latin typeface="Times New Roman" pitchFamily="18" charset="0"/>
                <a:cs typeface="Times New Roman" pitchFamily="18" charset="0"/>
              </a:rPr>
              <a:t>最大  ← </a:t>
            </a:r>
            <a:r>
              <a:rPr lang="en-US" altLang="ja-JP" dirty="0" smtClean="0">
                <a:latin typeface="Times New Roman" pitchFamily="18" charset="0"/>
                <a:cs typeface="Times New Roman" pitchFamily="18" charset="0"/>
              </a:rPr>
              <a:t>6</a:t>
            </a:r>
            <a:r>
              <a:rPr lang="en-US" altLang="ja-JP" dirty="0" smtClean="0">
                <a:latin typeface="Times New Roman" pitchFamily="18" charset="0"/>
                <a:cs typeface="Times New Roman" pitchFamily="18" charset="0"/>
              </a:rPr>
              <a:t>0 m/s </a:t>
            </a:r>
            <a:r>
              <a:rPr lang="ja-JP" altLang="en-US" dirty="0" smtClean="0">
                <a:latin typeface="Times New Roman" pitchFamily="18" charset="0"/>
                <a:cs typeface="Times New Roman" pitchFamily="18" charset="0"/>
              </a:rPr>
              <a:t>→ </a:t>
            </a:r>
            <a:r>
              <a:rPr lang="ja-JP" altLang="en-US" dirty="0" smtClean="0">
                <a:latin typeface="Times New Roman" pitchFamily="18" charset="0"/>
                <a:cs typeface="Times New Roman" pitchFamily="18" charset="0"/>
              </a:rPr>
              <a:t>最小</a:t>
            </a:r>
            <a:endParaRPr kumimoji="1" lang="ja-JP" altLang="en-US" dirty="0">
              <a:latin typeface="Times New Roman" pitchFamily="18" charset="0"/>
              <a:cs typeface="Times New Roman" pitchFamily="18" charset="0"/>
            </a:endParaRPr>
          </a:p>
        </p:txBody>
      </p:sp>
      <p:sp>
        <p:nvSpPr>
          <p:cNvPr id="118" name="Text Box 41"/>
          <p:cNvSpPr txBox="1">
            <a:spLocks noChangeArrowheads="1"/>
          </p:cNvSpPr>
          <p:nvPr/>
        </p:nvSpPr>
        <p:spPr bwMode="auto">
          <a:xfrm>
            <a:off x="7643834" y="5239092"/>
            <a:ext cx="1295400" cy="261610"/>
          </a:xfrm>
          <a:prstGeom prst="rect">
            <a:avLst/>
          </a:prstGeom>
          <a:noFill/>
          <a:ln w="9525">
            <a:noFill/>
            <a:miter lim="800000"/>
            <a:headEnd/>
            <a:tailEnd/>
          </a:ln>
          <a:effectLst/>
        </p:spPr>
        <p:txBody>
          <a:bodyPr>
            <a:spAutoFit/>
          </a:bodyPr>
          <a:lstStyle/>
          <a:p>
            <a:pPr algn="ctr">
              <a:spcBef>
                <a:spcPct val="50000"/>
              </a:spcBef>
            </a:pPr>
            <a:r>
              <a:rPr lang="en-US" altLang="ja-JP" sz="1100" dirty="0" smtClean="0">
                <a:latin typeface="Times New Roman" pitchFamily="18" charset="0"/>
                <a:cs typeface="Times New Roman" pitchFamily="18" charset="0"/>
              </a:rPr>
              <a:t>1 day </a:t>
            </a:r>
            <a:r>
              <a:rPr lang="en-US" altLang="ja-JP" sz="1100" dirty="0">
                <a:latin typeface="Times New Roman" pitchFamily="18" charset="0"/>
                <a:cs typeface="Times New Roman" pitchFamily="18" charset="0"/>
              </a:rPr>
              <a:t>= 24 hour</a:t>
            </a:r>
          </a:p>
        </p:txBody>
      </p:sp>
      <p:sp>
        <p:nvSpPr>
          <p:cNvPr id="65" name="テキスト ボックス 64"/>
          <p:cNvSpPr txBox="1"/>
          <p:nvPr/>
        </p:nvSpPr>
        <p:spPr>
          <a:xfrm>
            <a:off x="4319586" y="2214554"/>
            <a:ext cx="357190" cy="1077218"/>
          </a:xfrm>
          <a:prstGeom prst="rect">
            <a:avLst/>
          </a:prstGeom>
          <a:noFill/>
        </p:spPr>
        <p:txBody>
          <a:bodyPr wrap="square" rtlCol="0">
            <a:spAutoFit/>
          </a:bodyPr>
          <a:lstStyle/>
          <a:p>
            <a:pPr algn="ctr"/>
            <a:r>
              <a:rPr kumimoji="1" lang="ja-JP" altLang="en-US" sz="1600" dirty="0" smtClean="0"/>
              <a:t>東西風速</a:t>
            </a:r>
            <a:endParaRPr kumimoji="1" lang="ja-JP" altLang="en-US" sz="1600" dirty="0"/>
          </a:p>
        </p:txBody>
      </p:sp>
      <p:sp>
        <p:nvSpPr>
          <p:cNvPr id="66" name="テキスト ボックス 65"/>
          <p:cNvSpPr txBox="1"/>
          <p:nvPr/>
        </p:nvSpPr>
        <p:spPr>
          <a:xfrm>
            <a:off x="4195760" y="3286124"/>
            <a:ext cx="64294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(m/s)</a:t>
            </a:r>
            <a:endParaRPr kumimoji="1" lang="ja-JP" altLang="en-US" sz="1600" dirty="0">
              <a:latin typeface="Times New Roman" pitchFamily="18" charset="0"/>
              <a:cs typeface="Times New Roman" pitchFamily="18" charset="0"/>
            </a:endParaRPr>
          </a:p>
        </p:txBody>
      </p:sp>
      <p:sp>
        <p:nvSpPr>
          <p:cNvPr id="67" name="テキスト ボックス 66"/>
          <p:cNvSpPr txBox="1"/>
          <p:nvPr/>
        </p:nvSpPr>
        <p:spPr>
          <a:xfrm>
            <a:off x="1500166" y="142852"/>
            <a:ext cx="2357454" cy="369332"/>
          </a:xfrm>
          <a:prstGeom prst="rect">
            <a:avLst/>
          </a:prstGeom>
          <a:noFill/>
        </p:spPr>
        <p:txBody>
          <a:bodyPr wrap="square" rtlCol="0">
            <a:spAutoFit/>
          </a:bodyPr>
          <a:lstStyle/>
          <a:p>
            <a:pPr algn="ctr"/>
            <a:r>
              <a:rPr kumimoji="1" lang="ja-JP" altLang="en-US" dirty="0" smtClean="0">
                <a:latin typeface="Times New Roman" pitchFamily="18" charset="0"/>
                <a:cs typeface="Times New Roman" pitchFamily="18" charset="0"/>
              </a:rPr>
              <a:t>東西風速の時間変動</a:t>
            </a:r>
            <a:endParaRPr kumimoji="1" lang="ja-JP" altLang="en-US" dirty="0">
              <a:latin typeface="Times New Roman" pitchFamily="18" charset="0"/>
              <a:cs typeface="Times New Roman" pitchFamily="18" charset="0"/>
            </a:endParaRPr>
          </a:p>
        </p:txBody>
      </p:sp>
      <p:grpSp>
        <p:nvGrpSpPr>
          <p:cNvPr id="76" name="グループ化 75"/>
          <p:cNvGrpSpPr/>
          <p:nvPr/>
        </p:nvGrpSpPr>
        <p:grpSpPr>
          <a:xfrm>
            <a:off x="3643306" y="500042"/>
            <a:ext cx="2743219" cy="2857520"/>
            <a:chOff x="3571868" y="500042"/>
            <a:chExt cx="2743219" cy="2857520"/>
          </a:xfrm>
        </p:grpSpPr>
        <p:cxnSp>
          <p:nvCxnSpPr>
            <p:cNvPr id="88" name="直線矢印コネクタ 87"/>
            <p:cNvCxnSpPr/>
            <p:nvPr/>
          </p:nvCxnSpPr>
          <p:spPr>
            <a:xfrm rot="16200000" flipH="1">
              <a:off x="5672133" y="2714608"/>
              <a:ext cx="857280" cy="428628"/>
            </a:xfrm>
            <a:prstGeom prst="straightConnector1">
              <a:avLst/>
            </a:prstGeom>
            <a:ln w="38100">
              <a:solidFill>
                <a:srgbClr val="FF0000"/>
              </a:solidFill>
              <a:prstDash val="solid"/>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a:blip r:embed="rId5" cstate="print"/>
            <a:srcRect l="13558" t="7883" r="8855" b="12743"/>
            <a:stretch>
              <a:fillRect/>
            </a:stretch>
          </p:blipFill>
          <p:spPr bwMode="auto">
            <a:xfrm>
              <a:off x="3571868" y="500042"/>
              <a:ext cx="2598010" cy="192882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4" name="右矢印 73"/>
            <p:cNvSpPr/>
            <p:nvPr/>
          </p:nvSpPr>
          <p:spPr>
            <a:xfrm rot="20487344">
              <a:off x="4220003" y="1239213"/>
              <a:ext cx="1550277" cy="285752"/>
            </a:xfrm>
            <a:prstGeom prst="rightArrow">
              <a:avLst>
                <a:gd name="adj1" fmla="val 50000"/>
                <a:gd name="adj2" fmla="val 164869"/>
              </a:avLst>
            </a:prstGeom>
            <a:solidFill>
              <a:srgbClr val="FCD5B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p:nvGrpSpPr>
        <p:grpSpPr>
          <a:xfrm>
            <a:off x="6572264" y="88157"/>
            <a:ext cx="2497414" cy="2697901"/>
            <a:chOff x="6572264" y="88157"/>
            <a:chExt cx="2497414" cy="2697901"/>
          </a:xfrm>
        </p:grpSpPr>
        <p:pic>
          <p:nvPicPr>
            <p:cNvPr id="20481" name="Picture 1"/>
            <p:cNvPicPr>
              <a:picLocks noChangeAspect="1" noChangeArrowheads="1"/>
            </p:cNvPicPr>
            <p:nvPr/>
          </p:nvPicPr>
          <p:blipFill>
            <a:blip r:embed="rId6" cstate="print"/>
            <a:srcRect l="15909" t="7883" r="8855" b="12743"/>
            <a:stretch>
              <a:fillRect/>
            </a:stretch>
          </p:blipFill>
          <p:spPr bwMode="auto">
            <a:xfrm>
              <a:off x="6572264" y="88157"/>
              <a:ext cx="2497414" cy="1912083"/>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98" name="直線矢印コネクタ 97"/>
            <p:cNvCxnSpPr/>
            <p:nvPr/>
          </p:nvCxnSpPr>
          <p:spPr>
            <a:xfrm rot="5400000">
              <a:off x="7072330" y="2285992"/>
              <a:ext cx="714380" cy="285752"/>
            </a:xfrm>
            <a:prstGeom prst="straightConnector1">
              <a:avLst/>
            </a:prstGeom>
            <a:ln w="38100">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右矢印 74"/>
            <p:cNvSpPr/>
            <p:nvPr/>
          </p:nvSpPr>
          <p:spPr>
            <a:xfrm rot="797747">
              <a:off x="7155849" y="745915"/>
              <a:ext cx="1550277" cy="285752"/>
            </a:xfrm>
            <a:prstGeom prst="rightArrow">
              <a:avLst>
                <a:gd name="adj1" fmla="val 50000"/>
                <a:gd name="adj2" fmla="val 164869"/>
              </a:avLst>
            </a:prstGeom>
            <a:solidFill>
              <a:srgbClr val="8EB4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cstate="print"/>
          <a:srcRect/>
          <a:stretch>
            <a:fillRect/>
          </a:stretch>
        </p:blipFill>
        <p:spPr bwMode="auto">
          <a:xfrm>
            <a:off x="3811900" y="1060116"/>
            <a:ext cx="5382673" cy="4480560"/>
          </a:xfrm>
          <a:prstGeom prst="rect">
            <a:avLst/>
          </a:prstGeom>
          <a:noFill/>
          <a:ln w="9525">
            <a:noFill/>
            <a:miter lim="800000"/>
            <a:headEnd/>
            <a:tailEnd/>
          </a:ln>
        </p:spPr>
      </p:pic>
      <p:pic>
        <p:nvPicPr>
          <p:cNvPr id="3075" name="Picture 3"/>
          <p:cNvPicPr>
            <a:picLocks noChangeArrowheads="1"/>
          </p:cNvPicPr>
          <p:nvPr/>
        </p:nvPicPr>
        <p:blipFill>
          <a:blip r:embed="rId3" cstate="print"/>
          <a:srcRect/>
          <a:stretch>
            <a:fillRect/>
          </a:stretch>
        </p:blipFill>
        <p:spPr bwMode="auto">
          <a:xfrm>
            <a:off x="3812400" y="1054800"/>
            <a:ext cx="5382673" cy="4480560"/>
          </a:xfrm>
          <a:prstGeom prst="rect">
            <a:avLst/>
          </a:prstGeom>
          <a:noFill/>
          <a:ln w="9525">
            <a:noFill/>
            <a:miter lim="800000"/>
            <a:headEnd/>
            <a:tailEnd/>
          </a:ln>
        </p:spPr>
      </p:pic>
      <p:grpSp>
        <p:nvGrpSpPr>
          <p:cNvPr id="86" name="グループ化 85"/>
          <p:cNvGrpSpPr/>
          <p:nvPr/>
        </p:nvGrpSpPr>
        <p:grpSpPr>
          <a:xfrm>
            <a:off x="4429124" y="1357298"/>
            <a:ext cx="714380" cy="3214710"/>
            <a:chOff x="4429124" y="1357298"/>
            <a:chExt cx="714380" cy="3214710"/>
          </a:xfrm>
        </p:grpSpPr>
        <p:sp>
          <p:nvSpPr>
            <p:cNvPr id="87" name="正方形/長方形 86"/>
            <p:cNvSpPr/>
            <p:nvPr/>
          </p:nvSpPr>
          <p:spPr>
            <a:xfrm>
              <a:off x="4672013" y="1357298"/>
              <a:ext cx="428628" cy="32147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89" name="テキスト ボックス 88"/>
            <p:cNvSpPr txBox="1"/>
            <p:nvPr/>
          </p:nvSpPr>
          <p:spPr>
            <a:xfrm>
              <a:off x="4429124" y="1604950"/>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120</a:t>
              </a:r>
              <a:endParaRPr kumimoji="1" lang="ja-JP" altLang="en-US" dirty="0">
                <a:latin typeface="Times New Roman" pitchFamily="18" charset="0"/>
                <a:cs typeface="Times New Roman" pitchFamily="18" charset="0"/>
              </a:endParaRPr>
            </a:p>
          </p:txBody>
        </p:sp>
        <p:sp>
          <p:nvSpPr>
            <p:cNvPr id="90" name="テキスト ボックス 89"/>
            <p:cNvSpPr txBox="1"/>
            <p:nvPr/>
          </p:nvSpPr>
          <p:spPr>
            <a:xfrm>
              <a:off x="4429124" y="2081203"/>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110</a:t>
              </a:r>
              <a:endParaRPr kumimoji="1" lang="ja-JP" altLang="en-US" dirty="0">
                <a:latin typeface="Times New Roman" pitchFamily="18" charset="0"/>
                <a:cs typeface="Times New Roman" pitchFamily="18" charset="0"/>
              </a:endParaRPr>
            </a:p>
          </p:txBody>
        </p:sp>
        <p:sp>
          <p:nvSpPr>
            <p:cNvPr id="91" name="テキスト ボックス 90"/>
            <p:cNvSpPr txBox="1"/>
            <p:nvPr/>
          </p:nvSpPr>
          <p:spPr>
            <a:xfrm>
              <a:off x="4429124" y="2571744"/>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100</a:t>
              </a:r>
              <a:endParaRPr kumimoji="1" lang="ja-JP" altLang="en-US" dirty="0">
                <a:latin typeface="Times New Roman" pitchFamily="18" charset="0"/>
                <a:cs typeface="Times New Roman" pitchFamily="18" charset="0"/>
              </a:endParaRPr>
            </a:p>
          </p:txBody>
        </p:sp>
        <p:sp>
          <p:nvSpPr>
            <p:cNvPr id="92" name="テキスト ボックス 91"/>
            <p:cNvSpPr txBox="1"/>
            <p:nvPr/>
          </p:nvSpPr>
          <p:spPr>
            <a:xfrm>
              <a:off x="4429124" y="3062285"/>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90</a:t>
              </a:r>
              <a:endParaRPr kumimoji="1" lang="ja-JP" altLang="en-US" dirty="0">
                <a:latin typeface="Times New Roman" pitchFamily="18" charset="0"/>
                <a:cs typeface="Times New Roman" pitchFamily="18" charset="0"/>
              </a:endParaRPr>
            </a:p>
          </p:txBody>
        </p:sp>
        <p:sp>
          <p:nvSpPr>
            <p:cNvPr id="93" name="テキスト ボックス 92"/>
            <p:cNvSpPr txBox="1"/>
            <p:nvPr/>
          </p:nvSpPr>
          <p:spPr>
            <a:xfrm>
              <a:off x="4429124" y="3529013"/>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80</a:t>
              </a:r>
              <a:endParaRPr kumimoji="1" lang="ja-JP" altLang="en-US" dirty="0">
                <a:latin typeface="Times New Roman" pitchFamily="18" charset="0"/>
                <a:cs typeface="Times New Roman" pitchFamily="18" charset="0"/>
              </a:endParaRPr>
            </a:p>
          </p:txBody>
        </p:sp>
        <p:sp>
          <p:nvSpPr>
            <p:cNvPr id="94" name="テキスト ボックス 93"/>
            <p:cNvSpPr txBox="1"/>
            <p:nvPr/>
          </p:nvSpPr>
          <p:spPr>
            <a:xfrm>
              <a:off x="4429124" y="4010029"/>
              <a:ext cx="714380" cy="369332"/>
            </a:xfrm>
            <a:prstGeom prst="rect">
              <a:avLst/>
            </a:prstGeom>
            <a:noFill/>
          </p:spPr>
          <p:txBody>
            <a:bodyPr wrap="square" rtlCol="0">
              <a:spAutoFit/>
            </a:bodyPr>
            <a:lstStyle/>
            <a:p>
              <a:pPr algn="r"/>
              <a:r>
                <a:rPr kumimoji="1" lang="en-US" altLang="ja-JP" dirty="0" smtClean="0">
                  <a:latin typeface="Times New Roman" pitchFamily="18" charset="0"/>
                  <a:cs typeface="Times New Roman" pitchFamily="18" charset="0"/>
                </a:rPr>
                <a:t>70</a:t>
              </a:r>
              <a:endParaRPr kumimoji="1" lang="ja-JP" altLang="en-US" dirty="0">
                <a:latin typeface="Times New Roman" pitchFamily="18" charset="0"/>
                <a:cs typeface="Times New Roman" pitchFamily="18" charset="0"/>
              </a:endParaRPr>
            </a:p>
          </p:txBody>
        </p:sp>
      </p:grpSp>
      <p:grpSp>
        <p:nvGrpSpPr>
          <p:cNvPr id="8" name="グループ化 107"/>
          <p:cNvGrpSpPr/>
          <p:nvPr/>
        </p:nvGrpSpPr>
        <p:grpSpPr>
          <a:xfrm>
            <a:off x="4752976" y="4467232"/>
            <a:ext cx="4248180" cy="369332"/>
            <a:chOff x="4752976" y="4500000"/>
            <a:chExt cx="4248180" cy="369332"/>
          </a:xfrm>
        </p:grpSpPr>
        <p:sp>
          <p:nvSpPr>
            <p:cNvPr id="107" name="正方形/長方形 106"/>
            <p:cNvSpPr/>
            <p:nvPr/>
          </p:nvSpPr>
          <p:spPr>
            <a:xfrm>
              <a:off x="4857752" y="4500570"/>
              <a:ext cx="4143404" cy="3571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100" name="テキスト ボックス 99"/>
            <p:cNvSpPr txBox="1"/>
            <p:nvPr/>
          </p:nvSpPr>
          <p:spPr>
            <a:xfrm>
              <a:off x="4752976"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0</a:t>
              </a:r>
              <a:endParaRPr kumimoji="1" lang="ja-JP" altLang="en-US" dirty="0">
                <a:latin typeface="Times New Roman" pitchFamily="18" charset="0"/>
                <a:cs typeface="Times New Roman" pitchFamily="18" charset="0"/>
              </a:endParaRPr>
            </a:p>
          </p:txBody>
        </p:sp>
        <p:sp>
          <p:nvSpPr>
            <p:cNvPr id="101" name="テキスト ボックス 100"/>
            <p:cNvSpPr txBox="1"/>
            <p:nvPr/>
          </p:nvSpPr>
          <p:spPr>
            <a:xfrm>
              <a:off x="5314955"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200</a:t>
              </a:r>
              <a:endParaRPr kumimoji="1" lang="ja-JP" altLang="en-US" dirty="0">
                <a:latin typeface="Times New Roman" pitchFamily="18" charset="0"/>
                <a:cs typeface="Times New Roman" pitchFamily="18" charset="0"/>
              </a:endParaRPr>
            </a:p>
          </p:txBody>
        </p:sp>
        <p:sp>
          <p:nvSpPr>
            <p:cNvPr id="102" name="テキスト ボックス 101"/>
            <p:cNvSpPr txBox="1"/>
            <p:nvPr/>
          </p:nvSpPr>
          <p:spPr>
            <a:xfrm>
              <a:off x="5883602"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400</a:t>
              </a:r>
              <a:endParaRPr kumimoji="1" lang="ja-JP" altLang="en-US" dirty="0">
                <a:latin typeface="Times New Roman" pitchFamily="18" charset="0"/>
                <a:cs typeface="Times New Roman" pitchFamily="18" charset="0"/>
              </a:endParaRPr>
            </a:p>
          </p:txBody>
        </p:sp>
        <p:sp>
          <p:nvSpPr>
            <p:cNvPr id="103" name="テキスト ボックス 102"/>
            <p:cNvSpPr txBox="1"/>
            <p:nvPr/>
          </p:nvSpPr>
          <p:spPr>
            <a:xfrm>
              <a:off x="6440818"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600</a:t>
              </a:r>
              <a:endParaRPr kumimoji="1" lang="ja-JP" altLang="en-US" dirty="0">
                <a:latin typeface="Times New Roman" pitchFamily="18" charset="0"/>
                <a:cs typeface="Times New Roman" pitchFamily="18" charset="0"/>
              </a:endParaRPr>
            </a:p>
          </p:txBody>
        </p:sp>
        <p:sp>
          <p:nvSpPr>
            <p:cNvPr id="104" name="テキスト ボックス 103"/>
            <p:cNvSpPr txBox="1"/>
            <p:nvPr/>
          </p:nvSpPr>
          <p:spPr>
            <a:xfrm>
              <a:off x="6989462"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800</a:t>
              </a:r>
              <a:endParaRPr kumimoji="1" lang="ja-JP" altLang="en-US" dirty="0">
                <a:latin typeface="Times New Roman" pitchFamily="18" charset="0"/>
                <a:cs typeface="Times New Roman" pitchFamily="18" charset="0"/>
              </a:endParaRPr>
            </a:p>
          </p:txBody>
        </p:sp>
        <p:sp>
          <p:nvSpPr>
            <p:cNvPr id="105" name="テキスト ボックス 104"/>
            <p:cNvSpPr txBox="1"/>
            <p:nvPr/>
          </p:nvSpPr>
          <p:spPr>
            <a:xfrm>
              <a:off x="7549536"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1000</a:t>
              </a:r>
              <a:endParaRPr kumimoji="1" lang="ja-JP" altLang="en-US" dirty="0">
                <a:latin typeface="Times New Roman" pitchFamily="18" charset="0"/>
                <a:cs typeface="Times New Roman" pitchFamily="18" charset="0"/>
              </a:endParaRPr>
            </a:p>
          </p:txBody>
        </p:sp>
        <p:sp>
          <p:nvSpPr>
            <p:cNvPr id="106" name="テキスト ボックス 105"/>
            <p:cNvSpPr txBox="1"/>
            <p:nvPr/>
          </p:nvSpPr>
          <p:spPr>
            <a:xfrm>
              <a:off x="8106752" y="4500000"/>
              <a:ext cx="7143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1200</a:t>
              </a:r>
              <a:endParaRPr kumimoji="1" lang="ja-JP" altLang="en-US" dirty="0">
                <a:latin typeface="Times New Roman" pitchFamily="18" charset="0"/>
                <a:cs typeface="Times New Roman" pitchFamily="18" charset="0"/>
              </a:endParaRPr>
            </a:p>
          </p:txBody>
        </p:sp>
      </p:grpSp>
      <p:sp>
        <p:nvSpPr>
          <p:cNvPr id="16387" name="Text Box 3"/>
          <p:cNvSpPr txBox="1">
            <a:spLocks noChangeArrowheads="1"/>
          </p:cNvSpPr>
          <p:nvPr/>
        </p:nvSpPr>
        <p:spPr bwMode="auto">
          <a:xfrm>
            <a:off x="357158" y="857232"/>
            <a:ext cx="3214710" cy="584775"/>
          </a:xfrm>
          <a:prstGeom prst="rect">
            <a:avLst/>
          </a:prstGeom>
          <a:noFill/>
          <a:ln w="9525">
            <a:noFill/>
            <a:miter lim="800000"/>
            <a:headEnd/>
            <a:tailEnd/>
          </a:ln>
          <a:effectLst/>
        </p:spPr>
        <p:txBody>
          <a:bodyPr wrap="square">
            <a:spAutoFit/>
          </a:bodyPr>
          <a:lstStyle/>
          <a:p>
            <a:pPr>
              <a:spcBef>
                <a:spcPct val="50000"/>
              </a:spcBef>
            </a:pPr>
            <a:r>
              <a:rPr lang="en-US" altLang="ja-JP" sz="1600" dirty="0" smtClean="0">
                <a:solidFill>
                  <a:srgbClr val="0066FF"/>
                </a:solidFill>
                <a:latin typeface="Times New Roman" pitchFamily="18" charset="0"/>
                <a:cs typeface="Times New Roman" pitchFamily="18" charset="0"/>
              </a:rPr>
              <a:t>  </a:t>
            </a:r>
            <a:r>
              <a:rPr lang="en-US" altLang="ja-JP" sz="1600" dirty="0">
                <a:solidFill>
                  <a:srgbClr val="0066FF"/>
                </a:solidFill>
                <a:latin typeface="Times New Roman" pitchFamily="18" charset="0"/>
                <a:cs typeface="Times New Roman" pitchFamily="18" charset="0"/>
              </a:rPr>
              <a:t>LT         : </a:t>
            </a:r>
            <a:r>
              <a:rPr lang="en-US" altLang="ja-JP" sz="1600" dirty="0" smtClean="0">
                <a:solidFill>
                  <a:srgbClr val="0066FF"/>
                </a:solidFill>
                <a:latin typeface="Times New Roman" pitchFamily="18" charset="0"/>
                <a:cs typeface="Times New Roman" pitchFamily="18" charset="0"/>
              </a:rPr>
              <a:t>13.5h  </a:t>
            </a:r>
            <a:r>
              <a:rPr lang="ja-JP" altLang="en-US" sz="1600" dirty="0">
                <a:solidFill>
                  <a:srgbClr val="0066FF"/>
                </a:solidFill>
                <a:latin typeface="Times New Roman" pitchFamily="18" charset="0"/>
                <a:cs typeface="Times New Roman" pitchFamily="18" charset="0"/>
              </a:rPr>
              <a:t>－ </a:t>
            </a:r>
            <a:r>
              <a:rPr lang="en-US" altLang="ja-JP" sz="1600" dirty="0" smtClean="0">
                <a:solidFill>
                  <a:srgbClr val="0066FF"/>
                </a:solidFill>
                <a:latin typeface="Times New Roman" pitchFamily="18" charset="0"/>
                <a:cs typeface="Times New Roman" pitchFamily="18" charset="0"/>
              </a:rPr>
              <a:t>14.5h</a:t>
            </a:r>
            <a:r>
              <a:rPr lang="en-US" altLang="ja-JP" sz="1600" dirty="0">
                <a:solidFill>
                  <a:srgbClr val="0066FF"/>
                </a:solidFill>
                <a:latin typeface="Times New Roman" pitchFamily="18" charset="0"/>
                <a:cs typeface="Times New Roman" pitchFamily="18" charset="0"/>
              </a:rPr>
              <a:t/>
            </a:r>
            <a:br>
              <a:rPr lang="en-US" altLang="ja-JP" sz="1600" dirty="0">
                <a:solidFill>
                  <a:srgbClr val="0066FF"/>
                </a:solidFill>
                <a:latin typeface="Times New Roman" pitchFamily="18" charset="0"/>
                <a:cs typeface="Times New Roman" pitchFamily="18" charset="0"/>
              </a:rPr>
            </a:br>
            <a:r>
              <a:rPr lang="en-US" altLang="ja-JP" sz="1600" dirty="0">
                <a:solidFill>
                  <a:srgbClr val="0066FF"/>
                </a:solidFill>
                <a:latin typeface="Times New Roman" pitchFamily="18" charset="0"/>
                <a:cs typeface="Times New Roman" pitchFamily="18" charset="0"/>
              </a:rPr>
              <a:t>  Latitude : 10°</a:t>
            </a:r>
            <a:r>
              <a:rPr lang="ja-JP" altLang="en-US" sz="1600" dirty="0">
                <a:solidFill>
                  <a:srgbClr val="0066FF"/>
                </a:solidFill>
                <a:latin typeface="Times New Roman" pitchFamily="18" charset="0"/>
                <a:cs typeface="Times New Roman" pitchFamily="18" charset="0"/>
              </a:rPr>
              <a:t>－ </a:t>
            </a:r>
            <a:r>
              <a:rPr lang="en-US" altLang="ja-JP" sz="1600" dirty="0">
                <a:solidFill>
                  <a:srgbClr val="0066FF"/>
                </a:solidFill>
                <a:latin typeface="Times New Roman" pitchFamily="18" charset="0"/>
                <a:cs typeface="Times New Roman" pitchFamily="18" charset="0"/>
              </a:rPr>
              <a:t>20° (South) </a:t>
            </a:r>
          </a:p>
        </p:txBody>
      </p:sp>
      <p:sp>
        <p:nvSpPr>
          <p:cNvPr id="16389" name="Text Box 5"/>
          <p:cNvSpPr txBox="1">
            <a:spLocks noChangeArrowheads="1"/>
          </p:cNvSpPr>
          <p:nvPr/>
        </p:nvSpPr>
        <p:spPr bwMode="auto">
          <a:xfrm>
            <a:off x="5715008" y="4831102"/>
            <a:ext cx="2592388" cy="338554"/>
          </a:xfrm>
          <a:prstGeom prst="rect">
            <a:avLst/>
          </a:prstGeom>
          <a:noFill/>
          <a:ln w="9525">
            <a:noFill/>
            <a:miter lim="800000"/>
            <a:headEnd/>
            <a:tailEnd/>
          </a:ln>
          <a:effectLst/>
        </p:spPr>
        <p:txBody>
          <a:bodyPr>
            <a:spAutoFit/>
          </a:bodyPr>
          <a:lstStyle/>
          <a:p>
            <a:pPr algn="ctr">
              <a:spcBef>
                <a:spcPct val="50000"/>
              </a:spcBef>
            </a:pPr>
            <a:r>
              <a:rPr lang="en-US" altLang="ja-JP" sz="1600" dirty="0">
                <a:latin typeface="Times New Roman" pitchFamily="18" charset="0"/>
                <a:cs typeface="Times New Roman" pitchFamily="18" charset="0"/>
              </a:rPr>
              <a:t>Orbit Number (day)</a:t>
            </a:r>
          </a:p>
        </p:txBody>
      </p:sp>
      <p:grpSp>
        <p:nvGrpSpPr>
          <p:cNvPr id="3" name="Group 8"/>
          <p:cNvGrpSpPr>
            <a:grpSpLocks/>
          </p:cNvGrpSpPr>
          <p:nvPr/>
        </p:nvGrpSpPr>
        <p:grpSpPr bwMode="auto">
          <a:xfrm>
            <a:off x="339696" y="1714488"/>
            <a:ext cx="3778251" cy="3362326"/>
            <a:chOff x="193" y="969"/>
            <a:chExt cx="2380" cy="2118"/>
          </a:xfrm>
        </p:grpSpPr>
        <p:grpSp>
          <p:nvGrpSpPr>
            <p:cNvPr id="4" name="Group 9"/>
            <p:cNvGrpSpPr>
              <a:grpSpLocks/>
            </p:cNvGrpSpPr>
            <p:nvPr/>
          </p:nvGrpSpPr>
          <p:grpSpPr bwMode="auto">
            <a:xfrm>
              <a:off x="895" y="1259"/>
              <a:ext cx="1678" cy="1134"/>
              <a:chOff x="340" y="1280"/>
              <a:chExt cx="1678" cy="1134"/>
            </a:xfrm>
          </p:grpSpPr>
          <p:sp>
            <p:nvSpPr>
              <p:cNvPr id="16394" name="Rectangle 10"/>
              <p:cNvSpPr>
                <a:spLocks noChangeArrowheads="1"/>
              </p:cNvSpPr>
              <p:nvPr/>
            </p:nvSpPr>
            <p:spPr bwMode="auto">
              <a:xfrm>
                <a:off x="340" y="1280"/>
                <a:ext cx="1678" cy="1134"/>
              </a:xfrm>
              <a:prstGeom prst="rect">
                <a:avLst/>
              </a:prstGeom>
              <a:solidFill>
                <a:schemeClr val="bg1"/>
              </a:solidFill>
              <a:ln w="9525">
                <a:solidFill>
                  <a:schemeClr val="tx1"/>
                </a:solidFill>
                <a:miter lim="800000"/>
                <a:headEnd/>
                <a:tailEnd/>
              </a:ln>
              <a:effectLst/>
            </p:spPr>
            <p:txBody>
              <a:bodyPr wrap="none" anchor="ctr"/>
              <a:lstStyle/>
              <a:p>
                <a:endParaRPr lang="ja-JP" altLang="en-US">
                  <a:latin typeface="Times New Roman" pitchFamily="18" charset="0"/>
                  <a:cs typeface="Times New Roman" pitchFamily="18" charset="0"/>
                </a:endParaRPr>
              </a:p>
            </p:txBody>
          </p:sp>
          <p:pic>
            <p:nvPicPr>
              <p:cNvPr id="16395" name="Picture 11" descr="V0279_0"/>
              <p:cNvPicPr>
                <a:picLocks noChangeAspect="1" noChangeArrowheads="1"/>
              </p:cNvPicPr>
              <p:nvPr/>
            </p:nvPicPr>
            <p:blipFill>
              <a:blip r:embed="rId4" cstate="print"/>
              <a:srcRect/>
              <a:stretch>
                <a:fillRect/>
              </a:stretch>
            </p:blipFill>
            <p:spPr bwMode="auto">
              <a:xfrm>
                <a:off x="358" y="1298"/>
                <a:ext cx="1635" cy="1096"/>
              </a:xfrm>
              <a:prstGeom prst="rect">
                <a:avLst/>
              </a:prstGeom>
              <a:noFill/>
            </p:spPr>
          </p:pic>
        </p:grpSp>
        <p:grpSp>
          <p:nvGrpSpPr>
            <p:cNvPr id="5" name="Group 12"/>
            <p:cNvGrpSpPr>
              <a:grpSpLocks/>
            </p:cNvGrpSpPr>
            <p:nvPr/>
          </p:nvGrpSpPr>
          <p:grpSpPr bwMode="auto">
            <a:xfrm>
              <a:off x="759" y="1395"/>
              <a:ext cx="1678" cy="1134"/>
              <a:chOff x="340" y="1280"/>
              <a:chExt cx="1678" cy="1134"/>
            </a:xfrm>
          </p:grpSpPr>
          <p:sp>
            <p:nvSpPr>
              <p:cNvPr id="16397" name="Rectangle 13"/>
              <p:cNvSpPr>
                <a:spLocks noChangeArrowheads="1"/>
              </p:cNvSpPr>
              <p:nvPr/>
            </p:nvSpPr>
            <p:spPr bwMode="auto">
              <a:xfrm>
                <a:off x="340" y="1280"/>
                <a:ext cx="1678" cy="1134"/>
              </a:xfrm>
              <a:prstGeom prst="rect">
                <a:avLst/>
              </a:prstGeom>
              <a:solidFill>
                <a:schemeClr val="bg1"/>
              </a:solidFill>
              <a:ln w="9525">
                <a:solidFill>
                  <a:schemeClr val="tx1"/>
                </a:solidFill>
                <a:miter lim="800000"/>
                <a:headEnd/>
                <a:tailEnd/>
              </a:ln>
              <a:effectLst/>
            </p:spPr>
            <p:txBody>
              <a:bodyPr wrap="none" anchor="ctr"/>
              <a:lstStyle/>
              <a:p>
                <a:endParaRPr lang="ja-JP" altLang="en-US">
                  <a:latin typeface="Times New Roman" pitchFamily="18" charset="0"/>
                  <a:cs typeface="Times New Roman" pitchFamily="18" charset="0"/>
                </a:endParaRPr>
              </a:p>
            </p:txBody>
          </p:sp>
          <p:pic>
            <p:nvPicPr>
              <p:cNvPr id="16398" name="Picture 14" descr="V0279_0"/>
              <p:cNvPicPr>
                <a:picLocks noChangeAspect="1" noChangeArrowheads="1"/>
              </p:cNvPicPr>
              <p:nvPr/>
            </p:nvPicPr>
            <p:blipFill>
              <a:blip r:embed="rId5" cstate="print"/>
              <a:srcRect/>
              <a:stretch>
                <a:fillRect/>
              </a:stretch>
            </p:blipFill>
            <p:spPr bwMode="auto">
              <a:xfrm>
                <a:off x="358" y="1298"/>
                <a:ext cx="1635" cy="1096"/>
              </a:xfrm>
              <a:prstGeom prst="rect">
                <a:avLst/>
              </a:prstGeom>
              <a:noFill/>
            </p:spPr>
          </p:pic>
        </p:grpSp>
        <p:grpSp>
          <p:nvGrpSpPr>
            <p:cNvPr id="6" name="Group 15"/>
            <p:cNvGrpSpPr>
              <a:grpSpLocks/>
            </p:cNvGrpSpPr>
            <p:nvPr/>
          </p:nvGrpSpPr>
          <p:grpSpPr bwMode="auto">
            <a:xfrm>
              <a:off x="623" y="1558"/>
              <a:ext cx="1678" cy="1134"/>
              <a:chOff x="340" y="1280"/>
              <a:chExt cx="1678" cy="1134"/>
            </a:xfrm>
          </p:grpSpPr>
          <p:sp>
            <p:nvSpPr>
              <p:cNvPr id="16400" name="Rectangle 16"/>
              <p:cNvSpPr>
                <a:spLocks noChangeArrowheads="1"/>
              </p:cNvSpPr>
              <p:nvPr/>
            </p:nvSpPr>
            <p:spPr bwMode="auto">
              <a:xfrm>
                <a:off x="340" y="1280"/>
                <a:ext cx="1678" cy="1134"/>
              </a:xfrm>
              <a:prstGeom prst="rect">
                <a:avLst/>
              </a:prstGeom>
              <a:solidFill>
                <a:schemeClr val="bg1"/>
              </a:solidFill>
              <a:ln w="9525">
                <a:solidFill>
                  <a:schemeClr val="tx1"/>
                </a:solidFill>
                <a:miter lim="800000"/>
                <a:headEnd/>
                <a:tailEnd/>
              </a:ln>
              <a:effectLst/>
            </p:spPr>
            <p:txBody>
              <a:bodyPr wrap="none" anchor="ctr"/>
              <a:lstStyle/>
              <a:p>
                <a:endParaRPr lang="ja-JP" altLang="en-US">
                  <a:latin typeface="Times New Roman" pitchFamily="18" charset="0"/>
                  <a:cs typeface="Times New Roman" pitchFamily="18" charset="0"/>
                </a:endParaRPr>
              </a:p>
            </p:txBody>
          </p:sp>
          <p:pic>
            <p:nvPicPr>
              <p:cNvPr id="16401" name="Picture 17" descr="V0279_0"/>
              <p:cNvPicPr>
                <a:picLocks noChangeAspect="1" noChangeArrowheads="1"/>
              </p:cNvPicPr>
              <p:nvPr/>
            </p:nvPicPr>
            <p:blipFill>
              <a:blip r:embed="rId4" cstate="print"/>
              <a:srcRect/>
              <a:stretch>
                <a:fillRect/>
              </a:stretch>
            </p:blipFill>
            <p:spPr bwMode="auto">
              <a:xfrm>
                <a:off x="358" y="1298"/>
                <a:ext cx="1635" cy="1096"/>
              </a:xfrm>
              <a:prstGeom prst="rect">
                <a:avLst/>
              </a:prstGeom>
              <a:noFill/>
            </p:spPr>
          </p:pic>
        </p:grpSp>
        <p:sp>
          <p:nvSpPr>
            <p:cNvPr id="16402" name="Text Box 18"/>
            <p:cNvSpPr txBox="1">
              <a:spLocks noChangeArrowheads="1"/>
            </p:cNvSpPr>
            <p:nvPr/>
          </p:nvSpPr>
          <p:spPr bwMode="auto">
            <a:xfrm>
              <a:off x="357" y="1440"/>
              <a:ext cx="295"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30</a:t>
              </a:r>
            </a:p>
          </p:txBody>
        </p:sp>
        <p:sp>
          <p:nvSpPr>
            <p:cNvPr id="16403" name="Text Box 19"/>
            <p:cNvSpPr txBox="1">
              <a:spLocks noChangeArrowheads="1"/>
            </p:cNvSpPr>
            <p:nvPr/>
          </p:nvSpPr>
          <p:spPr bwMode="auto">
            <a:xfrm>
              <a:off x="351" y="2582"/>
              <a:ext cx="295"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-90</a:t>
              </a:r>
            </a:p>
          </p:txBody>
        </p:sp>
        <p:sp>
          <p:nvSpPr>
            <p:cNvPr id="16404" name="Text Box 20"/>
            <p:cNvSpPr txBox="1">
              <a:spLocks noChangeArrowheads="1"/>
            </p:cNvSpPr>
            <p:nvPr/>
          </p:nvSpPr>
          <p:spPr bwMode="auto">
            <a:xfrm>
              <a:off x="351" y="1712"/>
              <a:ext cx="295"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0</a:t>
              </a:r>
            </a:p>
          </p:txBody>
        </p:sp>
        <p:sp>
          <p:nvSpPr>
            <p:cNvPr id="16405" name="Text Box 21"/>
            <p:cNvSpPr txBox="1">
              <a:spLocks noChangeArrowheads="1"/>
            </p:cNvSpPr>
            <p:nvPr/>
          </p:nvSpPr>
          <p:spPr bwMode="auto">
            <a:xfrm>
              <a:off x="357" y="1974"/>
              <a:ext cx="295"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-30</a:t>
              </a:r>
            </a:p>
          </p:txBody>
        </p:sp>
        <p:sp>
          <p:nvSpPr>
            <p:cNvPr id="16406" name="Text Box 22"/>
            <p:cNvSpPr txBox="1">
              <a:spLocks noChangeArrowheads="1"/>
            </p:cNvSpPr>
            <p:nvPr/>
          </p:nvSpPr>
          <p:spPr bwMode="auto">
            <a:xfrm>
              <a:off x="351" y="2246"/>
              <a:ext cx="295" cy="192"/>
            </a:xfrm>
            <a:prstGeom prst="rect">
              <a:avLst/>
            </a:prstGeom>
            <a:noFill/>
            <a:ln w="9525">
              <a:noFill/>
              <a:miter lim="800000"/>
              <a:headEnd/>
              <a:tailEnd/>
            </a:ln>
            <a:effectLst/>
          </p:spPr>
          <p:txBody>
            <a:bodyPr>
              <a:spAutoFit/>
            </a:bodyPr>
            <a:lstStyle/>
            <a:p>
              <a:pPr algn="ctr">
                <a:spcBef>
                  <a:spcPct val="50000"/>
                </a:spcBef>
              </a:pPr>
              <a:r>
                <a:rPr lang="en-US" altLang="ja-JP" sz="1400" dirty="0">
                  <a:latin typeface="Times New Roman" pitchFamily="18" charset="0"/>
                  <a:cs typeface="Times New Roman" pitchFamily="18" charset="0"/>
                </a:rPr>
                <a:t>-60</a:t>
              </a:r>
            </a:p>
          </p:txBody>
        </p:sp>
        <p:sp>
          <p:nvSpPr>
            <p:cNvPr id="16407" name="Text Box 23"/>
            <p:cNvSpPr txBox="1">
              <a:spLocks noChangeArrowheads="1"/>
            </p:cNvSpPr>
            <p:nvPr/>
          </p:nvSpPr>
          <p:spPr bwMode="auto">
            <a:xfrm>
              <a:off x="1270"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12</a:t>
              </a:r>
            </a:p>
          </p:txBody>
        </p:sp>
        <p:sp>
          <p:nvSpPr>
            <p:cNvPr id="16408" name="Text Box 24"/>
            <p:cNvSpPr txBox="1">
              <a:spLocks noChangeArrowheads="1"/>
            </p:cNvSpPr>
            <p:nvPr/>
          </p:nvSpPr>
          <p:spPr bwMode="auto">
            <a:xfrm>
              <a:off x="2092"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6</a:t>
              </a:r>
            </a:p>
          </p:txBody>
        </p:sp>
        <p:sp>
          <p:nvSpPr>
            <p:cNvPr id="16409" name="Text Box 25"/>
            <p:cNvSpPr txBox="1">
              <a:spLocks noChangeArrowheads="1"/>
            </p:cNvSpPr>
            <p:nvPr/>
          </p:nvSpPr>
          <p:spPr bwMode="auto">
            <a:xfrm>
              <a:off x="463"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18</a:t>
              </a:r>
            </a:p>
          </p:txBody>
        </p:sp>
        <p:sp>
          <p:nvSpPr>
            <p:cNvPr id="16410" name="Text Box 26"/>
            <p:cNvSpPr txBox="1">
              <a:spLocks noChangeArrowheads="1"/>
            </p:cNvSpPr>
            <p:nvPr/>
          </p:nvSpPr>
          <p:spPr bwMode="auto">
            <a:xfrm>
              <a:off x="998" y="2712"/>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14</a:t>
              </a:r>
            </a:p>
          </p:txBody>
        </p:sp>
        <p:sp>
          <p:nvSpPr>
            <p:cNvPr id="16411" name="Text Box 27"/>
            <p:cNvSpPr txBox="1">
              <a:spLocks noChangeArrowheads="1"/>
            </p:cNvSpPr>
            <p:nvPr/>
          </p:nvSpPr>
          <p:spPr bwMode="auto">
            <a:xfrm>
              <a:off x="1530"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10</a:t>
              </a:r>
            </a:p>
          </p:txBody>
        </p:sp>
        <p:sp>
          <p:nvSpPr>
            <p:cNvPr id="16412" name="Text Box 28"/>
            <p:cNvSpPr txBox="1">
              <a:spLocks noChangeArrowheads="1"/>
            </p:cNvSpPr>
            <p:nvPr/>
          </p:nvSpPr>
          <p:spPr bwMode="auto">
            <a:xfrm>
              <a:off x="747"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16</a:t>
              </a:r>
            </a:p>
          </p:txBody>
        </p:sp>
        <p:sp>
          <p:nvSpPr>
            <p:cNvPr id="16413" name="Text Box 29"/>
            <p:cNvSpPr txBox="1">
              <a:spLocks noChangeArrowheads="1"/>
            </p:cNvSpPr>
            <p:nvPr/>
          </p:nvSpPr>
          <p:spPr bwMode="auto">
            <a:xfrm>
              <a:off x="1802" y="2710"/>
              <a:ext cx="363" cy="192"/>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cs typeface="Times New Roman" pitchFamily="18" charset="0"/>
                </a:rPr>
                <a:t>8</a:t>
              </a:r>
            </a:p>
          </p:txBody>
        </p:sp>
        <p:sp>
          <p:nvSpPr>
            <p:cNvPr id="16414" name="Line 30"/>
            <p:cNvSpPr>
              <a:spLocks noChangeShapeType="1"/>
            </p:cNvSpPr>
            <p:nvPr/>
          </p:nvSpPr>
          <p:spPr bwMode="auto">
            <a:xfrm flipV="1">
              <a:off x="668" y="1150"/>
              <a:ext cx="317" cy="272"/>
            </a:xfrm>
            <a:prstGeom prst="line">
              <a:avLst/>
            </a:prstGeom>
            <a:noFill/>
            <a:ln w="9525">
              <a:solidFill>
                <a:schemeClr val="tx1"/>
              </a:solidFill>
              <a:round/>
              <a:headEnd/>
              <a:tailEnd type="triangle" w="med" len="med"/>
            </a:ln>
            <a:effectLst/>
          </p:spPr>
          <p:txBody>
            <a:bodyPr/>
            <a:lstStyle/>
            <a:p>
              <a:endParaRPr lang="ja-JP" altLang="en-US">
                <a:latin typeface="Times New Roman" pitchFamily="18" charset="0"/>
                <a:cs typeface="Times New Roman" pitchFamily="18" charset="0"/>
              </a:endParaRPr>
            </a:p>
          </p:txBody>
        </p:sp>
        <p:sp>
          <p:nvSpPr>
            <p:cNvPr id="16415" name="Text Box 31"/>
            <p:cNvSpPr txBox="1">
              <a:spLocks noChangeArrowheads="1"/>
            </p:cNvSpPr>
            <p:nvPr/>
          </p:nvSpPr>
          <p:spPr bwMode="auto">
            <a:xfrm>
              <a:off x="804" y="969"/>
              <a:ext cx="227" cy="231"/>
            </a:xfrm>
            <a:prstGeom prst="rect">
              <a:avLst/>
            </a:prstGeom>
            <a:noFill/>
            <a:ln w="9525">
              <a:noFill/>
              <a:miter lim="800000"/>
              <a:headEnd/>
              <a:tailEnd/>
            </a:ln>
            <a:effectLst/>
          </p:spPr>
          <p:txBody>
            <a:bodyPr>
              <a:spAutoFit/>
            </a:bodyPr>
            <a:lstStyle/>
            <a:p>
              <a:pPr algn="ctr">
                <a:spcBef>
                  <a:spcPct val="50000"/>
                </a:spcBef>
              </a:pPr>
              <a:r>
                <a:rPr lang="en-US" altLang="ja-JP">
                  <a:latin typeface="Times New Roman" pitchFamily="18" charset="0"/>
                  <a:cs typeface="Times New Roman" pitchFamily="18" charset="0"/>
                </a:rPr>
                <a:t>t</a:t>
              </a:r>
            </a:p>
          </p:txBody>
        </p:sp>
        <p:sp>
          <p:nvSpPr>
            <p:cNvPr id="16416" name="Text Box 32"/>
            <p:cNvSpPr txBox="1">
              <a:spLocks noChangeArrowheads="1"/>
            </p:cNvSpPr>
            <p:nvPr/>
          </p:nvSpPr>
          <p:spPr bwMode="auto">
            <a:xfrm>
              <a:off x="623" y="2874"/>
              <a:ext cx="1678" cy="213"/>
            </a:xfrm>
            <a:prstGeom prst="rect">
              <a:avLst/>
            </a:prstGeom>
            <a:noFill/>
            <a:ln w="9525">
              <a:noFill/>
              <a:miter lim="800000"/>
              <a:headEnd/>
              <a:tailEnd/>
            </a:ln>
            <a:effectLst/>
          </p:spPr>
          <p:txBody>
            <a:bodyPr>
              <a:spAutoFit/>
            </a:bodyPr>
            <a:lstStyle/>
            <a:p>
              <a:pPr algn="ctr">
                <a:spcBef>
                  <a:spcPct val="50000"/>
                </a:spcBef>
              </a:pPr>
              <a:r>
                <a:rPr lang="en-US" altLang="ja-JP" sz="1600" dirty="0">
                  <a:latin typeface="Times New Roman" pitchFamily="18" charset="0"/>
                  <a:cs typeface="Times New Roman" pitchFamily="18" charset="0"/>
                </a:rPr>
                <a:t>Local Time (hour)</a:t>
              </a:r>
            </a:p>
          </p:txBody>
        </p:sp>
        <p:sp>
          <p:nvSpPr>
            <p:cNvPr id="16417" name="Text Box 33"/>
            <p:cNvSpPr txBox="1">
              <a:spLocks noChangeArrowheads="1"/>
            </p:cNvSpPr>
            <p:nvPr/>
          </p:nvSpPr>
          <p:spPr bwMode="auto">
            <a:xfrm rot="16200000">
              <a:off x="-248" y="2055"/>
              <a:ext cx="1095" cy="213"/>
            </a:xfrm>
            <a:prstGeom prst="rect">
              <a:avLst/>
            </a:prstGeom>
            <a:noFill/>
            <a:ln w="9525">
              <a:noFill/>
              <a:miter lim="800000"/>
              <a:headEnd/>
              <a:tailEnd/>
            </a:ln>
            <a:effectLst/>
          </p:spPr>
          <p:txBody>
            <a:bodyPr>
              <a:spAutoFit/>
            </a:bodyPr>
            <a:lstStyle/>
            <a:p>
              <a:pPr algn="ctr">
                <a:spcBef>
                  <a:spcPct val="50000"/>
                </a:spcBef>
              </a:pPr>
              <a:r>
                <a:rPr lang="en-US" altLang="ja-JP" sz="1600">
                  <a:latin typeface="Times New Roman" pitchFamily="18" charset="0"/>
                  <a:cs typeface="Times New Roman" pitchFamily="18" charset="0"/>
                </a:rPr>
                <a:t>Latitude (deg)</a:t>
              </a:r>
            </a:p>
          </p:txBody>
        </p:sp>
        <p:sp>
          <p:nvSpPr>
            <p:cNvPr id="16418" name="Rectangle 34"/>
            <p:cNvSpPr>
              <a:spLocks noChangeArrowheads="1"/>
            </p:cNvSpPr>
            <p:nvPr/>
          </p:nvSpPr>
          <p:spPr bwMode="auto">
            <a:xfrm>
              <a:off x="1074" y="1902"/>
              <a:ext cx="232" cy="114"/>
            </a:xfrm>
            <a:prstGeom prst="rect">
              <a:avLst/>
            </a:prstGeom>
            <a:noFill/>
            <a:ln w="19050">
              <a:solidFill>
                <a:srgbClr val="FFFF00"/>
              </a:solidFill>
              <a:miter lim="800000"/>
              <a:headEnd/>
              <a:tailEnd/>
            </a:ln>
            <a:effectLst/>
          </p:spPr>
          <p:txBody>
            <a:bodyPr wrap="none" anchor="ctr"/>
            <a:lstStyle/>
            <a:p>
              <a:endParaRPr lang="ja-JP" altLang="en-US">
                <a:latin typeface="Times New Roman" pitchFamily="18" charset="0"/>
                <a:cs typeface="Times New Roman" pitchFamily="18" charset="0"/>
              </a:endParaRPr>
            </a:p>
          </p:txBody>
        </p:sp>
        <p:grpSp>
          <p:nvGrpSpPr>
            <p:cNvPr id="7" name="Group 35"/>
            <p:cNvGrpSpPr>
              <a:grpSpLocks/>
            </p:cNvGrpSpPr>
            <p:nvPr/>
          </p:nvGrpSpPr>
          <p:grpSpPr bwMode="auto">
            <a:xfrm>
              <a:off x="672" y="1740"/>
              <a:ext cx="1044" cy="430"/>
              <a:chOff x="924" y="1759"/>
              <a:chExt cx="1044" cy="430"/>
            </a:xfrm>
          </p:grpSpPr>
          <p:sp>
            <p:nvSpPr>
              <p:cNvPr id="16420" name="Text Box 36"/>
              <p:cNvSpPr txBox="1">
                <a:spLocks noChangeArrowheads="1"/>
              </p:cNvSpPr>
              <p:nvPr/>
            </p:nvSpPr>
            <p:spPr bwMode="auto">
              <a:xfrm>
                <a:off x="1479" y="1884"/>
                <a:ext cx="489" cy="173"/>
              </a:xfrm>
              <a:prstGeom prst="rect">
                <a:avLst/>
              </a:prstGeom>
              <a:noFill/>
              <a:ln w="9525">
                <a:noFill/>
                <a:miter lim="800000"/>
                <a:headEnd/>
                <a:tailEnd/>
              </a:ln>
              <a:effectLst/>
            </p:spPr>
            <p:txBody>
              <a:bodyPr>
                <a:spAutoFit/>
              </a:bodyPr>
              <a:lstStyle/>
              <a:p>
                <a:pPr algn="ctr">
                  <a:spcBef>
                    <a:spcPct val="50000"/>
                  </a:spcBef>
                </a:pPr>
                <a:r>
                  <a:rPr lang="en-US" altLang="ja-JP" sz="1200" b="1" dirty="0" smtClean="0">
                    <a:solidFill>
                      <a:schemeClr val="bg1"/>
                    </a:solidFill>
                    <a:latin typeface="Times New Roman" pitchFamily="18" charset="0"/>
                    <a:cs typeface="Times New Roman" pitchFamily="18" charset="0"/>
                  </a:rPr>
                  <a:t>13.5</a:t>
                </a:r>
                <a:endParaRPr lang="en-US" altLang="ja-JP" sz="1200" b="1" dirty="0">
                  <a:solidFill>
                    <a:schemeClr val="bg1"/>
                  </a:solidFill>
                  <a:latin typeface="Times New Roman" pitchFamily="18" charset="0"/>
                  <a:cs typeface="Times New Roman" pitchFamily="18" charset="0"/>
                </a:endParaRPr>
              </a:p>
            </p:txBody>
          </p:sp>
          <p:sp>
            <p:nvSpPr>
              <p:cNvPr id="16421" name="Text Box 37"/>
              <p:cNvSpPr txBox="1">
                <a:spLocks noChangeArrowheads="1"/>
              </p:cNvSpPr>
              <p:nvPr/>
            </p:nvSpPr>
            <p:spPr bwMode="auto">
              <a:xfrm>
                <a:off x="924" y="1878"/>
                <a:ext cx="489" cy="173"/>
              </a:xfrm>
              <a:prstGeom prst="rect">
                <a:avLst/>
              </a:prstGeom>
              <a:noFill/>
              <a:ln w="9525">
                <a:noFill/>
                <a:miter lim="800000"/>
                <a:headEnd/>
                <a:tailEnd/>
              </a:ln>
              <a:effectLst/>
            </p:spPr>
            <p:txBody>
              <a:bodyPr>
                <a:spAutoFit/>
              </a:bodyPr>
              <a:lstStyle/>
              <a:p>
                <a:pPr algn="ctr">
                  <a:spcBef>
                    <a:spcPct val="50000"/>
                  </a:spcBef>
                </a:pPr>
                <a:r>
                  <a:rPr lang="en-US" altLang="ja-JP" sz="1200" b="1" dirty="0" smtClean="0">
                    <a:solidFill>
                      <a:schemeClr val="bg1"/>
                    </a:solidFill>
                    <a:latin typeface="Times New Roman" pitchFamily="18" charset="0"/>
                    <a:cs typeface="Times New Roman" pitchFamily="18" charset="0"/>
                  </a:rPr>
                  <a:t>14.5</a:t>
                </a:r>
                <a:endParaRPr lang="en-US" altLang="ja-JP" sz="1200" b="1" dirty="0">
                  <a:solidFill>
                    <a:schemeClr val="bg1"/>
                  </a:solidFill>
                  <a:latin typeface="Times New Roman" pitchFamily="18" charset="0"/>
                  <a:cs typeface="Times New Roman" pitchFamily="18" charset="0"/>
                </a:endParaRPr>
              </a:p>
            </p:txBody>
          </p:sp>
          <p:sp>
            <p:nvSpPr>
              <p:cNvPr id="16422" name="Text Box 38"/>
              <p:cNvSpPr txBox="1">
                <a:spLocks noChangeArrowheads="1"/>
              </p:cNvSpPr>
              <p:nvPr/>
            </p:nvSpPr>
            <p:spPr bwMode="auto">
              <a:xfrm>
                <a:off x="1260" y="1759"/>
                <a:ext cx="340" cy="173"/>
              </a:xfrm>
              <a:prstGeom prst="rect">
                <a:avLst/>
              </a:prstGeom>
              <a:noFill/>
              <a:ln w="9525">
                <a:noFill/>
                <a:miter lim="800000"/>
                <a:headEnd/>
                <a:tailEnd/>
              </a:ln>
              <a:effectLst/>
            </p:spPr>
            <p:txBody>
              <a:bodyPr>
                <a:spAutoFit/>
              </a:bodyPr>
              <a:lstStyle/>
              <a:p>
                <a:pPr algn="ctr">
                  <a:spcBef>
                    <a:spcPct val="50000"/>
                  </a:spcBef>
                </a:pPr>
                <a:r>
                  <a:rPr lang="en-US" altLang="ja-JP" sz="1200" b="1">
                    <a:solidFill>
                      <a:schemeClr val="bg1"/>
                    </a:solidFill>
                    <a:latin typeface="Times New Roman" pitchFamily="18" charset="0"/>
                    <a:cs typeface="Times New Roman" pitchFamily="18" charset="0"/>
                  </a:rPr>
                  <a:t>-10</a:t>
                </a:r>
              </a:p>
            </p:txBody>
          </p:sp>
          <p:sp>
            <p:nvSpPr>
              <p:cNvPr id="16423" name="Text Box 39"/>
              <p:cNvSpPr txBox="1">
                <a:spLocks noChangeArrowheads="1"/>
              </p:cNvSpPr>
              <p:nvPr/>
            </p:nvSpPr>
            <p:spPr bwMode="auto">
              <a:xfrm>
                <a:off x="1266" y="2016"/>
                <a:ext cx="340" cy="173"/>
              </a:xfrm>
              <a:prstGeom prst="rect">
                <a:avLst/>
              </a:prstGeom>
              <a:noFill/>
              <a:ln w="9525">
                <a:noFill/>
                <a:miter lim="800000"/>
                <a:headEnd/>
                <a:tailEnd/>
              </a:ln>
              <a:effectLst/>
            </p:spPr>
            <p:txBody>
              <a:bodyPr>
                <a:spAutoFit/>
              </a:bodyPr>
              <a:lstStyle/>
              <a:p>
                <a:pPr algn="ctr">
                  <a:spcBef>
                    <a:spcPct val="50000"/>
                  </a:spcBef>
                </a:pPr>
                <a:r>
                  <a:rPr lang="en-US" altLang="ja-JP" sz="1200" b="1">
                    <a:solidFill>
                      <a:schemeClr val="bg1"/>
                    </a:solidFill>
                    <a:latin typeface="Times New Roman" pitchFamily="18" charset="0"/>
                    <a:cs typeface="Times New Roman" pitchFamily="18" charset="0"/>
                  </a:rPr>
                  <a:t>-20</a:t>
                </a:r>
              </a:p>
            </p:txBody>
          </p:sp>
        </p:grpSp>
      </p:grpSp>
      <p:sp>
        <p:nvSpPr>
          <p:cNvPr id="16424" name="Text Box 40"/>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a:latin typeface="Times New Roman" pitchFamily="18" charset="0"/>
                <a:cs typeface="Times New Roman" pitchFamily="18" charset="0"/>
              </a:rPr>
              <a:t>Results</a:t>
            </a:r>
          </a:p>
        </p:txBody>
      </p:sp>
      <p:sp>
        <p:nvSpPr>
          <p:cNvPr id="84" name="テキスト ボックス 83"/>
          <p:cNvSpPr txBox="1"/>
          <p:nvPr/>
        </p:nvSpPr>
        <p:spPr>
          <a:xfrm>
            <a:off x="5214942" y="5786454"/>
            <a:ext cx="3214710" cy="646331"/>
          </a:xfrm>
          <a:prstGeom prst="rect">
            <a:avLst/>
          </a:prstGeom>
          <a:noFill/>
        </p:spPr>
        <p:txBody>
          <a:bodyPr wrap="square" rtlCol="0">
            <a:spAutoFit/>
          </a:bodyPr>
          <a:lstStyle/>
          <a:p>
            <a:pPr algn="ctr"/>
            <a:r>
              <a:rPr lang="en-US" altLang="ja-JP" dirty="0" smtClean="0">
                <a:latin typeface="Times New Roman" pitchFamily="18" charset="0"/>
                <a:cs typeface="Times New Roman" pitchFamily="18" charset="0"/>
              </a:rPr>
              <a:t>Wind Velocity</a:t>
            </a:r>
            <a:br>
              <a:rPr lang="en-US" altLang="ja-JP" dirty="0" smtClean="0">
                <a:latin typeface="Times New Roman" pitchFamily="18" charset="0"/>
                <a:cs typeface="Times New Roman" pitchFamily="18" charset="0"/>
              </a:rPr>
            </a:br>
            <a:r>
              <a:rPr lang="ja-JP" altLang="en-US" dirty="0" smtClean="0">
                <a:latin typeface="Times New Roman" pitchFamily="18" charset="0"/>
                <a:cs typeface="Times New Roman" pitchFamily="18" charset="0"/>
              </a:rPr>
              <a:t>最大  ← </a:t>
            </a:r>
            <a:r>
              <a:rPr lang="en-US" altLang="ja-JP" dirty="0" smtClean="0">
                <a:latin typeface="Times New Roman" pitchFamily="18" charset="0"/>
                <a:cs typeface="Times New Roman" pitchFamily="18" charset="0"/>
              </a:rPr>
              <a:t>60 m/s </a:t>
            </a:r>
            <a:r>
              <a:rPr lang="ja-JP" altLang="en-US" dirty="0" smtClean="0">
                <a:latin typeface="Times New Roman" pitchFamily="18" charset="0"/>
                <a:cs typeface="Times New Roman" pitchFamily="18" charset="0"/>
              </a:rPr>
              <a:t>→ 最小</a:t>
            </a:r>
            <a:endParaRPr kumimoji="1" lang="ja-JP" altLang="en-US" dirty="0">
              <a:latin typeface="Times New Roman" pitchFamily="18" charset="0"/>
              <a:cs typeface="Times New Roman" pitchFamily="18" charset="0"/>
            </a:endParaRPr>
          </a:p>
        </p:txBody>
      </p:sp>
      <p:sp>
        <p:nvSpPr>
          <p:cNvPr id="118" name="Text Box 41"/>
          <p:cNvSpPr txBox="1">
            <a:spLocks noChangeArrowheads="1"/>
          </p:cNvSpPr>
          <p:nvPr/>
        </p:nvSpPr>
        <p:spPr bwMode="auto">
          <a:xfrm>
            <a:off x="7643834" y="5239092"/>
            <a:ext cx="1295400" cy="261610"/>
          </a:xfrm>
          <a:prstGeom prst="rect">
            <a:avLst/>
          </a:prstGeom>
          <a:noFill/>
          <a:ln w="9525">
            <a:noFill/>
            <a:miter lim="800000"/>
            <a:headEnd/>
            <a:tailEnd/>
          </a:ln>
          <a:effectLst/>
        </p:spPr>
        <p:txBody>
          <a:bodyPr>
            <a:spAutoFit/>
          </a:bodyPr>
          <a:lstStyle/>
          <a:p>
            <a:pPr algn="ctr">
              <a:spcBef>
                <a:spcPct val="50000"/>
              </a:spcBef>
            </a:pPr>
            <a:r>
              <a:rPr lang="en-US" altLang="ja-JP" sz="1100" dirty="0" smtClean="0">
                <a:latin typeface="Times New Roman" pitchFamily="18" charset="0"/>
                <a:cs typeface="Times New Roman" pitchFamily="18" charset="0"/>
              </a:rPr>
              <a:t>1 day </a:t>
            </a:r>
            <a:r>
              <a:rPr lang="en-US" altLang="ja-JP" sz="1100" dirty="0">
                <a:latin typeface="Times New Roman" pitchFamily="18" charset="0"/>
                <a:cs typeface="Times New Roman" pitchFamily="18" charset="0"/>
              </a:rPr>
              <a:t>= 24 hour</a:t>
            </a:r>
          </a:p>
        </p:txBody>
      </p:sp>
      <p:sp>
        <p:nvSpPr>
          <p:cNvPr id="65" name="テキスト ボックス 64"/>
          <p:cNvSpPr txBox="1"/>
          <p:nvPr/>
        </p:nvSpPr>
        <p:spPr>
          <a:xfrm>
            <a:off x="4319586" y="2214554"/>
            <a:ext cx="357190" cy="1077218"/>
          </a:xfrm>
          <a:prstGeom prst="rect">
            <a:avLst/>
          </a:prstGeom>
          <a:noFill/>
        </p:spPr>
        <p:txBody>
          <a:bodyPr wrap="square" rtlCol="0">
            <a:spAutoFit/>
          </a:bodyPr>
          <a:lstStyle/>
          <a:p>
            <a:pPr algn="ctr"/>
            <a:r>
              <a:rPr kumimoji="1" lang="ja-JP" altLang="en-US" sz="1600" dirty="0" smtClean="0"/>
              <a:t>東西風速</a:t>
            </a:r>
            <a:endParaRPr kumimoji="1" lang="ja-JP" altLang="en-US" sz="1600" dirty="0"/>
          </a:p>
        </p:txBody>
      </p:sp>
      <p:sp>
        <p:nvSpPr>
          <p:cNvPr id="66" name="テキスト ボックス 65"/>
          <p:cNvSpPr txBox="1"/>
          <p:nvPr/>
        </p:nvSpPr>
        <p:spPr>
          <a:xfrm>
            <a:off x="4195760" y="3286124"/>
            <a:ext cx="64294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(m/s)</a:t>
            </a:r>
            <a:endParaRPr kumimoji="1" lang="ja-JP" altLang="en-US" sz="1600" dirty="0">
              <a:latin typeface="Times New Roman" pitchFamily="18" charset="0"/>
              <a:cs typeface="Times New Roman" pitchFamily="18" charset="0"/>
            </a:endParaRPr>
          </a:p>
        </p:txBody>
      </p:sp>
      <p:sp>
        <p:nvSpPr>
          <p:cNvPr id="67" name="テキスト ボックス 66"/>
          <p:cNvSpPr txBox="1"/>
          <p:nvPr/>
        </p:nvSpPr>
        <p:spPr>
          <a:xfrm>
            <a:off x="1500166" y="142852"/>
            <a:ext cx="2357454" cy="369332"/>
          </a:xfrm>
          <a:prstGeom prst="rect">
            <a:avLst/>
          </a:prstGeom>
          <a:noFill/>
        </p:spPr>
        <p:txBody>
          <a:bodyPr wrap="square" rtlCol="0">
            <a:spAutoFit/>
          </a:bodyPr>
          <a:lstStyle/>
          <a:p>
            <a:pPr algn="ctr"/>
            <a:r>
              <a:rPr kumimoji="1" lang="ja-JP" altLang="en-US" dirty="0" smtClean="0">
                <a:latin typeface="Times New Roman" pitchFamily="18" charset="0"/>
                <a:cs typeface="Times New Roman" pitchFamily="18" charset="0"/>
              </a:rPr>
              <a:t>東西風速の時間変動</a:t>
            </a:r>
            <a:endParaRPr kumimoji="1" lang="ja-JP" altLang="en-US" dirty="0">
              <a:latin typeface="Times New Roman" pitchFamily="18" charset="0"/>
              <a:cs typeface="Times New Roman" pitchFamily="18" charset="0"/>
            </a:endParaRPr>
          </a:p>
        </p:txBody>
      </p:sp>
      <p:sp>
        <p:nvSpPr>
          <p:cNvPr id="69" name="右矢印 68"/>
          <p:cNvSpPr/>
          <p:nvPr/>
        </p:nvSpPr>
        <p:spPr>
          <a:xfrm rot="17755075">
            <a:off x="5550901" y="2630393"/>
            <a:ext cx="785818" cy="285752"/>
          </a:xfrm>
          <a:prstGeom prst="rightArrow">
            <a:avLst>
              <a:gd name="adj1" fmla="val 50000"/>
              <a:gd name="adj2" fmla="val 106666"/>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右矢印 69"/>
          <p:cNvSpPr/>
          <p:nvPr/>
        </p:nvSpPr>
        <p:spPr>
          <a:xfrm rot="17755075">
            <a:off x="6122404" y="3344773"/>
            <a:ext cx="785818" cy="285752"/>
          </a:xfrm>
          <a:prstGeom prst="rightArrow">
            <a:avLst>
              <a:gd name="adj1" fmla="val 50000"/>
              <a:gd name="adj2" fmla="val 106666"/>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右矢印 70"/>
          <p:cNvSpPr/>
          <p:nvPr/>
        </p:nvSpPr>
        <p:spPr>
          <a:xfrm rot="4269362">
            <a:off x="6806952" y="2547167"/>
            <a:ext cx="785818" cy="285752"/>
          </a:xfrm>
          <a:prstGeom prst="rightArrow">
            <a:avLst>
              <a:gd name="adj1" fmla="val 50000"/>
              <a:gd name="adj2" fmla="val 106666"/>
            </a:avLst>
          </a:prstGeom>
          <a:solidFill>
            <a:srgbClr val="8EB4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右矢印 71"/>
          <p:cNvSpPr/>
          <p:nvPr/>
        </p:nvSpPr>
        <p:spPr>
          <a:xfrm rot="3953350">
            <a:off x="7378455" y="2832921"/>
            <a:ext cx="785818" cy="285752"/>
          </a:xfrm>
          <a:prstGeom prst="rightArrow">
            <a:avLst>
              <a:gd name="adj1" fmla="val 50000"/>
              <a:gd name="adj2" fmla="val 106666"/>
            </a:avLst>
          </a:prstGeom>
          <a:solidFill>
            <a:srgbClr val="8EB4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p:cNvGrpSpPr/>
          <p:nvPr/>
        </p:nvGrpSpPr>
        <p:grpSpPr>
          <a:xfrm>
            <a:off x="1857356" y="3571876"/>
            <a:ext cx="3714776" cy="2503719"/>
            <a:chOff x="1857356" y="3571876"/>
            <a:chExt cx="3714776" cy="2503719"/>
          </a:xfrm>
        </p:grpSpPr>
        <p:sp>
          <p:nvSpPr>
            <p:cNvPr id="97" name="正方形/長方形 96"/>
            <p:cNvSpPr/>
            <p:nvPr/>
          </p:nvSpPr>
          <p:spPr>
            <a:xfrm>
              <a:off x="1857356" y="5429264"/>
              <a:ext cx="3714776" cy="646331"/>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a:spAutoFit/>
            </a:bodyPr>
            <a:lstStyle/>
            <a:p>
              <a:r>
                <a:rPr lang="ja-JP" altLang="en-US" dirty="0" smtClean="0">
                  <a:latin typeface="Times New Roman" pitchFamily="18" charset="0"/>
                  <a:cs typeface="Times New Roman" pitchFamily="18" charset="0"/>
                </a:rPr>
                <a:t>振幅　　　　　　周期　　　  平均風速</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r>
                <a:rPr lang="en-US" altLang="ja-JP" dirty="0" smtClean="0">
                  <a:latin typeface="Times New Roman" pitchFamily="18" charset="0"/>
                  <a:cs typeface="Times New Roman" pitchFamily="18" charset="0"/>
                </a:rPr>
                <a:t>11 </a:t>
              </a:r>
              <a:r>
                <a:rPr lang="en-US" altLang="ja-JP" dirty="0" smtClean="0">
                  <a:latin typeface="Times New Roman" pitchFamily="18" charset="0"/>
                  <a:cs typeface="Times New Roman" pitchFamily="18" charset="0"/>
                </a:rPr>
                <a:t>m s</a:t>
              </a:r>
              <a:r>
                <a:rPr lang="en-US" altLang="ja-JP" baseline="30000" dirty="0" smtClean="0">
                  <a:latin typeface="Times New Roman" pitchFamily="18" charset="0"/>
                  <a:cs typeface="Times New Roman" pitchFamily="18" charset="0"/>
                </a:rPr>
                <a:t>-1</a:t>
              </a:r>
              <a:r>
                <a:rPr lang="ja-JP" altLang="en-US"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270 </a:t>
              </a:r>
              <a:r>
                <a:rPr lang="en-US" altLang="ja-JP" dirty="0" smtClean="0">
                  <a:latin typeface="Times New Roman" pitchFamily="18" charset="0"/>
                  <a:cs typeface="Times New Roman" pitchFamily="18" charset="0"/>
                </a:rPr>
                <a:t>day</a:t>
              </a:r>
              <a:r>
                <a:rPr lang="en-US" altLang="ja-JP" baseline="30000" dirty="0" smtClean="0">
                  <a:latin typeface="Times New Roman" pitchFamily="18" charset="0"/>
                  <a:cs typeface="Times New Roman" pitchFamily="18" charset="0"/>
                </a:rPr>
                <a:t> </a:t>
              </a:r>
              <a:r>
                <a:rPr lang="ja-JP" altLang="en-US"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96 </a:t>
              </a:r>
              <a:r>
                <a:rPr lang="en-US" altLang="ja-JP" dirty="0" smtClean="0">
                  <a:latin typeface="Times New Roman" pitchFamily="18" charset="0"/>
                  <a:cs typeface="Times New Roman" pitchFamily="18" charset="0"/>
                </a:rPr>
                <a:t>m s</a:t>
              </a:r>
              <a:r>
                <a:rPr lang="en-US" altLang="ja-JP" baseline="30000" dirty="0" smtClean="0">
                  <a:latin typeface="Times New Roman" pitchFamily="18" charset="0"/>
                  <a:cs typeface="Times New Roman" pitchFamily="18" charset="0"/>
                </a:rPr>
                <a:t>-1</a:t>
              </a:r>
              <a:endParaRPr lang="ja-JP" altLang="en-US" baseline="30000" dirty="0">
                <a:latin typeface="Times New Roman" pitchFamily="18" charset="0"/>
                <a:cs typeface="Times New Roman" pitchFamily="18" charset="0"/>
              </a:endParaRPr>
            </a:p>
          </p:txBody>
        </p:sp>
        <p:cxnSp>
          <p:nvCxnSpPr>
            <p:cNvPr id="99" name="直線矢印コネクタ 98"/>
            <p:cNvCxnSpPr/>
            <p:nvPr/>
          </p:nvCxnSpPr>
          <p:spPr>
            <a:xfrm rot="5400000" flipH="1" flipV="1">
              <a:off x="4286248" y="4143380"/>
              <a:ext cx="185738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09" name="テキスト ボックス 108"/>
          <p:cNvSpPr txBox="1"/>
          <p:nvPr/>
        </p:nvSpPr>
        <p:spPr>
          <a:xfrm>
            <a:off x="500034" y="6215082"/>
            <a:ext cx="4929222" cy="523220"/>
          </a:xfrm>
          <a:prstGeom prst="rect">
            <a:avLst/>
          </a:prstGeom>
          <a:noFill/>
        </p:spPr>
        <p:txBody>
          <a:bodyPr wrap="square" rtlCol="0">
            <a:spAutoFit/>
          </a:bodyPr>
          <a:lstStyle/>
          <a:p>
            <a:r>
              <a:rPr lang="en-US" altLang="ja-JP" sz="1400" dirty="0" smtClean="0"/>
              <a:t>1</a:t>
            </a:r>
            <a:r>
              <a:rPr lang="ja-JP" altLang="en-US" sz="1400" dirty="0" smtClean="0"/>
              <a:t>金星年程度の周期をもつ風速変動はこれまで知られていない</a:t>
            </a:r>
            <a:r>
              <a:rPr lang="en-US" altLang="ja-JP" sz="1400" dirty="0" smtClean="0"/>
              <a:t/>
            </a:r>
            <a:br>
              <a:rPr lang="en-US" altLang="ja-JP" sz="1400" dirty="0" smtClean="0"/>
            </a:br>
            <a:r>
              <a:rPr lang="en-US" altLang="ja-JP" sz="1400" dirty="0" smtClean="0"/>
              <a:t>(</a:t>
            </a:r>
            <a:r>
              <a:rPr lang="ja-JP" altLang="en-US" sz="1400" dirty="0" smtClean="0"/>
              <a:t>観測・</a:t>
            </a:r>
            <a:r>
              <a:rPr lang="ja-JP" altLang="en-US" sz="1400" dirty="0" smtClean="0"/>
              <a:t>シミュレーションのどちらも</a:t>
            </a:r>
            <a:r>
              <a:rPr lang="en-US" altLang="ja-JP" sz="1400" dirty="0" smtClean="0"/>
              <a:t>)</a:t>
            </a:r>
            <a:endParaRPr kumimoji="1" lang="ja-JP"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srcRect l="23708" t="8333" r="9871" b="22826"/>
          <a:stretch>
            <a:fillRect/>
          </a:stretch>
        </p:blipFill>
        <p:spPr bwMode="auto">
          <a:xfrm>
            <a:off x="2631744" y="3846198"/>
            <a:ext cx="3154702" cy="2440322"/>
          </a:xfrm>
          <a:prstGeom prst="rect">
            <a:avLst/>
          </a:prstGeom>
          <a:noFill/>
          <a:ln w="9525">
            <a:noFill/>
            <a:miter lim="800000"/>
            <a:headEnd/>
            <a:tailEnd/>
          </a:ln>
        </p:spPr>
      </p:pic>
      <p:sp>
        <p:nvSpPr>
          <p:cNvPr id="26" name="テキスト ボックス 25"/>
          <p:cNvSpPr txBox="1"/>
          <p:nvPr/>
        </p:nvSpPr>
        <p:spPr>
          <a:xfrm>
            <a:off x="1500166" y="142852"/>
            <a:ext cx="2357454" cy="369332"/>
          </a:xfrm>
          <a:prstGeom prst="rect">
            <a:avLst/>
          </a:prstGeom>
          <a:noFill/>
        </p:spPr>
        <p:txBody>
          <a:bodyPr wrap="square" rtlCol="0">
            <a:spAutoFit/>
          </a:bodyPr>
          <a:lstStyle/>
          <a:p>
            <a:pPr algn="ctr"/>
            <a:r>
              <a:rPr kumimoji="1" lang="ja-JP" altLang="en-US" dirty="0" smtClean="0">
                <a:latin typeface="Times New Roman" pitchFamily="18" charset="0"/>
                <a:cs typeface="Times New Roman" pitchFamily="18" charset="0"/>
              </a:rPr>
              <a:t>東西風速の時間変動</a:t>
            </a:r>
            <a:endParaRPr kumimoji="1" lang="ja-JP" altLang="en-US" dirty="0">
              <a:latin typeface="Times New Roman" pitchFamily="18" charset="0"/>
              <a:cs typeface="Times New Roman" pitchFamily="18" charset="0"/>
            </a:endParaRPr>
          </a:p>
        </p:txBody>
      </p:sp>
      <p:pic>
        <p:nvPicPr>
          <p:cNvPr id="53250" name="Picture 2"/>
          <p:cNvPicPr>
            <a:picLocks noChangeAspect="1" noChangeArrowheads="1"/>
          </p:cNvPicPr>
          <p:nvPr/>
        </p:nvPicPr>
        <p:blipFill>
          <a:blip r:embed="rId3" cstate="print"/>
          <a:srcRect l="24138" t="9503" r="10031" b="24082"/>
          <a:stretch>
            <a:fillRect/>
          </a:stretch>
        </p:blipFill>
        <p:spPr bwMode="auto">
          <a:xfrm>
            <a:off x="2643174" y="1071522"/>
            <a:ext cx="3171847" cy="1621387"/>
          </a:xfrm>
          <a:prstGeom prst="rect">
            <a:avLst/>
          </a:prstGeom>
          <a:noFill/>
          <a:ln w="9525">
            <a:noFill/>
            <a:miter lim="800000"/>
            <a:headEnd/>
            <a:tailEnd/>
          </a:ln>
        </p:spPr>
      </p:pic>
      <p:grpSp>
        <p:nvGrpSpPr>
          <p:cNvPr id="9" name="グループ化 69"/>
          <p:cNvGrpSpPr/>
          <p:nvPr/>
        </p:nvGrpSpPr>
        <p:grpSpPr>
          <a:xfrm>
            <a:off x="2624124" y="2652683"/>
            <a:ext cx="3052784" cy="312539"/>
            <a:chOff x="1223938" y="4162429"/>
            <a:chExt cx="3052784" cy="312539"/>
          </a:xfrm>
        </p:grpSpPr>
        <p:sp>
          <p:nvSpPr>
            <p:cNvPr id="64" name="テキスト ボックス 63"/>
            <p:cNvSpPr txBox="1"/>
            <p:nvPr/>
          </p:nvSpPr>
          <p:spPr>
            <a:xfrm>
              <a:off x="1223938" y="4167191"/>
              <a:ext cx="500065"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440</a:t>
              </a:r>
              <a:endParaRPr kumimoji="1" lang="ja-JP" altLang="en-US" sz="1400" dirty="0">
                <a:latin typeface="Times New Roman" pitchFamily="18" charset="0"/>
                <a:cs typeface="Times New Roman" pitchFamily="18" charset="0"/>
              </a:endParaRPr>
            </a:p>
          </p:txBody>
        </p:sp>
        <p:sp>
          <p:nvSpPr>
            <p:cNvPr id="65" name="テキスト ボックス 64"/>
            <p:cNvSpPr txBox="1"/>
            <p:nvPr/>
          </p:nvSpPr>
          <p:spPr>
            <a:xfrm>
              <a:off x="1724004" y="4167191"/>
              <a:ext cx="500066"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450</a:t>
              </a:r>
              <a:endParaRPr kumimoji="1" lang="ja-JP" altLang="en-US" sz="1400" dirty="0">
                <a:latin typeface="Times New Roman" pitchFamily="18" charset="0"/>
                <a:cs typeface="Times New Roman" pitchFamily="18" charset="0"/>
              </a:endParaRPr>
            </a:p>
          </p:txBody>
        </p:sp>
        <p:sp>
          <p:nvSpPr>
            <p:cNvPr id="66" name="テキスト ボックス 65"/>
            <p:cNvSpPr txBox="1"/>
            <p:nvPr/>
          </p:nvSpPr>
          <p:spPr>
            <a:xfrm>
              <a:off x="2214545" y="4162429"/>
              <a:ext cx="571504"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460</a:t>
              </a:r>
              <a:endParaRPr kumimoji="1" lang="ja-JP" altLang="en-US" sz="1400" dirty="0">
                <a:latin typeface="Times New Roman" pitchFamily="18" charset="0"/>
                <a:cs typeface="Times New Roman" pitchFamily="18" charset="0"/>
              </a:endParaRPr>
            </a:p>
          </p:txBody>
        </p:sp>
        <p:sp>
          <p:nvSpPr>
            <p:cNvPr id="67" name="テキスト ボックス 66"/>
            <p:cNvSpPr txBox="1"/>
            <p:nvPr/>
          </p:nvSpPr>
          <p:spPr>
            <a:xfrm>
              <a:off x="2762236" y="4167191"/>
              <a:ext cx="500066"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470</a:t>
              </a:r>
              <a:endParaRPr kumimoji="1" lang="ja-JP" altLang="en-US" sz="1400" dirty="0">
                <a:latin typeface="Times New Roman" pitchFamily="18" charset="0"/>
                <a:cs typeface="Times New Roman" pitchFamily="18" charset="0"/>
              </a:endParaRPr>
            </a:p>
          </p:txBody>
        </p:sp>
        <p:sp>
          <p:nvSpPr>
            <p:cNvPr id="68" name="テキスト ボックス 67"/>
            <p:cNvSpPr txBox="1"/>
            <p:nvPr/>
          </p:nvSpPr>
          <p:spPr>
            <a:xfrm>
              <a:off x="3295640" y="4167191"/>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48</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69" name="テキスト ボックス 68"/>
            <p:cNvSpPr txBox="1"/>
            <p:nvPr/>
          </p:nvSpPr>
          <p:spPr>
            <a:xfrm>
              <a:off x="3806741" y="4162429"/>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49</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grpSp>
      <p:sp>
        <p:nvSpPr>
          <p:cNvPr id="71" name="テキスト ボックス 70"/>
          <p:cNvSpPr txBox="1"/>
          <p:nvPr/>
        </p:nvSpPr>
        <p:spPr>
          <a:xfrm>
            <a:off x="1976419" y="1000084"/>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50 ̊ S</a:t>
            </a:r>
            <a:endParaRPr kumimoji="1" lang="ja-JP" altLang="en-US" sz="1400" dirty="0">
              <a:latin typeface="Times New Roman" pitchFamily="18" charset="0"/>
              <a:cs typeface="Times New Roman" pitchFamily="18" charset="0"/>
            </a:endParaRPr>
          </a:p>
        </p:txBody>
      </p:sp>
      <p:sp>
        <p:nvSpPr>
          <p:cNvPr id="72" name="テキスト ボックス 71"/>
          <p:cNvSpPr txBox="1"/>
          <p:nvPr/>
        </p:nvSpPr>
        <p:spPr>
          <a:xfrm>
            <a:off x="1966894" y="1766429"/>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30 ̊ S</a:t>
            </a:r>
            <a:endParaRPr kumimoji="1" lang="ja-JP" altLang="en-US" sz="1400" dirty="0">
              <a:latin typeface="Times New Roman" pitchFamily="18" charset="0"/>
              <a:cs typeface="Times New Roman" pitchFamily="18" charset="0"/>
            </a:endParaRPr>
          </a:p>
        </p:txBody>
      </p:sp>
      <p:sp>
        <p:nvSpPr>
          <p:cNvPr id="73" name="テキスト ボックス 72"/>
          <p:cNvSpPr txBox="1"/>
          <p:nvPr/>
        </p:nvSpPr>
        <p:spPr>
          <a:xfrm>
            <a:off x="1976419" y="2461759"/>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10 ̊ S</a:t>
            </a:r>
            <a:endParaRPr kumimoji="1" lang="ja-JP" altLang="en-US" sz="1400" dirty="0">
              <a:latin typeface="Times New Roman" pitchFamily="18" charset="0"/>
              <a:cs typeface="Times New Roman" pitchFamily="18" charset="0"/>
            </a:endParaRPr>
          </a:p>
        </p:txBody>
      </p:sp>
      <p:grpSp>
        <p:nvGrpSpPr>
          <p:cNvPr id="12" name="Group 20"/>
          <p:cNvGrpSpPr>
            <a:grpSpLocks/>
          </p:cNvGrpSpPr>
          <p:nvPr/>
        </p:nvGrpSpPr>
        <p:grpSpPr bwMode="auto">
          <a:xfrm>
            <a:off x="4500562" y="642918"/>
            <a:ext cx="1979613" cy="376237"/>
            <a:chOff x="4577" y="183"/>
            <a:chExt cx="1247" cy="237"/>
          </a:xfrm>
        </p:grpSpPr>
        <p:grpSp>
          <p:nvGrpSpPr>
            <p:cNvPr id="13" name="Group 21"/>
            <p:cNvGrpSpPr>
              <a:grpSpLocks/>
            </p:cNvGrpSpPr>
            <p:nvPr/>
          </p:nvGrpSpPr>
          <p:grpSpPr bwMode="auto">
            <a:xfrm rot="5400000">
              <a:off x="5142" y="-102"/>
              <a:ext cx="84" cy="960"/>
              <a:chOff x="5727" y="1296"/>
              <a:chExt cx="84" cy="1376"/>
            </a:xfrm>
          </p:grpSpPr>
          <p:pic>
            <p:nvPicPr>
              <p:cNvPr id="78" name="Picture 22"/>
              <p:cNvPicPr>
                <a:picLocks noChangeAspect="1" noChangeArrowheads="1"/>
              </p:cNvPicPr>
              <p:nvPr/>
            </p:nvPicPr>
            <p:blipFill>
              <a:blip r:embed="rId4" cstate="print"/>
              <a:srcRect l="47025" t="13060" r="47025" b="24741"/>
              <a:stretch>
                <a:fillRect/>
              </a:stretch>
            </p:blipFill>
            <p:spPr bwMode="auto">
              <a:xfrm>
                <a:off x="5727" y="1296"/>
                <a:ext cx="84" cy="1376"/>
              </a:xfrm>
              <a:prstGeom prst="rect">
                <a:avLst/>
              </a:prstGeom>
              <a:noFill/>
              <a:ln w="12700">
                <a:solidFill>
                  <a:schemeClr val="tx1"/>
                </a:solidFill>
                <a:miter lim="800000"/>
                <a:headEnd/>
                <a:tailEnd/>
              </a:ln>
              <a:effectLst/>
            </p:spPr>
          </p:pic>
          <p:grpSp>
            <p:nvGrpSpPr>
              <p:cNvPr id="14" name="Group 23"/>
              <p:cNvGrpSpPr>
                <a:grpSpLocks/>
              </p:cNvGrpSpPr>
              <p:nvPr/>
            </p:nvGrpSpPr>
            <p:grpSpPr bwMode="auto">
              <a:xfrm>
                <a:off x="5727" y="1488"/>
                <a:ext cx="25" cy="1008"/>
                <a:chOff x="3408" y="3312"/>
                <a:chExt cx="25" cy="1008"/>
              </a:xfrm>
            </p:grpSpPr>
            <p:sp>
              <p:nvSpPr>
                <p:cNvPr id="87" name="Line 24"/>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88" name="Line 25"/>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89" name="Line 26"/>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90" name="Line 27"/>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91" name="Line 28"/>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92" name="Line 29"/>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nvGrpSpPr>
              <p:cNvPr id="18" name="Group 30"/>
              <p:cNvGrpSpPr>
                <a:grpSpLocks/>
              </p:cNvGrpSpPr>
              <p:nvPr/>
            </p:nvGrpSpPr>
            <p:grpSpPr bwMode="auto">
              <a:xfrm>
                <a:off x="5786" y="1488"/>
                <a:ext cx="25" cy="1008"/>
                <a:chOff x="3408" y="3312"/>
                <a:chExt cx="25" cy="1008"/>
              </a:xfrm>
            </p:grpSpPr>
            <p:sp>
              <p:nvSpPr>
                <p:cNvPr id="81" name="Line 31"/>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82" name="Line 32"/>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83" name="Line 33"/>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84" name="Line 34"/>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85" name="Line 35"/>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86" name="Line 36"/>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sp>
          <p:nvSpPr>
            <p:cNvPr id="76" name="Text Box 37"/>
            <p:cNvSpPr txBox="1">
              <a:spLocks noChangeArrowheads="1"/>
            </p:cNvSpPr>
            <p:nvPr/>
          </p:nvSpPr>
          <p:spPr bwMode="auto">
            <a:xfrm>
              <a:off x="4577" y="183"/>
              <a:ext cx="31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50</a:t>
              </a:r>
              <a:endParaRPr lang="en-US" altLang="ja-JP" sz="1200" dirty="0">
                <a:latin typeface="Times New Roman" pitchFamily="18" charset="0"/>
                <a:cs typeface="Times New Roman" pitchFamily="18" charset="0"/>
              </a:endParaRPr>
            </a:p>
          </p:txBody>
        </p:sp>
        <p:sp>
          <p:nvSpPr>
            <p:cNvPr id="77" name="Text Box 38"/>
            <p:cNvSpPr txBox="1">
              <a:spLocks noChangeArrowheads="1"/>
            </p:cNvSpPr>
            <p:nvPr/>
          </p:nvSpPr>
          <p:spPr bwMode="auto">
            <a:xfrm>
              <a:off x="5457" y="191"/>
              <a:ext cx="36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120</a:t>
              </a:r>
              <a:endParaRPr lang="en-US" altLang="ja-JP" sz="1200" dirty="0">
                <a:latin typeface="Times New Roman" pitchFamily="18" charset="0"/>
                <a:cs typeface="Times New Roman" pitchFamily="18" charset="0"/>
              </a:endParaRPr>
            </a:p>
          </p:txBody>
        </p:sp>
      </p:grpSp>
      <p:sp>
        <p:nvSpPr>
          <p:cNvPr id="96" name="Text Box 58"/>
          <p:cNvSpPr txBox="1">
            <a:spLocks noChangeArrowheads="1"/>
          </p:cNvSpPr>
          <p:nvPr/>
        </p:nvSpPr>
        <p:spPr bwMode="auto">
          <a:xfrm>
            <a:off x="4714876" y="474505"/>
            <a:ext cx="1571636" cy="276999"/>
          </a:xfrm>
          <a:prstGeom prst="rect">
            <a:avLst/>
          </a:prstGeom>
          <a:noFill/>
          <a:ln w="9525">
            <a:noFill/>
            <a:miter lim="800000"/>
            <a:headEnd/>
            <a:tailEnd/>
          </a:ln>
          <a:effectLst/>
        </p:spPr>
        <p:txBody>
          <a:bodyPr wrap="square">
            <a:spAutoFit/>
          </a:bodyPr>
          <a:lstStyle/>
          <a:p>
            <a:pPr algn="ctr">
              <a:spcBef>
                <a:spcPct val="50000"/>
              </a:spcBef>
            </a:pPr>
            <a:r>
              <a:rPr lang="en-US" altLang="ja-JP" sz="1200" dirty="0" smtClean="0">
                <a:latin typeface="Times New Roman" pitchFamily="18" charset="0"/>
                <a:cs typeface="Times New Roman" pitchFamily="18" charset="0"/>
              </a:rPr>
              <a:t>Wind Velocity (m s</a:t>
            </a:r>
            <a:r>
              <a:rPr lang="en-US" altLang="ja-JP" sz="1200" baseline="30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a:t>
            </a:r>
            <a:endParaRPr lang="en-US" altLang="ja-JP" sz="1200" dirty="0">
              <a:latin typeface="Times New Roman" pitchFamily="18" charset="0"/>
              <a:cs typeface="Times New Roman" pitchFamily="18" charset="0"/>
            </a:endParaRPr>
          </a:p>
        </p:txBody>
      </p:sp>
      <p:grpSp>
        <p:nvGrpSpPr>
          <p:cNvPr id="2" name="グループ化 17"/>
          <p:cNvGrpSpPr/>
          <p:nvPr/>
        </p:nvGrpSpPr>
        <p:grpSpPr>
          <a:xfrm>
            <a:off x="1995469" y="3748068"/>
            <a:ext cx="728668" cy="2574320"/>
            <a:chOff x="5610232" y="938195"/>
            <a:chExt cx="728668" cy="2002250"/>
          </a:xfrm>
        </p:grpSpPr>
        <p:sp>
          <p:nvSpPr>
            <p:cNvPr id="19" name="正方形/長方形 18"/>
            <p:cNvSpPr/>
            <p:nvPr/>
          </p:nvSpPr>
          <p:spPr>
            <a:xfrm>
              <a:off x="5824546" y="938195"/>
              <a:ext cx="42862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20" name="テキスト ボックス 19"/>
            <p:cNvSpPr txBox="1"/>
            <p:nvPr/>
          </p:nvSpPr>
          <p:spPr>
            <a:xfrm>
              <a:off x="5610232" y="100771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50 ̊ S</a:t>
              </a:r>
              <a:endParaRPr kumimoji="1" lang="ja-JP" altLang="en-US" sz="1400" dirty="0">
                <a:latin typeface="Times New Roman" pitchFamily="18" charset="0"/>
                <a:cs typeface="Times New Roman" pitchFamily="18" charset="0"/>
              </a:endParaRPr>
            </a:p>
          </p:txBody>
        </p:sp>
        <p:sp>
          <p:nvSpPr>
            <p:cNvPr id="21" name="テキスト ボックス 20"/>
            <p:cNvSpPr txBox="1"/>
            <p:nvPr/>
          </p:nvSpPr>
          <p:spPr>
            <a:xfrm>
              <a:off x="5624520" y="1417426"/>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40 ̊ S</a:t>
              </a:r>
              <a:endParaRPr kumimoji="1" lang="ja-JP" altLang="en-US" sz="1400" dirty="0">
                <a:latin typeface="Times New Roman" pitchFamily="18" charset="0"/>
                <a:cs typeface="Times New Roman" pitchFamily="18" charset="0"/>
              </a:endParaRPr>
            </a:p>
          </p:txBody>
        </p:sp>
        <p:sp>
          <p:nvSpPr>
            <p:cNvPr id="22" name="テキスト ボックス 21"/>
            <p:cNvSpPr txBox="1"/>
            <p:nvPr/>
          </p:nvSpPr>
          <p:spPr>
            <a:xfrm>
              <a:off x="5624520" y="1834281"/>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30 ̊ S</a:t>
              </a:r>
              <a:endParaRPr kumimoji="1" lang="ja-JP" altLang="en-US" sz="1400" dirty="0">
                <a:latin typeface="Times New Roman" pitchFamily="18" charset="0"/>
                <a:cs typeface="Times New Roman" pitchFamily="18" charset="0"/>
              </a:endParaRPr>
            </a:p>
          </p:txBody>
        </p:sp>
        <p:sp>
          <p:nvSpPr>
            <p:cNvPr id="23" name="テキスト ボックス 22"/>
            <p:cNvSpPr txBox="1"/>
            <p:nvPr/>
          </p:nvSpPr>
          <p:spPr>
            <a:xfrm>
              <a:off x="5610232" y="228989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20 ̊ S</a:t>
              </a:r>
              <a:endParaRPr kumimoji="1" lang="ja-JP" altLang="en-US" sz="1400" dirty="0">
                <a:latin typeface="Times New Roman" pitchFamily="18" charset="0"/>
                <a:cs typeface="Times New Roman" pitchFamily="18" charset="0"/>
              </a:endParaRPr>
            </a:p>
          </p:txBody>
        </p:sp>
        <p:sp>
          <p:nvSpPr>
            <p:cNvPr id="24" name="テキスト ボックス 23"/>
            <p:cNvSpPr txBox="1"/>
            <p:nvPr/>
          </p:nvSpPr>
          <p:spPr>
            <a:xfrm>
              <a:off x="5624520" y="2701063"/>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10 ̊ S</a:t>
              </a:r>
              <a:endParaRPr kumimoji="1" lang="ja-JP" altLang="en-US" sz="1400" dirty="0">
                <a:latin typeface="Times New Roman" pitchFamily="18" charset="0"/>
                <a:cs typeface="Times New Roman" pitchFamily="18" charset="0"/>
              </a:endParaRPr>
            </a:p>
          </p:txBody>
        </p:sp>
      </p:grpSp>
      <p:grpSp>
        <p:nvGrpSpPr>
          <p:cNvPr id="3" name="Group 20"/>
          <p:cNvGrpSpPr>
            <a:grpSpLocks/>
          </p:cNvGrpSpPr>
          <p:nvPr/>
        </p:nvGrpSpPr>
        <p:grpSpPr bwMode="auto">
          <a:xfrm>
            <a:off x="4521213" y="3438501"/>
            <a:ext cx="1979613" cy="374650"/>
            <a:chOff x="4577" y="183"/>
            <a:chExt cx="1247" cy="236"/>
          </a:xfrm>
        </p:grpSpPr>
        <p:grpSp>
          <p:nvGrpSpPr>
            <p:cNvPr id="4" name="Group 21"/>
            <p:cNvGrpSpPr>
              <a:grpSpLocks/>
            </p:cNvGrpSpPr>
            <p:nvPr/>
          </p:nvGrpSpPr>
          <p:grpSpPr bwMode="auto">
            <a:xfrm rot="5400000">
              <a:off x="5141" y="-103"/>
              <a:ext cx="85" cy="960"/>
              <a:chOff x="5727" y="1295"/>
              <a:chExt cx="85" cy="1376"/>
            </a:xfrm>
          </p:grpSpPr>
          <p:pic>
            <p:nvPicPr>
              <p:cNvPr id="37" name="Picture 22"/>
              <p:cNvPicPr>
                <a:picLocks noChangeAspect="1" noChangeArrowheads="1"/>
              </p:cNvPicPr>
              <p:nvPr/>
            </p:nvPicPr>
            <p:blipFill>
              <a:blip r:embed="rId4" cstate="print"/>
              <a:srcRect l="47025" t="13060" r="47025" b="24741"/>
              <a:stretch>
                <a:fillRect/>
              </a:stretch>
            </p:blipFill>
            <p:spPr bwMode="auto">
              <a:xfrm>
                <a:off x="5728" y="1295"/>
                <a:ext cx="84" cy="1376"/>
              </a:xfrm>
              <a:prstGeom prst="rect">
                <a:avLst/>
              </a:prstGeom>
              <a:noFill/>
              <a:ln w="12700">
                <a:solidFill>
                  <a:schemeClr val="tx1"/>
                </a:solidFill>
                <a:miter lim="800000"/>
                <a:headEnd/>
                <a:tailEnd/>
              </a:ln>
              <a:effectLst/>
            </p:spPr>
          </p:pic>
          <p:grpSp>
            <p:nvGrpSpPr>
              <p:cNvPr id="5" name="Group 23"/>
              <p:cNvGrpSpPr>
                <a:grpSpLocks/>
              </p:cNvGrpSpPr>
              <p:nvPr/>
            </p:nvGrpSpPr>
            <p:grpSpPr bwMode="auto">
              <a:xfrm>
                <a:off x="5727" y="1488"/>
                <a:ext cx="25" cy="1008"/>
                <a:chOff x="3408" y="3312"/>
                <a:chExt cx="25" cy="1008"/>
              </a:xfrm>
            </p:grpSpPr>
            <p:sp>
              <p:nvSpPr>
                <p:cNvPr id="46" name="Line 24"/>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7" name="Line 25"/>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8" name="Line 26"/>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9" name="Line 27"/>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50" name="Line 28"/>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51" name="Line 29"/>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nvGrpSpPr>
              <p:cNvPr id="6" name="Group 30"/>
              <p:cNvGrpSpPr>
                <a:grpSpLocks/>
              </p:cNvGrpSpPr>
              <p:nvPr/>
            </p:nvGrpSpPr>
            <p:grpSpPr bwMode="auto">
              <a:xfrm>
                <a:off x="5786" y="1488"/>
                <a:ext cx="25" cy="1008"/>
                <a:chOff x="3408" y="3312"/>
                <a:chExt cx="25" cy="1008"/>
              </a:xfrm>
            </p:grpSpPr>
            <p:sp>
              <p:nvSpPr>
                <p:cNvPr id="40" name="Line 31"/>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1" name="Line 32"/>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2" name="Line 33"/>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3" name="Line 34"/>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4" name="Line 35"/>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5" name="Line 36"/>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sp>
          <p:nvSpPr>
            <p:cNvPr id="35" name="Text Box 37"/>
            <p:cNvSpPr txBox="1">
              <a:spLocks noChangeArrowheads="1"/>
            </p:cNvSpPr>
            <p:nvPr/>
          </p:nvSpPr>
          <p:spPr bwMode="auto">
            <a:xfrm>
              <a:off x="4577" y="183"/>
              <a:ext cx="31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60</a:t>
              </a:r>
              <a:endParaRPr lang="en-US" altLang="ja-JP" sz="1200" dirty="0">
                <a:latin typeface="Times New Roman" pitchFamily="18" charset="0"/>
                <a:cs typeface="Times New Roman" pitchFamily="18" charset="0"/>
              </a:endParaRPr>
            </a:p>
          </p:txBody>
        </p:sp>
        <p:sp>
          <p:nvSpPr>
            <p:cNvPr id="36" name="Text Box 38"/>
            <p:cNvSpPr txBox="1">
              <a:spLocks noChangeArrowheads="1"/>
            </p:cNvSpPr>
            <p:nvPr/>
          </p:nvSpPr>
          <p:spPr bwMode="auto">
            <a:xfrm>
              <a:off x="5457" y="191"/>
              <a:ext cx="36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90</a:t>
              </a:r>
              <a:endParaRPr lang="en-US" altLang="ja-JP" sz="1200" dirty="0">
                <a:latin typeface="Times New Roman" pitchFamily="18" charset="0"/>
                <a:cs typeface="Times New Roman" pitchFamily="18" charset="0"/>
              </a:endParaRPr>
            </a:p>
          </p:txBody>
        </p:sp>
      </p:grpSp>
      <p:sp>
        <p:nvSpPr>
          <p:cNvPr id="52" name="Text Box 58"/>
          <p:cNvSpPr txBox="1">
            <a:spLocks noChangeArrowheads="1"/>
          </p:cNvSpPr>
          <p:nvPr/>
        </p:nvSpPr>
        <p:spPr bwMode="auto">
          <a:xfrm>
            <a:off x="4716477" y="3286100"/>
            <a:ext cx="1571636" cy="276999"/>
          </a:xfrm>
          <a:prstGeom prst="rect">
            <a:avLst/>
          </a:prstGeom>
          <a:noFill/>
          <a:ln w="9525">
            <a:noFill/>
            <a:miter lim="800000"/>
            <a:headEnd/>
            <a:tailEnd/>
          </a:ln>
          <a:effectLst/>
        </p:spPr>
        <p:txBody>
          <a:bodyPr wrap="square">
            <a:spAutoFit/>
          </a:bodyPr>
          <a:lstStyle/>
          <a:p>
            <a:pPr algn="ctr">
              <a:spcBef>
                <a:spcPct val="50000"/>
              </a:spcBef>
            </a:pPr>
            <a:r>
              <a:rPr lang="en-US" altLang="ja-JP" sz="1200" dirty="0" smtClean="0">
                <a:latin typeface="Times New Roman" pitchFamily="18" charset="0"/>
                <a:cs typeface="Times New Roman" pitchFamily="18" charset="0"/>
              </a:rPr>
              <a:t>Wind Velocity (m s</a:t>
            </a:r>
            <a:r>
              <a:rPr lang="en-US" altLang="ja-JP" sz="1200" baseline="30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a:t>
            </a:r>
            <a:endParaRPr lang="en-US" altLang="ja-JP" sz="1200" dirty="0">
              <a:latin typeface="Times New Roman" pitchFamily="18" charset="0"/>
              <a:cs typeface="Times New Roman" pitchFamily="18" charset="0"/>
            </a:endParaRPr>
          </a:p>
        </p:txBody>
      </p:sp>
      <p:sp>
        <p:nvSpPr>
          <p:cNvPr id="54" name="正方形/長方形 53"/>
          <p:cNvSpPr/>
          <p:nvPr/>
        </p:nvSpPr>
        <p:spPr>
          <a:xfrm>
            <a:off x="2566973" y="6267445"/>
            <a:ext cx="328614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55" name="テキスト ボックス 54"/>
          <p:cNvSpPr txBox="1"/>
          <p:nvPr/>
        </p:nvSpPr>
        <p:spPr>
          <a:xfrm>
            <a:off x="2638411" y="6229345"/>
            <a:ext cx="500065"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440</a:t>
            </a:r>
            <a:endParaRPr kumimoji="1" lang="ja-JP" altLang="en-US" sz="1400" dirty="0">
              <a:latin typeface="Times New Roman" pitchFamily="18" charset="0"/>
              <a:cs typeface="Times New Roman" pitchFamily="18" charset="0"/>
            </a:endParaRPr>
          </a:p>
        </p:txBody>
      </p:sp>
      <p:sp>
        <p:nvSpPr>
          <p:cNvPr id="56" name="テキスト ボックス 55"/>
          <p:cNvSpPr txBox="1"/>
          <p:nvPr/>
        </p:nvSpPr>
        <p:spPr>
          <a:xfrm>
            <a:off x="3138477" y="6229345"/>
            <a:ext cx="500066"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450</a:t>
            </a:r>
            <a:endParaRPr kumimoji="1" lang="ja-JP" altLang="en-US" sz="1400" dirty="0">
              <a:latin typeface="Times New Roman" pitchFamily="18" charset="0"/>
              <a:cs typeface="Times New Roman" pitchFamily="18" charset="0"/>
            </a:endParaRPr>
          </a:p>
        </p:txBody>
      </p:sp>
      <p:sp>
        <p:nvSpPr>
          <p:cNvPr id="57" name="テキスト ボックス 56"/>
          <p:cNvSpPr txBox="1"/>
          <p:nvPr/>
        </p:nvSpPr>
        <p:spPr>
          <a:xfrm>
            <a:off x="3629018" y="6224583"/>
            <a:ext cx="571504"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460</a:t>
            </a:r>
            <a:endParaRPr kumimoji="1" lang="ja-JP" altLang="en-US" sz="1400" dirty="0">
              <a:latin typeface="Times New Roman" pitchFamily="18" charset="0"/>
              <a:cs typeface="Times New Roman" pitchFamily="18" charset="0"/>
            </a:endParaRPr>
          </a:p>
        </p:txBody>
      </p:sp>
      <p:sp>
        <p:nvSpPr>
          <p:cNvPr id="58" name="テキスト ボックス 57"/>
          <p:cNvSpPr txBox="1"/>
          <p:nvPr/>
        </p:nvSpPr>
        <p:spPr>
          <a:xfrm>
            <a:off x="4176709" y="6229345"/>
            <a:ext cx="500066"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470</a:t>
            </a:r>
            <a:endParaRPr kumimoji="1" lang="ja-JP" altLang="en-US" sz="1400" dirty="0">
              <a:latin typeface="Times New Roman" pitchFamily="18" charset="0"/>
              <a:cs typeface="Times New Roman" pitchFamily="18" charset="0"/>
            </a:endParaRPr>
          </a:p>
        </p:txBody>
      </p:sp>
      <p:sp>
        <p:nvSpPr>
          <p:cNvPr id="59" name="テキスト ボックス 58"/>
          <p:cNvSpPr txBox="1"/>
          <p:nvPr/>
        </p:nvSpPr>
        <p:spPr>
          <a:xfrm>
            <a:off x="4710113" y="6229345"/>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48</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61" name="テキスト ボックス 60"/>
          <p:cNvSpPr txBox="1"/>
          <p:nvPr/>
        </p:nvSpPr>
        <p:spPr>
          <a:xfrm>
            <a:off x="5221214" y="6224583"/>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49</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62" name="テキスト ボックス 61"/>
          <p:cNvSpPr txBox="1"/>
          <p:nvPr/>
        </p:nvSpPr>
        <p:spPr>
          <a:xfrm>
            <a:off x="3424229" y="6519446"/>
            <a:ext cx="207170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Orbit Number (day)</a:t>
            </a:r>
            <a:endParaRPr kumimoji="1" lang="ja-JP" altLang="en-US" sz="1600" dirty="0">
              <a:latin typeface="Times New Roman" pitchFamily="18" charset="0"/>
              <a:cs typeface="Times New Roman" pitchFamily="18" charset="0"/>
            </a:endParaRPr>
          </a:p>
        </p:txBody>
      </p:sp>
      <p:sp>
        <p:nvSpPr>
          <p:cNvPr id="113" name="テキスト ボックス 112"/>
          <p:cNvSpPr txBox="1"/>
          <p:nvPr/>
        </p:nvSpPr>
        <p:spPr>
          <a:xfrm rot="16200000">
            <a:off x="1164614" y="4902773"/>
            <a:ext cx="1571636"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Latitude (deg)</a:t>
            </a:r>
            <a:endParaRPr kumimoji="1" lang="ja-JP" altLang="en-US" sz="1600" dirty="0">
              <a:latin typeface="Times New Roman" pitchFamily="18" charset="0"/>
              <a:cs typeface="Times New Roman" pitchFamily="18" charset="0"/>
            </a:endParaRPr>
          </a:p>
        </p:txBody>
      </p:sp>
      <p:sp>
        <p:nvSpPr>
          <p:cNvPr id="179" name="Text Box 40"/>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a:latin typeface="Times New Roman" pitchFamily="18" charset="0"/>
                <a:cs typeface="Times New Roman" pitchFamily="18" charset="0"/>
              </a:rPr>
              <a:t>Results</a:t>
            </a:r>
          </a:p>
        </p:txBody>
      </p:sp>
      <p:sp>
        <p:nvSpPr>
          <p:cNvPr id="93" name="円弧 92"/>
          <p:cNvSpPr/>
          <p:nvPr/>
        </p:nvSpPr>
        <p:spPr>
          <a:xfrm>
            <a:off x="5214942" y="2143116"/>
            <a:ext cx="2286016" cy="2428892"/>
          </a:xfrm>
          <a:prstGeom prst="arc">
            <a:avLst>
              <a:gd name="adj1" fmla="val 16200000"/>
              <a:gd name="adj2" fmla="val 5297396"/>
            </a:avLst>
          </a:prstGeom>
          <a:ln w="28575">
            <a:solidFill>
              <a:schemeClr val="accent1">
                <a:lumMod val="20000"/>
                <a:lumOff val="8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itchFamily="18" charset="0"/>
              <a:cs typeface="Times New Roman" pitchFamily="18" charset="0"/>
            </a:endParaRPr>
          </a:p>
        </p:txBody>
      </p:sp>
      <p:grpSp>
        <p:nvGrpSpPr>
          <p:cNvPr id="25" name="グループ化 180"/>
          <p:cNvGrpSpPr/>
          <p:nvPr/>
        </p:nvGrpSpPr>
        <p:grpSpPr>
          <a:xfrm>
            <a:off x="6643702" y="3000372"/>
            <a:ext cx="1643074" cy="1000132"/>
            <a:chOff x="285720" y="3714752"/>
            <a:chExt cx="1643074" cy="1000132"/>
          </a:xfrm>
          <a:effectLst/>
        </p:grpSpPr>
        <p:sp>
          <p:nvSpPr>
            <p:cNvPr id="10" name="正方形/長方形 9"/>
            <p:cNvSpPr/>
            <p:nvPr/>
          </p:nvSpPr>
          <p:spPr>
            <a:xfrm>
              <a:off x="285720" y="3714752"/>
              <a:ext cx="1643074" cy="1000132"/>
            </a:xfrm>
            <a:prstGeom prst="rect">
              <a:avLst/>
            </a:prstGeom>
            <a:solidFill>
              <a:srgbClr val="FFFFFF"/>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11" name="テキスト ボックス 10"/>
            <p:cNvSpPr txBox="1"/>
            <p:nvPr/>
          </p:nvSpPr>
          <p:spPr>
            <a:xfrm>
              <a:off x="891514" y="4216404"/>
              <a:ext cx="414340" cy="369332"/>
            </a:xfrm>
            <a:prstGeom prst="rect">
              <a:avLst/>
            </a:prstGeom>
            <a:noFill/>
            <a:effectLst/>
          </p:spPr>
          <p:txBody>
            <a:bodyPr wrap="square" rtlCol="0">
              <a:spAutoFit/>
            </a:bodyPr>
            <a:lstStyle/>
            <a:p>
              <a:pPr algn="ctr"/>
              <a:r>
                <a:rPr lang="en-US" altLang="ja-JP" dirty="0" smtClean="0">
                  <a:latin typeface="Times New Roman" pitchFamily="18" charset="0"/>
                  <a:cs typeface="Times New Roman" pitchFamily="18" charset="0"/>
                </a:rPr>
                <a:t>16</a:t>
              </a:r>
              <a:endParaRPr kumimoji="1" lang="ja-JP" altLang="en-US" dirty="0">
                <a:latin typeface="Times New Roman" pitchFamily="18" charset="0"/>
                <a:cs typeface="Times New Roman" pitchFamily="18" charset="0"/>
              </a:endParaRPr>
            </a:p>
          </p:txBody>
        </p:sp>
        <p:sp>
          <p:nvSpPr>
            <p:cNvPr id="15" name="フリーフォーム 14"/>
            <p:cNvSpPr/>
            <p:nvPr/>
          </p:nvSpPr>
          <p:spPr>
            <a:xfrm>
              <a:off x="535014" y="3841355"/>
              <a:ext cx="1189812" cy="687591"/>
            </a:xfrm>
            <a:custGeom>
              <a:avLst/>
              <a:gdLst>
                <a:gd name="connsiteX0" fmla="*/ 0 w 1104900"/>
                <a:gd name="connsiteY0" fmla="*/ 558800 h 568325"/>
                <a:gd name="connsiteX1" fmla="*/ 400050 w 1104900"/>
                <a:gd name="connsiteY1" fmla="*/ 501650 h 568325"/>
                <a:gd name="connsiteX2" fmla="*/ 485775 w 1104900"/>
                <a:gd name="connsiteY2" fmla="*/ 244475 h 568325"/>
                <a:gd name="connsiteX3" fmla="*/ 590550 w 1104900"/>
                <a:gd name="connsiteY3" fmla="*/ 6350 h 568325"/>
                <a:gd name="connsiteX4" fmla="*/ 685800 w 1104900"/>
                <a:gd name="connsiteY4" fmla="*/ 206375 h 568325"/>
                <a:gd name="connsiteX5" fmla="*/ 771525 w 1104900"/>
                <a:gd name="connsiteY5" fmla="*/ 492125 h 568325"/>
                <a:gd name="connsiteX6" fmla="*/ 1104900 w 1104900"/>
                <a:gd name="connsiteY6" fmla="*/ 568325 h 568325"/>
                <a:gd name="connsiteX0" fmla="*/ 0 w 1104900"/>
                <a:gd name="connsiteY0" fmla="*/ 558800 h 592121"/>
                <a:gd name="connsiteX1" fmla="*/ 257196 w 1104900"/>
                <a:gd name="connsiteY1" fmla="*/ 539733 h 592121"/>
                <a:gd name="connsiteX2" fmla="*/ 485775 w 1104900"/>
                <a:gd name="connsiteY2" fmla="*/ 244475 h 592121"/>
                <a:gd name="connsiteX3" fmla="*/ 590550 w 1104900"/>
                <a:gd name="connsiteY3" fmla="*/ 6350 h 592121"/>
                <a:gd name="connsiteX4" fmla="*/ 685800 w 1104900"/>
                <a:gd name="connsiteY4" fmla="*/ 206375 h 592121"/>
                <a:gd name="connsiteX5" fmla="*/ 771525 w 1104900"/>
                <a:gd name="connsiteY5" fmla="*/ 492125 h 592121"/>
                <a:gd name="connsiteX6" fmla="*/ 1104900 w 1104900"/>
                <a:gd name="connsiteY6" fmla="*/ 568325 h 592121"/>
                <a:gd name="connsiteX0" fmla="*/ 0 w 1104900"/>
                <a:gd name="connsiteY0" fmla="*/ 560384 h 592120"/>
                <a:gd name="connsiteX1" fmla="*/ 257196 w 1104900"/>
                <a:gd name="connsiteY1" fmla="*/ 541317 h 592120"/>
                <a:gd name="connsiteX2" fmla="*/ 400072 w 1104900"/>
                <a:gd name="connsiteY2" fmla="*/ 255565 h 592120"/>
                <a:gd name="connsiteX3" fmla="*/ 590550 w 1104900"/>
                <a:gd name="connsiteY3" fmla="*/ 7934 h 592120"/>
                <a:gd name="connsiteX4" fmla="*/ 685800 w 1104900"/>
                <a:gd name="connsiteY4" fmla="*/ 207959 h 592120"/>
                <a:gd name="connsiteX5" fmla="*/ 771525 w 1104900"/>
                <a:gd name="connsiteY5" fmla="*/ 493709 h 592120"/>
                <a:gd name="connsiteX6" fmla="*/ 1104900 w 1104900"/>
                <a:gd name="connsiteY6" fmla="*/ 569909 h 592120"/>
                <a:gd name="connsiteX0" fmla="*/ 0 w 1104900"/>
                <a:gd name="connsiteY0" fmla="*/ 598505 h 630241"/>
                <a:gd name="connsiteX1" fmla="*/ 257196 w 1104900"/>
                <a:gd name="connsiteY1" fmla="*/ 579438 h 630241"/>
                <a:gd name="connsiteX2" fmla="*/ 400072 w 1104900"/>
                <a:gd name="connsiteY2" fmla="*/ 293686 h 630241"/>
                <a:gd name="connsiteX3" fmla="*/ 542948 w 1104900"/>
                <a:gd name="connsiteY3" fmla="*/ 7934 h 630241"/>
                <a:gd name="connsiteX4" fmla="*/ 685800 w 1104900"/>
                <a:gd name="connsiteY4" fmla="*/ 246080 h 630241"/>
                <a:gd name="connsiteX5" fmla="*/ 771525 w 1104900"/>
                <a:gd name="connsiteY5" fmla="*/ 531830 h 630241"/>
                <a:gd name="connsiteX6" fmla="*/ 1104900 w 1104900"/>
                <a:gd name="connsiteY6" fmla="*/ 608030 h 630241"/>
                <a:gd name="connsiteX0" fmla="*/ 0 w 1104900"/>
                <a:gd name="connsiteY0" fmla="*/ 590571 h 622307"/>
                <a:gd name="connsiteX1" fmla="*/ 257196 w 1104900"/>
                <a:gd name="connsiteY1" fmla="*/ 571504 h 622307"/>
                <a:gd name="connsiteX2" fmla="*/ 400072 w 1104900"/>
                <a:gd name="connsiteY2" fmla="*/ 285752 h 622307"/>
                <a:gd name="connsiteX3" fmla="*/ 542948 w 1104900"/>
                <a:gd name="connsiteY3" fmla="*/ 0 h 622307"/>
                <a:gd name="connsiteX4" fmla="*/ 685824 w 1104900"/>
                <a:gd name="connsiteY4" fmla="*/ 285753 h 622307"/>
                <a:gd name="connsiteX5" fmla="*/ 771525 w 1104900"/>
                <a:gd name="connsiteY5" fmla="*/ 523896 h 622307"/>
                <a:gd name="connsiteX6" fmla="*/ 1104900 w 1104900"/>
                <a:gd name="connsiteY6" fmla="*/ 600096 h 622307"/>
                <a:gd name="connsiteX0" fmla="*/ 0 w 1104900"/>
                <a:gd name="connsiteY0" fmla="*/ 590571 h 622307"/>
                <a:gd name="connsiteX1" fmla="*/ 257196 w 1104900"/>
                <a:gd name="connsiteY1" fmla="*/ 571504 h 622307"/>
                <a:gd name="connsiteX2" fmla="*/ 400072 w 1104900"/>
                <a:gd name="connsiteY2" fmla="*/ 285752 h 622307"/>
                <a:gd name="connsiteX3" fmla="*/ 542948 w 1104900"/>
                <a:gd name="connsiteY3" fmla="*/ 0 h 622307"/>
                <a:gd name="connsiteX4" fmla="*/ 685824 w 1104900"/>
                <a:gd name="connsiteY4" fmla="*/ 285753 h 622307"/>
                <a:gd name="connsiteX5" fmla="*/ 828700 w 1104900"/>
                <a:gd name="connsiteY5" fmla="*/ 500067 h 622307"/>
                <a:gd name="connsiteX6" fmla="*/ 1104900 w 1104900"/>
                <a:gd name="connsiteY6" fmla="*/ 600096 h 622307"/>
                <a:gd name="connsiteX0" fmla="*/ 0 w 1204894"/>
                <a:gd name="connsiteY0" fmla="*/ 642943 h 642943"/>
                <a:gd name="connsiteX1" fmla="*/ 357190 w 1204894"/>
                <a:gd name="connsiteY1" fmla="*/ 571504 h 642943"/>
                <a:gd name="connsiteX2" fmla="*/ 500066 w 1204894"/>
                <a:gd name="connsiteY2" fmla="*/ 285752 h 642943"/>
                <a:gd name="connsiteX3" fmla="*/ 642942 w 1204894"/>
                <a:gd name="connsiteY3" fmla="*/ 0 h 642943"/>
                <a:gd name="connsiteX4" fmla="*/ 785818 w 1204894"/>
                <a:gd name="connsiteY4" fmla="*/ 285753 h 642943"/>
                <a:gd name="connsiteX5" fmla="*/ 928694 w 1204894"/>
                <a:gd name="connsiteY5" fmla="*/ 500067 h 642943"/>
                <a:gd name="connsiteX6" fmla="*/ 1204894 w 1204894"/>
                <a:gd name="connsiteY6" fmla="*/ 600096 h 642943"/>
                <a:gd name="connsiteX0" fmla="*/ 0 w 1500198"/>
                <a:gd name="connsiteY0" fmla="*/ 642943 h 642943"/>
                <a:gd name="connsiteX1" fmla="*/ 357190 w 1500198"/>
                <a:gd name="connsiteY1" fmla="*/ 571504 h 642943"/>
                <a:gd name="connsiteX2" fmla="*/ 500066 w 1500198"/>
                <a:gd name="connsiteY2" fmla="*/ 285752 h 642943"/>
                <a:gd name="connsiteX3" fmla="*/ 642942 w 1500198"/>
                <a:gd name="connsiteY3" fmla="*/ 0 h 642943"/>
                <a:gd name="connsiteX4" fmla="*/ 785818 w 1500198"/>
                <a:gd name="connsiteY4" fmla="*/ 285753 h 642943"/>
                <a:gd name="connsiteX5" fmla="*/ 928694 w 1500198"/>
                <a:gd name="connsiteY5" fmla="*/ 500067 h 642943"/>
                <a:gd name="connsiteX6" fmla="*/ 1500198 w 1500198"/>
                <a:gd name="connsiteY6" fmla="*/ 642943 h 642943"/>
                <a:gd name="connsiteX0" fmla="*/ 0 w 1500198"/>
                <a:gd name="connsiteY0" fmla="*/ 642943 h 642943"/>
                <a:gd name="connsiteX1" fmla="*/ 357190 w 1500198"/>
                <a:gd name="connsiteY1" fmla="*/ 571504 h 642943"/>
                <a:gd name="connsiteX2" fmla="*/ 500066 w 1500198"/>
                <a:gd name="connsiteY2" fmla="*/ 285752 h 642943"/>
                <a:gd name="connsiteX3" fmla="*/ 642942 w 1500198"/>
                <a:gd name="connsiteY3" fmla="*/ 0 h 642943"/>
                <a:gd name="connsiteX4" fmla="*/ 785818 w 1500198"/>
                <a:gd name="connsiteY4" fmla="*/ 285753 h 642943"/>
                <a:gd name="connsiteX5" fmla="*/ 1071570 w 1500198"/>
                <a:gd name="connsiteY5" fmla="*/ 571505 h 642943"/>
                <a:gd name="connsiteX6" fmla="*/ 1500198 w 1500198"/>
                <a:gd name="connsiteY6" fmla="*/ 642943 h 642943"/>
                <a:gd name="connsiteX0" fmla="*/ 0 w 1500198"/>
                <a:gd name="connsiteY0" fmla="*/ 642943 h 642943"/>
                <a:gd name="connsiteX1" fmla="*/ 357190 w 1500198"/>
                <a:gd name="connsiteY1" fmla="*/ 571504 h 642943"/>
                <a:gd name="connsiteX2" fmla="*/ 500066 w 1500198"/>
                <a:gd name="connsiteY2" fmla="*/ 285752 h 642943"/>
                <a:gd name="connsiteX3" fmla="*/ 642942 w 1500198"/>
                <a:gd name="connsiteY3" fmla="*/ 0 h 642943"/>
                <a:gd name="connsiteX4" fmla="*/ 928694 w 1500198"/>
                <a:gd name="connsiteY4" fmla="*/ 285753 h 642943"/>
                <a:gd name="connsiteX5" fmla="*/ 1071570 w 1500198"/>
                <a:gd name="connsiteY5" fmla="*/ 571505 h 642943"/>
                <a:gd name="connsiteX6" fmla="*/ 1500198 w 1500198"/>
                <a:gd name="connsiteY6" fmla="*/ 642943 h 642943"/>
                <a:gd name="connsiteX0" fmla="*/ 0 w 1500198"/>
                <a:gd name="connsiteY0" fmla="*/ 785818 h 785818"/>
                <a:gd name="connsiteX1" fmla="*/ 357190 w 1500198"/>
                <a:gd name="connsiteY1" fmla="*/ 714379 h 785818"/>
                <a:gd name="connsiteX2" fmla="*/ 500066 w 1500198"/>
                <a:gd name="connsiteY2" fmla="*/ 428627 h 785818"/>
                <a:gd name="connsiteX3" fmla="*/ 714380 w 1500198"/>
                <a:gd name="connsiteY3" fmla="*/ 0 h 785818"/>
                <a:gd name="connsiteX4" fmla="*/ 928694 w 1500198"/>
                <a:gd name="connsiteY4" fmla="*/ 428628 h 785818"/>
                <a:gd name="connsiteX5" fmla="*/ 1071570 w 1500198"/>
                <a:gd name="connsiteY5" fmla="*/ 714380 h 785818"/>
                <a:gd name="connsiteX6" fmla="*/ 1500198 w 1500198"/>
                <a:gd name="connsiteY6" fmla="*/ 785818 h 78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0198" h="785818">
                  <a:moveTo>
                    <a:pt x="0" y="785818"/>
                  </a:moveTo>
                  <a:cubicBezTo>
                    <a:pt x="159544" y="783437"/>
                    <a:pt x="273846" y="773911"/>
                    <a:pt x="357190" y="714379"/>
                  </a:cubicBezTo>
                  <a:cubicBezTo>
                    <a:pt x="440534" y="654847"/>
                    <a:pt x="440534" y="547690"/>
                    <a:pt x="500066" y="428627"/>
                  </a:cubicBezTo>
                  <a:cubicBezTo>
                    <a:pt x="559598" y="309564"/>
                    <a:pt x="642942" y="0"/>
                    <a:pt x="714380" y="0"/>
                  </a:cubicBezTo>
                  <a:cubicBezTo>
                    <a:pt x="785818" y="0"/>
                    <a:pt x="869162" y="309565"/>
                    <a:pt x="928694" y="428628"/>
                  </a:cubicBezTo>
                  <a:cubicBezTo>
                    <a:pt x="988226" y="547691"/>
                    <a:pt x="976319" y="654848"/>
                    <a:pt x="1071570" y="714380"/>
                  </a:cubicBezTo>
                  <a:cubicBezTo>
                    <a:pt x="1166821" y="773912"/>
                    <a:pt x="1368435" y="777880"/>
                    <a:pt x="1500198" y="785818"/>
                  </a:cubicBezTo>
                </a:path>
              </a:pathLst>
            </a:custGeom>
            <a:ln w="9525"/>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itchFamily="18" charset="0"/>
                <a:cs typeface="Times New Roman" pitchFamily="18" charset="0"/>
              </a:endParaRPr>
            </a:p>
          </p:txBody>
        </p:sp>
        <p:cxnSp>
          <p:nvCxnSpPr>
            <p:cNvPr id="16" name="直線矢印コネクタ 15"/>
            <p:cNvCxnSpPr/>
            <p:nvPr/>
          </p:nvCxnSpPr>
          <p:spPr>
            <a:xfrm>
              <a:off x="901397" y="4278912"/>
              <a:ext cx="396604" cy="1390"/>
            </a:xfrm>
            <a:prstGeom prst="straightConnector1">
              <a:avLst/>
            </a:prstGeom>
            <a:ln>
              <a:prstDash val="dash"/>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421698" y="4570618"/>
              <a:ext cx="1399034" cy="1390"/>
            </a:xfrm>
            <a:prstGeom prst="straightConnector1">
              <a:avLst/>
            </a:prstGeom>
            <a:ln>
              <a:tailEnd type="arrow"/>
            </a:ln>
            <a:effectLst/>
          </p:spPr>
          <p:style>
            <a:lnRef idx="1">
              <a:schemeClr val="accent1"/>
            </a:lnRef>
            <a:fillRef idx="0">
              <a:schemeClr val="accent1"/>
            </a:fillRef>
            <a:effectRef idx="0">
              <a:schemeClr val="accent1"/>
            </a:effectRef>
            <a:fontRef idx="minor">
              <a:schemeClr val="tx1"/>
            </a:fontRef>
          </p:style>
        </p:cxnSp>
      </p:grpSp>
      <p:sp>
        <p:nvSpPr>
          <p:cNvPr id="190" name="Text Box 7"/>
          <p:cNvSpPr txBox="1">
            <a:spLocks noChangeArrowheads="1"/>
          </p:cNvSpPr>
          <p:nvPr/>
        </p:nvSpPr>
        <p:spPr bwMode="auto">
          <a:xfrm>
            <a:off x="1357290" y="571480"/>
            <a:ext cx="1695450" cy="366712"/>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FFC000"/>
                </a:solidFill>
                <a:latin typeface="Times New Roman" pitchFamily="18" charset="0"/>
                <a:cs typeface="Times New Roman" pitchFamily="18" charset="0"/>
              </a:rPr>
              <a:t>Day </a:t>
            </a:r>
            <a:r>
              <a:rPr lang="en-US" altLang="ja-JP" b="1" dirty="0" smtClean="0">
                <a:solidFill>
                  <a:srgbClr val="FFC000"/>
                </a:solidFill>
                <a:latin typeface="Times New Roman" pitchFamily="18" charset="0"/>
                <a:cs typeface="Times New Roman" pitchFamily="18" charset="0"/>
              </a:rPr>
              <a:t>436 </a:t>
            </a:r>
            <a:r>
              <a:rPr lang="en-US" altLang="ja-JP" b="1" dirty="0">
                <a:solidFill>
                  <a:srgbClr val="FFC000"/>
                </a:solidFill>
                <a:latin typeface="Times New Roman" pitchFamily="18" charset="0"/>
                <a:cs typeface="Times New Roman" pitchFamily="18" charset="0"/>
              </a:rPr>
              <a:t>- </a:t>
            </a:r>
            <a:r>
              <a:rPr lang="en-US" altLang="ja-JP" b="1" dirty="0" smtClean="0">
                <a:solidFill>
                  <a:srgbClr val="FFC000"/>
                </a:solidFill>
                <a:latin typeface="Times New Roman" pitchFamily="18" charset="0"/>
                <a:cs typeface="Times New Roman" pitchFamily="18" charset="0"/>
              </a:rPr>
              <a:t>497</a:t>
            </a:r>
            <a:endParaRPr lang="en-US" altLang="ja-JP" b="1" dirty="0">
              <a:solidFill>
                <a:srgbClr val="FFC000"/>
              </a:solidFill>
              <a:latin typeface="Times New Roman" pitchFamily="18" charset="0"/>
              <a:cs typeface="Times New Roman" pitchFamily="18" charset="0"/>
            </a:endParaRPr>
          </a:p>
        </p:txBody>
      </p:sp>
      <p:sp>
        <p:nvSpPr>
          <p:cNvPr id="192" name="テキスト ボックス 191"/>
          <p:cNvSpPr txBox="1"/>
          <p:nvPr/>
        </p:nvSpPr>
        <p:spPr>
          <a:xfrm rot="16200000">
            <a:off x="1164614" y="1759501"/>
            <a:ext cx="1571636"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Latitude (deg)</a:t>
            </a:r>
            <a:endParaRPr kumimoji="1" lang="ja-JP" altLang="en-US" sz="1600" dirty="0">
              <a:latin typeface="Times New Roman" pitchFamily="18" charset="0"/>
              <a:cs typeface="Times New Roman" pitchFamily="18" charset="0"/>
            </a:endParaRPr>
          </a:p>
        </p:txBody>
      </p:sp>
      <p:sp>
        <p:nvSpPr>
          <p:cNvPr id="99" name="テキスト ボックス 98"/>
          <p:cNvSpPr txBox="1"/>
          <p:nvPr/>
        </p:nvSpPr>
        <p:spPr>
          <a:xfrm>
            <a:off x="6643702" y="2559602"/>
            <a:ext cx="1643074" cy="369332"/>
          </a:xfrm>
          <a:prstGeom prst="rect">
            <a:avLst/>
          </a:prstGeom>
          <a:solidFill>
            <a:schemeClr val="bg1"/>
          </a:solidFill>
        </p:spPr>
        <p:txBody>
          <a:bodyPr wrap="square" rtlCol="0">
            <a:spAutoFit/>
          </a:bodyPr>
          <a:lstStyle/>
          <a:p>
            <a:pPr algn="ctr"/>
            <a:r>
              <a:rPr kumimoji="1" lang="en-US" altLang="ja-JP" dirty="0" smtClean="0">
                <a:latin typeface="Times New Roman" pitchFamily="18" charset="0"/>
                <a:cs typeface="Times New Roman" pitchFamily="18" charset="0"/>
              </a:rPr>
              <a:t>Smoothing</a:t>
            </a:r>
            <a:endParaRPr kumimoji="1"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3"/>
          <p:cNvPicPr>
            <a:picLocks noChangeAspect="1" noChangeArrowheads="1"/>
          </p:cNvPicPr>
          <p:nvPr/>
        </p:nvPicPr>
        <p:blipFill>
          <a:blip r:embed="rId2" cstate="print"/>
          <a:srcRect/>
          <a:stretch>
            <a:fillRect/>
          </a:stretch>
        </p:blipFill>
        <p:spPr bwMode="auto">
          <a:xfrm>
            <a:off x="642910" y="3658499"/>
            <a:ext cx="3500430" cy="2913773"/>
          </a:xfrm>
          <a:prstGeom prst="rect">
            <a:avLst/>
          </a:prstGeom>
          <a:noFill/>
          <a:ln w="9525">
            <a:noFill/>
            <a:miter lim="800000"/>
            <a:headEnd/>
            <a:tailEnd/>
          </a:ln>
        </p:spPr>
      </p:pic>
      <p:pic>
        <p:nvPicPr>
          <p:cNvPr id="21522" name="Picture 18"/>
          <p:cNvPicPr>
            <a:picLocks noChangeAspect="1" noChangeArrowheads="1"/>
          </p:cNvPicPr>
          <p:nvPr/>
        </p:nvPicPr>
        <p:blipFill>
          <a:blip r:embed="rId3" cstate="print"/>
          <a:srcRect l="23708" t="8333" r="9871" b="22826"/>
          <a:stretch>
            <a:fillRect/>
          </a:stretch>
        </p:blipFill>
        <p:spPr bwMode="auto">
          <a:xfrm>
            <a:off x="5357818" y="785794"/>
            <a:ext cx="3214710" cy="2428892"/>
          </a:xfrm>
          <a:prstGeom prst="rect">
            <a:avLst/>
          </a:prstGeom>
          <a:noFill/>
          <a:ln w="9525">
            <a:noFill/>
            <a:miter lim="800000"/>
            <a:headEnd/>
            <a:tailEnd/>
          </a:ln>
        </p:spPr>
      </p:pic>
      <p:pic>
        <p:nvPicPr>
          <p:cNvPr id="21521" name="Picture 17"/>
          <p:cNvPicPr>
            <a:picLocks noChangeAspect="1" noChangeArrowheads="1"/>
          </p:cNvPicPr>
          <p:nvPr/>
        </p:nvPicPr>
        <p:blipFill>
          <a:blip r:embed="rId4" cstate="print"/>
          <a:srcRect l="23708" t="8333" r="9871" b="24638"/>
          <a:stretch>
            <a:fillRect/>
          </a:stretch>
        </p:blipFill>
        <p:spPr bwMode="auto">
          <a:xfrm>
            <a:off x="5369248" y="3760472"/>
            <a:ext cx="3203280" cy="2346024"/>
          </a:xfrm>
          <a:prstGeom prst="rect">
            <a:avLst/>
          </a:prstGeom>
          <a:noFill/>
          <a:ln w="9525">
            <a:noFill/>
            <a:miter lim="800000"/>
            <a:headEnd/>
            <a:tailEnd/>
          </a:ln>
        </p:spPr>
      </p:pic>
      <p:pic>
        <p:nvPicPr>
          <p:cNvPr id="251" name="Picture 4"/>
          <p:cNvPicPr>
            <a:picLocks noChangeAspect="1" noChangeArrowheads="1"/>
          </p:cNvPicPr>
          <p:nvPr/>
        </p:nvPicPr>
        <p:blipFill>
          <a:blip r:embed="rId5" cstate="print"/>
          <a:srcRect l="23708" t="8333" r="9871" b="22826"/>
          <a:stretch>
            <a:fillRect/>
          </a:stretch>
        </p:blipFill>
        <p:spPr bwMode="auto">
          <a:xfrm>
            <a:off x="1060108" y="808654"/>
            <a:ext cx="3154702" cy="2440322"/>
          </a:xfrm>
          <a:prstGeom prst="rect">
            <a:avLst/>
          </a:prstGeom>
          <a:noFill/>
          <a:ln w="9525">
            <a:noFill/>
            <a:miter lim="800000"/>
            <a:headEnd/>
            <a:tailEnd/>
          </a:ln>
        </p:spPr>
      </p:pic>
      <p:sp>
        <p:nvSpPr>
          <p:cNvPr id="52" name="Text Box 58"/>
          <p:cNvSpPr txBox="1">
            <a:spLocks noChangeArrowheads="1"/>
          </p:cNvSpPr>
          <p:nvPr/>
        </p:nvSpPr>
        <p:spPr bwMode="auto">
          <a:xfrm>
            <a:off x="2928926" y="260010"/>
            <a:ext cx="1571636" cy="276999"/>
          </a:xfrm>
          <a:prstGeom prst="rect">
            <a:avLst/>
          </a:prstGeom>
          <a:noFill/>
          <a:ln w="9525">
            <a:noFill/>
            <a:miter lim="800000"/>
            <a:headEnd/>
            <a:tailEnd/>
          </a:ln>
          <a:effectLst/>
        </p:spPr>
        <p:txBody>
          <a:bodyPr wrap="square">
            <a:spAutoFit/>
          </a:bodyPr>
          <a:lstStyle/>
          <a:p>
            <a:pPr algn="ctr">
              <a:spcBef>
                <a:spcPct val="50000"/>
              </a:spcBef>
            </a:pPr>
            <a:r>
              <a:rPr lang="en-US" altLang="ja-JP" sz="1200" dirty="0" smtClean="0">
                <a:latin typeface="Times New Roman" pitchFamily="18" charset="0"/>
                <a:cs typeface="Times New Roman" pitchFamily="18" charset="0"/>
              </a:rPr>
              <a:t>Wind Velocity (m s</a:t>
            </a:r>
            <a:r>
              <a:rPr lang="en-US" altLang="ja-JP" sz="1200" baseline="30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a:t>
            </a:r>
            <a:endParaRPr lang="en-US" altLang="ja-JP" sz="1200" dirty="0">
              <a:latin typeface="Times New Roman" pitchFamily="18" charset="0"/>
              <a:cs typeface="Times New Roman" pitchFamily="18" charset="0"/>
            </a:endParaRPr>
          </a:p>
        </p:txBody>
      </p:sp>
      <p:sp>
        <p:nvSpPr>
          <p:cNvPr id="7" name="Text Box 7"/>
          <p:cNvSpPr txBox="1">
            <a:spLocks noChangeArrowheads="1"/>
          </p:cNvSpPr>
          <p:nvPr/>
        </p:nvSpPr>
        <p:spPr bwMode="auto">
          <a:xfrm>
            <a:off x="428596" y="426702"/>
            <a:ext cx="1695450" cy="366712"/>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FFC000"/>
                </a:solidFill>
                <a:latin typeface="Times New Roman" pitchFamily="18" charset="0"/>
              </a:rPr>
              <a:t>Day </a:t>
            </a:r>
            <a:r>
              <a:rPr lang="en-US" altLang="ja-JP" b="1" dirty="0" smtClean="0">
                <a:solidFill>
                  <a:srgbClr val="FFC000"/>
                </a:solidFill>
                <a:latin typeface="Times New Roman" pitchFamily="18" charset="0"/>
              </a:rPr>
              <a:t>436 </a:t>
            </a:r>
            <a:r>
              <a:rPr lang="en-US" altLang="ja-JP" b="1" dirty="0">
                <a:solidFill>
                  <a:srgbClr val="FFC000"/>
                </a:solidFill>
                <a:latin typeface="Times New Roman" pitchFamily="18" charset="0"/>
              </a:rPr>
              <a:t>- </a:t>
            </a:r>
            <a:r>
              <a:rPr lang="en-US" altLang="ja-JP" b="1" dirty="0" smtClean="0">
                <a:solidFill>
                  <a:srgbClr val="FFC000"/>
                </a:solidFill>
                <a:latin typeface="Times New Roman" pitchFamily="18" charset="0"/>
              </a:rPr>
              <a:t>497</a:t>
            </a:r>
            <a:endParaRPr lang="en-US" altLang="ja-JP" b="1" dirty="0">
              <a:solidFill>
                <a:srgbClr val="FFC000"/>
              </a:solidFill>
              <a:latin typeface="Times New Roman" pitchFamily="18" charset="0"/>
            </a:endParaRPr>
          </a:p>
        </p:txBody>
      </p:sp>
      <p:grpSp>
        <p:nvGrpSpPr>
          <p:cNvPr id="2" name="グループ化 17"/>
          <p:cNvGrpSpPr/>
          <p:nvPr/>
        </p:nvGrpSpPr>
        <p:grpSpPr>
          <a:xfrm>
            <a:off x="428596" y="712453"/>
            <a:ext cx="728668" cy="2662256"/>
            <a:chOff x="5610232" y="938195"/>
            <a:chExt cx="728668" cy="2070645"/>
          </a:xfrm>
        </p:grpSpPr>
        <p:sp>
          <p:nvSpPr>
            <p:cNvPr id="19" name="正方形/長方形 18"/>
            <p:cNvSpPr/>
            <p:nvPr/>
          </p:nvSpPr>
          <p:spPr>
            <a:xfrm>
              <a:off x="5824546" y="938195"/>
              <a:ext cx="42862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610232" y="100771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50 ̊ S</a:t>
              </a:r>
              <a:endParaRPr kumimoji="1" lang="ja-JP" altLang="en-US" sz="1400" dirty="0">
                <a:latin typeface="Times New Roman" pitchFamily="18" charset="0"/>
                <a:cs typeface="Times New Roman" pitchFamily="18" charset="0"/>
              </a:endParaRPr>
            </a:p>
          </p:txBody>
        </p:sp>
        <p:sp>
          <p:nvSpPr>
            <p:cNvPr id="21" name="テキスト ボックス 20"/>
            <p:cNvSpPr txBox="1"/>
            <p:nvPr/>
          </p:nvSpPr>
          <p:spPr>
            <a:xfrm>
              <a:off x="5624520" y="1417426"/>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40 ̊ S</a:t>
              </a:r>
              <a:endParaRPr kumimoji="1" lang="ja-JP" altLang="en-US" sz="1400" dirty="0">
                <a:latin typeface="Times New Roman" pitchFamily="18" charset="0"/>
                <a:cs typeface="Times New Roman" pitchFamily="18" charset="0"/>
              </a:endParaRPr>
            </a:p>
          </p:txBody>
        </p:sp>
        <p:sp>
          <p:nvSpPr>
            <p:cNvPr id="22" name="テキスト ボックス 21"/>
            <p:cNvSpPr txBox="1"/>
            <p:nvPr/>
          </p:nvSpPr>
          <p:spPr>
            <a:xfrm>
              <a:off x="5624520" y="1834281"/>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30 ̊ S</a:t>
              </a:r>
              <a:endParaRPr kumimoji="1" lang="ja-JP" altLang="en-US" sz="1400" dirty="0">
                <a:latin typeface="Times New Roman" pitchFamily="18" charset="0"/>
                <a:cs typeface="Times New Roman" pitchFamily="18" charset="0"/>
              </a:endParaRPr>
            </a:p>
          </p:txBody>
        </p:sp>
        <p:sp>
          <p:nvSpPr>
            <p:cNvPr id="23" name="テキスト ボックス 22"/>
            <p:cNvSpPr txBox="1"/>
            <p:nvPr/>
          </p:nvSpPr>
          <p:spPr>
            <a:xfrm>
              <a:off x="5610232" y="228989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20 ̊ S</a:t>
              </a:r>
              <a:endParaRPr kumimoji="1" lang="ja-JP" altLang="en-US" sz="1400" dirty="0">
                <a:latin typeface="Times New Roman" pitchFamily="18" charset="0"/>
                <a:cs typeface="Times New Roman" pitchFamily="18" charset="0"/>
              </a:endParaRPr>
            </a:p>
          </p:txBody>
        </p:sp>
        <p:sp>
          <p:nvSpPr>
            <p:cNvPr id="24" name="テキスト ボックス 23"/>
            <p:cNvSpPr txBox="1"/>
            <p:nvPr/>
          </p:nvSpPr>
          <p:spPr>
            <a:xfrm>
              <a:off x="5624520" y="2701063"/>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10 ̊ S</a:t>
              </a:r>
              <a:endParaRPr kumimoji="1" lang="ja-JP" altLang="en-US" sz="1400" dirty="0">
                <a:latin typeface="Times New Roman" pitchFamily="18" charset="0"/>
                <a:cs typeface="Times New Roman" pitchFamily="18" charset="0"/>
              </a:endParaRPr>
            </a:p>
          </p:txBody>
        </p:sp>
      </p:grpSp>
      <p:grpSp>
        <p:nvGrpSpPr>
          <p:cNvPr id="3" name="Group 20"/>
          <p:cNvGrpSpPr>
            <a:grpSpLocks/>
          </p:cNvGrpSpPr>
          <p:nvPr/>
        </p:nvGrpSpPr>
        <p:grpSpPr bwMode="auto">
          <a:xfrm>
            <a:off x="2714612" y="402886"/>
            <a:ext cx="1979613" cy="376237"/>
            <a:chOff x="4577" y="183"/>
            <a:chExt cx="1247" cy="237"/>
          </a:xfrm>
        </p:grpSpPr>
        <p:grpSp>
          <p:nvGrpSpPr>
            <p:cNvPr id="4" name="Group 21"/>
            <p:cNvGrpSpPr>
              <a:grpSpLocks/>
            </p:cNvGrpSpPr>
            <p:nvPr/>
          </p:nvGrpSpPr>
          <p:grpSpPr bwMode="auto">
            <a:xfrm rot="5400000">
              <a:off x="5142" y="-102"/>
              <a:ext cx="84" cy="960"/>
              <a:chOff x="5727" y="1296"/>
              <a:chExt cx="84" cy="1376"/>
            </a:xfrm>
          </p:grpSpPr>
          <p:pic>
            <p:nvPicPr>
              <p:cNvPr id="37" name="Picture 22"/>
              <p:cNvPicPr>
                <a:picLocks noChangeAspect="1" noChangeArrowheads="1"/>
              </p:cNvPicPr>
              <p:nvPr/>
            </p:nvPicPr>
            <p:blipFill>
              <a:blip r:embed="rId6" cstate="print"/>
              <a:srcRect l="47025" t="13060" r="47025" b="24741"/>
              <a:stretch>
                <a:fillRect/>
              </a:stretch>
            </p:blipFill>
            <p:spPr bwMode="auto">
              <a:xfrm>
                <a:off x="5727" y="1296"/>
                <a:ext cx="84" cy="1376"/>
              </a:xfrm>
              <a:prstGeom prst="rect">
                <a:avLst/>
              </a:prstGeom>
              <a:noFill/>
              <a:ln w="12700">
                <a:solidFill>
                  <a:schemeClr val="tx1"/>
                </a:solidFill>
                <a:miter lim="800000"/>
                <a:headEnd/>
                <a:tailEnd/>
              </a:ln>
              <a:effectLst/>
            </p:spPr>
          </p:pic>
          <p:grpSp>
            <p:nvGrpSpPr>
              <p:cNvPr id="5" name="Group 23"/>
              <p:cNvGrpSpPr>
                <a:grpSpLocks/>
              </p:cNvGrpSpPr>
              <p:nvPr/>
            </p:nvGrpSpPr>
            <p:grpSpPr bwMode="auto">
              <a:xfrm>
                <a:off x="5727" y="1488"/>
                <a:ext cx="25" cy="1008"/>
                <a:chOff x="3408" y="3312"/>
                <a:chExt cx="25" cy="1008"/>
              </a:xfrm>
            </p:grpSpPr>
            <p:sp>
              <p:nvSpPr>
                <p:cNvPr id="46" name="Line 24"/>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7" name="Line 25"/>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8" name="Line 26"/>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9" name="Line 27"/>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50" name="Line 28"/>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51" name="Line 29"/>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nvGrpSpPr>
              <p:cNvPr id="6" name="Group 30"/>
              <p:cNvGrpSpPr>
                <a:grpSpLocks/>
              </p:cNvGrpSpPr>
              <p:nvPr/>
            </p:nvGrpSpPr>
            <p:grpSpPr bwMode="auto">
              <a:xfrm>
                <a:off x="5786" y="1488"/>
                <a:ext cx="25" cy="1008"/>
                <a:chOff x="3408" y="3312"/>
                <a:chExt cx="25" cy="1008"/>
              </a:xfrm>
            </p:grpSpPr>
            <p:sp>
              <p:nvSpPr>
                <p:cNvPr id="40" name="Line 31"/>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1" name="Line 32"/>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2" name="Line 33"/>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3" name="Line 34"/>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4" name="Line 35"/>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5" name="Line 36"/>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sp>
          <p:nvSpPr>
            <p:cNvPr id="35" name="Text Box 37"/>
            <p:cNvSpPr txBox="1">
              <a:spLocks noChangeArrowheads="1"/>
            </p:cNvSpPr>
            <p:nvPr/>
          </p:nvSpPr>
          <p:spPr bwMode="auto">
            <a:xfrm>
              <a:off x="4577" y="183"/>
              <a:ext cx="31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60</a:t>
              </a:r>
              <a:endParaRPr lang="en-US" altLang="ja-JP" sz="1200" dirty="0">
                <a:latin typeface="Times New Roman" pitchFamily="18" charset="0"/>
                <a:cs typeface="Times New Roman" pitchFamily="18" charset="0"/>
              </a:endParaRPr>
            </a:p>
          </p:txBody>
        </p:sp>
        <p:sp>
          <p:nvSpPr>
            <p:cNvPr id="36" name="Text Box 38"/>
            <p:cNvSpPr txBox="1">
              <a:spLocks noChangeArrowheads="1"/>
            </p:cNvSpPr>
            <p:nvPr/>
          </p:nvSpPr>
          <p:spPr bwMode="auto">
            <a:xfrm>
              <a:off x="5457" y="191"/>
              <a:ext cx="36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90</a:t>
              </a:r>
              <a:endParaRPr lang="en-US" altLang="ja-JP" sz="1200" dirty="0">
                <a:latin typeface="Times New Roman" pitchFamily="18" charset="0"/>
                <a:cs typeface="Times New Roman" pitchFamily="18" charset="0"/>
              </a:endParaRPr>
            </a:p>
          </p:txBody>
        </p:sp>
      </p:grpSp>
      <p:sp>
        <p:nvSpPr>
          <p:cNvPr id="54" name="正方形/長方形 53"/>
          <p:cNvSpPr/>
          <p:nvPr/>
        </p:nvSpPr>
        <p:spPr>
          <a:xfrm>
            <a:off x="1000100" y="3231830"/>
            <a:ext cx="328614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071538" y="3193730"/>
            <a:ext cx="500065"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440</a:t>
            </a:r>
            <a:endParaRPr kumimoji="1" lang="ja-JP" altLang="en-US" sz="1400" dirty="0">
              <a:latin typeface="Times New Roman" pitchFamily="18" charset="0"/>
              <a:cs typeface="Times New Roman" pitchFamily="18" charset="0"/>
            </a:endParaRPr>
          </a:p>
        </p:txBody>
      </p:sp>
      <p:sp>
        <p:nvSpPr>
          <p:cNvPr id="56" name="テキスト ボックス 55"/>
          <p:cNvSpPr txBox="1"/>
          <p:nvPr/>
        </p:nvSpPr>
        <p:spPr>
          <a:xfrm>
            <a:off x="1571604" y="3193730"/>
            <a:ext cx="500066"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450</a:t>
            </a:r>
            <a:endParaRPr kumimoji="1" lang="ja-JP" altLang="en-US" sz="1400" dirty="0">
              <a:latin typeface="Times New Roman" pitchFamily="18" charset="0"/>
              <a:cs typeface="Times New Roman" pitchFamily="18" charset="0"/>
            </a:endParaRPr>
          </a:p>
        </p:txBody>
      </p:sp>
      <p:sp>
        <p:nvSpPr>
          <p:cNvPr id="57" name="テキスト ボックス 56"/>
          <p:cNvSpPr txBox="1"/>
          <p:nvPr/>
        </p:nvSpPr>
        <p:spPr>
          <a:xfrm>
            <a:off x="2062145" y="3188968"/>
            <a:ext cx="571504"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460</a:t>
            </a:r>
            <a:endParaRPr kumimoji="1" lang="ja-JP" altLang="en-US" sz="1400" dirty="0">
              <a:latin typeface="Times New Roman" pitchFamily="18" charset="0"/>
              <a:cs typeface="Times New Roman" pitchFamily="18" charset="0"/>
            </a:endParaRPr>
          </a:p>
        </p:txBody>
      </p:sp>
      <p:sp>
        <p:nvSpPr>
          <p:cNvPr id="58" name="テキスト ボックス 57"/>
          <p:cNvSpPr txBox="1"/>
          <p:nvPr/>
        </p:nvSpPr>
        <p:spPr>
          <a:xfrm>
            <a:off x="2609836" y="3193730"/>
            <a:ext cx="500066"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470</a:t>
            </a:r>
            <a:endParaRPr kumimoji="1" lang="ja-JP" altLang="en-US" sz="1400" dirty="0">
              <a:latin typeface="Times New Roman" pitchFamily="18" charset="0"/>
              <a:cs typeface="Times New Roman" pitchFamily="18" charset="0"/>
            </a:endParaRPr>
          </a:p>
        </p:txBody>
      </p:sp>
      <p:sp>
        <p:nvSpPr>
          <p:cNvPr id="59" name="テキスト ボックス 58"/>
          <p:cNvSpPr txBox="1"/>
          <p:nvPr/>
        </p:nvSpPr>
        <p:spPr>
          <a:xfrm>
            <a:off x="3143240" y="3193730"/>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48</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61" name="テキスト ボックス 60"/>
          <p:cNvSpPr txBox="1"/>
          <p:nvPr/>
        </p:nvSpPr>
        <p:spPr>
          <a:xfrm>
            <a:off x="3654341" y="3188968"/>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49</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62" name="テキスト ボックス 61"/>
          <p:cNvSpPr txBox="1"/>
          <p:nvPr/>
        </p:nvSpPr>
        <p:spPr>
          <a:xfrm>
            <a:off x="1857356" y="3483831"/>
            <a:ext cx="207170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Orbit Number (day)</a:t>
            </a:r>
            <a:endParaRPr kumimoji="1" lang="ja-JP" altLang="en-US" sz="1600" dirty="0">
              <a:latin typeface="Times New Roman" pitchFamily="18" charset="0"/>
              <a:cs typeface="Times New Roman" pitchFamily="18" charset="0"/>
            </a:endParaRPr>
          </a:p>
        </p:txBody>
      </p:sp>
      <p:sp>
        <p:nvSpPr>
          <p:cNvPr id="113" name="テキスト ボックス 112"/>
          <p:cNvSpPr txBox="1"/>
          <p:nvPr/>
        </p:nvSpPr>
        <p:spPr>
          <a:xfrm rot="16200000">
            <a:off x="-402259" y="1867158"/>
            <a:ext cx="1571636"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Latitude (deg)</a:t>
            </a:r>
            <a:endParaRPr kumimoji="1" lang="ja-JP" altLang="en-US" sz="1600" dirty="0">
              <a:latin typeface="Times New Roman" pitchFamily="18" charset="0"/>
              <a:cs typeface="Times New Roman" pitchFamily="18" charset="0"/>
            </a:endParaRPr>
          </a:p>
        </p:txBody>
      </p:sp>
      <p:grpSp>
        <p:nvGrpSpPr>
          <p:cNvPr id="8" name="グループ化 25"/>
          <p:cNvGrpSpPr/>
          <p:nvPr/>
        </p:nvGrpSpPr>
        <p:grpSpPr>
          <a:xfrm>
            <a:off x="4700588" y="690543"/>
            <a:ext cx="728668" cy="2662256"/>
            <a:chOff x="5610232" y="938195"/>
            <a:chExt cx="728668" cy="2070645"/>
          </a:xfrm>
        </p:grpSpPr>
        <p:sp>
          <p:nvSpPr>
            <p:cNvPr id="144" name="正方形/長方形 143"/>
            <p:cNvSpPr/>
            <p:nvPr/>
          </p:nvSpPr>
          <p:spPr>
            <a:xfrm>
              <a:off x="5824546" y="938195"/>
              <a:ext cx="42862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p:cNvSpPr txBox="1"/>
            <p:nvPr/>
          </p:nvSpPr>
          <p:spPr>
            <a:xfrm>
              <a:off x="5610232" y="100771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50 ̊ S</a:t>
              </a:r>
              <a:endParaRPr kumimoji="1" lang="ja-JP" altLang="en-US" sz="1400" dirty="0">
                <a:latin typeface="Times New Roman" pitchFamily="18" charset="0"/>
                <a:cs typeface="Times New Roman" pitchFamily="18" charset="0"/>
              </a:endParaRPr>
            </a:p>
          </p:txBody>
        </p:sp>
        <p:sp>
          <p:nvSpPr>
            <p:cNvPr id="146" name="テキスト ボックス 145"/>
            <p:cNvSpPr txBox="1"/>
            <p:nvPr/>
          </p:nvSpPr>
          <p:spPr>
            <a:xfrm>
              <a:off x="5624520" y="1417426"/>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40 ̊ S</a:t>
              </a:r>
              <a:endParaRPr kumimoji="1" lang="ja-JP" altLang="en-US" sz="1400" dirty="0">
                <a:latin typeface="Times New Roman" pitchFamily="18" charset="0"/>
                <a:cs typeface="Times New Roman" pitchFamily="18" charset="0"/>
              </a:endParaRPr>
            </a:p>
          </p:txBody>
        </p:sp>
        <p:sp>
          <p:nvSpPr>
            <p:cNvPr id="147" name="テキスト ボックス 146"/>
            <p:cNvSpPr txBox="1"/>
            <p:nvPr/>
          </p:nvSpPr>
          <p:spPr>
            <a:xfrm>
              <a:off x="5624520" y="1834281"/>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30 ̊ S</a:t>
              </a:r>
              <a:endParaRPr kumimoji="1" lang="ja-JP" altLang="en-US" sz="1400" dirty="0">
                <a:latin typeface="Times New Roman" pitchFamily="18" charset="0"/>
                <a:cs typeface="Times New Roman" pitchFamily="18" charset="0"/>
              </a:endParaRPr>
            </a:p>
          </p:txBody>
        </p:sp>
        <p:sp>
          <p:nvSpPr>
            <p:cNvPr id="148" name="テキスト ボックス 147"/>
            <p:cNvSpPr txBox="1"/>
            <p:nvPr/>
          </p:nvSpPr>
          <p:spPr>
            <a:xfrm>
              <a:off x="5610232" y="228989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20 ̊ S</a:t>
              </a:r>
              <a:endParaRPr kumimoji="1" lang="ja-JP" altLang="en-US" sz="1400" dirty="0">
                <a:latin typeface="Times New Roman" pitchFamily="18" charset="0"/>
                <a:cs typeface="Times New Roman" pitchFamily="18" charset="0"/>
              </a:endParaRPr>
            </a:p>
          </p:txBody>
        </p:sp>
        <p:sp>
          <p:nvSpPr>
            <p:cNvPr id="149" name="テキスト ボックス 148"/>
            <p:cNvSpPr txBox="1"/>
            <p:nvPr/>
          </p:nvSpPr>
          <p:spPr>
            <a:xfrm>
              <a:off x="5624520" y="2701063"/>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10 ̊ S</a:t>
              </a:r>
              <a:endParaRPr kumimoji="1" lang="ja-JP" altLang="en-US" sz="1400" dirty="0">
                <a:latin typeface="Times New Roman" pitchFamily="18" charset="0"/>
                <a:cs typeface="Times New Roman" pitchFamily="18" charset="0"/>
              </a:endParaRPr>
            </a:p>
          </p:txBody>
        </p:sp>
      </p:grpSp>
      <p:sp>
        <p:nvSpPr>
          <p:cNvPr id="150" name="テキスト ボックス 149"/>
          <p:cNvSpPr txBox="1"/>
          <p:nvPr/>
        </p:nvSpPr>
        <p:spPr>
          <a:xfrm>
            <a:off x="5643570" y="3148963"/>
            <a:ext cx="469981"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660</a:t>
            </a:r>
            <a:endParaRPr kumimoji="1" lang="ja-JP" altLang="en-US" sz="1400" dirty="0">
              <a:latin typeface="Times New Roman" pitchFamily="18" charset="0"/>
              <a:cs typeface="Times New Roman" pitchFamily="18" charset="0"/>
            </a:endParaRPr>
          </a:p>
        </p:txBody>
      </p:sp>
      <p:sp>
        <p:nvSpPr>
          <p:cNvPr id="151" name="テキスト ボックス 150"/>
          <p:cNvSpPr txBox="1"/>
          <p:nvPr/>
        </p:nvSpPr>
        <p:spPr>
          <a:xfrm>
            <a:off x="6436613" y="3148963"/>
            <a:ext cx="469981"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680</a:t>
            </a:r>
            <a:endParaRPr kumimoji="1" lang="ja-JP" altLang="en-US" sz="1400" dirty="0">
              <a:latin typeface="Times New Roman" pitchFamily="18" charset="0"/>
              <a:cs typeface="Times New Roman" pitchFamily="18" charset="0"/>
            </a:endParaRPr>
          </a:p>
        </p:txBody>
      </p:sp>
      <p:sp>
        <p:nvSpPr>
          <p:cNvPr id="152" name="テキスト ボックス 151"/>
          <p:cNvSpPr txBox="1"/>
          <p:nvPr/>
        </p:nvSpPr>
        <p:spPr>
          <a:xfrm>
            <a:off x="7208143" y="3148963"/>
            <a:ext cx="469981"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700</a:t>
            </a:r>
            <a:endParaRPr kumimoji="1" lang="ja-JP" altLang="en-US" sz="1400" dirty="0">
              <a:latin typeface="Times New Roman" pitchFamily="18" charset="0"/>
              <a:cs typeface="Times New Roman" pitchFamily="18" charset="0"/>
            </a:endParaRPr>
          </a:p>
        </p:txBody>
      </p:sp>
      <p:sp>
        <p:nvSpPr>
          <p:cNvPr id="153" name="Text Box 8"/>
          <p:cNvSpPr txBox="1">
            <a:spLocks noChangeArrowheads="1"/>
          </p:cNvSpPr>
          <p:nvPr/>
        </p:nvSpPr>
        <p:spPr bwMode="auto">
          <a:xfrm>
            <a:off x="4929190" y="366694"/>
            <a:ext cx="1695450" cy="366713"/>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00B0F0"/>
                </a:solidFill>
                <a:latin typeface="Times New Roman" pitchFamily="18" charset="0"/>
              </a:rPr>
              <a:t>Day </a:t>
            </a:r>
            <a:r>
              <a:rPr lang="en-US" altLang="ja-JP" b="1" dirty="0" smtClean="0">
                <a:solidFill>
                  <a:srgbClr val="00B0F0"/>
                </a:solidFill>
                <a:latin typeface="Times New Roman" pitchFamily="18" charset="0"/>
              </a:rPr>
              <a:t>648 </a:t>
            </a:r>
            <a:r>
              <a:rPr lang="en-US" altLang="ja-JP" b="1" dirty="0">
                <a:solidFill>
                  <a:srgbClr val="00B0F0"/>
                </a:solidFill>
                <a:latin typeface="Times New Roman" pitchFamily="18" charset="0"/>
              </a:rPr>
              <a:t>- </a:t>
            </a:r>
            <a:r>
              <a:rPr lang="en-US" altLang="ja-JP" b="1" dirty="0" smtClean="0">
                <a:solidFill>
                  <a:srgbClr val="00B0F0"/>
                </a:solidFill>
                <a:latin typeface="Times New Roman" pitchFamily="18" charset="0"/>
              </a:rPr>
              <a:t>728</a:t>
            </a:r>
            <a:endParaRPr lang="en-US" altLang="ja-JP" b="1" dirty="0">
              <a:solidFill>
                <a:srgbClr val="00B0F0"/>
              </a:solidFill>
              <a:latin typeface="Times New Roman" pitchFamily="18" charset="0"/>
            </a:endParaRPr>
          </a:p>
        </p:txBody>
      </p:sp>
      <p:grpSp>
        <p:nvGrpSpPr>
          <p:cNvPr id="9" name="Group 20"/>
          <p:cNvGrpSpPr>
            <a:grpSpLocks/>
          </p:cNvGrpSpPr>
          <p:nvPr/>
        </p:nvGrpSpPr>
        <p:grpSpPr bwMode="auto">
          <a:xfrm>
            <a:off x="7164387" y="428604"/>
            <a:ext cx="1979613" cy="376237"/>
            <a:chOff x="4577" y="183"/>
            <a:chExt cx="1247" cy="237"/>
          </a:xfrm>
        </p:grpSpPr>
        <p:grpSp>
          <p:nvGrpSpPr>
            <p:cNvPr id="10" name="Group 21"/>
            <p:cNvGrpSpPr>
              <a:grpSpLocks/>
            </p:cNvGrpSpPr>
            <p:nvPr/>
          </p:nvGrpSpPr>
          <p:grpSpPr bwMode="auto">
            <a:xfrm rot="5400000">
              <a:off x="5142" y="-102"/>
              <a:ext cx="84" cy="960"/>
              <a:chOff x="5727" y="1296"/>
              <a:chExt cx="84" cy="1376"/>
            </a:xfrm>
          </p:grpSpPr>
          <p:pic>
            <p:nvPicPr>
              <p:cNvPr id="158" name="Picture 22"/>
              <p:cNvPicPr>
                <a:picLocks noChangeAspect="1" noChangeArrowheads="1"/>
              </p:cNvPicPr>
              <p:nvPr/>
            </p:nvPicPr>
            <p:blipFill>
              <a:blip r:embed="rId6" cstate="print"/>
              <a:srcRect l="47025" t="13060" r="47025" b="24741"/>
              <a:stretch>
                <a:fillRect/>
              </a:stretch>
            </p:blipFill>
            <p:spPr bwMode="auto">
              <a:xfrm>
                <a:off x="5727" y="1296"/>
                <a:ext cx="84" cy="1376"/>
              </a:xfrm>
              <a:prstGeom prst="rect">
                <a:avLst/>
              </a:prstGeom>
              <a:noFill/>
              <a:ln w="12700">
                <a:solidFill>
                  <a:schemeClr val="tx1"/>
                </a:solidFill>
                <a:miter lim="800000"/>
                <a:headEnd/>
                <a:tailEnd/>
              </a:ln>
              <a:effectLst/>
            </p:spPr>
          </p:pic>
          <p:grpSp>
            <p:nvGrpSpPr>
              <p:cNvPr id="11" name="Group 23"/>
              <p:cNvGrpSpPr>
                <a:grpSpLocks/>
              </p:cNvGrpSpPr>
              <p:nvPr/>
            </p:nvGrpSpPr>
            <p:grpSpPr bwMode="auto">
              <a:xfrm>
                <a:off x="5727" y="1488"/>
                <a:ext cx="25" cy="1008"/>
                <a:chOff x="3408" y="3312"/>
                <a:chExt cx="25" cy="1008"/>
              </a:xfrm>
            </p:grpSpPr>
            <p:sp>
              <p:nvSpPr>
                <p:cNvPr id="167" name="Line 24"/>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8" name="Line 25"/>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9" name="Line 26"/>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70" name="Line 27"/>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71" name="Line 28"/>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72" name="Line 29"/>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nvGrpSpPr>
              <p:cNvPr id="12" name="Group 30"/>
              <p:cNvGrpSpPr>
                <a:grpSpLocks/>
              </p:cNvGrpSpPr>
              <p:nvPr/>
            </p:nvGrpSpPr>
            <p:grpSpPr bwMode="auto">
              <a:xfrm>
                <a:off x="5786" y="1488"/>
                <a:ext cx="25" cy="1008"/>
                <a:chOff x="3408" y="3312"/>
                <a:chExt cx="25" cy="1008"/>
              </a:xfrm>
            </p:grpSpPr>
            <p:sp>
              <p:nvSpPr>
                <p:cNvPr id="161" name="Line 31"/>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2" name="Line 32"/>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3" name="Line 33"/>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4" name="Line 34"/>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5" name="Line 35"/>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6" name="Line 36"/>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sp>
          <p:nvSpPr>
            <p:cNvPr id="156" name="Text Box 37"/>
            <p:cNvSpPr txBox="1">
              <a:spLocks noChangeArrowheads="1"/>
            </p:cNvSpPr>
            <p:nvPr/>
          </p:nvSpPr>
          <p:spPr bwMode="auto">
            <a:xfrm>
              <a:off x="4577" y="183"/>
              <a:ext cx="31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60</a:t>
              </a:r>
              <a:endParaRPr lang="en-US" altLang="ja-JP" sz="1200" dirty="0">
                <a:latin typeface="Times New Roman" pitchFamily="18" charset="0"/>
                <a:cs typeface="Times New Roman" pitchFamily="18" charset="0"/>
              </a:endParaRPr>
            </a:p>
          </p:txBody>
        </p:sp>
        <p:sp>
          <p:nvSpPr>
            <p:cNvPr id="157" name="Text Box 38"/>
            <p:cNvSpPr txBox="1">
              <a:spLocks noChangeArrowheads="1"/>
            </p:cNvSpPr>
            <p:nvPr/>
          </p:nvSpPr>
          <p:spPr bwMode="auto">
            <a:xfrm>
              <a:off x="5457" y="191"/>
              <a:ext cx="36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110</a:t>
              </a:r>
              <a:endParaRPr lang="en-US" altLang="ja-JP" sz="1200" dirty="0">
                <a:latin typeface="Times New Roman" pitchFamily="18" charset="0"/>
                <a:cs typeface="Times New Roman" pitchFamily="18" charset="0"/>
              </a:endParaRPr>
            </a:p>
          </p:txBody>
        </p:sp>
      </p:grpSp>
      <p:sp>
        <p:nvSpPr>
          <p:cNvPr id="173" name="Text Box 58"/>
          <p:cNvSpPr txBox="1">
            <a:spLocks noChangeArrowheads="1"/>
          </p:cNvSpPr>
          <p:nvPr/>
        </p:nvSpPr>
        <p:spPr bwMode="auto">
          <a:xfrm>
            <a:off x="7378701" y="214290"/>
            <a:ext cx="1571636" cy="276999"/>
          </a:xfrm>
          <a:prstGeom prst="rect">
            <a:avLst/>
          </a:prstGeom>
          <a:noFill/>
          <a:ln w="9525">
            <a:noFill/>
            <a:miter lim="800000"/>
            <a:headEnd/>
            <a:tailEnd/>
          </a:ln>
          <a:effectLst/>
        </p:spPr>
        <p:txBody>
          <a:bodyPr wrap="square">
            <a:spAutoFit/>
          </a:bodyPr>
          <a:lstStyle/>
          <a:p>
            <a:pPr algn="ctr">
              <a:spcBef>
                <a:spcPct val="50000"/>
              </a:spcBef>
            </a:pPr>
            <a:r>
              <a:rPr lang="en-US" altLang="ja-JP" sz="1200" dirty="0" smtClean="0">
                <a:latin typeface="Times New Roman" pitchFamily="18" charset="0"/>
                <a:cs typeface="Times New Roman" pitchFamily="18" charset="0"/>
              </a:rPr>
              <a:t>Wind Velocity (m s</a:t>
            </a:r>
            <a:r>
              <a:rPr lang="en-US" altLang="ja-JP" sz="1200" baseline="30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a:t>
            </a:r>
            <a:endParaRPr lang="en-US" altLang="ja-JP" sz="1200" dirty="0">
              <a:latin typeface="Times New Roman" pitchFamily="18" charset="0"/>
              <a:cs typeface="Times New Roman" pitchFamily="18" charset="0"/>
            </a:endParaRPr>
          </a:p>
        </p:txBody>
      </p:sp>
      <p:sp>
        <p:nvSpPr>
          <p:cNvPr id="179" name="Text Box 40"/>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a:latin typeface="Times New Roman" pitchFamily="18" charset="0"/>
                <a:cs typeface="Times New Roman" pitchFamily="18" charset="0"/>
              </a:rPr>
              <a:t>Results</a:t>
            </a:r>
          </a:p>
        </p:txBody>
      </p:sp>
      <p:grpSp>
        <p:nvGrpSpPr>
          <p:cNvPr id="13" name="グループ化 25"/>
          <p:cNvGrpSpPr/>
          <p:nvPr/>
        </p:nvGrpSpPr>
        <p:grpSpPr>
          <a:xfrm>
            <a:off x="4700588" y="3643314"/>
            <a:ext cx="728668" cy="2662256"/>
            <a:chOff x="5610232" y="938195"/>
            <a:chExt cx="728668" cy="2070645"/>
          </a:xfrm>
        </p:grpSpPr>
        <p:sp>
          <p:nvSpPr>
            <p:cNvPr id="183" name="正方形/長方形 182"/>
            <p:cNvSpPr/>
            <p:nvPr/>
          </p:nvSpPr>
          <p:spPr>
            <a:xfrm>
              <a:off x="5824546" y="938195"/>
              <a:ext cx="42862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p:cNvSpPr txBox="1"/>
            <p:nvPr/>
          </p:nvSpPr>
          <p:spPr>
            <a:xfrm>
              <a:off x="5610232" y="100771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50 ̊ S</a:t>
              </a:r>
              <a:endParaRPr kumimoji="1" lang="ja-JP" altLang="en-US" sz="1400" dirty="0">
                <a:latin typeface="Times New Roman" pitchFamily="18" charset="0"/>
                <a:cs typeface="Times New Roman" pitchFamily="18" charset="0"/>
              </a:endParaRPr>
            </a:p>
          </p:txBody>
        </p:sp>
        <p:sp>
          <p:nvSpPr>
            <p:cNvPr id="185" name="テキスト ボックス 184"/>
            <p:cNvSpPr txBox="1"/>
            <p:nvPr/>
          </p:nvSpPr>
          <p:spPr>
            <a:xfrm>
              <a:off x="5624520" y="1417426"/>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40 ̊ S</a:t>
              </a:r>
              <a:endParaRPr kumimoji="1" lang="ja-JP" altLang="en-US" sz="1400" dirty="0">
                <a:latin typeface="Times New Roman" pitchFamily="18" charset="0"/>
                <a:cs typeface="Times New Roman" pitchFamily="18" charset="0"/>
              </a:endParaRPr>
            </a:p>
          </p:txBody>
        </p:sp>
        <p:sp>
          <p:nvSpPr>
            <p:cNvPr id="186" name="テキスト ボックス 185"/>
            <p:cNvSpPr txBox="1"/>
            <p:nvPr/>
          </p:nvSpPr>
          <p:spPr>
            <a:xfrm>
              <a:off x="5624520" y="1834281"/>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30 ̊ S</a:t>
              </a:r>
              <a:endParaRPr kumimoji="1" lang="ja-JP" altLang="en-US" sz="1400" dirty="0">
                <a:latin typeface="Times New Roman" pitchFamily="18" charset="0"/>
                <a:cs typeface="Times New Roman" pitchFamily="18" charset="0"/>
              </a:endParaRPr>
            </a:p>
          </p:txBody>
        </p:sp>
        <p:sp>
          <p:nvSpPr>
            <p:cNvPr id="187" name="テキスト ボックス 186"/>
            <p:cNvSpPr txBox="1"/>
            <p:nvPr/>
          </p:nvSpPr>
          <p:spPr>
            <a:xfrm>
              <a:off x="5610232" y="228989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20 ̊ S</a:t>
              </a:r>
              <a:endParaRPr kumimoji="1" lang="ja-JP" altLang="en-US" sz="1400" dirty="0">
                <a:latin typeface="Times New Roman" pitchFamily="18" charset="0"/>
                <a:cs typeface="Times New Roman" pitchFamily="18" charset="0"/>
              </a:endParaRPr>
            </a:p>
          </p:txBody>
        </p:sp>
        <p:sp>
          <p:nvSpPr>
            <p:cNvPr id="188" name="テキスト ボックス 187"/>
            <p:cNvSpPr txBox="1"/>
            <p:nvPr/>
          </p:nvSpPr>
          <p:spPr>
            <a:xfrm>
              <a:off x="5624520" y="2701063"/>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10 ̊ S</a:t>
              </a:r>
              <a:endParaRPr kumimoji="1" lang="ja-JP" altLang="en-US" sz="1400" dirty="0">
                <a:latin typeface="Times New Roman" pitchFamily="18" charset="0"/>
                <a:cs typeface="Times New Roman" pitchFamily="18" charset="0"/>
              </a:endParaRPr>
            </a:p>
          </p:txBody>
        </p:sp>
      </p:grpSp>
      <p:sp>
        <p:nvSpPr>
          <p:cNvPr id="198" name="Text Box 8"/>
          <p:cNvSpPr txBox="1">
            <a:spLocks noChangeArrowheads="1"/>
          </p:cNvSpPr>
          <p:nvPr/>
        </p:nvSpPr>
        <p:spPr bwMode="auto">
          <a:xfrm>
            <a:off x="4948252" y="3429000"/>
            <a:ext cx="1695450" cy="366713"/>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00B0F0"/>
                </a:solidFill>
                <a:latin typeface="Times New Roman" pitchFamily="18" charset="0"/>
              </a:rPr>
              <a:t>Day </a:t>
            </a:r>
            <a:r>
              <a:rPr lang="en-US" altLang="ja-JP" b="1" dirty="0" smtClean="0">
                <a:solidFill>
                  <a:srgbClr val="00B0F0"/>
                </a:solidFill>
                <a:latin typeface="Times New Roman" pitchFamily="18" charset="0"/>
              </a:rPr>
              <a:t>884 </a:t>
            </a:r>
            <a:r>
              <a:rPr lang="en-US" altLang="ja-JP" b="1" dirty="0">
                <a:solidFill>
                  <a:srgbClr val="00B0F0"/>
                </a:solidFill>
                <a:latin typeface="Times New Roman" pitchFamily="18" charset="0"/>
              </a:rPr>
              <a:t>- </a:t>
            </a:r>
            <a:r>
              <a:rPr lang="en-US" altLang="ja-JP" b="1" dirty="0" smtClean="0">
                <a:solidFill>
                  <a:srgbClr val="00B0F0"/>
                </a:solidFill>
                <a:latin typeface="Times New Roman" pitchFamily="18" charset="0"/>
              </a:rPr>
              <a:t>944</a:t>
            </a:r>
            <a:endParaRPr lang="en-US" altLang="ja-JP" b="1" dirty="0">
              <a:solidFill>
                <a:srgbClr val="00B0F0"/>
              </a:solidFill>
              <a:latin typeface="Times New Roman" pitchFamily="18" charset="0"/>
            </a:endParaRPr>
          </a:p>
        </p:txBody>
      </p:sp>
      <p:sp>
        <p:nvSpPr>
          <p:cNvPr id="199" name="正方形/長方形 198"/>
          <p:cNvSpPr/>
          <p:nvPr/>
        </p:nvSpPr>
        <p:spPr>
          <a:xfrm>
            <a:off x="5357818" y="6143644"/>
            <a:ext cx="328614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テキスト ボックス 200"/>
          <p:cNvSpPr txBox="1"/>
          <p:nvPr/>
        </p:nvSpPr>
        <p:spPr>
          <a:xfrm>
            <a:off x="5476881" y="6105544"/>
            <a:ext cx="500066"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89</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2" name="テキスト ボックス 201"/>
          <p:cNvSpPr txBox="1"/>
          <p:nvPr/>
        </p:nvSpPr>
        <p:spPr>
          <a:xfrm>
            <a:off x="5967422" y="6100782"/>
            <a:ext cx="571504"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90</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3" name="テキスト ボックス 202"/>
          <p:cNvSpPr txBox="1"/>
          <p:nvPr/>
        </p:nvSpPr>
        <p:spPr>
          <a:xfrm>
            <a:off x="6515113" y="6105544"/>
            <a:ext cx="500066"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91</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4" name="テキスト ボックス 203"/>
          <p:cNvSpPr txBox="1"/>
          <p:nvPr/>
        </p:nvSpPr>
        <p:spPr>
          <a:xfrm>
            <a:off x="7048517" y="6105544"/>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92</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5" name="テキスト ボックス 204"/>
          <p:cNvSpPr txBox="1"/>
          <p:nvPr/>
        </p:nvSpPr>
        <p:spPr>
          <a:xfrm>
            <a:off x="7559618" y="6100782"/>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93</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6" name="テキスト ボックス 205"/>
          <p:cNvSpPr txBox="1"/>
          <p:nvPr/>
        </p:nvSpPr>
        <p:spPr>
          <a:xfrm>
            <a:off x="8093022" y="6093044"/>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94</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189" name="テキスト ボックス 188"/>
          <p:cNvSpPr txBox="1"/>
          <p:nvPr/>
        </p:nvSpPr>
        <p:spPr>
          <a:xfrm>
            <a:off x="6000760" y="6376594"/>
            <a:ext cx="207170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Orbit Number (day)</a:t>
            </a:r>
            <a:endParaRPr kumimoji="1" lang="ja-JP" altLang="en-US" sz="1600" dirty="0">
              <a:latin typeface="Times New Roman" pitchFamily="18" charset="0"/>
              <a:cs typeface="Times New Roman" pitchFamily="18" charset="0"/>
            </a:endParaRPr>
          </a:p>
        </p:txBody>
      </p:sp>
      <p:grpSp>
        <p:nvGrpSpPr>
          <p:cNvPr id="14" name="グループ化 224"/>
          <p:cNvGrpSpPr/>
          <p:nvPr/>
        </p:nvGrpSpPr>
        <p:grpSpPr>
          <a:xfrm>
            <a:off x="1214414" y="1928802"/>
            <a:ext cx="7072362" cy="3786214"/>
            <a:chOff x="1214414" y="1928802"/>
            <a:chExt cx="7072362" cy="3786214"/>
          </a:xfrm>
        </p:grpSpPr>
        <p:cxnSp>
          <p:nvCxnSpPr>
            <p:cNvPr id="216" name="直線矢印コネクタ 215"/>
            <p:cNvCxnSpPr/>
            <p:nvPr/>
          </p:nvCxnSpPr>
          <p:spPr>
            <a:xfrm>
              <a:off x="1214414" y="1928802"/>
              <a:ext cx="2786082" cy="428628"/>
            </a:xfrm>
            <a:prstGeom prst="straightConnector1">
              <a:avLst/>
            </a:prstGeom>
            <a:ln w="1905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17" name="直線矢印コネクタ 216"/>
            <p:cNvCxnSpPr/>
            <p:nvPr/>
          </p:nvCxnSpPr>
          <p:spPr>
            <a:xfrm flipV="1">
              <a:off x="5643570" y="1928802"/>
              <a:ext cx="2643206" cy="714380"/>
            </a:xfrm>
            <a:prstGeom prst="straightConnector1">
              <a:avLst/>
            </a:prstGeom>
            <a:ln w="1905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flipV="1">
              <a:off x="5715008" y="4929198"/>
              <a:ext cx="2571768" cy="785818"/>
            </a:xfrm>
            <a:prstGeom prst="straightConnector1">
              <a:avLst/>
            </a:prstGeom>
            <a:ln w="19050">
              <a:solidFill>
                <a:srgbClr val="0070C0"/>
              </a:solidFill>
              <a:prstDash val="lgDash"/>
              <a:tailEnd type="arrow"/>
            </a:ln>
          </p:spPr>
          <p:style>
            <a:lnRef idx="1">
              <a:schemeClr val="accent1"/>
            </a:lnRef>
            <a:fillRef idx="0">
              <a:schemeClr val="accent1"/>
            </a:fillRef>
            <a:effectRef idx="0">
              <a:schemeClr val="accent1"/>
            </a:effectRef>
            <a:fontRef idx="minor">
              <a:schemeClr val="tx1"/>
            </a:fontRef>
          </p:style>
        </p:cxnSp>
      </p:grpSp>
      <p:sp>
        <p:nvSpPr>
          <p:cNvPr id="252" name="テキスト ボックス 251"/>
          <p:cNvSpPr txBox="1"/>
          <p:nvPr/>
        </p:nvSpPr>
        <p:spPr>
          <a:xfrm>
            <a:off x="7982531" y="3155513"/>
            <a:ext cx="469981"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720</a:t>
            </a:r>
            <a:endParaRPr kumimoji="1" lang="ja-JP" altLang="en-US" sz="1400" dirty="0">
              <a:latin typeface="Times New Roman" pitchFamily="18" charset="0"/>
              <a:cs typeface="Times New Roman" pitchFamily="18" charset="0"/>
            </a:endParaRPr>
          </a:p>
        </p:txBody>
      </p:sp>
      <p:sp>
        <p:nvSpPr>
          <p:cNvPr id="99" name="円/楕円 98"/>
          <p:cNvSpPr/>
          <p:nvPr/>
        </p:nvSpPr>
        <p:spPr>
          <a:xfrm>
            <a:off x="2285984" y="4714884"/>
            <a:ext cx="285752" cy="107157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2680322" y="4071942"/>
            <a:ext cx="285752" cy="107157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3060372" y="4224342"/>
            <a:ext cx="285752" cy="107157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236"/>
          <p:cNvGrpSpPr/>
          <p:nvPr/>
        </p:nvGrpSpPr>
        <p:grpSpPr>
          <a:xfrm>
            <a:off x="714348" y="4929198"/>
            <a:ext cx="3500462" cy="1754326"/>
            <a:chOff x="714348" y="4929198"/>
            <a:chExt cx="3500462" cy="1754326"/>
          </a:xfrm>
        </p:grpSpPr>
        <p:sp>
          <p:nvSpPr>
            <p:cNvPr id="232" name="テキスト ボックス 231"/>
            <p:cNvSpPr txBox="1"/>
            <p:nvPr/>
          </p:nvSpPr>
          <p:spPr>
            <a:xfrm>
              <a:off x="714348" y="4929198"/>
              <a:ext cx="3500462" cy="1754326"/>
            </a:xfrm>
            <a:prstGeom prst="rect">
              <a:avLst/>
            </a:prstGeom>
            <a:solidFill>
              <a:srgbClr val="FFFFFF">
                <a:alpha val="80000"/>
              </a:srgbClr>
            </a:solidFill>
            <a:ln>
              <a:solidFill>
                <a:srgbClr val="FF0000"/>
              </a:solidFill>
            </a:ln>
          </p:spPr>
          <p:txBody>
            <a:bodyPr wrap="square" rtlCol="0">
              <a:spAutoFit/>
            </a:bodyPr>
            <a:lstStyle/>
            <a:p>
              <a:r>
                <a:rPr kumimoji="1" lang="ja-JP" altLang="en-US" dirty="0" smtClean="0"/>
                <a:t>・風速が最大になる緯度</a:t>
              </a:r>
              <a:r>
                <a:rPr lang="ja-JP" altLang="en-US" dirty="0" smtClean="0"/>
                <a:t>が変化</a:t>
              </a:r>
              <a:r>
                <a:rPr lang="en-US" altLang="ja-JP" dirty="0" smtClean="0"/>
                <a:t/>
              </a:r>
              <a:br>
                <a:rPr lang="en-US" altLang="ja-JP" dirty="0" smtClean="0"/>
              </a:br>
              <a:r>
                <a:rPr lang="en-US" altLang="ja-JP" dirty="0" smtClean="0"/>
                <a:t>   </a:t>
              </a:r>
              <a:r>
                <a:rPr lang="ja-JP" altLang="en-US" dirty="0" smtClean="0"/>
                <a:t>中緯度 → </a:t>
              </a:r>
              <a:r>
                <a:rPr lang="ja-JP" altLang="en-US" dirty="0" smtClean="0"/>
                <a:t>低緯度</a:t>
              </a:r>
              <a:endParaRPr lang="en-US" altLang="ja-JP" dirty="0" smtClean="0"/>
            </a:p>
            <a:p>
              <a:r>
                <a:rPr lang="en-US" altLang="ja-JP" dirty="0" smtClean="0"/>
                <a:t/>
              </a:r>
              <a:br>
                <a:rPr lang="en-US" altLang="ja-JP" dirty="0" smtClean="0"/>
              </a:br>
              <a:r>
                <a:rPr lang="ja-JP" altLang="en-US" dirty="0" smtClean="0"/>
                <a:t>　　　　　　　　繰り返し </a:t>
              </a:r>
              <a:r>
                <a:rPr lang="en-US" altLang="ja-JP" dirty="0" smtClean="0"/>
                <a:t>?</a:t>
              </a:r>
            </a:p>
            <a:p>
              <a:r>
                <a:rPr lang="en-US" altLang="ja-JP" dirty="0" smtClean="0"/>
                <a:t/>
              </a:r>
              <a:br>
                <a:rPr lang="en-US" altLang="ja-JP" dirty="0" smtClean="0"/>
              </a:br>
              <a:r>
                <a:rPr lang="en-US" altLang="ja-JP" dirty="0" smtClean="0"/>
                <a:t>   </a:t>
              </a:r>
              <a:r>
                <a:rPr lang="ja-JP" altLang="en-US" dirty="0" smtClean="0"/>
                <a:t>低緯度 → 中緯度</a:t>
              </a:r>
              <a:endParaRPr kumimoji="1" lang="ja-JP" altLang="en-US" dirty="0"/>
            </a:p>
          </p:txBody>
        </p:sp>
        <p:cxnSp>
          <p:nvCxnSpPr>
            <p:cNvPr id="234" name="直線コネクタ 233"/>
            <p:cNvCxnSpPr/>
            <p:nvPr/>
          </p:nvCxnSpPr>
          <p:spPr>
            <a:xfrm rot="5400000">
              <a:off x="1428728" y="5929330"/>
              <a:ext cx="714380"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03" name="直線矢印コネクタ 102"/>
          <p:cNvCxnSpPr>
            <a:stCxn id="99" idx="0"/>
          </p:cNvCxnSpPr>
          <p:nvPr/>
        </p:nvCxnSpPr>
        <p:spPr>
          <a:xfrm rot="5400000" flipH="1" flipV="1">
            <a:off x="1964513" y="4250537"/>
            <a:ext cx="928694"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a:stCxn id="100" idx="7"/>
          </p:cNvCxnSpPr>
          <p:nvPr/>
        </p:nvCxnSpPr>
        <p:spPr>
          <a:xfrm rot="5400000" flipH="1" flipV="1">
            <a:off x="3348179" y="3005048"/>
            <a:ext cx="799870" cy="1647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101" idx="6"/>
          </p:cNvCxnSpPr>
          <p:nvPr/>
        </p:nvCxnSpPr>
        <p:spPr>
          <a:xfrm>
            <a:off x="3346124" y="4760127"/>
            <a:ext cx="1154438" cy="26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1357290" y="80939"/>
            <a:ext cx="1428760" cy="369332"/>
          </a:xfrm>
          <a:prstGeom prst="rect">
            <a:avLst/>
          </a:prstGeom>
          <a:solidFill>
            <a:schemeClr val="bg1"/>
          </a:solidFill>
          <a:ln>
            <a:solidFill>
              <a:schemeClr val="bg1">
                <a:lumMod val="75000"/>
              </a:schemeClr>
            </a:solidFill>
          </a:ln>
          <a:effectLst/>
        </p:spPr>
        <p:txBody>
          <a:bodyPr wrap="square" rtlCol="0">
            <a:spAutoFit/>
          </a:bodyPr>
          <a:lstStyle/>
          <a:p>
            <a:pPr algn="ctr"/>
            <a:r>
              <a:rPr kumimoji="1" lang="en-US" altLang="ja-JP" dirty="0" smtClean="0">
                <a:latin typeface="Times New Roman" pitchFamily="18" charset="0"/>
                <a:cs typeface="Times New Roman" pitchFamily="18" charset="0"/>
              </a:rPr>
              <a:t>U(t)</a:t>
            </a:r>
            <a:endParaRPr kumimoji="1"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0" name="Text Box 74"/>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smtClean="0">
                <a:latin typeface="Times New Roman" pitchFamily="18" charset="0"/>
                <a:cs typeface="Times New Roman" pitchFamily="18" charset="0"/>
              </a:rPr>
              <a:t>Discussion</a:t>
            </a:r>
            <a:endParaRPr lang="en-US" altLang="ja-JP" u="sng" dirty="0">
              <a:latin typeface="Times New Roman" pitchFamily="18" charset="0"/>
              <a:cs typeface="Times New Roman" pitchFamily="18" charset="0"/>
            </a:endParaRPr>
          </a:p>
        </p:txBody>
      </p:sp>
      <p:sp>
        <p:nvSpPr>
          <p:cNvPr id="82" name="テキスト ボックス 81"/>
          <p:cNvSpPr txBox="1"/>
          <p:nvPr/>
        </p:nvSpPr>
        <p:spPr>
          <a:xfrm>
            <a:off x="1071538" y="3500438"/>
            <a:ext cx="2786082" cy="369332"/>
          </a:xfrm>
          <a:prstGeom prst="rect">
            <a:avLst/>
          </a:prstGeom>
          <a:noFill/>
        </p:spPr>
        <p:txBody>
          <a:bodyPr wrap="square" rtlCol="0">
            <a:spAutoFit/>
          </a:bodyPr>
          <a:lstStyle/>
          <a:p>
            <a:pPr algn="ctr"/>
            <a:r>
              <a:rPr lang="ja-JP" altLang="en-US" dirty="0" smtClean="0">
                <a:latin typeface="Times New Roman" pitchFamily="18" charset="0"/>
                <a:cs typeface="Times New Roman" pitchFamily="18" charset="0"/>
              </a:rPr>
              <a:t>周期 </a:t>
            </a:r>
            <a:r>
              <a:rPr lang="en-US" altLang="ja-JP"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270 </a:t>
            </a:r>
            <a:r>
              <a:rPr lang="ja-JP" altLang="en-US" dirty="0" smtClean="0">
                <a:latin typeface="Times New Roman" pitchFamily="18" charset="0"/>
                <a:cs typeface="Times New Roman" pitchFamily="18" charset="0"/>
              </a:rPr>
              <a:t>日</a:t>
            </a:r>
            <a:r>
              <a:rPr lang="en-US" altLang="ja-JP" dirty="0" smtClean="0">
                <a:latin typeface="Times New Roman" pitchFamily="18" charset="0"/>
                <a:cs typeface="Times New Roman" pitchFamily="18" charset="0"/>
              </a:rPr>
              <a:t>(</a:t>
            </a:r>
            <a:r>
              <a:rPr lang="ja-JP" altLang="en-US" dirty="0" smtClean="0">
                <a:latin typeface="Times New Roman" pitchFamily="18" charset="0"/>
                <a:cs typeface="Times New Roman" pitchFamily="18" charset="0"/>
              </a:rPr>
              <a:t>準周期的</a:t>
            </a:r>
            <a:r>
              <a:rPr lang="en-US" altLang="ja-JP" dirty="0" smtClean="0">
                <a:latin typeface="Times New Roman" pitchFamily="18" charset="0"/>
                <a:cs typeface="Times New Roman" pitchFamily="18" charset="0"/>
              </a:rPr>
              <a:t>)</a:t>
            </a:r>
            <a:endParaRPr kumimoji="1" lang="ja-JP" altLang="en-US" dirty="0">
              <a:latin typeface="Times New Roman" pitchFamily="18" charset="0"/>
              <a:cs typeface="Times New Roman" pitchFamily="18" charset="0"/>
            </a:endParaRPr>
          </a:p>
        </p:txBody>
      </p:sp>
      <p:sp>
        <p:nvSpPr>
          <p:cNvPr id="83" name="Text Box 8"/>
          <p:cNvSpPr txBox="1">
            <a:spLocks noChangeArrowheads="1"/>
          </p:cNvSpPr>
          <p:nvPr/>
        </p:nvSpPr>
        <p:spPr bwMode="auto">
          <a:xfrm>
            <a:off x="4929190" y="2214554"/>
            <a:ext cx="3643338" cy="2862322"/>
          </a:xfrm>
          <a:prstGeom prst="rect">
            <a:avLst/>
          </a:prstGeom>
          <a:noFill/>
          <a:ln w="9525">
            <a:noFill/>
            <a:miter lim="800000"/>
            <a:headEnd/>
            <a:tailEnd/>
          </a:ln>
          <a:effectLst/>
        </p:spPr>
        <p:txBody>
          <a:bodyPr wrap="square">
            <a:spAutoFit/>
          </a:bodyPr>
          <a:lstStyle/>
          <a:p>
            <a:pPr>
              <a:spcBef>
                <a:spcPct val="50000"/>
              </a:spcBef>
            </a:pPr>
            <a:r>
              <a:rPr lang="ja-JP" altLang="en-US" dirty="0" smtClean="0">
                <a:latin typeface="Times New Roman" pitchFamily="18" charset="0"/>
              </a:rPr>
              <a:t>・公転周期         </a:t>
            </a:r>
            <a:r>
              <a:rPr lang="en-US" altLang="ja-JP" dirty="0" smtClean="0">
                <a:latin typeface="Times New Roman" pitchFamily="18" charset="0"/>
              </a:rPr>
              <a:t>: </a:t>
            </a:r>
            <a:r>
              <a:rPr lang="en-US" altLang="ja-JP" dirty="0">
                <a:latin typeface="Times New Roman" pitchFamily="18" charset="0"/>
              </a:rPr>
              <a:t>224.7 </a:t>
            </a:r>
            <a:r>
              <a:rPr lang="ja-JP" altLang="en-US" dirty="0" smtClean="0">
                <a:latin typeface="Times New Roman" pitchFamily="18" charset="0"/>
              </a:rPr>
              <a:t>日</a:t>
            </a:r>
            <a:r>
              <a:rPr lang="en-US" altLang="ja-JP" dirty="0" smtClean="0">
                <a:latin typeface="Times New Roman" pitchFamily="18" charset="0"/>
              </a:rPr>
              <a:t/>
            </a:r>
            <a:br>
              <a:rPr lang="en-US" altLang="ja-JP" dirty="0" smtClean="0">
                <a:latin typeface="Times New Roman" pitchFamily="18" charset="0"/>
              </a:rPr>
            </a:br>
            <a:r>
              <a:rPr lang="ja-JP" altLang="en-US" dirty="0" smtClean="0">
                <a:latin typeface="Times New Roman" pitchFamily="18" charset="0"/>
              </a:rPr>
              <a:t>　　→　</a:t>
            </a:r>
            <a:r>
              <a:rPr lang="en-US" altLang="ja-JP" dirty="0" smtClean="0">
                <a:latin typeface="Times New Roman" pitchFamily="18" charset="0"/>
              </a:rPr>
              <a:t>3 %</a:t>
            </a:r>
            <a:r>
              <a:rPr lang="ja-JP" altLang="en-US" dirty="0" smtClean="0">
                <a:latin typeface="Times New Roman" pitchFamily="18" charset="0"/>
              </a:rPr>
              <a:t>の日射量変化</a:t>
            </a:r>
            <a:r>
              <a:rPr lang="en-US" altLang="ja-JP" dirty="0" smtClean="0">
                <a:latin typeface="Times New Roman" pitchFamily="18" charset="0"/>
              </a:rPr>
              <a:t/>
            </a:r>
            <a:br>
              <a:rPr lang="en-US" altLang="ja-JP" dirty="0" smtClean="0">
                <a:latin typeface="Times New Roman" pitchFamily="18" charset="0"/>
              </a:rPr>
            </a:br>
            <a:r>
              <a:rPr lang="ja-JP" altLang="en-US" dirty="0" smtClean="0">
                <a:latin typeface="Times New Roman" pitchFamily="18" charset="0"/>
              </a:rPr>
              <a:t>　　　　太陽直下点緯度の変化</a:t>
            </a:r>
            <a:r>
              <a:rPr lang="en-US" altLang="ja-JP" dirty="0" smtClean="0">
                <a:latin typeface="Times New Roman" pitchFamily="18" charset="0"/>
              </a:rPr>
              <a:t/>
            </a:r>
            <a:br>
              <a:rPr lang="en-US" altLang="ja-JP" dirty="0" smtClean="0">
                <a:latin typeface="Times New Roman" pitchFamily="18" charset="0"/>
              </a:rPr>
            </a:br>
            <a:r>
              <a:rPr lang="ja-JP" altLang="en-US" dirty="0" smtClean="0">
                <a:latin typeface="Times New Roman" pitchFamily="18" charset="0"/>
              </a:rPr>
              <a:t>　　　　</a:t>
            </a:r>
            <a:r>
              <a:rPr lang="en-US" altLang="ja-JP" dirty="0" smtClean="0">
                <a:latin typeface="Times New Roman" pitchFamily="18" charset="0"/>
              </a:rPr>
              <a:t>(2.7˚S</a:t>
            </a:r>
            <a:r>
              <a:rPr lang="ja-JP" altLang="en-US" dirty="0" smtClean="0">
                <a:latin typeface="Times New Roman" pitchFamily="18" charset="0"/>
              </a:rPr>
              <a:t>～</a:t>
            </a:r>
            <a:r>
              <a:rPr lang="en-US" altLang="ja-JP" dirty="0" smtClean="0">
                <a:latin typeface="Times New Roman" pitchFamily="18" charset="0"/>
              </a:rPr>
              <a:t>2.7˚N)</a:t>
            </a:r>
            <a:br>
              <a:rPr lang="en-US" altLang="ja-JP" dirty="0" smtClean="0">
                <a:latin typeface="Times New Roman" pitchFamily="18" charset="0"/>
              </a:rPr>
            </a:br>
            <a:r>
              <a:rPr lang="en-US" altLang="ja-JP" dirty="0">
                <a:latin typeface="Times New Roman" pitchFamily="18" charset="0"/>
              </a:rPr>
              <a:t/>
            </a:r>
            <a:br>
              <a:rPr lang="en-US" altLang="ja-JP" dirty="0">
                <a:latin typeface="Times New Roman" pitchFamily="18" charset="0"/>
              </a:rPr>
            </a:br>
            <a:r>
              <a:rPr lang="ja-JP" altLang="en-US" dirty="0" smtClean="0">
                <a:latin typeface="Times New Roman" pitchFamily="18" charset="0"/>
              </a:rPr>
              <a:t>・</a:t>
            </a:r>
            <a:r>
              <a:rPr lang="en-US" altLang="ja-JP" dirty="0" smtClean="0">
                <a:latin typeface="Times New Roman" pitchFamily="18" charset="0"/>
              </a:rPr>
              <a:t>1 </a:t>
            </a:r>
            <a:r>
              <a:rPr lang="ja-JP" altLang="en-US" dirty="0" smtClean="0">
                <a:latin typeface="Times New Roman" pitchFamily="18" charset="0"/>
              </a:rPr>
              <a:t>太陽日</a:t>
            </a:r>
            <a:r>
              <a:rPr lang="en-US" altLang="ja-JP" dirty="0" smtClean="0">
                <a:latin typeface="Times New Roman" pitchFamily="18" charset="0"/>
              </a:rPr>
              <a:t>          </a:t>
            </a:r>
            <a:r>
              <a:rPr lang="en-US" altLang="ja-JP" dirty="0">
                <a:latin typeface="Times New Roman" pitchFamily="18" charset="0"/>
              </a:rPr>
              <a:t>: 116.8 </a:t>
            </a:r>
            <a:r>
              <a:rPr lang="ja-JP" altLang="en-US" dirty="0" smtClean="0">
                <a:latin typeface="Times New Roman" pitchFamily="18" charset="0"/>
              </a:rPr>
              <a:t>日</a:t>
            </a:r>
            <a:r>
              <a:rPr lang="en-US" altLang="ja-JP" dirty="0" smtClean="0">
                <a:latin typeface="Times New Roman" pitchFamily="18" charset="0"/>
              </a:rPr>
              <a:t/>
            </a:r>
            <a:br>
              <a:rPr lang="en-US" altLang="ja-JP" dirty="0" smtClean="0">
                <a:latin typeface="Times New Roman" pitchFamily="18" charset="0"/>
              </a:rPr>
            </a:br>
            <a:r>
              <a:rPr lang="ja-JP" altLang="en-US" dirty="0" smtClean="0">
                <a:latin typeface="Times New Roman" pitchFamily="18" charset="0"/>
              </a:rPr>
              <a:t>　　→　太陽光加熱</a:t>
            </a:r>
            <a:r>
              <a:rPr lang="en-US" altLang="ja-JP" dirty="0">
                <a:latin typeface="Times New Roman" pitchFamily="18" charset="0"/>
              </a:rPr>
              <a:t/>
            </a:r>
            <a:br>
              <a:rPr lang="en-US" altLang="ja-JP" dirty="0">
                <a:latin typeface="Times New Roman" pitchFamily="18" charset="0"/>
              </a:rPr>
            </a:br>
            <a:r>
              <a:rPr lang="ja-JP" altLang="en-US" dirty="0" smtClean="0">
                <a:latin typeface="Times New Roman" pitchFamily="18" charset="0"/>
              </a:rPr>
              <a:t>　　　　　</a:t>
            </a:r>
            <a:r>
              <a:rPr lang="en-US" altLang="ja-JP" dirty="0" smtClean="0">
                <a:latin typeface="Times New Roman" pitchFamily="18" charset="0"/>
              </a:rPr>
              <a:t>2 </a:t>
            </a:r>
            <a:r>
              <a:rPr lang="ja-JP" altLang="en-US" dirty="0" smtClean="0">
                <a:latin typeface="Times New Roman" pitchFamily="18" charset="0"/>
              </a:rPr>
              <a:t>太陽日</a:t>
            </a:r>
            <a:r>
              <a:rPr lang="en-US" altLang="ja-JP" dirty="0" smtClean="0">
                <a:latin typeface="Times New Roman" pitchFamily="18" charset="0"/>
              </a:rPr>
              <a:t> : </a:t>
            </a:r>
            <a:r>
              <a:rPr lang="en-US" altLang="ja-JP" dirty="0">
                <a:latin typeface="Times New Roman" pitchFamily="18" charset="0"/>
              </a:rPr>
              <a:t>233.6 </a:t>
            </a:r>
            <a:r>
              <a:rPr lang="ja-JP" altLang="en-US" dirty="0" smtClean="0">
                <a:latin typeface="Times New Roman" pitchFamily="18" charset="0"/>
              </a:rPr>
              <a:t>日</a:t>
            </a:r>
            <a:r>
              <a:rPr lang="en-US" altLang="ja-JP" dirty="0" smtClean="0">
                <a:latin typeface="Times New Roman" pitchFamily="18" charset="0"/>
              </a:rPr>
              <a:t/>
            </a:r>
            <a:br>
              <a:rPr lang="en-US" altLang="ja-JP" dirty="0" smtClean="0">
                <a:latin typeface="Times New Roman" pitchFamily="18" charset="0"/>
              </a:rPr>
            </a:br>
            <a:r>
              <a:rPr lang="en-US" altLang="ja-JP" dirty="0" smtClean="0">
                <a:latin typeface="Times New Roman" pitchFamily="18" charset="0"/>
              </a:rPr>
              <a:t/>
            </a:r>
            <a:br>
              <a:rPr lang="en-US" altLang="ja-JP" dirty="0" smtClean="0">
                <a:latin typeface="Times New Roman" pitchFamily="18" charset="0"/>
              </a:rPr>
            </a:br>
            <a:r>
              <a:rPr lang="ja-JP" altLang="en-US" dirty="0" smtClean="0">
                <a:latin typeface="Times New Roman" pitchFamily="18" charset="0"/>
              </a:rPr>
              <a:t>・自転周期</a:t>
            </a:r>
            <a:r>
              <a:rPr lang="en-US" altLang="ja-JP" dirty="0" smtClean="0">
                <a:latin typeface="Times New Roman" pitchFamily="18" charset="0"/>
              </a:rPr>
              <a:t>         : 243.0 </a:t>
            </a:r>
            <a:r>
              <a:rPr lang="ja-JP" altLang="en-US" dirty="0" smtClean="0">
                <a:latin typeface="Times New Roman" pitchFamily="18" charset="0"/>
              </a:rPr>
              <a:t>日</a:t>
            </a:r>
            <a:endParaRPr lang="en-US" altLang="ja-JP" dirty="0">
              <a:latin typeface="Times New Roman" pitchFamily="18" charset="0"/>
            </a:endParaRPr>
          </a:p>
        </p:txBody>
      </p:sp>
      <p:sp>
        <p:nvSpPr>
          <p:cNvPr id="85" name="テキスト ボックス 84"/>
          <p:cNvSpPr txBox="1"/>
          <p:nvPr/>
        </p:nvSpPr>
        <p:spPr>
          <a:xfrm>
            <a:off x="4214810" y="1702346"/>
            <a:ext cx="2071702" cy="369332"/>
          </a:xfrm>
          <a:prstGeom prst="rect">
            <a:avLst/>
          </a:prstGeom>
          <a:solidFill>
            <a:schemeClr val="bg1"/>
          </a:solidFill>
          <a:ln>
            <a:solidFill>
              <a:srgbClr val="00B0F0"/>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dirty="0" smtClean="0"/>
              <a:t>金星の諸パラメータ</a:t>
            </a:r>
            <a:endParaRPr kumimoji="1" lang="ja-JP" altLang="en-US" dirty="0"/>
          </a:p>
        </p:txBody>
      </p:sp>
      <p:sp>
        <p:nvSpPr>
          <p:cNvPr id="28" name="テキスト ボックス 27"/>
          <p:cNvSpPr txBox="1"/>
          <p:nvPr/>
        </p:nvSpPr>
        <p:spPr>
          <a:xfrm>
            <a:off x="714348" y="2786058"/>
            <a:ext cx="1000132" cy="369332"/>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dirty="0" smtClean="0"/>
              <a:t>観測</a:t>
            </a:r>
            <a:endParaRPr kumimoji="1" lang="ja-JP" altLang="en-US" dirty="0"/>
          </a:p>
        </p:txBody>
      </p:sp>
      <p:sp>
        <p:nvSpPr>
          <p:cNvPr id="29" name="テキスト ボックス 28"/>
          <p:cNvSpPr txBox="1"/>
          <p:nvPr/>
        </p:nvSpPr>
        <p:spPr>
          <a:xfrm>
            <a:off x="428596" y="785794"/>
            <a:ext cx="3929090" cy="369332"/>
          </a:xfrm>
          <a:prstGeom prst="rect">
            <a:avLst/>
          </a:prstGeom>
          <a:noFill/>
        </p:spPr>
        <p:txBody>
          <a:bodyPr wrap="square" rtlCol="0">
            <a:spAutoFit/>
          </a:bodyPr>
          <a:lstStyle/>
          <a:p>
            <a:r>
              <a:rPr kumimoji="1" lang="ja-JP" altLang="en-US" dirty="0" smtClean="0"/>
              <a:t>長周期の風速変動はなぜ生じるか？</a:t>
            </a:r>
            <a:endParaRPr kumimoji="1" lang="ja-JP" altLang="en-US" dirty="0"/>
          </a:p>
        </p:txBody>
      </p:sp>
      <p:sp>
        <p:nvSpPr>
          <p:cNvPr id="8" name="テキスト ボックス 7"/>
          <p:cNvSpPr txBox="1"/>
          <p:nvPr/>
        </p:nvSpPr>
        <p:spPr>
          <a:xfrm>
            <a:off x="3571868" y="6000768"/>
            <a:ext cx="5214974" cy="646331"/>
          </a:xfrm>
          <a:prstGeom prst="rect">
            <a:avLst/>
          </a:prstGeom>
          <a:noFill/>
        </p:spPr>
        <p:txBody>
          <a:bodyPr wrap="square" rtlCol="0">
            <a:spAutoFit/>
          </a:bodyPr>
          <a:lstStyle/>
          <a:p>
            <a:r>
              <a:rPr kumimoji="1" lang="ja-JP" altLang="en-US" dirty="0" smtClean="0"/>
              <a:t>→ 観測された変動は金星の公転・自転に関する</a:t>
            </a:r>
            <a:r>
              <a:rPr kumimoji="1" lang="en-US" altLang="ja-JP" dirty="0" smtClean="0"/>
              <a:t/>
            </a:r>
            <a:br>
              <a:rPr kumimoji="1" lang="en-US" altLang="ja-JP" dirty="0" smtClean="0"/>
            </a:br>
            <a:r>
              <a:rPr lang="ja-JP" altLang="en-US" dirty="0" smtClean="0"/>
              <a:t>　</a:t>
            </a:r>
            <a:r>
              <a:rPr lang="ja-JP" altLang="en-US" dirty="0" smtClean="0"/>
              <a:t>  </a:t>
            </a:r>
            <a:r>
              <a:rPr kumimoji="1" lang="ja-JP" altLang="en-US" dirty="0" smtClean="0"/>
              <a:t>諸パラメータよりも若干長い。</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0" name="Text Box 74"/>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smtClean="0">
                <a:latin typeface="Times New Roman" pitchFamily="18" charset="0"/>
                <a:cs typeface="Times New Roman" pitchFamily="18" charset="0"/>
              </a:rPr>
              <a:t>Discussion</a:t>
            </a:r>
            <a:endParaRPr lang="en-US" altLang="ja-JP" u="sng" dirty="0">
              <a:latin typeface="Times New Roman" pitchFamily="18" charset="0"/>
              <a:cs typeface="Times New Roman" pitchFamily="18" charset="0"/>
            </a:endParaRPr>
          </a:p>
        </p:txBody>
      </p:sp>
      <p:sp>
        <p:nvSpPr>
          <p:cNvPr id="82" name="テキスト ボックス 81"/>
          <p:cNvSpPr txBox="1"/>
          <p:nvPr/>
        </p:nvSpPr>
        <p:spPr>
          <a:xfrm>
            <a:off x="1071538" y="3500438"/>
            <a:ext cx="2786082" cy="369332"/>
          </a:xfrm>
          <a:prstGeom prst="rect">
            <a:avLst/>
          </a:prstGeom>
          <a:noFill/>
        </p:spPr>
        <p:txBody>
          <a:bodyPr wrap="square" rtlCol="0">
            <a:spAutoFit/>
          </a:bodyPr>
          <a:lstStyle/>
          <a:p>
            <a:pPr algn="ctr"/>
            <a:r>
              <a:rPr lang="ja-JP" altLang="en-US" dirty="0" smtClean="0">
                <a:latin typeface="Times New Roman" pitchFamily="18" charset="0"/>
                <a:cs typeface="Times New Roman" pitchFamily="18" charset="0"/>
              </a:rPr>
              <a:t>周期 </a:t>
            </a:r>
            <a:r>
              <a:rPr lang="en-US" altLang="ja-JP"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270 </a:t>
            </a:r>
            <a:r>
              <a:rPr lang="ja-JP" altLang="en-US" dirty="0" smtClean="0">
                <a:latin typeface="Times New Roman" pitchFamily="18" charset="0"/>
                <a:cs typeface="Times New Roman" pitchFamily="18" charset="0"/>
              </a:rPr>
              <a:t>日</a:t>
            </a:r>
            <a:r>
              <a:rPr lang="en-US" altLang="ja-JP" dirty="0" smtClean="0">
                <a:latin typeface="Times New Roman" pitchFamily="18" charset="0"/>
                <a:cs typeface="Times New Roman" pitchFamily="18" charset="0"/>
              </a:rPr>
              <a:t>(</a:t>
            </a:r>
            <a:r>
              <a:rPr lang="ja-JP" altLang="en-US" dirty="0" smtClean="0">
                <a:latin typeface="Times New Roman" pitchFamily="18" charset="0"/>
                <a:cs typeface="Times New Roman" pitchFamily="18" charset="0"/>
              </a:rPr>
              <a:t>準周期的</a:t>
            </a:r>
            <a:r>
              <a:rPr lang="en-US" altLang="ja-JP" dirty="0" smtClean="0">
                <a:latin typeface="Times New Roman" pitchFamily="18" charset="0"/>
                <a:cs typeface="Times New Roman" pitchFamily="18" charset="0"/>
              </a:rPr>
              <a:t>)</a:t>
            </a:r>
            <a:endParaRPr kumimoji="1" lang="ja-JP" altLang="en-US" dirty="0">
              <a:latin typeface="Times New Roman" pitchFamily="18" charset="0"/>
              <a:cs typeface="Times New Roman" pitchFamily="18" charset="0"/>
            </a:endParaRPr>
          </a:p>
        </p:txBody>
      </p:sp>
      <p:sp>
        <p:nvSpPr>
          <p:cNvPr id="28" name="テキスト ボックス 27"/>
          <p:cNvSpPr txBox="1"/>
          <p:nvPr/>
        </p:nvSpPr>
        <p:spPr>
          <a:xfrm>
            <a:off x="714348" y="2786058"/>
            <a:ext cx="1000132" cy="369332"/>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dirty="0" smtClean="0">
                <a:latin typeface="Times New Roman" pitchFamily="18" charset="0"/>
                <a:cs typeface="Times New Roman" pitchFamily="18" charset="0"/>
              </a:rPr>
              <a:t>観測</a:t>
            </a:r>
            <a:endParaRPr kumimoji="1" lang="ja-JP" altLang="en-US" dirty="0">
              <a:latin typeface="Times New Roman" pitchFamily="18" charset="0"/>
              <a:cs typeface="Times New Roman" pitchFamily="18" charset="0"/>
            </a:endParaRPr>
          </a:p>
        </p:txBody>
      </p:sp>
      <p:sp>
        <p:nvSpPr>
          <p:cNvPr id="29" name="テキスト ボックス 28"/>
          <p:cNvSpPr txBox="1"/>
          <p:nvPr/>
        </p:nvSpPr>
        <p:spPr>
          <a:xfrm>
            <a:off x="428596" y="785794"/>
            <a:ext cx="3929090" cy="369332"/>
          </a:xfrm>
          <a:prstGeom prst="rect">
            <a:avLst/>
          </a:prstGeom>
          <a:noFill/>
        </p:spPr>
        <p:txBody>
          <a:bodyPr wrap="square" rtlCol="0">
            <a:spAutoFit/>
          </a:bodyPr>
          <a:lstStyle/>
          <a:p>
            <a:r>
              <a:rPr kumimoji="1" lang="ja-JP" altLang="en-US" dirty="0" smtClean="0">
                <a:latin typeface="Times New Roman" pitchFamily="18" charset="0"/>
                <a:cs typeface="Times New Roman" pitchFamily="18" charset="0"/>
              </a:rPr>
              <a:t>長周期の風速変動はなぜ生じるか？</a:t>
            </a:r>
            <a:endParaRPr kumimoji="1" lang="ja-JP" altLang="en-US" dirty="0">
              <a:latin typeface="Times New Roman" pitchFamily="18" charset="0"/>
              <a:cs typeface="Times New Roman" pitchFamily="18" charset="0"/>
            </a:endParaRPr>
          </a:p>
        </p:txBody>
      </p:sp>
      <p:sp>
        <p:nvSpPr>
          <p:cNvPr id="10" name="テキスト ボックス 9"/>
          <p:cNvSpPr txBox="1"/>
          <p:nvPr/>
        </p:nvSpPr>
        <p:spPr>
          <a:xfrm>
            <a:off x="4643438" y="2567226"/>
            <a:ext cx="3929090" cy="1323439"/>
          </a:xfrm>
          <a:prstGeom prst="rect">
            <a:avLst/>
          </a:prstGeom>
          <a:noFill/>
        </p:spPr>
        <p:txBody>
          <a:bodyPr wrap="square" rtlCol="0">
            <a:spAutoFit/>
          </a:bodyPr>
          <a:lstStyle/>
          <a:p>
            <a:r>
              <a:rPr kumimoji="1" lang="ja-JP" altLang="en-US" sz="1400" b="1" dirty="0" smtClean="0">
                <a:latin typeface="Times New Roman" pitchFamily="18" charset="0"/>
                <a:cs typeface="Times New Roman" pitchFamily="18" charset="0"/>
              </a:rPr>
              <a:t>地球</a:t>
            </a:r>
            <a:endParaRPr kumimoji="1" lang="en-US" altLang="ja-JP" b="1" dirty="0" smtClean="0">
              <a:latin typeface="Times New Roman" pitchFamily="18" charset="0"/>
              <a:cs typeface="Times New Roman" pitchFamily="18" charset="0"/>
            </a:endParaRPr>
          </a:p>
          <a:p>
            <a:r>
              <a:rPr kumimoji="1" lang="ja-JP" altLang="en-US" b="1" dirty="0" smtClean="0">
                <a:solidFill>
                  <a:srgbClr val="FF0000"/>
                </a:solidFill>
                <a:latin typeface="Times New Roman" pitchFamily="18" charset="0"/>
                <a:cs typeface="Times New Roman" pitchFamily="18" charset="0"/>
              </a:rPr>
              <a:t>赤道域</a:t>
            </a:r>
            <a:r>
              <a:rPr kumimoji="1" lang="ja-JP" altLang="en-US" b="1" dirty="0" smtClean="0">
                <a:solidFill>
                  <a:srgbClr val="FF0000"/>
                </a:solidFill>
                <a:latin typeface="Times New Roman" pitchFamily="18" charset="0"/>
                <a:cs typeface="Times New Roman" pitchFamily="18" charset="0"/>
              </a:rPr>
              <a:t>・成層圏での準</a:t>
            </a:r>
            <a:r>
              <a:rPr kumimoji="1" lang="en-US" altLang="ja-JP" b="1" dirty="0" smtClean="0">
                <a:solidFill>
                  <a:srgbClr val="FF0000"/>
                </a:solidFill>
                <a:latin typeface="Times New Roman" pitchFamily="18" charset="0"/>
                <a:cs typeface="Times New Roman" pitchFamily="18" charset="0"/>
              </a:rPr>
              <a:t>2</a:t>
            </a:r>
            <a:r>
              <a:rPr kumimoji="1" lang="ja-JP" altLang="en-US" b="1" dirty="0" smtClean="0">
                <a:solidFill>
                  <a:srgbClr val="FF0000"/>
                </a:solidFill>
                <a:latin typeface="Times New Roman" pitchFamily="18" charset="0"/>
                <a:cs typeface="Times New Roman" pitchFamily="18" charset="0"/>
              </a:rPr>
              <a:t>年周期振動</a:t>
            </a:r>
            <a:r>
              <a:rPr kumimoji="1" lang="en-US" altLang="ja-JP" dirty="0" smtClean="0">
                <a:latin typeface="Times New Roman" pitchFamily="18" charset="0"/>
                <a:cs typeface="Times New Roman" pitchFamily="18" charset="0"/>
              </a:rPr>
              <a:t/>
            </a:r>
            <a:br>
              <a:rPr kumimoji="1" lang="en-US" altLang="ja-JP" dirty="0" smtClean="0">
                <a:latin typeface="Times New Roman" pitchFamily="18" charset="0"/>
                <a:cs typeface="Times New Roman" pitchFamily="18" charset="0"/>
              </a:rPr>
            </a:br>
            <a:r>
              <a:rPr kumimoji="1" lang="ja-JP" altLang="en-US" sz="1600" dirty="0" smtClean="0">
                <a:latin typeface="Times New Roman" pitchFamily="18" charset="0"/>
                <a:cs typeface="Times New Roman" pitchFamily="18" charset="0"/>
              </a:rPr>
              <a:t>南緯</a:t>
            </a:r>
            <a:r>
              <a:rPr lang="en-US" altLang="ja-JP" sz="1600" dirty="0" smtClean="0">
                <a:latin typeface="Times New Roman" pitchFamily="18" charset="0"/>
                <a:cs typeface="Times New Roman" pitchFamily="18" charset="0"/>
              </a:rPr>
              <a:t>10°- </a:t>
            </a:r>
            <a:r>
              <a:rPr lang="ja-JP" altLang="en-US" sz="1600" dirty="0" smtClean="0">
                <a:latin typeface="Times New Roman" pitchFamily="18" charset="0"/>
                <a:cs typeface="Times New Roman" pitchFamily="18" charset="0"/>
              </a:rPr>
              <a:t>北緯</a:t>
            </a:r>
            <a:r>
              <a:rPr lang="en-US" altLang="ja-JP" sz="1600" dirty="0" smtClean="0">
                <a:latin typeface="Times New Roman" pitchFamily="18" charset="0"/>
                <a:cs typeface="Times New Roman" pitchFamily="18" charset="0"/>
              </a:rPr>
              <a:t>10°</a:t>
            </a:r>
            <a:r>
              <a:rPr lang="ja-JP" altLang="en-US" sz="1600" dirty="0" smtClean="0">
                <a:latin typeface="Times New Roman" pitchFamily="18" charset="0"/>
                <a:cs typeface="Times New Roman" pitchFamily="18" charset="0"/>
              </a:rPr>
              <a:t>の赤道・成層圏で</a:t>
            </a:r>
            <a:r>
              <a:rPr kumimoji="1" lang="en-US" altLang="ja-JP" sz="1600" dirty="0" smtClean="0">
                <a:latin typeface="Times New Roman" pitchFamily="18" charset="0"/>
                <a:cs typeface="Times New Roman" pitchFamily="18" charset="0"/>
              </a:rPr>
              <a:t/>
            </a:r>
            <a:br>
              <a:rPr kumimoji="1" lang="en-US" altLang="ja-JP" sz="1600" dirty="0" smtClean="0">
                <a:latin typeface="Times New Roman" pitchFamily="18" charset="0"/>
                <a:cs typeface="Times New Roman" pitchFamily="18" charset="0"/>
              </a:rPr>
            </a:br>
            <a:r>
              <a:rPr kumimoji="1" lang="ja-JP" altLang="en-US" sz="1600" dirty="0" smtClean="0">
                <a:latin typeface="Times New Roman" pitchFamily="18" charset="0"/>
                <a:cs typeface="Times New Roman" pitchFamily="18" charset="0"/>
              </a:rPr>
              <a:t>西風</a:t>
            </a:r>
            <a:r>
              <a:rPr lang="ja-JP" altLang="en-US" sz="1600" dirty="0" smtClean="0">
                <a:latin typeface="Times New Roman" pitchFamily="18" charset="0"/>
                <a:cs typeface="Times New Roman" pitchFamily="18" charset="0"/>
              </a:rPr>
              <a:t>・</a:t>
            </a:r>
            <a:r>
              <a:rPr kumimoji="1" lang="ja-JP" altLang="en-US" sz="1600" dirty="0" smtClean="0">
                <a:latin typeface="Times New Roman" pitchFamily="18" charset="0"/>
                <a:cs typeface="Times New Roman" pitchFamily="18" charset="0"/>
              </a:rPr>
              <a:t>東風</a:t>
            </a:r>
            <a:r>
              <a:rPr kumimoji="1" lang="ja-JP" altLang="en-US" sz="1600" dirty="0" smtClean="0">
                <a:latin typeface="Times New Roman" pitchFamily="18" charset="0"/>
                <a:cs typeface="Times New Roman" pitchFamily="18" charset="0"/>
              </a:rPr>
              <a:t>が約</a:t>
            </a:r>
            <a:r>
              <a:rPr kumimoji="1" lang="en-US" altLang="ja-JP" sz="1600" dirty="0" smtClean="0">
                <a:latin typeface="Times New Roman" pitchFamily="18" charset="0"/>
                <a:cs typeface="Times New Roman" pitchFamily="18" charset="0"/>
              </a:rPr>
              <a:t>28</a:t>
            </a:r>
            <a:r>
              <a:rPr kumimoji="1" lang="ja-JP" altLang="en-US" sz="1600" dirty="0" smtClean="0">
                <a:latin typeface="Times New Roman" pitchFamily="18" charset="0"/>
                <a:cs typeface="Times New Roman" pitchFamily="18" charset="0"/>
              </a:rPr>
              <a:t>ヶ月で周期的に</a:t>
            </a:r>
            <a:r>
              <a:rPr kumimoji="1" lang="en-US" altLang="ja-JP" sz="1600" dirty="0" smtClean="0">
                <a:latin typeface="Times New Roman" pitchFamily="18" charset="0"/>
                <a:cs typeface="Times New Roman" pitchFamily="18" charset="0"/>
              </a:rPr>
              <a:t/>
            </a:r>
            <a:br>
              <a:rPr kumimoji="1" lang="en-US" altLang="ja-JP" sz="1600" dirty="0" smtClean="0">
                <a:latin typeface="Times New Roman" pitchFamily="18" charset="0"/>
                <a:cs typeface="Times New Roman" pitchFamily="18" charset="0"/>
              </a:rPr>
            </a:br>
            <a:r>
              <a:rPr kumimoji="1" lang="ja-JP" altLang="en-US" sz="1600" dirty="0" smtClean="0">
                <a:latin typeface="Times New Roman" pitchFamily="18" charset="0"/>
                <a:cs typeface="Times New Roman" pitchFamily="18" charset="0"/>
              </a:rPr>
              <a:t>入れ替わる</a:t>
            </a:r>
            <a:r>
              <a:rPr lang="ja-JP" altLang="en-US" sz="1600" dirty="0" smtClean="0">
                <a:latin typeface="Times New Roman" pitchFamily="18" charset="0"/>
                <a:cs typeface="Times New Roman" pitchFamily="18" charset="0"/>
              </a:rPr>
              <a:t>現象</a:t>
            </a:r>
            <a:endParaRPr kumimoji="1" lang="ja-JP" altLang="en-US" dirty="0">
              <a:latin typeface="Times New Roman" pitchFamily="18" charset="0"/>
              <a:cs typeface="Times New Roman" pitchFamily="18" charset="0"/>
            </a:endParaRPr>
          </a:p>
        </p:txBody>
      </p:sp>
      <p:sp>
        <p:nvSpPr>
          <p:cNvPr id="13" name="テキスト ボックス 12"/>
          <p:cNvSpPr txBox="1"/>
          <p:nvPr/>
        </p:nvSpPr>
        <p:spPr>
          <a:xfrm>
            <a:off x="4214810" y="1702346"/>
            <a:ext cx="2286016" cy="369332"/>
          </a:xfrm>
          <a:prstGeom prst="rect">
            <a:avLst/>
          </a:prstGeom>
          <a:solidFill>
            <a:schemeClr val="bg1"/>
          </a:solidFill>
          <a:ln>
            <a:solidFill>
              <a:srgbClr val="00B0F0"/>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dirty="0" smtClean="0">
                <a:latin typeface="Times New Roman" pitchFamily="18" charset="0"/>
                <a:cs typeface="Times New Roman" pitchFamily="18" charset="0"/>
              </a:rPr>
              <a:t>波動平均流相互作用</a:t>
            </a:r>
            <a:endParaRPr kumimoji="1" lang="ja-JP" altLang="en-US"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0" y="4206400"/>
            <a:ext cx="9144000" cy="2008682"/>
          </a:xfrm>
          <a:prstGeom prst="rect">
            <a:avLst/>
          </a:prstGeom>
          <a:noFill/>
          <a:ln w="9525">
            <a:noFill/>
            <a:miter lim="800000"/>
            <a:headEnd/>
            <a:tailEnd/>
          </a:ln>
        </p:spPr>
      </p:pic>
      <p:sp>
        <p:nvSpPr>
          <p:cNvPr id="15" name="テキスト ボックス 14"/>
          <p:cNvSpPr txBox="1"/>
          <p:nvPr/>
        </p:nvSpPr>
        <p:spPr>
          <a:xfrm>
            <a:off x="6357950" y="6215082"/>
            <a:ext cx="2428892" cy="369332"/>
          </a:xfrm>
          <a:prstGeom prst="rect">
            <a:avLst/>
          </a:prstGeom>
          <a:noFill/>
        </p:spPr>
        <p:txBody>
          <a:bodyPr wrap="square" rtlCol="0">
            <a:spAutoFit/>
          </a:bodyPr>
          <a:lstStyle/>
          <a:p>
            <a:r>
              <a:rPr kumimoji="1" lang="en-US" altLang="ja-JP" dirty="0" smtClean="0">
                <a:latin typeface="Times New Roman" pitchFamily="18" charset="0"/>
                <a:cs typeface="Times New Roman" pitchFamily="18" charset="0"/>
              </a:rPr>
              <a:t>[Baldwin et al., 2001]</a:t>
            </a:r>
            <a:endParaRPr kumimoji="1" lang="ja-JP" altLang="en-US" dirty="0">
              <a:latin typeface="Times New Roman" pitchFamily="18" charset="0"/>
              <a:cs typeface="Times New Roman" pitchFamily="18" charset="0"/>
            </a:endParaRPr>
          </a:p>
        </p:txBody>
      </p:sp>
      <p:cxnSp>
        <p:nvCxnSpPr>
          <p:cNvPr id="17" name="直線矢印コネクタ 16"/>
          <p:cNvCxnSpPr>
            <a:stCxn id="19" idx="0"/>
          </p:cNvCxnSpPr>
          <p:nvPr/>
        </p:nvCxnSpPr>
        <p:spPr>
          <a:xfrm rot="5400000" flipH="1" flipV="1">
            <a:off x="2571736" y="5857892"/>
            <a:ext cx="500066" cy="50006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000232" y="6357958"/>
            <a:ext cx="1143008" cy="369332"/>
          </a:xfrm>
          <a:prstGeom prst="rect">
            <a:avLst/>
          </a:prstGeom>
          <a:noFill/>
        </p:spPr>
        <p:txBody>
          <a:bodyPr wrap="square" rtlCol="0">
            <a:spAutoFit/>
          </a:bodyPr>
          <a:lstStyle/>
          <a:p>
            <a:pPr algn="ctr"/>
            <a:r>
              <a:rPr kumimoji="1" lang="ja-JP" altLang="en-US" dirty="0" smtClean="0">
                <a:latin typeface="Times New Roman" pitchFamily="18" charset="0"/>
                <a:cs typeface="Times New Roman" pitchFamily="18" charset="0"/>
              </a:rPr>
              <a:t>東向き</a:t>
            </a:r>
            <a:endParaRPr kumimoji="1" lang="ja-JP" altLang="en-US" dirty="0">
              <a:latin typeface="Times New Roman" pitchFamily="18" charset="0"/>
              <a:cs typeface="Times New Roman" pitchFamily="18" charset="0"/>
            </a:endParaRPr>
          </a:p>
        </p:txBody>
      </p:sp>
      <p:cxnSp>
        <p:nvCxnSpPr>
          <p:cNvPr id="20" name="直線矢印コネクタ 19"/>
          <p:cNvCxnSpPr/>
          <p:nvPr/>
        </p:nvCxnSpPr>
        <p:spPr>
          <a:xfrm rot="16200000" flipV="1">
            <a:off x="3428992" y="5857892"/>
            <a:ext cx="428628" cy="428628"/>
          </a:xfrm>
          <a:prstGeom prst="straightConnector1">
            <a:avLst/>
          </a:prstGeom>
          <a:ln w="28575">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428992" y="6357958"/>
            <a:ext cx="1143008" cy="369332"/>
          </a:xfrm>
          <a:prstGeom prst="rect">
            <a:avLst/>
          </a:prstGeom>
          <a:noFill/>
        </p:spPr>
        <p:txBody>
          <a:bodyPr wrap="square" rtlCol="0">
            <a:spAutoFit/>
          </a:bodyPr>
          <a:lstStyle/>
          <a:p>
            <a:pPr algn="ctr"/>
            <a:r>
              <a:rPr lang="ja-JP" altLang="en-US" dirty="0" smtClean="0">
                <a:latin typeface="Times New Roman" pitchFamily="18" charset="0"/>
                <a:cs typeface="Times New Roman" pitchFamily="18" charset="0"/>
              </a:rPr>
              <a:t>西</a:t>
            </a:r>
            <a:r>
              <a:rPr kumimoji="1" lang="ja-JP" altLang="en-US" dirty="0" smtClean="0">
                <a:latin typeface="Times New Roman" pitchFamily="18" charset="0"/>
                <a:cs typeface="Times New Roman" pitchFamily="18" charset="0"/>
              </a:rPr>
              <a:t>向き</a:t>
            </a:r>
            <a:endParaRPr kumimoji="1"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3A4E3FF7-0C3D-4920-9DEA-C57E94FF37BA}" type="slidenum">
              <a:rPr lang="en-US" altLang="ja-JP">
                <a:latin typeface="Times New Roman" pitchFamily="18" charset="0"/>
              </a:rPr>
              <a:pPr/>
              <a:t>2</a:t>
            </a:fld>
            <a:endParaRPr lang="en-US" altLang="ja-JP">
              <a:latin typeface="Times New Roman" pitchFamily="18" charset="0"/>
            </a:endParaRPr>
          </a:p>
        </p:txBody>
      </p:sp>
      <p:sp>
        <p:nvSpPr>
          <p:cNvPr id="548867" name="Rectangle 3"/>
          <p:cNvSpPr>
            <a:spLocks noGrp="1" noChangeArrowheads="1"/>
          </p:cNvSpPr>
          <p:nvPr>
            <p:ph type="ctrTitle"/>
          </p:nvPr>
        </p:nvSpPr>
        <p:spPr>
          <a:xfrm>
            <a:off x="76200" y="304800"/>
            <a:ext cx="8458200" cy="914400"/>
          </a:xfrm>
        </p:spPr>
        <p:txBody>
          <a:bodyPr/>
          <a:lstStyle/>
          <a:p>
            <a:pPr algn="l" eaLnBrk="1" hangingPunct="1">
              <a:defRPr/>
            </a:pPr>
            <a:r>
              <a:rPr lang="ja-JP" altLang="en-US" b="1" smtClean="0">
                <a:solidFill>
                  <a:srgbClr val="000080"/>
                </a:solidFill>
                <a:effectLst>
                  <a:outerShdw blurRad="38100" dist="38100" dir="2700000" algn="tl">
                    <a:srgbClr val="C0C0C0"/>
                  </a:outerShdw>
                </a:effectLst>
                <a:latin typeface="Arial Narrow" charset="0"/>
              </a:rPr>
              <a:t>　金星ってどんな星？</a:t>
            </a:r>
            <a:endParaRPr lang="en-US" altLang="ja-JP" b="1" smtClean="0">
              <a:latin typeface="Arial" charset="0"/>
            </a:endParaRPr>
          </a:p>
        </p:txBody>
      </p:sp>
      <p:pic>
        <p:nvPicPr>
          <p:cNvPr id="15364" name="Picture 7" descr="Venus_Earth_comparison"/>
          <p:cNvPicPr>
            <a:picLocks noChangeAspect="1" noChangeArrowheads="1"/>
          </p:cNvPicPr>
          <p:nvPr/>
        </p:nvPicPr>
        <p:blipFill>
          <a:blip r:embed="rId3" cstate="print"/>
          <a:srcRect/>
          <a:stretch>
            <a:fillRect/>
          </a:stretch>
        </p:blipFill>
        <p:spPr bwMode="auto">
          <a:xfrm>
            <a:off x="1349375" y="1651000"/>
            <a:ext cx="6445250" cy="3189288"/>
          </a:xfrm>
          <a:prstGeom prst="rect">
            <a:avLst/>
          </a:prstGeom>
          <a:noFill/>
          <a:ln w="9525">
            <a:noFill/>
            <a:miter lim="800000"/>
            <a:headEnd/>
            <a:tailEnd/>
          </a:ln>
        </p:spPr>
      </p:pic>
      <p:sp>
        <p:nvSpPr>
          <p:cNvPr id="15365" name="Text Box 8"/>
          <p:cNvSpPr txBox="1">
            <a:spLocks noChangeArrowheads="1"/>
          </p:cNvSpPr>
          <p:nvPr/>
        </p:nvSpPr>
        <p:spPr bwMode="auto">
          <a:xfrm>
            <a:off x="1079500" y="5180013"/>
            <a:ext cx="6985000" cy="892175"/>
          </a:xfrm>
          <a:prstGeom prst="rect">
            <a:avLst/>
          </a:prstGeom>
          <a:noFill/>
          <a:ln w="9525">
            <a:noFill/>
            <a:miter lim="800000"/>
            <a:headEnd/>
            <a:tailEnd/>
          </a:ln>
        </p:spPr>
        <p:txBody>
          <a:bodyPr>
            <a:spAutoFit/>
          </a:bodyPr>
          <a:lstStyle/>
          <a:p>
            <a:pPr algn="ctr">
              <a:spcBef>
                <a:spcPct val="50000"/>
              </a:spcBef>
            </a:pPr>
            <a:r>
              <a:rPr lang="ja-JP" altLang="en-US"/>
              <a:t>ほぼ同じ大きさ、重さの金星と地球</a:t>
            </a:r>
            <a:br>
              <a:rPr lang="ja-JP" altLang="en-US"/>
            </a:br>
            <a:r>
              <a:rPr lang="ja-JP" altLang="en-US" sz="2800">
                <a:solidFill>
                  <a:srgbClr val="FF8000"/>
                </a:solidFill>
              </a:rPr>
              <a:t>双子の惑星</a:t>
            </a:r>
          </a:p>
        </p:txBody>
      </p:sp>
      <p:pic>
        <p:nvPicPr>
          <p:cNvPr id="15366" name="Picture 14" descr="kinsei-chan_kao"/>
          <p:cNvPicPr>
            <a:picLocks noChangeAspect="1" noChangeArrowheads="1"/>
          </p:cNvPicPr>
          <p:nvPr/>
        </p:nvPicPr>
        <p:blipFill>
          <a:blip r:embed="rId4" cstate="print"/>
          <a:srcRect/>
          <a:stretch>
            <a:fillRect/>
          </a:stretch>
        </p:blipFill>
        <p:spPr bwMode="auto">
          <a:xfrm rot="579492">
            <a:off x="6643688" y="5649913"/>
            <a:ext cx="1006475" cy="935037"/>
          </a:xfrm>
          <a:prstGeom prst="rect">
            <a:avLst/>
          </a:prstGeom>
          <a:noFill/>
          <a:ln w="9525">
            <a:noFill/>
            <a:miter lim="800000"/>
            <a:headEnd/>
            <a:tailEnd/>
          </a:ln>
        </p:spPr>
      </p:pic>
      <p:grpSp>
        <p:nvGrpSpPr>
          <p:cNvPr id="2" name="グループ化 8"/>
          <p:cNvGrpSpPr>
            <a:grpSpLocks/>
          </p:cNvGrpSpPr>
          <p:nvPr/>
        </p:nvGrpSpPr>
        <p:grpSpPr bwMode="auto">
          <a:xfrm>
            <a:off x="0" y="0"/>
            <a:ext cx="9144000" cy="1295400"/>
            <a:chOff x="0" y="0"/>
            <a:chExt cx="9144000" cy="1295400"/>
          </a:xfrm>
        </p:grpSpPr>
        <p:sp>
          <p:nvSpPr>
            <p:cNvPr id="15368" name="Rectangle 11"/>
            <p:cNvSpPr>
              <a:spLocks noChangeArrowheads="1"/>
            </p:cNvSpPr>
            <p:nvPr/>
          </p:nvSpPr>
          <p:spPr bwMode="auto">
            <a:xfrm>
              <a:off x="0" y="0"/>
              <a:ext cx="9144000" cy="381000"/>
            </a:xfrm>
            <a:prstGeom prst="rect">
              <a:avLst/>
            </a:prstGeom>
            <a:solidFill>
              <a:srgbClr val="FF0000"/>
            </a:solidFill>
            <a:ln w="9525">
              <a:noFill/>
              <a:miter lim="800000"/>
              <a:headEnd/>
              <a:tailEnd/>
            </a:ln>
          </p:spPr>
          <p:txBody>
            <a:bodyPr wrap="none" anchor="ctr"/>
            <a:lstStyle/>
            <a:p>
              <a:pPr algn="ctr"/>
              <a:r>
                <a:rPr lang="en-US" altLang="ja-JP" sz="1400">
                  <a:solidFill>
                    <a:srgbClr val="FFFF00"/>
                  </a:solidFill>
                  <a:latin typeface="ＭＳ Ｐゴシック" charset="-128"/>
                </a:rPr>
                <a:t>2010/5/3</a:t>
              </a:r>
              <a:r>
                <a:rPr lang="ja-JP" altLang="en-US" sz="1400">
                  <a:solidFill>
                    <a:srgbClr val="FFFF00"/>
                  </a:solidFill>
                  <a:latin typeface="ＭＳ Ｐゴシック" charset="-128"/>
                </a:rPr>
                <a:t>・</a:t>
              </a:r>
              <a:r>
                <a:rPr lang="en-US" altLang="ja-JP" sz="1400">
                  <a:solidFill>
                    <a:srgbClr val="FFFF00"/>
                  </a:solidFill>
                  <a:latin typeface="ＭＳ Ｐゴシック" charset="-128"/>
                </a:rPr>
                <a:t>4</a:t>
              </a:r>
              <a:r>
                <a:rPr lang="ja-JP" altLang="en-US" sz="1400">
                  <a:solidFill>
                    <a:srgbClr val="FFFF00"/>
                  </a:solidFill>
                  <a:latin typeface="ＭＳ Ｐゴシック" charset="-128"/>
                </a:rPr>
                <a:t>　あかつき星空カフェ　</a:t>
              </a:r>
              <a:r>
                <a:rPr lang="en-US" altLang="ja-JP" sz="1400">
                  <a:solidFill>
                    <a:srgbClr val="FFFF00"/>
                  </a:solidFill>
                  <a:latin typeface="ＭＳ Ｐゴシック" charset="-128"/>
                </a:rPr>
                <a:t>〜RALMA</a:t>
              </a:r>
              <a:r>
                <a:rPr lang="ja-JP" altLang="en-US" sz="1400">
                  <a:solidFill>
                    <a:srgbClr val="FFFF00"/>
                  </a:solidFill>
                  <a:latin typeface="ＭＳ Ｐゴシック" charset="-128"/>
                </a:rPr>
                <a:t>で金星と遊ぼう！</a:t>
              </a:r>
              <a:r>
                <a:rPr lang="en-US" altLang="ja-JP" sz="1400">
                  <a:solidFill>
                    <a:srgbClr val="FFFF00"/>
                  </a:solidFill>
                  <a:latin typeface="ＭＳ Ｐゴシック" charset="-128"/>
                </a:rPr>
                <a:t>〜</a:t>
              </a:r>
              <a:r>
                <a:rPr lang="ja-JP" altLang="en-US" sz="1800">
                  <a:solidFill>
                    <a:srgbClr val="FFFF00"/>
                  </a:solidFill>
                  <a:latin typeface="ＭＳ Ｐゴシック" charset="-128"/>
                </a:rPr>
                <a:t>　</a:t>
              </a:r>
              <a:endParaRPr lang="en-US" altLang="ja-JP"/>
            </a:p>
          </p:txBody>
        </p:sp>
        <p:pic>
          <p:nvPicPr>
            <p:cNvPr id="15369" name="Picture 5" descr="VCO_ICON"/>
            <p:cNvPicPr>
              <a:picLocks noChangeAspect="1" noChangeArrowheads="1"/>
            </p:cNvPicPr>
            <p:nvPr/>
          </p:nvPicPr>
          <p:blipFill>
            <a:blip r:embed="rId5" cstate="print"/>
            <a:srcRect/>
            <a:stretch>
              <a:fillRect/>
            </a:stretch>
          </p:blipFill>
          <p:spPr bwMode="auto">
            <a:xfrm>
              <a:off x="7885113" y="36513"/>
              <a:ext cx="1258887" cy="125888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500298" y="1000108"/>
            <a:ext cx="1785938" cy="1785938"/>
          </a:xfrm>
          <a:prstGeom prst="rect">
            <a:avLst/>
          </a:prstGeom>
          <a:noFill/>
          <a:ln w="9525">
            <a:solidFill>
              <a:srgbClr val="FCD5B5"/>
            </a:solidFill>
            <a:prstDash val="lgDash"/>
            <a:miter lim="800000"/>
            <a:headEnd/>
            <a:tailEnd/>
          </a:ln>
          <a:effectLst/>
        </p:spPr>
      </p:pic>
      <p:sp>
        <p:nvSpPr>
          <p:cNvPr id="19530" name="Text Box 74"/>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smtClean="0">
                <a:latin typeface="Times New Roman" pitchFamily="18" charset="0"/>
                <a:cs typeface="Times New Roman" pitchFamily="18" charset="0"/>
              </a:rPr>
              <a:t>Discussion</a:t>
            </a:r>
            <a:endParaRPr lang="en-US" altLang="ja-JP" u="sng" dirty="0">
              <a:latin typeface="Times New Roman" pitchFamily="18" charset="0"/>
              <a:cs typeface="Times New Roman" pitchFamily="18" charset="0"/>
            </a:endParaRPr>
          </a:p>
        </p:txBody>
      </p:sp>
      <p:sp>
        <p:nvSpPr>
          <p:cNvPr id="13" name="テキスト ボックス 12"/>
          <p:cNvSpPr txBox="1"/>
          <p:nvPr/>
        </p:nvSpPr>
        <p:spPr>
          <a:xfrm>
            <a:off x="1714480" y="285728"/>
            <a:ext cx="2286016" cy="369332"/>
          </a:xfrm>
          <a:prstGeom prst="rect">
            <a:avLst/>
          </a:prstGeom>
          <a:solidFill>
            <a:schemeClr val="bg1"/>
          </a:solidFill>
          <a:ln>
            <a:solidFill>
              <a:srgbClr val="00B0F0"/>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dirty="0" smtClean="0">
                <a:latin typeface="Times New Roman" pitchFamily="18" charset="0"/>
                <a:cs typeface="Times New Roman" pitchFamily="18" charset="0"/>
              </a:rPr>
              <a:t>波動平均流相互作用</a:t>
            </a:r>
            <a:endParaRPr kumimoji="1" lang="ja-JP" altLang="en-US" dirty="0">
              <a:latin typeface="Times New Roman" pitchFamily="18" charset="0"/>
              <a:cs typeface="Times New Roman" pitchFamily="18" charset="0"/>
            </a:endParaRPr>
          </a:p>
        </p:txBody>
      </p:sp>
      <p:sp>
        <p:nvSpPr>
          <p:cNvPr id="27" name="テキスト ボックス 26"/>
          <p:cNvSpPr txBox="1"/>
          <p:nvPr/>
        </p:nvSpPr>
        <p:spPr>
          <a:xfrm>
            <a:off x="357158" y="1071546"/>
            <a:ext cx="2000264" cy="523220"/>
          </a:xfrm>
          <a:prstGeom prst="rect">
            <a:avLst/>
          </a:prstGeom>
          <a:noFill/>
        </p:spPr>
        <p:txBody>
          <a:bodyPr wrap="square" rtlCol="0">
            <a:spAutoFit/>
          </a:bodyPr>
          <a:lstStyle/>
          <a:p>
            <a:pPr algn="ctr"/>
            <a:r>
              <a:rPr lang="ja-JP" altLang="en-US" sz="1400" dirty="0" smtClean="0">
                <a:latin typeface="Times New Roman" pitchFamily="18" charset="0"/>
                <a:cs typeface="Times New Roman" pitchFamily="18" charset="0"/>
              </a:rPr>
              <a:t>経度</a:t>
            </a:r>
            <a:r>
              <a:rPr kumimoji="1" lang="ja-JP" altLang="en-US" sz="1400" dirty="0" smtClean="0">
                <a:latin typeface="Times New Roman" pitchFamily="18" charset="0"/>
                <a:cs typeface="Times New Roman" pitchFamily="18" charset="0"/>
              </a:rPr>
              <a:t>平均した</a:t>
            </a:r>
            <a:r>
              <a:rPr kumimoji="1" lang="en-US" altLang="ja-JP" sz="1400" dirty="0" smtClean="0">
                <a:latin typeface="Times New Roman" pitchFamily="18" charset="0"/>
                <a:cs typeface="Times New Roman" pitchFamily="18" charset="0"/>
              </a:rPr>
              <a:t/>
            </a:r>
            <a:br>
              <a:rPr kumimoji="1" lang="en-US" altLang="ja-JP" sz="1400" dirty="0" smtClean="0">
                <a:latin typeface="Times New Roman" pitchFamily="18" charset="0"/>
                <a:cs typeface="Times New Roman" pitchFamily="18" charset="0"/>
              </a:rPr>
            </a:br>
            <a:r>
              <a:rPr kumimoji="1" lang="ja-JP" altLang="en-US" sz="1400" dirty="0" smtClean="0">
                <a:latin typeface="Times New Roman" pitchFamily="18" charset="0"/>
                <a:cs typeface="Times New Roman" pitchFamily="18" charset="0"/>
              </a:rPr>
              <a:t>東西風速</a:t>
            </a:r>
            <a:endParaRPr kumimoji="1" lang="ja-JP" altLang="en-US" sz="1400" dirty="0">
              <a:latin typeface="Times New Roman" pitchFamily="18" charset="0"/>
              <a:cs typeface="Times New Roman" pitchFamily="18" charset="0"/>
            </a:endParaRPr>
          </a:p>
        </p:txBody>
      </p:sp>
      <p:sp>
        <p:nvSpPr>
          <p:cNvPr id="40" name="正方形/長方形 39"/>
          <p:cNvSpPr/>
          <p:nvPr/>
        </p:nvSpPr>
        <p:spPr>
          <a:xfrm>
            <a:off x="428596" y="5286388"/>
            <a:ext cx="3000396" cy="1354217"/>
          </a:xfrm>
          <a:prstGeom prst="rect">
            <a:avLst/>
          </a:prstGeom>
        </p:spPr>
        <p:txBody>
          <a:bodyPr wrap="square">
            <a:spAutoFit/>
          </a:bodyPr>
          <a:lstStyle/>
          <a:p>
            <a:r>
              <a:rPr lang="ja-JP" altLang="en-US" sz="1600" dirty="0" smtClean="0">
                <a:latin typeface="Times New Roman" pitchFamily="18" charset="0"/>
                <a:cs typeface="Times New Roman" pitchFamily="18" charset="0"/>
              </a:rPr>
              <a:t>現在</a:t>
            </a:r>
            <a:r>
              <a:rPr lang="ja-JP" altLang="en-US" sz="1600" dirty="0" smtClean="0">
                <a:latin typeface="Times New Roman" pitchFamily="18" charset="0"/>
                <a:cs typeface="Times New Roman" pitchFamily="18" charset="0"/>
              </a:rPr>
              <a:t>の理解では、</a:t>
            </a:r>
          </a:p>
          <a:p>
            <a:r>
              <a:rPr lang="en-US" altLang="zh-TW" sz="1600" dirty="0" smtClean="0">
                <a:latin typeface="Times New Roman" pitchFamily="18" charset="0"/>
                <a:cs typeface="Times New Roman" pitchFamily="18" charset="0"/>
              </a:rPr>
              <a:t>1: </a:t>
            </a:r>
            <a:r>
              <a:rPr lang="ja-JP" altLang="en-US" sz="1600" dirty="0" smtClean="0">
                <a:latin typeface="Times New Roman" pitchFamily="18" charset="0"/>
                <a:cs typeface="Times New Roman" pitchFamily="18" charset="0"/>
              </a:rPr>
              <a:t>重力波 </a:t>
            </a:r>
            <a:r>
              <a:rPr lang="en-US" altLang="ja-JP" sz="1600" dirty="0" smtClean="0">
                <a:latin typeface="Times New Roman" pitchFamily="18" charset="0"/>
                <a:cs typeface="Times New Roman" pitchFamily="18" charset="0"/>
              </a:rPr>
              <a:t>(</a:t>
            </a:r>
            <a:r>
              <a:rPr lang="ja-JP" altLang="en-US" sz="1600" dirty="0" smtClean="0">
                <a:latin typeface="Times New Roman" pitchFamily="18" charset="0"/>
                <a:cs typeface="Times New Roman" pitchFamily="18" charset="0"/>
              </a:rPr>
              <a:t>西進</a:t>
            </a:r>
            <a:r>
              <a:rPr lang="ja-JP" altLang="en-US" sz="1600" dirty="0" smtClean="0">
                <a:latin typeface="Times New Roman" pitchFamily="18" charset="0"/>
                <a:cs typeface="Times New Roman" pitchFamily="18" charset="0"/>
              </a:rPr>
              <a:t>＋</a:t>
            </a:r>
            <a:r>
              <a:rPr lang="ja-JP" altLang="en-US" sz="1600" dirty="0" smtClean="0">
                <a:latin typeface="Times New Roman" pitchFamily="18" charset="0"/>
                <a:cs typeface="Times New Roman" pitchFamily="18" charset="0"/>
              </a:rPr>
              <a:t>東進</a:t>
            </a:r>
            <a:r>
              <a:rPr lang="en-US" altLang="ja-JP" sz="1600" dirty="0" smtClean="0">
                <a:latin typeface="Times New Roman" pitchFamily="18" charset="0"/>
                <a:cs typeface="Times New Roman" pitchFamily="18" charset="0"/>
              </a:rPr>
              <a:t>)</a:t>
            </a:r>
            <a:endParaRPr lang="zh-TW" altLang="en-US" sz="1600" dirty="0" smtClean="0">
              <a:latin typeface="Times New Roman" pitchFamily="18" charset="0"/>
              <a:cs typeface="Times New Roman" pitchFamily="18" charset="0"/>
            </a:endParaRPr>
          </a:p>
          <a:p>
            <a:r>
              <a:rPr lang="en-US" altLang="ja-JP" sz="1600" dirty="0" smtClean="0">
                <a:latin typeface="Times New Roman" pitchFamily="18" charset="0"/>
                <a:cs typeface="Times New Roman" pitchFamily="18" charset="0"/>
              </a:rPr>
              <a:t>2: </a:t>
            </a:r>
            <a:r>
              <a:rPr lang="ja-JP" altLang="en-US" sz="1600" dirty="0" smtClean="0">
                <a:latin typeface="Times New Roman" pitchFamily="18" charset="0"/>
                <a:cs typeface="Times New Roman" pitchFamily="18" charset="0"/>
              </a:rPr>
              <a:t>ケルビン波（</a:t>
            </a:r>
            <a:r>
              <a:rPr lang="ja-JP" altLang="en-US" sz="1600" dirty="0" smtClean="0">
                <a:latin typeface="Times New Roman" pitchFamily="18" charset="0"/>
                <a:cs typeface="Times New Roman" pitchFamily="18" charset="0"/>
              </a:rPr>
              <a:t>東進</a:t>
            </a:r>
            <a:r>
              <a:rPr lang="ja-JP" altLang="en-US" sz="1600" dirty="0" smtClean="0">
                <a:latin typeface="Times New Roman" pitchFamily="18" charset="0"/>
                <a:cs typeface="Times New Roman" pitchFamily="18" charset="0"/>
              </a:rPr>
              <a:t>）</a:t>
            </a:r>
            <a:endParaRPr lang="ja-JP" altLang="en-US" sz="1600" dirty="0" smtClean="0">
              <a:latin typeface="Times New Roman" pitchFamily="18" charset="0"/>
              <a:cs typeface="Times New Roman" pitchFamily="18" charset="0"/>
            </a:endParaRPr>
          </a:p>
          <a:p>
            <a:r>
              <a:rPr lang="en-US" altLang="ja-JP" sz="1600" dirty="0" smtClean="0">
                <a:latin typeface="Times New Roman" pitchFamily="18" charset="0"/>
                <a:cs typeface="Times New Roman" pitchFamily="18" charset="0"/>
              </a:rPr>
              <a:t>3: </a:t>
            </a:r>
            <a:r>
              <a:rPr lang="ja-JP" altLang="en-US" sz="1600" dirty="0" smtClean="0">
                <a:latin typeface="Times New Roman" pitchFamily="18" charset="0"/>
                <a:cs typeface="Times New Roman" pitchFamily="18" charset="0"/>
              </a:rPr>
              <a:t>混合</a:t>
            </a:r>
            <a:r>
              <a:rPr lang="ja-JP" altLang="en-US" sz="1600" dirty="0" smtClean="0">
                <a:latin typeface="Times New Roman" pitchFamily="18" charset="0"/>
                <a:cs typeface="Times New Roman" pitchFamily="18" charset="0"/>
              </a:rPr>
              <a:t>ロスビー重力波（西進）</a:t>
            </a:r>
          </a:p>
          <a:p>
            <a:r>
              <a:rPr lang="ja-JP" altLang="en-US" sz="1600" dirty="0" smtClean="0">
                <a:latin typeface="Times New Roman" pitchFamily="18" charset="0"/>
                <a:cs typeface="Times New Roman" pitchFamily="18" charset="0"/>
              </a:rPr>
              <a:t>の順で重要</a:t>
            </a:r>
            <a:endParaRPr lang="ja-JP" altLang="en-US" sz="16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cstate="print"/>
          <a:srcRect/>
          <a:stretch>
            <a:fillRect/>
          </a:stretch>
        </p:blipFill>
        <p:spPr bwMode="auto">
          <a:xfrm>
            <a:off x="500034" y="2000240"/>
            <a:ext cx="1785938" cy="1785938"/>
          </a:xfrm>
          <a:prstGeom prst="rect">
            <a:avLst/>
          </a:prstGeom>
          <a:noFill/>
          <a:ln w="9525">
            <a:solidFill>
              <a:srgbClr val="FCD5B5"/>
            </a:solidFill>
            <a:prstDash val="lgDash"/>
            <a:miter lim="800000"/>
            <a:headEnd/>
            <a:tailEnd/>
          </a:ln>
          <a:effectLst/>
        </p:spPr>
      </p:pic>
      <p:pic>
        <p:nvPicPr>
          <p:cNvPr id="9220" name="Picture 4"/>
          <p:cNvPicPr>
            <a:picLocks noChangeAspect="1" noChangeArrowheads="1"/>
          </p:cNvPicPr>
          <p:nvPr/>
        </p:nvPicPr>
        <p:blipFill>
          <a:blip r:embed="rId4" cstate="print"/>
          <a:srcRect/>
          <a:stretch>
            <a:fillRect/>
          </a:stretch>
        </p:blipFill>
        <p:spPr bwMode="auto">
          <a:xfrm>
            <a:off x="2428860" y="3286124"/>
            <a:ext cx="1785938" cy="1785938"/>
          </a:xfrm>
          <a:prstGeom prst="rect">
            <a:avLst/>
          </a:prstGeom>
          <a:noFill/>
          <a:ln w="9525">
            <a:solidFill>
              <a:srgbClr val="FCD5B5"/>
            </a:solidFill>
            <a:prstDash val="lgDash"/>
            <a:miter lim="800000"/>
            <a:headEnd/>
            <a:tailEnd/>
          </a:ln>
          <a:effectLst/>
        </p:spPr>
      </p:pic>
      <p:pic>
        <p:nvPicPr>
          <p:cNvPr id="9221" name="Picture 5"/>
          <p:cNvPicPr>
            <a:picLocks noChangeAspect="1" noChangeArrowheads="1"/>
          </p:cNvPicPr>
          <p:nvPr/>
        </p:nvPicPr>
        <p:blipFill>
          <a:blip r:embed="rId5" cstate="print"/>
          <a:srcRect/>
          <a:stretch>
            <a:fillRect/>
          </a:stretch>
        </p:blipFill>
        <p:spPr bwMode="auto">
          <a:xfrm>
            <a:off x="4429124" y="3286124"/>
            <a:ext cx="1785938" cy="1785938"/>
          </a:xfrm>
          <a:prstGeom prst="rect">
            <a:avLst/>
          </a:prstGeom>
          <a:noFill/>
          <a:ln w="9525">
            <a:solidFill>
              <a:srgbClr val="FCD5B5"/>
            </a:solidFill>
            <a:prstDash val="lgDash"/>
            <a:miter lim="800000"/>
            <a:headEnd/>
            <a:tailEnd/>
          </a:ln>
          <a:effectLst/>
        </p:spPr>
      </p:pic>
      <p:pic>
        <p:nvPicPr>
          <p:cNvPr id="9222" name="Picture 6"/>
          <p:cNvPicPr>
            <a:picLocks noChangeAspect="1" noChangeArrowheads="1"/>
          </p:cNvPicPr>
          <p:nvPr/>
        </p:nvPicPr>
        <p:blipFill>
          <a:blip r:embed="rId6" cstate="print"/>
          <a:srcRect/>
          <a:stretch>
            <a:fillRect/>
          </a:stretch>
        </p:blipFill>
        <p:spPr bwMode="auto">
          <a:xfrm>
            <a:off x="6572264" y="2000240"/>
            <a:ext cx="1785938" cy="1785938"/>
          </a:xfrm>
          <a:prstGeom prst="rect">
            <a:avLst/>
          </a:prstGeom>
          <a:noFill/>
          <a:ln w="9525">
            <a:solidFill>
              <a:srgbClr val="FCD5B5"/>
            </a:solidFill>
            <a:prstDash val="lgDash"/>
            <a:miter lim="800000"/>
            <a:headEnd/>
            <a:tailEnd/>
          </a:ln>
          <a:effectLst/>
        </p:spPr>
      </p:pic>
      <p:pic>
        <p:nvPicPr>
          <p:cNvPr id="9223" name="Picture 7"/>
          <p:cNvPicPr>
            <a:picLocks noChangeAspect="1" noChangeArrowheads="1"/>
          </p:cNvPicPr>
          <p:nvPr/>
        </p:nvPicPr>
        <p:blipFill>
          <a:blip r:embed="rId7" cstate="print"/>
          <a:srcRect/>
          <a:stretch>
            <a:fillRect/>
          </a:stretch>
        </p:blipFill>
        <p:spPr bwMode="auto">
          <a:xfrm>
            <a:off x="4500562" y="1000108"/>
            <a:ext cx="1785938" cy="1785938"/>
          </a:xfrm>
          <a:prstGeom prst="rect">
            <a:avLst/>
          </a:prstGeom>
          <a:noFill/>
          <a:ln w="9525">
            <a:solidFill>
              <a:srgbClr val="FCD5B5"/>
            </a:solidFill>
            <a:prstDash val="lgDash"/>
            <a:miter lim="800000"/>
            <a:headEnd/>
            <a:tailEnd/>
          </a:ln>
          <a:effectLst/>
        </p:spPr>
      </p:pic>
      <p:sp>
        <p:nvSpPr>
          <p:cNvPr id="29" name="右矢印 28"/>
          <p:cNvSpPr/>
          <p:nvPr/>
        </p:nvSpPr>
        <p:spPr>
          <a:xfrm rot="8659406">
            <a:off x="2074696" y="1573657"/>
            <a:ext cx="500066" cy="214314"/>
          </a:xfrm>
          <a:prstGeom prst="rightArrow">
            <a:avLst/>
          </a:prstGeom>
          <a:solidFill>
            <a:srgbClr val="FCD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35" name="右矢印 34"/>
          <p:cNvSpPr/>
          <p:nvPr/>
        </p:nvSpPr>
        <p:spPr>
          <a:xfrm rot="2136219">
            <a:off x="2087313" y="3983160"/>
            <a:ext cx="500066" cy="214314"/>
          </a:xfrm>
          <a:prstGeom prst="rightArrow">
            <a:avLst/>
          </a:prstGeom>
          <a:solidFill>
            <a:srgbClr val="FCD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37" name="右矢印 36"/>
          <p:cNvSpPr/>
          <p:nvPr/>
        </p:nvSpPr>
        <p:spPr>
          <a:xfrm rot="19475265">
            <a:off x="6088035" y="4054125"/>
            <a:ext cx="500066" cy="214314"/>
          </a:xfrm>
          <a:prstGeom prst="rightArrow">
            <a:avLst/>
          </a:prstGeom>
          <a:solidFill>
            <a:srgbClr val="FCD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41" name="右矢印 40"/>
          <p:cNvSpPr/>
          <p:nvPr/>
        </p:nvSpPr>
        <p:spPr>
          <a:xfrm rot="12313837">
            <a:off x="6087841" y="1697143"/>
            <a:ext cx="500066" cy="214314"/>
          </a:xfrm>
          <a:prstGeom prst="rightArrow">
            <a:avLst/>
          </a:prstGeom>
          <a:solidFill>
            <a:srgbClr val="FCD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42" name="右矢印 41"/>
          <p:cNvSpPr/>
          <p:nvPr/>
        </p:nvSpPr>
        <p:spPr>
          <a:xfrm>
            <a:off x="4143372" y="4143380"/>
            <a:ext cx="500066" cy="214314"/>
          </a:xfrm>
          <a:prstGeom prst="rightArrow">
            <a:avLst/>
          </a:prstGeom>
          <a:solidFill>
            <a:srgbClr val="FCD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43" name="右矢印 42"/>
          <p:cNvSpPr/>
          <p:nvPr/>
        </p:nvSpPr>
        <p:spPr>
          <a:xfrm rot="10800000">
            <a:off x="4071934" y="1285860"/>
            <a:ext cx="500066" cy="214314"/>
          </a:xfrm>
          <a:prstGeom prst="rightArrow">
            <a:avLst/>
          </a:prstGeom>
          <a:solidFill>
            <a:srgbClr val="FCD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cxnSp>
        <p:nvCxnSpPr>
          <p:cNvPr id="45" name="直線矢印コネクタ 44"/>
          <p:cNvCxnSpPr/>
          <p:nvPr/>
        </p:nvCxnSpPr>
        <p:spPr>
          <a:xfrm rot="5400000">
            <a:off x="928662" y="1714488"/>
            <a:ext cx="35719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rot="5400000" flipH="1" flipV="1">
            <a:off x="6536545" y="535761"/>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6929454" y="92867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858016" y="71414"/>
            <a:ext cx="785818" cy="307777"/>
          </a:xfrm>
          <a:prstGeom prst="rect">
            <a:avLst/>
          </a:prstGeom>
          <a:noFill/>
        </p:spPr>
        <p:txBody>
          <a:bodyPr wrap="square" rtlCol="0">
            <a:spAutoFit/>
          </a:bodyPr>
          <a:lstStyle/>
          <a:p>
            <a:pPr algn="ctr"/>
            <a:r>
              <a:rPr kumimoji="1" lang="ja-JP" altLang="en-US" sz="1400" dirty="0" smtClean="0">
                <a:latin typeface="Times New Roman" pitchFamily="18" charset="0"/>
                <a:cs typeface="Times New Roman" pitchFamily="18" charset="0"/>
              </a:rPr>
              <a:t>高度</a:t>
            </a:r>
            <a:endParaRPr kumimoji="1" lang="ja-JP" altLang="en-US" sz="1400" dirty="0">
              <a:latin typeface="Times New Roman" pitchFamily="18" charset="0"/>
              <a:cs typeface="Times New Roman" pitchFamily="18" charset="0"/>
            </a:endParaRPr>
          </a:p>
        </p:txBody>
      </p:sp>
      <p:sp>
        <p:nvSpPr>
          <p:cNvPr id="51" name="テキスト ボックス 50"/>
          <p:cNvSpPr txBox="1"/>
          <p:nvPr/>
        </p:nvSpPr>
        <p:spPr>
          <a:xfrm>
            <a:off x="7572396" y="559338"/>
            <a:ext cx="642942" cy="307777"/>
          </a:xfrm>
          <a:prstGeom prst="rect">
            <a:avLst/>
          </a:prstGeom>
          <a:noFill/>
        </p:spPr>
        <p:txBody>
          <a:bodyPr wrap="square" rtlCol="0">
            <a:spAutoFit/>
          </a:bodyPr>
          <a:lstStyle/>
          <a:p>
            <a:pPr algn="ctr"/>
            <a:r>
              <a:rPr kumimoji="1" lang="ja-JP" altLang="en-US" sz="1400" dirty="0" smtClean="0">
                <a:latin typeface="Times New Roman" pitchFamily="18" charset="0"/>
                <a:cs typeface="Times New Roman" pitchFamily="18" charset="0"/>
              </a:rPr>
              <a:t>風速</a:t>
            </a:r>
            <a:endParaRPr kumimoji="1" lang="ja-JP" altLang="en-US" sz="1400" dirty="0">
              <a:latin typeface="Times New Roman" pitchFamily="18" charset="0"/>
              <a:cs typeface="Times New Roman" pitchFamily="18" charset="0"/>
            </a:endParaRPr>
          </a:p>
        </p:txBody>
      </p:sp>
      <p:sp>
        <p:nvSpPr>
          <p:cNvPr id="52" name="テキスト ボックス 51"/>
          <p:cNvSpPr txBox="1"/>
          <p:nvPr/>
        </p:nvSpPr>
        <p:spPr>
          <a:xfrm>
            <a:off x="6858016" y="987966"/>
            <a:ext cx="2071702" cy="954107"/>
          </a:xfrm>
          <a:prstGeom prst="rect">
            <a:avLst/>
          </a:prstGeom>
          <a:noFill/>
        </p:spPr>
        <p:txBody>
          <a:bodyPr wrap="square" rtlCol="0">
            <a:spAutoFit/>
          </a:bodyPr>
          <a:lstStyle/>
          <a:p>
            <a:pPr algn="ctr"/>
            <a:r>
              <a:rPr kumimoji="1" lang="ja-JP" altLang="en-US" sz="1400" dirty="0" smtClean="0">
                <a:latin typeface="Times New Roman" pitchFamily="18" charset="0"/>
                <a:cs typeface="Times New Roman" pitchFamily="18" charset="0"/>
              </a:rPr>
              <a:t>位相速度</a:t>
            </a:r>
            <a:r>
              <a:rPr kumimoji="1" lang="en-US" altLang="ja-JP" sz="1400" dirty="0" smtClean="0">
                <a:latin typeface="Times New Roman" pitchFamily="18" charset="0"/>
                <a:cs typeface="Times New Roman" pitchFamily="18" charset="0"/>
              </a:rPr>
              <a:t/>
            </a:r>
            <a:br>
              <a:rPr kumimoji="1" lang="en-US" altLang="ja-JP" sz="1400" dirty="0" smtClean="0">
                <a:latin typeface="Times New Roman" pitchFamily="18" charset="0"/>
                <a:cs typeface="Times New Roman" pitchFamily="18" charset="0"/>
              </a:rPr>
            </a:br>
            <a:r>
              <a:rPr lang="en-US" altLang="ja-JP" sz="1400" dirty="0" smtClean="0">
                <a:latin typeface="Times New Roman" pitchFamily="18" charset="0"/>
                <a:cs typeface="Times New Roman" pitchFamily="18" charset="0"/>
              </a:rPr>
              <a:t> </a:t>
            </a:r>
            <a:r>
              <a:rPr lang="en-US" altLang="ja-JP" sz="1400" dirty="0" smtClean="0">
                <a:latin typeface="Times New Roman" pitchFamily="18" charset="0"/>
                <a:cs typeface="Times New Roman" pitchFamily="18" charset="0"/>
              </a:rPr>
              <a:t>Positive </a:t>
            </a:r>
            <a:r>
              <a:rPr lang="en-US" altLang="ja-JP" sz="1400" dirty="0" smtClean="0">
                <a:latin typeface="Times New Roman" pitchFamily="18" charset="0"/>
                <a:cs typeface="Times New Roman" pitchFamily="18" charset="0"/>
              </a:rPr>
              <a:t>= </a:t>
            </a:r>
            <a:r>
              <a:rPr lang="ja-JP" altLang="en-US" sz="1400" dirty="0" smtClean="0">
                <a:latin typeface="Times New Roman" pitchFamily="18" charset="0"/>
                <a:cs typeface="Times New Roman" pitchFamily="18" charset="0"/>
              </a:rPr>
              <a:t>自転</a:t>
            </a:r>
            <a:r>
              <a:rPr lang="ja-JP" altLang="en-US" sz="1400" dirty="0" smtClean="0">
                <a:latin typeface="Times New Roman" pitchFamily="18" charset="0"/>
                <a:cs typeface="Times New Roman" pitchFamily="18" charset="0"/>
              </a:rPr>
              <a:t>方向</a:t>
            </a:r>
            <a:endParaRPr lang="en-US" altLang="ja-JP" sz="1400" dirty="0" smtClean="0">
              <a:latin typeface="Times New Roman" pitchFamily="18" charset="0"/>
              <a:cs typeface="Times New Roman" pitchFamily="18" charset="0"/>
            </a:endParaRPr>
          </a:p>
          <a:p>
            <a:pPr algn="ctr"/>
            <a:r>
              <a:rPr kumimoji="1" lang="ja-JP" altLang="en-US" sz="1400" dirty="0" smtClean="0">
                <a:latin typeface="Times New Roman" pitchFamily="18" charset="0"/>
                <a:cs typeface="Times New Roman" pitchFamily="18" charset="0"/>
              </a:rPr>
              <a:t>地球　：　東進</a:t>
            </a:r>
            <a:endParaRPr kumimoji="1" lang="en-US" altLang="ja-JP" sz="1400" dirty="0" smtClean="0">
              <a:latin typeface="Times New Roman" pitchFamily="18" charset="0"/>
              <a:cs typeface="Times New Roman" pitchFamily="18" charset="0"/>
            </a:endParaRPr>
          </a:p>
          <a:p>
            <a:pPr algn="ctr"/>
            <a:r>
              <a:rPr lang="ja-JP" altLang="en-US" sz="1400" dirty="0" smtClean="0">
                <a:latin typeface="Times New Roman" pitchFamily="18" charset="0"/>
                <a:cs typeface="Times New Roman" pitchFamily="18" charset="0"/>
              </a:rPr>
              <a:t>金星　：　西進</a:t>
            </a:r>
            <a:endParaRPr kumimoji="1" lang="ja-JP" altLang="en-US" sz="1400" dirty="0">
              <a:latin typeface="Times New Roman" pitchFamily="18" charset="0"/>
              <a:cs typeface="Times New Roman" pitchFamily="18" charset="0"/>
            </a:endParaRPr>
          </a:p>
        </p:txBody>
      </p:sp>
      <p:cxnSp>
        <p:nvCxnSpPr>
          <p:cNvPr id="54" name="直線矢印コネクタ 53"/>
          <p:cNvCxnSpPr/>
          <p:nvPr/>
        </p:nvCxnSpPr>
        <p:spPr>
          <a:xfrm>
            <a:off x="3500430" y="6000768"/>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42844" y="5000636"/>
            <a:ext cx="2071702" cy="307777"/>
          </a:xfrm>
          <a:prstGeom prst="rect">
            <a:avLst/>
          </a:prstGeom>
          <a:noFill/>
        </p:spPr>
        <p:txBody>
          <a:bodyPr wrap="square" rtlCol="0">
            <a:spAutoFit/>
          </a:bodyPr>
          <a:lstStyle/>
          <a:p>
            <a:pPr algn="ctr"/>
            <a:r>
              <a:rPr lang="ja-JP" altLang="en-US" sz="1400" b="1" dirty="0" smtClean="0">
                <a:latin typeface="Times New Roman" pitchFamily="18" charset="0"/>
                <a:cs typeface="Times New Roman" pitchFamily="18" charset="0"/>
              </a:rPr>
              <a:t>赤道準</a:t>
            </a:r>
            <a:r>
              <a:rPr lang="en-US" altLang="ja-JP" sz="1400" b="1" dirty="0" smtClean="0">
                <a:latin typeface="Times New Roman" pitchFamily="18" charset="0"/>
                <a:cs typeface="Times New Roman" pitchFamily="18" charset="0"/>
              </a:rPr>
              <a:t>2</a:t>
            </a:r>
            <a:r>
              <a:rPr lang="ja-JP" altLang="en-US" sz="1400" b="1" dirty="0" smtClean="0">
                <a:latin typeface="Times New Roman" pitchFamily="18" charset="0"/>
                <a:cs typeface="Times New Roman" pitchFamily="18" charset="0"/>
              </a:rPr>
              <a:t>年</a:t>
            </a:r>
            <a:r>
              <a:rPr lang="ja-JP" altLang="en-US" sz="1400" b="1" dirty="0" smtClean="0">
                <a:latin typeface="Times New Roman" pitchFamily="18" charset="0"/>
                <a:cs typeface="Times New Roman" pitchFamily="18" charset="0"/>
              </a:rPr>
              <a:t>周期</a:t>
            </a:r>
            <a:r>
              <a:rPr lang="ja-JP" altLang="en-US" sz="1400" b="1" dirty="0" smtClean="0">
                <a:latin typeface="Times New Roman" pitchFamily="18" charset="0"/>
                <a:cs typeface="Times New Roman" pitchFamily="18" charset="0"/>
              </a:rPr>
              <a:t>振動</a:t>
            </a:r>
            <a:endParaRPr kumimoji="1" lang="ja-JP" altLang="en-US" sz="1400" b="1" dirty="0">
              <a:latin typeface="Times New Roman" pitchFamily="18" charset="0"/>
              <a:cs typeface="Times New Roman" pitchFamily="18" charset="0"/>
            </a:endParaRPr>
          </a:p>
        </p:txBody>
      </p:sp>
      <p:sp>
        <p:nvSpPr>
          <p:cNvPr id="56" name="正方形/長方形 55"/>
          <p:cNvSpPr/>
          <p:nvPr/>
        </p:nvSpPr>
        <p:spPr>
          <a:xfrm>
            <a:off x="5357818" y="5643578"/>
            <a:ext cx="3643338" cy="1077218"/>
          </a:xfrm>
          <a:prstGeom prst="rect">
            <a:avLst/>
          </a:prstGeom>
        </p:spPr>
        <p:txBody>
          <a:bodyPr wrap="square">
            <a:spAutoFit/>
          </a:bodyPr>
          <a:lstStyle/>
          <a:p>
            <a:r>
              <a:rPr lang="ja-JP" altLang="en-US" sz="1600" dirty="0" smtClean="0">
                <a:latin typeface="Times New Roman" pitchFamily="18" charset="0"/>
                <a:cs typeface="Times New Roman" pitchFamily="18" charset="0"/>
              </a:rPr>
              <a:t>ある高度でのスーパーローテーションを</a:t>
            </a:r>
            <a:endParaRPr lang="en-US" altLang="ja-JP" sz="1600" dirty="0" smtClean="0">
              <a:latin typeface="Times New Roman" pitchFamily="18" charset="0"/>
              <a:cs typeface="Times New Roman" pitchFamily="18" charset="0"/>
            </a:endParaRPr>
          </a:p>
          <a:p>
            <a:r>
              <a:rPr lang="ja-JP" altLang="en-US" sz="1600" dirty="0" smtClean="0">
                <a:latin typeface="Times New Roman" pitchFamily="18" charset="0"/>
                <a:cs typeface="Times New Roman" pitchFamily="18" charset="0"/>
              </a:rPr>
              <a:t>金星大気による「自転」とみなせば、</a:t>
            </a:r>
            <a:endParaRPr lang="en-US" altLang="ja-JP" sz="1600" dirty="0" smtClean="0">
              <a:latin typeface="Times New Roman" pitchFamily="18" charset="0"/>
              <a:cs typeface="Times New Roman" pitchFamily="18" charset="0"/>
            </a:endParaRPr>
          </a:p>
          <a:p>
            <a:r>
              <a:rPr lang="ja-JP" altLang="en-US" sz="1600" dirty="0" smtClean="0">
                <a:latin typeface="Times New Roman" pitchFamily="18" charset="0"/>
                <a:cs typeface="Times New Roman" pitchFamily="18" charset="0"/>
              </a:rPr>
              <a:t>雲頂高度でも同様のメカニズムが</a:t>
            </a:r>
            <a:r>
              <a:rPr lang="en-US" altLang="ja-JP" sz="1600" dirty="0" smtClean="0">
                <a:latin typeface="Times New Roman" pitchFamily="18" charset="0"/>
                <a:cs typeface="Times New Roman" pitchFamily="18" charset="0"/>
              </a:rPr>
              <a:t/>
            </a:r>
            <a:br>
              <a:rPr lang="en-US" altLang="ja-JP" sz="1600" dirty="0" smtClean="0">
                <a:latin typeface="Times New Roman" pitchFamily="18" charset="0"/>
                <a:cs typeface="Times New Roman" pitchFamily="18" charset="0"/>
              </a:rPr>
            </a:br>
            <a:r>
              <a:rPr lang="ja-JP" altLang="en-US" sz="1600" dirty="0" smtClean="0">
                <a:latin typeface="Times New Roman" pitchFamily="18" charset="0"/>
                <a:cs typeface="Times New Roman" pitchFamily="18" charset="0"/>
              </a:rPr>
              <a:t>働く可能性</a:t>
            </a:r>
            <a:endParaRPr lang="ja-JP" altLang="en-US" sz="1600" dirty="0">
              <a:latin typeface="Times New Roman" pitchFamily="18" charset="0"/>
              <a:cs typeface="Times New Roman" pitchFamily="18" charset="0"/>
            </a:endParaRPr>
          </a:p>
        </p:txBody>
      </p:sp>
      <p:sp>
        <p:nvSpPr>
          <p:cNvPr id="57" name="テキスト ボックス 56"/>
          <p:cNvSpPr txBox="1"/>
          <p:nvPr/>
        </p:nvSpPr>
        <p:spPr>
          <a:xfrm>
            <a:off x="5286380" y="5286388"/>
            <a:ext cx="785818" cy="307777"/>
          </a:xfrm>
          <a:prstGeom prst="rect">
            <a:avLst/>
          </a:prstGeom>
          <a:noFill/>
        </p:spPr>
        <p:txBody>
          <a:bodyPr wrap="square" rtlCol="0">
            <a:spAutoFit/>
          </a:bodyPr>
          <a:lstStyle/>
          <a:p>
            <a:pPr algn="ctr"/>
            <a:r>
              <a:rPr lang="ja-JP" altLang="en-US" sz="1400" b="1" dirty="0" smtClean="0">
                <a:latin typeface="Times New Roman" pitchFamily="18" charset="0"/>
                <a:cs typeface="Times New Roman" pitchFamily="18" charset="0"/>
              </a:rPr>
              <a:t>金星</a:t>
            </a:r>
            <a:endParaRPr kumimoji="1" lang="ja-JP" altLang="en-US" sz="1400" b="1" dirty="0">
              <a:latin typeface="Times New Roman" pitchFamily="18" charset="0"/>
              <a:cs typeface="Times New Roman" pitchFamily="18" charset="0"/>
            </a:endParaRPr>
          </a:p>
        </p:txBody>
      </p:sp>
      <p:sp>
        <p:nvSpPr>
          <p:cNvPr id="60" name="テキスト ボックス 59"/>
          <p:cNvSpPr txBox="1"/>
          <p:nvPr/>
        </p:nvSpPr>
        <p:spPr>
          <a:xfrm>
            <a:off x="6500826" y="4643446"/>
            <a:ext cx="2428892" cy="461665"/>
          </a:xfrm>
          <a:prstGeom prst="rect">
            <a:avLst/>
          </a:prstGeom>
          <a:noFill/>
        </p:spPr>
        <p:txBody>
          <a:bodyPr wrap="square" rtlCol="0">
            <a:spAutoFit/>
          </a:bodyPr>
          <a:lstStyle/>
          <a:p>
            <a:pPr algn="ctr"/>
            <a:r>
              <a:rPr kumimoji="1" lang="en-US" altLang="ja-JP" sz="1200" dirty="0" smtClean="0">
                <a:latin typeface="Times New Roman" pitchFamily="18" charset="0"/>
                <a:cs typeface="Times New Roman" pitchFamily="18" charset="0"/>
              </a:rPr>
              <a:t>[Plumb, 1984]</a:t>
            </a:r>
            <a:br>
              <a:rPr kumimoji="1" lang="en-US" altLang="ja-JP" sz="1200" dirty="0" smtClean="0">
                <a:latin typeface="Times New Roman" pitchFamily="18" charset="0"/>
                <a:cs typeface="Times New Roman" pitchFamily="18" charset="0"/>
              </a:rPr>
            </a:br>
            <a:r>
              <a:rPr kumimoji="1" lang="en-US" altLang="ja-JP" sz="1200" dirty="0" smtClean="0">
                <a:latin typeface="Times New Roman" pitchFamily="18" charset="0"/>
                <a:cs typeface="Times New Roman" pitchFamily="18" charset="0"/>
              </a:rPr>
              <a:t>[Baldwin et al., 2001]</a:t>
            </a:r>
            <a:endParaRPr kumimoji="1" lang="ja-JP" altLang="en-US" sz="1200" dirty="0">
              <a:latin typeface="Times New Roman" pitchFamily="18" charset="0"/>
              <a:cs typeface="Times New Roman" pitchFamily="18" charset="0"/>
            </a:endParaRPr>
          </a:p>
        </p:txBody>
      </p:sp>
      <p:sp>
        <p:nvSpPr>
          <p:cNvPr id="68" name="テキスト ボックス 67"/>
          <p:cNvSpPr txBox="1"/>
          <p:nvPr/>
        </p:nvSpPr>
        <p:spPr>
          <a:xfrm>
            <a:off x="2071670" y="6429396"/>
            <a:ext cx="1428760" cy="276999"/>
          </a:xfrm>
          <a:prstGeom prst="rect">
            <a:avLst/>
          </a:prstGeom>
          <a:noFill/>
        </p:spPr>
        <p:txBody>
          <a:bodyPr wrap="square" rtlCol="0">
            <a:spAutoFit/>
          </a:bodyPr>
          <a:lstStyle/>
          <a:p>
            <a:pPr algn="ctr"/>
            <a:r>
              <a:rPr lang="en-US" altLang="ja-JP" sz="1200" dirty="0" smtClean="0">
                <a:latin typeface="Times New Roman" pitchFamily="18" charset="0"/>
                <a:cs typeface="Times New Roman" pitchFamily="18" charset="0"/>
              </a:rPr>
              <a:t>[Dunkerton 1997]</a:t>
            </a:r>
            <a:endParaRPr kumimoji="1" lang="ja-JP" altLang="en-US" sz="1200" dirty="0">
              <a:latin typeface="Times New Roman" pitchFamily="18" charset="0"/>
              <a:cs typeface="Times New Roman" pitchFamily="18" charset="0"/>
            </a:endParaRPr>
          </a:p>
        </p:txBody>
      </p:sp>
      <p:cxnSp>
        <p:nvCxnSpPr>
          <p:cNvPr id="70" name="直線矢印コネクタ 69"/>
          <p:cNvCxnSpPr/>
          <p:nvPr/>
        </p:nvCxnSpPr>
        <p:spPr>
          <a:xfrm rot="5400000" flipH="1" flipV="1">
            <a:off x="1217589" y="410686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57211" y="4329119"/>
            <a:ext cx="1285884" cy="307777"/>
          </a:xfrm>
          <a:prstGeom prst="rect">
            <a:avLst/>
          </a:prstGeom>
          <a:noFill/>
        </p:spPr>
        <p:txBody>
          <a:bodyPr wrap="square" rtlCol="0">
            <a:spAutoFit/>
          </a:bodyPr>
          <a:lstStyle/>
          <a:p>
            <a:pPr algn="ctr"/>
            <a:r>
              <a:rPr lang="ja-JP" altLang="en-US" sz="1400" dirty="0" smtClean="0"/>
              <a:t>自転速度</a:t>
            </a:r>
            <a:endParaRPr kumimoji="1" lang="ja-JP" altLang="en-US" sz="1400" dirty="0"/>
          </a:p>
        </p:txBody>
      </p:sp>
      <p:grpSp>
        <p:nvGrpSpPr>
          <p:cNvPr id="76" name="グループ化 75"/>
          <p:cNvGrpSpPr/>
          <p:nvPr/>
        </p:nvGrpSpPr>
        <p:grpSpPr>
          <a:xfrm>
            <a:off x="447646" y="3611763"/>
            <a:ext cx="1814525" cy="362962"/>
            <a:chOff x="447646" y="3611763"/>
            <a:chExt cx="1814525" cy="362962"/>
          </a:xfrm>
        </p:grpSpPr>
        <p:sp>
          <p:nvSpPr>
            <p:cNvPr id="75" name="正方形/長方形 74"/>
            <p:cNvSpPr/>
            <p:nvPr/>
          </p:nvSpPr>
          <p:spPr>
            <a:xfrm>
              <a:off x="571472" y="3662370"/>
              <a:ext cx="1643074" cy="10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1247752" y="3636171"/>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0</a:t>
              </a:r>
              <a:endParaRPr kumimoji="1" lang="ja-JP" altLang="en-US" sz="1600" dirty="0">
                <a:latin typeface="Times New Roman" pitchFamily="18" charset="0"/>
                <a:cs typeface="Times New Roman" pitchFamily="18" charset="0"/>
              </a:endParaRPr>
            </a:p>
          </p:txBody>
        </p:sp>
        <p:sp>
          <p:nvSpPr>
            <p:cNvPr id="73" name="テキスト ボックス 72"/>
            <p:cNvSpPr txBox="1"/>
            <p:nvPr/>
          </p:nvSpPr>
          <p:spPr>
            <a:xfrm>
              <a:off x="1857356" y="3611763"/>
              <a:ext cx="404815"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sp>
          <p:nvSpPr>
            <p:cNvPr id="74" name="テキスト ボックス 73"/>
            <p:cNvSpPr txBox="1"/>
            <p:nvPr/>
          </p:nvSpPr>
          <p:spPr>
            <a:xfrm>
              <a:off x="447646" y="3616527"/>
              <a:ext cx="428628" cy="338554"/>
            </a:xfrm>
            <a:prstGeom prst="rect">
              <a:avLst/>
            </a:prstGeom>
            <a:noFill/>
          </p:spPr>
          <p:txBody>
            <a:bodyPr wrap="square" rtlCol="0">
              <a:spAutoFit/>
            </a:bodyPr>
            <a:lstStyle/>
            <a:p>
              <a:pPr algn="ctr"/>
              <a:r>
                <a:rPr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grpSp>
      <p:grpSp>
        <p:nvGrpSpPr>
          <p:cNvPr id="77" name="グループ化 76"/>
          <p:cNvGrpSpPr/>
          <p:nvPr/>
        </p:nvGrpSpPr>
        <p:grpSpPr>
          <a:xfrm>
            <a:off x="2447910" y="2614607"/>
            <a:ext cx="1814525" cy="362962"/>
            <a:chOff x="447646" y="3611763"/>
            <a:chExt cx="1814525" cy="362962"/>
          </a:xfrm>
        </p:grpSpPr>
        <p:sp>
          <p:nvSpPr>
            <p:cNvPr id="78" name="正方形/長方形 77"/>
            <p:cNvSpPr/>
            <p:nvPr/>
          </p:nvSpPr>
          <p:spPr>
            <a:xfrm>
              <a:off x="571472" y="3662370"/>
              <a:ext cx="1643074" cy="10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1247752" y="3636171"/>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0</a:t>
              </a:r>
              <a:endParaRPr kumimoji="1" lang="ja-JP" altLang="en-US" sz="1600" dirty="0">
                <a:latin typeface="Times New Roman" pitchFamily="18" charset="0"/>
                <a:cs typeface="Times New Roman" pitchFamily="18" charset="0"/>
              </a:endParaRPr>
            </a:p>
          </p:txBody>
        </p:sp>
        <p:sp>
          <p:nvSpPr>
            <p:cNvPr id="80" name="テキスト ボックス 79"/>
            <p:cNvSpPr txBox="1"/>
            <p:nvPr/>
          </p:nvSpPr>
          <p:spPr>
            <a:xfrm>
              <a:off x="1857356" y="3611763"/>
              <a:ext cx="404815"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sp>
          <p:nvSpPr>
            <p:cNvPr id="81" name="テキスト ボックス 80"/>
            <p:cNvSpPr txBox="1"/>
            <p:nvPr/>
          </p:nvSpPr>
          <p:spPr>
            <a:xfrm>
              <a:off x="447646" y="3616527"/>
              <a:ext cx="428628" cy="338554"/>
            </a:xfrm>
            <a:prstGeom prst="rect">
              <a:avLst/>
            </a:prstGeom>
            <a:noFill/>
          </p:spPr>
          <p:txBody>
            <a:bodyPr wrap="square" rtlCol="0">
              <a:spAutoFit/>
            </a:bodyPr>
            <a:lstStyle/>
            <a:p>
              <a:pPr algn="ctr"/>
              <a:r>
                <a:rPr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grpSp>
      <p:grpSp>
        <p:nvGrpSpPr>
          <p:cNvPr id="82" name="グループ化 81"/>
          <p:cNvGrpSpPr/>
          <p:nvPr/>
        </p:nvGrpSpPr>
        <p:grpSpPr>
          <a:xfrm>
            <a:off x="4452937" y="2609844"/>
            <a:ext cx="1814525" cy="362962"/>
            <a:chOff x="447646" y="3611763"/>
            <a:chExt cx="1814525" cy="362962"/>
          </a:xfrm>
        </p:grpSpPr>
        <p:sp>
          <p:nvSpPr>
            <p:cNvPr id="83" name="正方形/長方形 82"/>
            <p:cNvSpPr/>
            <p:nvPr/>
          </p:nvSpPr>
          <p:spPr>
            <a:xfrm>
              <a:off x="571472" y="3662370"/>
              <a:ext cx="1643074" cy="10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1247752" y="3636171"/>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0</a:t>
              </a:r>
              <a:endParaRPr kumimoji="1" lang="ja-JP" altLang="en-US" sz="1600" dirty="0">
                <a:latin typeface="Times New Roman" pitchFamily="18" charset="0"/>
                <a:cs typeface="Times New Roman" pitchFamily="18" charset="0"/>
              </a:endParaRPr>
            </a:p>
          </p:txBody>
        </p:sp>
        <p:sp>
          <p:nvSpPr>
            <p:cNvPr id="85" name="テキスト ボックス 84"/>
            <p:cNvSpPr txBox="1"/>
            <p:nvPr/>
          </p:nvSpPr>
          <p:spPr>
            <a:xfrm>
              <a:off x="1857356" y="3611763"/>
              <a:ext cx="404815"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sp>
          <p:nvSpPr>
            <p:cNvPr id="86" name="テキスト ボックス 85"/>
            <p:cNvSpPr txBox="1"/>
            <p:nvPr/>
          </p:nvSpPr>
          <p:spPr>
            <a:xfrm>
              <a:off x="447646" y="3616527"/>
              <a:ext cx="428628" cy="338554"/>
            </a:xfrm>
            <a:prstGeom prst="rect">
              <a:avLst/>
            </a:prstGeom>
            <a:noFill/>
          </p:spPr>
          <p:txBody>
            <a:bodyPr wrap="square" rtlCol="0">
              <a:spAutoFit/>
            </a:bodyPr>
            <a:lstStyle/>
            <a:p>
              <a:pPr algn="ctr"/>
              <a:r>
                <a:rPr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grpSp>
      <p:grpSp>
        <p:nvGrpSpPr>
          <p:cNvPr id="87" name="グループ化 86"/>
          <p:cNvGrpSpPr/>
          <p:nvPr/>
        </p:nvGrpSpPr>
        <p:grpSpPr>
          <a:xfrm>
            <a:off x="2376472" y="4895860"/>
            <a:ext cx="1814525" cy="362962"/>
            <a:chOff x="447646" y="3611763"/>
            <a:chExt cx="1814525" cy="362962"/>
          </a:xfrm>
        </p:grpSpPr>
        <p:sp>
          <p:nvSpPr>
            <p:cNvPr id="88" name="正方形/長方形 87"/>
            <p:cNvSpPr/>
            <p:nvPr/>
          </p:nvSpPr>
          <p:spPr>
            <a:xfrm>
              <a:off x="571472" y="3662370"/>
              <a:ext cx="1643074" cy="10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1247752" y="3636171"/>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0</a:t>
              </a:r>
              <a:endParaRPr kumimoji="1" lang="ja-JP" altLang="en-US" sz="1600" dirty="0">
                <a:latin typeface="Times New Roman" pitchFamily="18" charset="0"/>
                <a:cs typeface="Times New Roman" pitchFamily="18" charset="0"/>
              </a:endParaRPr>
            </a:p>
          </p:txBody>
        </p:sp>
        <p:sp>
          <p:nvSpPr>
            <p:cNvPr id="90" name="テキスト ボックス 89"/>
            <p:cNvSpPr txBox="1"/>
            <p:nvPr/>
          </p:nvSpPr>
          <p:spPr>
            <a:xfrm>
              <a:off x="1857356" y="3611763"/>
              <a:ext cx="404815"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sp>
          <p:nvSpPr>
            <p:cNvPr id="91" name="テキスト ボックス 90"/>
            <p:cNvSpPr txBox="1"/>
            <p:nvPr/>
          </p:nvSpPr>
          <p:spPr>
            <a:xfrm>
              <a:off x="447646" y="3616527"/>
              <a:ext cx="428628" cy="338554"/>
            </a:xfrm>
            <a:prstGeom prst="rect">
              <a:avLst/>
            </a:prstGeom>
            <a:noFill/>
          </p:spPr>
          <p:txBody>
            <a:bodyPr wrap="square" rtlCol="0">
              <a:spAutoFit/>
            </a:bodyPr>
            <a:lstStyle/>
            <a:p>
              <a:pPr algn="ctr"/>
              <a:r>
                <a:rPr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grpSp>
      <p:grpSp>
        <p:nvGrpSpPr>
          <p:cNvPr id="92" name="グループ化 91"/>
          <p:cNvGrpSpPr/>
          <p:nvPr/>
        </p:nvGrpSpPr>
        <p:grpSpPr>
          <a:xfrm>
            <a:off x="4371974" y="4890088"/>
            <a:ext cx="1814525" cy="362962"/>
            <a:chOff x="447646" y="3611763"/>
            <a:chExt cx="1814525" cy="362962"/>
          </a:xfrm>
        </p:grpSpPr>
        <p:sp>
          <p:nvSpPr>
            <p:cNvPr id="93" name="正方形/長方形 92"/>
            <p:cNvSpPr/>
            <p:nvPr/>
          </p:nvSpPr>
          <p:spPr>
            <a:xfrm>
              <a:off x="571472" y="3662370"/>
              <a:ext cx="1643074" cy="10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1247752" y="3636171"/>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0</a:t>
              </a:r>
              <a:endParaRPr kumimoji="1" lang="ja-JP" altLang="en-US" sz="1600" dirty="0">
                <a:latin typeface="Times New Roman" pitchFamily="18" charset="0"/>
                <a:cs typeface="Times New Roman" pitchFamily="18" charset="0"/>
              </a:endParaRPr>
            </a:p>
          </p:txBody>
        </p:sp>
        <p:sp>
          <p:nvSpPr>
            <p:cNvPr id="95" name="テキスト ボックス 94"/>
            <p:cNvSpPr txBox="1"/>
            <p:nvPr/>
          </p:nvSpPr>
          <p:spPr>
            <a:xfrm>
              <a:off x="1857356" y="3611763"/>
              <a:ext cx="404815"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sp>
          <p:nvSpPr>
            <p:cNvPr id="96" name="テキスト ボックス 95"/>
            <p:cNvSpPr txBox="1"/>
            <p:nvPr/>
          </p:nvSpPr>
          <p:spPr>
            <a:xfrm>
              <a:off x="447646" y="3616527"/>
              <a:ext cx="428628" cy="338554"/>
            </a:xfrm>
            <a:prstGeom prst="rect">
              <a:avLst/>
            </a:prstGeom>
            <a:noFill/>
          </p:spPr>
          <p:txBody>
            <a:bodyPr wrap="square" rtlCol="0">
              <a:spAutoFit/>
            </a:bodyPr>
            <a:lstStyle/>
            <a:p>
              <a:pPr algn="ctr"/>
              <a:r>
                <a:rPr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grpSp>
      <p:grpSp>
        <p:nvGrpSpPr>
          <p:cNvPr id="97" name="グループ化 96"/>
          <p:cNvGrpSpPr/>
          <p:nvPr/>
        </p:nvGrpSpPr>
        <p:grpSpPr>
          <a:xfrm>
            <a:off x="6519876" y="3614739"/>
            <a:ext cx="1814525" cy="362962"/>
            <a:chOff x="447646" y="3611763"/>
            <a:chExt cx="1814525" cy="362962"/>
          </a:xfrm>
        </p:grpSpPr>
        <p:sp>
          <p:nvSpPr>
            <p:cNvPr id="98" name="正方形/長方形 97"/>
            <p:cNvSpPr/>
            <p:nvPr/>
          </p:nvSpPr>
          <p:spPr>
            <a:xfrm>
              <a:off x="571472" y="3662370"/>
              <a:ext cx="1643074" cy="10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1247752" y="3636171"/>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0</a:t>
              </a:r>
              <a:endParaRPr kumimoji="1" lang="ja-JP" altLang="en-US" sz="1600" dirty="0">
                <a:latin typeface="Times New Roman" pitchFamily="18" charset="0"/>
                <a:cs typeface="Times New Roman" pitchFamily="18" charset="0"/>
              </a:endParaRPr>
            </a:p>
          </p:txBody>
        </p:sp>
        <p:sp>
          <p:nvSpPr>
            <p:cNvPr id="100" name="テキスト ボックス 99"/>
            <p:cNvSpPr txBox="1"/>
            <p:nvPr/>
          </p:nvSpPr>
          <p:spPr>
            <a:xfrm>
              <a:off x="1857356" y="3611763"/>
              <a:ext cx="404815"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sp>
          <p:nvSpPr>
            <p:cNvPr id="101" name="テキスト ボックス 100"/>
            <p:cNvSpPr txBox="1"/>
            <p:nvPr/>
          </p:nvSpPr>
          <p:spPr>
            <a:xfrm>
              <a:off x="447646" y="3616527"/>
              <a:ext cx="428628" cy="338554"/>
            </a:xfrm>
            <a:prstGeom prst="rect">
              <a:avLst/>
            </a:prstGeom>
            <a:noFill/>
          </p:spPr>
          <p:txBody>
            <a:bodyPr wrap="square" rtlCol="0">
              <a:spAutoFit/>
            </a:bodyPr>
            <a:lstStyle/>
            <a:p>
              <a:pPr algn="ctr"/>
              <a:r>
                <a:rPr lang="en-US" altLang="ja-JP" sz="1600" dirty="0" smtClean="0">
                  <a:latin typeface="Times New Roman" pitchFamily="18" charset="0"/>
                  <a:cs typeface="Times New Roman" pitchFamily="18" charset="0"/>
                </a:rPr>
                <a:t>-c</a:t>
              </a:r>
              <a:endParaRPr kumimoji="1" lang="ja-JP" altLang="en-US" sz="1600" dirty="0">
                <a:latin typeface="Times New Roman" pitchFamily="18" charset="0"/>
                <a:cs typeface="Times New Roman" pitchFamily="18" charset="0"/>
              </a:endParaRPr>
            </a:p>
          </p:txBody>
        </p:sp>
      </p:grpSp>
      <p:sp>
        <p:nvSpPr>
          <p:cNvPr id="102" name="テキスト ボックス 101"/>
          <p:cNvSpPr txBox="1"/>
          <p:nvPr/>
        </p:nvSpPr>
        <p:spPr>
          <a:xfrm>
            <a:off x="71406" y="3976992"/>
            <a:ext cx="1009657" cy="523220"/>
          </a:xfrm>
          <a:prstGeom prst="rect">
            <a:avLst/>
          </a:prstGeom>
          <a:noFill/>
        </p:spPr>
        <p:txBody>
          <a:bodyPr wrap="square" rtlCol="0">
            <a:spAutoFit/>
          </a:bodyPr>
          <a:lstStyle/>
          <a:p>
            <a:r>
              <a:rPr kumimoji="1" lang="ja-JP" altLang="en-US" sz="1400" dirty="0" smtClean="0"/>
              <a:t>波の</a:t>
            </a:r>
            <a:r>
              <a:rPr kumimoji="1" lang="en-US" altLang="ja-JP" sz="1400" dirty="0" smtClean="0"/>
              <a:t/>
            </a:r>
            <a:br>
              <a:rPr kumimoji="1" lang="en-US" altLang="ja-JP" sz="1400" dirty="0" smtClean="0"/>
            </a:br>
            <a:r>
              <a:rPr kumimoji="1" lang="ja-JP" altLang="en-US" sz="1400" dirty="0" smtClean="0"/>
              <a:t>位相速度</a:t>
            </a:r>
            <a:endParaRPr kumimoji="1" lang="ja-JP" altLang="en-US" sz="1400" dirty="0"/>
          </a:p>
        </p:txBody>
      </p:sp>
      <p:cxnSp>
        <p:nvCxnSpPr>
          <p:cNvPr id="104" name="直線矢印コネクタ 103"/>
          <p:cNvCxnSpPr/>
          <p:nvPr/>
        </p:nvCxnSpPr>
        <p:spPr>
          <a:xfrm rot="5400000" flipH="1" flipV="1">
            <a:off x="413682" y="3824616"/>
            <a:ext cx="119364" cy="209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4" name="グループ化 123"/>
          <p:cNvGrpSpPr/>
          <p:nvPr/>
        </p:nvGrpSpPr>
        <p:grpSpPr>
          <a:xfrm>
            <a:off x="785786" y="1357298"/>
            <a:ext cx="7372402" cy="3335361"/>
            <a:chOff x="785786" y="1357298"/>
            <a:chExt cx="7372402" cy="3335361"/>
          </a:xfrm>
        </p:grpSpPr>
        <p:cxnSp>
          <p:nvCxnSpPr>
            <p:cNvPr id="106" name="直線矢印コネクタ 105"/>
            <p:cNvCxnSpPr/>
            <p:nvPr/>
          </p:nvCxnSpPr>
          <p:spPr>
            <a:xfrm rot="10800000">
              <a:off x="2805100" y="2398704"/>
              <a:ext cx="357190"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rot="10800000">
              <a:off x="785786" y="3560763"/>
              <a:ext cx="285752"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rot="10800000">
              <a:off x="7072330" y="2214554"/>
              <a:ext cx="714380"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rot="10800000">
              <a:off x="4643438" y="1357298"/>
              <a:ext cx="500066"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1071538" y="2233604"/>
              <a:ext cx="57150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3571868" y="3643314"/>
              <a:ext cx="500066"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5553082" y="4691071"/>
              <a:ext cx="428628"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V="1">
              <a:off x="7810523" y="3543301"/>
              <a:ext cx="347665" cy="95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rrowheads="1"/>
          </p:cNvPicPr>
          <p:nvPr/>
        </p:nvPicPr>
        <p:blipFill>
          <a:blip r:embed="rId2" cstate="print"/>
          <a:srcRect l="24180" t="9741" r="10655" b="23161"/>
          <a:stretch>
            <a:fillRect/>
          </a:stretch>
        </p:blipFill>
        <p:spPr bwMode="auto">
          <a:xfrm>
            <a:off x="5400681" y="828657"/>
            <a:ext cx="3104724" cy="2378890"/>
          </a:xfrm>
          <a:prstGeom prst="rect">
            <a:avLst/>
          </a:prstGeom>
          <a:noFill/>
          <a:ln w="9525">
            <a:noFill/>
            <a:miter lim="800000"/>
            <a:headEnd/>
            <a:tailEnd/>
          </a:ln>
        </p:spPr>
      </p:pic>
      <p:pic>
        <p:nvPicPr>
          <p:cNvPr id="11269" name="Picture 5"/>
          <p:cNvPicPr>
            <a:picLocks noChangeArrowheads="1"/>
          </p:cNvPicPr>
          <p:nvPr/>
        </p:nvPicPr>
        <p:blipFill>
          <a:blip r:embed="rId3" cstate="print"/>
          <a:srcRect l="24180" t="9741" r="9426" b="23161"/>
          <a:stretch>
            <a:fillRect/>
          </a:stretch>
        </p:blipFill>
        <p:spPr bwMode="auto">
          <a:xfrm>
            <a:off x="5395918" y="3795715"/>
            <a:ext cx="3163279" cy="2378890"/>
          </a:xfrm>
          <a:prstGeom prst="rect">
            <a:avLst/>
          </a:prstGeom>
          <a:noFill/>
          <a:ln w="9525">
            <a:noFill/>
            <a:miter lim="800000"/>
            <a:headEnd/>
            <a:tailEnd/>
          </a:ln>
        </p:spPr>
      </p:pic>
      <p:pic>
        <p:nvPicPr>
          <p:cNvPr id="11266" name="Picture 2"/>
          <p:cNvPicPr>
            <a:picLocks noChangeArrowheads="1"/>
          </p:cNvPicPr>
          <p:nvPr/>
        </p:nvPicPr>
        <p:blipFill>
          <a:blip r:embed="rId4" cstate="print"/>
          <a:srcRect l="24180" t="9741" r="10655" b="23161"/>
          <a:stretch>
            <a:fillRect/>
          </a:stretch>
        </p:blipFill>
        <p:spPr bwMode="auto">
          <a:xfrm>
            <a:off x="1071538" y="857232"/>
            <a:ext cx="3096000" cy="2376000"/>
          </a:xfrm>
          <a:prstGeom prst="rect">
            <a:avLst/>
          </a:prstGeom>
          <a:noFill/>
          <a:ln w="9525">
            <a:noFill/>
            <a:miter lim="800000"/>
            <a:headEnd/>
            <a:tailEnd/>
          </a:ln>
        </p:spPr>
      </p:pic>
      <p:pic>
        <p:nvPicPr>
          <p:cNvPr id="104" name="Picture 3"/>
          <p:cNvPicPr>
            <a:picLocks noChangeAspect="1" noChangeArrowheads="1"/>
          </p:cNvPicPr>
          <p:nvPr/>
        </p:nvPicPr>
        <p:blipFill>
          <a:blip r:embed="rId5" cstate="print"/>
          <a:srcRect/>
          <a:stretch>
            <a:fillRect/>
          </a:stretch>
        </p:blipFill>
        <p:spPr bwMode="auto">
          <a:xfrm>
            <a:off x="642910" y="3658499"/>
            <a:ext cx="3500430" cy="2913773"/>
          </a:xfrm>
          <a:prstGeom prst="rect">
            <a:avLst/>
          </a:prstGeom>
          <a:noFill/>
          <a:ln w="9525">
            <a:noFill/>
            <a:miter lim="800000"/>
            <a:headEnd/>
            <a:tailEnd/>
          </a:ln>
        </p:spPr>
      </p:pic>
      <p:sp>
        <p:nvSpPr>
          <p:cNvPr id="52" name="Text Box 58"/>
          <p:cNvSpPr txBox="1">
            <a:spLocks noChangeArrowheads="1"/>
          </p:cNvSpPr>
          <p:nvPr/>
        </p:nvSpPr>
        <p:spPr bwMode="auto">
          <a:xfrm>
            <a:off x="2928926" y="260010"/>
            <a:ext cx="1571636" cy="276999"/>
          </a:xfrm>
          <a:prstGeom prst="rect">
            <a:avLst/>
          </a:prstGeom>
          <a:noFill/>
          <a:ln w="9525">
            <a:noFill/>
            <a:miter lim="800000"/>
            <a:headEnd/>
            <a:tailEnd/>
          </a:ln>
          <a:effectLst/>
        </p:spPr>
        <p:txBody>
          <a:bodyPr wrap="square">
            <a:spAutoFit/>
          </a:bodyPr>
          <a:lstStyle/>
          <a:p>
            <a:pPr algn="ctr">
              <a:spcBef>
                <a:spcPct val="50000"/>
              </a:spcBef>
            </a:pPr>
            <a:r>
              <a:rPr lang="en-US" altLang="ja-JP" sz="1200" dirty="0" smtClean="0">
                <a:latin typeface="Times New Roman" pitchFamily="18" charset="0"/>
                <a:cs typeface="Times New Roman" pitchFamily="18" charset="0"/>
              </a:rPr>
              <a:t>Wind Velocity (m s</a:t>
            </a:r>
            <a:r>
              <a:rPr lang="en-US" altLang="ja-JP" sz="1200" baseline="30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a:t>
            </a:r>
            <a:endParaRPr lang="en-US" altLang="ja-JP" sz="1200" dirty="0">
              <a:latin typeface="Times New Roman" pitchFamily="18" charset="0"/>
              <a:cs typeface="Times New Roman" pitchFamily="18" charset="0"/>
            </a:endParaRPr>
          </a:p>
        </p:txBody>
      </p:sp>
      <p:sp>
        <p:nvSpPr>
          <p:cNvPr id="7" name="Text Box 7"/>
          <p:cNvSpPr txBox="1">
            <a:spLocks noChangeArrowheads="1"/>
          </p:cNvSpPr>
          <p:nvPr/>
        </p:nvSpPr>
        <p:spPr bwMode="auto">
          <a:xfrm>
            <a:off x="428596" y="426702"/>
            <a:ext cx="1695450" cy="366712"/>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FFC000"/>
                </a:solidFill>
                <a:latin typeface="Times New Roman" pitchFamily="18" charset="0"/>
              </a:rPr>
              <a:t>Day </a:t>
            </a:r>
            <a:r>
              <a:rPr lang="en-US" altLang="ja-JP" b="1" dirty="0" smtClean="0">
                <a:solidFill>
                  <a:srgbClr val="FFC000"/>
                </a:solidFill>
                <a:latin typeface="Times New Roman" pitchFamily="18" charset="0"/>
              </a:rPr>
              <a:t>436 </a:t>
            </a:r>
            <a:r>
              <a:rPr lang="en-US" altLang="ja-JP" b="1" dirty="0">
                <a:solidFill>
                  <a:srgbClr val="FFC000"/>
                </a:solidFill>
                <a:latin typeface="Times New Roman" pitchFamily="18" charset="0"/>
              </a:rPr>
              <a:t>- </a:t>
            </a:r>
            <a:r>
              <a:rPr lang="en-US" altLang="ja-JP" b="1" dirty="0" smtClean="0">
                <a:solidFill>
                  <a:srgbClr val="FFC000"/>
                </a:solidFill>
                <a:latin typeface="Times New Roman" pitchFamily="18" charset="0"/>
              </a:rPr>
              <a:t>497</a:t>
            </a:r>
            <a:endParaRPr lang="en-US" altLang="ja-JP" b="1" dirty="0">
              <a:solidFill>
                <a:srgbClr val="FFC000"/>
              </a:solidFill>
              <a:latin typeface="Times New Roman" pitchFamily="18" charset="0"/>
            </a:endParaRPr>
          </a:p>
        </p:txBody>
      </p:sp>
      <p:grpSp>
        <p:nvGrpSpPr>
          <p:cNvPr id="2" name="グループ化 17"/>
          <p:cNvGrpSpPr/>
          <p:nvPr/>
        </p:nvGrpSpPr>
        <p:grpSpPr>
          <a:xfrm>
            <a:off x="428596" y="712453"/>
            <a:ext cx="728668" cy="2662256"/>
            <a:chOff x="5610232" y="938195"/>
            <a:chExt cx="728668" cy="2070645"/>
          </a:xfrm>
        </p:grpSpPr>
        <p:sp>
          <p:nvSpPr>
            <p:cNvPr id="19" name="正方形/長方形 18"/>
            <p:cNvSpPr/>
            <p:nvPr/>
          </p:nvSpPr>
          <p:spPr>
            <a:xfrm>
              <a:off x="5824546" y="938195"/>
              <a:ext cx="42862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610232" y="100771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50 ̊ S</a:t>
              </a:r>
              <a:endParaRPr kumimoji="1" lang="ja-JP" altLang="en-US" sz="1400" dirty="0">
                <a:latin typeface="Times New Roman" pitchFamily="18" charset="0"/>
                <a:cs typeface="Times New Roman" pitchFamily="18" charset="0"/>
              </a:endParaRPr>
            </a:p>
          </p:txBody>
        </p:sp>
        <p:sp>
          <p:nvSpPr>
            <p:cNvPr id="21" name="テキスト ボックス 20"/>
            <p:cNvSpPr txBox="1"/>
            <p:nvPr/>
          </p:nvSpPr>
          <p:spPr>
            <a:xfrm>
              <a:off x="5624520" y="1417426"/>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40 ̊ S</a:t>
              </a:r>
              <a:endParaRPr kumimoji="1" lang="ja-JP" altLang="en-US" sz="1400" dirty="0">
                <a:latin typeface="Times New Roman" pitchFamily="18" charset="0"/>
                <a:cs typeface="Times New Roman" pitchFamily="18" charset="0"/>
              </a:endParaRPr>
            </a:p>
          </p:txBody>
        </p:sp>
        <p:sp>
          <p:nvSpPr>
            <p:cNvPr id="22" name="テキスト ボックス 21"/>
            <p:cNvSpPr txBox="1"/>
            <p:nvPr/>
          </p:nvSpPr>
          <p:spPr>
            <a:xfrm>
              <a:off x="5624520" y="1834281"/>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30 ̊ S</a:t>
              </a:r>
              <a:endParaRPr kumimoji="1" lang="ja-JP" altLang="en-US" sz="1400" dirty="0">
                <a:latin typeface="Times New Roman" pitchFamily="18" charset="0"/>
                <a:cs typeface="Times New Roman" pitchFamily="18" charset="0"/>
              </a:endParaRPr>
            </a:p>
          </p:txBody>
        </p:sp>
        <p:sp>
          <p:nvSpPr>
            <p:cNvPr id="23" name="テキスト ボックス 22"/>
            <p:cNvSpPr txBox="1"/>
            <p:nvPr/>
          </p:nvSpPr>
          <p:spPr>
            <a:xfrm>
              <a:off x="5610232" y="228989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20 ̊ S</a:t>
              </a:r>
              <a:endParaRPr kumimoji="1" lang="ja-JP" altLang="en-US" sz="1400" dirty="0">
                <a:latin typeface="Times New Roman" pitchFamily="18" charset="0"/>
                <a:cs typeface="Times New Roman" pitchFamily="18" charset="0"/>
              </a:endParaRPr>
            </a:p>
          </p:txBody>
        </p:sp>
        <p:sp>
          <p:nvSpPr>
            <p:cNvPr id="24" name="テキスト ボックス 23"/>
            <p:cNvSpPr txBox="1"/>
            <p:nvPr/>
          </p:nvSpPr>
          <p:spPr>
            <a:xfrm>
              <a:off x="5624520" y="2701063"/>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10 ̊ S</a:t>
              </a:r>
              <a:endParaRPr kumimoji="1" lang="ja-JP" altLang="en-US" sz="1400" dirty="0">
                <a:latin typeface="Times New Roman" pitchFamily="18" charset="0"/>
                <a:cs typeface="Times New Roman" pitchFamily="18" charset="0"/>
              </a:endParaRPr>
            </a:p>
          </p:txBody>
        </p:sp>
      </p:grpSp>
      <p:grpSp>
        <p:nvGrpSpPr>
          <p:cNvPr id="3" name="Group 20"/>
          <p:cNvGrpSpPr>
            <a:grpSpLocks/>
          </p:cNvGrpSpPr>
          <p:nvPr/>
        </p:nvGrpSpPr>
        <p:grpSpPr bwMode="auto">
          <a:xfrm>
            <a:off x="2714612" y="402886"/>
            <a:ext cx="1979613" cy="376237"/>
            <a:chOff x="4577" y="183"/>
            <a:chExt cx="1247" cy="237"/>
          </a:xfrm>
        </p:grpSpPr>
        <p:grpSp>
          <p:nvGrpSpPr>
            <p:cNvPr id="4" name="Group 21"/>
            <p:cNvGrpSpPr>
              <a:grpSpLocks/>
            </p:cNvGrpSpPr>
            <p:nvPr/>
          </p:nvGrpSpPr>
          <p:grpSpPr bwMode="auto">
            <a:xfrm rot="5400000">
              <a:off x="5142" y="-102"/>
              <a:ext cx="84" cy="960"/>
              <a:chOff x="5727" y="1296"/>
              <a:chExt cx="84" cy="1376"/>
            </a:xfrm>
          </p:grpSpPr>
          <p:pic>
            <p:nvPicPr>
              <p:cNvPr id="37" name="Picture 22"/>
              <p:cNvPicPr>
                <a:picLocks noChangeAspect="1" noChangeArrowheads="1"/>
              </p:cNvPicPr>
              <p:nvPr/>
            </p:nvPicPr>
            <p:blipFill>
              <a:blip r:embed="rId6" cstate="print"/>
              <a:srcRect l="47025" t="13060" r="47025" b="24741"/>
              <a:stretch>
                <a:fillRect/>
              </a:stretch>
            </p:blipFill>
            <p:spPr bwMode="auto">
              <a:xfrm>
                <a:off x="5727" y="1296"/>
                <a:ext cx="84" cy="1376"/>
              </a:xfrm>
              <a:prstGeom prst="rect">
                <a:avLst/>
              </a:prstGeom>
              <a:noFill/>
              <a:ln w="12700">
                <a:solidFill>
                  <a:schemeClr val="tx1"/>
                </a:solidFill>
                <a:miter lim="800000"/>
                <a:headEnd/>
                <a:tailEnd/>
              </a:ln>
              <a:effectLst/>
            </p:spPr>
          </p:pic>
          <p:grpSp>
            <p:nvGrpSpPr>
              <p:cNvPr id="5" name="Group 23"/>
              <p:cNvGrpSpPr>
                <a:grpSpLocks/>
              </p:cNvGrpSpPr>
              <p:nvPr/>
            </p:nvGrpSpPr>
            <p:grpSpPr bwMode="auto">
              <a:xfrm>
                <a:off x="5727" y="1488"/>
                <a:ext cx="25" cy="1008"/>
                <a:chOff x="3408" y="3312"/>
                <a:chExt cx="25" cy="1008"/>
              </a:xfrm>
            </p:grpSpPr>
            <p:sp>
              <p:nvSpPr>
                <p:cNvPr id="46" name="Line 24"/>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7" name="Line 25"/>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8" name="Line 26"/>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9" name="Line 27"/>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50" name="Line 28"/>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51" name="Line 29"/>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nvGrpSpPr>
              <p:cNvPr id="6" name="Group 30"/>
              <p:cNvGrpSpPr>
                <a:grpSpLocks/>
              </p:cNvGrpSpPr>
              <p:nvPr/>
            </p:nvGrpSpPr>
            <p:grpSpPr bwMode="auto">
              <a:xfrm>
                <a:off x="5786" y="1488"/>
                <a:ext cx="25" cy="1008"/>
                <a:chOff x="3408" y="3312"/>
                <a:chExt cx="25" cy="1008"/>
              </a:xfrm>
            </p:grpSpPr>
            <p:sp>
              <p:nvSpPr>
                <p:cNvPr id="40" name="Line 31"/>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1" name="Line 32"/>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2" name="Line 33"/>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3" name="Line 34"/>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4" name="Line 35"/>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45" name="Line 36"/>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sp>
          <p:nvSpPr>
            <p:cNvPr id="35" name="Text Box 37"/>
            <p:cNvSpPr txBox="1">
              <a:spLocks noChangeArrowheads="1"/>
            </p:cNvSpPr>
            <p:nvPr/>
          </p:nvSpPr>
          <p:spPr bwMode="auto">
            <a:xfrm>
              <a:off x="4577" y="183"/>
              <a:ext cx="31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-7.5</a:t>
              </a:r>
              <a:endParaRPr lang="en-US" altLang="ja-JP" sz="1200" dirty="0">
                <a:latin typeface="Times New Roman" pitchFamily="18" charset="0"/>
                <a:cs typeface="Times New Roman" pitchFamily="18" charset="0"/>
              </a:endParaRPr>
            </a:p>
          </p:txBody>
        </p:sp>
        <p:sp>
          <p:nvSpPr>
            <p:cNvPr id="36" name="Text Box 38"/>
            <p:cNvSpPr txBox="1">
              <a:spLocks noChangeArrowheads="1"/>
            </p:cNvSpPr>
            <p:nvPr/>
          </p:nvSpPr>
          <p:spPr bwMode="auto">
            <a:xfrm>
              <a:off x="5457" y="191"/>
              <a:ext cx="36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7.5</a:t>
              </a:r>
              <a:endParaRPr lang="en-US" altLang="ja-JP" sz="1200" dirty="0">
                <a:latin typeface="Times New Roman" pitchFamily="18" charset="0"/>
                <a:cs typeface="Times New Roman" pitchFamily="18" charset="0"/>
              </a:endParaRPr>
            </a:p>
          </p:txBody>
        </p:sp>
      </p:grpSp>
      <p:sp>
        <p:nvSpPr>
          <p:cNvPr id="54" name="正方形/長方形 53"/>
          <p:cNvSpPr/>
          <p:nvPr/>
        </p:nvSpPr>
        <p:spPr>
          <a:xfrm>
            <a:off x="1000100" y="3231830"/>
            <a:ext cx="328614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071538" y="3193730"/>
            <a:ext cx="500065"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440</a:t>
            </a:r>
            <a:endParaRPr kumimoji="1" lang="ja-JP" altLang="en-US" sz="1400" dirty="0">
              <a:latin typeface="Times New Roman" pitchFamily="18" charset="0"/>
              <a:cs typeface="Times New Roman" pitchFamily="18" charset="0"/>
            </a:endParaRPr>
          </a:p>
        </p:txBody>
      </p:sp>
      <p:sp>
        <p:nvSpPr>
          <p:cNvPr id="56" name="テキスト ボックス 55"/>
          <p:cNvSpPr txBox="1"/>
          <p:nvPr/>
        </p:nvSpPr>
        <p:spPr>
          <a:xfrm>
            <a:off x="1571604" y="3193730"/>
            <a:ext cx="500066"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450</a:t>
            </a:r>
            <a:endParaRPr kumimoji="1" lang="ja-JP" altLang="en-US" sz="1400" dirty="0">
              <a:latin typeface="Times New Roman" pitchFamily="18" charset="0"/>
              <a:cs typeface="Times New Roman" pitchFamily="18" charset="0"/>
            </a:endParaRPr>
          </a:p>
        </p:txBody>
      </p:sp>
      <p:sp>
        <p:nvSpPr>
          <p:cNvPr id="57" name="テキスト ボックス 56"/>
          <p:cNvSpPr txBox="1"/>
          <p:nvPr/>
        </p:nvSpPr>
        <p:spPr>
          <a:xfrm>
            <a:off x="2062145" y="3188968"/>
            <a:ext cx="571504"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460</a:t>
            </a:r>
            <a:endParaRPr kumimoji="1" lang="ja-JP" altLang="en-US" sz="1400" dirty="0">
              <a:latin typeface="Times New Roman" pitchFamily="18" charset="0"/>
              <a:cs typeface="Times New Roman" pitchFamily="18" charset="0"/>
            </a:endParaRPr>
          </a:p>
        </p:txBody>
      </p:sp>
      <p:sp>
        <p:nvSpPr>
          <p:cNvPr id="58" name="テキスト ボックス 57"/>
          <p:cNvSpPr txBox="1"/>
          <p:nvPr/>
        </p:nvSpPr>
        <p:spPr>
          <a:xfrm>
            <a:off x="2609836" y="3193730"/>
            <a:ext cx="500066"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470</a:t>
            </a:r>
            <a:endParaRPr kumimoji="1" lang="ja-JP" altLang="en-US" sz="1400" dirty="0">
              <a:latin typeface="Times New Roman" pitchFamily="18" charset="0"/>
              <a:cs typeface="Times New Roman" pitchFamily="18" charset="0"/>
            </a:endParaRPr>
          </a:p>
        </p:txBody>
      </p:sp>
      <p:sp>
        <p:nvSpPr>
          <p:cNvPr id="59" name="テキスト ボックス 58"/>
          <p:cNvSpPr txBox="1"/>
          <p:nvPr/>
        </p:nvSpPr>
        <p:spPr>
          <a:xfrm>
            <a:off x="3143240" y="3193730"/>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48</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61" name="テキスト ボックス 60"/>
          <p:cNvSpPr txBox="1"/>
          <p:nvPr/>
        </p:nvSpPr>
        <p:spPr>
          <a:xfrm>
            <a:off x="3654341" y="3188968"/>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49</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62" name="テキスト ボックス 61"/>
          <p:cNvSpPr txBox="1"/>
          <p:nvPr/>
        </p:nvSpPr>
        <p:spPr>
          <a:xfrm>
            <a:off x="1857356" y="3483831"/>
            <a:ext cx="207170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Orbit Number (day)</a:t>
            </a:r>
            <a:endParaRPr kumimoji="1" lang="ja-JP" altLang="en-US" sz="1600" dirty="0">
              <a:latin typeface="Times New Roman" pitchFamily="18" charset="0"/>
              <a:cs typeface="Times New Roman" pitchFamily="18" charset="0"/>
            </a:endParaRPr>
          </a:p>
        </p:txBody>
      </p:sp>
      <p:sp>
        <p:nvSpPr>
          <p:cNvPr id="113" name="テキスト ボックス 112"/>
          <p:cNvSpPr txBox="1"/>
          <p:nvPr/>
        </p:nvSpPr>
        <p:spPr>
          <a:xfrm rot="16200000">
            <a:off x="-402259" y="1867158"/>
            <a:ext cx="1571636"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Latitude (deg)</a:t>
            </a:r>
            <a:endParaRPr kumimoji="1" lang="ja-JP" altLang="en-US" sz="1600" dirty="0">
              <a:latin typeface="Times New Roman" pitchFamily="18" charset="0"/>
              <a:cs typeface="Times New Roman" pitchFamily="18" charset="0"/>
            </a:endParaRPr>
          </a:p>
        </p:txBody>
      </p:sp>
      <p:grpSp>
        <p:nvGrpSpPr>
          <p:cNvPr id="8" name="グループ化 25"/>
          <p:cNvGrpSpPr/>
          <p:nvPr/>
        </p:nvGrpSpPr>
        <p:grpSpPr>
          <a:xfrm>
            <a:off x="4700588" y="690543"/>
            <a:ext cx="728668" cy="2662256"/>
            <a:chOff x="5610232" y="938195"/>
            <a:chExt cx="728668" cy="2070645"/>
          </a:xfrm>
        </p:grpSpPr>
        <p:sp>
          <p:nvSpPr>
            <p:cNvPr id="144" name="正方形/長方形 143"/>
            <p:cNvSpPr/>
            <p:nvPr/>
          </p:nvSpPr>
          <p:spPr>
            <a:xfrm>
              <a:off x="5824546" y="938195"/>
              <a:ext cx="42862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p:cNvSpPr txBox="1"/>
            <p:nvPr/>
          </p:nvSpPr>
          <p:spPr>
            <a:xfrm>
              <a:off x="5610232" y="100771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50 ̊ S</a:t>
              </a:r>
              <a:endParaRPr kumimoji="1" lang="ja-JP" altLang="en-US" sz="1400" dirty="0">
                <a:latin typeface="Times New Roman" pitchFamily="18" charset="0"/>
                <a:cs typeface="Times New Roman" pitchFamily="18" charset="0"/>
              </a:endParaRPr>
            </a:p>
          </p:txBody>
        </p:sp>
        <p:sp>
          <p:nvSpPr>
            <p:cNvPr id="146" name="テキスト ボックス 145"/>
            <p:cNvSpPr txBox="1"/>
            <p:nvPr/>
          </p:nvSpPr>
          <p:spPr>
            <a:xfrm>
              <a:off x="5624520" y="1417426"/>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40 ̊ S</a:t>
              </a:r>
              <a:endParaRPr kumimoji="1" lang="ja-JP" altLang="en-US" sz="1400" dirty="0">
                <a:latin typeface="Times New Roman" pitchFamily="18" charset="0"/>
                <a:cs typeface="Times New Roman" pitchFamily="18" charset="0"/>
              </a:endParaRPr>
            </a:p>
          </p:txBody>
        </p:sp>
        <p:sp>
          <p:nvSpPr>
            <p:cNvPr id="147" name="テキスト ボックス 146"/>
            <p:cNvSpPr txBox="1"/>
            <p:nvPr/>
          </p:nvSpPr>
          <p:spPr>
            <a:xfrm>
              <a:off x="5624520" y="1834281"/>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30 ̊ S</a:t>
              </a:r>
              <a:endParaRPr kumimoji="1" lang="ja-JP" altLang="en-US" sz="1400" dirty="0">
                <a:latin typeface="Times New Roman" pitchFamily="18" charset="0"/>
                <a:cs typeface="Times New Roman" pitchFamily="18" charset="0"/>
              </a:endParaRPr>
            </a:p>
          </p:txBody>
        </p:sp>
        <p:sp>
          <p:nvSpPr>
            <p:cNvPr id="148" name="テキスト ボックス 147"/>
            <p:cNvSpPr txBox="1"/>
            <p:nvPr/>
          </p:nvSpPr>
          <p:spPr>
            <a:xfrm>
              <a:off x="5610232" y="228989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20 ̊ S</a:t>
              </a:r>
              <a:endParaRPr kumimoji="1" lang="ja-JP" altLang="en-US" sz="1400" dirty="0">
                <a:latin typeface="Times New Roman" pitchFamily="18" charset="0"/>
                <a:cs typeface="Times New Roman" pitchFamily="18" charset="0"/>
              </a:endParaRPr>
            </a:p>
          </p:txBody>
        </p:sp>
        <p:sp>
          <p:nvSpPr>
            <p:cNvPr id="149" name="テキスト ボックス 148"/>
            <p:cNvSpPr txBox="1"/>
            <p:nvPr/>
          </p:nvSpPr>
          <p:spPr>
            <a:xfrm>
              <a:off x="5624520" y="2701063"/>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10 ̊ S</a:t>
              </a:r>
              <a:endParaRPr kumimoji="1" lang="ja-JP" altLang="en-US" sz="1400" dirty="0">
                <a:latin typeface="Times New Roman" pitchFamily="18" charset="0"/>
                <a:cs typeface="Times New Roman" pitchFamily="18" charset="0"/>
              </a:endParaRPr>
            </a:p>
          </p:txBody>
        </p:sp>
      </p:grpSp>
      <p:sp>
        <p:nvSpPr>
          <p:cNvPr id="150" name="テキスト ボックス 149"/>
          <p:cNvSpPr txBox="1"/>
          <p:nvPr/>
        </p:nvSpPr>
        <p:spPr>
          <a:xfrm>
            <a:off x="5643570" y="3148963"/>
            <a:ext cx="469981"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660</a:t>
            </a:r>
            <a:endParaRPr kumimoji="1" lang="ja-JP" altLang="en-US" sz="1400" dirty="0">
              <a:latin typeface="Times New Roman" pitchFamily="18" charset="0"/>
              <a:cs typeface="Times New Roman" pitchFamily="18" charset="0"/>
            </a:endParaRPr>
          </a:p>
        </p:txBody>
      </p:sp>
      <p:sp>
        <p:nvSpPr>
          <p:cNvPr id="151" name="テキスト ボックス 150"/>
          <p:cNvSpPr txBox="1"/>
          <p:nvPr/>
        </p:nvSpPr>
        <p:spPr>
          <a:xfrm>
            <a:off x="6436613" y="3148963"/>
            <a:ext cx="469981"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680</a:t>
            </a:r>
            <a:endParaRPr kumimoji="1" lang="ja-JP" altLang="en-US" sz="1400" dirty="0">
              <a:latin typeface="Times New Roman" pitchFamily="18" charset="0"/>
              <a:cs typeface="Times New Roman" pitchFamily="18" charset="0"/>
            </a:endParaRPr>
          </a:p>
        </p:txBody>
      </p:sp>
      <p:sp>
        <p:nvSpPr>
          <p:cNvPr id="152" name="テキスト ボックス 151"/>
          <p:cNvSpPr txBox="1"/>
          <p:nvPr/>
        </p:nvSpPr>
        <p:spPr>
          <a:xfrm>
            <a:off x="7208143" y="3148963"/>
            <a:ext cx="469981"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700</a:t>
            </a:r>
            <a:endParaRPr kumimoji="1" lang="ja-JP" altLang="en-US" sz="1400" dirty="0">
              <a:latin typeface="Times New Roman" pitchFamily="18" charset="0"/>
              <a:cs typeface="Times New Roman" pitchFamily="18" charset="0"/>
            </a:endParaRPr>
          </a:p>
        </p:txBody>
      </p:sp>
      <p:sp>
        <p:nvSpPr>
          <p:cNvPr id="153" name="Text Box 8"/>
          <p:cNvSpPr txBox="1">
            <a:spLocks noChangeArrowheads="1"/>
          </p:cNvSpPr>
          <p:nvPr/>
        </p:nvSpPr>
        <p:spPr bwMode="auto">
          <a:xfrm>
            <a:off x="4929190" y="366694"/>
            <a:ext cx="1695450" cy="366713"/>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00B0F0"/>
                </a:solidFill>
                <a:latin typeface="Times New Roman" pitchFamily="18" charset="0"/>
              </a:rPr>
              <a:t>Day </a:t>
            </a:r>
            <a:r>
              <a:rPr lang="en-US" altLang="ja-JP" b="1" dirty="0" smtClean="0">
                <a:solidFill>
                  <a:srgbClr val="00B0F0"/>
                </a:solidFill>
                <a:latin typeface="Times New Roman" pitchFamily="18" charset="0"/>
              </a:rPr>
              <a:t>648 </a:t>
            </a:r>
            <a:r>
              <a:rPr lang="en-US" altLang="ja-JP" b="1" dirty="0">
                <a:solidFill>
                  <a:srgbClr val="00B0F0"/>
                </a:solidFill>
                <a:latin typeface="Times New Roman" pitchFamily="18" charset="0"/>
              </a:rPr>
              <a:t>- </a:t>
            </a:r>
            <a:r>
              <a:rPr lang="en-US" altLang="ja-JP" b="1" dirty="0" smtClean="0">
                <a:solidFill>
                  <a:srgbClr val="00B0F0"/>
                </a:solidFill>
                <a:latin typeface="Times New Roman" pitchFamily="18" charset="0"/>
              </a:rPr>
              <a:t>728</a:t>
            </a:r>
            <a:endParaRPr lang="en-US" altLang="ja-JP" b="1" dirty="0">
              <a:solidFill>
                <a:srgbClr val="00B0F0"/>
              </a:solidFill>
              <a:latin typeface="Times New Roman" pitchFamily="18" charset="0"/>
            </a:endParaRPr>
          </a:p>
        </p:txBody>
      </p:sp>
      <p:grpSp>
        <p:nvGrpSpPr>
          <p:cNvPr id="9" name="Group 20"/>
          <p:cNvGrpSpPr>
            <a:grpSpLocks/>
          </p:cNvGrpSpPr>
          <p:nvPr/>
        </p:nvGrpSpPr>
        <p:grpSpPr bwMode="auto">
          <a:xfrm>
            <a:off x="7164387" y="428604"/>
            <a:ext cx="1979613" cy="376237"/>
            <a:chOff x="4577" y="183"/>
            <a:chExt cx="1247" cy="237"/>
          </a:xfrm>
        </p:grpSpPr>
        <p:grpSp>
          <p:nvGrpSpPr>
            <p:cNvPr id="10" name="Group 21"/>
            <p:cNvGrpSpPr>
              <a:grpSpLocks/>
            </p:cNvGrpSpPr>
            <p:nvPr/>
          </p:nvGrpSpPr>
          <p:grpSpPr bwMode="auto">
            <a:xfrm rot="5400000">
              <a:off x="5142" y="-102"/>
              <a:ext cx="84" cy="960"/>
              <a:chOff x="5727" y="1296"/>
              <a:chExt cx="84" cy="1376"/>
            </a:xfrm>
          </p:grpSpPr>
          <p:pic>
            <p:nvPicPr>
              <p:cNvPr id="158" name="Picture 22"/>
              <p:cNvPicPr>
                <a:picLocks noChangeAspect="1" noChangeArrowheads="1"/>
              </p:cNvPicPr>
              <p:nvPr/>
            </p:nvPicPr>
            <p:blipFill>
              <a:blip r:embed="rId6" cstate="print"/>
              <a:srcRect l="47025" t="13060" r="47025" b="24741"/>
              <a:stretch>
                <a:fillRect/>
              </a:stretch>
            </p:blipFill>
            <p:spPr bwMode="auto">
              <a:xfrm>
                <a:off x="5727" y="1296"/>
                <a:ext cx="84" cy="1376"/>
              </a:xfrm>
              <a:prstGeom prst="rect">
                <a:avLst/>
              </a:prstGeom>
              <a:noFill/>
              <a:ln w="12700">
                <a:solidFill>
                  <a:schemeClr val="tx1"/>
                </a:solidFill>
                <a:miter lim="800000"/>
                <a:headEnd/>
                <a:tailEnd/>
              </a:ln>
              <a:effectLst/>
            </p:spPr>
          </p:pic>
          <p:grpSp>
            <p:nvGrpSpPr>
              <p:cNvPr id="11" name="Group 23"/>
              <p:cNvGrpSpPr>
                <a:grpSpLocks/>
              </p:cNvGrpSpPr>
              <p:nvPr/>
            </p:nvGrpSpPr>
            <p:grpSpPr bwMode="auto">
              <a:xfrm>
                <a:off x="5727" y="1488"/>
                <a:ext cx="25" cy="1008"/>
                <a:chOff x="3408" y="3312"/>
                <a:chExt cx="25" cy="1008"/>
              </a:xfrm>
            </p:grpSpPr>
            <p:sp>
              <p:nvSpPr>
                <p:cNvPr id="167" name="Line 24"/>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8" name="Line 25"/>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9" name="Line 26"/>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70" name="Line 27"/>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71" name="Line 28"/>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72" name="Line 29"/>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nvGrpSpPr>
              <p:cNvPr id="12" name="Group 30"/>
              <p:cNvGrpSpPr>
                <a:grpSpLocks/>
              </p:cNvGrpSpPr>
              <p:nvPr/>
            </p:nvGrpSpPr>
            <p:grpSpPr bwMode="auto">
              <a:xfrm>
                <a:off x="5786" y="1488"/>
                <a:ext cx="25" cy="1008"/>
                <a:chOff x="3408" y="3312"/>
                <a:chExt cx="25" cy="1008"/>
              </a:xfrm>
            </p:grpSpPr>
            <p:sp>
              <p:nvSpPr>
                <p:cNvPr id="161" name="Line 31"/>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2" name="Line 32"/>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3" name="Line 33"/>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4" name="Line 34"/>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5" name="Line 35"/>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166" name="Line 36"/>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sp>
          <p:nvSpPr>
            <p:cNvPr id="156" name="Text Box 37"/>
            <p:cNvSpPr txBox="1">
              <a:spLocks noChangeArrowheads="1"/>
            </p:cNvSpPr>
            <p:nvPr/>
          </p:nvSpPr>
          <p:spPr bwMode="auto">
            <a:xfrm>
              <a:off x="4577" y="183"/>
              <a:ext cx="31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-20</a:t>
              </a:r>
              <a:endParaRPr lang="en-US" altLang="ja-JP" sz="1200" dirty="0">
                <a:latin typeface="Times New Roman" pitchFamily="18" charset="0"/>
                <a:cs typeface="Times New Roman" pitchFamily="18" charset="0"/>
              </a:endParaRPr>
            </a:p>
          </p:txBody>
        </p:sp>
        <p:sp>
          <p:nvSpPr>
            <p:cNvPr id="157" name="Text Box 38"/>
            <p:cNvSpPr txBox="1">
              <a:spLocks noChangeArrowheads="1"/>
            </p:cNvSpPr>
            <p:nvPr/>
          </p:nvSpPr>
          <p:spPr bwMode="auto">
            <a:xfrm>
              <a:off x="5457" y="191"/>
              <a:ext cx="367" cy="173"/>
            </a:xfrm>
            <a:prstGeom prst="rect">
              <a:avLst/>
            </a:prstGeom>
            <a:noFill/>
            <a:ln w="9525">
              <a:noFill/>
              <a:miter lim="800000"/>
              <a:headEnd/>
              <a:tailEnd/>
            </a:ln>
            <a:effectLst/>
          </p:spPr>
          <p:txBody>
            <a:bodyPr>
              <a:spAutoFit/>
            </a:bodyPr>
            <a:lstStyle/>
            <a:p>
              <a:pPr algn="ctr">
                <a:spcBef>
                  <a:spcPct val="50000"/>
                </a:spcBef>
              </a:pPr>
              <a:r>
                <a:rPr lang="en-US" altLang="ja-JP" sz="1200" dirty="0" smtClean="0">
                  <a:latin typeface="Times New Roman" pitchFamily="18" charset="0"/>
                  <a:cs typeface="Times New Roman" pitchFamily="18" charset="0"/>
                </a:rPr>
                <a:t>20</a:t>
              </a:r>
              <a:endParaRPr lang="en-US" altLang="ja-JP" sz="1200" dirty="0">
                <a:latin typeface="Times New Roman" pitchFamily="18" charset="0"/>
                <a:cs typeface="Times New Roman" pitchFamily="18" charset="0"/>
              </a:endParaRPr>
            </a:p>
          </p:txBody>
        </p:sp>
      </p:grpSp>
      <p:sp>
        <p:nvSpPr>
          <p:cNvPr id="173" name="Text Box 58"/>
          <p:cNvSpPr txBox="1">
            <a:spLocks noChangeArrowheads="1"/>
          </p:cNvSpPr>
          <p:nvPr/>
        </p:nvSpPr>
        <p:spPr bwMode="auto">
          <a:xfrm>
            <a:off x="7378701" y="214290"/>
            <a:ext cx="1571636" cy="276999"/>
          </a:xfrm>
          <a:prstGeom prst="rect">
            <a:avLst/>
          </a:prstGeom>
          <a:noFill/>
          <a:ln w="9525">
            <a:noFill/>
            <a:miter lim="800000"/>
            <a:headEnd/>
            <a:tailEnd/>
          </a:ln>
          <a:effectLst/>
        </p:spPr>
        <p:txBody>
          <a:bodyPr wrap="square">
            <a:spAutoFit/>
          </a:bodyPr>
          <a:lstStyle/>
          <a:p>
            <a:pPr algn="ctr">
              <a:spcBef>
                <a:spcPct val="50000"/>
              </a:spcBef>
            </a:pPr>
            <a:r>
              <a:rPr lang="en-US" altLang="ja-JP" sz="1200" dirty="0" smtClean="0">
                <a:latin typeface="Times New Roman" pitchFamily="18" charset="0"/>
                <a:cs typeface="Times New Roman" pitchFamily="18" charset="0"/>
              </a:rPr>
              <a:t>Wind Velocity (m s</a:t>
            </a:r>
            <a:r>
              <a:rPr lang="en-US" altLang="ja-JP" sz="1200" baseline="30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a:t>
            </a:r>
            <a:endParaRPr lang="en-US" altLang="ja-JP" sz="1200" dirty="0">
              <a:latin typeface="Times New Roman" pitchFamily="18" charset="0"/>
              <a:cs typeface="Times New Roman" pitchFamily="18" charset="0"/>
            </a:endParaRPr>
          </a:p>
        </p:txBody>
      </p:sp>
      <p:grpSp>
        <p:nvGrpSpPr>
          <p:cNvPr id="13" name="グループ化 25"/>
          <p:cNvGrpSpPr/>
          <p:nvPr/>
        </p:nvGrpSpPr>
        <p:grpSpPr>
          <a:xfrm>
            <a:off x="4700588" y="3643314"/>
            <a:ext cx="728668" cy="2662256"/>
            <a:chOff x="5610232" y="938195"/>
            <a:chExt cx="728668" cy="2070645"/>
          </a:xfrm>
        </p:grpSpPr>
        <p:sp>
          <p:nvSpPr>
            <p:cNvPr id="183" name="正方形/長方形 182"/>
            <p:cNvSpPr/>
            <p:nvPr/>
          </p:nvSpPr>
          <p:spPr>
            <a:xfrm>
              <a:off x="5824546" y="938195"/>
              <a:ext cx="42862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p:cNvSpPr txBox="1"/>
            <p:nvPr/>
          </p:nvSpPr>
          <p:spPr>
            <a:xfrm>
              <a:off x="5610232" y="100771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50 ̊ S</a:t>
              </a:r>
              <a:endParaRPr kumimoji="1" lang="ja-JP" altLang="en-US" sz="1400" dirty="0">
                <a:latin typeface="Times New Roman" pitchFamily="18" charset="0"/>
                <a:cs typeface="Times New Roman" pitchFamily="18" charset="0"/>
              </a:endParaRPr>
            </a:p>
          </p:txBody>
        </p:sp>
        <p:sp>
          <p:nvSpPr>
            <p:cNvPr id="185" name="テキスト ボックス 184"/>
            <p:cNvSpPr txBox="1"/>
            <p:nvPr/>
          </p:nvSpPr>
          <p:spPr>
            <a:xfrm>
              <a:off x="5624520" y="1417426"/>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40 ̊ S</a:t>
              </a:r>
              <a:endParaRPr kumimoji="1" lang="ja-JP" altLang="en-US" sz="1400" dirty="0">
                <a:latin typeface="Times New Roman" pitchFamily="18" charset="0"/>
                <a:cs typeface="Times New Roman" pitchFamily="18" charset="0"/>
              </a:endParaRPr>
            </a:p>
          </p:txBody>
        </p:sp>
        <p:sp>
          <p:nvSpPr>
            <p:cNvPr id="186" name="テキスト ボックス 185"/>
            <p:cNvSpPr txBox="1"/>
            <p:nvPr/>
          </p:nvSpPr>
          <p:spPr>
            <a:xfrm>
              <a:off x="5624520" y="1834281"/>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30 ̊ S</a:t>
              </a:r>
              <a:endParaRPr kumimoji="1" lang="ja-JP" altLang="en-US" sz="1400" dirty="0">
                <a:latin typeface="Times New Roman" pitchFamily="18" charset="0"/>
                <a:cs typeface="Times New Roman" pitchFamily="18" charset="0"/>
              </a:endParaRPr>
            </a:p>
          </p:txBody>
        </p:sp>
        <p:sp>
          <p:nvSpPr>
            <p:cNvPr id="187" name="テキスト ボックス 186"/>
            <p:cNvSpPr txBox="1"/>
            <p:nvPr/>
          </p:nvSpPr>
          <p:spPr>
            <a:xfrm>
              <a:off x="5610232" y="2289897"/>
              <a:ext cx="714380" cy="239382"/>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20 ̊ S</a:t>
              </a:r>
              <a:endParaRPr kumimoji="1" lang="ja-JP" altLang="en-US" sz="1400" dirty="0">
                <a:latin typeface="Times New Roman" pitchFamily="18" charset="0"/>
                <a:cs typeface="Times New Roman" pitchFamily="18" charset="0"/>
              </a:endParaRPr>
            </a:p>
          </p:txBody>
        </p:sp>
        <p:sp>
          <p:nvSpPr>
            <p:cNvPr id="188" name="テキスト ボックス 187"/>
            <p:cNvSpPr txBox="1"/>
            <p:nvPr/>
          </p:nvSpPr>
          <p:spPr>
            <a:xfrm>
              <a:off x="5624520" y="2701063"/>
              <a:ext cx="714380" cy="307777"/>
            </a:xfrm>
            <a:prstGeom prst="rect">
              <a:avLst/>
            </a:prstGeom>
            <a:noFill/>
          </p:spPr>
          <p:txBody>
            <a:bodyPr wrap="square" rtlCol="0">
              <a:spAutoFit/>
            </a:bodyPr>
            <a:lstStyle/>
            <a:p>
              <a:pPr algn="r"/>
              <a:r>
                <a:rPr lang="en-US" altLang="ja-JP" sz="1400" dirty="0" smtClean="0">
                  <a:latin typeface="Times New Roman" pitchFamily="18" charset="0"/>
                  <a:cs typeface="Times New Roman" pitchFamily="18" charset="0"/>
                </a:rPr>
                <a:t>10 ̊ S</a:t>
              </a:r>
              <a:endParaRPr kumimoji="1" lang="ja-JP" altLang="en-US" sz="1400" dirty="0">
                <a:latin typeface="Times New Roman" pitchFamily="18" charset="0"/>
                <a:cs typeface="Times New Roman" pitchFamily="18" charset="0"/>
              </a:endParaRPr>
            </a:p>
          </p:txBody>
        </p:sp>
      </p:grpSp>
      <p:sp>
        <p:nvSpPr>
          <p:cNvPr id="198" name="Text Box 8"/>
          <p:cNvSpPr txBox="1">
            <a:spLocks noChangeArrowheads="1"/>
          </p:cNvSpPr>
          <p:nvPr/>
        </p:nvSpPr>
        <p:spPr bwMode="auto">
          <a:xfrm>
            <a:off x="4948252" y="3429000"/>
            <a:ext cx="1695450" cy="366713"/>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00B0F0"/>
                </a:solidFill>
                <a:latin typeface="Times New Roman" pitchFamily="18" charset="0"/>
              </a:rPr>
              <a:t>Day </a:t>
            </a:r>
            <a:r>
              <a:rPr lang="en-US" altLang="ja-JP" b="1" dirty="0" smtClean="0">
                <a:solidFill>
                  <a:srgbClr val="00B0F0"/>
                </a:solidFill>
                <a:latin typeface="Times New Roman" pitchFamily="18" charset="0"/>
              </a:rPr>
              <a:t>884 </a:t>
            </a:r>
            <a:r>
              <a:rPr lang="en-US" altLang="ja-JP" b="1" dirty="0">
                <a:solidFill>
                  <a:srgbClr val="00B0F0"/>
                </a:solidFill>
                <a:latin typeface="Times New Roman" pitchFamily="18" charset="0"/>
              </a:rPr>
              <a:t>- </a:t>
            </a:r>
            <a:r>
              <a:rPr lang="en-US" altLang="ja-JP" b="1" dirty="0" smtClean="0">
                <a:solidFill>
                  <a:srgbClr val="00B0F0"/>
                </a:solidFill>
                <a:latin typeface="Times New Roman" pitchFamily="18" charset="0"/>
              </a:rPr>
              <a:t>944</a:t>
            </a:r>
            <a:endParaRPr lang="en-US" altLang="ja-JP" b="1" dirty="0">
              <a:solidFill>
                <a:srgbClr val="00B0F0"/>
              </a:solidFill>
              <a:latin typeface="Times New Roman" pitchFamily="18" charset="0"/>
            </a:endParaRPr>
          </a:p>
        </p:txBody>
      </p:sp>
      <p:sp>
        <p:nvSpPr>
          <p:cNvPr id="199" name="正方形/長方形 198"/>
          <p:cNvSpPr/>
          <p:nvPr/>
        </p:nvSpPr>
        <p:spPr>
          <a:xfrm>
            <a:off x="5357818" y="6143644"/>
            <a:ext cx="328614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テキスト ボックス 200"/>
          <p:cNvSpPr txBox="1"/>
          <p:nvPr/>
        </p:nvSpPr>
        <p:spPr>
          <a:xfrm>
            <a:off x="5476881" y="6105544"/>
            <a:ext cx="500066"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89</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2" name="テキスト ボックス 201"/>
          <p:cNvSpPr txBox="1"/>
          <p:nvPr/>
        </p:nvSpPr>
        <p:spPr>
          <a:xfrm>
            <a:off x="5967422" y="6100782"/>
            <a:ext cx="571504"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90</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3" name="テキスト ボックス 202"/>
          <p:cNvSpPr txBox="1"/>
          <p:nvPr/>
        </p:nvSpPr>
        <p:spPr>
          <a:xfrm>
            <a:off x="6515113" y="6105544"/>
            <a:ext cx="500066"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91</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4" name="テキスト ボックス 203"/>
          <p:cNvSpPr txBox="1"/>
          <p:nvPr/>
        </p:nvSpPr>
        <p:spPr>
          <a:xfrm>
            <a:off x="7048517" y="6105544"/>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92</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5" name="テキスト ボックス 204"/>
          <p:cNvSpPr txBox="1"/>
          <p:nvPr/>
        </p:nvSpPr>
        <p:spPr>
          <a:xfrm>
            <a:off x="7559618" y="6100782"/>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93</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206" name="テキスト ボックス 205"/>
          <p:cNvSpPr txBox="1"/>
          <p:nvPr/>
        </p:nvSpPr>
        <p:spPr>
          <a:xfrm>
            <a:off x="8093022" y="6093044"/>
            <a:ext cx="469981" cy="307777"/>
          </a:xfrm>
          <a:prstGeom prst="rect">
            <a:avLst/>
          </a:prstGeom>
          <a:noFill/>
        </p:spPr>
        <p:txBody>
          <a:bodyPr wrap="square" rtlCol="0">
            <a:spAutoFit/>
          </a:bodyPr>
          <a:lstStyle/>
          <a:p>
            <a:pPr algn="ctr"/>
            <a:r>
              <a:rPr lang="en-US" altLang="ja-JP" sz="1400" dirty="0" smtClean="0">
                <a:latin typeface="Times New Roman" pitchFamily="18" charset="0"/>
                <a:cs typeface="Times New Roman" pitchFamily="18" charset="0"/>
              </a:rPr>
              <a:t>94</a:t>
            </a:r>
            <a:r>
              <a:rPr kumimoji="1" lang="en-US" altLang="ja-JP" sz="1400" dirty="0" smtClean="0">
                <a:latin typeface="Times New Roman" pitchFamily="18" charset="0"/>
                <a:cs typeface="Times New Roman" pitchFamily="18" charset="0"/>
              </a:rPr>
              <a:t>0</a:t>
            </a:r>
            <a:endParaRPr kumimoji="1" lang="ja-JP" altLang="en-US" sz="1400" dirty="0">
              <a:latin typeface="Times New Roman" pitchFamily="18" charset="0"/>
              <a:cs typeface="Times New Roman" pitchFamily="18" charset="0"/>
            </a:endParaRPr>
          </a:p>
        </p:txBody>
      </p:sp>
      <p:sp>
        <p:nvSpPr>
          <p:cNvPr id="189" name="テキスト ボックス 188"/>
          <p:cNvSpPr txBox="1"/>
          <p:nvPr/>
        </p:nvSpPr>
        <p:spPr>
          <a:xfrm>
            <a:off x="6000760" y="6376594"/>
            <a:ext cx="207170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Orbit Number (day)</a:t>
            </a:r>
            <a:endParaRPr kumimoji="1" lang="ja-JP" altLang="en-US" sz="1600" dirty="0">
              <a:latin typeface="Times New Roman" pitchFamily="18" charset="0"/>
              <a:cs typeface="Times New Roman" pitchFamily="18" charset="0"/>
            </a:endParaRPr>
          </a:p>
        </p:txBody>
      </p:sp>
      <p:sp>
        <p:nvSpPr>
          <p:cNvPr id="252" name="テキスト ボックス 251"/>
          <p:cNvSpPr txBox="1"/>
          <p:nvPr/>
        </p:nvSpPr>
        <p:spPr>
          <a:xfrm>
            <a:off x="7982531" y="3155513"/>
            <a:ext cx="469981"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720</a:t>
            </a:r>
            <a:endParaRPr kumimoji="1" lang="ja-JP" altLang="en-US" sz="1400" dirty="0">
              <a:latin typeface="Times New Roman" pitchFamily="18" charset="0"/>
              <a:cs typeface="Times New Roman" pitchFamily="18" charset="0"/>
            </a:endParaRPr>
          </a:p>
        </p:txBody>
      </p:sp>
      <p:sp>
        <p:nvSpPr>
          <p:cNvPr id="99" name="円/楕円 98"/>
          <p:cNvSpPr/>
          <p:nvPr/>
        </p:nvSpPr>
        <p:spPr>
          <a:xfrm>
            <a:off x="2285984" y="4714884"/>
            <a:ext cx="285752" cy="107157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2680322" y="4071942"/>
            <a:ext cx="285752" cy="107157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3060372" y="4224342"/>
            <a:ext cx="285752" cy="107157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 name="直線矢印コネクタ 102"/>
          <p:cNvCxnSpPr>
            <a:stCxn id="99" idx="0"/>
          </p:cNvCxnSpPr>
          <p:nvPr/>
        </p:nvCxnSpPr>
        <p:spPr>
          <a:xfrm rot="5400000" flipH="1" flipV="1">
            <a:off x="1964513" y="4250537"/>
            <a:ext cx="928694"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a:stCxn id="100" idx="7"/>
          </p:cNvCxnSpPr>
          <p:nvPr/>
        </p:nvCxnSpPr>
        <p:spPr>
          <a:xfrm rot="5400000" flipH="1" flipV="1">
            <a:off x="3348179" y="3005048"/>
            <a:ext cx="799870" cy="1647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101" idx="6"/>
          </p:cNvCxnSpPr>
          <p:nvPr/>
        </p:nvCxnSpPr>
        <p:spPr>
          <a:xfrm>
            <a:off x="3346124" y="4760127"/>
            <a:ext cx="1154438" cy="26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Text Box 74"/>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smtClean="0">
                <a:latin typeface="Times New Roman" pitchFamily="18" charset="0"/>
                <a:cs typeface="Times New Roman" pitchFamily="18" charset="0"/>
              </a:rPr>
              <a:t>Discussion</a:t>
            </a:r>
            <a:endParaRPr lang="en-US" altLang="ja-JP" u="sng" dirty="0">
              <a:latin typeface="Times New Roman" pitchFamily="18" charset="0"/>
              <a:cs typeface="Times New Roman" pitchFamily="18" charset="0"/>
            </a:endParaRPr>
          </a:p>
        </p:txBody>
      </p:sp>
      <p:sp>
        <p:nvSpPr>
          <p:cNvPr id="107" name="テキスト ボックス 106"/>
          <p:cNvSpPr txBox="1"/>
          <p:nvPr/>
        </p:nvSpPr>
        <p:spPr>
          <a:xfrm>
            <a:off x="2428860" y="2143116"/>
            <a:ext cx="500066"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0</a:t>
            </a:r>
            <a:endParaRPr kumimoji="1" lang="ja-JP" altLang="en-US" dirty="0">
              <a:latin typeface="Times New Roman" pitchFamily="18" charset="0"/>
              <a:cs typeface="Times New Roman" pitchFamily="18" charset="0"/>
            </a:endParaRPr>
          </a:p>
        </p:txBody>
      </p:sp>
      <p:sp>
        <p:nvSpPr>
          <p:cNvPr id="109" name="テキスト ボックス 108"/>
          <p:cNvSpPr txBox="1"/>
          <p:nvPr/>
        </p:nvSpPr>
        <p:spPr>
          <a:xfrm>
            <a:off x="2285984" y="1214422"/>
            <a:ext cx="500066"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0</a:t>
            </a:r>
            <a:endParaRPr kumimoji="1" lang="ja-JP" altLang="en-US" dirty="0">
              <a:latin typeface="Times New Roman" pitchFamily="18" charset="0"/>
              <a:cs typeface="Times New Roman" pitchFamily="18" charset="0"/>
            </a:endParaRPr>
          </a:p>
        </p:txBody>
      </p:sp>
      <p:sp>
        <p:nvSpPr>
          <p:cNvPr id="110" name="テキスト ボックス 109"/>
          <p:cNvSpPr txBox="1"/>
          <p:nvPr/>
        </p:nvSpPr>
        <p:spPr>
          <a:xfrm>
            <a:off x="5734058" y="2357430"/>
            <a:ext cx="500066"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0</a:t>
            </a:r>
            <a:endParaRPr kumimoji="1" lang="ja-JP" altLang="en-US" dirty="0">
              <a:latin typeface="Times New Roman" pitchFamily="18" charset="0"/>
              <a:cs typeface="Times New Roman" pitchFamily="18" charset="0"/>
            </a:endParaRPr>
          </a:p>
        </p:txBody>
      </p:sp>
      <p:sp>
        <p:nvSpPr>
          <p:cNvPr id="111" name="テキスト ボックス 110"/>
          <p:cNvSpPr txBox="1"/>
          <p:nvPr/>
        </p:nvSpPr>
        <p:spPr>
          <a:xfrm>
            <a:off x="6429388" y="5072074"/>
            <a:ext cx="500066"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0</a:t>
            </a:r>
            <a:endParaRPr kumimoji="1" lang="ja-JP" altLang="en-US" dirty="0">
              <a:latin typeface="Times New Roman" pitchFamily="18" charset="0"/>
              <a:cs typeface="Times New Roman" pitchFamily="18" charset="0"/>
            </a:endParaRPr>
          </a:p>
        </p:txBody>
      </p:sp>
      <p:sp>
        <p:nvSpPr>
          <p:cNvPr id="112" name="テキスト ボックス 111"/>
          <p:cNvSpPr txBox="1"/>
          <p:nvPr/>
        </p:nvSpPr>
        <p:spPr>
          <a:xfrm>
            <a:off x="1357290" y="80939"/>
            <a:ext cx="1428760" cy="369332"/>
          </a:xfrm>
          <a:prstGeom prst="rect">
            <a:avLst/>
          </a:prstGeom>
          <a:solidFill>
            <a:schemeClr val="bg1"/>
          </a:solidFill>
          <a:ln>
            <a:solidFill>
              <a:schemeClr val="bg1">
                <a:lumMod val="75000"/>
              </a:schemeClr>
            </a:solidFill>
          </a:ln>
          <a:effectLst/>
        </p:spPr>
        <p:txBody>
          <a:bodyPr wrap="square" rtlCol="0">
            <a:spAutoFit/>
          </a:bodyPr>
          <a:lstStyle/>
          <a:p>
            <a:pPr algn="ctr"/>
            <a:r>
              <a:rPr kumimoji="1" lang="en-US" altLang="ja-JP" dirty="0" smtClean="0">
                <a:latin typeface="Times New Roman" pitchFamily="18" charset="0"/>
                <a:cs typeface="Times New Roman" pitchFamily="18" charset="0"/>
              </a:rPr>
              <a:t>U(t) – U(0)</a:t>
            </a:r>
            <a:endParaRPr kumimoji="1" lang="ja-JP" altLang="en-US" dirty="0">
              <a:latin typeface="Times New Roman" pitchFamily="18" charset="0"/>
              <a:cs typeface="Times New Roman" pitchFamily="18" charset="0"/>
            </a:endParaRPr>
          </a:p>
        </p:txBody>
      </p:sp>
      <p:sp>
        <p:nvSpPr>
          <p:cNvPr id="114" name="テキスト ボックス 113"/>
          <p:cNvSpPr txBox="1"/>
          <p:nvPr/>
        </p:nvSpPr>
        <p:spPr>
          <a:xfrm>
            <a:off x="357158" y="6286520"/>
            <a:ext cx="4286280" cy="307777"/>
          </a:xfrm>
          <a:prstGeom prst="rect">
            <a:avLst/>
          </a:prstGeom>
          <a:noFill/>
        </p:spPr>
        <p:txBody>
          <a:bodyPr wrap="square" rtlCol="0">
            <a:spAutoFit/>
          </a:bodyPr>
          <a:lstStyle/>
          <a:p>
            <a:pPr algn="ctr"/>
            <a:r>
              <a:rPr kumimoji="1" lang="ja-JP" altLang="en-US" sz="1400" dirty="0" smtClean="0"/>
              <a:t>低緯度でより強い加・減速が生じているように見える</a:t>
            </a:r>
            <a:endParaRPr kumimoji="1" lang="ja-JP" alt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28"/>
          <p:cNvGrpSpPr/>
          <p:nvPr/>
        </p:nvGrpSpPr>
        <p:grpSpPr>
          <a:xfrm>
            <a:off x="4643438" y="2442203"/>
            <a:ext cx="4357718" cy="3282336"/>
            <a:chOff x="5129216" y="1785926"/>
            <a:chExt cx="3586188" cy="2626681"/>
          </a:xfrm>
        </p:grpSpPr>
        <p:pic>
          <p:nvPicPr>
            <p:cNvPr id="52227" name="Picture 3"/>
            <p:cNvPicPr>
              <a:picLocks noChangeAspect="1" noChangeArrowheads="1"/>
            </p:cNvPicPr>
            <p:nvPr/>
          </p:nvPicPr>
          <p:blipFill>
            <a:blip r:embed="rId2" cstate="print"/>
            <a:srcRect l="23585" t="7958" r="10377" b="24403"/>
            <a:stretch>
              <a:fillRect/>
            </a:stretch>
          </p:blipFill>
          <p:spPr bwMode="auto">
            <a:xfrm>
              <a:off x="5776920" y="1785926"/>
              <a:ext cx="2724169" cy="2083188"/>
            </a:xfrm>
            <a:prstGeom prst="rect">
              <a:avLst/>
            </a:prstGeom>
            <a:noFill/>
            <a:ln w="9525">
              <a:noFill/>
              <a:miter lim="800000"/>
              <a:headEnd/>
              <a:tailEnd/>
            </a:ln>
          </p:spPr>
        </p:pic>
        <p:sp>
          <p:nvSpPr>
            <p:cNvPr id="121" name="Freeform 81"/>
            <p:cNvSpPr>
              <a:spLocks/>
            </p:cNvSpPr>
            <p:nvPr/>
          </p:nvSpPr>
          <p:spPr bwMode="auto">
            <a:xfrm flipV="1">
              <a:off x="6357950" y="1885939"/>
              <a:ext cx="285752" cy="1976866"/>
            </a:xfrm>
            <a:custGeom>
              <a:avLst/>
              <a:gdLst/>
              <a:ahLst/>
              <a:cxnLst>
                <a:cxn ang="0">
                  <a:pos x="162" y="0"/>
                </a:cxn>
                <a:cxn ang="0">
                  <a:pos x="114" y="231"/>
                </a:cxn>
                <a:cxn ang="0">
                  <a:pos x="30" y="495"/>
                </a:cxn>
                <a:cxn ang="0">
                  <a:pos x="0" y="882"/>
                </a:cxn>
              </a:cxnLst>
              <a:rect l="0" t="0" r="r" b="b"/>
              <a:pathLst>
                <a:path w="162" h="882">
                  <a:moveTo>
                    <a:pt x="162" y="0"/>
                  </a:moveTo>
                  <a:cubicBezTo>
                    <a:pt x="154" y="38"/>
                    <a:pt x="136" y="149"/>
                    <a:pt x="114" y="231"/>
                  </a:cubicBezTo>
                  <a:cubicBezTo>
                    <a:pt x="92" y="313"/>
                    <a:pt x="49" y="387"/>
                    <a:pt x="30" y="495"/>
                  </a:cubicBezTo>
                  <a:cubicBezTo>
                    <a:pt x="11" y="603"/>
                    <a:pt x="6" y="802"/>
                    <a:pt x="0" y="882"/>
                  </a:cubicBezTo>
                </a:path>
              </a:pathLst>
            </a:custGeom>
            <a:noFill/>
            <a:ln w="38100" cap="rnd" cmpd="sng">
              <a:solidFill>
                <a:schemeClr val="bg1"/>
              </a:solidFill>
              <a:prstDash val="solid"/>
              <a:round/>
              <a:headEnd/>
              <a:tailEnd/>
            </a:ln>
            <a:effectLst/>
          </p:spPr>
          <p:txBody>
            <a:bodyPr/>
            <a:lstStyle/>
            <a:p>
              <a:endParaRPr lang="ja-JP" altLang="en-US" sz="2000">
                <a:latin typeface="Times New Roman" pitchFamily="18" charset="0"/>
                <a:cs typeface="Times New Roman" pitchFamily="18" charset="0"/>
              </a:endParaRPr>
            </a:p>
          </p:txBody>
        </p:sp>
        <p:grpSp>
          <p:nvGrpSpPr>
            <p:cNvPr id="3" name="グループ化 107"/>
            <p:cNvGrpSpPr/>
            <p:nvPr/>
          </p:nvGrpSpPr>
          <p:grpSpPr>
            <a:xfrm>
              <a:off x="5500694" y="3886614"/>
              <a:ext cx="3214710" cy="282009"/>
              <a:chOff x="5929322" y="2762246"/>
              <a:chExt cx="2928958" cy="343316"/>
            </a:xfrm>
          </p:grpSpPr>
          <p:sp>
            <p:nvSpPr>
              <p:cNvPr id="109" name="正方形/長方形 108"/>
              <p:cNvSpPr/>
              <p:nvPr/>
            </p:nvSpPr>
            <p:spPr>
              <a:xfrm>
                <a:off x="5929322" y="2805108"/>
                <a:ext cx="2928958" cy="28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 name="テキスト ボックス 109"/>
              <p:cNvSpPr txBox="1"/>
              <p:nvPr/>
            </p:nvSpPr>
            <p:spPr>
              <a:xfrm>
                <a:off x="6143636" y="2767008"/>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2</a:t>
                </a:r>
                <a:endParaRPr kumimoji="1" lang="ja-JP" altLang="en-US" sz="1600" dirty="0">
                  <a:latin typeface="Times New Roman" pitchFamily="18" charset="0"/>
                  <a:cs typeface="Times New Roman" pitchFamily="18" charset="0"/>
                </a:endParaRPr>
              </a:p>
            </p:txBody>
          </p:sp>
          <p:sp>
            <p:nvSpPr>
              <p:cNvPr id="111" name="テキスト ボックス 110"/>
              <p:cNvSpPr txBox="1"/>
              <p:nvPr/>
            </p:nvSpPr>
            <p:spPr>
              <a:xfrm>
                <a:off x="6724665" y="2767008"/>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4</a:t>
                </a:r>
                <a:endParaRPr kumimoji="1" lang="ja-JP" altLang="en-US" sz="1600" dirty="0">
                  <a:latin typeface="Times New Roman" pitchFamily="18" charset="0"/>
                  <a:cs typeface="Times New Roman" pitchFamily="18" charset="0"/>
                </a:endParaRPr>
              </a:p>
            </p:txBody>
          </p:sp>
          <p:sp>
            <p:nvSpPr>
              <p:cNvPr id="112" name="テキスト ボックス 111"/>
              <p:cNvSpPr txBox="1"/>
              <p:nvPr/>
            </p:nvSpPr>
            <p:spPr>
              <a:xfrm>
                <a:off x="7305694" y="2762246"/>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6</a:t>
                </a:r>
                <a:endParaRPr kumimoji="1" lang="ja-JP" altLang="en-US" sz="1600" dirty="0">
                  <a:latin typeface="Times New Roman" pitchFamily="18" charset="0"/>
                  <a:cs typeface="Times New Roman" pitchFamily="18" charset="0"/>
                </a:endParaRPr>
              </a:p>
            </p:txBody>
          </p:sp>
          <p:sp>
            <p:nvSpPr>
              <p:cNvPr id="113" name="テキスト ボックス 112"/>
              <p:cNvSpPr txBox="1"/>
              <p:nvPr/>
            </p:nvSpPr>
            <p:spPr>
              <a:xfrm>
                <a:off x="7886723" y="2767008"/>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8</a:t>
                </a:r>
                <a:endParaRPr kumimoji="1" lang="ja-JP" altLang="en-US" sz="1600" dirty="0">
                  <a:latin typeface="Times New Roman" pitchFamily="18" charset="0"/>
                  <a:cs typeface="Times New Roman" pitchFamily="18" charset="0"/>
                </a:endParaRPr>
              </a:p>
            </p:txBody>
          </p:sp>
          <p:sp>
            <p:nvSpPr>
              <p:cNvPr id="114" name="テキスト ボックス 113"/>
              <p:cNvSpPr txBox="1"/>
              <p:nvPr/>
            </p:nvSpPr>
            <p:spPr>
              <a:xfrm>
                <a:off x="8396314" y="2767008"/>
                <a:ext cx="428628"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10</a:t>
                </a:r>
                <a:endParaRPr kumimoji="1" lang="ja-JP" altLang="en-US" sz="1600" dirty="0">
                  <a:latin typeface="Times New Roman" pitchFamily="18" charset="0"/>
                  <a:cs typeface="Times New Roman" pitchFamily="18" charset="0"/>
                </a:endParaRPr>
              </a:p>
            </p:txBody>
          </p:sp>
        </p:grpSp>
        <p:grpSp>
          <p:nvGrpSpPr>
            <p:cNvPr id="4" name="グループ化 116"/>
            <p:cNvGrpSpPr/>
            <p:nvPr/>
          </p:nvGrpSpPr>
          <p:grpSpPr>
            <a:xfrm>
              <a:off x="5129216" y="1791103"/>
              <a:ext cx="728668" cy="2071694"/>
              <a:chOff x="5610232" y="938195"/>
              <a:chExt cx="728668" cy="2117557"/>
            </a:xfrm>
          </p:grpSpPr>
          <p:sp>
            <p:nvSpPr>
              <p:cNvPr id="118" name="正方形/長方形 117"/>
              <p:cNvSpPr/>
              <p:nvPr/>
            </p:nvSpPr>
            <p:spPr>
              <a:xfrm>
                <a:off x="5824546" y="938195"/>
                <a:ext cx="42862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9" name="テキスト ボックス 118"/>
              <p:cNvSpPr txBox="1"/>
              <p:nvPr/>
            </p:nvSpPr>
            <p:spPr>
              <a:xfrm>
                <a:off x="5610232" y="1177804"/>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50 ̊ S</a:t>
                </a:r>
                <a:endParaRPr kumimoji="1" lang="ja-JP" altLang="en-US" sz="1600" dirty="0">
                  <a:latin typeface="Times New Roman" pitchFamily="18" charset="0"/>
                  <a:cs typeface="Times New Roman" pitchFamily="18" charset="0"/>
                </a:endParaRPr>
              </a:p>
            </p:txBody>
          </p:sp>
          <p:sp>
            <p:nvSpPr>
              <p:cNvPr id="120" name="テキスト ボックス 119"/>
              <p:cNvSpPr txBox="1"/>
              <p:nvPr/>
            </p:nvSpPr>
            <p:spPr>
              <a:xfrm>
                <a:off x="5624520" y="1591929"/>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40 ̊ S</a:t>
                </a:r>
                <a:endParaRPr kumimoji="1" lang="ja-JP" altLang="en-US" sz="1600" dirty="0">
                  <a:latin typeface="Times New Roman" pitchFamily="18" charset="0"/>
                  <a:cs typeface="Times New Roman" pitchFamily="18" charset="0"/>
                </a:endParaRPr>
              </a:p>
            </p:txBody>
          </p:sp>
          <p:sp>
            <p:nvSpPr>
              <p:cNvPr id="123" name="テキスト ボックス 122"/>
              <p:cNvSpPr txBox="1"/>
              <p:nvPr/>
            </p:nvSpPr>
            <p:spPr>
              <a:xfrm>
                <a:off x="5624520" y="1967607"/>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30 ̊ S</a:t>
                </a:r>
                <a:endParaRPr kumimoji="1" lang="ja-JP" altLang="en-US" sz="1600" dirty="0">
                  <a:latin typeface="Times New Roman" pitchFamily="18" charset="0"/>
                  <a:cs typeface="Times New Roman" pitchFamily="18" charset="0"/>
                </a:endParaRPr>
              </a:p>
            </p:txBody>
          </p:sp>
          <p:sp>
            <p:nvSpPr>
              <p:cNvPr id="124" name="テキスト ボックス 123"/>
              <p:cNvSpPr txBox="1"/>
              <p:nvPr/>
            </p:nvSpPr>
            <p:spPr>
              <a:xfrm>
                <a:off x="5610232" y="2335257"/>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20 ̊ S</a:t>
                </a:r>
                <a:endParaRPr kumimoji="1" lang="ja-JP" altLang="en-US" sz="1600" dirty="0">
                  <a:latin typeface="Times New Roman" pitchFamily="18" charset="0"/>
                  <a:cs typeface="Times New Roman" pitchFamily="18" charset="0"/>
                </a:endParaRPr>
              </a:p>
            </p:txBody>
          </p:sp>
          <p:sp>
            <p:nvSpPr>
              <p:cNvPr id="125" name="テキスト ボックス 124"/>
              <p:cNvSpPr txBox="1"/>
              <p:nvPr/>
            </p:nvSpPr>
            <p:spPr>
              <a:xfrm>
                <a:off x="5624520" y="2701063"/>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10 ̊ S</a:t>
                </a:r>
                <a:endParaRPr kumimoji="1" lang="ja-JP" altLang="en-US" sz="1600" dirty="0">
                  <a:latin typeface="Times New Roman" pitchFamily="18" charset="0"/>
                  <a:cs typeface="Times New Roman" pitchFamily="18" charset="0"/>
                </a:endParaRPr>
              </a:p>
            </p:txBody>
          </p:sp>
        </p:grpSp>
        <p:sp>
          <p:nvSpPr>
            <p:cNvPr id="141" name="Text Box 83"/>
            <p:cNvSpPr txBox="1">
              <a:spLocks noChangeArrowheads="1"/>
            </p:cNvSpPr>
            <p:nvPr/>
          </p:nvSpPr>
          <p:spPr bwMode="auto">
            <a:xfrm>
              <a:off x="6444544" y="4043275"/>
              <a:ext cx="1447800" cy="369332"/>
            </a:xfrm>
            <a:prstGeom prst="rect">
              <a:avLst/>
            </a:prstGeom>
            <a:noFill/>
            <a:ln w="9525">
              <a:noFill/>
              <a:miter lim="800000"/>
              <a:headEnd/>
              <a:tailEnd/>
            </a:ln>
            <a:effectLst/>
          </p:spPr>
          <p:txBody>
            <a:bodyPr>
              <a:spAutoFit/>
            </a:bodyPr>
            <a:lstStyle/>
            <a:p>
              <a:pPr algn="ctr">
                <a:spcBef>
                  <a:spcPct val="50000"/>
                </a:spcBef>
              </a:pPr>
              <a:r>
                <a:rPr lang="en-US" altLang="ja-JP" dirty="0">
                  <a:latin typeface="Times New Roman" pitchFamily="18" charset="0"/>
                  <a:cs typeface="Times New Roman" pitchFamily="18" charset="0"/>
                </a:rPr>
                <a:t>Period (day)</a:t>
              </a:r>
            </a:p>
          </p:txBody>
        </p:sp>
      </p:grpSp>
      <p:grpSp>
        <p:nvGrpSpPr>
          <p:cNvPr id="5" name="グループ化 127"/>
          <p:cNvGrpSpPr/>
          <p:nvPr/>
        </p:nvGrpSpPr>
        <p:grpSpPr>
          <a:xfrm>
            <a:off x="500034" y="2419343"/>
            <a:ext cx="4214842" cy="3344807"/>
            <a:chOff x="928662" y="1791103"/>
            <a:chExt cx="3509987" cy="2638274"/>
          </a:xfrm>
        </p:grpSpPr>
        <p:sp>
          <p:nvSpPr>
            <p:cNvPr id="75" name="Freeform 78"/>
            <p:cNvSpPr>
              <a:spLocks/>
            </p:cNvSpPr>
            <p:nvPr/>
          </p:nvSpPr>
          <p:spPr bwMode="auto">
            <a:xfrm flipV="1">
              <a:off x="2143108" y="1981197"/>
              <a:ext cx="409578" cy="1614492"/>
            </a:xfrm>
            <a:custGeom>
              <a:avLst/>
              <a:gdLst/>
              <a:ahLst/>
              <a:cxnLst>
                <a:cxn ang="0">
                  <a:pos x="248" y="0"/>
                </a:cxn>
                <a:cxn ang="0">
                  <a:pos x="179" y="237"/>
                </a:cxn>
                <a:cxn ang="0">
                  <a:pos x="29" y="624"/>
                </a:cxn>
                <a:cxn ang="0">
                  <a:pos x="5" y="885"/>
                </a:cxn>
              </a:cxnLst>
              <a:rect l="0" t="0" r="r" b="b"/>
              <a:pathLst>
                <a:path w="248" h="885">
                  <a:moveTo>
                    <a:pt x="248" y="0"/>
                  </a:moveTo>
                  <a:cubicBezTo>
                    <a:pt x="237" y="39"/>
                    <a:pt x="216" y="133"/>
                    <a:pt x="179" y="237"/>
                  </a:cubicBezTo>
                  <a:cubicBezTo>
                    <a:pt x="142" y="341"/>
                    <a:pt x="58" y="516"/>
                    <a:pt x="29" y="624"/>
                  </a:cubicBezTo>
                  <a:cubicBezTo>
                    <a:pt x="0" y="732"/>
                    <a:pt x="10" y="831"/>
                    <a:pt x="5" y="885"/>
                  </a:cubicBezTo>
                </a:path>
              </a:pathLst>
            </a:custGeom>
            <a:noFill/>
            <a:ln w="38100" cap="rnd" cmpd="sng">
              <a:solidFill>
                <a:schemeClr val="bg1"/>
              </a:solidFill>
              <a:prstDash val="solid"/>
              <a:round/>
              <a:headEnd/>
              <a:tailEnd/>
            </a:ln>
            <a:effectLst/>
          </p:spPr>
          <p:txBody>
            <a:bodyPr/>
            <a:lstStyle/>
            <a:p>
              <a:endParaRPr lang="ja-JP" altLang="en-US" sz="2000">
                <a:latin typeface="Times New Roman" pitchFamily="18" charset="0"/>
                <a:cs typeface="Times New Roman" pitchFamily="18" charset="0"/>
              </a:endParaRPr>
            </a:p>
          </p:txBody>
        </p:sp>
        <p:pic>
          <p:nvPicPr>
            <p:cNvPr id="52228" name="Picture 4"/>
            <p:cNvPicPr>
              <a:picLocks noChangeAspect="1" noChangeArrowheads="1"/>
            </p:cNvPicPr>
            <p:nvPr/>
          </p:nvPicPr>
          <p:blipFill>
            <a:blip r:embed="rId3" cstate="print"/>
            <a:srcRect l="24056" t="10212" r="9905" b="24138"/>
            <a:stretch>
              <a:fillRect/>
            </a:stretch>
          </p:blipFill>
          <p:spPr bwMode="auto">
            <a:xfrm>
              <a:off x="1571603" y="1866888"/>
              <a:ext cx="2724169" cy="2003065"/>
            </a:xfrm>
            <a:prstGeom prst="rect">
              <a:avLst/>
            </a:prstGeom>
            <a:noFill/>
            <a:ln w="9525">
              <a:noFill/>
              <a:miter lim="800000"/>
              <a:headEnd/>
              <a:tailEnd/>
            </a:ln>
          </p:spPr>
        </p:pic>
        <p:sp>
          <p:nvSpPr>
            <p:cNvPr id="138" name="Freeform 78"/>
            <p:cNvSpPr>
              <a:spLocks/>
            </p:cNvSpPr>
            <p:nvPr/>
          </p:nvSpPr>
          <p:spPr bwMode="auto">
            <a:xfrm flipV="1">
              <a:off x="2224071" y="1852601"/>
              <a:ext cx="428627" cy="2010204"/>
            </a:xfrm>
            <a:custGeom>
              <a:avLst/>
              <a:gdLst/>
              <a:ahLst/>
              <a:cxnLst>
                <a:cxn ang="0">
                  <a:pos x="248" y="0"/>
                </a:cxn>
                <a:cxn ang="0">
                  <a:pos x="179" y="237"/>
                </a:cxn>
                <a:cxn ang="0">
                  <a:pos x="29" y="624"/>
                </a:cxn>
                <a:cxn ang="0">
                  <a:pos x="5" y="885"/>
                </a:cxn>
              </a:cxnLst>
              <a:rect l="0" t="0" r="r" b="b"/>
              <a:pathLst>
                <a:path w="248" h="885">
                  <a:moveTo>
                    <a:pt x="248" y="0"/>
                  </a:moveTo>
                  <a:cubicBezTo>
                    <a:pt x="237" y="39"/>
                    <a:pt x="216" y="133"/>
                    <a:pt x="179" y="237"/>
                  </a:cubicBezTo>
                  <a:cubicBezTo>
                    <a:pt x="142" y="341"/>
                    <a:pt x="58" y="516"/>
                    <a:pt x="29" y="624"/>
                  </a:cubicBezTo>
                  <a:cubicBezTo>
                    <a:pt x="0" y="732"/>
                    <a:pt x="10" y="831"/>
                    <a:pt x="5" y="885"/>
                  </a:cubicBezTo>
                </a:path>
              </a:pathLst>
            </a:custGeom>
            <a:noFill/>
            <a:ln w="38100" cap="rnd" cmpd="sng">
              <a:solidFill>
                <a:schemeClr val="bg1"/>
              </a:solidFill>
              <a:prstDash val="solid"/>
              <a:round/>
              <a:headEnd/>
              <a:tailEnd/>
            </a:ln>
            <a:effectLst/>
          </p:spPr>
          <p:txBody>
            <a:bodyPr/>
            <a:lstStyle/>
            <a:p>
              <a:endParaRPr lang="ja-JP" altLang="en-US" sz="2000">
                <a:latin typeface="Times New Roman" pitchFamily="18" charset="0"/>
                <a:cs typeface="Times New Roman" pitchFamily="18" charset="0"/>
              </a:endParaRPr>
            </a:p>
          </p:txBody>
        </p:sp>
        <p:grpSp>
          <p:nvGrpSpPr>
            <p:cNvPr id="6" name="グループ化 141"/>
            <p:cNvGrpSpPr/>
            <p:nvPr/>
          </p:nvGrpSpPr>
          <p:grpSpPr>
            <a:xfrm>
              <a:off x="928662" y="1791103"/>
              <a:ext cx="728668" cy="2071694"/>
              <a:chOff x="5610232" y="938195"/>
              <a:chExt cx="728668" cy="2117557"/>
            </a:xfrm>
          </p:grpSpPr>
          <p:sp>
            <p:nvSpPr>
              <p:cNvPr id="143" name="正方形/長方形 142"/>
              <p:cNvSpPr/>
              <p:nvPr/>
            </p:nvSpPr>
            <p:spPr>
              <a:xfrm>
                <a:off x="5824546" y="938195"/>
                <a:ext cx="42862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44" name="テキスト ボックス 143"/>
              <p:cNvSpPr txBox="1"/>
              <p:nvPr/>
            </p:nvSpPr>
            <p:spPr>
              <a:xfrm>
                <a:off x="5610232" y="1177804"/>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50 ̊ S</a:t>
                </a:r>
                <a:endParaRPr kumimoji="1" lang="ja-JP" altLang="en-US" sz="1600" dirty="0">
                  <a:latin typeface="Times New Roman" pitchFamily="18" charset="0"/>
                  <a:cs typeface="Times New Roman" pitchFamily="18" charset="0"/>
                </a:endParaRPr>
              </a:p>
            </p:txBody>
          </p:sp>
          <p:sp>
            <p:nvSpPr>
              <p:cNvPr id="145" name="テキスト ボックス 144"/>
              <p:cNvSpPr txBox="1"/>
              <p:nvPr/>
            </p:nvSpPr>
            <p:spPr>
              <a:xfrm>
                <a:off x="5624520" y="1591929"/>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40 ̊ S</a:t>
                </a:r>
                <a:endParaRPr kumimoji="1" lang="ja-JP" altLang="en-US" sz="1600" dirty="0">
                  <a:latin typeface="Times New Roman" pitchFamily="18" charset="0"/>
                  <a:cs typeface="Times New Roman" pitchFamily="18" charset="0"/>
                </a:endParaRPr>
              </a:p>
            </p:txBody>
          </p:sp>
          <p:sp>
            <p:nvSpPr>
              <p:cNvPr id="146" name="テキスト ボックス 145"/>
              <p:cNvSpPr txBox="1"/>
              <p:nvPr/>
            </p:nvSpPr>
            <p:spPr>
              <a:xfrm>
                <a:off x="5624520" y="1967607"/>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30 ̊ S</a:t>
                </a:r>
                <a:endParaRPr kumimoji="1" lang="ja-JP" altLang="en-US" sz="1600" dirty="0">
                  <a:latin typeface="Times New Roman" pitchFamily="18" charset="0"/>
                  <a:cs typeface="Times New Roman" pitchFamily="18" charset="0"/>
                </a:endParaRPr>
              </a:p>
            </p:txBody>
          </p:sp>
          <p:sp>
            <p:nvSpPr>
              <p:cNvPr id="147" name="テキスト ボックス 146"/>
              <p:cNvSpPr txBox="1"/>
              <p:nvPr/>
            </p:nvSpPr>
            <p:spPr>
              <a:xfrm>
                <a:off x="5610232" y="2335257"/>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20 ̊ S</a:t>
                </a:r>
                <a:endParaRPr kumimoji="1" lang="ja-JP" altLang="en-US" sz="1600" dirty="0">
                  <a:latin typeface="Times New Roman" pitchFamily="18" charset="0"/>
                  <a:cs typeface="Times New Roman" pitchFamily="18" charset="0"/>
                </a:endParaRPr>
              </a:p>
            </p:txBody>
          </p:sp>
          <p:sp>
            <p:nvSpPr>
              <p:cNvPr id="148" name="テキスト ボックス 147"/>
              <p:cNvSpPr txBox="1"/>
              <p:nvPr/>
            </p:nvSpPr>
            <p:spPr>
              <a:xfrm>
                <a:off x="5624520" y="2701063"/>
                <a:ext cx="714380" cy="354689"/>
              </a:xfrm>
              <a:prstGeom prst="rect">
                <a:avLst/>
              </a:prstGeom>
              <a:noFill/>
            </p:spPr>
            <p:txBody>
              <a:bodyPr wrap="square" rtlCol="0">
                <a:spAutoFit/>
              </a:bodyPr>
              <a:lstStyle/>
              <a:p>
                <a:pPr algn="r"/>
                <a:r>
                  <a:rPr lang="en-US" altLang="ja-JP" sz="1600" dirty="0" smtClean="0">
                    <a:latin typeface="Times New Roman" pitchFamily="18" charset="0"/>
                    <a:cs typeface="Times New Roman" pitchFamily="18" charset="0"/>
                  </a:rPr>
                  <a:t>10 ̊ S</a:t>
                </a:r>
                <a:endParaRPr kumimoji="1" lang="ja-JP" altLang="en-US" sz="1600" dirty="0">
                  <a:latin typeface="Times New Roman" pitchFamily="18" charset="0"/>
                  <a:cs typeface="Times New Roman" pitchFamily="18" charset="0"/>
                </a:endParaRPr>
              </a:p>
            </p:txBody>
          </p:sp>
        </p:grpSp>
        <p:grpSp>
          <p:nvGrpSpPr>
            <p:cNvPr id="7" name="グループ化 155"/>
            <p:cNvGrpSpPr/>
            <p:nvPr/>
          </p:nvGrpSpPr>
          <p:grpSpPr>
            <a:xfrm>
              <a:off x="1223939" y="3891377"/>
              <a:ext cx="3214710" cy="282009"/>
              <a:chOff x="5929322" y="2762246"/>
              <a:chExt cx="2928958" cy="343316"/>
            </a:xfrm>
          </p:grpSpPr>
          <p:sp>
            <p:nvSpPr>
              <p:cNvPr id="157" name="正方形/長方形 156"/>
              <p:cNvSpPr/>
              <p:nvPr/>
            </p:nvSpPr>
            <p:spPr>
              <a:xfrm>
                <a:off x="5929322" y="2805108"/>
                <a:ext cx="2928958" cy="28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58" name="テキスト ボックス 157"/>
              <p:cNvSpPr txBox="1"/>
              <p:nvPr/>
            </p:nvSpPr>
            <p:spPr>
              <a:xfrm>
                <a:off x="6143636" y="2767008"/>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2</a:t>
                </a:r>
                <a:endParaRPr kumimoji="1" lang="ja-JP" altLang="en-US" sz="1600" dirty="0">
                  <a:latin typeface="Times New Roman" pitchFamily="18" charset="0"/>
                  <a:cs typeface="Times New Roman" pitchFamily="18" charset="0"/>
                </a:endParaRPr>
              </a:p>
            </p:txBody>
          </p:sp>
          <p:sp>
            <p:nvSpPr>
              <p:cNvPr id="159" name="テキスト ボックス 158"/>
              <p:cNvSpPr txBox="1"/>
              <p:nvPr/>
            </p:nvSpPr>
            <p:spPr>
              <a:xfrm>
                <a:off x="6724665" y="2767008"/>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4</a:t>
                </a:r>
                <a:endParaRPr kumimoji="1" lang="ja-JP" altLang="en-US" sz="1600" dirty="0">
                  <a:latin typeface="Times New Roman" pitchFamily="18" charset="0"/>
                  <a:cs typeface="Times New Roman" pitchFamily="18" charset="0"/>
                </a:endParaRPr>
              </a:p>
            </p:txBody>
          </p:sp>
          <p:sp>
            <p:nvSpPr>
              <p:cNvPr id="160" name="テキスト ボックス 159"/>
              <p:cNvSpPr txBox="1"/>
              <p:nvPr/>
            </p:nvSpPr>
            <p:spPr>
              <a:xfrm>
                <a:off x="7305694" y="2762246"/>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6</a:t>
                </a:r>
                <a:endParaRPr kumimoji="1" lang="ja-JP" altLang="en-US" sz="1600" dirty="0">
                  <a:latin typeface="Times New Roman" pitchFamily="18" charset="0"/>
                  <a:cs typeface="Times New Roman" pitchFamily="18" charset="0"/>
                </a:endParaRPr>
              </a:p>
            </p:txBody>
          </p:sp>
          <p:sp>
            <p:nvSpPr>
              <p:cNvPr id="161" name="テキスト ボックス 160"/>
              <p:cNvSpPr txBox="1"/>
              <p:nvPr/>
            </p:nvSpPr>
            <p:spPr>
              <a:xfrm>
                <a:off x="7886723" y="2767008"/>
                <a:ext cx="285752"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8</a:t>
                </a:r>
                <a:endParaRPr kumimoji="1" lang="ja-JP" altLang="en-US" sz="1600" dirty="0">
                  <a:latin typeface="Times New Roman" pitchFamily="18" charset="0"/>
                  <a:cs typeface="Times New Roman" pitchFamily="18" charset="0"/>
                </a:endParaRPr>
              </a:p>
            </p:txBody>
          </p:sp>
          <p:sp>
            <p:nvSpPr>
              <p:cNvPr id="162" name="テキスト ボックス 161"/>
              <p:cNvSpPr txBox="1"/>
              <p:nvPr/>
            </p:nvSpPr>
            <p:spPr>
              <a:xfrm>
                <a:off x="8396314" y="2767008"/>
                <a:ext cx="428628"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10</a:t>
                </a:r>
                <a:endParaRPr kumimoji="1" lang="ja-JP" altLang="en-US" sz="1600" dirty="0">
                  <a:latin typeface="Times New Roman" pitchFamily="18" charset="0"/>
                  <a:cs typeface="Times New Roman" pitchFamily="18" charset="0"/>
                </a:endParaRPr>
              </a:p>
            </p:txBody>
          </p:sp>
        </p:grpSp>
        <p:sp>
          <p:nvSpPr>
            <p:cNvPr id="140" name="Text Box 83"/>
            <p:cNvSpPr txBox="1">
              <a:spLocks noChangeArrowheads="1"/>
            </p:cNvSpPr>
            <p:nvPr/>
          </p:nvSpPr>
          <p:spPr bwMode="auto">
            <a:xfrm>
              <a:off x="2157970" y="4060045"/>
              <a:ext cx="1447800" cy="369332"/>
            </a:xfrm>
            <a:prstGeom prst="rect">
              <a:avLst/>
            </a:prstGeom>
            <a:noFill/>
            <a:ln w="9525">
              <a:noFill/>
              <a:miter lim="800000"/>
              <a:headEnd/>
              <a:tailEnd/>
            </a:ln>
            <a:effectLst/>
          </p:spPr>
          <p:txBody>
            <a:bodyPr>
              <a:spAutoFit/>
            </a:bodyPr>
            <a:lstStyle/>
            <a:p>
              <a:pPr algn="ctr">
                <a:spcBef>
                  <a:spcPct val="50000"/>
                </a:spcBef>
              </a:pPr>
              <a:r>
                <a:rPr lang="en-US" altLang="ja-JP" dirty="0">
                  <a:latin typeface="Times New Roman" pitchFamily="18" charset="0"/>
                  <a:cs typeface="Times New Roman" pitchFamily="18" charset="0"/>
                </a:rPr>
                <a:t>Period (day)</a:t>
              </a:r>
            </a:p>
          </p:txBody>
        </p:sp>
      </p:grpSp>
      <p:sp>
        <p:nvSpPr>
          <p:cNvPr id="19463" name="Text Box 7"/>
          <p:cNvSpPr txBox="1">
            <a:spLocks noChangeArrowheads="1"/>
          </p:cNvSpPr>
          <p:nvPr/>
        </p:nvSpPr>
        <p:spPr bwMode="auto">
          <a:xfrm>
            <a:off x="2786050" y="2143117"/>
            <a:ext cx="1695450" cy="366712"/>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FFC000"/>
                </a:solidFill>
                <a:latin typeface="Times New Roman" pitchFamily="18" charset="0"/>
                <a:cs typeface="Times New Roman" pitchFamily="18" charset="0"/>
              </a:rPr>
              <a:t>Day </a:t>
            </a:r>
            <a:r>
              <a:rPr lang="en-US" altLang="ja-JP" b="1" dirty="0" smtClean="0">
                <a:solidFill>
                  <a:srgbClr val="FFC000"/>
                </a:solidFill>
                <a:latin typeface="Times New Roman" pitchFamily="18" charset="0"/>
                <a:cs typeface="Times New Roman" pitchFamily="18" charset="0"/>
              </a:rPr>
              <a:t>436 </a:t>
            </a:r>
            <a:r>
              <a:rPr lang="en-US" altLang="ja-JP" b="1" dirty="0">
                <a:solidFill>
                  <a:srgbClr val="FFC000"/>
                </a:solidFill>
                <a:latin typeface="Times New Roman" pitchFamily="18" charset="0"/>
                <a:cs typeface="Times New Roman" pitchFamily="18" charset="0"/>
              </a:rPr>
              <a:t>- </a:t>
            </a:r>
            <a:r>
              <a:rPr lang="en-US" altLang="ja-JP" b="1" dirty="0" smtClean="0">
                <a:solidFill>
                  <a:srgbClr val="FFC000"/>
                </a:solidFill>
                <a:latin typeface="Times New Roman" pitchFamily="18" charset="0"/>
                <a:cs typeface="Times New Roman" pitchFamily="18" charset="0"/>
              </a:rPr>
              <a:t>497</a:t>
            </a:r>
            <a:endParaRPr lang="en-US" altLang="ja-JP" b="1" dirty="0">
              <a:solidFill>
                <a:srgbClr val="FFC000"/>
              </a:solidFill>
              <a:latin typeface="Times New Roman" pitchFamily="18" charset="0"/>
              <a:cs typeface="Times New Roman" pitchFamily="18" charset="0"/>
            </a:endParaRPr>
          </a:p>
        </p:txBody>
      </p:sp>
      <p:sp>
        <p:nvSpPr>
          <p:cNvPr id="19475" name="Text Box 19"/>
          <p:cNvSpPr txBox="1">
            <a:spLocks noChangeArrowheads="1"/>
          </p:cNvSpPr>
          <p:nvPr/>
        </p:nvSpPr>
        <p:spPr bwMode="auto">
          <a:xfrm>
            <a:off x="3786182" y="928670"/>
            <a:ext cx="2143140" cy="738664"/>
          </a:xfrm>
          <a:prstGeom prst="rect">
            <a:avLst/>
          </a:prstGeom>
          <a:noFill/>
          <a:ln w="9525">
            <a:noFill/>
            <a:miter lim="800000"/>
            <a:headEnd/>
            <a:tailEnd/>
          </a:ln>
          <a:effectLst/>
        </p:spPr>
        <p:txBody>
          <a:bodyPr wrap="square">
            <a:spAutoFit/>
          </a:bodyPr>
          <a:lstStyle/>
          <a:p>
            <a:pPr>
              <a:spcBef>
                <a:spcPct val="50000"/>
              </a:spcBef>
            </a:pPr>
            <a:r>
              <a:rPr lang="ja-JP" altLang="en-US" sz="1400" dirty="0" smtClean="0">
                <a:latin typeface="Times New Roman" pitchFamily="18" charset="0"/>
                <a:cs typeface="Times New Roman" pitchFamily="18" charset="0"/>
              </a:rPr>
              <a:t>各観測</a:t>
            </a:r>
            <a:r>
              <a:rPr lang="ja-JP" altLang="en-US" sz="1400" dirty="0" smtClean="0">
                <a:latin typeface="Times New Roman" pitchFamily="18" charset="0"/>
                <a:cs typeface="Times New Roman" pitchFamily="18" charset="0"/>
              </a:rPr>
              <a:t>期間</a:t>
            </a:r>
            <a:r>
              <a:rPr lang="ja-JP" altLang="en-US" sz="1400" dirty="0" smtClean="0">
                <a:latin typeface="Times New Roman" pitchFamily="18" charset="0"/>
                <a:cs typeface="Times New Roman" pitchFamily="18" charset="0"/>
              </a:rPr>
              <a:t>に</a:t>
            </a:r>
            <a:r>
              <a:rPr lang="ja-JP" altLang="en-US" sz="1400" dirty="0" smtClean="0">
                <a:latin typeface="Times New Roman" pitchFamily="18" charset="0"/>
                <a:cs typeface="Times New Roman" pitchFamily="18" charset="0"/>
              </a:rPr>
              <a:t>おける</a:t>
            </a:r>
            <a:r>
              <a:rPr lang="en-US" altLang="ja-JP" sz="1400" dirty="0" smtClean="0">
                <a:latin typeface="Times New Roman" pitchFamily="18" charset="0"/>
                <a:cs typeface="Times New Roman" pitchFamily="18" charset="0"/>
              </a:rPr>
              <a:t/>
            </a:r>
            <a:br>
              <a:rPr lang="en-US" altLang="ja-JP" sz="1400" dirty="0" smtClean="0">
                <a:latin typeface="Times New Roman" pitchFamily="18" charset="0"/>
                <a:cs typeface="Times New Roman" pitchFamily="18" charset="0"/>
              </a:rPr>
            </a:br>
            <a:r>
              <a:rPr lang="ja-JP" altLang="en-US" sz="1400" dirty="0" smtClean="0">
                <a:latin typeface="Times New Roman" pitchFamily="18" charset="0"/>
                <a:cs typeface="Times New Roman" pitchFamily="18" charset="0"/>
              </a:rPr>
              <a:t>経度</a:t>
            </a:r>
            <a:r>
              <a:rPr lang="ja-JP" altLang="en-US" sz="1400" dirty="0" smtClean="0">
                <a:latin typeface="Times New Roman" pitchFamily="18" charset="0"/>
                <a:cs typeface="Times New Roman" pitchFamily="18" charset="0"/>
              </a:rPr>
              <a:t>平均した東西</a:t>
            </a:r>
            <a:r>
              <a:rPr lang="ja-JP" altLang="en-US" sz="1400" dirty="0" smtClean="0">
                <a:latin typeface="Times New Roman" pitchFamily="18" charset="0"/>
                <a:cs typeface="Times New Roman" pitchFamily="18" charset="0"/>
              </a:rPr>
              <a:t>風速</a:t>
            </a:r>
            <a:r>
              <a:rPr lang="ja-JP" altLang="en-US" sz="1400" dirty="0" smtClean="0">
                <a:latin typeface="Times New Roman" pitchFamily="18" charset="0"/>
                <a:cs typeface="Times New Roman" pitchFamily="18" charset="0"/>
              </a:rPr>
              <a:t>に</a:t>
            </a:r>
            <a:r>
              <a:rPr lang="en-US" altLang="ja-JP" sz="1400" dirty="0" smtClean="0">
                <a:latin typeface="Times New Roman" pitchFamily="18" charset="0"/>
                <a:cs typeface="Times New Roman" pitchFamily="18" charset="0"/>
              </a:rPr>
              <a:t/>
            </a:r>
            <a:br>
              <a:rPr lang="en-US" altLang="ja-JP" sz="1400" dirty="0" smtClean="0">
                <a:latin typeface="Times New Roman" pitchFamily="18" charset="0"/>
                <a:cs typeface="Times New Roman" pitchFamily="18" charset="0"/>
              </a:rPr>
            </a:br>
            <a:r>
              <a:rPr lang="ja-JP" altLang="en-US" sz="1400" dirty="0" smtClean="0">
                <a:latin typeface="Times New Roman" pitchFamily="18" charset="0"/>
                <a:cs typeface="Times New Roman" pitchFamily="18" charset="0"/>
              </a:rPr>
              <a:t>相当</a:t>
            </a:r>
            <a:r>
              <a:rPr lang="ja-JP" altLang="en-US" sz="1400" dirty="0" smtClean="0">
                <a:latin typeface="Times New Roman" pitchFamily="18" charset="0"/>
                <a:cs typeface="Times New Roman" pitchFamily="18" charset="0"/>
              </a:rPr>
              <a:t>する周期</a:t>
            </a:r>
            <a:endParaRPr lang="en-US" altLang="ja-JP" sz="1400" dirty="0">
              <a:latin typeface="Times New Roman" pitchFamily="18" charset="0"/>
              <a:cs typeface="Times New Roman" pitchFamily="18" charset="0"/>
            </a:endParaRPr>
          </a:p>
        </p:txBody>
      </p:sp>
      <p:sp>
        <p:nvSpPr>
          <p:cNvPr id="19514" name="Text Box 58"/>
          <p:cNvSpPr txBox="1">
            <a:spLocks noChangeArrowheads="1"/>
          </p:cNvSpPr>
          <p:nvPr/>
        </p:nvSpPr>
        <p:spPr bwMode="auto">
          <a:xfrm>
            <a:off x="6715140" y="990585"/>
            <a:ext cx="2000263" cy="523220"/>
          </a:xfrm>
          <a:prstGeom prst="rect">
            <a:avLst/>
          </a:prstGeom>
          <a:noFill/>
          <a:ln w="9525">
            <a:noFill/>
            <a:miter lim="800000"/>
            <a:headEnd/>
            <a:tailEnd/>
          </a:ln>
          <a:effectLst/>
        </p:spPr>
        <p:txBody>
          <a:bodyPr wrap="square">
            <a:spAutoFit/>
          </a:bodyPr>
          <a:lstStyle/>
          <a:p>
            <a:pPr algn="ctr">
              <a:spcBef>
                <a:spcPct val="50000"/>
              </a:spcBef>
            </a:pPr>
            <a:r>
              <a:rPr lang="ja-JP" altLang="en-US" sz="1400" dirty="0" smtClean="0">
                <a:latin typeface="Times New Roman" pitchFamily="18" charset="0"/>
                <a:cs typeface="Times New Roman" pitchFamily="18" charset="0"/>
              </a:rPr>
              <a:t>パワースペクトル密度</a:t>
            </a:r>
            <a:r>
              <a:rPr lang="en-US" altLang="ja-JP" sz="1400" dirty="0" smtClean="0">
                <a:latin typeface="Times New Roman" pitchFamily="18" charset="0"/>
                <a:cs typeface="Times New Roman" pitchFamily="18" charset="0"/>
              </a:rPr>
              <a:t/>
            </a:r>
            <a:br>
              <a:rPr lang="en-US" altLang="ja-JP" sz="1400" dirty="0" smtClean="0">
                <a:latin typeface="Times New Roman" pitchFamily="18" charset="0"/>
                <a:cs typeface="Times New Roman" pitchFamily="18" charset="0"/>
              </a:rPr>
            </a:br>
            <a:r>
              <a:rPr lang="en-US" altLang="ja-JP" sz="1400" dirty="0" smtClean="0">
                <a:latin typeface="Times New Roman" pitchFamily="18" charset="0"/>
                <a:cs typeface="Times New Roman" pitchFamily="18" charset="0"/>
              </a:rPr>
              <a:t>(Normalized)</a:t>
            </a:r>
            <a:endParaRPr lang="en-US" altLang="ja-JP" sz="1400" dirty="0">
              <a:latin typeface="Times New Roman" pitchFamily="18" charset="0"/>
              <a:cs typeface="Times New Roman" pitchFamily="18" charset="0"/>
            </a:endParaRPr>
          </a:p>
        </p:txBody>
      </p:sp>
      <p:sp>
        <p:nvSpPr>
          <p:cNvPr id="19518" name="Text Box 62"/>
          <p:cNvSpPr txBox="1">
            <a:spLocks noChangeArrowheads="1"/>
          </p:cNvSpPr>
          <p:nvPr/>
        </p:nvSpPr>
        <p:spPr bwMode="auto">
          <a:xfrm>
            <a:off x="500034" y="5929330"/>
            <a:ext cx="1981200" cy="376237"/>
          </a:xfrm>
          <a:prstGeom prst="rect">
            <a:avLst/>
          </a:prstGeom>
          <a:noFill/>
          <a:ln w="9525">
            <a:solidFill>
              <a:schemeClr val="accent2"/>
            </a:solidFill>
            <a:miter lim="800000"/>
            <a:headEnd/>
            <a:tailEnd/>
          </a:ln>
          <a:effectLst/>
        </p:spPr>
        <p:txBody>
          <a:bodyPr>
            <a:spAutoFit/>
          </a:bodyPr>
          <a:lstStyle/>
          <a:p>
            <a:pPr algn="ctr">
              <a:spcBef>
                <a:spcPct val="50000"/>
              </a:spcBef>
            </a:pPr>
            <a:r>
              <a:rPr lang="en-US" altLang="ja-JP" dirty="0">
                <a:latin typeface="Times New Roman" pitchFamily="18" charset="0"/>
                <a:cs typeface="Times New Roman" pitchFamily="18" charset="0"/>
              </a:rPr>
              <a:t>Kelvin wave like</a:t>
            </a:r>
          </a:p>
        </p:txBody>
      </p:sp>
      <p:sp>
        <p:nvSpPr>
          <p:cNvPr id="19530" name="Text Box 74"/>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smtClean="0">
                <a:latin typeface="Times New Roman" pitchFamily="18" charset="0"/>
                <a:cs typeface="Times New Roman" pitchFamily="18" charset="0"/>
              </a:rPr>
              <a:t>Discussion</a:t>
            </a:r>
            <a:endParaRPr lang="en-US" altLang="ja-JP" u="sng" dirty="0">
              <a:latin typeface="Times New Roman" pitchFamily="18" charset="0"/>
              <a:cs typeface="Times New Roman" pitchFamily="18" charset="0"/>
            </a:endParaRPr>
          </a:p>
        </p:txBody>
      </p:sp>
      <p:sp>
        <p:nvSpPr>
          <p:cNvPr id="19540" name="Text Box 84"/>
          <p:cNvSpPr txBox="1">
            <a:spLocks noChangeArrowheads="1"/>
          </p:cNvSpPr>
          <p:nvPr/>
        </p:nvSpPr>
        <p:spPr bwMode="auto">
          <a:xfrm>
            <a:off x="6005538" y="5786454"/>
            <a:ext cx="2209800" cy="376238"/>
          </a:xfrm>
          <a:prstGeom prst="rect">
            <a:avLst/>
          </a:prstGeom>
          <a:noFill/>
          <a:ln w="9525">
            <a:solidFill>
              <a:schemeClr val="folHlink"/>
            </a:solidFill>
            <a:miter lim="800000"/>
            <a:headEnd/>
            <a:tailEnd/>
          </a:ln>
          <a:effectLst/>
        </p:spPr>
        <p:txBody>
          <a:bodyPr>
            <a:spAutoFit/>
          </a:bodyPr>
          <a:lstStyle/>
          <a:p>
            <a:pPr algn="ctr">
              <a:spcBef>
                <a:spcPct val="50000"/>
              </a:spcBef>
            </a:pPr>
            <a:r>
              <a:rPr lang="en-US" altLang="ja-JP" dirty="0" err="1">
                <a:latin typeface="Times New Roman" pitchFamily="18" charset="0"/>
                <a:cs typeface="Times New Roman" pitchFamily="18" charset="0"/>
              </a:rPr>
              <a:t>Rossby</a:t>
            </a:r>
            <a:r>
              <a:rPr lang="en-US" altLang="ja-JP" dirty="0">
                <a:latin typeface="Times New Roman" pitchFamily="18" charset="0"/>
                <a:cs typeface="Times New Roman" pitchFamily="18" charset="0"/>
              </a:rPr>
              <a:t>-wave like</a:t>
            </a:r>
          </a:p>
        </p:txBody>
      </p:sp>
      <p:cxnSp>
        <p:nvCxnSpPr>
          <p:cNvPr id="65" name="直線矢印コネクタ 64"/>
          <p:cNvCxnSpPr/>
          <p:nvPr/>
        </p:nvCxnSpPr>
        <p:spPr>
          <a:xfrm>
            <a:off x="5143504" y="1571612"/>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 Box 8"/>
          <p:cNvSpPr txBox="1">
            <a:spLocks noChangeArrowheads="1"/>
          </p:cNvSpPr>
          <p:nvPr/>
        </p:nvSpPr>
        <p:spPr bwMode="auto">
          <a:xfrm>
            <a:off x="7019954" y="2143116"/>
            <a:ext cx="1695450" cy="366713"/>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00B0F0"/>
                </a:solidFill>
                <a:latin typeface="Times New Roman" pitchFamily="18" charset="0"/>
                <a:cs typeface="Times New Roman" pitchFamily="18" charset="0"/>
              </a:rPr>
              <a:t>Day </a:t>
            </a:r>
            <a:r>
              <a:rPr lang="en-US" altLang="ja-JP" b="1" dirty="0" smtClean="0">
                <a:solidFill>
                  <a:srgbClr val="00B0F0"/>
                </a:solidFill>
                <a:latin typeface="Times New Roman" pitchFamily="18" charset="0"/>
                <a:cs typeface="Times New Roman" pitchFamily="18" charset="0"/>
              </a:rPr>
              <a:t>648 </a:t>
            </a:r>
            <a:r>
              <a:rPr lang="en-US" altLang="ja-JP" b="1" dirty="0">
                <a:solidFill>
                  <a:srgbClr val="00B0F0"/>
                </a:solidFill>
                <a:latin typeface="Times New Roman" pitchFamily="18" charset="0"/>
                <a:cs typeface="Times New Roman" pitchFamily="18" charset="0"/>
              </a:rPr>
              <a:t>- </a:t>
            </a:r>
            <a:r>
              <a:rPr lang="en-US" altLang="ja-JP" b="1" dirty="0" smtClean="0">
                <a:solidFill>
                  <a:srgbClr val="00B0F0"/>
                </a:solidFill>
                <a:latin typeface="Times New Roman" pitchFamily="18" charset="0"/>
                <a:cs typeface="Times New Roman" pitchFamily="18" charset="0"/>
              </a:rPr>
              <a:t>739</a:t>
            </a:r>
            <a:endParaRPr lang="en-US" altLang="ja-JP" b="1" dirty="0">
              <a:solidFill>
                <a:srgbClr val="00B0F0"/>
              </a:solidFill>
              <a:latin typeface="Times New Roman" pitchFamily="18" charset="0"/>
              <a:cs typeface="Times New Roman" pitchFamily="18" charset="0"/>
            </a:endParaRPr>
          </a:p>
        </p:txBody>
      </p:sp>
      <p:sp>
        <p:nvSpPr>
          <p:cNvPr id="72" name="テキスト ボックス 71"/>
          <p:cNvSpPr txBox="1"/>
          <p:nvPr/>
        </p:nvSpPr>
        <p:spPr>
          <a:xfrm>
            <a:off x="285720" y="1129713"/>
            <a:ext cx="2000264" cy="584775"/>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ja-JP" altLang="en-US" sz="1600" dirty="0" smtClean="0">
                <a:latin typeface="Times New Roman" pitchFamily="18" charset="0"/>
                <a:cs typeface="Times New Roman" pitchFamily="18" charset="0"/>
              </a:rPr>
              <a:t>雲の明るさ変化の</a:t>
            </a:r>
            <a:r>
              <a:rPr lang="en-US" altLang="ja-JP" sz="1600" dirty="0" smtClean="0">
                <a:latin typeface="Times New Roman" pitchFamily="18" charset="0"/>
                <a:cs typeface="Times New Roman" pitchFamily="18" charset="0"/>
              </a:rPr>
              <a:t/>
            </a:r>
            <a:br>
              <a:rPr lang="en-US" altLang="ja-JP" sz="1600" dirty="0" smtClean="0">
                <a:latin typeface="Times New Roman" pitchFamily="18" charset="0"/>
                <a:cs typeface="Times New Roman" pitchFamily="18" charset="0"/>
              </a:rPr>
            </a:br>
            <a:r>
              <a:rPr lang="ja-JP" altLang="en-US" sz="1600" dirty="0" smtClean="0">
                <a:latin typeface="Times New Roman" pitchFamily="18" charset="0"/>
                <a:cs typeface="Times New Roman" pitchFamily="18" charset="0"/>
              </a:rPr>
              <a:t>スペクトル解析</a:t>
            </a:r>
            <a:endParaRPr kumimoji="1" lang="ja-JP" altLang="en-US" sz="1600" dirty="0">
              <a:latin typeface="Times New Roman" pitchFamily="18" charset="0"/>
              <a:cs typeface="Times New Roman" pitchFamily="18" charset="0"/>
            </a:endParaRPr>
          </a:p>
        </p:txBody>
      </p:sp>
      <p:sp>
        <p:nvSpPr>
          <p:cNvPr id="170" name="テキスト ボックス 169"/>
          <p:cNvSpPr txBox="1"/>
          <p:nvPr/>
        </p:nvSpPr>
        <p:spPr>
          <a:xfrm>
            <a:off x="6500826" y="1704941"/>
            <a:ext cx="2451086" cy="307777"/>
          </a:xfrm>
          <a:prstGeom prst="rect">
            <a:avLst/>
          </a:prstGeom>
          <a:noFill/>
        </p:spPr>
        <p:txBody>
          <a:bodyPr wrap="square" rtlCol="0">
            <a:spAutoFit/>
          </a:bodyPr>
          <a:lstStyle/>
          <a:p>
            <a:r>
              <a:rPr lang="ja-JP" altLang="en-US" sz="1400" dirty="0" smtClean="0">
                <a:latin typeface="Times New Roman" pitchFamily="18" charset="0"/>
                <a:cs typeface="Times New Roman" pitchFamily="18" charset="0"/>
              </a:rPr>
              <a:t>各緯度での最大値で規格化</a:t>
            </a:r>
            <a:endParaRPr kumimoji="1" lang="ja-JP" altLang="en-US" sz="1400" dirty="0">
              <a:latin typeface="Times New Roman" pitchFamily="18" charset="0"/>
              <a:cs typeface="Times New Roman" pitchFamily="18" charset="0"/>
            </a:endParaRPr>
          </a:p>
        </p:txBody>
      </p:sp>
      <p:sp>
        <p:nvSpPr>
          <p:cNvPr id="172" name="テキスト ボックス 171"/>
          <p:cNvSpPr txBox="1"/>
          <p:nvPr/>
        </p:nvSpPr>
        <p:spPr>
          <a:xfrm rot="16200000">
            <a:off x="-243994" y="3806313"/>
            <a:ext cx="1571636"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Latitude (deg)</a:t>
            </a:r>
            <a:endParaRPr kumimoji="1" lang="ja-JP" altLang="en-US" dirty="0">
              <a:latin typeface="Times New Roman" pitchFamily="18" charset="0"/>
              <a:cs typeface="Times New Roman" pitchFamily="18" charset="0"/>
            </a:endParaRPr>
          </a:p>
        </p:txBody>
      </p:sp>
      <p:grpSp>
        <p:nvGrpSpPr>
          <p:cNvPr id="8" name="Group 20"/>
          <p:cNvGrpSpPr>
            <a:grpSpLocks/>
          </p:cNvGrpSpPr>
          <p:nvPr/>
        </p:nvGrpSpPr>
        <p:grpSpPr bwMode="auto">
          <a:xfrm>
            <a:off x="6715140" y="1195375"/>
            <a:ext cx="2000250" cy="439738"/>
            <a:chOff x="4565" y="143"/>
            <a:chExt cx="1260" cy="277"/>
          </a:xfrm>
        </p:grpSpPr>
        <p:grpSp>
          <p:nvGrpSpPr>
            <p:cNvPr id="9" name="Group 21"/>
            <p:cNvGrpSpPr>
              <a:grpSpLocks/>
            </p:cNvGrpSpPr>
            <p:nvPr/>
          </p:nvGrpSpPr>
          <p:grpSpPr bwMode="auto">
            <a:xfrm rot="5400000">
              <a:off x="5142" y="-102"/>
              <a:ext cx="84" cy="960"/>
              <a:chOff x="5727" y="1296"/>
              <a:chExt cx="84" cy="1376"/>
            </a:xfrm>
          </p:grpSpPr>
          <p:pic>
            <p:nvPicPr>
              <p:cNvPr id="196" name="Picture 22"/>
              <p:cNvPicPr>
                <a:picLocks noChangeAspect="1" noChangeArrowheads="1"/>
              </p:cNvPicPr>
              <p:nvPr/>
            </p:nvPicPr>
            <p:blipFill>
              <a:blip r:embed="rId4" cstate="print"/>
              <a:srcRect l="47025" t="13060" r="47025" b="24741"/>
              <a:stretch>
                <a:fillRect/>
              </a:stretch>
            </p:blipFill>
            <p:spPr bwMode="auto">
              <a:xfrm>
                <a:off x="5727" y="1296"/>
                <a:ext cx="84" cy="1376"/>
              </a:xfrm>
              <a:prstGeom prst="rect">
                <a:avLst/>
              </a:prstGeom>
              <a:noFill/>
              <a:ln w="12700">
                <a:solidFill>
                  <a:schemeClr val="tx1"/>
                </a:solidFill>
                <a:miter lim="800000"/>
                <a:headEnd/>
                <a:tailEnd/>
              </a:ln>
              <a:effectLst/>
            </p:spPr>
          </p:pic>
          <p:grpSp>
            <p:nvGrpSpPr>
              <p:cNvPr id="10" name="Group 23"/>
              <p:cNvGrpSpPr>
                <a:grpSpLocks/>
              </p:cNvGrpSpPr>
              <p:nvPr/>
            </p:nvGrpSpPr>
            <p:grpSpPr bwMode="auto">
              <a:xfrm>
                <a:off x="5727" y="1488"/>
                <a:ext cx="25" cy="1008"/>
                <a:chOff x="3408" y="3312"/>
                <a:chExt cx="25" cy="1008"/>
              </a:xfrm>
            </p:grpSpPr>
            <p:sp>
              <p:nvSpPr>
                <p:cNvPr id="205" name="Line 24"/>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06" name="Line 25"/>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07" name="Line 26"/>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08" name="Line 27"/>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09" name="Line 28"/>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10" name="Line 29"/>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nvGrpSpPr>
              <p:cNvPr id="11" name="Group 30"/>
              <p:cNvGrpSpPr>
                <a:grpSpLocks/>
              </p:cNvGrpSpPr>
              <p:nvPr/>
            </p:nvGrpSpPr>
            <p:grpSpPr bwMode="auto">
              <a:xfrm>
                <a:off x="5786" y="1488"/>
                <a:ext cx="25" cy="1008"/>
                <a:chOff x="3408" y="3312"/>
                <a:chExt cx="25" cy="1008"/>
              </a:xfrm>
            </p:grpSpPr>
            <p:sp>
              <p:nvSpPr>
                <p:cNvPr id="199" name="Line 31"/>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00" name="Line 32"/>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01" name="Line 33"/>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02" name="Line 34"/>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03" name="Line 35"/>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sp>
              <p:nvSpPr>
                <p:cNvPr id="204" name="Line 36"/>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a:latin typeface="Times New Roman" pitchFamily="18" charset="0"/>
                    <a:cs typeface="Times New Roman" pitchFamily="18" charset="0"/>
                  </a:endParaRPr>
                </a:p>
              </p:txBody>
            </p:sp>
          </p:grpSp>
        </p:grpSp>
        <p:sp>
          <p:nvSpPr>
            <p:cNvPr id="194" name="Text Box 37"/>
            <p:cNvSpPr txBox="1">
              <a:spLocks noChangeArrowheads="1"/>
            </p:cNvSpPr>
            <p:nvPr/>
          </p:nvSpPr>
          <p:spPr bwMode="auto">
            <a:xfrm>
              <a:off x="4565" y="150"/>
              <a:ext cx="317" cy="194"/>
            </a:xfrm>
            <a:prstGeom prst="rect">
              <a:avLst/>
            </a:prstGeom>
            <a:noFill/>
            <a:ln w="9525">
              <a:noFill/>
              <a:miter lim="800000"/>
              <a:headEnd/>
              <a:tailEnd/>
            </a:ln>
            <a:effectLst/>
          </p:spPr>
          <p:txBody>
            <a:bodyPr>
              <a:spAutoFit/>
            </a:bodyPr>
            <a:lstStyle/>
            <a:p>
              <a:pPr algn="ctr">
                <a:spcBef>
                  <a:spcPct val="50000"/>
                </a:spcBef>
              </a:pPr>
              <a:r>
                <a:rPr lang="en-US" altLang="ja-JP" sz="1400" dirty="0">
                  <a:latin typeface="Times New Roman" pitchFamily="18" charset="0"/>
                  <a:cs typeface="Times New Roman" pitchFamily="18" charset="0"/>
                </a:rPr>
                <a:t>0</a:t>
              </a:r>
            </a:p>
          </p:txBody>
        </p:sp>
        <p:sp>
          <p:nvSpPr>
            <p:cNvPr id="195" name="Text Box 38"/>
            <p:cNvSpPr txBox="1">
              <a:spLocks noChangeArrowheads="1"/>
            </p:cNvSpPr>
            <p:nvPr/>
          </p:nvSpPr>
          <p:spPr bwMode="auto">
            <a:xfrm>
              <a:off x="5458" y="143"/>
              <a:ext cx="367" cy="194"/>
            </a:xfrm>
            <a:prstGeom prst="rect">
              <a:avLst/>
            </a:prstGeom>
            <a:noFill/>
            <a:ln w="9525">
              <a:noFill/>
              <a:miter lim="800000"/>
              <a:headEnd/>
              <a:tailEnd/>
            </a:ln>
            <a:effectLst/>
          </p:spPr>
          <p:txBody>
            <a:bodyPr>
              <a:spAutoFit/>
            </a:bodyPr>
            <a:lstStyle/>
            <a:p>
              <a:pPr algn="ctr">
                <a:spcBef>
                  <a:spcPct val="50000"/>
                </a:spcBef>
              </a:pPr>
              <a:r>
                <a:rPr lang="en-US" altLang="ja-JP" sz="1400" dirty="0" smtClean="0">
                  <a:latin typeface="Times New Roman" pitchFamily="18" charset="0"/>
                  <a:cs typeface="Times New Roman" pitchFamily="18" charset="0"/>
                </a:rPr>
                <a:t>1</a:t>
              </a:r>
              <a:endParaRPr lang="en-US" altLang="ja-JP" sz="1400" dirty="0">
                <a:latin typeface="Times New Roman" pitchFamily="18" charset="0"/>
                <a:cs typeface="Times New Roman" pitchFamily="18" charset="0"/>
              </a:endParaRPr>
            </a:p>
          </p:txBody>
        </p:sp>
      </p:grpSp>
      <p:cxnSp>
        <p:nvCxnSpPr>
          <p:cNvPr id="132" name="直線矢印コネクタ 131"/>
          <p:cNvCxnSpPr/>
          <p:nvPr/>
        </p:nvCxnSpPr>
        <p:spPr>
          <a:xfrm rot="10800000" flipV="1">
            <a:off x="2143108" y="1695440"/>
            <a:ext cx="1857388" cy="733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1571604" y="237150"/>
            <a:ext cx="2786082" cy="369332"/>
          </a:xfrm>
          <a:prstGeom prst="rect">
            <a:avLst/>
          </a:prstGeom>
          <a:noFill/>
        </p:spPr>
        <p:txBody>
          <a:bodyPr wrap="square" rtlCol="0">
            <a:spAutoFit/>
          </a:bodyPr>
          <a:lstStyle/>
          <a:p>
            <a:pPr algn="ctr"/>
            <a:r>
              <a:rPr lang="ja-JP" altLang="en-US" dirty="0" smtClean="0"/>
              <a:t>波動と平均流の相互作用</a:t>
            </a:r>
            <a:endParaRPr kumimoji="1" lang="ja-JP" altLang="en-US" dirty="0"/>
          </a:p>
        </p:txBody>
      </p:sp>
      <p:sp>
        <p:nvSpPr>
          <p:cNvPr id="76" name="テキスト ボックス 75"/>
          <p:cNvSpPr txBox="1"/>
          <p:nvPr/>
        </p:nvSpPr>
        <p:spPr>
          <a:xfrm>
            <a:off x="2428860" y="5643578"/>
            <a:ext cx="3286148" cy="1046440"/>
          </a:xfrm>
          <a:prstGeom prst="rect">
            <a:avLst/>
          </a:prstGeom>
          <a:noFill/>
        </p:spPr>
        <p:txBody>
          <a:bodyPr wrap="square" rtlCol="0">
            <a:spAutoFit/>
          </a:bodyPr>
          <a:lstStyle/>
          <a:p>
            <a:pPr algn="ctr"/>
            <a:r>
              <a:rPr kumimoji="1" lang="ja-JP" altLang="en-US" sz="1400" dirty="0" smtClean="0">
                <a:latin typeface="Times New Roman" pitchFamily="18" charset="0"/>
                <a:cs typeface="Times New Roman" pitchFamily="18" charset="0"/>
              </a:rPr>
              <a:t>低緯度帯において</a:t>
            </a:r>
            <a:r>
              <a:rPr kumimoji="1" lang="en-US" altLang="ja-JP" dirty="0" smtClean="0">
                <a:latin typeface="Times New Roman" pitchFamily="18" charset="0"/>
                <a:cs typeface="Times New Roman" pitchFamily="18" charset="0"/>
              </a:rPr>
              <a:t/>
            </a:r>
            <a:br>
              <a:rPr kumimoji="1" lang="en-US" altLang="ja-JP" dirty="0" smtClean="0">
                <a:latin typeface="Times New Roman" pitchFamily="18" charset="0"/>
                <a:cs typeface="Times New Roman" pitchFamily="18" charset="0"/>
              </a:rPr>
            </a:br>
            <a:r>
              <a:rPr kumimoji="1" lang="ja-JP" altLang="en-US" dirty="0" smtClean="0">
                <a:latin typeface="Times New Roman" pitchFamily="18" charset="0"/>
                <a:cs typeface="Times New Roman" pitchFamily="18" charset="0"/>
              </a:rPr>
              <a:t>位相速度 </a:t>
            </a:r>
            <a:r>
              <a:rPr kumimoji="1" lang="en-US" altLang="ja-JP" dirty="0" smtClean="0">
                <a:latin typeface="Times New Roman" pitchFamily="18" charset="0"/>
                <a:cs typeface="Times New Roman" pitchFamily="18" charset="0"/>
              </a:rPr>
              <a:t>= +21 m/s</a:t>
            </a:r>
            <a:br>
              <a:rPr kumimoji="1" lang="en-US" altLang="ja-JP" dirty="0" smtClean="0">
                <a:latin typeface="Times New Roman" pitchFamily="18" charset="0"/>
                <a:cs typeface="Times New Roman" pitchFamily="18" charset="0"/>
              </a:rPr>
            </a:br>
            <a:r>
              <a:rPr kumimoji="1" lang="ja-JP" altLang="en-US" dirty="0" smtClean="0">
                <a:latin typeface="Times New Roman" pitchFamily="18" charset="0"/>
                <a:cs typeface="Times New Roman" pitchFamily="18" charset="0"/>
              </a:rPr>
              <a:t>→</a:t>
            </a:r>
            <a:r>
              <a:rPr lang="ja-JP" altLang="en-US" dirty="0" smtClean="0">
                <a:latin typeface="Times New Roman" pitchFamily="18" charset="0"/>
                <a:cs typeface="Times New Roman" pitchFamily="18" charset="0"/>
              </a:rPr>
              <a:t>加速率</a:t>
            </a:r>
            <a:r>
              <a:rPr kumimoji="1" lang="ja-JP" altLang="en-US" dirty="0" smtClean="0">
                <a:latin typeface="Times New Roman" pitchFamily="18" charset="0"/>
                <a:cs typeface="Times New Roman" pitchFamily="18" charset="0"/>
              </a:rPr>
              <a:t> </a:t>
            </a:r>
            <a:r>
              <a:rPr kumimoji="1" lang="en-US" altLang="ja-JP" dirty="0" smtClean="0">
                <a:latin typeface="Times New Roman" pitchFamily="18" charset="0"/>
                <a:cs typeface="Times New Roman" pitchFamily="18" charset="0"/>
              </a:rPr>
              <a:t>= 0.2 m/s/day</a:t>
            </a:r>
            <a:br>
              <a:rPr kumimoji="1" lang="en-US" altLang="ja-JP" dirty="0" smtClean="0">
                <a:latin typeface="Times New Roman" pitchFamily="18" charset="0"/>
                <a:cs typeface="Times New Roman" pitchFamily="18" charset="0"/>
              </a:rPr>
            </a:br>
            <a:r>
              <a:rPr kumimoji="1" lang="en-US" altLang="ja-JP" sz="1200" dirty="0" smtClean="0">
                <a:latin typeface="Times New Roman" pitchFamily="18" charset="0"/>
                <a:cs typeface="Times New Roman" pitchFamily="18" charset="0"/>
              </a:rPr>
              <a:t>30</a:t>
            </a:r>
            <a:r>
              <a:rPr kumimoji="1" lang="ja-JP" altLang="en-US" sz="1200" dirty="0" smtClean="0">
                <a:latin typeface="Times New Roman" pitchFamily="18" charset="0"/>
                <a:cs typeface="Times New Roman" pitchFamily="18" charset="0"/>
              </a:rPr>
              <a:t>日で</a:t>
            </a:r>
            <a:r>
              <a:rPr lang="en-US" altLang="ja-JP" sz="1200" dirty="0" smtClean="0">
                <a:latin typeface="Times New Roman" pitchFamily="18" charset="0"/>
                <a:cs typeface="Times New Roman" pitchFamily="18" charset="0"/>
              </a:rPr>
              <a:t>5~10</a:t>
            </a:r>
            <a:r>
              <a:rPr kumimoji="1" lang="en-US" altLang="ja-JP" sz="1200" dirty="0" smtClean="0">
                <a:latin typeface="Times New Roman" pitchFamily="18" charset="0"/>
                <a:cs typeface="Times New Roman" pitchFamily="18" charset="0"/>
              </a:rPr>
              <a:t>m/s</a:t>
            </a:r>
            <a:r>
              <a:rPr kumimoji="1" lang="ja-JP" altLang="en-US" sz="1200" dirty="0" smtClean="0">
                <a:latin typeface="Times New Roman" pitchFamily="18" charset="0"/>
                <a:cs typeface="Times New Roman" pitchFamily="18" charset="0"/>
              </a:rPr>
              <a:t>程度の変化 </a:t>
            </a:r>
            <a:r>
              <a:rPr kumimoji="1" lang="en-US" altLang="ja-JP" sz="1200" dirty="0" smtClean="0">
                <a:latin typeface="Times New Roman" pitchFamily="18" charset="0"/>
                <a:cs typeface="Times New Roman" pitchFamily="18" charset="0"/>
              </a:rPr>
              <a:t>== </a:t>
            </a:r>
            <a:r>
              <a:rPr kumimoji="1" lang="ja-JP" altLang="en-US" sz="1200" dirty="0" smtClean="0">
                <a:latin typeface="Times New Roman" pitchFamily="18" charset="0"/>
                <a:cs typeface="Times New Roman" pitchFamily="18" charset="0"/>
              </a:rPr>
              <a:t>観測によく合う</a:t>
            </a:r>
            <a:endParaRPr kumimoji="1"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Text Box 11"/>
          <p:cNvSpPr txBox="1">
            <a:spLocks noChangeArrowheads="1"/>
          </p:cNvSpPr>
          <p:nvPr/>
        </p:nvSpPr>
        <p:spPr bwMode="auto">
          <a:xfrm>
            <a:off x="0" y="115888"/>
            <a:ext cx="3581400" cy="366712"/>
          </a:xfrm>
          <a:prstGeom prst="rect">
            <a:avLst/>
          </a:prstGeom>
          <a:noFill/>
          <a:ln w="9525">
            <a:noFill/>
            <a:miter lim="800000"/>
            <a:headEnd/>
            <a:tailEnd/>
          </a:ln>
          <a:effectLst/>
        </p:spPr>
        <p:txBody>
          <a:bodyPr>
            <a:spAutoFit/>
          </a:bodyPr>
          <a:lstStyle/>
          <a:p>
            <a:pPr>
              <a:spcBef>
                <a:spcPct val="50000"/>
              </a:spcBef>
            </a:pPr>
            <a:r>
              <a:rPr lang="en-US" altLang="ja-JP" u="sng">
                <a:latin typeface="Times New Roman" pitchFamily="18" charset="0"/>
                <a:cs typeface="Times New Roman" pitchFamily="18" charset="0"/>
              </a:rPr>
              <a:t>Summary / Future Work</a:t>
            </a:r>
          </a:p>
        </p:txBody>
      </p:sp>
      <p:sp>
        <p:nvSpPr>
          <p:cNvPr id="22540" name="Text Box 12"/>
          <p:cNvSpPr txBox="1">
            <a:spLocks noChangeArrowheads="1"/>
          </p:cNvSpPr>
          <p:nvPr/>
        </p:nvSpPr>
        <p:spPr bwMode="auto">
          <a:xfrm>
            <a:off x="762000" y="762000"/>
            <a:ext cx="6477000" cy="366713"/>
          </a:xfrm>
          <a:prstGeom prst="rect">
            <a:avLst/>
          </a:prstGeom>
          <a:noFill/>
          <a:ln w="9525">
            <a:noFill/>
            <a:miter lim="800000"/>
            <a:headEnd/>
            <a:tailEnd/>
          </a:ln>
          <a:effectLst/>
        </p:spPr>
        <p:txBody>
          <a:bodyPr>
            <a:spAutoFit/>
          </a:bodyPr>
          <a:lstStyle/>
          <a:p>
            <a:pPr>
              <a:spcBef>
                <a:spcPct val="50000"/>
              </a:spcBef>
            </a:pPr>
            <a:endParaRPr lang="ja-JP" altLang="ja-JP">
              <a:latin typeface="Times New Roman" pitchFamily="18" charset="0"/>
              <a:cs typeface="Times New Roman" pitchFamily="18" charset="0"/>
            </a:endParaRPr>
          </a:p>
        </p:txBody>
      </p:sp>
      <p:sp>
        <p:nvSpPr>
          <p:cNvPr id="22541" name="Rectangle 13"/>
          <p:cNvSpPr>
            <a:spLocks noGrp="1" noChangeArrowheads="1"/>
          </p:cNvSpPr>
          <p:nvPr>
            <p:ph type="body" idx="1"/>
          </p:nvPr>
        </p:nvSpPr>
        <p:spPr>
          <a:xfrm>
            <a:off x="500034" y="928670"/>
            <a:ext cx="8229600" cy="4483113"/>
          </a:xfrm>
        </p:spPr>
        <p:txBody>
          <a:bodyPr/>
          <a:lstStyle/>
          <a:p>
            <a:r>
              <a:rPr lang="en-US" altLang="ja-JP" sz="1800" dirty="0" smtClean="0">
                <a:latin typeface="Times New Roman" pitchFamily="18" charset="0"/>
                <a:cs typeface="Times New Roman" pitchFamily="18" charset="0"/>
              </a:rPr>
              <a:t>VEX/VMC </a:t>
            </a:r>
            <a:r>
              <a:rPr lang="ja-JP" altLang="en-US" sz="1800" dirty="0" smtClean="0">
                <a:latin typeface="Times New Roman" pitchFamily="18" charset="0"/>
                <a:cs typeface="Times New Roman" pitchFamily="18" charset="0"/>
              </a:rPr>
              <a:t>の観測データから、</a:t>
            </a:r>
            <a:r>
              <a:rPr lang="en-US" altLang="ja-JP" sz="1800" dirty="0" smtClean="0">
                <a:latin typeface="Times New Roman" pitchFamily="18" charset="0"/>
                <a:cs typeface="Times New Roman" pitchFamily="18" charset="0"/>
              </a:rPr>
              <a:t>3</a:t>
            </a:r>
            <a:r>
              <a:rPr lang="ja-JP" altLang="en-US" sz="1800" dirty="0" smtClean="0">
                <a:latin typeface="Times New Roman" pitchFamily="18" charset="0"/>
                <a:cs typeface="Times New Roman" pitchFamily="18" charset="0"/>
              </a:rPr>
              <a:t>年以上に渡る東西風速の変動を導出した。</a:t>
            </a:r>
            <a:endParaRPr lang="en-US" altLang="ja-JP" sz="1800" dirty="0" smtClean="0">
              <a:latin typeface="Times New Roman" pitchFamily="18" charset="0"/>
              <a:cs typeface="Times New Roman" pitchFamily="18" charset="0"/>
            </a:endParaRPr>
          </a:p>
          <a:p>
            <a:r>
              <a:rPr lang="en-US" altLang="ja-JP" sz="1800" dirty="0" smtClean="0">
                <a:latin typeface="Times New Roman" pitchFamily="18" charset="0"/>
                <a:cs typeface="Times New Roman" pitchFamily="18" charset="0"/>
              </a:rPr>
              <a:t>1</a:t>
            </a:r>
            <a:r>
              <a:rPr lang="ja-JP" altLang="en-US" sz="1800" dirty="0" smtClean="0">
                <a:latin typeface="Times New Roman" pitchFamily="18" charset="0"/>
                <a:cs typeface="Times New Roman" pitchFamily="18" charset="0"/>
              </a:rPr>
              <a:t>金星年以上の周期をもつ長周期変動が存在すること</a:t>
            </a:r>
            <a:r>
              <a:rPr lang="ja-JP" altLang="en-US" sz="1800" dirty="0" smtClean="0">
                <a:latin typeface="Times New Roman" pitchFamily="18" charset="0"/>
                <a:cs typeface="Times New Roman" pitchFamily="18" charset="0"/>
              </a:rPr>
              <a:t>を示唆。</a:t>
            </a:r>
            <a:endParaRPr lang="en-US" altLang="ja-JP" sz="1800" dirty="0">
              <a:latin typeface="Times New Roman" pitchFamily="18" charset="0"/>
              <a:cs typeface="Times New Roman" pitchFamily="18" charset="0"/>
            </a:endParaRPr>
          </a:p>
          <a:p>
            <a:r>
              <a:rPr lang="ja-JP" altLang="en-US" sz="1800" dirty="0" smtClean="0">
                <a:latin typeface="Times New Roman" pitchFamily="18" charset="0"/>
                <a:cs typeface="Times New Roman" pitchFamily="18" charset="0"/>
              </a:rPr>
              <a:t>風速の変化と同時に風速の緯度分布も変化することを見出した</a:t>
            </a:r>
            <a:r>
              <a:rPr lang="ja-JP" altLang="en-US" sz="1800" dirty="0" smtClean="0">
                <a:latin typeface="Times New Roman" pitchFamily="18" charset="0"/>
                <a:cs typeface="Times New Roman" pitchFamily="18" charset="0"/>
              </a:rPr>
              <a:t>。</a:t>
            </a:r>
            <a:endParaRPr lang="en-US" altLang="ja-JP" sz="1800" dirty="0" smtClean="0">
              <a:latin typeface="Times New Roman" pitchFamily="18" charset="0"/>
              <a:cs typeface="Times New Roman" pitchFamily="18" charset="0"/>
            </a:endParaRPr>
          </a:p>
          <a:p>
            <a:endParaRPr lang="en-US" altLang="ja-JP" sz="1800" dirty="0" smtClean="0">
              <a:latin typeface="Times New Roman" pitchFamily="18" charset="0"/>
              <a:cs typeface="Times New Roman" pitchFamily="18" charset="0"/>
            </a:endParaRPr>
          </a:p>
          <a:p>
            <a:r>
              <a:rPr lang="ja-JP" altLang="en-US" sz="1800" dirty="0" smtClean="0">
                <a:latin typeface="Times New Roman" pitchFamily="18" charset="0"/>
                <a:cs typeface="Times New Roman" pitchFamily="18" charset="0"/>
              </a:rPr>
              <a:t>雲の明るさ変化の周期が平均風速よりも短い観測時期では、その変化をケルビン波と仮定すると風速の加速率は</a:t>
            </a:r>
            <a:r>
              <a:rPr lang="en-US" altLang="ja-JP" sz="1800" dirty="0" smtClean="0">
                <a:latin typeface="Times New Roman" pitchFamily="18" charset="0"/>
                <a:cs typeface="Times New Roman" pitchFamily="18" charset="0"/>
              </a:rPr>
              <a:t>0.2m/s/day</a:t>
            </a:r>
            <a:r>
              <a:rPr lang="ja-JP" altLang="en-US" sz="1800" dirty="0" smtClean="0">
                <a:latin typeface="Times New Roman" pitchFamily="18" charset="0"/>
                <a:cs typeface="Times New Roman" pitchFamily="18" charset="0"/>
              </a:rPr>
              <a:t>と見積もられる</a:t>
            </a:r>
            <a:r>
              <a:rPr lang="en-US" altLang="ja-JP" sz="1800" dirty="0" smtClean="0">
                <a:latin typeface="Times New Roman" pitchFamily="18" charset="0"/>
                <a:cs typeface="Times New Roman" pitchFamily="18" charset="0"/>
              </a:rPr>
              <a:t/>
            </a:r>
            <a:br>
              <a:rPr lang="en-US" altLang="ja-JP" sz="1800" dirty="0" smtClean="0">
                <a:latin typeface="Times New Roman" pitchFamily="18" charset="0"/>
                <a:cs typeface="Times New Roman" pitchFamily="18" charset="0"/>
              </a:rPr>
            </a:br>
            <a:r>
              <a:rPr lang="ja-JP" altLang="en-US" sz="1800" dirty="0" smtClean="0">
                <a:latin typeface="Times New Roman" pitchFamily="18" charset="0"/>
                <a:cs typeface="Times New Roman" pitchFamily="18" charset="0"/>
              </a:rPr>
              <a:t>これはこの時期に観測される風速変化のトレンドとおおよそ一致する</a:t>
            </a:r>
            <a:endParaRPr lang="en-US" altLang="ja-JP" sz="1800" dirty="0" smtClean="0">
              <a:latin typeface="Times New Roman" pitchFamily="18" charset="0"/>
              <a:cs typeface="Times New Roman" pitchFamily="18" charset="0"/>
            </a:endParaRPr>
          </a:p>
          <a:p>
            <a:endParaRPr lang="en-US" altLang="ja-JP" sz="1800" dirty="0" smtClean="0">
              <a:latin typeface="Times New Roman" pitchFamily="18" charset="0"/>
              <a:cs typeface="Times New Roman" pitchFamily="18" charset="0"/>
            </a:endParaRPr>
          </a:p>
          <a:p>
            <a:pPr>
              <a:buNone/>
            </a:pPr>
            <a:r>
              <a:rPr lang="en-US" altLang="ja-JP" sz="1800" dirty="0" smtClean="0">
                <a:latin typeface="Times New Roman" pitchFamily="18" charset="0"/>
                <a:cs typeface="Times New Roman" pitchFamily="18" charset="0"/>
              </a:rPr>
              <a:t>Future work</a:t>
            </a:r>
          </a:p>
          <a:p>
            <a:r>
              <a:rPr lang="ja-JP" altLang="en-US" sz="1800" dirty="0" smtClean="0">
                <a:latin typeface="Times New Roman" pitchFamily="18" charset="0"/>
                <a:cs typeface="Times New Roman" pitchFamily="18" charset="0"/>
              </a:rPr>
              <a:t>短い周期で振動している雲</a:t>
            </a:r>
            <a:r>
              <a:rPr lang="ja-JP" altLang="en-US" sz="1800" dirty="0" smtClean="0">
                <a:latin typeface="Times New Roman" pitchFamily="18" charset="0"/>
                <a:cs typeface="Times New Roman" pitchFamily="18" charset="0"/>
              </a:rPr>
              <a:t>の</a:t>
            </a:r>
            <a:r>
              <a:rPr lang="ja-JP" altLang="en-US" sz="1800" dirty="0" smtClean="0">
                <a:latin typeface="Times New Roman" pitchFamily="18" charset="0"/>
                <a:cs typeface="Times New Roman" pitchFamily="18" charset="0"/>
              </a:rPr>
              <a:t>明るさ、風の強さの成分に関して位相を比べる</a:t>
            </a:r>
            <a:r>
              <a:rPr lang="en-US" altLang="ja-JP" sz="1800" dirty="0" smtClean="0">
                <a:latin typeface="Times New Roman" pitchFamily="18" charset="0"/>
                <a:cs typeface="Times New Roman" pitchFamily="18" charset="0"/>
              </a:rPr>
              <a:t/>
            </a:r>
            <a:br>
              <a:rPr lang="en-US" altLang="ja-JP" sz="1800" dirty="0" smtClean="0">
                <a:latin typeface="Times New Roman" pitchFamily="18" charset="0"/>
                <a:cs typeface="Times New Roman" pitchFamily="18" charset="0"/>
              </a:rPr>
            </a:br>
            <a:r>
              <a:rPr lang="ja-JP" altLang="en-US" sz="1800" dirty="0" smtClean="0">
                <a:latin typeface="Times New Roman" pitchFamily="18" charset="0"/>
                <a:cs typeface="Times New Roman" pitchFamily="18" charset="0"/>
              </a:rPr>
              <a:t>　←　波動の伝搬特性を表わす</a:t>
            </a:r>
            <a:endParaRPr lang="en-US" altLang="ja-JP" sz="1800" dirty="0" smtClean="0">
              <a:latin typeface="Times New Roman" pitchFamily="18" charset="0"/>
              <a:cs typeface="Times New Roman" pitchFamily="18" charset="0"/>
            </a:endParaRPr>
          </a:p>
          <a:p>
            <a:r>
              <a:rPr lang="ja-JP" altLang="en-US" sz="1800" dirty="0" smtClean="0">
                <a:latin typeface="Times New Roman" pitchFamily="18" charset="0"/>
                <a:cs typeface="Times New Roman" pitchFamily="18" charset="0"/>
              </a:rPr>
              <a:t>より長い期間のデータを解析し、長周期変動の様子をモニタリングする</a:t>
            </a:r>
            <a:endParaRPr lang="en-US" altLang="ja-JP"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b="12020"/>
          <a:stretch>
            <a:fillRect/>
          </a:stretch>
        </p:blipFill>
        <p:spPr bwMode="auto">
          <a:xfrm>
            <a:off x="428596" y="714356"/>
            <a:ext cx="4162434" cy="3500462"/>
          </a:xfrm>
          <a:prstGeom prst="rect">
            <a:avLst/>
          </a:prstGeom>
          <a:noFill/>
          <a:ln w="9525">
            <a:noFill/>
            <a:miter lim="800000"/>
            <a:headEnd/>
            <a:tailEnd/>
          </a:ln>
        </p:spPr>
      </p:pic>
      <p:pic>
        <p:nvPicPr>
          <p:cNvPr id="67586" name="Picture 2"/>
          <p:cNvPicPr>
            <a:picLocks noChangeAspect="1" noChangeArrowheads="1"/>
          </p:cNvPicPr>
          <p:nvPr/>
        </p:nvPicPr>
        <p:blipFill>
          <a:blip r:embed="rId3" cstate="print"/>
          <a:srcRect/>
          <a:stretch>
            <a:fillRect/>
          </a:stretch>
        </p:blipFill>
        <p:spPr bwMode="auto">
          <a:xfrm>
            <a:off x="4643438" y="714356"/>
            <a:ext cx="4286280" cy="4018839"/>
          </a:xfrm>
          <a:prstGeom prst="rect">
            <a:avLst/>
          </a:prstGeom>
          <a:noFill/>
          <a:ln w="9525">
            <a:noFill/>
            <a:miter lim="800000"/>
            <a:headEnd/>
            <a:tailEnd/>
          </a:ln>
        </p:spPr>
      </p:pic>
      <p:sp>
        <p:nvSpPr>
          <p:cNvPr id="3" name="テキスト ボックス 2"/>
          <p:cNvSpPr txBox="1"/>
          <p:nvPr/>
        </p:nvSpPr>
        <p:spPr>
          <a:xfrm rot="16200000">
            <a:off x="3506501" y="2150612"/>
            <a:ext cx="2786082"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Correlation Coefficient</a:t>
            </a:r>
            <a:endParaRPr kumimoji="1" lang="ja-JP" altLang="en-US" dirty="0">
              <a:latin typeface="Times New Roman" pitchFamily="18" charset="0"/>
              <a:cs typeface="Times New Roman" pitchFamily="18" charset="0"/>
            </a:endParaRPr>
          </a:p>
        </p:txBody>
      </p:sp>
      <p:cxnSp>
        <p:nvCxnSpPr>
          <p:cNvPr id="7" name="直線コネクタ 6"/>
          <p:cNvCxnSpPr/>
          <p:nvPr/>
        </p:nvCxnSpPr>
        <p:spPr>
          <a:xfrm>
            <a:off x="1714480" y="357166"/>
            <a:ext cx="114300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000364" y="142852"/>
            <a:ext cx="3786214" cy="307777"/>
          </a:xfrm>
          <a:prstGeom prst="rect">
            <a:avLst/>
          </a:prstGeom>
          <a:noFill/>
        </p:spPr>
        <p:txBody>
          <a:bodyPr wrap="square" rtlCol="0">
            <a:spAutoFit/>
          </a:bodyPr>
          <a:lstStyle/>
          <a:p>
            <a:r>
              <a:rPr lang="en-US" altLang="ja-JP" sz="1400" dirty="0" smtClean="0">
                <a:latin typeface="Times New Roman" pitchFamily="18" charset="0"/>
                <a:cs typeface="Times New Roman" pitchFamily="18" charset="0"/>
              </a:rPr>
              <a:t>Deviation </a:t>
            </a:r>
            <a:r>
              <a:rPr kumimoji="1" lang="en-US" altLang="ja-JP" sz="1400" dirty="0" smtClean="0">
                <a:latin typeface="Times New Roman" pitchFamily="18" charset="0"/>
                <a:cs typeface="Times New Roman" pitchFamily="18" charset="0"/>
              </a:rPr>
              <a:t>Zonal Velocity (</a:t>
            </a:r>
            <a:r>
              <a:rPr kumimoji="1" lang="en-US" altLang="ja-JP" sz="1400" dirty="0" err="1" smtClean="0">
                <a:latin typeface="Times New Roman" pitchFamily="18" charset="0"/>
                <a:cs typeface="Times New Roman" pitchFamily="18" charset="0"/>
              </a:rPr>
              <a:t>Normarized</a:t>
            </a:r>
            <a:r>
              <a:rPr kumimoji="1" lang="en-US" altLang="ja-JP" sz="1400" dirty="0" smtClean="0">
                <a:latin typeface="Times New Roman" pitchFamily="18" charset="0"/>
                <a:cs typeface="Times New Roman" pitchFamily="18" charset="0"/>
              </a:rPr>
              <a:t>)</a:t>
            </a:r>
            <a:endParaRPr kumimoji="1" lang="ja-JP" altLang="en-US" sz="1400" dirty="0">
              <a:latin typeface="Times New Roman" pitchFamily="18" charset="0"/>
              <a:cs typeface="Times New Roman" pitchFamily="18" charset="0"/>
            </a:endParaRPr>
          </a:p>
        </p:txBody>
      </p:sp>
      <p:cxnSp>
        <p:nvCxnSpPr>
          <p:cNvPr id="9" name="直線コネクタ 8"/>
          <p:cNvCxnSpPr/>
          <p:nvPr/>
        </p:nvCxnSpPr>
        <p:spPr>
          <a:xfrm>
            <a:off x="1714480" y="714356"/>
            <a:ext cx="1143008"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000364" y="549455"/>
            <a:ext cx="3786214" cy="307777"/>
          </a:xfrm>
          <a:prstGeom prst="rect">
            <a:avLst/>
          </a:prstGeom>
          <a:noFill/>
        </p:spPr>
        <p:txBody>
          <a:bodyPr wrap="square" rtlCol="0">
            <a:spAutoFit/>
          </a:bodyPr>
          <a:lstStyle/>
          <a:p>
            <a:r>
              <a:rPr lang="en-US" altLang="ja-JP" sz="1400" dirty="0" smtClean="0">
                <a:latin typeface="Times New Roman" pitchFamily="18" charset="0"/>
                <a:cs typeface="Times New Roman" pitchFamily="18" charset="0"/>
              </a:rPr>
              <a:t>Deviation </a:t>
            </a:r>
            <a:r>
              <a:rPr kumimoji="1" lang="en-US" altLang="ja-JP" sz="1400" dirty="0" smtClean="0">
                <a:latin typeface="Times New Roman" pitchFamily="18" charset="0"/>
                <a:cs typeface="Times New Roman" pitchFamily="18" charset="0"/>
              </a:rPr>
              <a:t>Cloud Brightness(</a:t>
            </a:r>
            <a:r>
              <a:rPr kumimoji="1" lang="en-US" altLang="ja-JP" sz="1400" dirty="0" err="1" smtClean="0">
                <a:latin typeface="Times New Roman" pitchFamily="18" charset="0"/>
                <a:cs typeface="Times New Roman" pitchFamily="18" charset="0"/>
              </a:rPr>
              <a:t>Normarized</a:t>
            </a:r>
            <a:r>
              <a:rPr kumimoji="1" lang="en-US" altLang="ja-JP" sz="1400" dirty="0" smtClean="0">
                <a:latin typeface="Times New Roman" pitchFamily="18" charset="0"/>
                <a:cs typeface="Times New Roman" pitchFamily="18" charset="0"/>
              </a:rPr>
              <a:t>)</a:t>
            </a:r>
            <a:endParaRPr kumimoji="1" lang="ja-JP" altLang="en-US" sz="1400" dirty="0">
              <a:latin typeface="Times New Roman" pitchFamily="18" charset="0"/>
              <a:cs typeface="Times New Roman" pitchFamily="18" charset="0"/>
            </a:endParaRPr>
          </a:p>
        </p:txBody>
      </p:sp>
      <p:sp>
        <p:nvSpPr>
          <p:cNvPr id="11" name="テキスト ボックス 10"/>
          <p:cNvSpPr txBox="1"/>
          <p:nvPr/>
        </p:nvSpPr>
        <p:spPr>
          <a:xfrm rot="16200000">
            <a:off x="77477" y="2137045"/>
            <a:ext cx="1500198"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Deviation</a:t>
            </a:r>
            <a:endParaRPr kumimoji="1" lang="ja-JP" altLang="en-US" dirty="0">
              <a:latin typeface="Times New Roman" pitchFamily="18" charset="0"/>
              <a:cs typeface="Times New Roman" pitchFamily="18" charset="0"/>
            </a:endParaRPr>
          </a:p>
        </p:txBody>
      </p:sp>
      <p:sp>
        <p:nvSpPr>
          <p:cNvPr id="12" name="テキスト ボックス 11"/>
          <p:cNvSpPr txBox="1"/>
          <p:nvPr/>
        </p:nvSpPr>
        <p:spPr>
          <a:xfrm>
            <a:off x="2214546" y="4000504"/>
            <a:ext cx="928694" cy="369332"/>
          </a:xfrm>
          <a:prstGeom prst="rect">
            <a:avLst/>
          </a:prstGeom>
          <a:noFill/>
        </p:spPr>
        <p:txBody>
          <a:bodyPr wrap="square" rtlCol="0">
            <a:spAutoFit/>
          </a:bodyPr>
          <a:lstStyle/>
          <a:p>
            <a:pPr algn="ctr"/>
            <a:r>
              <a:rPr lang="en-US" altLang="ja-JP" dirty="0" smtClean="0">
                <a:latin typeface="Times New Roman" pitchFamily="18" charset="0"/>
                <a:cs typeface="Times New Roman" pitchFamily="18" charset="0"/>
              </a:rPr>
              <a:t>Day</a:t>
            </a:r>
            <a:endParaRPr kumimoji="1" lang="ja-JP" altLang="en-US" dirty="0">
              <a:latin typeface="Times New Roman" pitchFamily="18" charset="0"/>
              <a:cs typeface="Times New Roman" pitchFamily="18" charset="0"/>
            </a:endParaRPr>
          </a:p>
        </p:txBody>
      </p:sp>
      <p:sp>
        <p:nvSpPr>
          <p:cNvPr id="13" name="円/楕円 12"/>
          <p:cNvSpPr/>
          <p:nvPr/>
        </p:nvSpPr>
        <p:spPr>
          <a:xfrm>
            <a:off x="7215206" y="3143248"/>
            <a:ext cx="428628"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14" name="Text Box 74"/>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smtClean="0">
                <a:latin typeface="Times New Roman" pitchFamily="18" charset="0"/>
                <a:cs typeface="Times New Roman" pitchFamily="18" charset="0"/>
              </a:rPr>
              <a:t>Future Work</a:t>
            </a:r>
            <a:endParaRPr lang="en-US" altLang="ja-JP" u="sng" dirty="0">
              <a:latin typeface="Times New Roman" pitchFamily="18" charset="0"/>
              <a:cs typeface="Times New Roman" pitchFamily="18" charset="0"/>
            </a:endParaRPr>
          </a:p>
        </p:txBody>
      </p:sp>
      <p:grpSp>
        <p:nvGrpSpPr>
          <p:cNvPr id="24" name="グループ化 23"/>
          <p:cNvGrpSpPr/>
          <p:nvPr/>
        </p:nvGrpSpPr>
        <p:grpSpPr>
          <a:xfrm>
            <a:off x="2500298" y="4391960"/>
            <a:ext cx="6429420" cy="2466040"/>
            <a:chOff x="1714480" y="4429132"/>
            <a:chExt cx="6429420" cy="2466040"/>
          </a:xfrm>
        </p:grpSpPr>
        <p:sp>
          <p:nvSpPr>
            <p:cNvPr id="16" name="フリーフォーム 15"/>
            <p:cNvSpPr/>
            <p:nvPr/>
          </p:nvSpPr>
          <p:spPr>
            <a:xfrm flipV="1">
              <a:off x="2071670" y="4572008"/>
              <a:ext cx="3091824" cy="2251726"/>
            </a:xfrm>
            <a:custGeom>
              <a:avLst/>
              <a:gdLst>
                <a:gd name="connsiteX0" fmla="*/ 0 w 1965960"/>
                <a:gd name="connsiteY0" fmla="*/ 1110615 h 2131695"/>
                <a:gd name="connsiteX1" fmla="*/ 594360 w 1965960"/>
                <a:gd name="connsiteY1" fmla="*/ 1905 h 2131695"/>
                <a:gd name="connsiteX2" fmla="*/ 1074420 w 1965960"/>
                <a:gd name="connsiteY2" fmla="*/ 1122045 h 2131695"/>
                <a:gd name="connsiteX3" fmla="*/ 1451610 w 1965960"/>
                <a:gd name="connsiteY3" fmla="*/ 2082165 h 2131695"/>
                <a:gd name="connsiteX4" fmla="*/ 1965960 w 1965960"/>
                <a:gd name="connsiteY4" fmla="*/ 824865 h 2131695"/>
                <a:gd name="connsiteX0" fmla="*/ 0 w 1965960"/>
                <a:gd name="connsiteY0" fmla="*/ 1270635 h 2242185"/>
                <a:gd name="connsiteX1" fmla="*/ 594360 w 1965960"/>
                <a:gd name="connsiteY1" fmla="*/ 161925 h 2242185"/>
                <a:gd name="connsiteX2" fmla="*/ 1451610 w 1965960"/>
                <a:gd name="connsiteY2" fmla="*/ 2242185 h 2242185"/>
                <a:gd name="connsiteX3" fmla="*/ 1965960 w 1965960"/>
                <a:gd name="connsiteY3" fmla="*/ 984885 h 2242185"/>
              </a:gdLst>
              <a:ahLst/>
              <a:cxnLst>
                <a:cxn ang="0">
                  <a:pos x="connsiteX0" y="connsiteY0"/>
                </a:cxn>
                <a:cxn ang="0">
                  <a:pos x="connsiteX1" y="connsiteY1"/>
                </a:cxn>
                <a:cxn ang="0">
                  <a:pos x="connsiteX2" y="connsiteY2"/>
                </a:cxn>
                <a:cxn ang="0">
                  <a:pos x="connsiteX3" y="connsiteY3"/>
                </a:cxn>
              </a:cxnLst>
              <a:rect l="l" t="t" r="r" b="b"/>
              <a:pathLst>
                <a:path w="1965960" h="2242185">
                  <a:moveTo>
                    <a:pt x="0" y="1270635"/>
                  </a:moveTo>
                  <a:cubicBezTo>
                    <a:pt x="207645" y="715327"/>
                    <a:pt x="352425" y="0"/>
                    <a:pt x="594360" y="161925"/>
                  </a:cubicBezTo>
                  <a:cubicBezTo>
                    <a:pt x="836295" y="323850"/>
                    <a:pt x="1223010" y="2105025"/>
                    <a:pt x="1451610" y="2242185"/>
                  </a:cubicBezTo>
                  <a:cubicBezTo>
                    <a:pt x="1600200" y="2192655"/>
                    <a:pt x="1783080" y="1588770"/>
                    <a:pt x="1965960" y="984885"/>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itchFamily="18" charset="0"/>
                <a:cs typeface="Times New Roman" pitchFamily="18" charset="0"/>
              </a:endParaRPr>
            </a:p>
          </p:txBody>
        </p:sp>
        <p:sp>
          <p:nvSpPr>
            <p:cNvPr id="23" name="正方形/長方形 22"/>
            <p:cNvSpPr/>
            <p:nvPr/>
          </p:nvSpPr>
          <p:spPr>
            <a:xfrm>
              <a:off x="1714480" y="4429132"/>
              <a:ext cx="1022992" cy="2428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21" name="フリーフォーム 20"/>
            <p:cNvSpPr/>
            <p:nvPr/>
          </p:nvSpPr>
          <p:spPr>
            <a:xfrm flipV="1">
              <a:off x="5052076" y="4643446"/>
              <a:ext cx="3091824" cy="2251726"/>
            </a:xfrm>
            <a:custGeom>
              <a:avLst/>
              <a:gdLst>
                <a:gd name="connsiteX0" fmla="*/ 0 w 1965960"/>
                <a:gd name="connsiteY0" fmla="*/ 1110615 h 2131695"/>
                <a:gd name="connsiteX1" fmla="*/ 594360 w 1965960"/>
                <a:gd name="connsiteY1" fmla="*/ 1905 h 2131695"/>
                <a:gd name="connsiteX2" fmla="*/ 1074420 w 1965960"/>
                <a:gd name="connsiteY2" fmla="*/ 1122045 h 2131695"/>
                <a:gd name="connsiteX3" fmla="*/ 1451610 w 1965960"/>
                <a:gd name="connsiteY3" fmla="*/ 2082165 h 2131695"/>
                <a:gd name="connsiteX4" fmla="*/ 1965960 w 1965960"/>
                <a:gd name="connsiteY4" fmla="*/ 824865 h 2131695"/>
                <a:gd name="connsiteX0" fmla="*/ 0 w 1965960"/>
                <a:gd name="connsiteY0" fmla="*/ 1270635 h 2242185"/>
                <a:gd name="connsiteX1" fmla="*/ 594360 w 1965960"/>
                <a:gd name="connsiteY1" fmla="*/ 161925 h 2242185"/>
                <a:gd name="connsiteX2" fmla="*/ 1451610 w 1965960"/>
                <a:gd name="connsiteY2" fmla="*/ 2242185 h 2242185"/>
                <a:gd name="connsiteX3" fmla="*/ 1965960 w 1965960"/>
                <a:gd name="connsiteY3" fmla="*/ 984885 h 2242185"/>
              </a:gdLst>
              <a:ahLst/>
              <a:cxnLst>
                <a:cxn ang="0">
                  <a:pos x="connsiteX0" y="connsiteY0"/>
                </a:cxn>
                <a:cxn ang="0">
                  <a:pos x="connsiteX1" y="connsiteY1"/>
                </a:cxn>
                <a:cxn ang="0">
                  <a:pos x="connsiteX2" y="connsiteY2"/>
                </a:cxn>
                <a:cxn ang="0">
                  <a:pos x="connsiteX3" y="connsiteY3"/>
                </a:cxn>
              </a:cxnLst>
              <a:rect l="l" t="t" r="r" b="b"/>
              <a:pathLst>
                <a:path w="1965960" h="2242185">
                  <a:moveTo>
                    <a:pt x="0" y="1270635"/>
                  </a:moveTo>
                  <a:cubicBezTo>
                    <a:pt x="207645" y="715327"/>
                    <a:pt x="352425" y="0"/>
                    <a:pt x="594360" y="161925"/>
                  </a:cubicBezTo>
                  <a:cubicBezTo>
                    <a:pt x="836295" y="323850"/>
                    <a:pt x="1223010" y="2105025"/>
                    <a:pt x="1451610" y="2242185"/>
                  </a:cubicBezTo>
                  <a:cubicBezTo>
                    <a:pt x="1600200" y="2192655"/>
                    <a:pt x="1783080" y="1588770"/>
                    <a:pt x="1965960" y="984885"/>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itchFamily="18" charset="0"/>
                <a:cs typeface="Times New Roman" pitchFamily="18" charset="0"/>
              </a:endParaRPr>
            </a:p>
          </p:txBody>
        </p:sp>
        <p:sp>
          <p:nvSpPr>
            <p:cNvPr id="22" name="正方形/長方形 21"/>
            <p:cNvSpPr/>
            <p:nvPr/>
          </p:nvSpPr>
          <p:spPr>
            <a:xfrm>
              <a:off x="5929322" y="4429132"/>
              <a:ext cx="2214578" cy="2428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15" name="フリーフォーム 14"/>
            <p:cNvSpPr/>
            <p:nvPr/>
          </p:nvSpPr>
          <p:spPr>
            <a:xfrm>
              <a:off x="2766060" y="4484393"/>
              <a:ext cx="3091824" cy="2242185"/>
            </a:xfrm>
            <a:custGeom>
              <a:avLst/>
              <a:gdLst>
                <a:gd name="connsiteX0" fmla="*/ 0 w 1965960"/>
                <a:gd name="connsiteY0" fmla="*/ 1110615 h 2131695"/>
                <a:gd name="connsiteX1" fmla="*/ 594360 w 1965960"/>
                <a:gd name="connsiteY1" fmla="*/ 1905 h 2131695"/>
                <a:gd name="connsiteX2" fmla="*/ 1074420 w 1965960"/>
                <a:gd name="connsiteY2" fmla="*/ 1122045 h 2131695"/>
                <a:gd name="connsiteX3" fmla="*/ 1451610 w 1965960"/>
                <a:gd name="connsiteY3" fmla="*/ 2082165 h 2131695"/>
                <a:gd name="connsiteX4" fmla="*/ 1965960 w 1965960"/>
                <a:gd name="connsiteY4" fmla="*/ 824865 h 2131695"/>
                <a:gd name="connsiteX0" fmla="*/ 0 w 1965960"/>
                <a:gd name="connsiteY0" fmla="*/ 1270635 h 2242185"/>
                <a:gd name="connsiteX1" fmla="*/ 594360 w 1965960"/>
                <a:gd name="connsiteY1" fmla="*/ 161925 h 2242185"/>
                <a:gd name="connsiteX2" fmla="*/ 1451610 w 1965960"/>
                <a:gd name="connsiteY2" fmla="*/ 2242185 h 2242185"/>
                <a:gd name="connsiteX3" fmla="*/ 1965960 w 1965960"/>
                <a:gd name="connsiteY3" fmla="*/ 984885 h 2242185"/>
              </a:gdLst>
              <a:ahLst/>
              <a:cxnLst>
                <a:cxn ang="0">
                  <a:pos x="connsiteX0" y="connsiteY0"/>
                </a:cxn>
                <a:cxn ang="0">
                  <a:pos x="connsiteX1" y="connsiteY1"/>
                </a:cxn>
                <a:cxn ang="0">
                  <a:pos x="connsiteX2" y="connsiteY2"/>
                </a:cxn>
                <a:cxn ang="0">
                  <a:pos x="connsiteX3" y="connsiteY3"/>
                </a:cxn>
              </a:cxnLst>
              <a:rect l="l" t="t" r="r" b="b"/>
              <a:pathLst>
                <a:path w="1965960" h="2242185">
                  <a:moveTo>
                    <a:pt x="0" y="1270635"/>
                  </a:moveTo>
                  <a:cubicBezTo>
                    <a:pt x="207645" y="715327"/>
                    <a:pt x="352425" y="0"/>
                    <a:pt x="594360" y="161925"/>
                  </a:cubicBezTo>
                  <a:cubicBezTo>
                    <a:pt x="836295" y="323850"/>
                    <a:pt x="1223010" y="2105025"/>
                    <a:pt x="1451610" y="2242185"/>
                  </a:cubicBezTo>
                  <a:cubicBezTo>
                    <a:pt x="1600200" y="2192655"/>
                    <a:pt x="1783080" y="1588770"/>
                    <a:pt x="1965960" y="98488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itchFamily="18" charset="0"/>
                <a:cs typeface="Times New Roman" pitchFamily="18" charset="0"/>
              </a:endParaRPr>
            </a:p>
          </p:txBody>
        </p:sp>
        <p:cxnSp>
          <p:nvCxnSpPr>
            <p:cNvPr id="18" name="直線矢印コネクタ 17"/>
            <p:cNvCxnSpPr/>
            <p:nvPr/>
          </p:nvCxnSpPr>
          <p:spPr>
            <a:xfrm>
              <a:off x="2285984" y="5643578"/>
              <a:ext cx="40005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rot="5400000" flipH="1" flipV="1">
              <a:off x="1668125" y="5607859"/>
              <a:ext cx="221457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5" name="テキスト ボックス 24"/>
          <p:cNvSpPr txBox="1"/>
          <p:nvPr/>
        </p:nvSpPr>
        <p:spPr>
          <a:xfrm>
            <a:off x="7286644" y="142852"/>
            <a:ext cx="1571636" cy="646331"/>
          </a:xfrm>
          <a:prstGeom prst="rect">
            <a:avLst/>
          </a:prstGeom>
          <a:solidFill>
            <a:schemeClr val="bg1"/>
          </a:solidFill>
          <a:ln>
            <a:solidFill>
              <a:srgbClr val="0070C0"/>
            </a:solidFill>
          </a:ln>
        </p:spPr>
        <p:txBody>
          <a:bodyPr wrap="square" rtlCol="0">
            <a:spAutoFit/>
          </a:bodyPr>
          <a:lstStyle/>
          <a:p>
            <a:r>
              <a:rPr kumimoji="1" lang="en-US" altLang="ja-JP" dirty="0" smtClean="0">
                <a:latin typeface="Times New Roman" pitchFamily="18" charset="0"/>
                <a:cs typeface="Times New Roman" pitchFamily="18" charset="0"/>
              </a:rPr>
              <a:t>Lat = 10˚S</a:t>
            </a:r>
            <a:br>
              <a:rPr kumimoji="1" lang="en-US" altLang="ja-JP" dirty="0" smtClean="0">
                <a:latin typeface="Times New Roman" pitchFamily="18" charset="0"/>
                <a:cs typeface="Times New Roman" pitchFamily="18" charset="0"/>
              </a:rPr>
            </a:br>
            <a:r>
              <a:rPr kumimoji="1" lang="en-US" altLang="ja-JP" dirty="0" smtClean="0">
                <a:latin typeface="Times New Roman" pitchFamily="18" charset="0"/>
                <a:cs typeface="Times New Roman" pitchFamily="18" charset="0"/>
              </a:rPr>
              <a:t>LT = 12 h</a:t>
            </a:r>
            <a:endParaRPr kumimoji="1" lang="ja-JP" altLang="en-US" dirty="0">
              <a:latin typeface="Times New Roman" pitchFamily="18" charset="0"/>
              <a:cs typeface="Times New Roman" pitchFamily="18" charset="0"/>
            </a:endParaRPr>
          </a:p>
        </p:txBody>
      </p:sp>
      <p:sp>
        <p:nvSpPr>
          <p:cNvPr id="4" name="テキスト ボックス 3"/>
          <p:cNvSpPr txBox="1"/>
          <p:nvPr/>
        </p:nvSpPr>
        <p:spPr>
          <a:xfrm>
            <a:off x="5572132" y="4085509"/>
            <a:ext cx="2857520" cy="553998"/>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Lag (day)</a:t>
            </a:r>
            <a:br>
              <a:rPr kumimoji="1" lang="en-US" altLang="ja-JP" dirty="0" smtClean="0">
                <a:latin typeface="Times New Roman" pitchFamily="18" charset="0"/>
                <a:cs typeface="Times New Roman" pitchFamily="18" charset="0"/>
              </a:rPr>
            </a:br>
            <a:r>
              <a:rPr kumimoji="1" lang="en-US" altLang="ja-JP" sz="1200" dirty="0" smtClean="0">
                <a:latin typeface="Times New Roman" pitchFamily="18" charset="0"/>
                <a:cs typeface="Times New Roman" pitchFamily="18" charset="0"/>
              </a:rPr>
              <a:t>Brightness </a:t>
            </a:r>
            <a:r>
              <a:rPr kumimoji="1" lang="ja-JP" altLang="en-US" sz="1200" dirty="0" smtClean="0">
                <a:latin typeface="Times New Roman" pitchFamily="18" charset="0"/>
                <a:cs typeface="Times New Roman" pitchFamily="18" charset="0"/>
              </a:rPr>
              <a:t>を動か</a:t>
            </a:r>
            <a:r>
              <a:rPr lang="ja-JP" altLang="en-US" sz="1200" dirty="0" smtClean="0">
                <a:latin typeface="Times New Roman" pitchFamily="18" charset="0"/>
                <a:cs typeface="Times New Roman" pitchFamily="18" charset="0"/>
              </a:rPr>
              <a:t>した</a:t>
            </a:r>
            <a:endParaRPr kumimoji="1" lang="ja-JP" altLang="en-US" dirty="0">
              <a:latin typeface="Times New Roman" pitchFamily="18" charset="0"/>
              <a:cs typeface="Times New Roman" pitchFamily="18" charset="0"/>
            </a:endParaRPr>
          </a:p>
        </p:txBody>
      </p:sp>
      <p:sp>
        <p:nvSpPr>
          <p:cNvPr id="26" name="テキスト ボックス 25"/>
          <p:cNvSpPr txBox="1"/>
          <p:nvPr/>
        </p:nvSpPr>
        <p:spPr>
          <a:xfrm>
            <a:off x="7072330" y="5429264"/>
            <a:ext cx="428628" cy="369332"/>
          </a:xfrm>
          <a:prstGeom prst="rect">
            <a:avLst/>
          </a:prstGeom>
          <a:noFill/>
        </p:spPr>
        <p:txBody>
          <a:bodyPr wrap="square" rtlCol="0">
            <a:spAutoFit/>
          </a:bodyPr>
          <a:lstStyle/>
          <a:p>
            <a:pPr algn="ctr"/>
            <a:r>
              <a:rPr lang="en-US" altLang="ja-JP" dirty="0" smtClean="0"/>
              <a:t>θ</a:t>
            </a:r>
            <a:endParaRPr kumimoji="1" lang="ja-JP" altLang="en-US" dirty="0"/>
          </a:p>
        </p:txBody>
      </p:sp>
      <p:cxnSp>
        <p:nvCxnSpPr>
          <p:cNvPr id="28" name="直線矢印コネクタ 27"/>
          <p:cNvCxnSpPr/>
          <p:nvPr/>
        </p:nvCxnSpPr>
        <p:spPr>
          <a:xfrm rot="10800000">
            <a:off x="6500826" y="5857892"/>
            <a:ext cx="50006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7072330" y="5929330"/>
            <a:ext cx="1285884" cy="369332"/>
          </a:xfrm>
          <a:prstGeom prst="rect">
            <a:avLst/>
          </a:prstGeom>
          <a:noFill/>
        </p:spPr>
        <p:txBody>
          <a:bodyPr wrap="square" rtlCol="0">
            <a:spAutoFit/>
          </a:bodyPr>
          <a:lstStyle/>
          <a:p>
            <a:pPr algn="ctr"/>
            <a:r>
              <a:rPr kumimoji="1" lang="en-US" altLang="ja-JP" dirty="0" smtClean="0"/>
              <a:t>Velocity</a:t>
            </a:r>
            <a:endParaRPr kumimoji="1" lang="ja-JP" altLang="en-US" dirty="0"/>
          </a:p>
        </p:txBody>
      </p:sp>
      <p:sp>
        <p:nvSpPr>
          <p:cNvPr id="30" name="テキスト ボックス 29"/>
          <p:cNvSpPr txBox="1"/>
          <p:nvPr/>
        </p:nvSpPr>
        <p:spPr>
          <a:xfrm>
            <a:off x="7143768" y="6357958"/>
            <a:ext cx="1285884" cy="369332"/>
          </a:xfrm>
          <a:prstGeom prst="rect">
            <a:avLst/>
          </a:prstGeom>
          <a:noFill/>
        </p:spPr>
        <p:txBody>
          <a:bodyPr wrap="square" rtlCol="0">
            <a:spAutoFit/>
          </a:bodyPr>
          <a:lstStyle/>
          <a:p>
            <a:pPr algn="ctr"/>
            <a:r>
              <a:rPr kumimoji="1" lang="en-US" altLang="ja-JP" dirty="0" smtClean="0"/>
              <a:t>Brightness</a:t>
            </a:r>
            <a:endParaRPr kumimoji="1" lang="ja-JP" altLang="en-US" dirty="0"/>
          </a:p>
        </p:txBody>
      </p:sp>
      <p:cxnSp>
        <p:nvCxnSpPr>
          <p:cNvPr id="32" name="直線矢印コネクタ 31"/>
          <p:cNvCxnSpPr/>
          <p:nvPr/>
        </p:nvCxnSpPr>
        <p:spPr>
          <a:xfrm rot="10800000">
            <a:off x="6500826" y="657227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63562"/>
          </a:xfrm>
        </p:spPr>
        <p:txBody>
          <a:bodyPr>
            <a:normAutofit fontScale="90000"/>
          </a:bodyPr>
          <a:lstStyle/>
          <a:p>
            <a:r>
              <a:rPr lang="en-US" altLang="ja-JP" sz="4000" dirty="0">
                <a:solidFill>
                  <a:srgbClr val="0066FF"/>
                </a:solidFill>
                <a:latin typeface="Times New Roman" pitchFamily="18" charset="0"/>
              </a:rPr>
              <a:t>References</a:t>
            </a:r>
          </a:p>
        </p:txBody>
      </p:sp>
      <p:sp>
        <p:nvSpPr>
          <p:cNvPr id="23555" name="Rectangle 3"/>
          <p:cNvSpPr>
            <a:spLocks noGrp="1" noChangeArrowheads="1"/>
          </p:cNvSpPr>
          <p:nvPr>
            <p:ph type="body" idx="1"/>
          </p:nvPr>
        </p:nvSpPr>
        <p:spPr>
          <a:xfrm>
            <a:off x="457200" y="981075"/>
            <a:ext cx="8229600" cy="4948255"/>
          </a:xfrm>
        </p:spPr>
        <p:txBody>
          <a:bodyPr>
            <a:normAutofit fontScale="92500" lnSpcReduction="20000"/>
          </a:bodyPr>
          <a:lstStyle/>
          <a:p>
            <a:pPr>
              <a:lnSpc>
                <a:spcPct val="90000"/>
              </a:lnSpc>
            </a:pPr>
            <a:r>
              <a:rPr lang="en-US" altLang="ja-JP" sz="1800" dirty="0">
                <a:latin typeface="Times New Roman" pitchFamily="18" charset="0"/>
              </a:rPr>
              <a:t>Belton, M. J. </a:t>
            </a:r>
            <a:r>
              <a:rPr lang="en-US" altLang="ja-JP" sz="1800" dirty="0" err="1">
                <a:latin typeface="Times New Roman" pitchFamily="18" charset="0"/>
              </a:rPr>
              <a:t>S.,et</a:t>
            </a:r>
            <a:r>
              <a:rPr lang="en-US" altLang="ja-JP" sz="1800" dirty="0">
                <a:latin typeface="Times New Roman" pitchFamily="18" charset="0"/>
              </a:rPr>
              <a:t> al., </a:t>
            </a:r>
            <a:r>
              <a:rPr lang="en-US" altLang="ja-JP" sz="1800" dirty="0" smtClean="0">
                <a:latin typeface="Times New Roman" pitchFamily="18" charset="0"/>
              </a:rPr>
              <a:t>1991: </a:t>
            </a:r>
            <a:r>
              <a:rPr lang="en-US" altLang="ja-JP" sz="1800" dirty="0">
                <a:latin typeface="Times New Roman" pitchFamily="18" charset="0"/>
              </a:rPr>
              <a:t>Images from Galileo of the Venus cloud deck. </a:t>
            </a:r>
            <a:r>
              <a:rPr lang="en-US" altLang="ja-JP" sz="1800" i="1" dirty="0">
                <a:latin typeface="Times New Roman" pitchFamily="18" charset="0"/>
              </a:rPr>
              <a:t>Science</a:t>
            </a:r>
            <a:r>
              <a:rPr lang="en-US" altLang="ja-JP" sz="1800" dirty="0">
                <a:latin typeface="Times New Roman" pitchFamily="18" charset="0"/>
              </a:rPr>
              <a:t>, </a:t>
            </a:r>
            <a:r>
              <a:rPr lang="en-US" altLang="ja-JP" sz="1800" b="1" dirty="0">
                <a:latin typeface="Times New Roman" pitchFamily="18" charset="0"/>
              </a:rPr>
              <a:t>253</a:t>
            </a:r>
            <a:r>
              <a:rPr lang="en-US" altLang="ja-JP" sz="1800" dirty="0">
                <a:latin typeface="Times New Roman" pitchFamily="18" charset="0"/>
              </a:rPr>
              <a:t>, 1531-1536</a:t>
            </a:r>
            <a:r>
              <a:rPr lang="en-US" altLang="ja-JP" sz="1800" dirty="0" smtClean="0">
                <a:latin typeface="Times New Roman" pitchFamily="18" charset="0"/>
              </a:rPr>
              <a:t>.</a:t>
            </a:r>
          </a:p>
          <a:p>
            <a:pPr>
              <a:lnSpc>
                <a:spcPct val="90000"/>
              </a:lnSpc>
            </a:pPr>
            <a:r>
              <a:rPr lang="en-US" altLang="ja-JP" sz="1800" dirty="0" smtClean="0">
                <a:latin typeface="Times New Roman" pitchFamily="18" charset="0"/>
              </a:rPr>
              <a:t>Baldwin, M. P. et al., 2001: </a:t>
            </a:r>
            <a:r>
              <a:rPr lang="en-US" altLang="ja-JP" sz="1600" dirty="0" smtClean="0">
                <a:latin typeface="Times New Roman" pitchFamily="18" charset="0"/>
                <a:cs typeface="Times New Roman" pitchFamily="18" charset="0"/>
              </a:rPr>
              <a:t>The quasi-biennial </a:t>
            </a:r>
            <a:r>
              <a:rPr lang="en-US" altLang="ja-JP" sz="1600" dirty="0" smtClean="0">
                <a:latin typeface="Times New Roman" pitchFamily="18" charset="0"/>
                <a:cs typeface="Times New Roman" pitchFamily="18" charset="0"/>
              </a:rPr>
              <a:t>oscillation. </a:t>
            </a:r>
            <a:r>
              <a:rPr lang="en-US" altLang="ja-JP" sz="1600" i="1" dirty="0" smtClean="0">
                <a:latin typeface="Times New Roman" pitchFamily="18" charset="0"/>
                <a:cs typeface="Times New Roman" pitchFamily="18" charset="0"/>
              </a:rPr>
              <a:t>Review of Geophysics</a:t>
            </a:r>
            <a:r>
              <a:rPr lang="en-US" altLang="ja-JP" sz="1600" dirty="0" smtClean="0">
                <a:latin typeface="Times New Roman" pitchFamily="18" charset="0"/>
                <a:cs typeface="Times New Roman" pitchFamily="18" charset="0"/>
              </a:rPr>
              <a:t>, </a:t>
            </a:r>
            <a:r>
              <a:rPr lang="en-US" altLang="ja-JP" sz="1600" b="1" dirty="0" smtClean="0">
                <a:latin typeface="Times New Roman" pitchFamily="18" charset="0"/>
                <a:cs typeface="Times New Roman" pitchFamily="18" charset="0"/>
              </a:rPr>
              <a:t>39</a:t>
            </a:r>
            <a:r>
              <a:rPr lang="en-US" altLang="ja-JP" sz="1600" dirty="0" smtClean="0">
                <a:latin typeface="Times New Roman" pitchFamily="18" charset="0"/>
                <a:cs typeface="Times New Roman" pitchFamily="18" charset="0"/>
              </a:rPr>
              <a:t>, 179-230</a:t>
            </a:r>
            <a:endParaRPr lang="en-US" altLang="ja-JP" sz="1800" dirty="0">
              <a:latin typeface="Times New Roman" pitchFamily="18" charset="0"/>
              <a:cs typeface="Times New Roman" pitchFamily="18" charset="0"/>
            </a:endParaRPr>
          </a:p>
          <a:p>
            <a:pPr>
              <a:lnSpc>
                <a:spcPct val="90000"/>
              </a:lnSpc>
            </a:pPr>
            <a:r>
              <a:rPr lang="en-US" altLang="ja-JP" sz="1800" dirty="0">
                <a:latin typeface="Times New Roman" pitchFamily="18" charset="0"/>
              </a:rPr>
              <a:t>Del </a:t>
            </a:r>
            <a:r>
              <a:rPr lang="en-US" altLang="ja-JP" sz="1800" dirty="0" err="1">
                <a:latin typeface="Times New Roman" pitchFamily="18" charset="0"/>
              </a:rPr>
              <a:t>Genio</a:t>
            </a:r>
            <a:r>
              <a:rPr lang="en-US" altLang="ja-JP" sz="1800" dirty="0">
                <a:latin typeface="Times New Roman" pitchFamily="18" charset="0"/>
              </a:rPr>
              <a:t>, A. D., et al., 1989: Planetary-Scale Waves and the Cyclic Nature of Cloud Top Dynamics of Venus. </a:t>
            </a:r>
            <a:r>
              <a:rPr lang="en-US" altLang="ja-JP" sz="1800" i="1" dirty="0">
                <a:latin typeface="Times New Roman" pitchFamily="18" charset="0"/>
              </a:rPr>
              <a:t>J. Atmos. Sci.,</a:t>
            </a:r>
            <a:r>
              <a:rPr lang="en-US" altLang="ja-JP" sz="1800" dirty="0">
                <a:latin typeface="Times New Roman" pitchFamily="18" charset="0"/>
              </a:rPr>
              <a:t> </a:t>
            </a:r>
            <a:r>
              <a:rPr lang="en-US" altLang="ja-JP" sz="1800" b="1" dirty="0">
                <a:latin typeface="Times New Roman" pitchFamily="18" charset="0"/>
              </a:rPr>
              <a:t>47</a:t>
            </a:r>
            <a:r>
              <a:rPr lang="en-US" altLang="ja-JP" sz="1800" dirty="0">
                <a:latin typeface="Times New Roman" pitchFamily="18" charset="0"/>
              </a:rPr>
              <a:t>, 293-318.</a:t>
            </a:r>
          </a:p>
          <a:p>
            <a:pPr>
              <a:lnSpc>
                <a:spcPct val="90000"/>
              </a:lnSpc>
            </a:pPr>
            <a:r>
              <a:rPr lang="en-US" altLang="ja-JP" sz="1800" dirty="0" smtClean="0">
                <a:latin typeface="Times New Roman" pitchFamily="18" charset="0"/>
              </a:rPr>
              <a:t>Evans</a:t>
            </a:r>
            <a:r>
              <a:rPr lang="en-US" altLang="ja-JP" sz="1800" dirty="0">
                <a:latin typeface="Times New Roman" pitchFamily="18" charset="0"/>
              </a:rPr>
              <a:t>, A. N., 2000. Glacier surface motion computation from digital image sequences. </a:t>
            </a:r>
            <a:r>
              <a:rPr lang="en-US" altLang="ja-JP" sz="1800" i="1" dirty="0">
                <a:latin typeface="Times New Roman" pitchFamily="18" charset="0"/>
              </a:rPr>
              <a:t>IEEE Transactions on </a:t>
            </a:r>
            <a:r>
              <a:rPr lang="en-US" altLang="ja-JP" sz="1800" i="1" dirty="0" err="1">
                <a:latin typeface="Times New Roman" pitchFamily="18" charset="0"/>
              </a:rPr>
              <a:t>Geoscience</a:t>
            </a:r>
            <a:r>
              <a:rPr lang="en-US" altLang="ja-JP" sz="1800" i="1" dirty="0">
                <a:latin typeface="Times New Roman" pitchFamily="18" charset="0"/>
              </a:rPr>
              <a:t> and Remote Sensing</a:t>
            </a:r>
            <a:r>
              <a:rPr lang="en-US" altLang="ja-JP" sz="1800" dirty="0">
                <a:latin typeface="Times New Roman" pitchFamily="18" charset="0"/>
              </a:rPr>
              <a:t>, </a:t>
            </a:r>
            <a:r>
              <a:rPr lang="en-US" altLang="ja-JP" sz="1800" b="1" dirty="0">
                <a:latin typeface="Times New Roman" pitchFamily="18" charset="0"/>
              </a:rPr>
              <a:t>38</a:t>
            </a:r>
            <a:r>
              <a:rPr lang="en-US" altLang="ja-JP" sz="1800" dirty="0">
                <a:latin typeface="Times New Roman" pitchFamily="18" charset="0"/>
              </a:rPr>
              <a:t> (2), pp. 1064-1072</a:t>
            </a:r>
            <a:r>
              <a:rPr lang="en-US" altLang="ja-JP" sz="1800" dirty="0" smtClean="0">
                <a:latin typeface="Times New Roman" pitchFamily="18" charset="0"/>
              </a:rPr>
              <a:t>.</a:t>
            </a:r>
          </a:p>
          <a:p>
            <a:pPr>
              <a:lnSpc>
                <a:spcPct val="90000"/>
              </a:lnSpc>
            </a:pPr>
            <a:r>
              <a:rPr lang="en-US" altLang="ja-JP" sz="1800" dirty="0" err="1" smtClean="0">
                <a:latin typeface="Times New Roman" pitchFamily="18" charset="0"/>
              </a:rPr>
              <a:t>Moissl</a:t>
            </a:r>
            <a:r>
              <a:rPr lang="en-US" altLang="ja-JP" sz="1800" dirty="0" smtClean="0">
                <a:latin typeface="Times New Roman" pitchFamily="18" charset="0"/>
              </a:rPr>
              <a:t>, R. et al., 2009: </a:t>
            </a:r>
            <a:r>
              <a:rPr lang="en-US" altLang="ja-JP" sz="1800" dirty="0" smtClean="0">
                <a:latin typeface="Times New Roman" pitchFamily="18" charset="0"/>
                <a:cs typeface="Times New Roman" pitchFamily="18" charset="0"/>
              </a:rPr>
              <a:t>Venus cloud top winds from tracking UV features in Venus Monitoring Camera </a:t>
            </a:r>
            <a:r>
              <a:rPr lang="en-US" altLang="ja-JP" sz="1800" dirty="0" smtClean="0">
                <a:latin typeface="Times New Roman" pitchFamily="18" charset="0"/>
                <a:cs typeface="Times New Roman" pitchFamily="18" charset="0"/>
              </a:rPr>
              <a:t>images. </a:t>
            </a:r>
            <a:r>
              <a:rPr lang="en-US" altLang="ja-JP" sz="1800" i="1" dirty="0" smtClean="0">
                <a:latin typeface="Times New Roman" pitchFamily="18" charset="0"/>
                <a:cs typeface="Times New Roman" pitchFamily="18" charset="0"/>
              </a:rPr>
              <a:t>J. </a:t>
            </a:r>
            <a:r>
              <a:rPr lang="en-US" altLang="ja-JP" sz="1800" i="1" dirty="0" err="1" smtClean="0">
                <a:latin typeface="Times New Roman" pitchFamily="18" charset="0"/>
                <a:cs typeface="Times New Roman" pitchFamily="18" charset="0"/>
              </a:rPr>
              <a:t>Geophys</a:t>
            </a:r>
            <a:r>
              <a:rPr lang="en-US" altLang="ja-JP" sz="1800" i="1" dirty="0" smtClean="0">
                <a:latin typeface="Times New Roman" pitchFamily="18" charset="0"/>
                <a:cs typeface="Times New Roman" pitchFamily="18" charset="0"/>
              </a:rPr>
              <a:t>. Res.</a:t>
            </a:r>
            <a:r>
              <a:rPr lang="en-US" altLang="ja-JP" sz="1800" dirty="0" smtClean="0">
                <a:latin typeface="Times New Roman" pitchFamily="18" charset="0"/>
                <a:cs typeface="Times New Roman" pitchFamily="18" charset="0"/>
              </a:rPr>
              <a:t>, </a:t>
            </a:r>
            <a:r>
              <a:rPr lang="en-US" altLang="ja-JP" sz="1800" b="1" dirty="0" smtClean="0">
                <a:latin typeface="Times New Roman" pitchFamily="18" charset="0"/>
                <a:cs typeface="Times New Roman" pitchFamily="18" charset="0"/>
              </a:rPr>
              <a:t>114</a:t>
            </a:r>
            <a:r>
              <a:rPr lang="en-US" altLang="ja-JP" sz="1800" dirty="0" smtClean="0">
                <a:latin typeface="Times New Roman" pitchFamily="18" charset="0"/>
                <a:cs typeface="Times New Roman" pitchFamily="18" charset="0"/>
              </a:rPr>
              <a:t>, E00B31.</a:t>
            </a:r>
            <a:endParaRPr lang="en-US" altLang="ja-JP" sz="1800" dirty="0">
              <a:latin typeface="Times New Roman" pitchFamily="18" charset="0"/>
              <a:cs typeface="Times New Roman" pitchFamily="18" charset="0"/>
            </a:endParaRPr>
          </a:p>
          <a:p>
            <a:pPr>
              <a:lnSpc>
                <a:spcPct val="90000"/>
              </a:lnSpc>
            </a:pPr>
            <a:r>
              <a:rPr lang="en-US" altLang="ja-JP" sz="1800" dirty="0" smtClean="0">
                <a:latin typeface="Times New Roman" pitchFamily="18" charset="0"/>
              </a:rPr>
              <a:t>Qing X. Wu., 1995: A Correlation-Relaxation-Labeling Framework for Computing Optical Flow - Template Matching from a New Perspective, </a:t>
            </a:r>
            <a:r>
              <a:rPr lang="en-US" altLang="ja-JP" sz="1800" i="1" dirty="0" smtClean="0">
                <a:latin typeface="Times New Roman" pitchFamily="18" charset="0"/>
              </a:rPr>
              <a:t>IEEE Transactions on Pattern Analysis and Machine Intelligence</a:t>
            </a:r>
            <a:r>
              <a:rPr lang="en-US" altLang="ja-JP" sz="1800" dirty="0" smtClean="0">
                <a:latin typeface="Times New Roman" pitchFamily="18" charset="0"/>
              </a:rPr>
              <a:t>, </a:t>
            </a:r>
            <a:r>
              <a:rPr lang="en-US" altLang="ja-JP" sz="1800" b="1" dirty="0" smtClean="0">
                <a:latin typeface="Times New Roman" pitchFamily="18" charset="0"/>
              </a:rPr>
              <a:t>17</a:t>
            </a:r>
            <a:r>
              <a:rPr lang="en-US" altLang="ja-JP" sz="1800" dirty="0" smtClean="0">
                <a:latin typeface="Times New Roman" pitchFamily="18" charset="0"/>
              </a:rPr>
              <a:t>, </a:t>
            </a:r>
            <a:r>
              <a:rPr lang="en-US" altLang="ja-JP" sz="1800" dirty="0" smtClean="0">
                <a:latin typeface="Times New Roman" pitchFamily="18" charset="0"/>
              </a:rPr>
              <a:t>843-853</a:t>
            </a:r>
            <a:endParaRPr lang="en-US" altLang="ja-JP" sz="1800" dirty="0" smtClean="0">
              <a:latin typeface="Times New Roman" pitchFamily="18" charset="0"/>
            </a:endParaRPr>
          </a:p>
          <a:p>
            <a:pPr>
              <a:lnSpc>
                <a:spcPct val="90000"/>
              </a:lnSpc>
            </a:pPr>
            <a:r>
              <a:rPr lang="en-US" altLang="ja-JP" sz="1800" dirty="0" err="1" smtClean="0">
                <a:latin typeface="Times New Roman" pitchFamily="18" charset="0"/>
              </a:rPr>
              <a:t>Rossow</a:t>
            </a:r>
            <a:r>
              <a:rPr lang="en-US" altLang="ja-JP" sz="1800" dirty="0">
                <a:latin typeface="Times New Roman" pitchFamily="18" charset="0"/>
              </a:rPr>
              <a:t>, W. B., et al., 1990: Cloud-tracked winds from Pioneer Venus OCPP images. </a:t>
            </a:r>
            <a:r>
              <a:rPr lang="en-US" altLang="ja-JP" sz="1800" i="1" dirty="0">
                <a:latin typeface="Times New Roman" pitchFamily="18" charset="0"/>
              </a:rPr>
              <a:t>J. Atmos. Sci.,</a:t>
            </a:r>
            <a:r>
              <a:rPr lang="en-US" altLang="ja-JP" sz="1800" dirty="0">
                <a:latin typeface="Times New Roman" pitchFamily="18" charset="0"/>
              </a:rPr>
              <a:t> </a:t>
            </a:r>
            <a:r>
              <a:rPr lang="en-US" altLang="ja-JP" sz="1800" b="1" dirty="0">
                <a:latin typeface="Times New Roman" pitchFamily="18" charset="0"/>
              </a:rPr>
              <a:t>47</a:t>
            </a:r>
            <a:r>
              <a:rPr lang="en-US" altLang="ja-JP" sz="1800" dirty="0">
                <a:latin typeface="Times New Roman" pitchFamily="18" charset="0"/>
              </a:rPr>
              <a:t>, 2053-2084.</a:t>
            </a:r>
          </a:p>
          <a:p>
            <a:pPr>
              <a:lnSpc>
                <a:spcPct val="90000"/>
              </a:lnSpc>
            </a:pPr>
            <a:r>
              <a:rPr lang="en-US" altLang="ja-JP" sz="1800" dirty="0" smtClean="0">
                <a:latin typeface="Times New Roman" pitchFamily="18" charset="0"/>
              </a:rPr>
              <a:t>Schubert, G., 1983: </a:t>
            </a:r>
            <a:r>
              <a:rPr lang="en-US" altLang="ja-JP" sz="1800" dirty="0" smtClean="0">
                <a:latin typeface="Times New Roman" pitchFamily="18" charset="0"/>
                <a:cs typeface="Times New Roman" pitchFamily="18" charset="0"/>
              </a:rPr>
              <a:t>General circulation and the dynamical state of the Venus </a:t>
            </a:r>
            <a:r>
              <a:rPr lang="en-US" altLang="ja-JP" sz="1800" dirty="0" smtClean="0">
                <a:latin typeface="Times New Roman" pitchFamily="18" charset="0"/>
                <a:cs typeface="Times New Roman" pitchFamily="18" charset="0"/>
              </a:rPr>
              <a:t>atmosphere. </a:t>
            </a:r>
            <a:r>
              <a:rPr lang="en-US" altLang="ja-JP" sz="1800" i="1" dirty="0" smtClean="0">
                <a:latin typeface="Times New Roman" pitchFamily="18" charset="0"/>
                <a:cs typeface="Times New Roman" pitchFamily="18" charset="0"/>
              </a:rPr>
              <a:t>IN: Venus (A83-37401 17-91). Tucson, AZ, University of Arizona Press,</a:t>
            </a:r>
            <a:r>
              <a:rPr lang="en-US" altLang="ja-JP" sz="1800" dirty="0" smtClean="0">
                <a:latin typeface="Times New Roman" pitchFamily="18" charset="0"/>
                <a:cs typeface="Times New Roman" pitchFamily="18" charset="0"/>
              </a:rPr>
              <a:t>  </a:t>
            </a:r>
            <a:r>
              <a:rPr lang="en-US" altLang="ja-JP" sz="1800" dirty="0" smtClean="0">
                <a:latin typeface="Times New Roman" pitchFamily="18" charset="0"/>
                <a:cs typeface="Times New Roman" pitchFamily="18" charset="0"/>
              </a:rPr>
              <a:t>p</a:t>
            </a:r>
            <a:r>
              <a:rPr lang="en-US" altLang="ja-JP" sz="1800" dirty="0" smtClean="0">
                <a:latin typeface="Times New Roman" pitchFamily="18" charset="0"/>
                <a:cs typeface="Times New Roman" pitchFamily="18" charset="0"/>
              </a:rPr>
              <a:t>. 681-765.</a:t>
            </a:r>
            <a:endParaRPr lang="en-US" altLang="ja-JP" sz="1800" dirty="0" smtClean="0">
              <a:latin typeface="Times New Roman" pitchFamily="18" charset="0"/>
              <a:cs typeface="Times New Roman" pitchFamily="18" charset="0"/>
            </a:endParaRPr>
          </a:p>
          <a:p>
            <a:pPr>
              <a:lnSpc>
                <a:spcPct val="90000"/>
              </a:lnSpc>
            </a:pPr>
            <a:r>
              <a:rPr lang="en-US" altLang="ja-JP" sz="1800" dirty="0" smtClean="0">
                <a:latin typeface="Times New Roman" pitchFamily="18" charset="0"/>
              </a:rPr>
              <a:t>Takagi</a:t>
            </a:r>
            <a:r>
              <a:rPr lang="en-US" altLang="ja-JP" sz="1800" dirty="0">
                <a:latin typeface="Times New Roman" pitchFamily="18" charset="0"/>
              </a:rPr>
              <a:t>, M., and Y. Matsuda (2007), Effects of thermal tides on the Venus atmospheric </a:t>
            </a:r>
            <a:r>
              <a:rPr lang="en-US" altLang="ja-JP" sz="1800" dirty="0" err="1">
                <a:latin typeface="Times New Roman" pitchFamily="18" charset="0"/>
              </a:rPr>
              <a:t>superrotation</a:t>
            </a:r>
            <a:r>
              <a:rPr lang="en-US" altLang="ja-JP" sz="1800" dirty="0">
                <a:latin typeface="Times New Roman" pitchFamily="18" charset="0"/>
              </a:rPr>
              <a:t>, </a:t>
            </a:r>
            <a:r>
              <a:rPr lang="en-US" altLang="ja-JP" sz="1800" i="1" dirty="0">
                <a:latin typeface="Times New Roman" pitchFamily="18" charset="0"/>
              </a:rPr>
              <a:t>J. </a:t>
            </a:r>
            <a:r>
              <a:rPr lang="en-US" altLang="ja-JP" sz="1800" i="1" dirty="0" err="1">
                <a:latin typeface="Times New Roman" pitchFamily="18" charset="0"/>
              </a:rPr>
              <a:t>Geophys</a:t>
            </a:r>
            <a:r>
              <a:rPr lang="en-US" altLang="ja-JP" sz="1800" i="1" dirty="0">
                <a:latin typeface="Times New Roman" pitchFamily="18" charset="0"/>
              </a:rPr>
              <a:t>. Res</a:t>
            </a:r>
            <a:r>
              <a:rPr lang="en-US" altLang="ja-JP" sz="1800" dirty="0">
                <a:latin typeface="Times New Roman" pitchFamily="18" charset="0"/>
              </a:rPr>
              <a:t>., </a:t>
            </a:r>
            <a:r>
              <a:rPr lang="en-US" altLang="ja-JP" sz="1800" b="1" dirty="0">
                <a:latin typeface="Times New Roman" pitchFamily="18" charset="0"/>
              </a:rPr>
              <a:t>112</a:t>
            </a:r>
            <a:r>
              <a:rPr lang="en-US" altLang="ja-JP" sz="1800" dirty="0">
                <a:latin typeface="Times New Roman" pitchFamily="18" charset="0"/>
              </a:rPr>
              <a:t>, D09112</a:t>
            </a:r>
          </a:p>
          <a:p>
            <a:pPr>
              <a:lnSpc>
                <a:spcPct val="90000"/>
              </a:lnSpc>
            </a:pPr>
            <a:r>
              <a:rPr lang="en-US" altLang="ja-JP" sz="1800" dirty="0" smtClean="0">
                <a:latin typeface="Times New Roman" pitchFamily="18" charset="0"/>
              </a:rPr>
              <a:t>Utsunomiya and Matsuda, 1998: </a:t>
            </a:r>
            <a:r>
              <a:rPr lang="en-US" altLang="ja-JP" sz="1800" dirty="0" smtClean="0">
                <a:latin typeface="Times New Roman" pitchFamily="18" charset="0"/>
                <a:cs typeface="Times New Roman" pitchFamily="18" charset="0"/>
              </a:rPr>
              <a:t>The nonlinear response of a slowly-rotating atmosphere to mobile heating : Numerical experiments of relevance to the </a:t>
            </a:r>
            <a:r>
              <a:rPr lang="en-US" altLang="ja-JP" sz="1800" dirty="0" err="1" smtClean="0">
                <a:latin typeface="Times New Roman" pitchFamily="18" charset="0"/>
                <a:cs typeface="Times New Roman" pitchFamily="18" charset="0"/>
              </a:rPr>
              <a:t>Venusian</a:t>
            </a:r>
            <a:r>
              <a:rPr lang="en-US" altLang="ja-JP" sz="1800" dirty="0" smtClean="0">
                <a:latin typeface="Times New Roman" pitchFamily="18" charset="0"/>
                <a:cs typeface="Times New Roman" pitchFamily="18" charset="0"/>
              </a:rPr>
              <a:t> </a:t>
            </a:r>
            <a:r>
              <a:rPr lang="en-US" altLang="ja-JP" sz="1800" dirty="0" smtClean="0">
                <a:latin typeface="Times New Roman" pitchFamily="18" charset="0"/>
                <a:cs typeface="Times New Roman" pitchFamily="18" charset="0"/>
              </a:rPr>
              <a:t>atmosphere. </a:t>
            </a:r>
            <a:r>
              <a:rPr lang="en-US" altLang="ja-JP" sz="1800" i="1" dirty="0" smtClean="0">
                <a:latin typeface="Times New Roman" pitchFamily="18" charset="0"/>
                <a:cs typeface="Times New Roman" pitchFamily="18" charset="0"/>
              </a:rPr>
              <a:t>J. Met. Soc. Japan</a:t>
            </a:r>
            <a:r>
              <a:rPr lang="en-US" altLang="ja-JP" sz="1800" dirty="0" smtClean="0">
                <a:latin typeface="Times New Roman" pitchFamily="18" charset="0"/>
                <a:cs typeface="Times New Roman" pitchFamily="18" charset="0"/>
              </a:rPr>
              <a:t>, </a:t>
            </a:r>
            <a:r>
              <a:rPr lang="en-US" altLang="ja-JP" sz="1800" b="1" dirty="0" smtClean="0">
                <a:latin typeface="Times New Roman" pitchFamily="18" charset="0"/>
                <a:cs typeface="Times New Roman" pitchFamily="18" charset="0"/>
              </a:rPr>
              <a:t>76</a:t>
            </a:r>
            <a:r>
              <a:rPr lang="en-US" altLang="ja-JP" sz="1800" dirty="0" smtClean="0">
                <a:latin typeface="Times New Roman" pitchFamily="18" charset="0"/>
                <a:cs typeface="Times New Roman" pitchFamily="18" charset="0"/>
              </a:rPr>
              <a:t>, 783-797</a:t>
            </a:r>
            <a:endParaRPr lang="en-US" altLang="ja-JP" sz="1800" dirty="0" smtClean="0">
              <a:latin typeface="Times New Roman" pitchFamily="18" charset="0"/>
              <a:cs typeface="Times New Roman" pitchFamily="18" charset="0"/>
            </a:endParaRPr>
          </a:p>
          <a:p>
            <a:pPr>
              <a:lnSpc>
                <a:spcPct val="90000"/>
              </a:lnSpc>
            </a:pPr>
            <a:r>
              <a:rPr lang="en-US" altLang="ja-JP" sz="1800" dirty="0" smtClean="0">
                <a:latin typeface="Times New Roman" pitchFamily="18" charset="0"/>
              </a:rPr>
              <a:t>Yamamoto</a:t>
            </a:r>
            <a:r>
              <a:rPr lang="en-US" altLang="ja-JP" sz="1800" dirty="0">
                <a:latin typeface="Times New Roman" pitchFamily="18" charset="0"/>
              </a:rPr>
              <a:t>, M., and H. Tanaka, 1997: Formation and maintenance of the 4-day circulation in the Venus middle atmosphere. </a:t>
            </a:r>
            <a:r>
              <a:rPr lang="en-US" altLang="ja-JP" sz="1800" i="1" dirty="0">
                <a:latin typeface="Times New Roman" pitchFamily="18" charset="0"/>
              </a:rPr>
              <a:t>J. Atmos. Sci.</a:t>
            </a:r>
            <a:r>
              <a:rPr lang="en-US" altLang="ja-JP" sz="1800" dirty="0">
                <a:latin typeface="Times New Roman" pitchFamily="18" charset="0"/>
              </a:rPr>
              <a:t>, </a:t>
            </a:r>
            <a:r>
              <a:rPr lang="en-US" altLang="ja-JP" sz="1800" b="1" dirty="0">
                <a:latin typeface="Times New Roman" pitchFamily="18" charset="0"/>
              </a:rPr>
              <a:t>54</a:t>
            </a:r>
            <a:r>
              <a:rPr lang="en-US" altLang="ja-JP" sz="1800" dirty="0">
                <a:latin typeface="Times New Roman" pitchFamily="18" charset="0"/>
              </a:rPr>
              <a:t>, 1472-1489</a:t>
            </a:r>
            <a:r>
              <a:rPr lang="en-US" altLang="ja-JP" sz="1800" dirty="0" smtClean="0">
                <a:latin typeface="Times New Roman" pitchFamily="18" charset="0"/>
              </a:rPr>
              <a:t>.</a:t>
            </a:r>
            <a:endParaRPr lang="en-US" altLang="ja-JP" sz="1800" dirty="0">
              <a:latin typeface="Times New Roman" pitchFamily="18" charset="0"/>
            </a:endParaRPr>
          </a:p>
        </p:txBody>
      </p:sp>
      <p:sp>
        <p:nvSpPr>
          <p:cNvPr id="23556" name="Rectangle 4"/>
          <p:cNvSpPr>
            <a:spLocks noChangeArrowheads="1"/>
          </p:cNvSpPr>
          <p:nvPr/>
        </p:nvSpPr>
        <p:spPr bwMode="auto">
          <a:xfrm>
            <a:off x="1692275" y="6348435"/>
            <a:ext cx="7019925" cy="366713"/>
          </a:xfrm>
          <a:prstGeom prst="rect">
            <a:avLst/>
          </a:prstGeom>
          <a:noFill/>
          <a:ln w="9525">
            <a:noFill/>
            <a:miter lim="800000"/>
            <a:headEnd/>
            <a:tailEnd/>
          </a:ln>
          <a:effectLst/>
        </p:spPr>
        <p:txBody>
          <a:bodyPr anchor="ctr">
            <a:spAutoFit/>
          </a:bodyPr>
          <a:lstStyle/>
          <a:p>
            <a:pPr algn="ctr"/>
            <a:r>
              <a:rPr lang="en-US" altLang="ja-JP" dirty="0">
                <a:latin typeface="Times New Roman" pitchFamily="18" charset="0"/>
              </a:rPr>
              <a:t>All data used in this study are from </a:t>
            </a:r>
            <a:r>
              <a:rPr lang="en-US" altLang="ja-JP" dirty="0">
                <a:latin typeface="Times New Roman" pitchFamily="18" charset="0"/>
                <a:hlinkClick r:id="rId2"/>
              </a:rPr>
              <a:t>http://www.planetary.org/data/vex/</a:t>
            </a:r>
            <a:r>
              <a:rPr lang="en-US" altLang="ja-JP" dirty="0">
                <a:latin typeface="Times New Roman" pitchFamily="18" charset="0"/>
              </a:rPr>
              <a:t> </a:t>
            </a:r>
          </a:p>
        </p:txBody>
      </p:sp>
      <p:sp>
        <p:nvSpPr>
          <p:cNvPr id="23557" name="Text Box 5"/>
          <p:cNvSpPr txBox="1">
            <a:spLocks noChangeArrowheads="1"/>
          </p:cNvSpPr>
          <p:nvPr/>
        </p:nvSpPr>
        <p:spPr bwMode="auto">
          <a:xfrm>
            <a:off x="395288" y="5978548"/>
            <a:ext cx="3168650" cy="366712"/>
          </a:xfrm>
          <a:prstGeom prst="rect">
            <a:avLst/>
          </a:prstGeom>
          <a:noFill/>
          <a:ln w="9525">
            <a:noFill/>
            <a:miter lim="800000"/>
            <a:headEnd/>
            <a:tailEnd/>
          </a:ln>
          <a:effectLst/>
        </p:spPr>
        <p:txBody>
          <a:bodyPr>
            <a:spAutoFit/>
          </a:bodyPr>
          <a:lstStyle/>
          <a:p>
            <a:pPr>
              <a:spcBef>
                <a:spcPct val="50000"/>
              </a:spcBef>
            </a:pPr>
            <a:r>
              <a:rPr lang="en-US" altLang="ja-JP" b="1" dirty="0">
                <a:solidFill>
                  <a:srgbClr val="0066FF"/>
                </a:solidFill>
                <a:latin typeface="Times New Roman" pitchFamily="18" charset="0"/>
              </a:rPr>
              <a:t>Acknowledgements..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4348" y="1214422"/>
            <a:ext cx="3929090" cy="523220"/>
          </a:xfrm>
          <a:prstGeom prst="rect">
            <a:avLst/>
          </a:prstGeom>
          <a:noFill/>
        </p:spPr>
        <p:txBody>
          <a:bodyPr wrap="square" rtlCol="0">
            <a:spAutoFit/>
          </a:bodyPr>
          <a:lstStyle/>
          <a:p>
            <a:pPr algn="ctr"/>
            <a:r>
              <a:rPr kumimoji="1" lang="en-US" altLang="ja-JP" sz="2800" i="1" dirty="0" err="1" smtClean="0">
                <a:latin typeface="Times New Roman" pitchFamily="18" charset="0"/>
                <a:cs typeface="Times New Roman" pitchFamily="18" charset="0"/>
              </a:rPr>
              <a:t>λ</a:t>
            </a:r>
            <a:r>
              <a:rPr kumimoji="1" lang="en-US" altLang="ja-JP" sz="2800" i="1" baseline="-25000" dirty="0" err="1" smtClean="0">
                <a:latin typeface="Times New Roman" pitchFamily="18" charset="0"/>
                <a:cs typeface="Times New Roman" pitchFamily="18" charset="0"/>
              </a:rPr>
              <a:t>z</a:t>
            </a:r>
            <a:r>
              <a:rPr kumimoji="1" lang="en-US" altLang="ja-JP" sz="2800" dirty="0" smtClean="0">
                <a:latin typeface="Times New Roman" pitchFamily="18" charset="0"/>
                <a:cs typeface="Times New Roman" pitchFamily="18" charset="0"/>
              </a:rPr>
              <a:t> = 2</a:t>
            </a:r>
            <a:r>
              <a:rPr kumimoji="1" lang="en-US" altLang="ja-JP" sz="2800" i="1" dirty="0" smtClean="0">
                <a:latin typeface="Times New Roman" pitchFamily="18" charset="0"/>
                <a:cs typeface="Times New Roman" pitchFamily="18" charset="0"/>
              </a:rPr>
              <a:t>π</a:t>
            </a:r>
            <a:r>
              <a:rPr kumimoji="1" lang="en-US" altLang="ja-JP" sz="2800" dirty="0" smtClean="0">
                <a:latin typeface="Times New Roman" pitchFamily="18" charset="0"/>
                <a:cs typeface="Times New Roman" pitchFamily="18" charset="0"/>
              </a:rPr>
              <a:t>(</a:t>
            </a:r>
            <a:r>
              <a:rPr kumimoji="1" lang="en-US" altLang="ja-JP" sz="2800" i="1" dirty="0" smtClean="0">
                <a:latin typeface="Times New Roman" pitchFamily="18" charset="0"/>
                <a:cs typeface="Times New Roman" pitchFamily="18" charset="0"/>
              </a:rPr>
              <a:t>N</a:t>
            </a:r>
            <a:r>
              <a:rPr kumimoji="1" lang="en-US" altLang="ja-JP" sz="2800" i="1" baseline="30000" dirty="0" smtClean="0">
                <a:latin typeface="Times New Roman" pitchFamily="18" charset="0"/>
                <a:cs typeface="Times New Roman" pitchFamily="18" charset="0"/>
              </a:rPr>
              <a:t>2</a:t>
            </a:r>
            <a:r>
              <a:rPr kumimoji="1" lang="en-US" altLang="ja-JP" sz="2800" dirty="0" smtClean="0">
                <a:latin typeface="Times New Roman" pitchFamily="18" charset="0"/>
                <a:cs typeface="Times New Roman" pitchFamily="18" charset="0"/>
              </a:rPr>
              <a:t>/</a:t>
            </a:r>
            <a:r>
              <a:rPr kumimoji="1" lang="en-US" altLang="ja-JP" sz="2800" i="1" dirty="0" smtClean="0">
                <a:latin typeface="Times New Roman" pitchFamily="18" charset="0"/>
                <a:cs typeface="Times New Roman" pitchFamily="18" charset="0"/>
              </a:rPr>
              <a:t>c*</a:t>
            </a:r>
            <a:r>
              <a:rPr kumimoji="1" lang="en-US" altLang="ja-JP" sz="2800" i="1" baseline="30000" dirty="0" smtClean="0">
                <a:latin typeface="Times New Roman" pitchFamily="18" charset="0"/>
                <a:cs typeface="Times New Roman" pitchFamily="18" charset="0"/>
              </a:rPr>
              <a:t>2</a:t>
            </a:r>
            <a:r>
              <a:rPr kumimoji="1" lang="en-US" altLang="ja-JP" sz="2800" dirty="0" smtClean="0">
                <a:latin typeface="Times New Roman" pitchFamily="18" charset="0"/>
                <a:cs typeface="Times New Roman" pitchFamily="18" charset="0"/>
              </a:rPr>
              <a:t> – 1/4</a:t>
            </a:r>
            <a:r>
              <a:rPr kumimoji="1" lang="en-US" altLang="ja-JP" sz="2800" i="1" dirty="0" smtClean="0">
                <a:latin typeface="Times New Roman" pitchFamily="18" charset="0"/>
                <a:cs typeface="Times New Roman" pitchFamily="18" charset="0"/>
              </a:rPr>
              <a:t>H</a:t>
            </a:r>
            <a:r>
              <a:rPr kumimoji="1" lang="en-US" altLang="ja-JP" sz="2800" i="1" baseline="30000" dirty="0" smtClean="0">
                <a:latin typeface="Times New Roman" pitchFamily="18" charset="0"/>
                <a:cs typeface="Times New Roman" pitchFamily="18" charset="0"/>
              </a:rPr>
              <a:t>2</a:t>
            </a:r>
            <a:r>
              <a:rPr kumimoji="1" lang="en-US" altLang="ja-JP" sz="2800" dirty="0" smtClean="0">
                <a:latin typeface="Times New Roman" pitchFamily="18" charset="0"/>
                <a:cs typeface="Times New Roman" pitchFamily="18" charset="0"/>
              </a:rPr>
              <a:t>)</a:t>
            </a:r>
            <a:r>
              <a:rPr kumimoji="1" lang="en-US" altLang="ja-JP" sz="2800" baseline="30000" dirty="0" smtClean="0">
                <a:latin typeface="Times New Roman" pitchFamily="18" charset="0"/>
                <a:cs typeface="Times New Roman" pitchFamily="18" charset="0"/>
              </a:rPr>
              <a:t>-1/2</a:t>
            </a:r>
            <a:endParaRPr kumimoji="1" lang="ja-JP" altLang="en-US" sz="2800" baseline="30000" dirty="0">
              <a:latin typeface="Times New Roman" pitchFamily="18" charset="0"/>
              <a:cs typeface="Times New Roman" pitchFamily="18" charset="0"/>
            </a:endParaRPr>
          </a:p>
        </p:txBody>
      </p:sp>
      <p:sp>
        <p:nvSpPr>
          <p:cNvPr id="3" name="テキスト ボックス 2"/>
          <p:cNvSpPr txBox="1"/>
          <p:nvPr/>
        </p:nvSpPr>
        <p:spPr>
          <a:xfrm>
            <a:off x="1142976" y="1857364"/>
            <a:ext cx="4214842" cy="1200329"/>
          </a:xfrm>
          <a:prstGeom prst="rect">
            <a:avLst/>
          </a:prstGeom>
          <a:noFill/>
        </p:spPr>
        <p:txBody>
          <a:bodyPr wrap="square" rtlCol="0">
            <a:spAutoFit/>
          </a:bodyPr>
          <a:lstStyle/>
          <a:p>
            <a:r>
              <a:rPr kumimoji="1" lang="en-US" altLang="ja-JP" sz="2400" i="1" dirty="0" smtClean="0">
                <a:latin typeface="Times New Roman" pitchFamily="18" charset="0"/>
                <a:cs typeface="Times New Roman" pitchFamily="18" charset="0"/>
              </a:rPr>
              <a:t>N</a:t>
            </a:r>
            <a:r>
              <a:rPr kumimoji="1" lang="en-US" altLang="ja-JP" sz="2400" dirty="0" smtClean="0">
                <a:latin typeface="Times New Roman" pitchFamily="18" charset="0"/>
                <a:cs typeface="Times New Roman" pitchFamily="18" charset="0"/>
              </a:rPr>
              <a:t> = 1.6 x 10</a:t>
            </a:r>
            <a:r>
              <a:rPr kumimoji="1" lang="en-US" altLang="ja-JP" sz="2400" baseline="30000" dirty="0" smtClean="0">
                <a:latin typeface="Times New Roman" pitchFamily="18" charset="0"/>
                <a:cs typeface="Times New Roman" pitchFamily="18" charset="0"/>
              </a:rPr>
              <a:t>-2</a:t>
            </a:r>
            <a:r>
              <a:rPr kumimoji="1" lang="en-US" altLang="ja-JP" sz="2400" dirty="0" smtClean="0">
                <a:latin typeface="Times New Roman" pitchFamily="18" charset="0"/>
                <a:cs typeface="Times New Roman" pitchFamily="18" charset="0"/>
              </a:rPr>
              <a:t>  s</a:t>
            </a:r>
            <a:r>
              <a:rPr kumimoji="1" lang="en-US" altLang="ja-JP" sz="2400" baseline="30000" dirty="0" smtClean="0">
                <a:latin typeface="Times New Roman" pitchFamily="18" charset="0"/>
                <a:cs typeface="Times New Roman" pitchFamily="18" charset="0"/>
              </a:rPr>
              <a:t>-1</a:t>
            </a:r>
            <a:r>
              <a:rPr kumimoji="1" lang="en-US" altLang="ja-JP" sz="2400" dirty="0" smtClean="0">
                <a:latin typeface="Times New Roman" pitchFamily="18" charset="0"/>
                <a:cs typeface="Times New Roman" pitchFamily="18" charset="0"/>
              </a:rPr>
              <a:t/>
            </a:r>
            <a:br>
              <a:rPr kumimoji="1" lang="en-US" altLang="ja-JP" sz="2400" dirty="0" smtClean="0">
                <a:latin typeface="Times New Roman" pitchFamily="18" charset="0"/>
                <a:cs typeface="Times New Roman" pitchFamily="18" charset="0"/>
              </a:rPr>
            </a:br>
            <a:r>
              <a:rPr lang="en-US" altLang="ja-JP" sz="2400" i="1" dirty="0" smtClean="0">
                <a:latin typeface="Times New Roman" pitchFamily="18" charset="0"/>
                <a:cs typeface="Times New Roman" pitchFamily="18" charset="0"/>
              </a:rPr>
              <a:t>H</a:t>
            </a:r>
            <a:r>
              <a:rPr lang="en-US" altLang="ja-JP" sz="2400" dirty="0" smtClean="0">
                <a:latin typeface="Times New Roman" pitchFamily="18" charset="0"/>
                <a:cs typeface="Times New Roman" pitchFamily="18" charset="0"/>
              </a:rPr>
              <a:t> </a:t>
            </a:r>
            <a:r>
              <a:rPr lang="en-US" altLang="ja-JP" sz="2400" dirty="0" smtClean="0">
                <a:latin typeface="Times New Roman" pitchFamily="18" charset="0"/>
                <a:cs typeface="Times New Roman" pitchFamily="18" charset="0"/>
              </a:rPr>
              <a:t>= 5.2 </a:t>
            </a:r>
            <a:r>
              <a:rPr lang="en-US" altLang="ja-JP" sz="2400" dirty="0" smtClean="0">
                <a:latin typeface="Times New Roman" pitchFamily="18" charset="0"/>
                <a:cs typeface="Times New Roman" pitchFamily="18" charset="0"/>
              </a:rPr>
              <a:t>km  </a:t>
            </a:r>
            <a:r>
              <a:rPr lang="en-US" altLang="ja-JP" sz="1600" dirty="0" smtClean="0">
                <a:latin typeface="Times New Roman" pitchFamily="18" charset="0"/>
                <a:cs typeface="Times New Roman" pitchFamily="18" charset="0"/>
              </a:rPr>
              <a:t>(Del </a:t>
            </a:r>
            <a:r>
              <a:rPr lang="en-US" altLang="ja-JP" sz="1600" dirty="0" err="1" smtClean="0">
                <a:latin typeface="Times New Roman" pitchFamily="18" charset="0"/>
                <a:cs typeface="Times New Roman" pitchFamily="18" charset="0"/>
              </a:rPr>
              <a:t>Genio</a:t>
            </a:r>
            <a:r>
              <a:rPr lang="en-US" altLang="ja-JP" sz="1600" dirty="0" smtClean="0">
                <a:latin typeface="Times New Roman" pitchFamily="18" charset="0"/>
                <a:cs typeface="Times New Roman" pitchFamily="18" charset="0"/>
              </a:rPr>
              <a:t> et al., 1990)</a:t>
            </a:r>
            <a:endParaRPr lang="en-US" altLang="ja-JP" sz="2400" dirty="0" smtClean="0">
              <a:latin typeface="Times New Roman" pitchFamily="18" charset="0"/>
              <a:cs typeface="Times New Roman" pitchFamily="18" charset="0"/>
            </a:endParaRPr>
          </a:p>
          <a:p>
            <a:r>
              <a:rPr lang="en-US" altLang="ja-JP" sz="2400" dirty="0" smtClean="0">
                <a:latin typeface="Times New Roman" pitchFamily="18" charset="0"/>
                <a:cs typeface="Times New Roman" pitchFamily="18" charset="0"/>
              </a:rPr>
              <a:t>c* = 21 </a:t>
            </a:r>
            <a:r>
              <a:rPr lang="en-US" altLang="ja-JP" sz="2400" dirty="0" smtClean="0">
                <a:latin typeface="Times New Roman" pitchFamily="18" charset="0"/>
                <a:cs typeface="Times New Roman" pitchFamily="18" charset="0"/>
              </a:rPr>
              <a:t>m/s  </a:t>
            </a:r>
            <a:r>
              <a:rPr lang="ja-JP" altLang="en-US" sz="2400" dirty="0" smtClean="0">
                <a:latin typeface="Times New Roman" pitchFamily="18" charset="0"/>
                <a:cs typeface="Times New Roman" pitchFamily="18" charset="0"/>
              </a:rPr>
              <a:t>← </a:t>
            </a:r>
            <a:r>
              <a:rPr lang="en-US" altLang="ja-JP" sz="2400" dirty="0" smtClean="0">
                <a:latin typeface="Times New Roman" pitchFamily="18" charset="0"/>
                <a:cs typeface="Times New Roman" pitchFamily="18" charset="0"/>
              </a:rPr>
              <a:t>this study</a:t>
            </a:r>
            <a:endParaRPr lang="en-US" altLang="ja-JP" sz="2400" dirty="0" smtClean="0">
              <a:latin typeface="Times New Roman" pitchFamily="18" charset="0"/>
              <a:cs typeface="Times New Roman" pitchFamily="18" charset="0"/>
            </a:endParaRPr>
          </a:p>
        </p:txBody>
      </p:sp>
      <p:cxnSp>
        <p:nvCxnSpPr>
          <p:cNvPr id="5" name="直線矢印コネクタ 4"/>
          <p:cNvCxnSpPr/>
          <p:nvPr/>
        </p:nvCxnSpPr>
        <p:spPr>
          <a:xfrm>
            <a:off x="4714876" y="1428736"/>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715140" y="1142984"/>
            <a:ext cx="2000232" cy="523220"/>
          </a:xfrm>
          <a:prstGeom prst="rect">
            <a:avLst/>
          </a:prstGeom>
          <a:noFill/>
        </p:spPr>
        <p:txBody>
          <a:bodyPr wrap="square" rtlCol="0">
            <a:spAutoFit/>
          </a:bodyPr>
          <a:lstStyle/>
          <a:p>
            <a:pPr algn="ctr"/>
            <a:r>
              <a:rPr kumimoji="1" lang="en-US" altLang="ja-JP" sz="2800" i="1" dirty="0" err="1" smtClean="0">
                <a:latin typeface="Times New Roman" pitchFamily="18" charset="0"/>
                <a:cs typeface="Times New Roman" pitchFamily="18" charset="0"/>
              </a:rPr>
              <a:t>λ</a:t>
            </a:r>
            <a:r>
              <a:rPr kumimoji="1" lang="en-US" altLang="ja-JP" sz="2800" i="1" baseline="-25000" dirty="0" err="1" smtClean="0">
                <a:latin typeface="Times New Roman" pitchFamily="18" charset="0"/>
                <a:cs typeface="Times New Roman" pitchFamily="18" charset="0"/>
              </a:rPr>
              <a:t>z</a:t>
            </a:r>
            <a:r>
              <a:rPr kumimoji="1" lang="en-US" altLang="ja-JP" sz="2800" dirty="0" smtClean="0">
                <a:latin typeface="Times New Roman" pitchFamily="18" charset="0"/>
                <a:cs typeface="Times New Roman" pitchFamily="18" charset="0"/>
              </a:rPr>
              <a:t> = 8.3 km</a:t>
            </a:r>
            <a:endParaRPr kumimoji="1" lang="ja-JP" altLang="en-US" sz="2800" baseline="30000" dirty="0">
              <a:latin typeface="Times New Roman" pitchFamily="18" charset="0"/>
              <a:cs typeface="Times New Roman" pitchFamily="18" charset="0"/>
            </a:endParaRPr>
          </a:p>
        </p:txBody>
      </p:sp>
      <p:sp>
        <p:nvSpPr>
          <p:cNvPr id="7" name="テキスト ボックス 6"/>
          <p:cNvSpPr txBox="1"/>
          <p:nvPr/>
        </p:nvSpPr>
        <p:spPr>
          <a:xfrm>
            <a:off x="714348" y="3901393"/>
            <a:ext cx="4214842" cy="523220"/>
          </a:xfrm>
          <a:prstGeom prst="rect">
            <a:avLst/>
          </a:prstGeom>
          <a:noFill/>
        </p:spPr>
        <p:txBody>
          <a:bodyPr wrap="square" rtlCol="0">
            <a:spAutoFit/>
          </a:bodyPr>
          <a:lstStyle/>
          <a:p>
            <a:r>
              <a:rPr lang="en-US" altLang="ja-JP" sz="2800" i="1" dirty="0" smtClean="0">
                <a:latin typeface="Times New Roman" pitchFamily="18" charset="0"/>
                <a:cs typeface="Times New Roman" pitchFamily="18" charset="0"/>
              </a:rPr>
              <a:t>a</a:t>
            </a:r>
            <a:r>
              <a:rPr kumimoji="1" lang="en-US" altLang="ja-JP" sz="2800" i="1" dirty="0" smtClean="0">
                <a:latin typeface="Times New Roman" pitchFamily="18" charset="0"/>
                <a:cs typeface="Times New Roman" pitchFamily="18" charset="0"/>
              </a:rPr>
              <a:t> </a:t>
            </a:r>
            <a:r>
              <a:rPr kumimoji="1" lang="ja-JP" altLang="en-US" sz="2800" i="1" dirty="0" smtClean="0">
                <a:latin typeface="Times New Roman" pitchFamily="18" charset="0"/>
                <a:cs typeface="Times New Roman" pitchFamily="18" charset="0"/>
              </a:rPr>
              <a:t>≃</a:t>
            </a:r>
            <a:r>
              <a:rPr kumimoji="1" lang="en-US" altLang="ja-JP" sz="2800" i="1" dirty="0" smtClean="0">
                <a:latin typeface="Times New Roman" pitchFamily="18" charset="0"/>
                <a:cs typeface="Times New Roman" pitchFamily="18" charset="0"/>
              </a:rPr>
              <a:t> </a:t>
            </a:r>
            <a:r>
              <a:rPr kumimoji="1" lang="en-US" altLang="ja-JP" sz="2800" i="1" dirty="0" err="1" smtClean="0">
                <a:latin typeface="Times New Roman" pitchFamily="18" charset="0"/>
                <a:cs typeface="Times New Roman" pitchFamily="18" charset="0"/>
              </a:rPr>
              <a:t>u’w</a:t>
            </a:r>
            <a:r>
              <a:rPr kumimoji="1" lang="en-US" altLang="ja-JP" sz="2800" i="1" dirty="0" smtClean="0">
                <a:latin typeface="Times New Roman" pitchFamily="18" charset="0"/>
                <a:cs typeface="Times New Roman" pitchFamily="18" charset="0"/>
              </a:rPr>
              <a:t>’</a:t>
            </a:r>
            <a:r>
              <a:rPr kumimoji="1" lang="en-US" altLang="ja-JP" sz="2800" dirty="0" smtClean="0">
                <a:latin typeface="Times New Roman" pitchFamily="18" charset="0"/>
                <a:cs typeface="Times New Roman" pitchFamily="18" charset="0"/>
              </a:rPr>
              <a:t>/</a:t>
            </a:r>
            <a:r>
              <a:rPr kumimoji="1" lang="en-US" altLang="ja-JP" sz="2800" i="1" dirty="0" err="1" smtClean="0">
                <a:latin typeface="Times New Roman" pitchFamily="18" charset="0"/>
                <a:cs typeface="Times New Roman" pitchFamily="18" charset="0"/>
              </a:rPr>
              <a:t>Δ</a:t>
            </a:r>
            <a:r>
              <a:rPr kumimoji="1" lang="en-US" altLang="ja-JP" sz="2800" i="1" baseline="-25000" dirty="0" err="1" smtClean="0">
                <a:latin typeface="Times New Roman" pitchFamily="18" charset="0"/>
                <a:cs typeface="Times New Roman" pitchFamily="18" charset="0"/>
              </a:rPr>
              <a:t>z</a:t>
            </a:r>
            <a:r>
              <a:rPr kumimoji="1" lang="en-US" altLang="ja-JP" sz="2800" i="1" dirty="0" smtClean="0">
                <a:latin typeface="Times New Roman" pitchFamily="18" charset="0"/>
                <a:cs typeface="Times New Roman" pitchFamily="18" charset="0"/>
              </a:rPr>
              <a:t> </a:t>
            </a:r>
            <a:r>
              <a:rPr lang="ja-JP" altLang="en-US" sz="2800" i="1" dirty="0" smtClean="0">
                <a:latin typeface="Times New Roman" pitchFamily="18" charset="0"/>
                <a:cs typeface="Times New Roman" pitchFamily="18" charset="0"/>
              </a:rPr>
              <a:t>≃ </a:t>
            </a:r>
            <a:r>
              <a:rPr lang="en-US" altLang="ja-JP" sz="2800" i="1" dirty="0" smtClean="0">
                <a:latin typeface="Times New Roman" pitchFamily="18" charset="0"/>
                <a:cs typeface="Times New Roman" pitchFamily="18" charset="0"/>
              </a:rPr>
              <a:t>u’</a:t>
            </a:r>
            <a:r>
              <a:rPr lang="en-US" altLang="ja-JP" sz="2800" i="1" baseline="30000" dirty="0" smtClean="0">
                <a:latin typeface="Times New Roman" pitchFamily="18" charset="0"/>
                <a:cs typeface="Times New Roman" pitchFamily="18" charset="0"/>
              </a:rPr>
              <a:t>2</a:t>
            </a:r>
            <a:r>
              <a:rPr lang="en-US" altLang="ja-JP" sz="2800" i="1" dirty="0" smtClean="0">
                <a:latin typeface="Times New Roman" pitchFamily="18" charset="0"/>
                <a:cs typeface="Times New Roman" pitchFamily="18" charset="0"/>
              </a:rPr>
              <a:t>λ</a:t>
            </a:r>
            <a:r>
              <a:rPr lang="en-US" altLang="ja-JP" sz="2800" i="1" baseline="-25000" dirty="0" smtClean="0">
                <a:latin typeface="Times New Roman" pitchFamily="18" charset="0"/>
                <a:cs typeface="Times New Roman" pitchFamily="18" charset="0"/>
              </a:rPr>
              <a:t>z</a:t>
            </a:r>
            <a:r>
              <a:rPr lang="en-US" altLang="ja-JP" sz="2800" dirty="0" smtClean="0">
                <a:latin typeface="Times New Roman" pitchFamily="18" charset="0"/>
                <a:cs typeface="Times New Roman" pitchFamily="18" charset="0"/>
              </a:rPr>
              <a:t>/</a:t>
            </a:r>
            <a:r>
              <a:rPr lang="en-US" altLang="ja-JP" sz="2800" i="1" dirty="0" smtClean="0">
                <a:latin typeface="Times New Roman" pitchFamily="18" charset="0"/>
                <a:cs typeface="Times New Roman" pitchFamily="18" charset="0"/>
              </a:rPr>
              <a:t> </a:t>
            </a:r>
            <a:r>
              <a:rPr lang="en-US" altLang="ja-JP" sz="2800" i="1" dirty="0" err="1" smtClean="0">
                <a:latin typeface="Times New Roman" pitchFamily="18" charset="0"/>
                <a:cs typeface="Times New Roman" pitchFamily="18" charset="0"/>
              </a:rPr>
              <a:t>Δzλ</a:t>
            </a:r>
            <a:r>
              <a:rPr lang="en-US" altLang="ja-JP" sz="2800" i="1" baseline="-25000" dirty="0" err="1" smtClean="0">
                <a:latin typeface="Times New Roman" pitchFamily="18" charset="0"/>
                <a:cs typeface="Times New Roman" pitchFamily="18" charset="0"/>
              </a:rPr>
              <a:t>x</a:t>
            </a:r>
            <a:endParaRPr kumimoji="1" lang="ja-JP" altLang="en-US" sz="2800" i="1" baseline="-25000" dirty="0">
              <a:latin typeface="Times New Roman" pitchFamily="18" charset="0"/>
              <a:cs typeface="Times New Roman" pitchFamily="18" charset="0"/>
            </a:endParaRPr>
          </a:p>
        </p:txBody>
      </p:sp>
      <p:cxnSp>
        <p:nvCxnSpPr>
          <p:cNvPr id="9" name="直線コネクタ 8"/>
          <p:cNvCxnSpPr/>
          <p:nvPr/>
        </p:nvCxnSpPr>
        <p:spPr>
          <a:xfrm>
            <a:off x="1443016" y="4007121"/>
            <a:ext cx="571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883206" y="4018551"/>
            <a:ext cx="28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071538" y="4615773"/>
            <a:ext cx="4643470" cy="1384995"/>
          </a:xfrm>
          <a:prstGeom prst="rect">
            <a:avLst/>
          </a:prstGeom>
          <a:noFill/>
        </p:spPr>
        <p:txBody>
          <a:bodyPr wrap="square" rtlCol="0">
            <a:spAutoFit/>
          </a:bodyPr>
          <a:lstStyle/>
          <a:p>
            <a:r>
              <a:rPr kumimoji="1" lang="en-US" altLang="ja-JP" sz="2800" i="1" dirty="0" err="1" smtClean="0">
                <a:latin typeface="Times New Roman" pitchFamily="18" charset="0"/>
                <a:cs typeface="Times New Roman" pitchFamily="18" charset="0"/>
              </a:rPr>
              <a:t>λ</a:t>
            </a:r>
            <a:r>
              <a:rPr lang="en-US" altLang="ja-JP" sz="2800" i="1" baseline="-25000" dirty="0" err="1" smtClean="0">
                <a:latin typeface="Times New Roman" pitchFamily="18" charset="0"/>
                <a:cs typeface="Times New Roman" pitchFamily="18" charset="0"/>
              </a:rPr>
              <a:t>x</a:t>
            </a:r>
            <a:r>
              <a:rPr kumimoji="1" lang="en-US" altLang="ja-JP" sz="2800" dirty="0" smtClean="0">
                <a:latin typeface="Times New Roman" pitchFamily="18" charset="0"/>
                <a:cs typeface="Times New Roman" pitchFamily="18" charset="0"/>
              </a:rPr>
              <a:t> = 6121×2π  km</a:t>
            </a:r>
            <a:br>
              <a:rPr kumimoji="1" lang="en-US" altLang="ja-JP" sz="2800" dirty="0" smtClean="0">
                <a:latin typeface="Times New Roman" pitchFamily="18" charset="0"/>
                <a:cs typeface="Times New Roman" pitchFamily="18" charset="0"/>
              </a:rPr>
            </a:br>
            <a:r>
              <a:rPr kumimoji="1" lang="en-US" altLang="ja-JP" sz="2800" i="1" dirty="0" err="1" smtClean="0">
                <a:latin typeface="Times New Roman" pitchFamily="18" charset="0"/>
                <a:cs typeface="Times New Roman" pitchFamily="18" charset="0"/>
              </a:rPr>
              <a:t>Δz</a:t>
            </a:r>
            <a:r>
              <a:rPr kumimoji="1" lang="en-US" altLang="ja-JP" sz="2800" dirty="0" smtClean="0">
                <a:latin typeface="Times New Roman" pitchFamily="18" charset="0"/>
                <a:cs typeface="Times New Roman" pitchFamily="18" charset="0"/>
              </a:rPr>
              <a:t> = 3.2 km </a:t>
            </a:r>
            <a:r>
              <a:rPr kumimoji="1" lang="en-US" altLang="ja-JP" dirty="0" smtClean="0">
                <a:latin typeface="Times New Roman" pitchFamily="18" charset="0"/>
                <a:cs typeface="Times New Roman" pitchFamily="18" charset="0"/>
              </a:rPr>
              <a:t>(</a:t>
            </a:r>
            <a:r>
              <a:rPr lang="en-US" altLang="ja-JP" dirty="0" smtClean="0">
                <a:latin typeface="Times New Roman" pitchFamily="18" charset="0"/>
                <a:cs typeface="Times New Roman" pitchFamily="18" charset="0"/>
              </a:rPr>
              <a:t>Imamura and Ogawa, 1995</a:t>
            </a:r>
            <a:r>
              <a:rPr kumimoji="1" lang="en-US" altLang="ja-JP" dirty="0" smtClean="0">
                <a:latin typeface="Times New Roman" pitchFamily="18" charset="0"/>
                <a:cs typeface="Times New Roman" pitchFamily="18" charset="0"/>
              </a:rPr>
              <a:t>)</a:t>
            </a:r>
            <a:br>
              <a:rPr kumimoji="1" lang="en-US" altLang="ja-JP" dirty="0" smtClean="0">
                <a:latin typeface="Times New Roman" pitchFamily="18" charset="0"/>
                <a:cs typeface="Times New Roman" pitchFamily="18" charset="0"/>
              </a:rPr>
            </a:br>
            <a:r>
              <a:rPr kumimoji="1" lang="en-US" altLang="ja-JP" sz="2800" i="1" dirty="0" smtClean="0">
                <a:latin typeface="Times New Roman" pitchFamily="18" charset="0"/>
                <a:cs typeface="Times New Roman" pitchFamily="18" charset="0"/>
              </a:rPr>
              <a:t>u’</a:t>
            </a:r>
            <a:r>
              <a:rPr kumimoji="1" lang="en-US" altLang="ja-JP" sz="2800" baseline="30000" dirty="0" smtClean="0">
                <a:latin typeface="Times New Roman" pitchFamily="18" charset="0"/>
                <a:cs typeface="Times New Roman" pitchFamily="18" charset="0"/>
              </a:rPr>
              <a:t>2</a:t>
            </a:r>
            <a:r>
              <a:rPr kumimoji="1" lang="en-US" altLang="ja-JP" sz="2800" dirty="0" smtClean="0">
                <a:latin typeface="Times New Roman" pitchFamily="18" charset="0"/>
                <a:cs typeface="Times New Roman" pitchFamily="18" charset="0"/>
              </a:rPr>
              <a:t> = 10</a:t>
            </a:r>
            <a:r>
              <a:rPr kumimoji="1" lang="en-US" altLang="ja-JP" sz="2800" baseline="30000" dirty="0" smtClean="0">
                <a:latin typeface="Times New Roman" pitchFamily="18" charset="0"/>
                <a:cs typeface="Times New Roman" pitchFamily="18" charset="0"/>
              </a:rPr>
              <a:t>2</a:t>
            </a:r>
            <a:r>
              <a:rPr kumimoji="1" lang="en-US" altLang="ja-JP" sz="2800" dirty="0" smtClean="0">
                <a:latin typeface="Times New Roman" pitchFamily="18" charset="0"/>
                <a:cs typeface="Times New Roman" pitchFamily="18" charset="0"/>
              </a:rPr>
              <a:t>/π  m</a:t>
            </a:r>
            <a:r>
              <a:rPr kumimoji="1" lang="en-US" altLang="ja-JP" sz="2800" baseline="30000" dirty="0" smtClean="0">
                <a:latin typeface="Times New Roman" pitchFamily="18" charset="0"/>
                <a:cs typeface="Times New Roman" pitchFamily="18" charset="0"/>
              </a:rPr>
              <a:t>2</a:t>
            </a:r>
            <a:r>
              <a:rPr kumimoji="1" lang="en-US" altLang="ja-JP" sz="2800" dirty="0" smtClean="0">
                <a:latin typeface="Times New Roman" pitchFamily="18" charset="0"/>
                <a:cs typeface="Times New Roman" pitchFamily="18" charset="0"/>
              </a:rPr>
              <a:t>/s</a:t>
            </a:r>
            <a:r>
              <a:rPr kumimoji="1" lang="en-US" altLang="ja-JP" sz="2800" baseline="30000" dirty="0" smtClean="0">
                <a:latin typeface="Times New Roman" pitchFamily="18" charset="0"/>
                <a:cs typeface="Times New Roman" pitchFamily="18" charset="0"/>
              </a:rPr>
              <a:t>2</a:t>
            </a:r>
            <a:endParaRPr kumimoji="1" lang="ja-JP" altLang="en-US" sz="2800" baseline="30000" dirty="0">
              <a:latin typeface="Times New Roman" pitchFamily="18" charset="0"/>
              <a:cs typeface="Times New Roman" pitchFamily="18" charset="0"/>
            </a:endParaRPr>
          </a:p>
        </p:txBody>
      </p:sp>
      <p:cxnSp>
        <p:nvCxnSpPr>
          <p:cNvPr id="13" name="直線矢印コネクタ 12"/>
          <p:cNvCxnSpPr/>
          <p:nvPr/>
        </p:nvCxnSpPr>
        <p:spPr>
          <a:xfrm>
            <a:off x="4786314" y="4187145"/>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429388" y="3901393"/>
            <a:ext cx="2428892" cy="523220"/>
          </a:xfrm>
          <a:prstGeom prst="rect">
            <a:avLst/>
          </a:prstGeom>
          <a:noFill/>
        </p:spPr>
        <p:txBody>
          <a:bodyPr wrap="square" rtlCol="0">
            <a:spAutoFit/>
          </a:bodyPr>
          <a:lstStyle/>
          <a:p>
            <a:pPr algn="ctr"/>
            <a:r>
              <a:rPr lang="en-US" altLang="ja-JP" sz="2800" i="1" dirty="0" smtClean="0">
                <a:latin typeface="Times New Roman" pitchFamily="18" charset="0"/>
                <a:cs typeface="Times New Roman" pitchFamily="18" charset="0"/>
              </a:rPr>
              <a:t>a</a:t>
            </a:r>
            <a:r>
              <a:rPr kumimoji="1" lang="en-US" altLang="ja-JP" sz="2800" dirty="0" smtClean="0">
                <a:latin typeface="Times New Roman" pitchFamily="18" charset="0"/>
                <a:cs typeface="Times New Roman" pitchFamily="18" charset="0"/>
              </a:rPr>
              <a:t> </a:t>
            </a:r>
            <a:r>
              <a:rPr lang="en-US" altLang="ja-JP" sz="2800" dirty="0" smtClean="0">
                <a:latin typeface="Times New Roman" pitchFamily="18" charset="0"/>
                <a:cs typeface="Times New Roman" pitchFamily="18" charset="0"/>
              </a:rPr>
              <a:t>~</a:t>
            </a:r>
            <a:r>
              <a:rPr kumimoji="1" lang="en-US" altLang="ja-JP" sz="2800" dirty="0" smtClean="0">
                <a:latin typeface="Times New Roman" pitchFamily="18" charset="0"/>
                <a:cs typeface="Times New Roman" pitchFamily="18" charset="0"/>
              </a:rPr>
              <a:t> 0.2 m/s/day</a:t>
            </a:r>
            <a:endParaRPr kumimoji="1" lang="ja-JP" altLang="en-US" sz="2800" baseline="30000" dirty="0">
              <a:latin typeface="Times New Roman" pitchFamily="18" charset="0"/>
              <a:cs typeface="Times New Roman" pitchFamily="18" charset="0"/>
            </a:endParaRPr>
          </a:p>
        </p:txBody>
      </p:sp>
      <p:sp>
        <p:nvSpPr>
          <p:cNvPr id="15" name="テキスト ボックス 14"/>
          <p:cNvSpPr txBox="1"/>
          <p:nvPr/>
        </p:nvSpPr>
        <p:spPr>
          <a:xfrm>
            <a:off x="1785918" y="285728"/>
            <a:ext cx="2500330" cy="369332"/>
          </a:xfrm>
          <a:prstGeom prst="rect">
            <a:avLst/>
          </a:prstGeom>
          <a:noFill/>
        </p:spPr>
        <p:txBody>
          <a:bodyPr wrap="square" rtlCol="0">
            <a:spAutoFit/>
          </a:bodyPr>
          <a:lstStyle/>
          <a:p>
            <a:r>
              <a:rPr kumimoji="1" lang="ja-JP" altLang="en-US" dirty="0" smtClean="0"/>
              <a:t>加速率の見積もり</a:t>
            </a:r>
            <a:endParaRPr kumimoji="1" lang="ja-JP" altLang="en-US" dirty="0"/>
          </a:p>
        </p:txBody>
      </p:sp>
      <p:sp>
        <p:nvSpPr>
          <p:cNvPr id="16" name="テキスト ボックス 15"/>
          <p:cNvSpPr txBox="1"/>
          <p:nvPr/>
        </p:nvSpPr>
        <p:spPr>
          <a:xfrm>
            <a:off x="357158" y="3687079"/>
            <a:ext cx="1214446" cy="369332"/>
          </a:xfrm>
          <a:prstGeom prst="rect">
            <a:avLst/>
          </a:prstGeom>
          <a:noFill/>
        </p:spPr>
        <p:txBody>
          <a:bodyPr wrap="square" rtlCol="0">
            <a:spAutoFit/>
          </a:bodyPr>
          <a:lstStyle/>
          <a:p>
            <a:pPr algn="ctr"/>
            <a:r>
              <a:rPr kumimoji="1" lang="ja-JP" altLang="en-US" dirty="0" smtClean="0"/>
              <a:t>加速率</a:t>
            </a:r>
            <a:endParaRPr kumimoji="1" lang="ja-JP" altLang="en-US" dirty="0"/>
          </a:p>
        </p:txBody>
      </p:sp>
      <p:sp>
        <p:nvSpPr>
          <p:cNvPr id="17" name="テキスト ボックス 16"/>
          <p:cNvSpPr txBox="1"/>
          <p:nvPr/>
        </p:nvSpPr>
        <p:spPr>
          <a:xfrm>
            <a:off x="357158" y="857232"/>
            <a:ext cx="1214446" cy="369332"/>
          </a:xfrm>
          <a:prstGeom prst="rect">
            <a:avLst/>
          </a:prstGeom>
          <a:noFill/>
        </p:spPr>
        <p:txBody>
          <a:bodyPr wrap="square" rtlCol="0">
            <a:spAutoFit/>
          </a:bodyPr>
          <a:lstStyle/>
          <a:p>
            <a:pPr algn="ctr"/>
            <a:r>
              <a:rPr kumimoji="1" lang="ja-JP" altLang="en-US" dirty="0" smtClean="0"/>
              <a:t>鉛直波長</a:t>
            </a:r>
            <a:endParaRPr kumimoji="1" lang="ja-JP" altLang="en-US" dirty="0"/>
          </a:p>
        </p:txBody>
      </p:sp>
      <p:sp>
        <p:nvSpPr>
          <p:cNvPr id="18" name="テキスト ボックス 17"/>
          <p:cNvSpPr txBox="1"/>
          <p:nvPr/>
        </p:nvSpPr>
        <p:spPr>
          <a:xfrm>
            <a:off x="71406" y="214290"/>
            <a:ext cx="1428760" cy="369332"/>
          </a:xfrm>
          <a:prstGeom prst="rect">
            <a:avLst/>
          </a:prstGeom>
          <a:noFill/>
        </p:spPr>
        <p:txBody>
          <a:bodyPr wrap="square" rtlCol="0">
            <a:spAutoFit/>
          </a:bodyPr>
          <a:lstStyle/>
          <a:p>
            <a:pPr algn="ctr"/>
            <a:r>
              <a:rPr kumimoji="1" lang="en-US" altLang="ja-JP" u="sng" dirty="0" smtClean="0">
                <a:latin typeface="Times New Roman" pitchFamily="18" charset="0"/>
                <a:cs typeface="Times New Roman" pitchFamily="18" charset="0"/>
              </a:rPr>
              <a:t>Appendix</a:t>
            </a:r>
            <a:endParaRPr kumimoji="1" lang="ja-JP" altLang="en-US"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 name="Text Box 40"/>
          <p:cNvSpPr txBox="1">
            <a:spLocks noChangeArrowheads="1"/>
          </p:cNvSpPr>
          <p:nvPr/>
        </p:nvSpPr>
        <p:spPr bwMode="auto">
          <a:xfrm>
            <a:off x="0" y="115888"/>
            <a:ext cx="1600200" cy="366712"/>
          </a:xfrm>
          <a:prstGeom prst="rect">
            <a:avLst/>
          </a:prstGeom>
          <a:noFill/>
          <a:ln w="9525">
            <a:noFill/>
            <a:miter lim="800000"/>
            <a:headEnd/>
            <a:tailEnd/>
          </a:ln>
          <a:effectLst/>
        </p:spPr>
        <p:txBody>
          <a:bodyPr>
            <a:spAutoFit/>
          </a:bodyPr>
          <a:lstStyle/>
          <a:p>
            <a:pPr>
              <a:spcBef>
                <a:spcPct val="50000"/>
              </a:spcBef>
            </a:pPr>
            <a:r>
              <a:rPr lang="en-US" altLang="ja-JP" u="sng" dirty="0" smtClean="0">
                <a:latin typeface="Times New Roman" pitchFamily="18" charset="0"/>
              </a:rPr>
              <a:t>Appendix</a:t>
            </a:r>
            <a:endParaRPr lang="en-US" altLang="ja-JP" u="sng" dirty="0">
              <a:latin typeface="Times New Roman" pitchFamily="18" charset="0"/>
            </a:endParaRPr>
          </a:p>
        </p:txBody>
      </p:sp>
      <p:sp>
        <p:nvSpPr>
          <p:cNvPr id="16435" name="Text Box 51"/>
          <p:cNvSpPr txBox="1">
            <a:spLocks noChangeArrowheads="1"/>
          </p:cNvSpPr>
          <p:nvPr/>
        </p:nvSpPr>
        <p:spPr bwMode="auto">
          <a:xfrm rot="16200000">
            <a:off x="-204821" y="2045278"/>
            <a:ext cx="1714511" cy="338554"/>
          </a:xfrm>
          <a:prstGeom prst="rect">
            <a:avLst/>
          </a:prstGeom>
          <a:noFill/>
          <a:ln w="9525">
            <a:noFill/>
            <a:miter lim="800000"/>
            <a:headEnd/>
            <a:tailEnd/>
          </a:ln>
          <a:effectLst/>
        </p:spPr>
        <p:txBody>
          <a:bodyPr wrap="square">
            <a:spAutoFit/>
          </a:bodyPr>
          <a:lstStyle/>
          <a:p>
            <a:pPr algn="ctr">
              <a:spcBef>
                <a:spcPct val="50000"/>
              </a:spcBef>
            </a:pPr>
            <a:r>
              <a:rPr lang="en-US" altLang="ja-JP" sz="1600" dirty="0">
                <a:latin typeface="Times New Roman" pitchFamily="18" charset="0"/>
              </a:rPr>
              <a:t>Latitude (deg)</a:t>
            </a:r>
          </a:p>
        </p:txBody>
      </p:sp>
      <p:sp>
        <p:nvSpPr>
          <p:cNvPr id="16436" name="Text Box 52"/>
          <p:cNvSpPr txBox="1">
            <a:spLocks noChangeArrowheads="1"/>
          </p:cNvSpPr>
          <p:nvPr/>
        </p:nvSpPr>
        <p:spPr bwMode="auto">
          <a:xfrm>
            <a:off x="1957382" y="6429396"/>
            <a:ext cx="1828800" cy="338554"/>
          </a:xfrm>
          <a:prstGeom prst="rect">
            <a:avLst/>
          </a:prstGeom>
          <a:noFill/>
          <a:ln w="9525">
            <a:noFill/>
            <a:miter lim="800000"/>
            <a:headEnd/>
            <a:tailEnd/>
          </a:ln>
          <a:effectLst/>
        </p:spPr>
        <p:txBody>
          <a:bodyPr>
            <a:spAutoFit/>
          </a:bodyPr>
          <a:lstStyle/>
          <a:p>
            <a:pPr algn="ctr">
              <a:spcBef>
                <a:spcPct val="50000"/>
              </a:spcBef>
            </a:pPr>
            <a:r>
              <a:rPr lang="en-US" altLang="ja-JP" sz="1600" dirty="0">
                <a:latin typeface="Times New Roman" pitchFamily="18" charset="0"/>
              </a:rPr>
              <a:t>Local Time (hour)</a:t>
            </a:r>
          </a:p>
        </p:txBody>
      </p:sp>
      <p:sp>
        <p:nvSpPr>
          <p:cNvPr id="16437" name="Text Box 53"/>
          <p:cNvSpPr txBox="1">
            <a:spLocks noChangeArrowheads="1"/>
          </p:cNvSpPr>
          <p:nvPr/>
        </p:nvSpPr>
        <p:spPr bwMode="auto">
          <a:xfrm>
            <a:off x="5715008" y="6429396"/>
            <a:ext cx="1828800" cy="338554"/>
          </a:xfrm>
          <a:prstGeom prst="rect">
            <a:avLst/>
          </a:prstGeom>
          <a:noFill/>
          <a:ln w="9525">
            <a:noFill/>
            <a:miter lim="800000"/>
            <a:headEnd/>
            <a:tailEnd/>
          </a:ln>
          <a:effectLst/>
        </p:spPr>
        <p:txBody>
          <a:bodyPr>
            <a:spAutoFit/>
          </a:bodyPr>
          <a:lstStyle/>
          <a:p>
            <a:pPr algn="ctr">
              <a:spcBef>
                <a:spcPct val="50000"/>
              </a:spcBef>
            </a:pPr>
            <a:r>
              <a:rPr lang="en-US" altLang="ja-JP" sz="1600" dirty="0">
                <a:latin typeface="Times New Roman" pitchFamily="18" charset="0"/>
              </a:rPr>
              <a:t>Local Time (hour)</a:t>
            </a:r>
          </a:p>
        </p:txBody>
      </p:sp>
      <p:grpSp>
        <p:nvGrpSpPr>
          <p:cNvPr id="2" name="グループ化 82"/>
          <p:cNvGrpSpPr>
            <a:grpSpLocks noChangeAspect="1"/>
          </p:cNvGrpSpPr>
          <p:nvPr/>
        </p:nvGrpSpPr>
        <p:grpSpPr>
          <a:xfrm>
            <a:off x="5000628" y="1000108"/>
            <a:ext cx="3000396" cy="2666392"/>
            <a:chOff x="2479515" y="4531743"/>
            <a:chExt cx="2178210" cy="1935732"/>
          </a:xfrm>
        </p:grpSpPr>
        <p:pic>
          <p:nvPicPr>
            <p:cNvPr id="16433" name="Picture 49"/>
            <p:cNvPicPr>
              <a:picLocks noChangeAspect="1" noChangeArrowheads="1"/>
            </p:cNvPicPr>
            <p:nvPr/>
          </p:nvPicPr>
          <p:blipFill>
            <a:blip r:embed="rId2" cstate="print"/>
            <a:srcRect l="24036" t="8881" r="8662" b="9763"/>
            <a:stretch>
              <a:fillRect/>
            </a:stretch>
          </p:blipFill>
          <p:spPr bwMode="auto">
            <a:xfrm>
              <a:off x="2524125" y="4562475"/>
              <a:ext cx="2133600" cy="1905000"/>
            </a:xfrm>
            <a:prstGeom prst="rect">
              <a:avLst/>
            </a:prstGeom>
            <a:noFill/>
            <a:ln w="9525">
              <a:noFill/>
              <a:miter lim="800000"/>
              <a:headEnd/>
              <a:tailEnd/>
            </a:ln>
            <a:effectLst/>
          </p:spPr>
        </p:pic>
        <p:pic>
          <p:nvPicPr>
            <p:cNvPr id="78" name="Picture 5"/>
            <p:cNvPicPr>
              <a:picLocks noChangeAspect="1" noChangeArrowheads="1"/>
            </p:cNvPicPr>
            <p:nvPr/>
          </p:nvPicPr>
          <p:blipFill>
            <a:blip r:embed="rId3" cstate="print"/>
            <a:srcRect l="16051" t="6670" r="6370" b="16625"/>
            <a:stretch>
              <a:fillRect/>
            </a:stretch>
          </p:blipFill>
          <p:spPr bwMode="auto">
            <a:xfrm>
              <a:off x="2479515" y="4531743"/>
              <a:ext cx="2132749" cy="1643074"/>
            </a:xfrm>
            <a:prstGeom prst="rect">
              <a:avLst/>
            </a:prstGeom>
            <a:noFill/>
            <a:ln w="9525">
              <a:noFill/>
              <a:miter lim="800000"/>
              <a:headEnd/>
              <a:tailEnd/>
            </a:ln>
          </p:spPr>
        </p:pic>
        <p:sp>
          <p:nvSpPr>
            <p:cNvPr id="16439" name="Text Box 55"/>
            <p:cNvSpPr txBox="1">
              <a:spLocks noChangeArrowheads="1"/>
            </p:cNvSpPr>
            <p:nvPr/>
          </p:nvSpPr>
          <p:spPr bwMode="auto">
            <a:xfrm>
              <a:off x="3276600" y="4572000"/>
              <a:ext cx="1295400" cy="304800"/>
            </a:xfrm>
            <a:prstGeom prst="rect">
              <a:avLst/>
            </a:prstGeom>
            <a:noFill/>
            <a:ln w="9525">
              <a:noFill/>
              <a:miter lim="800000"/>
              <a:headEnd/>
              <a:tailEnd/>
            </a:ln>
            <a:effectLst/>
          </p:spPr>
          <p:txBody>
            <a:bodyPr>
              <a:spAutoFit/>
            </a:bodyPr>
            <a:lstStyle/>
            <a:p>
              <a:pPr algn="ctr">
                <a:spcBef>
                  <a:spcPct val="50000"/>
                </a:spcBef>
              </a:pPr>
              <a:r>
                <a:rPr lang="en-US" altLang="ja-JP" sz="1400" dirty="0">
                  <a:solidFill>
                    <a:srgbClr val="3399FF"/>
                  </a:solidFill>
                  <a:latin typeface="Times New Roman" pitchFamily="18" charset="0"/>
                </a:rPr>
                <a:t>Day 456 - 490</a:t>
              </a:r>
            </a:p>
          </p:txBody>
        </p:sp>
      </p:grpSp>
      <p:grpSp>
        <p:nvGrpSpPr>
          <p:cNvPr id="3" name="グループ化 86"/>
          <p:cNvGrpSpPr/>
          <p:nvPr/>
        </p:nvGrpSpPr>
        <p:grpSpPr>
          <a:xfrm>
            <a:off x="866749" y="3643314"/>
            <a:ext cx="3555698" cy="2651865"/>
            <a:chOff x="866749" y="3643314"/>
            <a:chExt cx="3555698" cy="2651865"/>
          </a:xfrm>
        </p:grpSpPr>
        <p:pic>
          <p:nvPicPr>
            <p:cNvPr id="86" name="Picture 50"/>
            <p:cNvPicPr>
              <a:picLocks noChangeAspect="1" noChangeArrowheads="1"/>
            </p:cNvPicPr>
            <p:nvPr/>
          </p:nvPicPr>
          <p:blipFill>
            <a:blip r:embed="rId4" cstate="print"/>
            <a:srcRect l="11417" t="8136" r="9264" b="10509"/>
            <a:stretch>
              <a:fillRect/>
            </a:stretch>
          </p:blipFill>
          <p:spPr bwMode="auto">
            <a:xfrm>
              <a:off x="866749" y="3643314"/>
              <a:ext cx="3500462" cy="2651865"/>
            </a:xfrm>
            <a:prstGeom prst="rect">
              <a:avLst/>
            </a:prstGeom>
            <a:noFill/>
            <a:ln w="9525">
              <a:noFill/>
              <a:miter lim="800000"/>
              <a:headEnd/>
              <a:tailEnd/>
            </a:ln>
            <a:effectLst/>
          </p:spPr>
        </p:pic>
        <p:pic>
          <p:nvPicPr>
            <p:cNvPr id="77" name="Picture 4"/>
            <p:cNvPicPr>
              <a:picLocks noChangeAspect="1" noChangeArrowheads="1"/>
            </p:cNvPicPr>
            <p:nvPr/>
          </p:nvPicPr>
          <p:blipFill>
            <a:blip r:embed="rId5" cstate="print"/>
            <a:srcRect l="17300" t="6670" r="5121" b="16625"/>
            <a:stretch>
              <a:fillRect/>
            </a:stretch>
          </p:blipFill>
          <p:spPr bwMode="auto">
            <a:xfrm>
              <a:off x="1452473" y="3678638"/>
              <a:ext cx="2969974" cy="2310589"/>
            </a:xfrm>
            <a:prstGeom prst="rect">
              <a:avLst/>
            </a:prstGeom>
            <a:noFill/>
            <a:ln w="9525">
              <a:noFill/>
              <a:miter lim="800000"/>
              <a:headEnd/>
              <a:tailEnd/>
            </a:ln>
          </p:spPr>
        </p:pic>
      </p:grpSp>
      <p:sp>
        <p:nvSpPr>
          <p:cNvPr id="16440" name="Text Box 56"/>
          <p:cNvSpPr txBox="1">
            <a:spLocks noChangeArrowheads="1"/>
          </p:cNvSpPr>
          <p:nvPr/>
        </p:nvSpPr>
        <p:spPr bwMode="auto">
          <a:xfrm>
            <a:off x="2486903" y="3737076"/>
            <a:ext cx="1821669" cy="428628"/>
          </a:xfrm>
          <a:prstGeom prst="rect">
            <a:avLst/>
          </a:prstGeom>
          <a:noFill/>
          <a:ln w="9525">
            <a:noFill/>
            <a:miter lim="800000"/>
            <a:headEnd/>
            <a:tailEnd/>
          </a:ln>
          <a:effectLst/>
        </p:spPr>
        <p:txBody>
          <a:bodyPr>
            <a:spAutoFit/>
          </a:bodyPr>
          <a:lstStyle/>
          <a:p>
            <a:pPr algn="ctr">
              <a:spcBef>
                <a:spcPct val="50000"/>
              </a:spcBef>
            </a:pPr>
            <a:r>
              <a:rPr lang="en-US" altLang="ja-JP" sz="1400" dirty="0">
                <a:solidFill>
                  <a:srgbClr val="FF9933"/>
                </a:solidFill>
                <a:latin typeface="Times New Roman" pitchFamily="18" charset="0"/>
              </a:rPr>
              <a:t>Day 659 - 688</a:t>
            </a:r>
          </a:p>
        </p:txBody>
      </p:sp>
      <p:pic>
        <p:nvPicPr>
          <p:cNvPr id="16431" name="Picture 47"/>
          <p:cNvPicPr>
            <a:picLocks noChangeAspect="1" noChangeArrowheads="1"/>
          </p:cNvPicPr>
          <p:nvPr/>
        </p:nvPicPr>
        <p:blipFill>
          <a:blip r:embed="rId6" cstate="print"/>
          <a:srcRect l="23434" t="8136" r="9264" b="10509"/>
          <a:stretch>
            <a:fillRect/>
          </a:stretch>
        </p:blipFill>
        <p:spPr bwMode="auto">
          <a:xfrm>
            <a:off x="5000628" y="3660133"/>
            <a:ext cx="3071834" cy="2742709"/>
          </a:xfrm>
          <a:prstGeom prst="rect">
            <a:avLst/>
          </a:prstGeom>
          <a:noFill/>
          <a:ln w="9525">
            <a:noFill/>
            <a:miter lim="800000"/>
            <a:headEnd/>
            <a:tailEnd/>
          </a:ln>
          <a:effectLst/>
        </p:spPr>
      </p:pic>
      <p:pic>
        <p:nvPicPr>
          <p:cNvPr id="80" name="Picture 7"/>
          <p:cNvPicPr>
            <a:picLocks noChangeAspect="1" noChangeArrowheads="1"/>
          </p:cNvPicPr>
          <p:nvPr/>
        </p:nvPicPr>
        <p:blipFill>
          <a:blip r:embed="rId7" cstate="print"/>
          <a:srcRect l="17072" t="6670" r="5349" b="16625"/>
          <a:stretch>
            <a:fillRect/>
          </a:stretch>
        </p:blipFill>
        <p:spPr bwMode="auto">
          <a:xfrm>
            <a:off x="5052388" y="3643314"/>
            <a:ext cx="2982717" cy="2365603"/>
          </a:xfrm>
          <a:prstGeom prst="rect">
            <a:avLst/>
          </a:prstGeom>
          <a:noFill/>
          <a:ln w="9525">
            <a:noFill/>
            <a:miter lim="800000"/>
            <a:headEnd/>
            <a:tailEnd/>
          </a:ln>
        </p:spPr>
      </p:pic>
      <p:sp>
        <p:nvSpPr>
          <p:cNvPr id="16441" name="Text Box 57"/>
          <p:cNvSpPr txBox="1">
            <a:spLocks noChangeArrowheads="1"/>
          </p:cNvSpPr>
          <p:nvPr/>
        </p:nvSpPr>
        <p:spPr bwMode="auto">
          <a:xfrm>
            <a:off x="6097712" y="3701274"/>
            <a:ext cx="1865042" cy="438833"/>
          </a:xfrm>
          <a:prstGeom prst="rect">
            <a:avLst/>
          </a:prstGeom>
          <a:noFill/>
          <a:ln w="9525">
            <a:noFill/>
            <a:miter lim="800000"/>
            <a:headEnd/>
            <a:tailEnd/>
          </a:ln>
          <a:effectLst/>
        </p:spPr>
        <p:txBody>
          <a:bodyPr>
            <a:spAutoFit/>
          </a:bodyPr>
          <a:lstStyle/>
          <a:p>
            <a:pPr algn="ctr">
              <a:spcBef>
                <a:spcPct val="50000"/>
              </a:spcBef>
            </a:pPr>
            <a:r>
              <a:rPr lang="en-US" altLang="ja-JP" sz="1400" dirty="0">
                <a:solidFill>
                  <a:srgbClr val="3399FF"/>
                </a:solidFill>
                <a:latin typeface="Times New Roman" pitchFamily="18" charset="0"/>
              </a:rPr>
              <a:t>Day 899 - 940</a:t>
            </a:r>
          </a:p>
        </p:txBody>
      </p:sp>
      <p:sp>
        <p:nvSpPr>
          <p:cNvPr id="16442" name="Text Box 58"/>
          <p:cNvSpPr txBox="1">
            <a:spLocks noChangeArrowheads="1"/>
          </p:cNvSpPr>
          <p:nvPr/>
        </p:nvSpPr>
        <p:spPr bwMode="auto">
          <a:xfrm>
            <a:off x="1214414" y="214290"/>
            <a:ext cx="4286280" cy="646331"/>
          </a:xfrm>
          <a:prstGeom prst="rect">
            <a:avLst/>
          </a:prstGeom>
          <a:noFill/>
          <a:ln w="9525">
            <a:noFill/>
            <a:miter lim="800000"/>
            <a:headEnd/>
            <a:tailEnd/>
          </a:ln>
          <a:effectLst/>
        </p:spPr>
        <p:txBody>
          <a:bodyPr wrap="square">
            <a:spAutoFit/>
          </a:bodyPr>
          <a:lstStyle/>
          <a:p>
            <a:pPr algn="ctr">
              <a:spcBef>
                <a:spcPct val="50000"/>
              </a:spcBef>
            </a:pPr>
            <a:r>
              <a:rPr lang="en-US" altLang="ja-JP" dirty="0" smtClean="0">
                <a:latin typeface="Times New Roman" pitchFamily="18" charset="0"/>
              </a:rPr>
              <a:t>Time averaged </a:t>
            </a:r>
            <a:r>
              <a:rPr lang="en-US" altLang="ja-JP" dirty="0">
                <a:latin typeface="Times New Roman" pitchFamily="18" charset="0"/>
              </a:rPr>
              <a:t>zonal wind velocity (m s</a:t>
            </a:r>
            <a:r>
              <a:rPr lang="en-US" altLang="ja-JP" baseline="30000" dirty="0">
                <a:latin typeface="Times New Roman" pitchFamily="18" charset="0"/>
              </a:rPr>
              <a:t>-1</a:t>
            </a:r>
            <a:r>
              <a:rPr lang="en-US" altLang="ja-JP" dirty="0">
                <a:latin typeface="Times New Roman" pitchFamily="18" charset="0"/>
              </a:rPr>
              <a:t>)</a:t>
            </a:r>
            <a:br>
              <a:rPr lang="en-US" altLang="ja-JP" dirty="0">
                <a:latin typeface="Times New Roman" pitchFamily="18" charset="0"/>
              </a:rPr>
            </a:br>
            <a:r>
              <a:rPr lang="en-US" altLang="ja-JP" dirty="0">
                <a:latin typeface="Times New Roman" pitchFamily="18" charset="0"/>
              </a:rPr>
              <a:t>on Local time – Latitude coordinate</a:t>
            </a:r>
          </a:p>
        </p:txBody>
      </p:sp>
      <p:grpSp>
        <p:nvGrpSpPr>
          <p:cNvPr id="5" name="Group 59"/>
          <p:cNvGrpSpPr>
            <a:grpSpLocks/>
          </p:cNvGrpSpPr>
          <p:nvPr/>
        </p:nvGrpSpPr>
        <p:grpSpPr bwMode="auto">
          <a:xfrm>
            <a:off x="5857884" y="357166"/>
            <a:ext cx="3024190" cy="539750"/>
            <a:chOff x="2640" y="2577"/>
            <a:chExt cx="1632" cy="340"/>
          </a:xfrm>
        </p:grpSpPr>
        <p:sp>
          <p:nvSpPr>
            <p:cNvPr id="16444" name="Text Box 60"/>
            <p:cNvSpPr txBox="1">
              <a:spLocks noChangeArrowheads="1"/>
            </p:cNvSpPr>
            <p:nvPr/>
          </p:nvSpPr>
          <p:spPr bwMode="auto">
            <a:xfrm>
              <a:off x="2640" y="2577"/>
              <a:ext cx="556" cy="194"/>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rPr>
                <a:t>40</a:t>
              </a:r>
            </a:p>
          </p:txBody>
        </p:sp>
        <p:sp>
          <p:nvSpPr>
            <p:cNvPr id="16445" name="Text Box 61"/>
            <p:cNvSpPr txBox="1">
              <a:spLocks noChangeArrowheads="1"/>
            </p:cNvSpPr>
            <p:nvPr/>
          </p:nvSpPr>
          <p:spPr bwMode="auto">
            <a:xfrm>
              <a:off x="3716" y="2583"/>
              <a:ext cx="556" cy="194"/>
            </a:xfrm>
            <a:prstGeom prst="rect">
              <a:avLst/>
            </a:prstGeom>
            <a:noFill/>
            <a:ln w="9525">
              <a:noFill/>
              <a:miter lim="800000"/>
              <a:headEnd/>
              <a:tailEnd/>
            </a:ln>
            <a:effectLst/>
          </p:spPr>
          <p:txBody>
            <a:bodyPr>
              <a:spAutoFit/>
            </a:bodyPr>
            <a:lstStyle/>
            <a:p>
              <a:pPr algn="ctr">
                <a:spcBef>
                  <a:spcPct val="50000"/>
                </a:spcBef>
              </a:pPr>
              <a:r>
                <a:rPr lang="en-US" altLang="ja-JP" sz="1400">
                  <a:latin typeface="Times New Roman" pitchFamily="18" charset="0"/>
                </a:rPr>
                <a:t>120</a:t>
              </a:r>
            </a:p>
          </p:txBody>
        </p:sp>
        <p:grpSp>
          <p:nvGrpSpPr>
            <p:cNvPr id="6" name="Group 62"/>
            <p:cNvGrpSpPr>
              <a:grpSpLocks/>
            </p:cNvGrpSpPr>
            <p:nvPr/>
          </p:nvGrpSpPr>
          <p:grpSpPr bwMode="auto">
            <a:xfrm rot="5400000">
              <a:off x="3431" y="2255"/>
              <a:ext cx="84" cy="1111"/>
              <a:chOff x="5727" y="1296"/>
              <a:chExt cx="84" cy="1376"/>
            </a:xfrm>
          </p:grpSpPr>
          <p:pic>
            <p:nvPicPr>
              <p:cNvPr id="16447" name="Picture 63"/>
              <p:cNvPicPr>
                <a:picLocks noChangeAspect="1" noChangeArrowheads="1"/>
              </p:cNvPicPr>
              <p:nvPr/>
            </p:nvPicPr>
            <p:blipFill>
              <a:blip r:embed="rId8" cstate="print"/>
              <a:srcRect l="47025" t="13060" r="47025" b="24741"/>
              <a:stretch>
                <a:fillRect/>
              </a:stretch>
            </p:blipFill>
            <p:spPr bwMode="auto">
              <a:xfrm>
                <a:off x="5727" y="1296"/>
                <a:ext cx="84" cy="1376"/>
              </a:xfrm>
              <a:prstGeom prst="rect">
                <a:avLst/>
              </a:prstGeom>
              <a:noFill/>
              <a:ln w="12700">
                <a:solidFill>
                  <a:schemeClr val="tx1"/>
                </a:solidFill>
                <a:miter lim="800000"/>
                <a:headEnd/>
                <a:tailEnd/>
              </a:ln>
              <a:effectLst/>
            </p:spPr>
          </p:pic>
          <p:grpSp>
            <p:nvGrpSpPr>
              <p:cNvPr id="7" name="Group 64"/>
              <p:cNvGrpSpPr>
                <a:grpSpLocks/>
              </p:cNvGrpSpPr>
              <p:nvPr/>
            </p:nvGrpSpPr>
            <p:grpSpPr bwMode="auto">
              <a:xfrm>
                <a:off x="5727" y="1488"/>
                <a:ext cx="25" cy="1008"/>
                <a:chOff x="3408" y="3312"/>
                <a:chExt cx="25" cy="1008"/>
              </a:xfrm>
            </p:grpSpPr>
            <p:sp>
              <p:nvSpPr>
                <p:cNvPr id="16449" name="Line 65"/>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sz="2000"/>
                </a:p>
              </p:txBody>
            </p:sp>
            <p:sp>
              <p:nvSpPr>
                <p:cNvPr id="16450" name="Line 66"/>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sz="2000"/>
                </a:p>
              </p:txBody>
            </p:sp>
            <p:sp>
              <p:nvSpPr>
                <p:cNvPr id="16451" name="Line 67"/>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sz="2000"/>
                </a:p>
              </p:txBody>
            </p:sp>
            <p:sp>
              <p:nvSpPr>
                <p:cNvPr id="16452" name="Line 68"/>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sz="2000"/>
                </a:p>
              </p:txBody>
            </p:sp>
            <p:sp>
              <p:nvSpPr>
                <p:cNvPr id="16453" name="Line 69"/>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sz="2000"/>
                </a:p>
              </p:txBody>
            </p:sp>
            <p:sp>
              <p:nvSpPr>
                <p:cNvPr id="16454" name="Line 70"/>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sz="2000"/>
                </a:p>
              </p:txBody>
            </p:sp>
          </p:grpSp>
          <p:grpSp>
            <p:nvGrpSpPr>
              <p:cNvPr id="8" name="Group 71"/>
              <p:cNvGrpSpPr>
                <a:grpSpLocks/>
              </p:cNvGrpSpPr>
              <p:nvPr/>
            </p:nvGrpSpPr>
            <p:grpSpPr bwMode="auto">
              <a:xfrm>
                <a:off x="5786" y="1488"/>
                <a:ext cx="25" cy="1008"/>
                <a:chOff x="3408" y="3312"/>
                <a:chExt cx="25" cy="1008"/>
              </a:xfrm>
            </p:grpSpPr>
            <p:sp>
              <p:nvSpPr>
                <p:cNvPr id="16456" name="Line 72"/>
                <p:cNvSpPr>
                  <a:spLocks noChangeShapeType="1"/>
                </p:cNvSpPr>
                <p:nvPr/>
              </p:nvSpPr>
              <p:spPr bwMode="auto">
                <a:xfrm>
                  <a:off x="3408" y="4320"/>
                  <a:ext cx="25" cy="0"/>
                </a:xfrm>
                <a:prstGeom prst="line">
                  <a:avLst/>
                </a:prstGeom>
                <a:noFill/>
                <a:ln w="12700">
                  <a:solidFill>
                    <a:schemeClr val="tx1"/>
                  </a:solidFill>
                  <a:round/>
                  <a:headEnd/>
                  <a:tailEnd/>
                </a:ln>
                <a:effectLst/>
              </p:spPr>
              <p:txBody>
                <a:bodyPr/>
                <a:lstStyle/>
                <a:p>
                  <a:endParaRPr lang="ja-JP" altLang="en-US" sz="2000"/>
                </a:p>
              </p:txBody>
            </p:sp>
            <p:sp>
              <p:nvSpPr>
                <p:cNvPr id="16457" name="Line 73"/>
                <p:cNvSpPr>
                  <a:spLocks noChangeShapeType="1"/>
                </p:cNvSpPr>
                <p:nvPr/>
              </p:nvSpPr>
              <p:spPr bwMode="auto">
                <a:xfrm>
                  <a:off x="3408" y="3930"/>
                  <a:ext cx="25" cy="0"/>
                </a:xfrm>
                <a:prstGeom prst="line">
                  <a:avLst/>
                </a:prstGeom>
                <a:noFill/>
                <a:ln w="12700">
                  <a:solidFill>
                    <a:schemeClr val="tx1"/>
                  </a:solidFill>
                  <a:round/>
                  <a:headEnd/>
                  <a:tailEnd/>
                </a:ln>
                <a:effectLst/>
              </p:spPr>
              <p:txBody>
                <a:bodyPr/>
                <a:lstStyle/>
                <a:p>
                  <a:endParaRPr lang="ja-JP" altLang="en-US" sz="2000"/>
                </a:p>
              </p:txBody>
            </p:sp>
            <p:sp>
              <p:nvSpPr>
                <p:cNvPr id="16458" name="Line 74"/>
                <p:cNvSpPr>
                  <a:spLocks noChangeShapeType="1"/>
                </p:cNvSpPr>
                <p:nvPr/>
              </p:nvSpPr>
              <p:spPr bwMode="auto">
                <a:xfrm>
                  <a:off x="3408" y="4128"/>
                  <a:ext cx="25" cy="0"/>
                </a:xfrm>
                <a:prstGeom prst="line">
                  <a:avLst/>
                </a:prstGeom>
                <a:noFill/>
                <a:ln w="12700">
                  <a:solidFill>
                    <a:schemeClr val="tx1"/>
                  </a:solidFill>
                  <a:round/>
                  <a:headEnd/>
                  <a:tailEnd/>
                </a:ln>
                <a:effectLst/>
              </p:spPr>
              <p:txBody>
                <a:bodyPr/>
                <a:lstStyle/>
                <a:p>
                  <a:endParaRPr lang="ja-JP" altLang="en-US" sz="2000"/>
                </a:p>
              </p:txBody>
            </p:sp>
            <p:sp>
              <p:nvSpPr>
                <p:cNvPr id="16459" name="Line 75"/>
                <p:cNvSpPr>
                  <a:spLocks noChangeShapeType="1"/>
                </p:cNvSpPr>
                <p:nvPr/>
              </p:nvSpPr>
              <p:spPr bwMode="auto">
                <a:xfrm>
                  <a:off x="3408" y="3696"/>
                  <a:ext cx="25" cy="0"/>
                </a:xfrm>
                <a:prstGeom prst="line">
                  <a:avLst/>
                </a:prstGeom>
                <a:noFill/>
                <a:ln w="12700">
                  <a:solidFill>
                    <a:schemeClr val="tx1"/>
                  </a:solidFill>
                  <a:round/>
                  <a:headEnd/>
                  <a:tailEnd/>
                </a:ln>
                <a:effectLst/>
              </p:spPr>
              <p:txBody>
                <a:bodyPr/>
                <a:lstStyle/>
                <a:p>
                  <a:endParaRPr lang="ja-JP" altLang="en-US" sz="2000"/>
                </a:p>
              </p:txBody>
            </p:sp>
            <p:sp>
              <p:nvSpPr>
                <p:cNvPr id="16460" name="Line 76"/>
                <p:cNvSpPr>
                  <a:spLocks noChangeShapeType="1"/>
                </p:cNvSpPr>
                <p:nvPr/>
              </p:nvSpPr>
              <p:spPr bwMode="auto">
                <a:xfrm>
                  <a:off x="3408" y="3504"/>
                  <a:ext cx="25" cy="0"/>
                </a:xfrm>
                <a:prstGeom prst="line">
                  <a:avLst/>
                </a:prstGeom>
                <a:noFill/>
                <a:ln w="12700">
                  <a:solidFill>
                    <a:schemeClr val="tx1"/>
                  </a:solidFill>
                  <a:round/>
                  <a:headEnd/>
                  <a:tailEnd/>
                </a:ln>
                <a:effectLst/>
              </p:spPr>
              <p:txBody>
                <a:bodyPr/>
                <a:lstStyle/>
                <a:p>
                  <a:endParaRPr lang="ja-JP" altLang="en-US" sz="2000"/>
                </a:p>
              </p:txBody>
            </p:sp>
            <p:sp>
              <p:nvSpPr>
                <p:cNvPr id="16461" name="Line 77"/>
                <p:cNvSpPr>
                  <a:spLocks noChangeShapeType="1"/>
                </p:cNvSpPr>
                <p:nvPr/>
              </p:nvSpPr>
              <p:spPr bwMode="auto">
                <a:xfrm>
                  <a:off x="3408" y="3312"/>
                  <a:ext cx="25" cy="0"/>
                </a:xfrm>
                <a:prstGeom prst="line">
                  <a:avLst/>
                </a:prstGeom>
                <a:noFill/>
                <a:ln w="12700">
                  <a:solidFill>
                    <a:schemeClr val="tx1"/>
                  </a:solidFill>
                  <a:round/>
                  <a:headEnd/>
                  <a:tailEnd/>
                </a:ln>
                <a:effectLst/>
              </p:spPr>
              <p:txBody>
                <a:bodyPr/>
                <a:lstStyle/>
                <a:p>
                  <a:endParaRPr lang="ja-JP" altLang="en-US" sz="2000"/>
                </a:p>
              </p:txBody>
            </p:sp>
          </p:grpSp>
        </p:grpSp>
        <p:sp>
          <p:nvSpPr>
            <p:cNvPr id="16462" name="Text Box 78"/>
            <p:cNvSpPr txBox="1">
              <a:spLocks noChangeArrowheads="1"/>
            </p:cNvSpPr>
            <p:nvPr/>
          </p:nvSpPr>
          <p:spPr bwMode="auto">
            <a:xfrm>
              <a:off x="3120" y="2587"/>
              <a:ext cx="762" cy="330"/>
            </a:xfrm>
            <a:prstGeom prst="rect">
              <a:avLst/>
            </a:prstGeom>
            <a:noFill/>
            <a:ln w="9525">
              <a:noFill/>
              <a:miter lim="800000"/>
              <a:headEnd/>
              <a:tailEnd/>
            </a:ln>
            <a:effectLst/>
          </p:spPr>
          <p:txBody>
            <a:bodyPr>
              <a:spAutoFit/>
            </a:bodyPr>
            <a:lstStyle/>
            <a:p>
              <a:pPr>
                <a:spcBef>
                  <a:spcPct val="50000"/>
                </a:spcBef>
              </a:pPr>
              <a:r>
                <a:rPr lang="en-US" altLang="ja-JP" sz="1400">
                  <a:latin typeface="Times New Roman" pitchFamily="18" charset="0"/>
                </a:rPr>
                <a:t>Westward (m s</a:t>
              </a:r>
              <a:r>
                <a:rPr lang="en-US" altLang="ja-JP" sz="1400" baseline="30000">
                  <a:latin typeface="Times New Roman" pitchFamily="18" charset="0"/>
                </a:rPr>
                <a:t>-1</a:t>
              </a:r>
              <a:r>
                <a:rPr lang="en-US" altLang="ja-JP" sz="1400">
                  <a:latin typeface="Times New Roman" pitchFamily="18" charset="0"/>
                </a:rPr>
                <a:t>)</a:t>
              </a:r>
            </a:p>
          </p:txBody>
        </p:sp>
      </p:grpSp>
      <p:grpSp>
        <p:nvGrpSpPr>
          <p:cNvPr id="9" name="グループ化 87"/>
          <p:cNvGrpSpPr/>
          <p:nvPr/>
        </p:nvGrpSpPr>
        <p:grpSpPr>
          <a:xfrm>
            <a:off x="900087" y="1000108"/>
            <a:ext cx="3500462" cy="2668127"/>
            <a:chOff x="928662" y="1000108"/>
            <a:chExt cx="3500462" cy="2668127"/>
          </a:xfrm>
        </p:grpSpPr>
        <p:pic>
          <p:nvPicPr>
            <p:cNvPr id="16434" name="Picture 50"/>
            <p:cNvPicPr>
              <a:picLocks noChangeAspect="1" noChangeArrowheads="1"/>
            </p:cNvPicPr>
            <p:nvPr/>
          </p:nvPicPr>
          <p:blipFill>
            <a:blip r:embed="rId4" cstate="print"/>
            <a:srcRect l="11417" t="8136" r="9264" b="10509"/>
            <a:stretch>
              <a:fillRect/>
            </a:stretch>
          </p:blipFill>
          <p:spPr bwMode="auto">
            <a:xfrm>
              <a:off x="928662" y="1016370"/>
              <a:ext cx="3500462" cy="2651865"/>
            </a:xfrm>
            <a:prstGeom prst="rect">
              <a:avLst/>
            </a:prstGeom>
            <a:noFill/>
            <a:ln w="9525">
              <a:noFill/>
              <a:miter lim="800000"/>
              <a:headEnd/>
              <a:tailEnd/>
            </a:ln>
            <a:effectLst/>
          </p:spPr>
        </p:pic>
        <p:pic>
          <p:nvPicPr>
            <p:cNvPr id="79" name="Picture 6"/>
            <p:cNvPicPr>
              <a:picLocks noChangeAspect="1" noChangeArrowheads="1"/>
            </p:cNvPicPr>
            <p:nvPr/>
          </p:nvPicPr>
          <p:blipFill>
            <a:blip r:embed="rId9" cstate="print"/>
            <a:srcRect l="17295" t="6670" r="6371" b="16625"/>
            <a:stretch>
              <a:fillRect/>
            </a:stretch>
          </p:blipFill>
          <p:spPr bwMode="auto">
            <a:xfrm>
              <a:off x="1500166" y="1000108"/>
              <a:ext cx="2894584" cy="2287250"/>
            </a:xfrm>
            <a:prstGeom prst="rect">
              <a:avLst/>
            </a:prstGeom>
            <a:noFill/>
            <a:ln w="9525">
              <a:noFill/>
              <a:miter lim="800000"/>
              <a:headEnd/>
              <a:tailEnd/>
            </a:ln>
          </p:spPr>
        </p:pic>
      </p:grpSp>
      <p:sp>
        <p:nvSpPr>
          <p:cNvPr id="16438" name="Text Box 54"/>
          <p:cNvSpPr txBox="1">
            <a:spLocks noChangeArrowheads="1"/>
          </p:cNvSpPr>
          <p:nvPr/>
        </p:nvSpPr>
        <p:spPr bwMode="auto">
          <a:xfrm>
            <a:off x="2519781" y="1056148"/>
            <a:ext cx="1803268" cy="307776"/>
          </a:xfrm>
          <a:prstGeom prst="rect">
            <a:avLst/>
          </a:prstGeom>
          <a:noFill/>
          <a:ln w="9525">
            <a:noFill/>
            <a:miter lim="800000"/>
            <a:headEnd/>
            <a:tailEnd/>
          </a:ln>
          <a:effectLst/>
        </p:spPr>
        <p:txBody>
          <a:bodyPr>
            <a:spAutoFit/>
          </a:bodyPr>
          <a:lstStyle/>
          <a:p>
            <a:pPr algn="ctr">
              <a:spcBef>
                <a:spcPct val="50000"/>
              </a:spcBef>
            </a:pPr>
            <a:r>
              <a:rPr lang="en-US" altLang="ja-JP" sz="1400" dirty="0">
                <a:solidFill>
                  <a:srgbClr val="FF9933"/>
                </a:solidFill>
                <a:latin typeface="Times New Roman" pitchFamily="18" charset="0"/>
              </a:rPr>
              <a:t>Day 279 - </a:t>
            </a:r>
            <a:r>
              <a:rPr lang="en-US" altLang="ja-JP" sz="1400" dirty="0" smtClean="0">
                <a:solidFill>
                  <a:srgbClr val="FF9933"/>
                </a:solidFill>
                <a:latin typeface="Times New Roman" pitchFamily="18" charset="0"/>
              </a:rPr>
              <a:t>298</a:t>
            </a:r>
            <a:endParaRPr lang="en-US" altLang="ja-JP" sz="1400" dirty="0">
              <a:solidFill>
                <a:srgbClr val="FF9933"/>
              </a:solidFill>
              <a:latin typeface="Times New Roman" pitchFamily="18" charset="0"/>
            </a:endParaRPr>
          </a:p>
        </p:txBody>
      </p:sp>
      <p:sp>
        <p:nvSpPr>
          <p:cNvPr id="89" name="Text Box 51"/>
          <p:cNvSpPr txBox="1">
            <a:spLocks noChangeArrowheads="1"/>
          </p:cNvSpPr>
          <p:nvPr/>
        </p:nvSpPr>
        <p:spPr bwMode="auto">
          <a:xfrm rot="16200000">
            <a:off x="-204821" y="4617045"/>
            <a:ext cx="1714512" cy="338554"/>
          </a:xfrm>
          <a:prstGeom prst="rect">
            <a:avLst/>
          </a:prstGeom>
          <a:noFill/>
          <a:ln w="9525">
            <a:noFill/>
            <a:miter lim="800000"/>
            <a:headEnd/>
            <a:tailEnd/>
          </a:ln>
          <a:effectLst/>
        </p:spPr>
        <p:txBody>
          <a:bodyPr wrap="square">
            <a:spAutoFit/>
          </a:bodyPr>
          <a:lstStyle/>
          <a:p>
            <a:pPr algn="ctr">
              <a:spcBef>
                <a:spcPct val="50000"/>
              </a:spcBef>
            </a:pPr>
            <a:r>
              <a:rPr lang="en-US" altLang="ja-JP" sz="1600" dirty="0">
                <a:latin typeface="Times New Roman" pitchFamily="18" charset="0"/>
              </a:rPr>
              <a:t>Latitude (deg)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 5"/>
          <p:cNvSpPr>
            <a:spLocks noGrp="1"/>
          </p:cNvSpPr>
          <p:nvPr>
            <p:ph type="sldNum" sz="quarter" idx="12"/>
          </p:nvPr>
        </p:nvSpPr>
        <p:spPr>
          <a:noFill/>
        </p:spPr>
        <p:txBody>
          <a:bodyPr/>
          <a:lstStyle/>
          <a:p>
            <a:fld id="{55471137-34CB-40C5-9B87-ED12E681F302}" type="slidenum">
              <a:rPr lang="en-US" altLang="ja-JP">
                <a:latin typeface="Times New Roman" pitchFamily="18" charset="0"/>
              </a:rPr>
              <a:pPr/>
              <a:t>3</a:t>
            </a:fld>
            <a:endParaRPr lang="en-US" altLang="ja-JP">
              <a:latin typeface="Times New Roman" pitchFamily="18" charset="0"/>
            </a:endParaRPr>
          </a:p>
        </p:txBody>
      </p:sp>
      <p:sp>
        <p:nvSpPr>
          <p:cNvPr id="548867" name="Rectangle 3"/>
          <p:cNvSpPr>
            <a:spLocks noGrp="1" noChangeArrowheads="1"/>
          </p:cNvSpPr>
          <p:nvPr>
            <p:ph type="ctrTitle"/>
          </p:nvPr>
        </p:nvSpPr>
        <p:spPr>
          <a:xfrm>
            <a:off x="76200" y="304800"/>
            <a:ext cx="8458200" cy="914400"/>
          </a:xfrm>
        </p:spPr>
        <p:txBody>
          <a:bodyPr/>
          <a:lstStyle/>
          <a:p>
            <a:pPr algn="l" eaLnBrk="1" hangingPunct="1">
              <a:defRPr/>
            </a:pPr>
            <a:r>
              <a:rPr lang="ja-JP" altLang="en-US" b="1" smtClean="0">
                <a:solidFill>
                  <a:srgbClr val="000080"/>
                </a:solidFill>
                <a:effectLst>
                  <a:outerShdw blurRad="38100" dist="38100" dir="2700000" algn="tl">
                    <a:srgbClr val="C0C0C0"/>
                  </a:outerShdw>
                </a:effectLst>
                <a:latin typeface="Arial Narrow" charset="0"/>
              </a:rPr>
              <a:t>　金星ってどんな星？</a:t>
            </a:r>
            <a:endParaRPr lang="en-US" altLang="ja-JP" b="1" smtClean="0">
              <a:latin typeface="Arial" charset="0"/>
            </a:endParaRPr>
          </a:p>
        </p:txBody>
      </p:sp>
      <p:pic>
        <p:nvPicPr>
          <p:cNvPr id="16388" name="Picture 14" descr="kinsei-chan_kao"/>
          <p:cNvPicPr>
            <a:picLocks noChangeAspect="1" noChangeArrowheads="1"/>
          </p:cNvPicPr>
          <p:nvPr/>
        </p:nvPicPr>
        <p:blipFill>
          <a:blip r:embed="rId3" cstate="print"/>
          <a:srcRect/>
          <a:stretch>
            <a:fillRect/>
          </a:stretch>
        </p:blipFill>
        <p:spPr bwMode="auto">
          <a:xfrm rot="543423">
            <a:off x="6548438" y="4987925"/>
            <a:ext cx="1795462" cy="1668463"/>
          </a:xfrm>
          <a:prstGeom prst="rect">
            <a:avLst/>
          </a:prstGeom>
          <a:noFill/>
          <a:ln w="9525">
            <a:noFill/>
            <a:miter lim="800000"/>
            <a:headEnd/>
            <a:tailEnd/>
          </a:ln>
        </p:spPr>
      </p:pic>
      <p:sp>
        <p:nvSpPr>
          <p:cNvPr id="16389" name="Text Box 5"/>
          <p:cNvSpPr txBox="1">
            <a:spLocks noChangeArrowheads="1"/>
          </p:cNvSpPr>
          <p:nvPr/>
        </p:nvSpPr>
        <p:spPr bwMode="auto">
          <a:xfrm>
            <a:off x="395288" y="1335088"/>
            <a:ext cx="2665412" cy="369887"/>
          </a:xfrm>
          <a:prstGeom prst="rect">
            <a:avLst/>
          </a:prstGeom>
          <a:noFill/>
          <a:ln w="9525">
            <a:noFill/>
            <a:miter lim="800000"/>
            <a:headEnd/>
            <a:tailEnd/>
          </a:ln>
        </p:spPr>
        <p:txBody>
          <a:bodyPr>
            <a:spAutoFit/>
          </a:bodyPr>
          <a:lstStyle/>
          <a:p>
            <a:pPr algn="ctr">
              <a:spcBef>
                <a:spcPct val="50000"/>
              </a:spcBef>
            </a:pPr>
            <a:r>
              <a:rPr lang="ja-JP" altLang="en-US" sz="1800"/>
              <a:t>人工衛星が撮影した金星</a:t>
            </a:r>
          </a:p>
        </p:txBody>
      </p:sp>
      <p:sp>
        <p:nvSpPr>
          <p:cNvPr id="16390" name="Text Box 6"/>
          <p:cNvSpPr txBox="1">
            <a:spLocks noChangeArrowheads="1"/>
          </p:cNvSpPr>
          <p:nvPr/>
        </p:nvSpPr>
        <p:spPr bwMode="auto">
          <a:xfrm>
            <a:off x="3348038" y="1838325"/>
            <a:ext cx="5472112" cy="3232150"/>
          </a:xfrm>
          <a:prstGeom prst="rect">
            <a:avLst/>
          </a:prstGeom>
          <a:noFill/>
          <a:ln w="9525">
            <a:noFill/>
            <a:miter lim="800000"/>
            <a:headEnd/>
            <a:tailEnd/>
          </a:ln>
        </p:spPr>
        <p:txBody>
          <a:bodyPr>
            <a:spAutoFit/>
          </a:bodyPr>
          <a:lstStyle/>
          <a:p>
            <a:pPr>
              <a:spcBef>
                <a:spcPct val="50000"/>
              </a:spcBef>
            </a:pPr>
            <a:r>
              <a:rPr lang="ja-JP" altLang="en-US"/>
              <a:t>・星が丸ごと雲に包まれている</a:t>
            </a:r>
            <a:br>
              <a:rPr lang="ja-JP" altLang="en-US"/>
            </a:br>
            <a:r>
              <a:rPr lang="ja-JP" altLang="en-US"/>
              <a:t>　　　　　　　　　　　　　　（大地が見えない）</a:t>
            </a:r>
            <a:br>
              <a:rPr lang="ja-JP" altLang="en-US"/>
            </a:br>
            <a:r>
              <a:rPr lang="ja-JP" altLang="en-US"/>
              <a:t>・雲が水と濃硫酸でできている</a:t>
            </a:r>
            <a:endParaRPr lang="en-US" altLang="ja-JP"/>
          </a:p>
          <a:p>
            <a:pPr>
              <a:spcBef>
                <a:spcPct val="50000"/>
              </a:spcBef>
            </a:pPr>
            <a:r>
              <a:rPr lang="ja-JP" altLang="en-US"/>
              <a:t>・秒速</a:t>
            </a:r>
            <a:r>
              <a:rPr lang="en-US" altLang="ja-JP"/>
              <a:t>100 m (</a:t>
            </a:r>
            <a:r>
              <a:rPr lang="ja-JP" altLang="en-US"/>
              <a:t>時速</a:t>
            </a:r>
            <a:r>
              <a:rPr lang="en-US" altLang="ja-JP">
                <a:latin typeface="Tahoma" pitchFamily="34" charset="0"/>
                <a:cs typeface="Tahoma" pitchFamily="34" charset="0"/>
              </a:rPr>
              <a:t>360km)</a:t>
            </a:r>
            <a:r>
              <a:rPr lang="ja-JP" altLang="en-US">
                <a:latin typeface="Tahoma" pitchFamily="34" charset="0"/>
                <a:cs typeface="Tahoma" pitchFamily="34" charset="0"/>
              </a:rPr>
              <a:t>の</a:t>
            </a:r>
            <a:r>
              <a:rPr lang="en-US" altLang="ja-JP">
                <a:latin typeface="Tahoma" pitchFamily="34" charset="0"/>
                <a:cs typeface="Tahoma" pitchFamily="34" charset="0"/>
              </a:rPr>
              <a:t/>
            </a:r>
            <a:br>
              <a:rPr lang="en-US" altLang="ja-JP">
                <a:latin typeface="Tahoma" pitchFamily="34" charset="0"/>
                <a:cs typeface="Tahoma" pitchFamily="34" charset="0"/>
              </a:rPr>
            </a:br>
            <a:r>
              <a:rPr lang="en-US" altLang="ja-JP">
                <a:latin typeface="Tahoma" pitchFamily="34" charset="0"/>
                <a:cs typeface="Tahoma" pitchFamily="34" charset="0"/>
              </a:rPr>
              <a:t>                            </a:t>
            </a:r>
            <a:r>
              <a:rPr lang="ja-JP" altLang="en-US"/>
              <a:t>風が吹いている</a:t>
            </a:r>
            <a:br>
              <a:rPr lang="ja-JP" altLang="en-US"/>
            </a:br>
            <a:r>
              <a:rPr lang="ja-JP" altLang="en-US"/>
              <a:t>　　　　　　　　　</a:t>
            </a:r>
            <a:r>
              <a:rPr lang="ja-JP" altLang="en-US">
                <a:solidFill>
                  <a:srgbClr val="FF0000"/>
                </a:solidFill>
              </a:rPr>
              <a:t>“</a:t>
            </a:r>
            <a:r>
              <a:rPr lang="ja-JP" altLang="en-US" b="1">
                <a:solidFill>
                  <a:srgbClr val="FF0000"/>
                </a:solidFill>
              </a:rPr>
              <a:t>スーパーローテーション”</a:t>
            </a:r>
            <a:br>
              <a:rPr lang="ja-JP" altLang="en-US" b="1">
                <a:solidFill>
                  <a:srgbClr val="FF0000"/>
                </a:solidFill>
              </a:rPr>
            </a:br>
            <a:r>
              <a:rPr lang="ja-JP" altLang="en-US"/>
              <a:t>　　　　　　　　　　　　　　</a:t>
            </a:r>
            <a:br>
              <a:rPr lang="ja-JP" altLang="en-US"/>
            </a:br>
            <a:endParaRPr lang="ja-JP" altLang="en-US"/>
          </a:p>
        </p:txBody>
      </p:sp>
      <p:pic>
        <p:nvPicPr>
          <p:cNvPr id="16391" name="Picture 12" descr="venuswind1"/>
          <p:cNvPicPr>
            <a:picLocks noChangeAspect="1" noChangeArrowheads="1"/>
          </p:cNvPicPr>
          <p:nvPr/>
        </p:nvPicPr>
        <p:blipFill>
          <a:blip r:embed="rId4" cstate="print"/>
          <a:srcRect/>
          <a:stretch>
            <a:fillRect/>
          </a:stretch>
        </p:blipFill>
        <p:spPr bwMode="auto">
          <a:xfrm>
            <a:off x="428625" y="1714500"/>
            <a:ext cx="2681288" cy="2719388"/>
          </a:xfrm>
          <a:prstGeom prst="rect">
            <a:avLst/>
          </a:prstGeom>
          <a:noFill/>
          <a:ln w="9525">
            <a:noFill/>
            <a:miter lim="800000"/>
            <a:headEnd/>
            <a:tailEnd/>
          </a:ln>
        </p:spPr>
      </p:pic>
      <p:sp>
        <p:nvSpPr>
          <p:cNvPr id="16392" name="角丸四角形吹き出し 19"/>
          <p:cNvSpPr>
            <a:spLocks noChangeArrowheads="1"/>
          </p:cNvSpPr>
          <p:nvPr/>
        </p:nvSpPr>
        <p:spPr bwMode="auto">
          <a:xfrm>
            <a:off x="4071938" y="4579938"/>
            <a:ext cx="2286000" cy="1071562"/>
          </a:xfrm>
          <a:prstGeom prst="wedgeRoundRectCallout">
            <a:avLst>
              <a:gd name="adj1" fmla="val 53514"/>
              <a:gd name="adj2" fmla="val 82625"/>
              <a:gd name="adj3" fmla="val 16667"/>
            </a:avLst>
          </a:prstGeom>
          <a:noFill/>
          <a:ln w="38100">
            <a:solidFill>
              <a:schemeClr val="bg2"/>
            </a:solidFill>
            <a:round/>
            <a:headEnd/>
            <a:tailEnd/>
          </a:ln>
        </p:spPr>
        <p:txBody>
          <a:bodyPr wrap="none"/>
          <a:lstStyle/>
          <a:p>
            <a:r>
              <a:rPr lang="ja-JP" altLang="en-US" sz="2000" b="1">
                <a:solidFill>
                  <a:srgbClr val="7F7F7F"/>
                </a:solidFill>
              </a:rPr>
              <a:t>新幹線よりも速い</a:t>
            </a:r>
            <a:endParaRPr lang="en-US" altLang="ja-JP" sz="2000" b="1">
              <a:solidFill>
                <a:srgbClr val="7F7F7F"/>
              </a:solidFill>
            </a:endParaRPr>
          </a:p>
          <a:p>
            <a:r>
              <a:rPr lang="ja-JP" altLang="en-US" sz="2000" b="1">
                <a:solidFill>
                  <a:srgbClr val="7F7F7F"/>
                </a:solidFill>
              </a:rPr>
              <a:t>もうれつな風が</a:t>
            </a:r>
            <a:endParaRPr lang="en-US" altLang="ja-JP" sz="2000" b="1">
              <a:solidFill>
                <a:srgbClr val="7F7F7F"/>
              </a:solidFill>
            </a:endParaRPr>
          </a:p>
          <a:p>
            <a:r>
              <a:rPr lang="ja-JP" altLang="en-US" sz="2000" b="1">
                <a:solidFill>
                  <a:srgbClr val="7F7F7F"/>
                </a:solidFill>
              </a:rPr>
              <a:t>吹いているの</a:t>
            </a:r>
          </a:p>
        </p:txBody>
      </p:sp>
      <p:grpSp>
        <p:nvGrpSpPr>
          <p:cNvPr id="2" name="グループ化 10"/>
          <p:cNvGrpSpPr>
            <a:grpSpLocks/>
          </p:cNvGrpSpPr>
          <p:nvPr/>
        </p:nvGrpSpPr>
        <p:grpSpPr bwMode="auto">
          <a:xfrm>
            <a:off x="0" y="0"/>
            <a:ext cx="9144000" cy="1295400"/>
            <a:chOff x="0" y="0"/>
            <a:chExt cx="9144000" cy="1295400"/>
          </a:xfrm>
        </p:grpSpPr>
        <p:sp>
          <p:nvSpPr>
            <p:cNvPr id="16397" name="Rectangle 11"/>
            <p:cNvSpPr>
              <a:spLocks noChangeArrowheads="1"/>
            </p:cNvSpPr>
            <p:nvPr/>
          </p:nvSpPr>
          <p:spPr bwMode="auto">
            <a:xfrm>
              <a:off x="0" y="0"/>
              <a:ext cx="9144000" cy="381000"/>
            </a:xfrm>
            <a:prstGeom prst="rect">
              <a:avLst/>
            </a:prstGeom>
            <a:solidFill>
              <a:srgbClr val="FF0000"/>
            </a:solidFill>
            <a:ln w="9525">
              <a:noFill/>
              <a:miter lim="800000"/>
              <a:headEnd/>
              <a:tailEnd/>
            </a:ln>
          </p:spPr>
          <p:txBody>
            <a:bodyPr wrap="none" anchor="ctr"/>
            <a:lstStyle/>
            <a:p>
              <a:pPr algn="ctr"/>
              <a:r>
                <a:rPr lang="en-US" altLang="ja-JP" sz="1400">
                  <a:solidFill>
                    <a:srgbClr val="FFFF00"/>
                  </a:solidFill>
                  <a:latin typeface="ＭＳ Ｐゴシック" charset="-128"/>
                </a:rPr>
                <a:t>2010/5/3</a:t>
              </a:r>
              <a:r>
                <a:rPr lang="ja-JP" altLang="en-US" sz="1400">
                  <a:solidFill>
                    <a:srgbClr val="FFFF00"/>
                  </a:solidFill>
                  <a:latin typeface="ＭＳ Ｐゴシック" charset="-128"/>
                </a:rPr>
                <a:t>・</a:t>
              </a:r>
              <a:r>
                <a:rPr lang="en-US" altLang="ja-JP" sz="1400">
                  <a:solidFill>
                    <a:srgbClr val="FFFF00"/>
                  </a:solidFill>
                  <a:latin typeface="ＭＳ Ｐゴシック" charset="-128"/>
                </a:rPr>
                <a:t>4</a:t>
              </a:r>
              <a:r>
                <a:rPr lang="ja-JP" altLang="en-US" sz="1400">
                  <a:solidFill>
                    <a:srgbClr val="FFFF00"/>
                  </a:solidFill>
                  <a:latin typeface="ＭＳ Ｐゴシック" charset="-128"/>
                </a:rPr>
                <a:t>　あかつき星空カフェ　</a:t>
              </a:r>
              <a:r>
                <a:rPr lang="en-US" altLang="ja-JP" sz="1400">
                  <a:solidFill>
                    <a:srgbClr val="FFFF00"/>
                  </a:solidFill>
                  <a:latin typeface="ＭＳ Ｐゴシック" charset="-128"/>
                </a:rPr>
                <a:t>〜RALMA</a:t>
              </a:r>
              <a:r>
                <a:rPr lang="ja-JP" altLang="en-US" sz="1400">
                  <a:solidFill>
                    <a:srgbClr val="FFFF00"/>
                  </a:solidFill>
                  <a:latin typeface="ＭＳ Ｐゴシック" charset="-128"/>
                </a:rPr>
                <a:t>で金星と遊ぼう！</a:t>
              </a:r>
              <a:r>
                <a:rPr lang="en-US" altLang="ja-JP" sz="1400">
                  <a:solidFill>
                    <a:srgbClr val="FFFF00"/>
                  </a:solidFill>
                  <a:latin typeface="ＭＳ Ｐゴシック" charset="-128"/>
                </a:rPr>
                <a:t>〜</a:t>
              </a:r>
              <a:r>
                <a:rPr lang="ja-JP" altLang="en-US" sz="1800">
                  <a:solidFill>
                    <a:srgbClr val="FFFF00"/>
                  </a:solidFill>
                  <a:latin typeface="ＭＳ Ｐゴシック" charset="-128"/>
                </a:rPr>
                <a:t>　</a:t>
              </a:r>
              <a:endParaRPr lang="en-US" altLang="ja-JP"/>
            </a:p>
          </p:txBody>
        </p:sp>
        <p:pic>
          <p:nvPicPr>
            <p:cNvPr id="16398" name="Picture 5" descr="VCO_ICON"/>
            <p:cNvPicPr>
              <a:picLocks noChangeAspect="1" noChangeArrowheads="1"/>
            </p:cNvPicPr>
            <p:nvPr/>
          </p:nvPicPr>
          <p:blipFill>
            <a:blip r:embed="rId5" cstate="print"/>
            <a:srcRect/>
            <a:stretch>
              <a:fillRect/>
            </a:stretch>
          </p:blipFill>
          <p:spPr bwMode="auto">
            <a:xfrm>
              <a:off x="7885113" y="36513"/>
              <a:ext cx="1258887" cy="1258887"/>
            </a:xfrm>
            <a:prstGeom prst="rect">
              <a:avLst/>
            </a:prstGeom>
            <a:noFill/>
            <a:ln w="9525">
              <a:noFill/>
              <a:miter lim="800000"/>
              <a:headEnd/>
              <a:tailEnd/>
            </a:ln>
          </p:spPr>
        </p:pic>
      </p:grpSp>
      <p:grpSp>
        <p:nvGrpSpPr>
          <p:cNvPr id="3" name="グループ化 15"/>
          <p:cNvGrpSpPr>
            <a:grpSpLocks/>
          </p:cNvGrpSpPr>
          <p:nvPr/>
        </p:nvGrpSpPr>
        <p:grpSpPr bwMode="auto">
          <a:xfrm>
            <a:off x="357188" y="4643438"/>
            <a:ext cx="3071812" cy="1973262"/>
            <a:chOff x="642910" y="5000636"/>
            <a:chExt cx="3071834" cy="1974005"/>
          </a:xfrm>
        </p:grpSpPr>
        <p:sp>
          <p:nvSpPr>
            <p:cNvPr id="16395" name="動作設定ボタン : ビデオ 13">
              <a:hlinkClick r:id="" action="ppaction://noaction" highlightClick="1"/>
            </p:cNvPr>
            <p:cNvSpPr>
              <a:spLocks noChangeArrowheads="1"/>
            </p:cNvSpPr>
            <p:nvPr/>
          </p:nvSpPr>
          <p:spPr bwMode="auto">
            <a:xfrm>
              <a:off x="1285852" y="5000636"/>
              <a:ext cx="1214446" cy="928694"/>
            </a:xfrm>
            <a:prstGeom prst="actionButtonMovie">
              <a:avLst/>
            </a:prstGeom>
            <a:solidFill>
              <a:schemeClr val="accent1"/>
            </a:solidFill>
            <a:ln w="9525" algn="ctr">
              <a:solidFill>
                <a:schemeClr val="tx1"/>
              </a:solidFill>
              <a:round/>
              <a:headEnd/>
              <a:tailEnd/>
            </a:ln>
          </p:spPr>
          <p:txBody>
            <a:bodyPr wrap="none"/>
            <a:lstStyle/>
            <a:p>
              <a:pPr algn="ctr"/>
              <a:endParaRPr lang="ja-JP" altLang="en-US"/>
            </a:p>
          </p:txBody>
        </p:sp>
        <p:sp>
          <p:nvSpPr>
            <p:cNvPr id="16396" name="テキスト ボックス 14"/>
            <p:cNvSpPr txBox="1">
              <a:spLocks noChangeArrowheads="1"/>
            </p:cNvSpPr>
            <p:nvPr/>
          </p:nvSpPr>
          <p:spPr bwMode="auto">
            <a:xfrm>
              <a:off x="642910" y="6143644"/>
              <a:ext cx="3071834" cy="830997"/>
            </a:xfrm>
            <a:prstGeom prst="rect">
              <a:avLst/>
            </a:prstGeom>
            <a:noFill/>
            <a:ln w="9525">
              <a:noFill/>
              <a:miter lim="800000"/>
              <a:headEnd/>
              <a:tailEnd/>
            </a:ln>
          </p:spPr>
          <p:txBody>
            <a:bodyPr>
              <a:spAutoFit/>
            </a:bodyPr>
            <a:lstStyle/>
            <a:p>
              <a:pPr algn="ctr"/>
              <a:r>
                <a:rPr lang="ja-JP" altLang="en-US"/>
                <a:t>麻生君の風速</a:t>
              </a:r>
              <a:r>
                <a:rPr lang="en-US" altLang="ja-JP"/>
                <a:t>30m/s</a:t>
              </a:r>
              <a:br>
                <a:rPr lang="en-US" altLang="ja-JP"/>
              </a:br>
              <a:r>
                <a:rPr lang="ja-JP" altLang="en-US"/>
                <a:t>体験レポート</a:t>
              </a:r>
              <a:r>
                <a:rPr lang="en-US" altLang="ja-JP"/>
                <a:t>:3</a:t>
              </a:r>
              <a:endParaRPr lang="ja-JP"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kinsei-chan_kao"/>
          <p:cNvPicPr>
            <a:picLocks noChangeAspect="1" noChangeArrowheads="1"/>
          </p:cNvPicPr>
          <p:nvPr/>
        </p:nvPicPr>
        <p:blipFill>
          <a:blip r:embed="rId3" cstate="print"/>
          <a:srcRect/>
          <a:stretch>
            <a:fillRect/>
          </a:stretch>
        </p:blipFill>
        <p:spPr bwMode="auto">
          <a:xfrm rot="543423">
            <a:off x="6999288" y="4756150"/>
            <a:ext cx="1795462" cy="1666875"/>
          </a:xfrm>
          <a:prstGeom prst="rect">
            <a:avLst/>
          </a:prstGeom>
          <a:noFill/>
          <a:ln w="9525">
            <a:noFill/>
            <a:miter lim="800000"/>
            <a:headEnd/>
            <a:tailEnd/>
          </a:ln>
        </p:spPr>
      </p:pic>
      <p:sp>
        <p:nvSpPr>
          <p:cNvPr id="17411" name="スライド番号プレースホルダ 5"/>
          <p:cNvSpPr>
            <a:spLocks noGrp="1"/>
          </p:cNvSpPr>
          <p:nvPr>
            <p:ph type="sldNum" sz="quarter" idx="12"/>
          </p:nvPr>
        </p:nvSpPr>
        <p:spPr>
          <a:noFill/>
        </p:spPr>
        <p:txBody>
          <a:bodyPr/>
          <a:lstStyle/>
          <a:p>
            <a:fld id="{9D04A377-46D3-4D2D-80A0-B1C204609C3B}" type="slidenum">
              <a:rPr lang="en-US" altLang="ja-JP">
                <a:latin typeface="Times New Roman" pitchFamily="18" charset="0"/>
              </a:rPr>
              <a:pPr/>
              <a:t>4</a:t>
            </a:fld>
            <a:endParaRPr lang="en-US" altLang="ja-JP">
              <a:latin typeface="Times New Roman" pitchFamily="18" charset="0"/>
            </a:endParaRPr>
          </a:p>
        </p:txBody>
      </p:sp>
      <p:sp>
        <p:nvSpPr>
          <p:cNvPr id="548867" name="Rectangle 3"/>
          <p:cNvSpPr>
            <a:spLocks noGrp="1" noChangeArrowheads="1"/>
          </p:cNvSpPr>
          <p:nvPr>
            <p:ph type="ctrTitle"/>
          </p:nvPr>
        </p:nvSpPr>
        <p:spPr>
          <a:xfrm>
            <a:off x="76200" y="304800"/>
            <a:ext cx="8458200" cy="914400"/>
          </a:xfrm>
        </p:spPr>
        <p:txBody>
          <a:bodyPr/>
          <a:lstStyle/>
          <a:p>
            <a:pPr algn="l" eaLnBrk="1" hangingPunct="1">
              <a:defRPr/>
            </a:pPr>
            <a:r>
              <a:rPr lang="ja-JP" altLang="en-US" b="1" smtClean="0">
                <a:solidFill>
                  <a:srgbClr val="000080"/>
                </a:solidFill>
                <a:effectLst>
                  <a:outerShdw blurRad="38100" dist="38100" dir="2700000" algn="tl">
                    <a:srgbClr val="C0C0C0"/>
                  </a:outerShdw>
                </a:effectLst>
                <a:latin typeface="Arial Narrow" charset="0"/>
              </a:rPr>
              <a:t>　金星ってどんな星？</a:t>
            </a:r>
            <a:endParaRPr lang="en-US" altLang="ja-JP" b="1" smtClean="0">
              <a:latin typeface="Arial" charset="0"/>
            </a:endParaRPr>
          </a:p>
        </p:txBody>
      </p:sp>
      <p:pic>
        <p:nvPicPr>
          <p:cNvPr id="17413" name="Picture 10"/>
          <p:cNvPicPr>
            <a:picLocks noChangeAspect="1" noChangeArrowheads="1"/>
          </p:cNvPicPr>
          <p:nvPr/>
        </p:nvPicPr>
        <p:blipFill>
          <a:blip r:embed="rId4" cstate="print"/>
          <a:srcRect/>
          <a:stretch>
            <a:fillRect/>
          </a:stretch>
        </p:blipFill>
        <p:spPr bwMode="auto">
          <a:xfrm>
            <a:off x="5213350" y="1773238"/>
            <a:ext cx="3646488" cy="2874962"/>
          </a:xfrm>
          <a:prstGeom prst="rect">
            <a:avLst/>
          </a:prstGeom>
          <a:noFill/>
          <a:ln w="9525">
            <a:noFill/>
            <a:miter lim="800000"/>
            <a:headEnd/>
            <a:tailEnd/>
          </a:ln>
        </p:spPr>
      </p:pic>
      <p:sp>
        <p:nvSpPr>
          <p:cNvPr id="17414" name="Text Box 11"/>
          <p:cNvSpPr txBox="1">
            <a:spLocks noChangeArrowheads="1"/>
          </p:cNvSpPr>
          <p:nvPr/>
        </p:nvSpPr>
        <p:spPr bwMode="auto">
          <a:xfrm>
            <a:off x="5500688" y="1357313"/>
            <a:ext cx="3357562" cy="461962"/>
          </a:xfrm>
          <a:prstGeom prst="rect">
            <a:avLst/>
          </a:prstGeom>
          <a:noFill/>
          <a:ln w="9525">
            <a:noFill/>
            <a:miter lim="800000"/>
            <a:headEnd/>
            <a:tailEnd/>
          </a:ln>
        </p:spPr>
        <p:txBody>
          <a:bodyPr>
            <a:spAutoFit/>
          </a:bodyPr>
          <a:lstStyle/>
          <a:p>
            <a:pPr algn="ctr">
              <a:spcBef>
                <a:spcPct val="50000"/>
              </a:spcBef>
            </a:pPr>
            <a:r>
              <a:rPr lang="ja-JP" altLang="en-US"/>
              <a:t>金星の地面（想像図）</a:t>
            </a:r>
          </a:p>
        </p:txBody>
      </p:sp>
      <p:sp>
        <p:nvSpPr>
          <p:cNvPr id="17415" name="Text Box 12"/>
          <p:cNvSpPr txBox="1">
            <a:spLocks noChangeArrowheads="1"/>
          </p:cNvSpPr>
          <p:nvPr/>
        </p:nvSpPr>
        <p:spPr bwMode="auto">
          <a:xfrm>
            <a:off x="430213" y="1793875"/>
            <a:ext cx="4968875" cy="1920875"/>
          </a:xfrm>
          <a:prstGeom prst="rect">
            <a:avLst/>
          </a:prstGeom>
          <a:noFill/>
          <a:ln w="9525">
            <a:noFill/>
            <a:miter lim="800000"/>
            <a:headEnd/>
            <a:tailEnd/>
          </a:ln>
        </p:spPr>
        <p:txBody>
          <a:bodyPr>
            <a:spAutoFit/>
          </a:bodyPr>
          <a:lstStyle/>
          <a:p>
            <a:pPr>
              <a:spcBef>
                <a:spcPct val="50000"/>
              </a:spcBef>
            </a:pPr>
            <a:r>
              <a:rPr lang="ja-JP" altLang="en-US" sz="2000" dirty="0"/>
              <a:t>地面での気圧：　</a:t>
            </a:r>
            <a:r>
              <a:rPr lang="en-US" altLang="ja-JP" sz="2000" dirty="0"/>
              <a:t>90 </a:t>
            </a:r>
            <a:r>
              <a:rPr lang="en-US" altLang="ja-JP" sz="2000" dirty="0" err="1" smtClean="0"/>
              <a:t>atm</a:t>
            </a:r>
            <a:r>
              <a:rPr lang="ja-JP" altLang="en-US" sz="2000" dirty="0" smtClean="0"/>
              <a:t>（</a:t>
            </a:r>
            <a:r>
              <a:rPr lang="ja-JP" altLang="en-US" sz="2000" dirty="0"/>
              <a:t>地球の</a:t>
            </a:r>
            <a:r>
              <a:rPr lang="en-US" altLang="ja-JP" sz="2000" dirty="0"/>
              <a:t>90</a:t>
            </a:r>
            <a:r>
              <a:rPr lang="ja-JP" altLang="en-US" sz="2000" dirty="0"/>
              <a:t>倍）</a:t>
            </a:r>
            <a:br>
              <a:rPr lang="ja-JP" altLang="en-US" sz="2000" dirty="0"/>
            </a:br>
            <a:r>
              <a:rPr lang="ja-JP" altLang="en-US" sz="2000" dirty="0"/>
              <a:t>地面での気温：　</a:t>
            </a:r>
            <a:r>
              <a:rPr lang="en-US" altLang="ja-JP" sz="2000" dirty="0"/>
              <a:t>460℃</a:t>
            </a:r>
            <a:r>
              <a:rPr lang="ja-JP" altLang="en-US" sz="2000" dirty="0"/>
              <a:t>　（地球は</a:t>
            </a:r>
            <a:r>
              <a:rPr lang="en-US" altLang="ja-JP" sz="2000" dirty="0"/>
              <a:t>15℃</a:t>
            </a:r>
            <a:r>
              <a:rPr lang="ja-JP" altLang="en-US" sz="2000" dirty="0"/>
              <a:t>）</a:t>
            </a:r>
            <a:br>
              <a:rPr lang="ja-JP" altLang="en-US" sz="2000" dirty="0"/>
            </a:br>
            <a:r>
              <a:rPr lang="ja-JP" altLang="en-US" sz="2000" dirty="0">
                <a:solidFill>
                  <a:srgbClr val="FE0000"/>
                </a:solidFill>
              </a:rPr>
              <a:t>大気の</a:t>
            </a:r>
            <a:r>
              <a:rPr lang="en-US" altLang="ja-JP" sz="2000" dirty="0">
                <a:solidFill>
                  <a:srgbClr val="FE0000"/>
                </a:solidFill>
              </a:rPr>
              <a:t>96%</a:t>
            </a:r>
            <a:r>
              <a:rPr lang="ja-JP" altLang="en-US" sz="2000" dirty="0">
                <a:solidFill>
                  <a:srgbClr val="FE0000"/>
                </a:solidFill>
              </a:rPr>
              <a:t>が二酸化炭素</a:t>
            </a:r>
            <a:br>
              <a:rPr lang="ja-JP" altLang="en-US" sz="2000" dirty="0">
                <a:solidFill>
                  <a:srgbClr val="FE0000"/>
                </a:solidFill>
              </a:rPr>
            </a:br>
            <a:r>
              <a:rPr lang="ja-JP" altLang="en-US" sz="2000" dirty="0">
                <a:solidFill>
                  <a:srgbClr val="FE0000"/>
                </a:solidFill>
              </a:rPr>
              <a:t>　</a:t>
            </a:r>
            <a:r>
              <a:rPr lang="ja-JP" altLang="en-US" sz="2000" dirty="0">
                <a:solidFill>
                  <a:srgbClr val="0033CC"/>
                </a:solidFill>
              </a:rPr>
              <a:t>＜温暖化が心配な地球　</a:t>
            </a:r>
            <a:r>
              <a:rPr lang="en-US" altLang="ja-JP" sz="2000" dirty="0">
                <a:solidFill>
                  <a:srgbClr val="0033CC"/>
                </a:solidFill>
              </a:rPr>
              <a:t>0.037%</a:t>
            </a:r>
            <a:r>
              <a:rPr lang="ja-JP" altLang="en-US" sz="2000" dirty="0">
                <a:solidFill>
                  <a:srgbClr val="0033CC"/>
                </a:solidFill>
              </a:rPr>
              <a:t>＞</a:t>
            </a:r>
            <a:r>
              <a:rPr lang="ja-JP" altLang="en-US" sz="2000" dirty="0">
                <a:solidFill>
                  <a:srgbClr val="0099FF"/>
                </a:solidFill>
              </a:rPr>
              <a:t/>
            </a:r>
            <a:br>
              <a:rPr lang="ja-JP" altLang="en-US" sz="2000" dirty="0">
                <a:solidFill>
                  <a:srgbClr val="0099FF"/>
                </a:solidFill>
              </a:rPr>
            </a:br>
            <a:r>
              <a:rPr lang="ja-JP" altLang="en-US" sz="2000" dirty="0">
                <a:solidFill>
                  <a:srgbClr val="FE0000"/>
                </a:solidFill>
              </a:rPr>
              <a:t> </a:t>
            </a:r>
            <a:br>
              <a:rPr lang="ja-JP" altLang="en-US" sz="2000" dirty="0">
                <a:solidFill>
                  <a:srgbClr val="FE0000"/>
                </a:solidFill>
              </a:rPr>
            </a:br>
            <a:r>
              <a:rPr lang="ja-JP" altLang="en-US" sz="2000" dirty="0">
                <a:solidFill>
                  <a:srgbClr val="FE0000"/>
                </a:solidFill>
              </a:rPr>
              <a:t>金星はもうれつな温暖化が進みきった世界</a:t>
            </a:r>
          </a:p>
        </p:txBody>
      </p:sp>
      <p:pic>
        <p:nvPicPr>
          <p:cNvPr id="17416" name="Picture 11" descr="v13_vg261_262"/>
          <p:cNvPicPr>
            <a:picLocks noChangeAspect="1" noChangeArrowheads="1"/>
          </p:cNvPicPr>
          <p:nvPr/>
        </p:nvPicPr>
        <p:blipFill>
          <a:blip r:embed="rId5" cstate="print"/>
          <a:srcRect/>
          <a:stretch>
            <a:fillRect/>
          </a:stretch>
        </p:blipFill>
        <p:spPr bwMode="auto">
          <a:xfrm>
            <a:off x="357188" y="5143500"/>
            <a:ext cx="6542087" cy="1409700"/>
          </a:xfrm>
          <a:prstGeom prst="rect">
            <a:avLst/>
          </a:prstGeom>
          <a:noFill/>
          <a:ln w="9525">
            <a:noFill/>
            <a:miter lim="800000"/>
            <a:headEnd/>
            <a:tailEnd/>
          </a:ln>
        </p:spPr>
      </p:pic>
      <p:sp>
        <p:nvSpPr>
          <p:cNvPr id="17417" name="Text Box 11"/>
          <p:cNvSpPr txBox="1">
            <a:spLocks noChangeArrowheads="1"/>
          </p:cNvSpPr>
          <p:nvPr/>
        </p:nvSpPr>
        <p:spPr bwMode="auto">
          <a:xfrm>
            <a:off x="1143000" y="4610100"/>
            <a:ext cx="3857625" cy="461963"/>
          </a:xfrm>
          <a:prstGeom prst="rect">
            <a:avLst/>
          </a:prstGeom>
          <a:noFill/>
          <a:ln w="9525">
            <a:noFill/>
            <a:miter lim="800000"/>
            <a:headEnd/>
            <a:tailEnd/>
          </a:ln>
        </p:spPr>
        <p:txBody>
          <a:bodyPr>
            <a:spAutoFit/>
          </a:bodyPr>
          <a:lstStyle/>
          <a:p>
            <a:pPr algn="ctr">
              <a:spcBef>
                <a:spcPct val="50000"/>
              </a:spcBef>
            </a:pPr>
            <a:r>
              <a:rPr lang="ja-JP" altLang="en-US"/>
              <a:t>金星の地面（着陸機の写真）</a:t>
            </a:r>
          </a:p>
        </p:txBody>
      </p:sp>
      <p:grpSp>
        <p:nvGrpSpPr>
          <p:cNvPr id="2" name="グループ化 11"/>
          <p:cNvGrpSpPr>
            <a:grpSpLocks/>
          </p:cNvGrpSpPr>
          <p:nvPr/>
        </p:nvGrpSpPr>
        <p:grpSpPr bwMode="auto">
          <a:xfrm>
            <a:off x="0" y="0"/>
            <a:ext cx="9144000" cy="1295400"/>
            <a:chOff x="0" y="0"/>
            <a:chExt cx="9144000" cy="1295400"/>
          </a:xfrm>
        </p:grpSpPr>
        <p:sp>
          <p:nvSpPr>
            <p:cNvPr id="17428" name="Rectangle 11"/>
            <p:cNvSpPr>
              <a:spLocks noChangeArrowheads="1"/>
            </p:cNvSpPr>
            <p:nvPr/>
          </p:nvSpPr>
          <p:spPr bwMode="auto">
            <a:xfrm>
              <a:off x="0" y="0"/>
              <a:ext cx="9144000" cy="381000"/>
            </a:xfrm>
            <a:prstGeom prst="rect">
              <a:avLst/>
            </a:prstGeom>
            <a:solidFill>
              <a:srgbClr val="FF0000"/>
            </a:solidFill>
            <a:ln w="9525">
              <a:noFill/>
              <a:miter lim="800000"/>
              <a:headEnd/>
              <a:tailEnd/>
            </a:ln>
          </p:spPr>
          <p:txBody>
            <a:bodyPr wrap="none" anchor="ctr"/>
            <a:lstStyle/>
            <a:p>
              <a:pPr algn="ctr"/>
              <a:r>
                <a:rPr lang="en-US" altLang="ja-JP" sz="1400">
                  <a:solidFill>
                    <a:srgbClr val="FFFF00"/>
                  </a:solidFill>
                  <a:latin typeface="ＭＳ Ｐゴシック" charset="-128"/>
                </a:rPr>
                <a:t>2010/5/3</a:t>
              </a:r>
              <a:r>
                <a:rPr lang="ja-JP" altLang="en-US" sz="1400">
                  <a:solidFill>
                    <a:srgbClr val="FFFF00"/>
                  </a:solidFill>
                  <a:latin typeface="ＭＳ Ｐゴシック" charset="-128"/>
                </a:rPr>
                <a:t>・</a:t>
              </a:r>
              <a:r>
                <a:rPr lang="en-US" altLang="ja-JP" sz="1400">
                  <a:solidFill>
                    <a:srgbClr val="FFFF00"/>
                  </a:solidFill>
                  <a:latin typeface="ＭＳ Ｐゴシック" charset="-128"/>
                </a:rPr>
                <a:t>4</a:t>
              </a:r>
              <a:r>
                <a:rPr lang="ja-JP" altLang="en-US" sz="1400">
                  <a:solidFill>
                    <a:srgbClr val="FFFF00"/>
                  </a:solidFill>
                  <a:latin typeface="ＭＳ Ｐゴシック" charset="-128"/>
                </a:rPr>
                <a:t>　あかつき星空カフェ　</a:t>
              </a:r>
              <a:r>
                <a:rPr lang="en-US" altLang="ja-JP" sz="1400">
                  <a:solidFill>
                    <a:srgbClr val="FFFF00"/>
                  </a:solidFill>
                  <a:latin typeface="ＭＳ Ｐゴシック" charset="-128"/>
                </a:rPr>
                <a:t>〜RALMA</a:t>
              </a:r>
              <a:r>
                <a:rPr lang="ja-JP" altLang="en-US" sz="1400">
                  <a:solidFill>
                    <a:srgbClr val="FFFF00"/>
                  </a:solidFill>
                  <a:latin typeface="ＭＳ Ｐゴシック" charset="-128"/>
                </a:rPr>
                <a:t>で金星と遊ぼう！</a:t>
              </a:r>
              <a:r>
                <a:rPr lang="en-US" altLang="ja-JP" sz="1400">
                  <a:solidFill>
                    <a:srgbClr val="FFFF00"/>
                  </a:solidFill>
                  <a:latin typeface="ＭＳ Ｐゴシック" charset="-128"/>
                </a:rPr>
                <a:t>〜</a:t>
              </a:r>
              <a:r>
                <a:rPr lang="ja-JP" altLang="en-US" sz="1800">
                  <a:solidFill>
                    <a:srgbClr val="FFFF00"/>
                  </a:solidFill>
                  <a:latin typeface="ＭＳ Ｐゴシック" charset="-128"/>
                </a:rPr>
                <a:t>　</a:t>
              </a:r>
              <a:endParaRPr lang="en-US" altLang="ja-JP"/>
            </a:p>
          </p:txBody>
        </p:sp>
        <p:pic>
          <p:nvPicPr>
            <p:cNvPr id="17429" name="Picture 5" descr="VCO_ICON"/>
            <p:cNvPicPr>
              <a:picLocks noChangeAspect="1" noChangeArrowheads="1"/>
            </p:cNvPicPr>
            <p:nvPr/>
          </p:nvPicPr>
          <p:blipFill>
            <a:blip r:embed="rId6" cstate="print"/>
            <a:srcRect/>
            <a:stretch>
              <a:fillRect/>
            </a:stretch>
          </p:blipFill>
          <p:spPr bwMode="auto">
            <a:xfrm>
              <a:off x="7885113" y="36513"/>
              <a:ext cx="1258887" cy="1258887"/>
            </a:xfrm>
            <a:prstGeom prst="rect">
              <a:avLst/>
            </a:prstGeom>
            <a:noFill/>
            <a:ln w="9525">
              <a:noFill/>
              <a:miter lim="800000"/>
              <a:headEnd/>
              <a:tailEnd/>
            </a:ln>
          </p:spPr>
        </p:pic>
      </p:grpSp>
      <p:grpSp>
        <p:nvGrpSpPr>
          <p:cNvPr id="3" name="グループ化 25"/>
          <p:cNvGrpSpPr>
            <a:grpSpLocks/>
          </p:cNvGrpSpPr>
          <p:nvPr/>
        </p:nvGrpSpPr>
        <p:grpSpPr bwMode="auto">
          <a:xfrm>
            <a:off x="6929438" y="4643438"/>
            <a:ext cx="1928812" cy="1857375"/>
            <a:chOff x="6929454" y="4643446"/>
            <a:chExt cx="1928826" cy="1857388"/>
          </a:xfrm>
        </p:grpSpPr>
        <p:sp>
          <p:nvSpPr>
            <p:cNvPr id="24" name="円/楕円 23"/>
            <p:cNvSpPr/>
            <p:nvPr/>
          </p:nvSpPr>
          <p:spPr bwMode="auto">
            <a:xfrm>
              <a:off x="6929454" y="4643446"/>
              <a:ext cx="1928826" cy="185738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lstStyle/>
            <a:p>
              <a:pPr>
                <a:defRPr/>
              </a:pPr>
              <a:endParaRPr lang="ja-JP" altLang="en-US">
                <a:latin typeface="Times New Roman" charset="0"/>
              </a:endParaRPr>
            </a:p>
          </p:txBody>
        </p:sp>
        <p:pic>
          <p:nvPicPr>
            <p:cNvPr id="17423" name="Picture 14" descr="kinsei-chan_kao"/>
            <p:cNvPicPr>
              <a:picLocks noChangeAspect="1" noChangeArrowheads="1"/>
            </p:cNvPicPr>
            <p:nvPr/>
          </p:nvPicPr>
          <p:blipFill>
            <a:blip r:embed="rId3" cstate="print"/>
            <a:srcRect/>
            <a:stretch>
              <a:fillRect/>
            </a:stretch>
          </p:blipFill>
          <p:spPr bwMode="auto">
            <a:xfrm rot="543423">
              <a:off x="6999288" y="4756150"/>
              <a:ext cx="1795462" cy="1666875"/>
            </a:xfrm>
            <a:prstGeom prst="rect">
              <a:avLst/>
            </a:prstGeom>
            <a:noFill/>
            <a:ln w="9525">
              <a:noFill/>
              <a:miter lim="800000"/>
              <a:headEnd/>
              <a:tailEnd/>
            </a:ln>
          </p:spPr>
        </p:pic>
        <p:grpSp>
          <p:nvGrpSpPr>
            <p:cNvPr id="4" name="グループ化 20"/>
            <p:cNvGrpSpPr>
              <a:grpSpLocks/>
            </p:cNvGrpSpPr>
            <p:nvPr/>
          </p:nvGrpSpPr>
          <p:grpSpPr bwMode="auto">
            <a:xfrm>
              <a:off x="7358082" y="5419739"/>
              <a:ext cx="1000132" cy="214314"/>
              <a:chOff x="7358082" y="5429264"/>
              <a:chExt cx="1000132" cy="214314"/>
            </a:xfrm>
          </p:grpSpPr>
          <p:cxnSp>
            <p:nvCxnSpPr>
              <p:cNvPr id="17426" name="直線コネクタ 15"/>
              <p:cNvCxnSpPr>
                <a:cxnSpLocks noChangeShapeType="1"/>
              </p:cNvCxnSpPr>
              <p:nvPr/>
            </p:nvCxnSpPr>
            <p:spPr bwMode="auto">
              <a:xfrm flipV="1">
                <a:off x="8072462" y="5500702"/>
                <a:ext cx="285752" cy="142876"/>
              </a:xfrm>
              <a:prstGeom prst="line">
                <a:avLst/>
              </a:prstGeom>
              <a:noFill/>
              <a:ln w="9525" algn="ctr">
                <a:solidFill>
                  <a:schemeClr val="tx1"/>
                </a:solidFill>
                <a:round/>
                <a:headEnd/>
                <a:tailEnd/>
              </a:ln>
            </p:spPr>
          </p:cxnSp>
          <p:cxnSp>
            <p:nvCxnSpPr>
              <p:cNvPr id="17427" name="直線コネクタ 16"/>
              <p:cNvCxnSpPr>
                <a:cxnSpLocks noChangeShapeType="1"/>
              </p:cNvCxnSpPr>
              <p:nvPr/>
            </p:nvCxnSpPr>
            <p:spPr bwMode="auto">
              <a:xfrm>
                <a:off x="7358082" y="5429264"/>
                <a:ext cx="285752" cy="142876"/>
              </a:xfrm>
              <a:prstGeom prst="line">
                <a:avLst/>
              </a:prstGeom>
              <a:noFill/>
              <a:ln w="9525" algn="ctr">
                <a:solidFill>
                  <a:schemeClr val="tx1"/>
                </a:solidFill>
                <a:round/>
                <a:headEnd/>
                <a:tailEnd/>
              </a:ln>
            </p:spPr>
          </p:cxnSp>
        </p:grpSp>
        <p:sp>
          <p:nvSpPr>
            <p:cNvPr id="22" name="円/楕円 21"/>
            <p:cNvSpPr>
              <a:spLocks noChangeAspect="1"/>
            </p:cNvSpPr>
            <p:nvPr/>
          </p:nvSpPr>
          <p:spPr bwMode="auto">
            <a:xfrm>
              <a:off x="7072330" y="4776797"/>
              <a:ext cx="1649424" cy="1562111"/>
            </a:xfrm>
            <a:prstGeom prst="ellipse">
              <a:avLst/>
            </a:prstGeom>
            <a:noFill/>
            <a:ln w="57150" cap="flat" cmpd="sng" algn="ctr">
              <a:solidFill>
                <a:schemeClr val="accent5">
                  <a:lumMod val="75000"/>
                </a:schemeClr>
              </a:solidFill>
              <a:prstDash val="solid"/>
              <a:round/>
              <a:headEnd type="none" w="med" len="med"/>
              <a:tailEnd type="none" w="med" len="med"/>
            </a:ln>
            <a:effectLst/>
          </p:spPr>
          <p:txBody>
            <a:bodyPr wrap="none"/>
            <a:lstStyle/>
            <a:p>
              <a:pPr>
                <a:defRPr/>
              </a:pPr>
              <a:endParaRPr lang="ja-JP" alt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_profiles"/>
          <p:cNvPicPr>
            <a:picLocks noChangeAspect="1" noChangeArrowheads="1"/>
          </p:cNvPicPr>
          <p:nvPr/>
        </p:nvPicPr>
        <p:blipFill>
          <a:blip r:embed="rId2" cstate="print"/>
          <a:srcRect/>
          <a:stretch>
            <a:fillRect/>
          </a:stretch>
        </p:blipFill>
        <p:spPr bwMode="auto">
          <a:xfrm>
            <a:off x="5329268" y="1428736"/>
            <a:ext cx="3243260" cy="3798122"/>
          </a:xfrm>
          <a:prstGeom prst="rect">
            <a:avLst/>
          </a:prstGeom>
          <a:noFill/>
        </p:spPr>
      </p:pic>
      <p:sp>
        <p:nvSpPr>
          <p:cNvPr id="7171" name="Text Box 3"/>
          <p:cNvSpPr txBox="1">
            <a:spLocks noChangeArrowheads="1"/>
          </p:cNvSpPr>
          <p:nvPr/>
        </p:nvSpPr>
        <p:spPr bwMode="auto">
          <a:xfrm>
            <a:off x="5000628" y="928670"/>
            <a:ext cx="3929090" cy="523220"/>
          </a:xfrm>
          <a:prstGeom prst="rect">
            <a:avLst/>
          </a:prstGeom>
          <a:noFill/>
          <a:ln w="9525">
            <a:noFill/>
            <a:miter lim="800000"/>
            <a:headEnd/>
            <a:tailEnd/>
          </a:ln>
          <a:effectLst/>
        </p:spPr>
        <p:txBody>
          <a:bodyPr wrap="square">
            <a:spAutoFit/>
          </a:bodyPr>
          <a:lstStyle/>
          <a:p>
            <a:pPr algn="ctr">
              <a:spcBef>
                <a:spcPct val="50000"/>
              </a:spcBef>
            </a:pPr>
            <a:r>
              <a:rPr lang="ja-JP" altLang="en-US" sz="1400" dirty="0" smtClean="0">
                <a:latin typeface="Times New Roman" pitchFamily="18" charset="0"/>
              </a:rPr>
              <a:t>金星にプローブを投下し測定した</a:t>
            </a:r>
            <a:r>
              <a:rPr lang="en-US" altLang="ja-JP" sz="1400" dirty="0" smtClean="0">
                <a:latin typeface="Times New Roman" pitchFamily="18" charset="0"/>
              </a:rPr>
              <a:t/>
            </a:r>
            <a:br>
              <a:rPr lang="en-US" altLang="ja-JP" sz="1400" dirty="0" smtClean="0">
                <a:latin typeface="Times New Roman" pitchFamily="18" charset="0"/>
              </a:rPr>
            </a:br>
            <a:r>
              <a:rPr lang="ja-JP" altLang="en-US" sz="1400" dirty="0" smtClean="0">
                <a:latin typeface="Times New Roman" pitchFamily="18" charset="0"/>
              </a:rPr>
              <a:t>西向き風速の高度分布</a:t>
            </a:r>
            <a:endParaRPr lang="en-US" altLang="ja-JP" sz="1400" dirty="0">
              <a:latin typeface="Times New Roman" pitchFamily="18" charset="0"/>
            </a:endParaRPr>
          </a:p>
        </p:txBody>
      </p:sp>
      <p:sp>
        <p:nvSpPr>
          <p:cNvPr id="7172" name="Text Box 4"/>
          <p:cNvSpPr txBox="1">
            <a:spLocks noChangeArrowheads="1"/>
          </p:cNvSpPr>
          <p:nvPr/>
        </p:nvSpPr>
        <p:spPr bwMode="auto">
          <a:xfrm>
            <a:off x="0" y="115888"/>
            <a:ext cx="3203575" cy="366712"/>
          </a:xfrm>
          <a:prstGeom prst="rect">
            <a:avLst/>
          </a:prstGeom>
          <a:noFill/>
          <a:ln w="9525">
            <a:noFill/>
            <a:miter lim="800000"/>
            <a:headEnd/>
            <a:tailEnd/>
          </a:ln>
          <a:effectLst/>
        </p:spPr>
        <p:txBody>
          <a:bodyPr>
            <a:spAutoFit/>
          </a:bodyPr>
          <a:lstStyle/>
          <a:p>
            <a:pPr>
              <a:spcBef>
                <a:spcPct val="50000"/>
              </a:spcBef>
            </a:pPr>
            <a:r>
              <a:rPr lang="en-US" altLang="ja-JP" u="sng">
                <a:latin typeface="Times New Roman" pitchFamily="18" charset="0"/>
              </a:rPr>
              <a:t>Introduction</a:t>
            </a:r>
          </a:p>
        </p:txBody>
      </p:sp>
      <p:pic>
        <p:nvPicPr>
          <p:cNvPr id="7173" name="Picture 5" descr="meteor_fig2"/>
          <p:cNvPicPr>
            <a:picLocks noChangeAspect="1" noChangeArrowheads="1"/>
          </p:cNvPicPr>
          <p:nvPr/>
        </p:nvPicPr>
        <p:blipFill>
          <a:blip r:embed="rId3" cstate="print"/>
          <a:srcRect l="57500" t="8888" r="1666" b="45555"/>
          <a:stretch>
            <a:fillRect/>
          </a:stretch>
        </p:blipFill>
        <p:spPr bwMode="auto">
          <a:xfrm>
            <a:off x="714348" y="571480"/>
            <a:ext cx="3168650" cy="2771796"/>
          </a:xfrm>
          <a:prstGeom prst="rect">
            <a:avLst/>
          </a:prstGeom>
          <a:noFill/>
          <a:effectLst>
            <a:softEdge rad="31750"/>
          </a:effectLst>
        </p:spPr>
      </p:pic>
      <p:sp>
        <p:nvSpPr>
          <p:cNvPr id="7175" name="Text Box 7"/>
          <p:cNvSpPr txBox="1">
            <a:spLocks noChangeArrowheads="1"/>
          </p:cNvSpPr>
          <p:nvPr/>
        </p:nvSpPr>
        <p:spPr bwMode="auto">
          <a:xfrm>
            <a:off x="228600" y="4114800"/>
            <a:ext cx="5548313" cy="2308324"/>
          </a:xfrm>
          <a:prstGeom prst="rect">
            <a:avLst/>
          </a:prstGeom>
          <a:noFill/>
          <a:ln w="9525">
            <a:noFill/>
            <a:miter lim="800000"/>
            <a:headEnd/>
            <a:tailEnd/>
          </a:ln>
          <a:effectLst/>
        </p:spPr>
        <p:txBody>
          <a:bodyPr>
            <a:spAutoFit/>
          </a:bodyPr>
          <a:lstStyle/>
          <a:p>
            <a:pPr>
              <a:spcBef>
                <a:spcPct val="50000"/>
              </a:spcBef>
            </a:pPr>
            <a:r>
              <a:rPr lang="ja-JP" altLang="en-US" dirty="0" smtClean="0">
                <a:latin typeface="Times New Roman" pitchFamily="18" charset="0"/>
              </a:rPr>
              <a:t>・全球にわたる西向き高速東西流</a:t>
            </a:r>
            <a:r>
              <a:rPr lang="en-US" altLang="ja-JP" dirty="0">
                <a:latin typeface="Times New Roman" pitchFamily="18" charset="0"/>
              </a:rPr>
              <a:t/>
            </a:r>
            <a:br>
              <a:rPr lang="en-US" altLang="ja-JP" dirty="0">
                <a:latin typeface="Times New Roman" pitchFamily="18" charset="0"/>
              </a:rPr>
            </a:br>
            <a:r>
              <a:rPr lang="ja-JP" altLang="en-US" dirty="0" smtClean="0">
                <a:latin typeface="Times New Roman" pitchFamily="18" charset="0"/>
              </a:rPr>
              <a:t>・高度が高くなるにつれて風速も増大し</a:t>
            </a:r>
            <a:r>
              <a:rPr lang="en-US" altLang="ja-JP" dirty="0" smtClean="0">
                <a:latin typeface="Times New Roman" pitchFamily="18" charset="0"/>
              </a:rPr>
              <a:t/>
            </a:r>
            <a:br>
              <a:rPr lang="en-US" altLang="ja-JP" dirty="0" smtClean="0">
                <a:latin typeface="Times New Roman" pitchFamily="18" charset="0"/>
              </a:rPr>
            </a:br>
            <a:r>
              <a:rPr lang="ja-JP" altLang="en-US" dirty="0" smtClean="0">
                <a:latin typeface="Times New Roman" pitchFamily="18" charset="0"/>
              </a:rPr>
              <a:t>  高度</a:t>
            </a:r>
            <a:r>
              <a:rPr lang="en-US" altLang="ja-JP" dirty="0" smtClean="0">
                <a:latin typeface="Times New Roman" pitchFamily="18" charset="0"/>
              </a:rPr>
              <a:t>70km</a:t>
            </a:r>
            <a:r>
              <a:rPr lang="ja-JP" altLang="en-US" dirty="0" smtClean="0">
                <a:latin typeface="Times New Roman" pitchFamily="18" charset="0"/>
              </a:rPr>
              <a:t>で風速</a:t>
            </a:r>
            <a:r>
              <a:rPr lang="en-US" altLang="ja-JP" dirty="0" smtClean="0">
                <a:latin typeface="Times New Roman" pitchFamily="18" charset="0"/>
              </a:rPr>
              <a:t>100 m/s </a:t>
            </a:r>
            <a:r>
              <a:rPr lang="ja-JP" altLang="en-US" dirty="0" smtClean="0">
                <a:latin typeface="Times New Roman" pitchFamily="18" charset="0"/>
              </a:rPr>
              <a:t>に達する</a:t>
            </a:r>
            <a:r>
              <a:rPr lang="en-US" altLang="ja-JP" dirty="0" smtClean="0">
                <a:latin typeface="Times New Roman" pitchFamily="18" charset="0"/>
              </a:rPr>
              <a:t/>
            </a:r>
            <a:br>
              <a:rPr lang="en-US" altLang="ja-JP" dirty="0" smtClean="0">
                <a:latin typeface="Times New Roman" pitchFamily="18" charset="0"/>
              </a:rPr>
            </a:br>
            <a:r>
              <a:rPr lang="ja-JP" altLang="en-US" dirty="0" smtClean="0">
                <a:latin typeface="Times New Roman" pitchFamily="18" charset="0"/>
              </a:rPr>
              <a:t>                                                     </a:t>
            </a:r>
            <a:r>
              <a:rPr lang="en-US" altLang="ja-JP" dirty="0" smtClean="0">
                <a:latin typeface="Times New Roman" pitchFamily="18" charset="0"/>
              </a:rPr>
              <a:t>(</a:t>
            </a:r>
            <a:r>
              <a:rPr lang="ja-JP" altLang="en-US" dirty="0" smtClean="0">
                <a:latin typeface="Times New Roman" pitchFamily="18" charset="0"/>
              </a:rPr>
              <a:t>約</a:t>
            </a:r>
            <a:r>
              <a:rPr lang="en-US" altLang="ja-JP" dirty="0" smtClean="0">
                <a:latin typeface="Times New Roman" pitchFamily="18" charset="0"/>
              </a:rPr>
              <a:t>4.4</a:t>
            </a:r>
            <a:r>
              <a:rPr lang="ja-JP" altLang="en-US" dirty="0" smtClean="0">
                <a:latin typeface="Times New Roman" pitchFamily="18" charset="0"/>
              </a:rPr>
              <a:t>日</a:t>
            </a:r>
            <a:r>
              <a:rPr lang="ja-JP" altLang="en-US" dirty="0" smtClean="0">
                <a:latin typeface="Times New Roman" pitchFamily="18" charset="0"/>
              </a:rPr>
              <a:t>で金星一周</a:t>
            </a:r>
            <a:r>
              <a:rPr lang="en-US" altLang="ja-JP" dirty="0" smtClean="0">
                <a:latin typeface="Times New Roman" pitchFamily="18" charset="0"/>
              </a:rPr>
              <a:t>)</a:t>
            </a:r>
            <a:r>
              <a:rPr lang="en-US" altLang="ja-JP" dirty="0">
                <a:latin typeface="Times New Roman" pitchFamily="18" charset="0"/>
              </a:rPr>
              <a:t/>
            </a:r>
            <a:br>
              <a:rPr lang="en-US" altLang="ja-JP" dirty="0">
                <a:latin typeface="Times New Roman" pitchFamily="18" charset="0"/>
              </a:rPr>
            </a:br>
            <a:r>
              <a:rPr lang="en-US" altLang="ja-JP" dirty="0">
                <a:latin typeface="Times New Roman" pitchFamily="18" charset="0"/>
              </a:rPr>
              <a:t>  </a:t>
            </a:r>
            <a:r>
              <a:rPr lang="ja-JP" altLang="en-US" dirty="0" smtClean="0">
                <a:latin typeface="Times New Roman" pitchFamily="18" charset="0"/>
              </a:rPr>
              <a:t>　　</a:t>
            </a:r>
            <a:r>
              <a:rPr lang="en-US" altLang="ja-JP" dirty="0" smtClean="0">
                <a:latin typeface="Times New Roman" pitchFamily="18" charset="0"/>
              </a:rPr>
              <a:t>⇔ </a:t>
            </a:r>
            <a:r>
              <a:rPr lang="ja-JP" altLang="en-US" dirty="0" smtClean="0">
                <a:latin typeface="Times New Roman" pitchFamily="18" charset="0"/>
              </a:rPr>
              <a:t>金星自転速度</a:t>
            </a:r>
            <a:r>
              <a:rPr lang="en-US" altLang="ja-JP" dirty="0" smtClean="0">
                <a:latin typeface="Times New Roman" pitchFamily="18" charset="0"/>
              </a:rPr>
              <a:t> </a:t>
            </a:r>
            <a:r>
              <a:rPr lang="ja-JP" altLang="en-US" dirty="0">
                <a:latin typeface="Times New Roman" pitchFamily="18" charset="0"/>
              </a:rPr>
              <a:t>： </a:t>
            </a:r>
            <a:r>
              <a:rPr lang="en-US" altLang="ja-JP" dirty="0">
                <a:latin typeface="Times New Roman" pitchFamily="18" charset="0"/>
              </a:rPr>
              <a:t>1.6 </a:t>
            </a:r>
            <a:r>
              <a:rPr lang="en-US" altLang="ja-JP" dirty="0" smtClean="0">
                <a:latin typeface="Times New Roman" pitchFamily="18" charset="0"/>
              </a:rPr>
              <a:t>m/s (</a:t>
            </a:r>
            <a:r>
              <a:rPr lang="ja-JP" altLang="en-US" dirty="0" smtClean="0">
                <a:latin typeface="Times New Roman" pitchFamily="18" charset="0"/>
              </a:rPr>
              <a:t>自転周期</a:t>
            </a:r>
            <a:r>
              <a:rPr lang="en-US" altLang="ja-JP" dirty="0" smtClean="0">
                <a:latin typeface="Times New Roman" pitchFamily="18" charset="0"/>
              </a:rPr>
              <a:t>:243</a:t>
            </a:r>
            <a:r>
              <a:rPr lang="ja-JP" altLang="en-US" dirty="0" smtClean="0">
                <a:latin typeface="Times New Roman" pitchFamily="18" charset="0"/>
              </a:rPr>
              <a:t>日</a:t>
            </a:r>
            <a:r>
              <a:rPr lang="en-US" altLang="ja-JP" dirty="0" smtClean="0">
                <a:latin typeface="Times New Roman" pitchFamily="18" charset="0"/>
              </a:rPr>
              <a:t>)</a:t>
            </a:r>
            <a:r>
              <a:rPr lang="en-US" altLang="ja-JP" dirty="0">
                <a:latin typeface="Times New Roman" pitchFamily="18" charset="0"/>
              </a:rPr>
              <a:t/>
            </a:r>
            <a:br>
              <a:rPr lang="en-US" altLang="ja-JP" dirty="0">
                <a:latin typeface="Times New Roman" pitchFamily="18" charset="0"/>
              </a:rPr>
            </a:br>
            <a:r>
              <a:rPr lang="en-US" altLang="ja-JP" dirty="0">
                <a:latin typeface="Times New Roman" pitchFamily="18" charset="0"/>
              </a:rPr>
              <a:t/>
            </a:r>
            <a:br>
              <a:rPr lang="en-US" altLang="ja-JP" dirty="0">
                <a:latin typeface="Times New Roman" pitchFamily="18" charset="0"/>
              </a:rPr>
            </a:br>
            <a:r>
              <a:rPr lang="ja-JP" altLang="en-US" dirty="0" smtClean="0">
                <a:latin typeface="Times New Roman" pitchFamily="18" charset="0"/>
              </a:rPr>
              <a:t>大気だけが高速に回転するメカニズムは</a:t>
            </a:r>
            <a:r>
              <a:rPr lang="en-US" altLang="ja-JP" dirty="0" smtClean="0">
                <a:latin typeface="Times New Roman" pitchFamily="18" charset="0"/>
              </a:rPr>
              <a:t/>
            </a:r>
            <a:br>
              <a:rPr lang="en-US" altLang="ja-JP" dirty="0" smtClean="0">
                <a:latin typeface="Times New Roman" pitchFamily="18" charset="0"/>
              </a:rPr>
            </a:br>
            <a:r>
              <a:rPr lang="ja-JP" altLang="en-US" dirty="0" smtClean="0">
                <a:latin typeface="Times New Roman" pitchFamily="18" charset="0"/>
              </a:rPr>
              <a:t>未だ明らかではない</a:t>
            </a:r>
            <a:endParaRPr lang="en-US" altLang="ja-JP" dirty="0">
              <a:latin typeface="Times New Roman" pitchFamily="18" charset="0"/>
            </a:endParaRPr>
          </a:p>
        </p:txBody>
      </p:sp>
      <p:sp>
        <p:nvSpPr>
          <p:cNvPr id="7181" name="Text Box 13"/>
          <p:cNvSpPr txBox="1">
            <a:spLocks noChangeArrowheads="1"/>
          </p:cNvSpPr>
          <p:nvPr/>
        </p:nvSpPr>
        <p:spPr bwMode="auto">
          <a:xfrm>
            <a:off x="990600" y="3276600"/>
            <a:ext cx="3725863" cy="274638"/>
          </a:xfrm>
          <a:prstGeom prst="rect">
            <a:avLst/>
          </a:prstGeom>
          <a:noFill/>
          <a:ln w="9525">
            <a:noFill/>
            <a:miter lim="800000"/>
            <a:headEnd/>
            <a:tailEnd/>
          </a:ln>
          <a:effectLst/>
        </p:spPr>
        <p:txBody>
          <a:bodyPr>
            <a:spAutoFit/>
          </a:bodyPr>
          <a:lstStyle/>
          <a:p>
            <a:pPr algn="ctr">
              <a:spcBef>
                <a:spcPct val="50000"/>
              </a:spcBef>
            </a:pPr>
            <a:r>
              <a:rPr lang="en-US" altLang="ja-JP" sz="1200">
                <a:latin typeface="Times New Roman" pitchFamily="18" charset="0"/>
                <a:hlinkClick r:id="rId4"/>
              </a:rPr>
              <a:t>http://www.stp.isas.jaxa.jp/venus/sci_meteor.html</a:t>
            </a:r>
            <a:r>
              <a:rPr lang="en-US" altLang="ja-JP" sz="1200">
                <a:latin typeface="Times New Roman" pitchFamily="18" charset="0"/>
              </a:rPr>
              <a:t> </a:t>
            </a:r>
          </a:p>
        </p:txBody>
      </p:sp>
      <p:sp>
        <p:nvSpPr>
          <p:cNvPr id="7182" name="Rectangle 14"/>
          <p:cNvSpPr>
            <a:spLocks noChangeArrowheads="1"/>
          </p:cNvSpPr>
          <p:nvPr/>
        </p:nvSpPr>
        <p:spPr bwMode="auto">
          <a:xfrm>
            <a:off x="6408760" y="5357826"/>
            <a:ext cx="1377950" cy="304800"/>
          </a:xfrm>
          <a:prstGeom prst="rect">
            <a:avLst/>
          </a:prstGeom>
          <a:noFill/>
          <a:ln w="9525">
            <a:noFill/>
            <a:miter lim="800000"/>
            <a:headEnd/>
            <a:tailEnd/>
          </a:ln>
          <a:effectLst/>
        </p:spPr>
        <p:txBody>
          <a:bodyPr wrap="none">
            <a:spAutoFit/>
          </a:bodyPr>
          <a:lstStyle/>
          <a:p>
            <a:pPr>
              <a:spcBef>
                <a:spcPct val="50000"/>
              </a:spcBef>
            </a:pPr>
            <a:r>
              <a:rPr lang="en-US" altLang="ja-JP" sz="1400" dirty="0">
                <a:latin typeface="Times New Roman" pitchFamily="18" charset="0"/>
              </a:rPr>
              <a:t>[Schubert, 1983]</a:t>
            </a:r>
          </a:p>
        </p:txBody>
      </p:sp>
      <p:sp>
        <p:nvSpPr>
          <p:cNvPr id="7183" name="Text Box 15"/>
          <p:cNvSpPr txBox="1">
            <a:spLocks noChangeArrowheads="1"/>
          </p:cNvSpPr>
          <p:nvPr/>
        </p:nvSpPr>
        <p:spPr bwMode="auto">
          <a:xfrm>
            <a:off x="4929190" y="214290"/>
            <a:ext cx="2928958" cy="400110"/>
          </a:xfrm>
          <a:prstGeom prst="rect">
            <a:avLst/>
          </a:prstGeom>
          <a:solidFill>
            <a:srgbClr val="FFFFFF"/>
          </a:solidFill>
          <a:ln w="9525">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ja-JP" altLang="en-US" sz="2000" dirty="0" smtClean="0">
                <a:latin typeface="Times New Roman" pitchFamily="18" charset="0"/>
              </a:rPr>
              <a:t>スーパーローテーション</a:t>
            </a:r>
            <a:endParaRPr lang="en-US" altLang="ja-JP" sz="2000" dirty="0">
              <a:latin typeface="Times New Roman" pitchFamily="18" charset="0"/>
            </a:endParaRPr>
          </a:p>
        </p:txBody>
      </p:sp>
      <p:sp>
        <p:nvSpPr>
          <p:cNvPr id="7184" name="Text Box 16"/>
          <p:cNvSpPr txBox="1">
            <a:spLocks noChangeArrowheads="1"/>
          </p:cNvSpPr>
          <p:nvPr/>
        </p:nvSpPr>
        <p:spPr bwMode="auto">
          <a:xfrm>
            <a:off x="1219200" y="1676400"/>
            <a:ext cx="2209800" cy="366713"/>
          </a:xfrm>
          <a:prstGeom prst="rect">
            <a:avLst/>
          </a:prstGeom>
          <a:solidFill>
            <a:schemeClr val="tx1"/>
          </a:solidFill>
          <a:ln w="9525">
            <a:noFill/>
            <a:miter lim="800000"/>
            <a:headEnd/>
            <a:tailEnd/>
          </a:ln>
          <a:effectLst/>
        </p:spPr>
        <p:txBody>
          <a:bodyPr>
            <a:spAutoFit/>
          </a:bodyPr>
          <a:lstStyle/>
          <a:p>
            <a:pPr algn="ctr">
              <a:spcBef>
                <a:spcPct val="50000"/>
              </a:spcBef>
            </a:pPr>
            <a:r>
              <a:rPr lang="en-US" altLang="ja-JP" i="1">
                <a:solidFill>
                  <a:schemeClr val="bg1"/>
                </a:solidFill>
                <a:latin typeface="Times New Roman" pitchFamily="18" charset="0"/>
              </a:rPr>
              <a:t>Super rotation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3428992" y="4500570"/>
            <a:ext cx="2571768" cy="738664"/>
          </a:xfrm>
          <a:prstGeom prst="rect">
            <a:avLst/>
          </a:prstGeom>
          <a:noFill/>
        </p:spPr>
        <p:txBody>
          <a:bodyPr wrap="square" rtlCol="0">
            <a:spAutoFit/>
          </a:bodyPr>
          <a:lstStyle/>
          <a:p>
            <a:pPr algn="ctr"/>
            <a:r>
              <a:rPr lang="ja-JP" altLang="en-US" sz="1400" dirty="0" smtClean="0"/>
              <a:t>緩和時間 </a:t>
            </a:r>
            <a:r>
              <a:rPr lang="en-US" altLang="ja-JP" sz="1400" dirty="0" smtClean="0"/>
              <a:t>~ 100</a:t>
            </a:r>
            <a:r>
              <a:rPr lang="ja-JP" altLang="en-US" sz="1400" dirty="0" smtClean="0"/>
              <a:t>年</a:t>
            </a:r>
            <a:r>
              <a:rPr lang="en-US" altLang="ja-JP" sz="1400" dirty="0" smtClean="0"/>
              <a:t/>
            </a:r>
            <a:br>
              <a:rPr lang="en-US" altLang="ja-JP" sz="1400" dirty="0" smtClean="0"/>
            </a:br>
            <a:r>
              <a:rPr lang="ja-JP" altLang="en-US" sz="1400" dirty="0" smtClean="0"/>
              <a:t>自転 </a:t>
            </a:r>
            <a:r>
              <a:rPr lang="en-US" altLang="ja-JP" sz="1400" dirty="0" smtClean="0"/>
              <a:t>~ 243</a:t>
            </a:r>
            <a:r>
              <a:rPr lang="ja-JP" altLang="en-US" sz="1400" dirty="0" smtClean="0"/>
              <a:t>日</a:t>
            </a:r>
            <a:r>
              <a:rPr lang="en-US" altLang="ja-JP" sz="1400" dirty="0" smtClean="0"/>
              <a:t/>
            </a:r>
            <a:br>
              <a:rPr lang="en-US" altLang="ja-JP" sz="1400" dirty="0" smtClean="0"/>
            </a:br>
            <a:r>
              <a:rPr lang="en-US" altLang="ja-JP" sz="1400" dirty="0" smtClean="0"/>
              <a:t>(</a:t>
            </a:r>
            <a:r>
              <a:rPr lang="ja-JP" altLang="en-US" sz="1400" dirty="0" smtClean="0"/>
              <a:t>太陽日 </a:t>
            </a:r>
            <a:r>
              <a:rPr lang="en-US" altLang="ja-JP" sz="1400" dirty="0" smtClean="0"/>
              <a:t>~ 117</a:t>
            </a:r>
            <a:r>
              <a:rPr lang="ja-JP" altLang="en-US" sz="1400" dirty="0" smtClean="0"/>
              <a:t>日</a:t>
            </a:r>
            <a:r>
              <a:rPr lang="en-US" altLang="ja-JP" sz="1400" dirty="0" smtClean="0"/>
              <a:t>)</a:t>
            </a:r>
            <a:endParaRPr kumimoji="1" lang="ja-JP" altLang="en-US" sz="1400" dirty="0"/>
          </a:p>
        </p:txBody>
      </p:sp>
      <p:grpSp>
        <p:nvGrpSpPr>
          <p:cNvPr id="2" name="グループ化 76"/>
          <p:cNvGrpSpPr>
            <a:grpSpLocks noChangeAspect="1"/>
          </p:cNvGrpSpPr>
          <p:nvPr/>
        </p:nvGrpSpPr>
        <p:grpSpPr>
          <a:xfrm>
            <a:off x="807088" y="500042"/>
            <a:ext cx="3837937" cy="2857520"/>
            <a:chOff x="714348" y="571480"/>
            <a:chExt cx="4002115" cy="2979758"/>
          </a:xfrm>
        </p:grpSpPr>
        <p:pic>
          <p:nvPicPr>
            <p:cNvPr id="74" name="Picture 5" descr="meteor_fig2"/>
            <p:cNvPicPr>
              <a:picLocks noChangeAspect="1" noChangeArrowheads="1"/>
            </p:cNvPicPr>
            <p:nvPr/>
          </p:nvPicPr>
          <p:blipFill>
            <a:blip r:embed="rId2" cstate="print"/>
            <a:srcRect l="57500" t="8888" r="1666" b="45555"/>
            <a:stretch>
              <a:fillRect/>
            </a:stretch>
          </p:blipFill>
          <p:spPr bwMode="auto">
            <a:xfrm>
              <a:off x="714348" y="571480"/>
              <a:ext cx="3168650" cy="2771796"/>
            </a:xfrm>
            <a:prstGeom prst="rect">
              <a:avLst/>
            </a:prstGeom>
            <a:noFill/>
          </p:spPr>
        </p:pic>
        <p:sp>
          <p:nvSpPr>
            <p:cNvPr id="75" name="Text Box 13"/>
            <p:cNvSpPr txBox="1">
              <a:spLocks noChangeArrowheads="1"/>
            </p:cNvSpPr>
            <p:nvPr/>
          </p:nvSpPr>
          <p:spPr bwMode="auto">
            <a:xfrm>
              <a:off x="990600" y="3276600"/>
              <a:ext cx="3725863" cy="274638"/>
            </a:xfrm>
            <a:prstGeom prst="rect">
              <a:avLst/>
            </a:prstGeom>
            <a:noFill/>
            <a:ln w="9525">
              <a:noFill/>
              <a:miter lim="800000"/>
              <a:headEnd/>
              <a:tailEnd/>
            </a:ln>
            <a:effectLst/>
          </p:spPr>
          <p:txBody>
            <a:bodyPr>
              <a:spAutoFit/>
            </a:bodyPr>
            <a:lstStyle/>
            <a:p>
              <a:pPr algn="ctr">
                <a:spcBef>
                  <a:spcPct val="50000"/>
                </a:spcBef>
              </a:pPr>
              <a:r>
                <a:rPr lang="en-US" altLang="ja-JP" sz="1200" dirty="0">
                  <a:latin typeface="Times New Roman" pitchFamily="18" charset="0"/>
                  <a:hlinkClick r:id="rId3"/>
                </a:rPr>
                <a:t>http://www.stp.isas.jaxa.jp/venus/sci_meteor.html</a:t>
              </a:r>
              <a:r>
                <a:rPr lang="en-US" altLang="ja-JP" sz="1200" dirty="0">
                  <a:latin typeface="Times New Roman" pitchFamily="18" charset="0"/>
                </a:rPr>
                <a:t> </a:t>
              </a:r>
            </a:p>
          </p:txBody>
        </p:sp>
        <p:sp>
          <p:nvSpPr>
            <p:cNvPr id="76" name="Text Box 16"/>
            <p:cNvSpPr txBox="1">
              <a:spLocks noChangeArrowheads="1"/>
            </p:cNvSpPr>
            <p:nvPr/>
          </p:nvSpPr>
          <p:spPr bwMode="auto">
            <a:xfrm>
              <a:off x="1219200" y="1676400"/>
              <a:ext cx="2209800" cy="366713"/>
            </a:xfrm>
            <a:prstGeom prst="rect">
              <a:avLst/>
            </a:prstGeom>
            <a:solidFill>
              <a:schemeClr val="tx1"/>
            </a:solidFill>
            <a:ln w="9525">
              <a:noFill/>
              <a:miter lim="800000"/>
              <a:headEnd/>
              <a:tailEnd/>
            </a:ln>
            <a:effectLst/>
          </p:spPr>
          <p:txBody>
            <a:bodyPr>
              <a:spAutoFit/>
            </a:bodyPr>
            <a:lstStyle/>
            <a:p>
              <a:pPr algn="ctr">
                <a:spcBef>
                  <a:spcPct val="50000"/>
                </a:spcBef>
              </a:pPr>
              <a:r>
                <a:rPr lang="en-US" altLang="ja-JP" i="1" dirty="0">
                  <a:solidFill>
                    <a:schemeClr val="bg1"/>
                  </a:solidFill>
                  <a:latin typeface="Times New Roman" pitchFamily="18" charset="0"/>
                </a:rPr>
                <a:t>Super rotation</a:t>
              </a:r>
            </a:p>
          </p:txBody>
        </p:sp>
      </p:grpSp>
      <p:sp>
        <p:nvSpPr>
          <p:cNvPr id="7172" name="Text Box 4"/>
          <p:cNvSpPr txBox="1">
            <a:spLocks noChangeArrowheads="1"/>
          </p:cNvSpPr>
          <p:nvPr/>
        </p:nvSpPr>
        <p:spPr bwMode="auto">
          <a:xfrm>
            <a:off x="0" y="115888"/>
            <a:ext cx="3203575" cy="366712"/>
          </a:xfrm>
          <a:prstGeom prst="rect">
            <a:avLst/>
          </a:prstGeom>
          <a:noFill/>
          <a:ln w="9525">
            <a:noFill/>
            <a:miter lim="800000"/>
            <a:headEnd/>
            <a:tailEnd/>
          </a:ln>
          <a:effectLst/>
        </p:spPr>
        <p:txBody>
          <a:bodyPr>
            <a:spAutoFit/>
          </a:bodyPr>
          <a:lstStyle/>
          <a:p>
            <a:pPr>
              <a:spcBef>
                <a:spcPct val="50000"/>
              </a:spcBef>
            </a:pPr>
            <a:r>
              <a:rPr lang="en-US" altLang="ja-JP" u="sng">
                <a:latin typeface="Times New Roman" pitchFamily="18" charset="0"/>
              </a:rPr>
              <a:t>Introduction</a:t>
            </a:r>
          </a:p>
        </p:txBody>
      </p:sp>
      <p:pic>
        <p:nvPicPr>
          <p:cNvPr id="12290" name="Picture 2" descr="http://www.stp.isas.jaxa.jp/venus/images/sci/meteor_fig2.JPG"/>
          <p:cNvPicPr>
            <a:picLocks noChangeAspect="1" noChangeArrowheads="1"/>
          </p:cNvPicPr>
          <p:nvPr/>
        </p:nvPicPr>
        <p:blipFill>
          <a:blip r:embed="rId2" cstate="print"/>
          <a:srcRect r="44531" b="40625"/>
          <a:stretch>
            <a:fillRect/>
          </a:stretch>
        </p:blipFill>
        <p:spPr bwMode="auto">
          <a:xfrm>
            <a:off x="5286380" y="500042"/>
            <a:ext cx="3286148" cy="2638175"/>
          </a:xfrm>
          <a:prstGeom prst="rect">
            <a:avLst/>
          </a:prstGeom>
          <a:noFill/>
        </p:spPr>
      </p:pic>
      <p:grpSp>
        <p:nvGrpSpPr>
          <p:cNvPr id="3" name="グループ化 45"/>
          <p:cNvGrpSpPr/>
          <p:nvPr/>
        </p:nvGrpSpPr>
        <p:grpSpPr>
          <a:xfrm>
            <a:off x="142844" y="3429000"/>
            <a:ext cx="8858312" cy="3357586"/>
            <a:chOff x="142844" y="3429000"/>
            <a:chExt cx="8858312" cy="3357586"/>
          </a:xfrm>
        </p:grpSpPr>
        <p:sp>
          <p:nvSpPr>
            <p:cNvPr id="45" name="正方形/長方形 44"/>
            <p:cNvSpPr/>
            <p:nvPr/>
          </p:nvSpPr>
          <p:spPr>
            <a:xfrm>
              <a:off x="142844" y="3500438"/>
              <a:ext cx="8858312" cy="31432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a:off x="4714876" y="4652199"/>
              <a:ext cx="928694" cy="428628"/>
            </a:xfrm>
            <a:prstGeom prst="rightArrow">
              <a:avLst/>
            </a:prstGeom>
            <a:ln>
              <a:noFill/>
            </a:ln>
            <a:effectLst>
              <a:glow rad="1016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61"/>
            <p:cNvGrpSpPr/>
            <p:nvPr/>
          </p:nvGrpSpPr>
          <p:grpSpPr>
            <a:xfrm>
              <a:off x="5929322" y="3509191"/>
              <a:ext cx="2771795" cy="2719407"/>
              <a:chOff x="5929322" y="3429000"/>
              <a:chExt cx="2771795" cy="2719407"/>
            </a:xfrm>
          </p:grpSpPr>
          <p:sp>
            <p:nvSpPr>
              <p:cNvPr id="11" name="円/楕円 10"/>
              <p:cNvSpPr>
                <a:spLocks noChangeAspect="1"/>
              </p:cNvSpPr>
              <p:nvPr/>
            </p:nvSpPr>
            <p:spPr>
              <a:xfrm>
                <a:off x="6286512" y="3786190"/>
                <a:ext cx="2071702" cy="20717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弧 17"/>
              <p:cNvSpPr>
                <a:spLocks noChangeAspect="1"/>
              </p:cNvSpPr>
              <p:nvPr/>
            </p:nvSpPr>
            <p:spPr>
              <a:xfrm>
                <a:off x="6000760" y="3429000"/>
                <a:ext cx="2686069" cy="2428892"/>
              </a:xfrm>
              <a:prstGeom prst="arc">
                <a:avLst>
                  <a:gd name="adj1" fmla="val 10934576"/>
                  <a:gd name="adj2" fmla="val 0"/>
                </a:avLst>
              </a:prstGeom>
              <a:ln>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a:spLocks noChangeAspect="1"/>
              </p:cNvSpPr>
              <p:nvPr/>
            </p:nvSpPr>
            <p:spPr>
              <a:xfrm rot="10800000">
                <a:off x="6010285" y="3724277"/>
                <a:ext cx="2658723" cy="2424130"/>
              </a:xfrm>
              <a:prstGeom prst="arc">
                <a:avLst>
                  <a:gd name="adj1" fmla="val 10934576"/>
                  <a:gd name="adj2" fmla="val 0"/>
                </a:avLst>
              </a:prstGeom>
              <a:ln>
                <a:headEnd type="arrow"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矢印コネクタ 16"/>
              <p:cNvCxnSpPr/>
              <p:nvPr/>
            </p:nvCxnSpPr>
            <p:spPr>
              <a:xfrm>
                <a:off x="6072198" y="4643446"/>
                <a:ext cx="2571768" cy="1588"/>
              </a:xfrm>
              <a:prstGeom prst="straightConnector1">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円弧 21"/>
              <p:cNvSpPr/>
              <p:nvPr/>
            </p:nvSpPr>
            <p:spPr>
              <a:xfrm>
                <a:off x="5929322" y="4000504"/>
                <a:ext cx="2714644" cy="1571636"/>
              </a:xfrm>
              <a:prstGeom prst="arc">
                <a:avLst>
                  <a:gd name="adj1" fmla="val 11577265"/>
                  <a:gd name="adj2" fmla="val 20877451"/>
                </a:avLst>
              </a:prstGeom>
              <a:ln>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弧 22"/>
              <p:cNvSpPr/>
              <p:nvPr/>
            </p:nvSpPr>
            <p:spPr>
              <a:xfrm rot="10800000">
                <a:off x="6000759" y="3990979"/>
                <a:ext cx="2643206" cy="1571636"/>
              </a:xfrm>
              <a:prstGeom prst="arc">
                <a:avLst>
                  <a:gd name="adj1" fmla="val 11577265"/>
                  <a:gd name="adj2" fmla="val 20877451"/>
                </a:avLst>
              </a:prstGeom>
              <a:ln>
                <a:headEnd type="arrow"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円弧 52"/>
              <p:cNvSpPr>
                <a:spLocks noChangeAspect="1"/>
              </p:cNvSpPr>
              <p:nvPr/>
            </p:nvSpPr>
            <p:spPr>
              <a:xfrm>
                <a:off x="6172211" y="3652840"/>
                <a:ext cx="2301591" cy="2081226"/>
              </a:xfrm>
              <a:prstGeom prst="arc">
                <a:avLst>
                  <a:gd name="adj1" fmla="val 10934576"/>
                  <a:gd name="adj2" fmla="val 0"/>
                </a:avLst>
              </a:prstGeom>
              <a:ln>
                <a:prstDash val="dash"/>
                <a:headEnd type="arrow"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円弧 53"/>
              <p:cNvSpPr>
                <a:spLocks noChangeAspect="1"/>
              </p:cNvSpPr>
              <p:nvPr/>
            </p:nvSpPr>
            <p:spPr>
              <a:xfrm rot="10800000">
                <a:off x="6170924" y="3919541"/>
                <a:ext cx="2301591" cy="2081226"/>
              </a:xfrm>
              <a:prstGeom prst="arc">
                <a:avLst>
                  <a:gd name="adj1" fmla="val 10934576"/>
                  <a:gd name="adj2" fmla="val 0"/>
                </a:avLst>
              </a:prstGeom>
              <a:ln>
                <a:prstDash val="dash"/>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8" name="直線矢印コネクタ 57"/>
              <p:cNvCxnSpPr/>
              <p:nvPr/>
            </p:nvCxnSpPr>
            <p:spPr>
              <a:xfrm rot="10800000">
                <a:off x="5991235" y="4791085"/>
                <a:ext cx="214314"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rot="10800000">
                <a:off x="8486803" y="4848235"/>
                <a:ext cx="214314"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6072198" y="4929198"/>
                <a:ext cx="2571768" cy="1588"/>
              </a:xfrm>
              <a:prstGeom prst="straightConnector1">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1" name="テキスト ボックス 60"/>
            <p:cNvSpPr txBox="1"/>
            <p:nvPr/>
          </p:nvSpPr>
          <p:spPr>
            <a:xfrm>
              <a:off x="7358082" y="6223835"/>
              <a:ext cx="1643074" cy="307777"/>
            </a:xfrm>
            <a:prstGeom prst="rect">
              <a:avLst/>
            </a:prstGeom>
            <a:noFill/>
          </p:spPr>
          <p:txBody>
            <a:bodyPr wrap="square" rtlCol="0">
              <a:spAutoFit/>
            </a:bodyPr>
            <a:lstStyle/>
            <a:p>
              <a:pPr algn="ctr"/>
              <a:r>
                <a:rPr kumimoji="1" lang="ja-JP" altLang="en-US" sz="1400" dirty="0" smtClean="0"/>
                <a:t>昼夜間対流</a:t>
              </a:r>
              <a:endParaRPr kumimoji="1" lang="ja-JP" altLang="en-US" sz="1400" dirty="0"/>
            </a:p>
          </p:txBody>
        </p:sp>
        <p:grpSp>
          <p:nvGrpSpPr>
            <p:cNvPr id="5" name="グループ化 51"/>
            <p:cNvGrpSpPr/>
            <p:nvPr/>
          </p:nvGrpSpPr>
          <p:grpSpPr>
            <a:xfrm>
              <a:off x="500034" y="3429000"/>
              <a:ext cx="4000528" cy="2999602"/>
              <a:chOff x="714348" y="3286918"/>
              <a:chExt cx="4000528" cy="2999602"/>
            </a:xfrm>
          </p:grpSpPr>
          <p:grpSp>
            <p:nvGrpSpPr>
              <p:cNvPr id="6" name="グループ化 25"/>
              <p:cNvGrpSpPr/>
              <p:nvPr/>
            </p:nvGrpSpPr>
            <p:grpSpPr>
              <a:xfrm>
                <a:off x="714348" y="3714752"/>
                <a:ext cx="3500462" cy="2071702"/>
                <a:chOff x="571472" y="4214818"/>
                <a:chExt cx="3500462" cy="2071702"/>
              </a:xfrm>
            </p:grpSpPr>
            <p:sp>
              <p:nvSpPr>
                <p:cNvPr id="12" name="円/楕円 11"/>
                <p:cNvSpPr>
                  <a:spLocks noChangeAspect="1"/>
                </p:cNvSpPr>
                <p:nvPr/>
              </p:nvSpPr>
              <p:spPr>
                <a:xfrm>
                  <a:off x="2000232" y="4214818"/>
                  <a:ext cx="2071702" cy="2071702"/>
                </a:xfrm>
                <a:prstGeom prst="ellipse">
                  <a:avLst/>
                </a:prstGeom>
                <a:gradFill>
                  <a:gsLst>
                    <a:gs pos="0">
                      <a:srgbClr val="706840"/>
                    </a:gs>
                    <a:gs pos="50000">
                      <a:srgbClr val="706840"/>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a:spLocks noChangeAspect="1"/>
                </p:cNvSpPr>
                <p:nvPr/>
              </p:nvSpPr>
              <p:spPr>
                <a:xfrm>
                  <a:off x="571472" y="5067313"/>
                  <a:ext cx="438152" cy="438152"/>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8" name="直線矢印コネクタ 27"/>
              <p:cNvCxnSpPr/>
              <p:nvPr/>
            </p:nvCxnSpPr>
            <p:spPr>
              <a:xfrm>
                <a:off x="1357290" y="471488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flipH="1" flipV="1">
                <a:off x="3000364" y="3429000"/>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4000496" y="3714752"/>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4357686" y="471488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000496" y="5572140"/>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5400000">
                <a:off x="2965439" y="610713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5400000">
                <a:off x="2071670" y="5572140"/>
                <a:ext cx="28575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rot="10800000">
                <a:off x="1714480" y="478632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10800000">
                <a:off x="2071670" y="3714752"/>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4" name="直線コネクタ 63"/>
            <p:cNvCxnSpPr/>
            <p:nvPr/>
          </p:nvCxnSpPr>
          <p:spPr>
            <a:xfrm rot="16200000" flipH="1">
              <a:off x="3214678" y="5438017"/>
              <a:ext cx="1071570" cy="107157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86248" y="6509587"/>
              <a:ext cx="928694"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143372" y="6223835"/>
              <a:ext cx="1285884" cy="276999"/>
            </a:xfrm>
            <a:prstGeom prst="rect">
              <a:avLst/>
            </a:prstGeom>
            <a:noFill/>
          </p:spPr>
          <p:txBody>
            <a:bodyPr wrap="square" rtlCol="0">
              <a:spAutoFit/>
            </a:bodyPr>
            <a:lstStyle/>
            <a:p>
              <a:pPr algn="ctr"/>
              <a:r>
                <a:rPr kumimoji="1" lang="ja-JP" altLang="en-US" sz="1200" dirty="0" smtClean="0"/>
                <a:t>自転の遅い惑星</a:t>
              </a:r>
              <a:endParaRPr kumimoji="1" lang="ja-JP" altLang="en-US" sz="1200" dirty="0"/>
            </a:p>
          </p:txBody>
        </p:sp>
        <p:sp>
          <p:nvSpPr>
            <p:cNvPr id="39" name="テキスト ボックス 38"/>
            <p:cNvSpPr txBox="1"/>
            <p:nvPr/>
          </p:nvSpPr>
          <p:spPr>
            <a:xfrm>
              <a:off x="5786446" y="6478809"/>
              <a:ext cx="3071834" cy="307777"/>
            </a:xfrm>
            <a:prstGeom prst="rect">
              <a:avLst/>
            </a:prstGeom>
            <a:noFill/>
          </p:spPr>
          <p:txBody>
            <a:bodyPr wrap="square" rtlCol="0">
              <a:spAutoFit/>
            </a:bodyPr>
            <a:lstStyle/>
            <a:p>
              <a:pPr algn="ctr"/>
              <a:r>
                <a:rPr kumimoji="1" lang="en-US" altLang="ja-JP" sz="1400" dirty="0" smtClean="0"/>
                <a:t>[Utsunomiya and Matsuda 1998]</a:t>
              </a:r>
              <a:endParaRPr kumimoji="1" lang="ja-JP" altLang="en-US" sz="14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285984" y="4572008"/>
            <a:ext cx="2000264" cy="523220"/>
          </a:xfrm>
          <a:prstGeom prst="rect">
            <a:avLst/>
          </a:prstGeom>
          <a:noFill/>
        </p:spPr>
        <p:txBody>
          <a:bodyPr wrap="square" rtlCol="0">
            <a:spAutoFit/>
          </a:bodyPr>
          <a:lstStyle/>
          <a:p>
            <a:pPr algn="ctr"/>
            <a:r>
              <a:rPr lang="ja-JP" altLang="en-US" sz="1400" dirty="0" smtClean="0"/>
              <a:t>自転 </a:t>
            </a:r>
            <a:r>
              <a:rPr lang="en-US" altLang="ja-JP" sz="1400" dirty="0" smtClean="0"/>
              <a:t>~ 243</a:t>
            </a:r>
            <a:r>
              <a:rPr lang="ja-JP" altLang="en-US" sz="1400" dirty="0" smtClean="0"/>
              <a:t>日</a:t>
            </a:r>
            <a:r>
              <a:rPr lang="en-US" altLang="ja-JP" sz="1400" dirty="0" smtClean="0"/>
              <a:t/>
            </a:r>
            <a:br>
              <a:rPr lang="en-US" altLang="ja-JP" sz="1400" dirty="0" smtClean="0"/>
            </a:br>
            <a:r>
              <a:rPr lang="en-US" altLang="ja-JP" sz="1400" dirty="0" smtClean="0"/>
              <a:t>(</a:t>
            </a:r>
            <a:r>
              <a:rPr lang="ja-JP" altLang="en-US" sz="1400" dirty="0" smtClean="0"/>
              <a:t>太陽日 </a:t>
            </a:r>
            <a:r>
              <a:rPr lang="en-US" altLang="ja-JP" sz="1400" dirty="0" smtClean="0"/>
              <a:t>~ 117</a:t>
            </a:r>
            <a:r>
              <a:rPr lang="ja-JP" altLang="en-US" sz="1400" dirty="0" smtClean="0"/>
              <a:t>日</a:t>
            </a:r>
            <a:r>
              <a:rPr lang="en-US" altLang="ja-JP" sz="1400" dirty="0" smtClean="0"/>
              <a:t>)</a:t>
            </a:r>
            <a:endParaRPr kumimoji="1" lang="ja-JP" altLang="en-US" sz="1400" dirty="0"/>
          </a:p>
        </p:txBody>
      </p:sp>
      <p:grpSp>
        <p:nvGrpSpPr>
          <p:cNvPr id="2" name="グループ化 76"/>
          <p:cNvGrpSpPr>
            <a:grpSpLocks noChangeAspect="1"/>
          </p:cNvGrpSpPr>
          <p:nvPr/>
        </p:nvGrpSpPr>
        <p:grpSpPr>
          <a:xfrm>
            <a:off x="807088" y="500042"/>
            <a:ext cx="3837937" cy="2857520"/>
            <a:chOff x="714348" y="571480"/>
            <a:chExt cx="4002115" cy="2979758"/>
          </a:xfrm>
        </p:grpSpPr>
        <p:pic>
          <p:nvPicPr>
            <p:cNvPr id="74" name="Picture 5" descr="meteor_fig2"/>
            <p:cNvPicPr>
              <a:picLocks noChangeAspect="1" noChangeArrowheads="1"/>
            </p:cNvPicPr>
            <p:nvPr/>
          </p:nvPicPr>
          <p:blipFill>
            <a:blip r:embed="rId2" cstate="print"/>
            <a:srcRect l="57500" t="8888" r="1666" b="45555"/>
            <a:stretch>
              <a:fillRect/>
            </a:stretch>
          </p:blipFill>
          <p:spPr bwMode="auto">
            <a:xfrm>
              <a:off x="714348" y="571480"/>
              <a:ext cx="3168650" cy="2771796"/>
            </a:xfrm>
            <a:prstGeom prst="rect">
              <a:avLst/>
            </a:prstGeom>
            <a:noFill/>
          </p:spPr>
        </p:pic>
        <p:sp>
          <p:nvSpPr>
            <p:cNvPr id="75" name="Text Box 13"/>
            <p:cNvSpPr txBox="1">
              <a:spLocks noChangeArrowheads="1"/>
            </p:cNvSpPr>
            <p:nvPr/>
          </p:nvSpPr>
          <p:spPr bwMode="auto">
            <a:xfrm>
              <a:off x="990600" y="3276600"/>
              <a:ext cx="3725863" cy="274638"/>
            </a:xfrm>
            <a:prstGeom prst="rect">
              <a:avLst/>
            </a:prstGeom>
            <a:noFill/>
            <a:ln w="9525">
              <a:noFill/>
              <a:miter lim="800000"/>
              <a:headEnd/>
              <a:tailEnd/>
            </a:ln>
            <a:effectLst/>
          </p:spPr>
          <p:txBody>
            <a:bodyPr>
              <a:spAutoFit/>
            </a:bodyPr>
            <a:lstStyle/>
            <a:p>
              <a:pPr algn="ctr">
                <a:spcBef>
                  <a:spcPct val="50000"/>
                </a:spcBef>
              </a:pPr>
              <a:r>
                <a:rPr lang="en-US" altLang="ja-JP" sz="1200" dirty="0">
                  <a:latin typeface="Times New Roman" pitchFamily="18" charset="0"/>
                  <a:hlinkClick r:id="rId3"/>
                </a:rPr>
                <a:t>http://www.stp.isas.jaxa.jp/venus/sci_meteor.html</a:t>
              </a:r>
              <a:r>
                <a:rPr lang="en-US" altLang="ja-JP" sz="1200" dirty="0">
                  <a:latin typeface="Times New Roman" pitchFamily="18" charset="0"/>
                </a:rPr>
                <a:t> </a:t>
              </a:r>
            </a:p>
          </p:txBody>
        </p:sp>
        <p:sp>
          <p:nvSpPr>
            <p:cNvPr id="76" name="Text Box 16"/>
            <p:cNvSpPr txBox="1">
              <a:spLocks noChangeArrowheads="1"/>
            </p:cNvSpPr>
            <p:nvPr/>
          </p:nvSpPr>
          <p:spPr bwMode="auto">
            <a:xfrm>
              <a:off x="1219200" y="1676400"/>
              <a:ext cx="2209800" cy="366713"/>
            </a:xfrm>
            <a:prstGeom prst="rect">
              <a:avLst/>
            </a:prstGeom>
            <a:solidFill>
              <a:schemeClr val="tx1"/>
            </a:solidFill>
            <a:ln w="9525">
              <a:noFill/>
              <a:miter lim="800000"/>
              <a:headEnd/>
              <a:tailEnd/>
            </a:ln>
            <a:effectLst/>
          </p:spPr>
          <p:txBody>
            <a:bodyPr>
              <a:spAutoFit/>
            </a:bodyPr>
            <a:lstStyle/>
            <a:p>
              <a:pPr algn="ctr">
                <a:spcBef>
                  <a:spcPct val="50000"/>
                </a:spcBef>
              </a:pPr>
              <a:r>
                <a:rPr lang="en-US" altLang="ja-JP" i="1" dirty="0">
                  <a:solidFill>
                    <a:schemeClr val="bg1"/>
                  </a:solidFill>
                  <a:latin typeface="Times New Roman" pitchFamily="18" charset="0"/>
                </a:rPr>
                <a:t>Super rotation</a:t>
              </a:r>
            </a:p>
          </p:txBody>
        </p:sp>
      </p:grpSp>
      <p:sp>
        <p:nvSpPr>
          <p:cNvPr id="7172" name="Text Box 4"/>
          <p:cNvSpPr txBox="1">
            <a:spLocks noChangeArrowheads="1"/>
          </p:cNvSpPr>
          <p:nvPr/>
        </p:nvSpPr>
        <p:spPr bwMode="auto">
          <a:xfrm>
            <a:off x="0" y="115888"/>
            <a:ext cx="3203575" cy="366712"/>
          </a:xfrm>
          <a:prstGeom prst="rect">
            <a:avLst/>
          </a:prstGeom>
          <a:noFill/>
          <a:ln w="9525">
            <a:noFill/>
            <a:miter lim="800000"/>
            <a:headEnd/>
            <a:tailEnd/>
          </a:ln>
          <a:effectLst/>
        </p:spPr>
        <p:txBody>
          <a:bodyPr>
            <a:spAutoFit/>
          </a:bodyPr>
          <a:lstStyle/>
          <a:p>
            <a:pPr>
              <a:spcBef>
                <a:spcPct val="50000"/>
              </a:spcBef>
            </a:pPr>
            <a:r>
              <a:rPr lang="en-US" altLang="ja-JP" u="sng">
                <a:latin typeface="Times New Roman" pitchFamily="18" charset="0"/>
              </a:rPr>
              <a:t>Introduction</a:t>
            </a:r>
          </a:p>
        </p:txBody>
      </p:sp>
      <p:pic>
        <p:nvPicPr>
          <p:cNvPr id="12290" name="Picture 2" descr="http://www.stp.isas.jaxa.jp/venus/images/sci/meteor_fig2.JPG"/>
          <p:cNvPicPr>
            <a:picLocks noChangeAspect="1" noChangeArrowheads="1"/>
          </p:cNvPicPr>
          <p:nvPr/>
        </p:nvPicPr>
        <p:blipFill>
          <a:blip r:embed="rId2" cstate="print"/>
          <a:srcRect r="44531" b="40625"/>
          <a:stretch>
            <a:fillRect/>
          </a:stretch>
        </p:blipFill>
        <p:spPr bwMode="auto">
          <a:xfrm>
            <a:off x="5286380" y="500042"/>
            <a:ext cx="3286148" cy="2638175"/>
          </a:xfrm>
          <a:prstGeom prst="rect">
            <a:avLst/>
          </a:prstGeom>
          <a:noFill/>
        </p:spPr>
      </p:pic>
      <p:sp>
        <p:nvSpPr>
          <p:cNvPr id="47" name="正方形/長方形 46"/>
          <p:cNvSpPr/>
          <p:nvPr/>
        </p:nvSpPr>
        <p:spPr>
          <a:xfrm>
            <a:off x="433427" y="3977350"/>
            <a:ext cx="2424061" cy="523220"/>
          </a:xfrm>
          <a:prstGeom prst="rect">
            <a:avLst/>
          </a:prstGeom>
        </p:spPr>
        <p:txBody>
          <a:bodyPr wrap="none">
            <a:spAutoFit/>
          </a:bodyPr>
          <a:lstStyle/>
          <a:p>
            <a:pPr algn="ctr"/>
            <a:r>
              <a:rPr lang="ja-JP" altLang="en-US" sz="1400" dirty="0" smtClean="0"/>
              <a:t>地表面付近での</a:t>
            </a:r>
            <a:r>
              <a:rPr lang="en-US" altLang="ja-JP" sz="1400" dirty="0" smtClean="0"/>
              <a:t/>
            </a:r>
            <a:br>
              <a:rPr lang="en-US" altLang="ja-JP" sz="1400" dirty="0" smtClean="0"/>
            </a:br>
            <a:r>
              <a:rPr lang="ja-JP" altLang="en-US" sz="1400" dirty="0" smtClean="0"/>
              <a:t>大気</a:t>
            </a:r>
            <a:r>
              <a:rPr lang="ja-JP" altLang="en-US" sz="1400" dirty="0" smtClean="0"/>
              <a:t>の放射緩和時間 </a:t>
            </a:r>
            <a:r>
              <a:rPr lang="en-US" altLang="ja-JP" sz="1400" dirty="0" smtClean="0"/>
              <a:t>~ 100</a:t>
            </a:r>
            <a:r>
              <a:rPr lang="ja-JP" altLang="en-US" sz="1400" dirty="0" smtClean="0"/>
              <a:t>年</a:t>
            </a:r>
            <a:endParaRPr lang="ja-JP" altLang="en-US" sz="1400" dirty="0"/>
          </a:p>
        </p:txBody>
      </p:sp>
      <p:sp>
        <p:nvSpPr>
          <p:cNvPr id="48" name="テキスト ボックス 47"/>
          <p:cNvSpPr txBox="1"/>
          <p:nvPr/>
        </p:nvSpPr>
        <p:spPr>
          <a:xfrm>
            <a:off x="1643042" y="4631304"/>
            <a:ext cx="571504" cy="369332"/>
          </a:xfrm>
          <a:prstGeom prst="rect">
            <a:avLst/>
          </a:prstGeom>
          <a:noFill/>
        </p:spPr>
        <p:txBody>
          <a:bodyPr wrap="square" rtlCol="0">
            <a:spAutoFit/>
          </a:bodyPr>
          <a:lstStyle/>
          <a:p>
            <a:pPr algn="ctr"/>
            <a:r>
              <a:rPr kumimoji="1" lang="en-US" altLang="ja-JP" dirty="0" smtClean="0"/>
              <a:t>&gt;&gt;</a:t>
            </a:r>
            <a:endParaRPr kumimoji="1" lang="ja-JP" altLang="en-US" dirty="0"/>
          </a:p>
        </p:txBody>
      </p:sp>
      <p:sp>
        <p:nvSpPr>
          <p:cNvPr id="49" name="テキスト ボックス 48"/>
          <p:cNvSpPr txBox="1"/>
          <p:nvPr/>
        </p:nvSpPr>
        <p:spPr>
          <a:xfrm>
            <a:off x="6929454" y="4563436"/>
            <a:ext cx="2000264" cy="523220"/>
          </a:xfrm>
          <a:prstGeom prst="rect">
            <a:avLst/>
          </a:prstGeom>
          <a:noFill/>
        </p:spPr>
        <p:txBody>
          <a:bodyPr wrap="square" rtlCol="0">
            <a:spAutoFit/>
          </a:bodyPr>
          <a:lstStyle/>
          <a:p>
            <a:pPr algn="ctr"/>
            <a:r>
              <a:rPr lang="ja-JP" altLang="en-US" sz="1400" dirty="0" smtClean="0"/>
              <a:t>自転 </a:t>
            </a:r>
            <a:r>
              <a:rPr lang="en-US" altLang="ja-JP" sz="1400" dirty="0" smtClean="0"/>
              <a:t> </a:t>
            </a:r>
            <a:r>
              <a:rPr lang="en-US" altLang="ja-JP" sz="1400" dirty="0" smtClean="0"/>
              <a:t>= 1</a:t>
            </a:r>
            <a:r>
              <a:rPr lang="ja-JP" altLang="en-US" sz="1400" dirty="0" smtClean="0"/>
              <a:t>日</a:t>
            </a:r>
            <a:r>
              <a:rPr lang="en-US" altLang="ja-JP" sz="1400" dirty="0" smtClean="0"/>
              <a:t/>
            </a:r>
            <a:br>
              <a:rPr lang="en-US" altLang="ja-JP" sz="1400" dirty="0" smtClean="0"/>
            </a:br>
            <a:r>
              <a:rPr lang="en-US" altLang="ja-JP" sz="1400" dirty="0" smtClean="0"/>
              <a:t>(</a:t>
            </a:r>
            <a:r>
              <a:rPr lang="ja-JP" altLang="en-US" sz="1400" dirty="0" smtClean="0"/>
              <a:t>太陽日 </a:t>
            </a:r>
            <a:r>
              <a:rPr lang="en-US" altLang="ja-JP" sz="1400" dirty="0" smtClean="0"/>
              <a:t>= 1 </a:t>
            </a:r>
            <a:r>
              <a:rPr lang="ja-JP" altLang="en-US" sz="1400" dirty="0" smtClean="0"/>
              <a:t>日</a:t>
            </a:r>
            <a:r>
              <a:rPr lang="en-US" altLang="ja-JP" sz="1400" dirty="0" smtClean="0"/>
              <a:t>)</a:t>
            </a:r>
            <a:endParaRPr kumimoji="1" lang="ja-JP" altLang="en-US" sz="1400" dirty="0"/>
          </a:p>
        </p:txBody>
      </p:sp>
      <p:sp>
        <p:nvSpPr>
          <p:cNvPr id="50" name="正方形/長方形 49"/>
          <p:cNvSpPr/>
          <p:nvPr/>
        </p:nvSpPr>
        <p:spPr>
          <a:xfrm>
            <a:off x="5076898" y="3968778"/>
            <a:ext cx="2424062" cy="523220"/>
          </a:xfrm>
          <a:prstGeom prst="rect">
            <a:avLst/>
          </a:prstGeom>
        </p:spPr>
        <p:txBody>
          <a:bodyPr wrap="none">
            <a:spAutoFit/>
          </a:bodyPr>
          <a:lstStyle/>
          <a:p>
            <a:pPr algn="ctr"/>
            <a:r>
              <a:rPr lang="ja-JP" altLang="en-US" sz="1400" dirty="0" smtClean="0"/>
              <a:t>地表面付近での</a:t>
            </a:r>
            <a:r>
              <a:rPr lang="en-US" altLang="ja-JP" sz="1400" dirty="0" smtClean="0"/>
              <a:t/>
            </a:r>
            <a:br>
              <a:rPr lang="en-US" altLang="ja-JP" sz="1400" dirty="0" smtClean="0"/>
            </a:br>
            <a:r>
              <a:rPr lang="ja-JP" altLang="en-US" sz="1400" dirty="0" smtClean="0"/>
              <a:t>大気</a:t>
            </a:r>
            <a:r>
              <a:rPr lang="ja-JP" altLang="en-US" sz="1400" dirty="0" smtClean="0"/>
              <a:t>の放射緩和時間 </a:t>
            </a:r>
            <a:r>
              <a:rPr lang="en-US" altLang="ja-JP" sz="1400" dirty="0" smtClean="0"/>
              <a:t>~ </a:t>
            </a:r>
            <a:r>
              <a:rPr lang="en-US" altLang="ja-JP" sz="1400" dirty="0" smtClean="0"/>
              <a:t>100</a:t>
            </a:r>
            <a:r>
              <a:rPr lang="ja-JP" altLang="en-US" sz="1400" dirty="0" smtClean="0"/>
              <a:t>日</a:t>
            </a:r>
            <a:endParaRPr lang="ja-JP" altLang="en-US" sz="1400" dirty="0"/>
          </a:p>
        </p:txBody>
      </p:sp>
      <p:sp>
        <p:nvSpPr>
          <p:cNvPr id="52" name="テキスト ボックス 51"/>
          <p:cNvSpPr txBox="1"/>
          <p:nvPr/>
        </p:nvSpPr>
        <p:spPr>
          <a:xfrm>
            <a:off x="6429388" y="4622732"/>
            <a:ext cx="571504" cy="369332"/>
          </a:xfrm>
          <a:prstGeom prst="rect">
            <a:avLst/>
          </a:prstGeom>
          <a:noFill/>
        </p:spPr>
        <p:txBody>
          <a:bodyPr wrap="square" rtlCol="0">
            <a:spAutoFit/>
          </a:bodyPr>
          <a:lstStyle/>
          <a:p>
            <a:pPr algn="ctr"/>
            <a:r>
              <a:rPr kumimoji="1" lang="en-US" altLang="ja-JP" dirty="0" smtClean="0"/>
              <a:t>&gt;&gt;</a:t>
            </a:r>
            <a:endParaRPr kumimoji="1" lang="ja-JP" altLang="en-US" dirty="0"/>
          </a:p>
        </p:txBody>
      </p:sp>
      <p:sp>
        <p:nvSpPr>
          <p:cNvPr id="55" name="テキスト ボックス 54"/>
          <p:cNvSpPr txBox="1"/>
          <p:nvPr/>
        </p:nvSpPr>
        <p:spPr>
          <a:xfrm>
            <a:off x="571472" y="5854503"/>
            <a:ext cx="4857784" cy="646331"/>
          </a:xfrm>
          <a:prstGeom prst="rect">
            <a:avLst/>
          </a:prstGeom>
          <a:solidFill>
            <a:schemeClr val="bg1"/>
          </a:solidFill>
          <a:ln>
            <a:noFill/>
          </a:ln>
          <a:effectLst>
            <a:glow rad="101600">
              <a:schemeClr val="accent3">
                <a:satMod val="175000"/>
                <a:alpha val="40000"/>
              </a:schemeClr>
            </a:glow>
          </a:effectLst>
        </p:spPr>
        <p:txBody>
          <a:bodyPr wrap="square" rtlCol="0">
            <a:spAutoFit/>
          </a:bodyPr>
          <a:lstStyle/>
          <a:p>
            <a:r>
              <a:rPr kumimoji="1" lang="ja-JP" altLang="en-US" dirty="0" smtClean="0"/>
              <a:t>金星に特有のメカニズムがなければ</a:t>
            </a:r>
            <a:r>
              <a:rPr kumimoji="1" lang="en-US" altLang="ja-JP" dirty="0" smtClean="0"/>
              <a:t/>
            </a:r>
            <a:br>
              <a:rPr kumimoji="1" lang="en-US" altLang="ja-JP" dirty="0" smtClean="0"/>
            </a:br>
            <a:r>
              <a:rPr kumimoji="1" lang="ja-JP" altLang="en-US" dirty="0" smtClean="0"/>
              <a:t>スーパーローテーションは生成・維持されない</a:t>
            </a:r>
            <a:endParaRPr kumimoji="1" lang="ja-JP" altLang="en-US" dirty="0"/>
          </a:p>
        </p:txBody>
      </p:sp>
      <p:pic>
        <p:nvPicPr>
          <p:cNvPr id="15362" name="Picture 2" descr="http://t3.gstatic.com/images?q=tbn:rt_PMW6jRoJIzM"/>
          <p:cNvPicPr>
            <a:picLocks noChangeAspect="1" noChangeArrowheads="1"/>
          </p:cNvPicPr>
          <p:nvPr/>
        </p:nvPicPr>
        <p:blipFill>
          <a:blip r:embed="rId4" cstate="print"/>
          <a:srcRect/>
          <a:stretch>
            <a:fillRect/>
          </a:stretch>
        </p:blipFill>
        <p:spPr bwMode="auto">
          <a:xfrm>
            <a:off x="6786578" y="6122862"/>
            <a:ext cx="1690692" cy="430358"/>
          </a:xfrm>
          <a:prstGeom prst="rect">
            <a:avLst/>
          </a:prstGeom>
          <a:noFill/>
        </p:spPr>
      </p:pic>
      <p:sp>
        <p:nvSpPr>
          <p:cNvPr id="63" name="テキスト ボックス 62"/>
          <p:cNvSpPr txBox="1"/>
          <p:nvPr/>
        </p:nvSpPr>
        <p:spPr>
          <a:xfrm>
            <a:off x="2285984" y="5214950"/>
            <a:ext cx="5000660" cy="307777"/>
          </a:xfrm>
          <a:prstGeom prst="rect">
            <a:avLst/>
          </a:prstGeom>
          <a:noFill/>
        </p:spPr>
        <p:txBody>
          <a:bodyPr wrap="square" rtlCol="0">
            <a:spAutoFit/>
          </a:bodyPr>
          <a:lstStyle/>
          <a:p>
            <a:pPr algn="ctr"/>
            <a:r>
              <a:rPr lang="ja-JP" altLang="en-US" sz="1400" dirty="0" smtClean="0"/>
              <a:t>地表面付近ではどちらの惑星も昼夜の温度差はほとんどない</a:t>
            </a:r>
            <a:endParaRPr kumimoji="1" lang="ja-JP" alt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115888"/>
            <a:ext cx="3203575" cy="366712"/>
          </a:xfrm>
          <a:prstGeom prst="rect">
            <a:avLst/>
          </a:prstGeom>
          <a:noFill/>
          <a:ln w="9525">
            <a:noFill/>
            <a:miter lim="800000"/>
            <a:headEnd/>
            <a:tailEnd/>
          </a:ln>
          <a:effectLst/>
        </p:spPr>
        <p:txBody>
          <a:bodyPr>
            <a:spAutoFit/>
          </a:bodyPr>
          <a:lstStyle/>
          <a:p>
            <a:pPr>
              <a:spcBef>
                <a:spcPct val="50000"/>
              </a:spcBef>
            </a:pPr>
            <a:r>
              <a:rPr lang="en-US" altLang="ja-JP" u="sng">
                <a:latin typeface="Times New Roman" pitchFamily="18" charset="0"/>
              </a:rPr>
              <a:t>Introduction</a:t>
            </a:r>
          </a:p>
        </p:txBody>
      </p:sp>
      <p:pic>
        <p:nvPicPr>
          <p:cNvPr id="8196" name="Picture 4" descr="belton1991_2"/>
          <p:cNvPicPr>
            <a:picLocks noChangeAspect="1" noChangeArrowheads="1"/>
          </p:cNvPicPr>
          <p:nvPr/>
        </p:nvPicPr>
        <p:blipFill>
          <a:blip r:embed="rId2" cstate="print"/>
          <a:srcRect l="13464"/>
          <a:stretch>
            <a:fillRect/>
          </a:stretch>
        </p:blipFill>
        <p:spPr bwMode="auto">
          <a:xfrm>
            <a:off x="4786314" y="3214686"/>
            <a:ext cx="4132258" cy="3041650"/>
          </a:xfrm>
          <a:prstGeom prst="rect">
            <a:avLst/>
          </a:prstGeom>
          <a:noFill/>
        </p:spPr>
      </p:pic>
      <p:sp>
        <p:nvSpPr>
          <p:cNvPr id="8197" name="Text Box 5"/>
          <p:cNvSpPr txBox="1">
            <a:spLocks noChangeArrowheads="1"/>
          </p:cNvSpPr>
          <p:nvPr/>
        </p:nvSpPr>
        <p:spPr bwMode="auto">
          <a:xfrm>
            <a:off x="4800600" y="152400"/>
            <a:ext cx="4038600" cy="646331"/>
          </a:xfrm>
          <a:prstGeom prst="rect">
            <a:avLst/>
          </a:prstGeom>
          <a:solidFill>
            <a:schemeClr val="bg1"/>
          </a:solidFill>
          <a:ln w="9525">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ja-JP" altLang="en-US" dirty="0" smtClean="0">
                <a:latin typeface="Times New Roman" pitchFamily="18" charset="0"/>
              </a:rPr>
              <a:t>スーパーローテーションの時間変化</a:t>
            </a:r>
            <a:r>
              <a:rPr lang="en-US" altLang="ja-JP" dirty="0" smtClean="0">
                <a:latin typeface="Times New Roman" pitchFamily="18" charset="0"/>
              </a:rPr>
              <a:t/>
            </a:r>
            <a:br>
              <a:rPr lang="en-US" altLang="ja-JP" dirty="0" smtClean="0">
                <a:latin typeface="Times New Roman" pitchFamily="18" charset="0"/>
              </a:rPr>
            </a:br>
            <a:r>
              <a:rPr lang="en-US" altLang="ja-JP" dirty="0" smtClean="0">
                <a:latin typeface="Times New Roman" pitchFamily="18" charset="0"/>
              </a:rPr>
              <a:t>(</a:t>
            </a:r>
            <a:r>
              <a:rPr lang="ja-JP" altLang="en-US" dirty="0" smtClean="0">
                <a:latin typeface="Times New Roman" pitchFamily="18" charset="0"/>
              </a:rPr>
              <a:t>雲頂高度</a:t>
            </a:r>
            <a:r>
              <a:rPr lang="en-US" altLang="ja-JP" dirty="0" smtClean="0">
                <a:latin typeface="Times New Roman" pitchFamily="18" charset="0"/>
              </a:rPr>
              <a:t>)</a:t>
            </a:r>
            <a:endParaRPr lang="en-US" altLang="ja-JP" dirty="0">
              <a:latin typeface="Times New Roman" pitchFamily="18" charset="0"/>
            </a:endParaRPr>
          </a:p>
        </p:txBody>
      </p:sp>
      <p:sp>
        <p:nvSpPr>
          <p:cNvPr id="8198" name="Text Box 6"/>
          <p:cNvSpPr txBox="1">
            <a:spLocks noChangeArrowheads="1"/>
          </p:cNvSpPr>
          <p:nvPr/>
        </p:nvSpPr>
        <p:spPr bwMode="auto">
          <a:xfrm>
            <a:off x="152400" y="533400"/>
            <a:ext cx="4133848" cy="338554"/>
          </a:xfrm>
          <a:prstGeom prst="rect">
            <a:avLst/>
          </a:prstGeom>
          <a:noFill/>
          <a:ln w="9525">
            <a:noFill/>
            <a:miter lim="800000"/>
            <a:headEnd/>
            <a:tailEnd/>
          </a:ln>
          <a:effectLst/>
        </p:spPr>
        <p:txBody>
          <a:bodyPr wrap="square">
            <a:spAutoFit/>
          </a:bodyPr>
          <a:lstStyle/>
          <a:p>
            <a:pPr algn="ctr">
              <a:spcBef>
                <a:spcPct val="50000"/>
              </a:spcBef>
            </a:pPr>
            <a:r>
              <a:rPr lang="en-US" altLang="ja-JP" sz="1600" dirty="0">
                <a:latin typeface="Times New Roman" pitchFamily="18" charset="0"/>
              </a:rPr>
              <a:t>Pioneer Venus / OCPP [Del </a:t>
            </a:r>
            <a:r>
              <a:rPr lang="en-US" altLang="ja-JP" sz="1600" dirty="0" err="1">
                <a:latin typeface="Times New Roman" pitchFamily="18" charset="0"/>
              </a:rPr>
              <a:t>Genio</a:t>
            </a:r>
            <a:r>
              <a:rPr lang="en-US" altLang="ja-JP" sz="1600" dirty="0">
                <a:latin typeface="Times New Roman" pitchFamily="18" charset="0"/>
              </a:rPr>
              <a:t> et al., 1990]</a:t>
            </a:r>
          </a:p>
        </p:txBody>
      </p:sp>
      <p:sp>
        <p:nvSpPr>
          <p:cNvPr id="8199" name="Text Box 7"/>
          <p:cNvSpPr txBox="1">
            <a:spLocks noChangeArrowheads="1"/>
          </p:cNvSpPr>
          <p:nvPr/>
        </p:nvSpPr>
        <p:spPr bwMode="auto">
          <a:xfrm>
            <a:off x="5857884" y="2714620"/>
            <a:ext cx="3057524" cy="338554"/>
          </a:xfrm>
          <a:prstGeom prst="rect">
            <a:avLst/>
          </a:prstGeom>
          <a:noFill/>
          <a:ln w="9525">
            <a:noFill/>
            <a:miter lim="800000"/>
            <a:headEnd/>
            <a:tailEnd/>
          </a:ln>
          <a:effectLst/>
        </p:spPr>
        <p:txBody>
          <a:bodyPr wrap="square">
            <a:spAutoFit/>
          </a:bodyPr>
          <a:lstStyle/>
          <a:p>
            <a:pPr>
              <a:spcBef>
                <a:spcPct val="50000"/>
              </a:spcBef>
            </a:pPr>
            <a:r>
              <a:rPr lang="en-US" altLang="ja-JP" sz="1600" dirty="0">
                <a:latin typeface="Times New Roman" pitchFamily="18" charset="0"/>
              </a:rPr>
              <a:t>Galileo / SSI [Belton et al., 1991]</a:t>
            </a:r>
          </a:p>
        </p:txBody>
      </p:sp>
      <p:pic>
        <p:nvPicPr>
          <p:cNvPr id="8195" name="Picture 3"/>
          <p:cNvPicPr>
            <a:picLocks noChangeAspect="1" noChangeArrowheads="1"/>
          </p:cNvPicPr>
          <p:nvPr/>
        </p:nvPicPr>
        <p:blipFill>
          <a:blip r:embed="rId3" cstate="print"/>
          <a:srcRect l="14051" b="24107"/>
          <a:stretch>
            <a:fillRect/>
          </a:stretch>
        </p:blipFill>
        <p:spPr bwMode="auto">
          <a:xfrm>
            <a:off x="714348" y="964172"/>
            <a:ext cx="3000396" cy="4452950"/>
          </a:xfrm>
          <a:prstGeom prst="rect">
            <a:avLst/>
          </a:prstGeom>
          <a:noFill/>
          <a:ln w="9525">
            <a:noFill/>
            <a:miter lim="800000"/>
            <a:headEnd/>
            <a:tailEnd/>
          </a:ln>
          <a:effectLst/>
        </p:spPr>
      </p:pic>
      <p:sp>
        <p:nvSpPr>
          <p:cNvPr id="8200" name="Line 8"/>
          <p:cNvSpPr>
            <a:spLocks noChangeShapeType="1"/>
          </p:cNvSpPr>
          <p:nvPr/>
        </p:nvSpPr>
        <p:spPr bwMode="auto">
          <a:xfrm>
            <a:off x="985831" y="4088372"/>
            <a:ext cx="685800" cy="609600"/>
          </a:xfrm>
          <a:prstGeom prst="line">
            <a:avLst/>
          </a:prstGeom>
          <a:noFill/>
          <a:ln w="28575">
            <a:solidFill>
              <a:srgbClr val="3366FF"/>
            </a:solidFill>
            <a:round/>
            <a:headEnd/>
            <a:tailEnd type="triangle" w="med" len="med"/>
          </a:ln>
          <a:effectLst>
            <a:outerShdw blurRad="50800" dist="38100" dir="2700000" algn="tl" rotWithShape="0">
              <a:prstClr val="black">
                <a:alpha val="40000"/>
              </a:prstClr>
            </a:outerShdw>
          </a:effectLst>
        </p:spPr>
        <p:txBody>
          <a:bodyPr/>
          <a:lstStyle/>
          <a:p>
            <a:endParaRPr lang="ja-JP" altLang="en-US"/>
          </a:p>
        </p:txBody>
      </p:sp>
      <p:sp>
        <p:nvSpPr>
          <p:cNvPr id="8201" name="Line 9"/>
          <p:cNvSpPr>
            <a:spLocks noChangeShapeType="1"/>
          </p:cNvSpPr>
          <p:nvPr/>
        </p:nvSpPr>
        <p:spPr bwMode="auto">
          <a:xfrm flipV="1">
            <a:off x="2890831" y="4012172"/>
            <a:ext cx="457200" cy="609600"/>
          </a:xfrm>
          <a:prstGeom prst="line">
            <a:avLst/>
          </a:prstGeom>
          <a:noFill/>
          <a:ln w="28575">
            <a:solidFill>
              <a:srgbClr val="FF5050"/>
            </a:solidFill>
            <a:round/>
            <a:headEnd/>
            <a:tailEnd type="triangle" w="med" len="med"/>
          </a:ln>
          <a:effectLst>
            <a:outerShdw blurRad="50800" dist="38100" dir="2700000" algn="tl" rotWithShape="0">
              <a:prstClr val="black">
                <a:alpha val="40000"/>
              </a:prstClr>
            </a:outerShdw>
          </a:effectLst>
        </p:spPr>
        <p:txBody>
          <a:bodyPr/>
          <a:lstStyle/>
          <a:p>
            <a:endParaRPr lang="ja-JP" altLang="en-US"/>
          </a:p>
        </p:txBody>
      </p:sp>
      <p:sp>
        <p:nvSpPr>
          <p:cNvPr id="8202" name="Freeform 10"/>
          <p:cNvSpPr>
            <a:spLocks/>
          </p:cNvSpPr>
          <p:nvPr/>
        </p:nvSpPr>
        <p:spPr bwMode="auto">
          <a:xfrm>
            <a:off x="5214942" y="3786190"/>
            <a:ext cx="3429000" cy="1774825"/>
          </a:xfrm>
          <a:custGeom>
            <a:avLst/>
            <a:gdLst/>
            <a:ahLst/>
            <a:cxnLst>
              <a:cxn ang="0">
                <a:pos x="0" y="647"/>
              </a:cxn>
              <a:cxn ang="0">
                <a:pos x="168" y="353"/>
              </a:cxn>
              <a:cxn ang="0">
                <a:pos x="444" y="113"/>
              </a:cxn>
              <a:cxn ang="0">
                <a:pos x="912" y="1031"/>
              </a:cxn>
              <a:cxn ang="0">
                <a:pos x="1212" y="635"/>
              </a:cxn>
              <a:cxn ang="0">
                <a:pos x="1518" y="95"/>
              </a:cxn>
              <a:cxn ang="0">
                <a:pos x="1812" y="251"/>
              </a:cxn>
              <a:cxn ang="0">
                <a:pos x="2160" y="647"/>
              </a:cxn>
            </a:cxnLst>
            <a:rect l="0" t="0" r="r" b="b"/>
            <a:pathLst>
              <a:path w="2160" h="1118">
                <a:moveTo>
                  <a:pt x="0" y="647"/>
                </a:moveTo>
                <a:cubicBezTo>
                  <a:pt x="28" y="598"/>
                  <a:pt x="94" y="442"/>
                  <a:pt x="168" y="353"/>
                </a:cubicBezTo>
                <a:cubicBezTo>
                  <a:pt x="242" y="264"/>
                  <a:pt x="320" y="0"/>
                  <a:pt x="444" y="113"/>
                </a:cubicBezTo>
                <a:cubicBezTo>
                  <a:pt x="568" y="226"/>
                  <a:pt x="784" y="944"/>
                  <a:pt x="912" y="1031"/>
                </a:cubicBezTo>
                <a:cubicBezTo>
                  <a:pt x="1040" y="1118"/>
                  <a:pt x="1111" y="791"/>
                  <a:pt x="1212" y="635"/>
                </a:cubicBezTo>
                <a:cubicBezTo>
                  <a:pt x="1313" y="479"/>
                  <a:pt x="1418" y="159"/>
                  <a:pt x="1518" y="95"/>
                </a:cubicBezTo>
                <a:cubicBezTo>
                  <a:pt x="1618" y="31"/>
                  <a:pt x="1705" y="159"/>
                  <a:pt x="1812" y="251"/>
                </a:cubicBezTo>
                <a:cubicBezTo>
                  <a:pt x="1919" y="343"/>
                  <a:pt x="2088" y="565"/>
                  <a:pt x="2160" y="647"/>
                </a:cubicBezTo>
              </a:path>
            </a:pathLst>
          </a:custGeom>
          <a:noFill/>
          <a:ln w="28575" cap="flat" cmpd="sng">
            <a:solidFill>
              <a:schemeClr val="accent3">
                <a:lumMod val="60000"/>
                <a:lumOff val="40000"/>
              </a:schemeClr>
            </a:solidFill>
            <a:prstDash val="dash"/>
            <a:round/>
            <a:headEnd type="none" w="med" len="med"/>
            <a:tailEnd type="arrow" w="med" len="med"/>
          </a:ln>
          <a:effectLst/>
        </p:spPr>
        <p:txBody>
          <a:bodyPr/>
          <a:lstStyle/>
          <a:p>
            <a:endParaRPr lang="ja-JP" altLang="en-US"/>
          </a:p>
        </p:txBody>
      </p:sp>
      <p:sp>
        <p:nvSpPr>
          <p:cNvPr id="13" name="テキスト ボックス 12"/>
          <p:cNvSpPr txBox="1"/>
          <p:nvPr/>
        </p:nvSpPr>
        <p:spPr>
          <a:xfrm>
            <a:off x="242857" y="3087829"/>
            <a:ext cx="571504" cy="338554"/>
          </a:xfrm>
          <a:prstGeom prst="rect">
            <a:avLst/>
          </a:prstGeom>
          <a:noFill/>
        </p:spPr>
        <p:txBody>
          <a:bodyPr wrap="square" rtlCol="0">
            <a:spAutoFit/>
          </a:bodyPr>
          <a:lstStyle/>
          <a:p>
            <a:pPr algn="r"/>
            <a:r>
              <a:rPr kumimoji="1" lang="en-US" altLang="ja-JP" sz="1600" dirty="0" smtClean="0">
                <a:latin typeface="Times New Roman" pitchFamily="18" charset="0"/>
                <a:cs typeface="Times New Roman" pitchFamily="18" charset="0"/>
              </a:rPr>
              <a:t>100</a:t>
            </a:r>
            <a:endParaRPr kumimoji="1" lang="ja-JP" altLang="en-US" sz="1600" dirty="0">
              <a:latin typeface="Times New Roman" pitchFamily="18" charset="0"/>
              <a:cs typeface="Times New Roman" pitchFamily="18" charset="0"/>
            </a:endParaRPr>
          </a:p>
        </p:txBody>
      </p:sp>
      <p:sp>
        <p:nvSpPr>
          <p:cNvPr id="14" name="テキスト ボックス 13"/>
          <p:cNvSpPr txBox="1"/>
          <p:nvPr/>
        </p:nvSpPr>
        <p:spPr>
          <a:xfrm>
            <a:off x="238095" y="2025784"/>
            <a:ext cx="571504" cy="338554"/>
          </a:xfrm>
          <a:prstGeom prst="rect">
            <a:avLst/>
          </a:prstGeom>
          <a:noFill/>
        </p:spPr>
        <p:txBody>
          <a:bodyPr wrap="square" rtlCol="0">
            <a:spAutoFit/>
          </a:bodyPr>
          <a:lstStyle/>
          <a:p>
            <a:pPr algn="r"/>
            <a:r>
              <a:rPr kumimoji="1" lang="en-US" altLang="ja-JP" sz="1600" dirty="0" smtClean="0">
                <a:latin typeface="Times New Roman" pitchFamily="18" charset="0"/>
                <a:cs typeface="Times New Roman" pitchFamily="18" charset="0"/>
              </a:rPr>
              <a:t>110</a:t>
            </a:r>
            <a:endParaRPr kumimoji="1" lang="ja-JP" altLang="en-US" sz="1600" dirty="0">
              <a:latin typeface="Times New Roman" pitchFamily="18" charset="0"/>
              <a:cs typeface="Times New Roman" pitchFamily="18" charset="0"/>
            </a:endParaRPr>
          </a:p>
        </p:txBody>
      </p:sp>
      <p:sp>
        <p:nvSpPr>
          <p:cNvPr id="15" name="テキスト ボックス 14"/>
          <p:cNvSpPr txBox="1"/>
          <p:nvPr/>
        </p:nvSpPr>
        <p:spPr>
          <a:xfrm>
            <a:off x="238095" y="978441"/>
            <a:ext cx="571504" cy="338554"/>
          </a:xfrm>
          <a:prstGeom prst="rect">
            <a:avLst/>
          </a:prstGeom>
          <a:noFill/>
        </p:spPr>
        <p:txBody>
          <a:bodyPr wrap="square" rtlCol="0">
            <a:spAutoFit/>
          </a:bodyPr>
          <a:lstStyle/>
          <a:p>
            <a:pPr algn="r"/>
            <a:r>
              <a:rPr kumimoji="1" lang="en-US" altLang="ja-JP" sz="1600" dirty="0" smtClean="0">
                <a:latin typeface="Times New Roman" pitchFamily="18" charset="0"/>
                <a:cs typeface="Times New Roman" pitchFamily="18" charset="0"/>
              </a:rPr>
              <a:t>120</a:t>
            </a:r>
            <a:endParaRPr kumimoji="1" lang="ja-JP" altLang="en-US" sz="1600" dirty="0">
              <a:latin typeface="Times New Roman" pitchFamily="18" charset="0"/>
              <a:cs typeface="Times New Roman" pitchFamily="18" charset="0"/>
            </a:endParaRPr>
          </a:p>
        </p:txBody>
      </p:sp>
      <p:sp>
        <p:nvSpPr>
          <p:cNvPr id="16" name="テキスト ボックス 15"/>
          <p:cNvSpPr txBox="1"/>
          <p:nvPr/>
        </p:nvSpPr>
        <p:spPr>
          <a:xfrm>
            <a:off x="242857" y="4159399"/>
            <a:ext cx="571504" cy="338554"/>
          </a:xfrm>
          <a:prstGeom prst="rect">
            <a:avLst/>
          </a:prstGeom>
          <a:noFill/>
        </p:spPr>
        <p:txBody>
          <a:bodyPr wrap="square" rtlCol="0">
            <a:spAutoFit/>
          </a:bodyPr>
          <a:lstStyle/>
          <a:p>
            <a:pPr algn="r"/>
            <a:r>
              <a:rPr kumimoji="1" lang="en-US" altLang="ja-JP" sz="1600" dirty="0" smtClean="0">
                <a:latin typeface="Times New Roman" pitchFamily="18" charset="0"/>
                <a:cs typeface="Times New Roman" pitchFamily="18" charset="0"/>
              </a:rPr>
              <a:t>90</a:t>
            </a:r>
            <a:endParaRPr kumimoji="1" lang="ja-JP" altLang="en-US" sz="1600" dirty="0">
              <a:latin typeface="Times New Roman" pitchFamily="18" charset="0"/>
              <a:cs typeface="Times New Roman" pitchFamily="18" charset="0"/>
            </a:endParaRPr>
          </a:p>
        </p:txBody>
      </p:sp>
      <p:sp>
        <p:nvSpPr>
          <p:cNvPr id="17" name="テキスト ボックス 16"/>
          <p:cNvSpPr txBox="1"/>
          <p:nvPr/>
        </p:nvSpPr>
        <p:spPr>
          <a:xfrm>
            <a:off x="247620" y="5230969"/>
            <a:ext cx="571504" cy="338554"/>
          </a:xfrm>
          <a:prstGeom prst="rect">
            <a:avLst/>
          </a:prstGeom>
          <a:noFill/>
        </p:spPr>
        <p:txBody>
          <a:bodyPr wrap="square" rtlCol="0">
            <a:spAutoFit/>
          </a:bodyPr>
          <a:lstStyle/>
          <a:p>
            <a:pPr algn="r"/>
            <a:r>
              <a:rPr kumimoji="1" lang="en-US" altLang="ja-JP" sz="1600" dirty="0" smtClean="0">
                <a:latin typeface="Times New Roman" pitchFamily="18" charset="0"/>
                <a:cs typeface="Times New Roman" pitchFamily="18" charset="0"/>
              </a:rPr>
              <a:t>80</a:t>
            </a:r>
            <a:endParaRPr kumimoji="1" lang="ja-JP" altLang="en-US" sz="1600" dirty="0">
              <a:latin typeface="Times New Roman" pitchFamily="18" charset="0"/>
              <a:cs typeface="Times New Roman" pitchFamily="18" charset="0"/>
            </a:endParaRPr>
          </a:p>
        </p:txBody>
      </p:sp>
      <p:sp>
        <p:nvSpPr>
          <p:cNvPr id="18" name="テキスト ボックス 17"/>
          <p:cNvSpPr txBox="1"/>
          <p:nvPr/>
        </p:nvSpPr>
        <p:spPr>
          <a:xfrm>
            <a:off x="100045" y="2459589"/>
            <a:ext cx="428628" cy="1477328"/>
          </a:xfrm>
          <a:prstGeom prst="rect">
            <a:avLst/>
          </a:prstGeom>
          <a:noFill/>
        </p:spPr>
        <p:txBody>
          <a:bodyPr wrap="square" rtlCol="0">
            <a:spAutoFit/>
          </a:bodyPr>
          <a:lstStyle/>
          <a:p>
            <a:pPr algn="ctr"/>
            <a:r>
              <a:rPr kumimoji="1" lang="ja-JP" altLang="en-US" dirty="0" smtClean="0"/>
              <a:t>西向き風速</a:t>
            </a:r>
            <a:endParaRPr kumimoji="1" lang="ja-JP" altLang="en-US" dirty="0"/>
          </a:p>
        </p:txBody>
      </p:sp>
      <p:sp>
        <p:nvSpPr>
          <p:cNvPr id="19" name="テキスト ボックス 18"/>
          <p:cNvSpPr txBox="1"/>
          <p:nvPr/>
        </p:nvSpPr>
        <p:spPr>
          <a:xfrm>
            <a:off x="500034" y="5417122"/>
            <a:ext cx="752480"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1979</a:t>
            </a:r>
            <a:endParaRPr kumimoji="1" lang="ja-JP" altLang="en-US" dirty="0">
              <a:latin typeface="Times New Roman" pitchFamily="18" charset="0"/>
              <a:cs typeface="Times New Roman" pitchFamily="18" charset="0"/>
            </a:endParaRPr>
          </a:p>
        </p:txBody>
      </p:sp>
      <p:sp>
        <p:nvSpPr>
          <p:cNvPr id="20" name="テキスト ボックス 19"/>
          <p:cNvSpPr txBox="1"/>
          <p:nvPr/>
        </p:nvSpPr>
        <p:spPr>
          <a:xfrm>
            <a:off x="1100113" y="5417122"/>
            <a:ext cx="571504"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80</a:t>
            </a:r>
            <a:endParaRPr kumimoji="1" lang="ja-JP" altLang="en-US" dirty="0">
              <a:latin typeface="Times New Roman" pitchFamily="18" charset="0"/>
              <a:cs typeface="Times New Roman" pitchFamily="18" charset="0"/>
            </a:endParaRPr>
          </a:p>
        </p:txBody>
      </p:sp>
      <p:sp>
        <p:nvSpPr>
          <p:cNvPr id="21" name="テキスト ボックス 20"/>
          <p:cNvSpPr txBox="1"/>
          <p:nvPr/>
        </p:nvSpPr>
        <p:spPr>
          <a:xfrm>
            <a:off x="1500166" y="5417122"/>
            <a:ext cx="571504"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81</a:t>
            </a:r>
            <a:endParaRPr kumimoji="1" lang="ja-JP" altLang="en-US" dirty="0">
              <a:latin typeface="Times New Roman" pitchFamily="18" charset="0"/>
              <a:cs typeface="Times New Roman" pitchFamily="18" charset="0"/>
            </a:endParaRPr>
          </a:p>
        </p:txBody>
      </p:sp>
      <p:sp>
        <p:nvSpPr>
          <p:cNvPr id="22" name="テキスト ボックス 21"/>
          <p:cNvSpPr txBox="1"/>
          <p:nvPr/>
        </p:nvSpPr>
        <p:spPr>
          <a:xfrm>
            <a:off x="1914507" y="5407597"/>
            <a:ext cx="571504"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82</a:t>
            </a:r>
            <a:endParaRPr kumimoji="1" lang="ja-JP" altLang="en-US" dirty="0">
              <a:latin typeface="Times New Roman" pitchFamily="18" charset="0"/>
              <a:cs typeface="Times New Roman" pitchFamily="18" charset="0"/>
            </a:endParaRPr>
          </a:p>
        </p:txBody>
      </p:sp>
      <p:sp>
        <p:nvSpPr>
          <p:cNvPr id="23" name="テキスト ボックス 22"/>
          <p:cNvSpPr txBox="1"/>
          <p:nvPr/>
        </p:nvSpPr>
        <p:spPr>
          <a:xfrm>
            <a:off x="2328847" y="5407597"/>
            <a:ext cx="571504"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83</a:t>
            </a:r>
            <a:endParaRPr kumimoji="1" lang="ja-JP" altLang="en-US" dirty="0">
              <a:latin typeface="Times New Roman" pitchFamily="18" charset="0"/>
              <a:cs typeface="Times New Roman" pitchFamily="18" charset="0"/>
            </a:endParaRPr>
          </a:p>
        </p:txBody>
      </p:sp>
      <p:sp>
        <p:nvSpPr>
          <p:cNvPr id="24" name="テキスト ボックス 23"/>
          <p:cNvSpPr txBox="1"/>
          <p:nvPr/>
        </p:nvSpPr>
        <p:spPr>
          <a:xfrm>
            <a:off x="2733662" y="5404980"/>
            <a:ext cx="571504"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84</a:t>
            </a:r>
            <a:endParaRPr kumimoji="1" lang="ja-JP" altLang="en-US" dirty="0">
              <a:latin typeface="Times New Roman" pitchFamily="18" charset="0"/>
              <a:cs typeface="Times New Roman" pitchFamily="18" charset="0"/>
            </a:endParaRPr>
          </a:p>
        </p:txBody>
      </p:sp>
      <p:sp>
        <p:nvSpPr>
          <p:cNvPr id="25" name="テキスト ボックス 24"/>
          <p:cNvSpPr txBox="1"/>
          <p:nvPr/>
        </p:nvSpPr>
        <p:spPr>
          <a:xfrm>
            <a:off x="3143240" y="5398072"/>
            <a:ext cx="571504"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85</a:t>
            </a:r>
            <a:endParaRPr kumimoji="1" lang="ja-JP" altLang="en-US" dirty="0">
              <a:latin typeface="Times New Roman" pitchFamily="18" charset="0"/>
              <a:cs typeface="Times New Roman" pitchFamily="18" charset="0"/>
            </a:endParaRPr>
          </a:p>
        </p:txBody>
      </p:sp>
      <p:sp>
        <p:nvSpPr>
          <p:cNvPr id="26" name="テキスト ボックス 25"/>
          <p:cNvSpPr txBox="1"/>
          <p:nvPr/>
        </p:nvSpPr>
        <p:spPr>
          <a:xfrm>
            <a:off x="1038200" y="5748354"/>
            <a:ext cx="1928826"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Year</a:t>
            </a:r>
            <a:endParaRPr kumimoji="1" lang="ja-JP" altLang="en-US" dirty="0">
              <a:latin typeface="Times New Roman" pitchFamily="18" charset="0"/>
              <a:cs typeface="Times New Roman" pitchFamily="18" charset="0"/>
            </a:endParaRPr>
          </a:p>
        </p:txBody>
      </p:sp>
      <p:sp>
        <p:nvSpPr>
          <p:cNvPr id="27" name="テキスト ボックス 26"/>
          <p:cNvSpPr txBox="1"/>
          <p:nvPr/>
        </p:nvSpPr>
        <p:spPr>
          <a:xfrm>
            <a:off x="-142876" y="3857628"/>
            <a:ext cx="928662"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(m/s)</a:t>
            </a:r>
            <a:endParaRPr kumimoji="1" lang="ja-JP" altLang="en-US" dirty="0">
              <a:latin typeface="Times New Roman" pitchFamily="18" charset="0"/>
              <a:cs typeface="Times New Roman" pitchFamily="18" charset="0"/>
            </a:endParaRPr>
          </a:p>
        </p:txBody>
      </p:sp>
      <p:sp>
        <p:nvSpPr>
          <p:cNvPr id="30" name="テキスト ボックス 29"/>
          <p:cNvSpPr txBox="1"/>
          <p:nvPr/>
        </p:nvSpPr>
        <p:spPr>
          <a:xfrm>
            <a:off x="4248148" y="4466818"/>
            <a:ext cx="571504" cy="338554"/>
          </a:xfrm>
          <a:prstGeom prst="rect">
            <a:avLst/>
          </a:prstGeom>
          <a:solidFill>
            <a:schemeClr val="bg1"/>
          </a:solidFill>
        </p:spPr>
        <p:txBody>
          <a:bodyPr wrap="square" rtlCol="0">
            <a:spAutoFit/>
          </a:bodyPr>
          <a:lstStyle/>
          <a:p>
            <a:pPr algn="r"/>
            <a:r>
              <a:rPr kumimoji="1" lang="en-US" altLang="ja-JP" sz="1600" dirty="0" smtClean="0">
                <a:latin typeface="Times New Roman" pitchFamily="18" charset="0"/>
                <a:cs typeface="Times New Roman" pitchFamily="18" charset="0"/>
              </a:rPr>
              <a:t>-100</a:t>
            </a:r>
            <a:endParaRPr kumimoji="1" lang="ja-JP" altLang="en-US" sz="1600" dirty="0">
              <a:latin typeface="Times New Roman" pitchFamily="18" charset="0"/>
              <a:cs typeface="Times New Roman" pitchFamily="18" charset="0"/>
            </a:endParaRPr>
          </a:p>
        </p:txBody>
      </p:sp>
      <p:sp>
        <p:nvSpPr>
          <p:cNvPr id="31" name="テキスト ボックス 30"/>
          <p:cNvSpPr txBox="1"/>
          <p:nvPr/>
        </p:nvSpPr>
        <p:spPr>
          <a:xfrm>
            <a:off x="4248148" y="3714752"/>
            <a:ext cx="571504" cy="338554"/>
          </a:xfrm>
          <a:prstGeom prst="rect">
            <a:avLst/>
          </a:prstGeom>
          <a:solidFill>
            <a:schemeClr val="bg1"/>
          </a:solidFill>
        </p:spPr>
        <p:txBody>
          <a:bodyPr wrap="square" rtlCol="0">
            <a:spAutoFit/>
          </a:bodyPr>
          <a:lstStyle/>
          <a:p>
            <a:pPr algn="r"/>
            <a:r>
              <a:rPr kumimoji="1" lang="en-US" altLang="ja-JP" sz="1600" dirty="0" smtClean="0">
                <a:latin typeface="Times New Roman" pitchFamily="18" charset="0"/>
                <a:cs typeface="Times New Roman" pitchFamily="18" charset="0"/>
              </a:rPr>
              <a:t>-90</a:t>
            </a:r>
            <a:endParaRPr kumimoji="1" lang="ja-JP" altLang="en-US" sz="1600" dirty="0">
              <a:latin typeface="Times New Roman" pitchFamily="18" charset="0"/>
              <a:cs typeface="Times New Roman" pitchFamily="18" charset="0"/>
            </a:endParaRPr>
          </a:p>
        </p:txBody>
      </p:sp>
      <p:sp>
        <p:nvSpPr>
          <p:cNvPr id="32" name="テキスト ボックス 31"/>
          <p:cNvSpPr txBox="1"/>
          <p:nvPr/>
        </p:nvSpPr>
        <p:spPr>
          <a:xfrm>
            <a:off x="4248148" y="5224475"/>
            <a:ext cx="571504" cy="338554"/>
          </a:xfrm>
          <a:prstGeom prst="rect">
            <a:avLst/>
          </a:prstGeom>
          <a:solidFill>
            <a:schemeClr val="bg1"/>
          </a:solidFill>
        </p:spPr>
        <p:txBody>
          <a:bodyPr wrap="square" rtlCol="0">
            <a:spAutoFit/>
          </a:bodyPr>
          <a:lstStyle/>
          <a:p>
            <a:pPr algn="r"/>
            <a:r>
              <a:rPr kumimoji="1" lang="en-US" altLang="ja-JP" sz="1600" dirty="0" smtClean="0">
                <a:latin typeface="Times New Roman" pitchFamily="18" charset="0"/>
                <a:cs typeface="Times New Roman" pitchFamily="18" charset="0"/>
              </a:rPr>
              <a:t>-110</a:t>
            </a:r>
            <a:endParaRPr kumimoji="1" lang="ja-JP" altLang="en-US" sz="1600" dirty="0">
              <a:latin typeface="Times New Roman" pitchFamily="18" charset="0"/>
              <a:cs typeface="Times New Roman" pitchFamily="18" charset="0"/>
            </a:endParaRPr>
          </a:p>
        </p:txBody>
      </p:sp>
      <p:sp>
        <p:nvSpPr>
          <p:cNvPr id="28" name="テキスト ボックス 27"/>
          <p:cNvSpPr txBox="1"/>
          <p:nvPr/>
        </p:nvSpPr>
        <p:spPr>
          <a:xfrm>
            <a:off x="3871908" y="3786190"/>
            <a:ext cx="428628" cy="1477328"/>
          </a:xfrm>
          <a:prstGeom prst="rect">
            <a:avLst/>
          </a:prstGeom>
          <a:noFill/>
        </p:spPr>
        <p:txBody>
          <a:bodyPr wrap="square" rtlCol="0">
            <a:spAutoFit/>
          </a:bodyPr>
          <a:lstStyle/>
          <a:p>
            <a:pPr algn="ctr"/>
            <a:r>
              <a:rPr lang="ja-JP" altLang="en-US" dirty="0" smtClean="0"/>
              <a:t>東</a:t>
            </a:r>
            <a:r>
              <a:rPr kumimoji="1" lang="ja-JP" altLang="en-US" dirty="0" smtClean="0"/>
              <a:t>向き風速</a:t>
            </a:r>
            <a:endParaRPr kumimoji="1" lang="ja-JP" altLang="en-US" dirty="0"/>
          </a:p>
        </p:txBody>
      </p:sp>
      <p:sp>
        <p:nvSpPr>
          <p:cNvPr id="29" name="テキスト ボックス 28"/>
          <p:cNvSpPr txBox="1"/>
          <p:nvPr/>
        </p:nvSpPr>
        <p:spPr>
          <a:xfrm>
            <a:off x="3624256" y="5184229"/>
            <a:ext cx="928662"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(m/s)</a:t>
            </a:r>
            <a:endParaRPr kumimoji="1" lang="ja-JP" altLang="en-US" dirty="0">
              <a:latin typeface="Times New Roman" pitchFamily="18" charset="0"/>
              <a:cs typeface="Times New Roman" pitchFamily="18" charset="0"/>
            </a:endParaRPr>
          </a:p>
        </p:txBody>
      </p:sp>
      <p:sp>
        <p:nvSpPr>
          <p:cNvPr id="36" name="正方形/長方形 35"/>
          <p:cNvSpPr/>
          <p:nvPr/>
        </p:nvSpPr>
        <p:spPr>
          <a:xfrm>
            <a:off x="4857752" y="3205161"/>
            <a:ext cx="4000528" cy="404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453069" y="3319462"/>
            <a:ext cx="285752"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1</a:t>
            </a:r>
            <a:endParaRPr kumimoji="1" lang="ja-JP" altLang="en-US" sz="1600" dirty="0">
              <a:latin typeface="Times New Roman" pitchFamily="18" charset="0"/>
              <a:cs typeface="Times New Roman" pitchFamily="18" charset="0"/>
            </a:endParaRPr>
          </a:p>
        </p:txBody>
      </p:sp>
      <p:sp>
        <p:nvSpPr>
          <p:cNvPr id="38" name="テキスト ボックス 37"/>
          <p:cNvSpPr txBox="1"/>
          <p:nvPr/>
        </p:nvSpPr>
        <p:spPr>
          <a:xfrm>
            <a:off x="5967422" y="3305174"/>
            <a:ext cx="285752"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2</a:t>
            </a:r>
            <a:endParaRPr kumimoji="1" lang="ja-JP" altLang="en-US" sz="1600" dirty="0">
              <a:latin typeface="Times New Roman" pitchFamily="18" charset="0"/>
              <a:cs typeface="Times New Roman" pitchFamily="18" charset="0"/>
            </a:endParaRPr>
          </a:p>
        </p:txBody>
      </p:sp>
      <p:sp>
        <p:nvSpPr>
          <p:cNvPr id="39" name="テキスト ボックス 38"/>
          <p:cNvSpPr txBox="1"/>
          <p:nvPr/>
        </p:nvSpPr>
        <p:spPr>
          <a:xfrm>
            <a:off x="6481776" y="3305174"/>
            <a:ext cx="285752"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3</a:t>
            </a:r>
            <a:endParaRPr kumimoji="1" lang="ja-JP" altLang="en-US" sz="1600" dirty="0">
              <a:latin typeface="Times New Roman" pitchFamily="18" charset="0"/>
              <a:cs typeface="Times New Roman" pitchFamily="18" charset="0"/>
            </a:endParaRPr>
          </a:p>
        </p:txBody>
      </p:sp>
      <p:sp>
        <p:nvSpPr>
          <p:cNvPr id="40" name="テキスト ボックス 39"/>
          <p:cNvSpPr txBox="1"/>
          <p:nvPr/>
        </p:nvSpPr>
        <p:spPr>
          <a:xfrm>
            <a:off x="7000892" y="3305174"/>
            <a:ext cx="285752"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4</a:t>
            </a:r>
            <a:endParaRPr kumimoji="1" lang="ja-JP" altLang="en-US" sz="1600" dirty="0">
              <a:latin typeface="Times New Roman" pitchFamily="18" charset="0"/>
              <a:cs typeface="Times New Roman" pitchFamily="18" charset="0"/>
            </a:endParaRPr>
          </a:p>
        </p:txBody>
      </p:sp>
      <p:sp>
        <p:nvSpPr>
          <p:cNvPr id="41" name="テキスト ボックス 40"/>
          <p:cNvSpPr txBox="1"/>
          <p:nvPr/>
        </p:nvSpPr>
        <p:spPr>
          <a:xfrm>
            <a:off x="7520008" y="3305174"/>
            <a:ext cx="285752"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5</a:t>
            </a:r>
            <a:endParaRPr kumimoji="1" lang="ja-JP" altLang="en-US" sz="1600" dirty="0">
              <a:latin typeface="Times New Roman" pitchFamily="18" charset="0"/>
              <a:cs typeface="Times New Roman" pitchFamily="18" charset="0"/>
            </a:endParaRPr>
          </a:p>
        </p:txBody>
      </p:sp>
      <p:sp>
        <p:nvSpPr>
          <p:cNvPr id="42" name="テキスト ボックス 41"/>
          <p:cNvSpPr txBox="1"/>
          <p:nvPr/>
        </p:nvSpPr>
        <p:spPr>
          <a:xfrm>
            <a:off x="8020074" y="3305174"/>
            <a:ext cx="285752"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6</a:t>
            </a:r>
            <a:endParaRPr kumimoji="1" lang="ja-JP" altLang="en-US" sz="1600" dirty="0">
              <a:latin typeface="Times New Roman" pitchFamily="18" charset="0"/>
              <a:cs typeface="Times New Roman" pitchFamily="18" charset="0"/>
            </a:endParaRPr>
          </a:p>
        </p:txBody>
      </p:sp>
      <p:sp>
        <p:nvSpPr>
          <p:cNvPr id="43" name="テキスト ボックス 42"/>
          <p:cNvSpPr txBox="1"/>
          <p:nvPr/>
        </p:nvSpPr>
        <p:spPr>
          <a:xfrm>
            <a:off x="8520140" y="3309937"/>
            <a:ext cx="285752" cy="338554"/>
          </a:xfrm>
          <a:prstGeom prst="rect">
            <a:avLst/>
          </a:prstGeom>
          <a:noFill/>
        </p:spPr>
        <p:txBody>
          <a:bodyPr wrap="square" rtlCol="0">
            <a:spAutoFit/>
          </a:bodyPr>
          <a:lstStyle/>
          <a:p>
            <a:r>
              <a:rPr kumimoji="1" lang="en-US" altLang="ja-JP" sz="1600" dirty="0" smtClean="0">
                <a:latin typeface="Times New Roman" pitchFamily="18" charset="0"/>
                <a:cs typeface="Times New Roman" pitchFamily="18" charset="0"/>
              </a:rPr>
              <a:t>7</a:t>
            </a:r>
            <a:endParaRPr kumimoji="1" lang="ja-JP" altLang="en-US" sz="1600" dirty="0">
              <a:latin typeface="Times New Roman" pitchFamily="18" charset="0"/>
              <a:cs typeface="Times New Roman" pitchFamily="18" charset="0"/>
            </a:endParaRPr>
          </a:p>
        </p:txBody>
      </p:sp>
      <p:sp>
        <p:nvSpPr>
          <p:cNvPr id="44" name="テキスト ボックス 43"/>
          <p:cNvSpPr txBox="1"/>
          <p:nvPr/>
        </p:nvSpPr>
        <p:spPr>
          <a:xfrm>
            <a:off x="5214942" y="3071396"/>
            <a:ext cx="3429024"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Day after Encounter</a:t>
            </a:r>
            <a:endParaRPr kumimoji="1" lang="ja-JP" altLang="en-US" sz="1600" dirty="0">
              <a:latin typeface="Times New Roman" pitchFamily="18" charset="0"/>
              <a:cs typeface="Times New Roman" pitchFamily="18" charset="0"/>
            </a:endParaRPr>
          </a:p>
        </p:txBody>
      </p:sp>
      <p:sp>
        <p:nvSpPr>
          <p:cNvPr id="51" name="角丸四角形 50"/>
          <p:cNvSpPr/>
          <p:nvPr/>
        </p:nvSpPr>
        <p:spPr>
          <a:xfrm>
            <a:off x="2347896" y="1500174"/>
            <a:ext cx="1152533" cy="1285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171683" y="1400161"/>
            <a:ext cx="1143008" cy="338554"/>
          </a:xfrm>
          <a:prstGeom prst="rect">
            <a:avLst/>
          </a:prstGeom>
          <a:noFill/>
        </p:spPr>
        <p:txBody>
          <a:bodyPr wrap="square" rtlCol="0">
            <a:spAutoFit/>
          </a:bodyPr>
          <a:lstStyle/>
          <a:p>
            <a:pPr algn="ctr"/>
            <a:r>
              <a:rPr kumimoji="1" lang="ja-JP" altLang="en-US" sz="1600" dirty="0" smtClean="0"/>
              <a:t>東西風速</a:t>
            </a:r>
            <a:endParaRPr kumimoji="1" lang="ja-JP" altLang="en-US" sz="1600" dirty="0"/>
          </a:p>
        </p:txBody>
      </p:sp>
      <p:sp>
        <p:nvSpPr>
          <p:cNvPr id="52" name="テキスト ボックス 51"/>
          <p:cNvSpPr txBox="1"/>
          <p:nvPr/>
        </p:nvSpPr>
        <p:spPr>
          <a:xfrm>
            <a:off x="7500958" y="5357826"/>
            <a:ext cx="1214446"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1990 Feb.</a:t>
            </a:r>
            <a:endParaRPr kumimoji="1" lang="ja-JP" altLang="en-US" dirty="0">
              <a:latin typeface="Times New Roman" pitchFamily="18" charset="0"/>
              <a:cs typeface="Times New Roman" pitchFamily="18" charset="0"/>
            </a:endParaRPr>
          </a:p>
        </p:txBody>
      </p:sp>
      <p:sp>
        <p:nvSpPr>
          <p:cNvPr id="53" name="テキスト ボックス 52"/>
          <p:cNvSpPr txBox="1"/>
          <p:nvPr/>
        </p:nvSpPr>
        <p:spPr>
          <a:xfrm>
            <a:off x="4429124" y="1142984"/>
            <a:ext cx="4143404" cy="369332"/>
          </a:xfrm>
          <a:prstGeom prst="rect">
            <a:avLst/>
          </a:prstGeom>
          <a:noFill/>
        </p:spPr>
        <p:txBody>
          <a:bodyPr wrap="square" rtlCol="0">
            <a:spAutoFit/>
          </a:bodyPr>
          <a:lstStyle/>
          <a:p>
            <a:r>
              <a:rPr lang="ja-JP" altLang="en-US" dirty="0" smtClean="0"/>
              <a:t>数年にわたる長周期の変動</a:t>
            </a:r>
            <a:r>
              <a:rPr lang="en-US" altLang="ja-JP" dirty="0" smtClean="0"/>
              <a:t>?</a:t>
            </a:r>
            <a:endParaRPr kumimoji="1" lang="ja-JP" altLang="en-US" dirty="0"/>
          </a:p>
        </p:txBody>
      </p:sp>
      <p:cxnSp>
        <p:nvCxnSpPr>
          <p:cNvPr id="55" name="直線矢印コネクタ 54"/>
          <p:cNvCxnSpPr>
            <a:stCxn id="53" idx="1"/>
          </p:cNvCxnSpPr>
          <p:nvPr/>
        </p:nvCxnSpPr>
        <p:spPr>
          <a:xfrm rot="10800000" flipV="1">
            <a:off x="3643306" y="1327650"/>
            <a:ext cx="785818" cy="1529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4572000" y="1785926"/>
            <a:ext cx="3929090" cy="646331"/>
          </a:xfrm>
          <a:prstGeom prst="rect">
            <a:avLst/>
          </a:prstGeom>
          <a:noFill/>
        </p:spPr>
        <p:txBody>
          <a:bodyPr wrap="square" rtlCol="0">
            <a:spAutoFit/>
          </a:bodyPr>
          <a:lstStyle/>
          <a:p>
            <a:r>
              <a:rPr kumimoji="1" lang="ja-JP" altLang="en-US" dirty="0" smtClean="0"/>
              <a:t>約</a:t>
            </a:r>
            <a:r>
              <a:rPr kumimoji="1" lang="en-US" altLang="ja-JP" dirty="0" smtClean="0"/>
              <a:t>4</a:t>
            </a:r>
            <a:r>
              <a:rPr kumimoji="1" lang="ja-JP" altLang="en-US" dirty="0" smtClean="0"/>
              <a:t>日周期の変動</a:t>
            </a:r>
            <a:r>
              <a:rPr kumimoji="1" lang="en-US" altLang="ja-JP" dirty="0" smtClean="0"/>
              <a:t/>
            </a:r>
            <a:br>
              <a:rPr kumimoji="1" lang="en-US" altLang="ja-JP" dirty="0" smtClean="0"/>
            </a:br>
            <a:r>
              <a:rPr kumimoji="1" lang="ja-JP" altLang="en-US" dirty="0" smtClean="0"/>
              <a:t>惑星スケール大気波動の位相を反映</a:t>
            </a:r>
            <a:r>
              <a:rPr kumimoji="1" lang="en-US" altLang="ja-JP" dirty="0" smtClean="0"/>
              <a:t>?</a:t>
            </a:r>
            <a:endParaRPr kumimoji="1" lang="ja-JP" altLang="en-US" dirty="0"/>
          </a:p>
        </p:txBody>
      </p:sp>
      <p:cxnSp>
        <p:nvCxnSpPr>
          <p:cNvPr id="60" name="直線矢印コネクタ 59"/>
          <p:cNvCxnSpPr/>
          <p:nvPr/>
        </p:nvCxnSpPr>
        <p:spPr>
          <a:xfrm rot="16200000" flipH="1">
            <a:off x="4929190" y="2714620"/>
            <a:ext cx="78581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115888"/>
            <a:ext cx="3203575" cy="366712"/>
          </a:xfrm>
          <a:prstGeom prst="rect">
            <a:avLst/>
          </a:prstGeom>
          <a:noFill/>
          <a:ln w="9525">
            <a:noFill/>
            <a:miter lim="800000"/>
            <a:headEnd/>
            <a:tailEnd/>
          </a:ln>
          <a:effectLst/>
        </p:spPr>
        <p:txBody>
          <a:bodyPr>
            <a:spAutoFit/>
          </a:bodyPr>
          <a:lstStyle/>
          <a:p>
            <a:pPr>
              <a:spcBef>
                <a:spcPct val="50000"/>
              </a:spcBef>
            </a:pPr>
            <a:r>
              <a:rPr lang="en-US" altLang="ja-JP" u="sng">
                <a:latin typeface="Times New Roman" pitchFamily="18" charset="0"/>
              </a:rPr>
              <a:t>Purpose</a:t>
            </a:r>
          </a:p>
        </p:txBody>
      </p:sp>
      <p:sp>
        <p:nvSpPr>
          <p:cNvPr id="36868" name="Text Box 4"/>
          <p:cNvSpPr txBox="1">
            <a:spLocks noChangeArrowheads="1"/>
          </p:cNvSpPr>
          <p:nvPr/>
        </p:nvSpPr>
        <p:spPr bwMode="auto">
          <a:xfrm>
            <a:off x="857224" y="785794"/>
            <a:ext cx="6629400" cy="1754326"/>
          </a:xfrm>
          <a:prstGeom prst="rect">
            <a:avLst/>
          </a:prstGeom>
          <a:noFill/>
          <a:ln w="9525">
            <a:noFill/>
            <a:miter lim="800000"/>
            <a:headEnd/>
            <a:tailEnd/>
          </a:ln>
          <a:effectLst/>
        </p:spPr>
        <p:txBody>
          <a:bodyPr>
            <a:spAutoFit/>
          </a:bodyPr>
          <a:lstStyle/>
          <a:p>
            <a:pPr>
              <a:spcBef>
                <a:spcPct val="50000"/>
              </a:spcBef>
            </a:pPr>
            <a:r>
              <a:rPr lang="ja-JP" altLang="en-US" dirty="0" smtClean="0">
                <a:latin typeface="Times New Roman" pitchFamily="18" charset="0"/>
              </a:rPr>
              <a:t>雲頂高度において、スーパーローテーションには</a:t>
            </a:r>
            <a:r>
              <a:rPr lang="en-US" altLang="ja-JP" dirty="0" smtClean="0">
                <a:latin typeface="Times New Roman" pitchFamily="18" charset="0"/>
              </a:rPr>
              <a:t/>
            </a:r>
            <a:br>
              <a:rPr lang="en-US" altLang="ja-JP" dirty="0" smtClean="0">
                <a:latin typeface="Times New Roman" pitchFamily="18" charset="0"/>
              </a:rPr>
            </a:br>
            <a:r>
              <a:rPr lang="ja-JP" altLang="en-US" dirty="0" smtClean="0">
                <a:latin typeface="Times New Roman" pitchFamily="18" charset="0"/>
              </a:rPr>
              <a:t>数日周期の</a:t>
            </a:r>
            <a:r>
              <a:rPr lang="ja-JP" altLang="en-US" dirty="0" smtClean="0">
                <a:solidFill>
                  <a:srgbClr val="FF0000"/>
                </a:solidFill>
                <a:latin typeface="Times New Roman" pitchFamily="18" charset="0"/>
              </a:rPr>
              <a:t>短周期変動</a:t>
            </a:r>
            <a:r>
              <a:rPr lang="ja-JP" altLang="en-US" dirty="0" smtClean="0">
                <a:latin typeface="Times New Roman" pitchFamily="18" charset="0"/>
              </a:rPr>
              <a:t>と</a:t>
            </a:r>
            <a:r>
              <a:rPr lang="ja-JP" altLang="en-US" dirty="0" smtClean="0">
                <a:solidFill>
                  <a:srgbClr val="00B0F0"/>
                </a:solidFill>
                <a:latin typeface="Times New Roman" pitchFamily="18" charset="0"/>
              </a:rPr>
              <a:t>長い周期の変動</a:t>
            </a:r>
            <a:r>
              <a:rPr lang="ja-JP" altLang="en-US" dirty="0" smtClean="0">
                <a:latin typeface="Times New Roman" pitchFamily="18" charset="0"/>
              </a:rPr>
              <a:t>が存在</a:t>
            </a:r>
            <a:r>
              <a:rPr lang="en-US" altLang="ja-JP" dirty="0" smtClean="0">
                <a:latin typeface="Times New Roman" pitchFamily="18" charset="0"/>
              </a:rPr>
              <a:t/>
            </a:r>
            <a:br>
              <a:rPr lang="en-US" altLang="ja-JP" dirty="0" smtClean="0">
                <a:latin typeface="Times New Roman" pitchFamily="18" charset="0"/>
              </a:rPr>
            </a:br>
            <a:r>
              <a:rPr lang="en-US" altLang="ja-JP" dirty="0">
                <a:latin typeface="Times New Roman" pitchFamily="18" charset="0"/>
              </a:rPr>
              <a:t/>
            </a:r>
            <a:br>
              <a:rPr lang="en-US" altLang="ja-JP" dirty="0">
                <a:latin typeface="Times New Roman" pitchFamily="18" charset="0"/>
              </a:rPr>
            </a:br>
            <a:r>
              <a:rPr lang="en-US" altLang="ja-JP" dirty="0">
                <a:latin typeface="Times New Roman" pitchFamily="18" charset="0"/>
              </a:rPr>
              <a:t> - </a:t>
            </a:r>
            <a:r>
              <a:rPr lang="ja-JP" altLang="en-US" dirty="0" smtClean="0">
                <a:latin typeface="Times New Roman" pitchFamily="18" charset="0"/>
              </a:rPr>
              <a:t>周期</a:t>
            </a:r>
            <a:r>
              <a:rPr lang="en-US" altLang="ja-JP" dirty="0">
                <a:latin typeface="Times New Roman" pitchFamily="18" charset="0"/>
              </a:rPr>
              <a:t/>
            </a:r>
            <a:br>
              <a:rPr lang="en-US" altLang="ja-JP" dirty="0">
                <a:latin typeface="Times New Roman" pitchFamily="18" charset="0"/>
              </a:rPr>
            </a:br>
            <a:r>
              <a:rPr lang="en-US" altLang="ja-JP" dirty="0">
                <a:latin typeface="Times New Roman" pitchFamily="18" charset="0"/>
              </a:rPr>
              <a:t> - </a:t>
            </a:r>
            <a:r>
              <a:rPr lang="ja-JP" altLang="en-US" dirty="0" smtClean="0">
                <a:latin typeface="Times New Roman" pitchFamily="18" charset="0"/>
              </a:rPr>
              <a:t>振幅</a:t>
            </a:r>
            <a:r>
              <a:rPr lang="en-US" altLang="ja-JP" dirty="0">
                <a:latin typeface="Times New Roman" pitchFamily="18" charset="0"/>
              </a:rPr>
              <a:t/>
            </a:r>
            <a:br>
              <a:rPr lang="en-US" altLang="ja-JP" dirty="0">
                <a:latin typeface="Times New Roman" pitchFamily="18" charset="0"/>
              </a:rPr>
            </a:br>
            <a:r>
              <a:rPr lang="en-US" altLang="ja-JP" dirty="0">
                <a:latin typeface="Times New Roman" pitchFamily="18" charset="0"/>
              </a:rPr>
              <a:t> - </a:t>
            </a:r>
            <a:r>
              <a:rPr lang="ja-JP" altLang="en-US" dirty="0" smtClean="0">
                <a:latin typeface="Times New Roman" pitchFamily="18" charset="0"/>
              </a:rPr>
              <a:t>時間変動、発展  →  詳細は明らかでない</a:t>
            </a:r>
            <a:endParaRPr lang="en-US" altLang="ja-JP" dirty="0">
              <a:latin typeface="Times New Roman" pitchFamily="18" charset="0"/>
            </a:endParaRPr>
          </a:p>
        </p:txBody>
      </p:sp>
      <p:sp>
        <p:nvSpPr>
          <p:cNvPr id="9" name="テキスト ボックス 8"/>
          <p:cNvSpPr txBox="1"/>
          <p:nvPr/>
        </p:nvSpPr>
        <p:spPr>
          <a:xfrm>
            <a:off x="1000100" y="3571876"/>
            <a:ext cx="3286148" cy="646331"/>
          </a:xfrm>
          <a:prstGeom prst="rect">
            <a:avLst/>
          </a:prstGeom>
          <a:solidFill>
            <a:schemeClr val="bg1"/>
          </a:solidFill>
          <a:ln>
            <a:solidFill>
              <a:schemeClr val="tx2">
                <a:lumMod val="40000"/>
                <a:lumOff val="60000"/>
              </a:schemeClr>
            </a:solidFill>
          </a:ln>
          <a:effectLst>
            <a:outerShdw blurRad="50800" dist="38100" dir="2700000" algn="tl" rotWithShape="0">
              <a:prstClr val="black">
                <a:alpha val="40000"/>
              </a:prstClr>
            </a:outerShdw>
          </a:effectLst>
        </p:spPr>
        <p:txBody>
          <a:bodyPr wrap="square" rtlCol="0">
            <a:spAutoFit/>
          </a:bodyPr>
          <a:lstStyle/>
          <a:p>
            <a:r>
              <a:rPr lang="ja-JP" altLang="en-US" dirty="0" smtClean="0"/>
              <a:t>・短い時間間隔でデータを取得</a:t>
            </a:r>
            <a:r>
              <a:rPr lang="en-US" altLang="ja-JP" dirty="0" smtClean="0"/>
              <a:t/>
            </a:r>
            <a:br>
              <a:rPr lang="en-US" altLang="ja-JP" dirty="0" smtClean="0"/>
            </a:br>
            <a:r>
              <a:rPr lang="ja-JP" altLang="en-US" dirty="0" smtClean="0"/>
              <a:t>・長期間の観測データの蓄積</a:t>
            </a:r>
            <a:endParaRPr kumimoji="1" lang="ja-JP" altLang="en-US" dirty="0"/>
          </a:p>
        </p:txBody>
      </p:sp>
      <p:cxnSp>
        <p:nvCxnSpPr>
          <p:cNvPr id="13" name="直線矢印コネクタ 12"/>
          <p:cNvCxnSpPr/>
          <p:nvPr/>
        </p:nvCxnSpPr>
        <p:spPr>
          <a:xfrm flipV="1">
            <a:off x="4500562" y="3143248"/>
            <a:ext cx="92869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500694" y="2857496"/>
            <a:ext cx="2500330" cy="369332"/>
          </a:xfrm>
          <a:prstGeom prst="rect">
            <a:avLst/>
          </a:prstGeom>
          <a:noFill/>
        </p:spPr>
        <p:txBody>
          <a:bodyPr wrap="square" rtlCol="0">
            <a:spAutoFit/>
          </a:bodyPr>
          <a:lstStyle/>
          <a:p>
            <a:pPr algn="ctr"/>
            <a:r>
              <a:rPr lang="ja-JP" altLang="en-US" dirty="0" smtClean="0"/>
              <a:t>「あかつき」での観測</a:t>
            </a:r>
            <a:endParaRPr kumimoji="1" lang="ja-JP" altLang="en-US" dirty="0"/>
          </a:p>
        </p:txBody>
      </p:sp>
      <p:cxnSp>
        <p:nvCxnSpPr>
          <p:cNvPr id="17" name="直線矢印コネクタ 16"/>
          <p:cNvCxnSpPr/>
          <p:nvPr/>
        </p:nvCxnSpPr>
        <p:spPr>
          <a:xfrm rot="10800000">
            <a:off x="4429124" y="4286256"/>
            <a:ext cx="107157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572132" y="4643446"/>
            <a:ext cx="2571768" cy="369332"/>
          </a:xfrm>
          <a:prstGeom prst="rect">
            <a:avLst/>
          </a:prstGeom>
          <a:noFill/>
        </p:spPr>
        <p:txBody>
          <a:bodyPr wrap="square" rtlCol="0">
            <a:spAutoFit/>
          </a:bodyPr>
          <a:lstStyle/>
          <a:p>
            <a:pPr algn="ctr"/>
            <a:r>
              <a:rPr kumimoji="1" lang="en-US" altLang="ja-JP" dirty="0" smtClean="0">
                <a:latin typeface="Times New Roman" pitchFamily="18" charset="0"/>
                <a:cs typeface="Times New Roman" pitchFamily="18" charset="0"/>
              </a:rPr>
              <a:t>Venus Express</a:t>
            </a:r>
            <a:r>
              <a:rPr kumimoji="1" lang="ja-JP" altLang="en-US" dirty="0" smtClean="0">
                <a:latin typeface="Times New Roman" pitchFamily="18" charset="0"/>
                <a:cs typeface="Times New Roman" pitchFamily="18" charset="0"/>
              </a:rPr>
              <a:t>での観測</a:t>
            </a:r>
            <a:endParaRPr kumimoji="1" lang="ja-JP" altLang="en-US" dirty="0">
              <a:latin typeface="Times New Roman" pitchFamily="18" charset="0"/>
              <a:cs typeface="Times New Roman" pitchFamily="18" charset="0"/>
            </a:endParaRPr>
          </a:p>
        </p:txBody>
      </p:sp>
      <p:sp>
        <p:nvSpPr>
          <p:cNvPr id="20" name="テキスト ボックス 19"/>
          <p:cNvSpPr txBox="1"/>
          <p:nvPr/>
        </p:nvSpPr>
        <p:spPr>
          <a:xfrm>
            <a:off x="4071934" y="3071810"/>
            <a:ext cx="1357322" cy="307777"/>
          </a:xfrm>
          <a:prstGeom prst="rect">
            <a:avLst/>
          </a:prstGeom>
          <a:noFill/>
        </p:spPr>
        <p:txBody>
          <a:bodyPr wrap="square" rtlCol="0">
            <a:spAutoFit/>
          </a:bodyPr>
          <a:lstStyle/>
          <a:p>
            <a:pPr algn="ctr"/>
            <a:r>
              <a:rPr kumimoji="1" lang="ja-JP" altLang="en-US" sz="1400" dirty="0" smtClean="0">
                <a:solidFill>
                  <a:schemeClr val="bg1">
                    <a:lumMod val="65000"/>
                  </a:schemeClr>
                </a:solidFill>
              </a:rPr>
              <a:t>期待</a:t>
            </a:r>
            <a:endParaRPr kumimoji="1" lang="ja-JP" altLang="en-US" sz="1400" dirty="0">
              <a:solidFill>
                <a:schemeClr val="bg1">
                  <a:lumMod val="65000"/>
                </a:schemeClr>
              </a:solidFill>
            </a:endParaRPr>
          </a:p>
        </p:txBody>
      </p:sp>
      <p:sp>
        <p:nvSpPr>
          <p:cNvPr id="21" name="テキスト ボックス 20"/>
          <p:cNvSpPr txBox="1"/>
          <p:nvPr/>
        </p:nvSpPr>
        <p:spPr>
          <a:xfrm>
            <a:off x="4572000" y="4143380"/>
            <a:ext cx="1357322" cy="276999"/>
          </a:xfrm>
          <a:prstGeom prst="rect">
            <a:avLst/>
          </a:prstGeom>
          <a:noFill/>
        </p:spPr>
        <p:txBody>
          <a:bodyPr wrap="square" rtlCol="0">
            <a:spAutoFit/>
          </a:bodyPr>
          <a:lstStyle/>
          <a:p>
            <a:pPr algn="ctr"/>
            <a:r>
              <a:rPr lang="ja-JP" altLang="en-US" sz="1200" dirty="0" smtClean="0">
                <a:solidFill>
                  <a:schemeClr val="tx1">
                    <a:lumMod val="95000"/>
                    <a:lumOff val="5000"/>
                  </a:schemeClr>
                </a:solidFill>
              </a:rPr>
              <a:t>公開データ</a:t>
            </a:r>
            <a:endParaRPr kumimoji="1" lang="ja-JP" altLang="en-US" sz="1200" dirty="0">
              <a:solidFill>
                <a:schemeClr val="tx1">
                  <a:lumMod val="95000"/>
                  <a:lumOff val="5000"/>
                </a:schemeClr>
              </a:solidFill>
            </a:endParaRPr>
          </a:p>
        </p:txBody>
      </p:sp>
      <p:sp>
        <p:nvSpPr>
          <p:cNvPr id="11" name="テキスト ボックス 10"/>
          <p:cNvSpPr txBox="1"/>
          <p:nvPr/>
        </p:nvSpPr>
        <p:spPr>
          <a:xfrm>
            <a:off x="1714480" y="5786454"/>
            <a:ext cx="5572164" cy="646331"/>
          </a:xfrm>
          <a:prstGeom prst="rect">
            <a:avLst/>
          </a:prstGeom>
          <a:noFill/>
          <a:ln>
            <a:solidFill>
              <a:srgbClr val="FF0000"/>
            </a:solidFill>
          </a:ln>
        </p:spPr>
        <p:txBody>
          <a:bodyPr wrap="square" rtlCol="0">
            <a:spAutoFit/>
          </a:bodyPr>
          <a:lstStyle/>
          <a:p>
            <a:pPr algn="ctr"/>
            <a:r>
              <a:rPr kumimoji="1" lang="en-US" altLang="ja-JP" dirty="0" smtClean="0"/>
              <a:t>Venus Express</a:t>
            </a:r>
            <a:r>
              <a:rPr lang="ja-JP" altLang="en-US" dirty="0" smtClean="0"/>
              <a:t>の観測データをもとに、</a:t>
            </a:r>
            <a:r>
              <a:rPr lang="en-US" altLang="ja-JP" dirty="0" smtClean="0"/>
              <a:t/>
            </a:r>
            <a:br>
              <a:rPr lang="en-US" altLang="ja-JP" dirty="0" smtClean="0"/>
            </a:br>
            <a:r>
              <a:rPr lang="ja-JP" altLang="en-US" dirty="0" smtClean="0"/>
              <a:t>スーパーローテーションの変動の特徴を理解する</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24861</TotalTime>
  <Words>2011</Words>
  <Application>Microsoft Office PowerPoint</Application>
  <PresentationFormat>画面に合わせる (4:3)</PresentationFormat>
  <Paragraphs>580</Paragraphs>
  <Slides>28</Slides>
  <Notes>6</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Office テーマ</vt:lpstr>
      <vt:lpstr>Venus Express紫外雲画像から得られる 金星雲頂高度の周期的風速変動</vt:lpstr>
      <vt:lpstr>　金星ってどんな星？</vt:lpstr>
      <vt:lpstr>　金星ってどんな星？</vt:lpstr>
      <vt:lpstr>　金星ってどんな星？</vt:lpstr>
      <vt:lpstr>スライド 5</vt:lpstr>
      <vt:lpstr>スライド 6</vt:lpstr>
      <vt:lpstr>スライド 7</vt:lpstr>
      <vt:lpstr>スライド 8</vt:lpstr>
      <vt:lpstr>スライド 9</vt:lpstr>
      <vt:lpstr>スライド 10</vt:lpstr>
      <vt:lpstr>スライド 11</vt:lpstr>
      <vt:lpstr>相互相関を用いた雲追跡 (Digital Tracking)</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References</vt:lpstr>
      <vt:lpstr>スライド 26</vt:lpstr>
      <vt:lpstr>スライド 27</vt:lpstr>
      <vt:lpstr>スライド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金星雲頂高度で見られる 東西風速変動について</dc:title>
  <dc:creator>Kouyama-JSPS</dc:creator>
  <cp:lastModifiedBy>Kouyama-JSPS</cp:lastModifiedBy>
  <cp:revision>2541</cp:revision>
  <dcterms:created xsi:type="dcterms:W3CDTF">2010-05-09T07:25:52Z</dcterms:created>
  <dcterms:modified xsi:type="dcterms:W3CDTF">2010-06-09T03:16:50Z</dcterms:modified>
</cp:coreProperties>
</file>