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80" r:id="rId1"/>
  </p:sldMasterIdLst>
  <p:notesMasterIdLst>
    <p:notesMasterId r:id="rId19"/>
  </p:notesMasterIdLst>
  <p:sldIdLst>
    <p:sldId id="256" r:id="rId2"/>
    <p:sldId id="274" r:id="rId3"/>
    <p:sldId id="276" r:id="rId4"/>
    <p:sldId id="281" r:id="rId5"/>
    <p:sldId id="277" r:id="rId6"/>
    <p:sldId id="263" r:id="rId7"/>
    <p:sldId id="264" r:id="rId8"/>
    <p:sldId id="258" r:id="rId9"/>
    <p:sldId id="271" r:id="rId10"/>
    <p:sldId id="272" r:id="rId11"/>
    <p:sldId id="257" r:id="rId12"/>
    <p:sldId id="279" r:id="rId13"/>
    <p:sldId id="260" r:id="rId14"/>
    <p:sldId id="273" r:id="rId15"/>
    <p:sldId id="280" r:id="rId16"/>
    <p:sldId id="278" r:id="rId17"/>
    <p:sldId id="282" r:id="rId18"/>
  </p:sldIdLst>
  <p:sldSz cx="9144000" cy="6858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6600"/>
    <a:srgbClr val="FF00FF"/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4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DECE7-DE69-464A-B5B7-692E90575148}" type="datetimeFigureOut">
              <a:rPr kumimoji="1" lang="ja-JP" altLang="en-US" smtClean="0"/>
              <a:pPr/>
              <a:t>10.5.12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EA40B-0D4A-4223-BBD6-BCC6AD22041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3FBF2-4E4D-4B07-9ABF-6A55782121B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A40B-0D4A-4223-BBD6-BCC6AD22041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3FBF2-4E4D-4B07-9ABF-6A55782121B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3FBF2-4E4D-4B07-9ABF-6A55782121B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A40B-0D4A-4223-BBD6-BCC6AD22041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3FBF2-4E4D-4B07-9ABF-6A55782121B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A40B-0D4A-4223-BBD6-BCC6AD22041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A40B-0D4A-4223-BBD6-BCC6AD22041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A40B-0D4A-4223-BBD6-BCC6AD22041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A40B-0D4A-4223-BBD6-BCC6AD22041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A40B-0D4A-4223-BBD6-BCC6AD22041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9B3A09D-DC21-4409-9CC8-3D2B91AB2EBA}" type="datetimeFigureOut">
              <a:rPr kumimoji="1" lang="ja-JP" altLang="en-US" smtClean="0"/>
              <a:pPr/>
              <a:t>10.5.12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DEEAFF-6F54-44FA-9162-D0D8E25703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09D-DC21-4409-9CC8-3D2B91AB2EBA}" type="datetimeFigureOut">
              <a:rPr kumimoji="1" lang="ja-JP" altLang="en-US" smtClean="0"/>
              <a:pPr/>
              <a:t>10.5.12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EAFF-6F54-44FA-9162-D0D8E25703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09D-DC21-4409-9CC8-3D2B91AB2EBA}" type="datetimeFigureOut">
              <a:rPr kumimoji="1" lang="ja-JP" altLang="en-US" smtClean="0"/>
              <a:pPr/>
              <a:t>10.5.12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EAFF-6F54-44FA-9162-D0D8E25703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B3A09D-DC21-4409-9CC8-3D2B91AB2EBA}" type="datetimeFigureOut">
              <a:rPr kumimoji="1" lang="ja-JP" altLang="en-US" smtClean="0"/>
              <a:pPr/>
              <a:t>10.5.12</a:t>
            </a:fld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DEEAFF-6F54-44FA-9162-D0D8E25703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9B3A09D-DC21-4409-9CC8-3D2B91AB2EBA}" type="datetimeFigureOut">
              <a:rPr kumimoji="1" lang="ja-JP" altLang="en-US" smtClean="0"/>
              <a:pPr/>
              <a:t>10.5.12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DEEAFF-6F54-44FA-9162-D0D8E25703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09D-DC21-4409-9CC8-3D2B91AB2EBA}" type="datetimeFigureOut">
              <a:rPr kumimoji="1" lang="ja-JP" altLang="en-US" smtClean="0"/>
              <a:pPr/>
              <a:t>10.5.12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EAFF-6F54-44FA-9162-D0D8E25703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09D-DC21-4409-9CC8-3D2B91AB2EBA}" type="datetimeFigureOut">
              <a:rPr kumimoji="1" lang="ja-JP" altLang="en-US" smtClean="0"/>
              <a:pPr/>
              <a:t>10.5.12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EAFF-6F54-44FA-9162-D0D8E25703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B3A09D-DC21-4409-9CC8-3D2B91AB2EBA}" type="datetimeFigureOut">
              <a:rPr kumimoji="1" lang="ja-JP" altLang="en-US" smtClean="0"/>
              <a:pPr/>
              <a:t>10.5.12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DEEAFF-6F54-44FA-9162-D0D8E25703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A09D-DC21-4409-9CC8-3D2B91AB2EBA}" type="datetimeFigureOut">
              <a:rPr kumimoji="1" lang="ja-JP" altLang="en-US" smtClean="0"/>
              <a:pPr/>
              <a:t>10.5.12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EAFF-6F54-44FA-9162-D0D8E25703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B3A09D-DC21-4409-9CC8-3D2B91AB2EBA}" type="datetimeFigureOut">
              <a:rPr kumimoji="1" lang="ja-JP" altLang="en-US" smtClean="0"/>
              <a:pPr/>
              <a:t>10.5.12</a:t>
            </a:fld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DEEAFF-6F54-44FA-9162-D0D8E25703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B3A09D-DC21-4409-9CC8-3D2B91AB2EBA}" type="datetimeFigureOut">
              <a:rPr kumimoji="1" lang="ja-JP" altLang="en-US" smtClean="0"/>
              <a:pPr/>
              <a:t>10.5.12</a:t>
            </a:fld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DEEAFF-6F54-44FA-9162-D0D8E25703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B3A09D-DC21-4409-9CC8-3D2B91AB2EBA}" type="datetimeFigureOut">
              <a:rPr kumimoji="1" lang="ja-JP" altLang="en-US" smtClean="0"/>
              <a:pPr/>
              <a:t>10.5.12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DEEAFF-6F54-44FA-9162-D0D8E25703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5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2330" y="2018528"/>
            <a:ext cx="7937282" cy="1714512"/>
          </a:xfrm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chemeClr val="tx1"/>
                </a:solidFill>
                <a:latin typeface="+mj-ea"/>
              </a:rPr>
              <a:t>MMO</a:t>
            </a:r>
            <a:r>
              <a:rPr lang="ja-JP" altLang="en-US" sz="3600" dirty="0" smtClean="0">
                <a:solidFill>
                  <a:schemeClr val="tx1"/>
                </a:solidFill>
                <a:latin typeface="+mj-ea"/>
              </a:rPr>
              <a:t>搭載用</a:t>
            </a:r>
            <a:r>
              <a:rPr lang="en-US" altLang="ja-JP" sz="3600" dirty="0" smtClean="0">
                <a:solidFill>
                  <a:schemeClr val="tx1"/>
                </a:solidFill>
                <a:latin typeface="+mj-ea"/>
              </a:rPr>
              <a:t>HEP-ion/SSSD</a:t>
            </a:r>
            <a:br>
              <a:rPr lang="en-US" altLang="ja-JP" sz="36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3600" dirty="0" smtClean="0">
                <a:solidFill>
                  <a:schemeClr val="tx1"/>
                </a:solidFill>
                <a:latin typeface="+mj-ea"/>
              </a:rPr>
              <a:t>耐放射線特性評価</a:t>
            </a:r>
            <a:r>
              <a:rPr lang="en-US" altLang="ja-JP" sz="36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3600" dirty="0" smtClean="0">
                <a:solidFill>
                  <a:schemeClr val="tx1"/>
                </a:solidFill>
                <a:latin typeface="+mj-ea"/>
              </a:rPr>
            </a:br>
            <a:endParaRPr kumimoji="1" lang="ja-JP" altLang="en-US" sz="36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400800" cy="1752600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高島研</a:t>
            </a:r>
            <a:r>
              <a:rPr kumimoji="1" lang="en-US" altLang="ja-JP" sz="2400" smtClean="0">
                <a:solidFill>
                  <a:schemeClr val="tx1"/>
                </a:solidFill>
                <a:latin typeface="+mj-ea"/>
                <a:ea typeface="+mj-ea"/>
              </a:rPr>
              <a:t>M</a:t>
            </a:r>
            <a:r>
              <a:rPr kumimoji="1" lang="en-US" altLang="ja-JP" sz="2400" smtClean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r>
              <a:rPr kumimoji="1" lang="ja-JP" altLang="en-US" sz="240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西村夏奈</a:t>
            </a:r>
            <a:endParaRPr kumimoji="1" lang="ja-JP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r>
              <a:rPr kumimoji="1" lang="en-US" altLang="ja-JP" b="1" dirty="0" smtClean="0"/>
              <a:t>H</a:t>
            </a:r>
            <a:r>
              <a:rPr kumimoji="1" lang="ja-JP" altLang="en-US" b="1" dirty="0" smtClean="0"/>
              <a:t>ビーム照射のまとめ</a:t>
            </a:r>
            <a:endParaRPr kumimoji="1" lang="ja-JP" altLang="en-US" b="1" dirty="0"/>
          </a:p>
        </p:txBody>
      </p:sp>
      <p:sp>
        <p:nvSpPr>
          <p:cNvPr id="4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8072494" cy="2134570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latin typeface="+mn-ea"/>
              </a:rPr>
              <a:t>Proton 544 </a:t>
            </a:r>
            <a:r>
              <a:rPr lang="en-US" altLang="ja-JP" sz="2000" dirty="0" err="1" smtClean="0">
                <a:latin typeface="+mn-ea"/>
              </a:rPr>
              <a:t>keV</a:t>
            </a:r>
            <a:r>
              <a:rPr lang="ja-JP" altLang="en-US" sz="2000" dirty="0" smtClean="0">
                <a:latin typeface="+mn-ea"/>
              </a:rPr>
              <a:t>の信号は</a:t>
            </a:r>
            <a:r>
              <a:rPr lang="en-US" altLang="ja-JP" sz="2000" dirty="0" smtClean="0">
                <a:latin typeface="+mn-ea"/>
              </a:rPr>
              <a:t>9800 </a:t>
            </a:r>
            <a:r>
              <a:rPr lang="en-US" altLang="ja-JP" sz="2000" dirty="0" err="1" smtClean="0">
                <a:latin typeface="+mn-ea"/>
              </a:rPr>
              <a:t>adc</a:t>
            </a:r>
            <a:r>
              <a:rPr lang="ja-JP" altLang="en-US" sz="2000" dirty="0" smtClean="0">
                <a:latin typeface="+mn-ea"/>
              </a:rPr>
              <a:t>にピークとなったので、粒子計測におけるデポジットエネルギーは、</a:t>
            </a:r>
            <a:r>
              <a:rPr lang="en-US" altLang="ja-JP" sz="2000" dirty="0" smtClean="0">
                <a:latin typeface="+mn-ea"/>
              </a:rPr>
              <a:t>E[</a:t>
            </a:r>
            <a:r>
              <a:rPr lang="en-US" altLang="ja-JP" sz="2000" dirty="0" err="1" smtClean="0">
                <a:latin typeface="+mn-ea"/>
              </a:rPr>
              <a:t>keV</a:t>
            </a:r>
            <a:r>
              <a:rPr lang="en-US" altLang="ja-JP" sz="2000" dirty="0" smtClean="0">
                <a:latin typeface="+mn-ea"/>
              </a:rPr>
              <a:t>]=0.36[</a:t>
            </a:r>
            <a:r>
              <a:rPr lang="en-US" altLang="ja-JP" sz="2000" dirty="0" err="1" smtClean="0">
                <a:latin typeface="+mn-ea"/>
              </a:rPr>
              <a:t>keV</a:t>
            </a:r>
            <a:r>
              <a:rPr lang="en-US" altLang="ja-JP" sz="2000" dirty="0" smtClean="0">
                <a:latin typeface="+mn-ea"/>
              </a:rPr>
              <a:t>/</a:t>
            </a:r>
            <a:r>
              <a:rPr lang="en-US" altLang="ja-JP" sz="2000" dirty="0" err="1" smtClean="0">
                <a:latin typeface="+mn-ea"/>
              </a:rPr>
              <a:t>adc</a:t>
            </a:r>
            <a:r>
              <a:rPr lang="en-US" altLang="ja-JP" sz="2000" dirty="0" smtClean="0">
                <a:latin typeface="+mn-ea"/>
              </a:rPr>
              <a:t>]×ADC [</a:t>
            </a:r>
            <a:r>
              <a:rPr lang="en-US" altLang="ja-JP" sz="2000" dirty="0" err="1" smtClean="0">
                <a:latin typeface="+mn-ea"/>
              </a:rPr>
              <a:t>ch</a:t>
            </a:r>
            <a:r>
              <a:rPr lang="en-US" altLang="ja-JP" sz="2000" dirty="0" smtClean="0">
                <a:latin typeface="+mn-ea"/>
              </a:rPr>
              <a:t>]</a:t>
            </a:r>
            <a:r>
              <a:rPr lang="ja-JP" altLang="en-US" sz="2000" dirty="0" smtClean="0">
                <a:latin typeface="+mn-ea"/>
              </a:rPr>
              <a:t>として較正することが可能となった。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予想される</a:t>
            </a:r>
            <a:r>
              <a:rPr lang="en-US" altLang="ja-JP" sz="2000" dirty="0" err="1" smtClean="0">
                <a:latin typeface="+mn-ea"/>
              </a:rPr>
              <a:t>ch</a:t>
            </a:r>
            <a:r>
              <a:rPr lang="ja-JP" altLang="en-US" sz="2000" dirty="0" smtClean="0">
                <a:latin typeface="+mn-ea"/>
              </a:rPr>
              <a:t>同士の相関が実験的に確認できた。実際の観測では、信号のあった</a:t>
            </a:r>
            <a:r>
              <a:rPr lang="en-US" altLang="ja-JP" sz="2000" dirty="0" err="1" smtClean="0">
                <a:latin typeface="+mn-ea"/>
              </a:rPr>
              <a:t>ch</a:t>
            </a:r>
            <a:r>
              <a:rPr lang="ja-JP" altLang="en-US" sz="2000" dirty="0" smtClean="0">
                <a:latin typeface="+mn-ea"/>
              </a:rPr>
              <a:t>と両サイドの</a:t>
            </a:r>
            <a:r>
              <a:rPr lang="en-US" altLang="ja-JP" sz="2000" dirty="0" err="1" smtClean="0">
                <a:latin typeface="+mn-ea"/>
              </a:rPr>
              <a:t>ch</a:t>
            </a:r>
            <a:r>
              <a:rPr lang="ja-JP" altLang="en-US" sz="2000" dirty="0" smtClean="0">
                <a:latin typeface="+mn-ea"/>
              </a:rPr>
              <a:t>のイベントの足し合わせから、デポジットエネルギーを確定する。</a:t>
            </a:r>
            <a:endParaRPr lang="en-US" altLang="ja-JP" sz="20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4733266" cy="3209916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5176" y="201168"/>
            <a:ext cx="7413918" cy="577452"/>
          </a:xfrm>
          <a:noFill/>
        </p:spPr>
        <p:txBody>
          <a:bodyPr>
            <a:noAutofit/>
          </a:bodyPr>
          <a:lstStyle/>
          <a:p>
            <a:r>
              <a:rPr lang="en-US" altLang="ja-JP" sz="3200" b="1" dirty="0" smtClean="0">
                <a:solidFill>
                  <a:srgbClr val="FF6600"/>
                </a:solidFill>
              </a:rPr>
              <a:t>Si</a:t>
            </a:r>
            <a:r>
              <a:rPr lang="ja-JP" altLang="en-US" sz="3200" b="1" dirty="0" smtClean="0">
                <a:solidFill>
                  <a:srgbClr val="FF6600"/>
                </a:solidFill>
              </a:rPr>
              <a:t>ビーム照射　</a:t>
            </a:r>
            <a:endParaRPr kumimoji="1" lang="ja-JP" altLang="en-US" sz="3200" b="1" dirty="0">
              <a:solidFill>
                <a:srgbClr val="FF66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57224" y="78579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+mj-ea"/>
                <a:ea typeface="+mj-ea"/>
              </a:rPr>
              <a:t>4</a:t>
            </a:r>
            <a:r>
              <a:rPr kumimoji="1" lang="en-US" altLang="ja-JP" dirty="0" smtClean="0">
                <a:latin typeface="+mj-ea"/>
                <a:ea typeface="+mj-ea"/>
              </a:rPr>
              <a:t>00 </a:t>
            </a:r>
            <a:r>
              <a:rPr lang="en-US" altLang="ja-JP" dirty="0" smtClean="0">
                <a:latin typeface="+mj-ea"/>
                <a:ea typeface="+mj-ea"/>
              </a:rPr>
              <a:t>µm </a:t>
            </a:r>
            <a:r>
              <a:rPr lang="ja-JP" altLang="en-US" dirty="0" smtClean="0">
                <a:latin typeface="+mj-ea"/>
                <a:ea typeface="+mj-ea"/>
              </a:rPr>
              <a:t>厚</a:t>
            </a:r>
            <a:r>
              <a:rPr lang="en-US" altLang="ja-JP" dirty="0" smtClean="0">
                <a:latin typeface="+mj-ea"/>
                <a:ea typeface="+mj-ea"/>
              </a:rPr>
              <a:t> </a:t>
            </a:r>
            <a:r>
              <a:rPr lang="ja-JP" altLang="en-US" dirty="0" smtClean="0">
                <a:latin typeface="+mj-ea"/>
                <a:ea typeface="+mj-ea"/>
              </a:rPr>
              <a:t>シリコン検出器にデポジットするエネルギーは</a:t>
            </a:r>
            <a:endParaRPr lang="en-US" altLang="ja-JP" dirty="0" smtClean="0">
              <a:latin typeface="+mj-ea"/>
              <a:ea typeface="+mj-ea"/>
            </a:endParaRPr>
          </a:p>
          <a:p>
            <a:r>
              <a:rPr lang="en-US" altLang="ja-JP" dirty="0" smtClean="0">
                <a:latin typeface="+mj-ea"/>
                <a:ea typeface="+mj-ea"/>
              </a:rPr>
              <a:t>Stopping power 85.9 </a:t>
            </a:r>
            <a:r>
              <a:rPr lang="en-US" altLang="ja-JP" dirty="0" err="1" smtClean="0">
                <a:latin typeface="+mj-ea"/>
                <a:ea typeface="+mj-ea"/>
              </a:rPr>
              <a:t>MeV</a:t>
            </a:r>
            <a:r>
              <a:rPr lang="en-US" altLang="ja-JP" dirty="0" smtClean="0">
                <a:latin typeface="+mj-ea"/>
                <a:ea typeface="+mj-ea"/>
              </a:rPr>
              <a:t>/mm @ 22.4 </a:t>
            </a:r>
            <a:r>
              <a:rPr lang="en-US" altLang="ja-JP" dirty="0" err="1" smtClean="0">
                <a:latin typeface="+mj-ea"/>
                <a:ea typeface="+mj-ea"/>
              </a:rPr>
              <a:t>GeV</a:t>
            </a:r>
            <a:r>
              <a:rPr lang="en-US" altLang="ja-JP" dirty="0" smtClean="0">
                <a:latin typeface="+mj-ea"/>
                <a:ea typeface="+mj-ea"/>
              </a:rPr>
              <a:t> → 34.4 </a:t>
            </a:r>
            <a:r>
              <a:rPr lang="en-US" altLang="ja-JP" dirty="0" err="1" smtClean="0">
                <a:latin typeface="+mj-ea"/>
                <a:ea typeface="+mj-ea"/>
              </a:rPr>
              <a:t>MeV</a:t>
            </a:r>
            <a:r>
              <a:rPr lang="ja-JP" altLang="en-US" dirty="0" smtClean="0">
                <a:latin typeface="+mj-ea"/>
                <a:ea typeface="+mj-ea"/>
              </a:rPr>
              <a:t>がデポジットされる。</a:t>
            </a:r>
            <a:endParaRPr lang="en-US" altLang="ja-JP" dirty="0" smtClean="0">
              <a:latin typeface="+mj-ea"/>
              <a:ea typeface="+mj-ea"/>
            </a:endParaRPr>
          </a:p>
          <a:p>
            <a:r>
              <a:rPr lang="en-US" altLang="ja-JP" dirty="0" smtClean="0">
                <a:latin typeface="+mj-ea"/>
                <a:ea typeface="+mj-ea"/>
              </a:rPr>
              <a:t>ASIC</a:t>
            </a:r>
            <a:r>
              <a:rPr lang="ja-JP" altLang="en-US" dirty="0" smtClean="0">
                <a:latin typeface="+mj-ea"/>
                <a:ea typeface="+mj-ea"/>
              </a:rPr>
              <a:t>のレンジは</a:t>
            </a:r>
            <a:r>
              <a:rPr lang="en-US" altLang="ja-JP" dirty="0" smtClean="0">
                <a:latin typeface="+mj-ea"/>
                <a:ea typeface="+mj-ea"/>
              </a:rPr>
              <a:t>2.5 </a:t>
            </a:r>
            <a:r>
              <a:rPr lang="en-US" altLang="ja-JP" dirty="0" err="1" smtClean="0">
                <a:latin typeface="+mj-ea"/>
                <a:ea typeface="+mj-ea"/>
              </a:rPr>
              <a:t>MeV</a:t>
            </a:r>
            <a:r>
              <a:rPr lang="ja-JP" altLang="en-US" dirty="0" smtClean="0">
                <a:latin typeface="+mj-ea"/>
                <a:ea typeface="+mj-ea"/>
              </a:rPr>
              <a:t>程度</a:t>
            </a:r>
            <a:r>
              <a:rPr lang="en-US" altLang="ja-JP" dirty="0" smtClean="0">
                <a:latin typeface="+mj-ea"/>
                <a:ea typeface="+mj-ea"/>
              </a:rPr>
              <a:t>(slow-shaper</a:t>
            </a:r>
            <a:r>
              <a:rPr lang="ja-JP" altLang="en-US" dirty="0" smtClean="0">
                <a:latin typeface="+mj-ea"/>
                <a:ea typeface="+mj-ea"/>
              </a:rPr>
              <a:t>のゲインの線形性が崩れてくる位置として予想</a:t>
            </a:r>
            <a:r>
              <a:rPr lang="en-US" altLang="ja-JP" dirty="0" smtClean="0">
                <a:latin typeface="+mj-ea"/>
                <a:ea typeface="+mj-ea"/>
              </a:rPr>
              <a:t>)</a:t>
            </a:r>
            <a:r>
              <a:rPr lang="ja-JP" altLang="en-US" dirty="0" smtClean="0">
                <a:latin typeface="+mj-ea"/>
                <a:ea typeface="+mj-ea"/>
              </a:rPr>
              <a:t>なので、その付近で飽和するはずである。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4282" y="7857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予想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3425965" y="3240067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+mj-ea"/>
                <a:ea typeface="+mj-ea"/>
              </a:rPr>
              <a:t>Si</a:t>
            </a:r>
            <a:r>
              <a:rPr lang="en-US" altLang="ja-JP" baseline="30000" dirty="0" smtClean="0">
                <a:latin typeface="+mj-ea"/>
                <a:ea typeface="+mj-ea"/>
              </a:rPr>
              <a:t> </a:t>
            </a:r>
            <a:endParaRPr lang="ja-JP" altLang="en-US" dirty="0">
              <a:latin typeface="+mj-ea"/>
              <a:ea typeface="+mj-ea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rot="16200000" flipH="1">
            <a:off x="3661042" y="3589611"/>
            <a:ext cx="225409" cy="1677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500034" y="2357430"/>
            <a:ext cx="262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+mj-ea"/>
                <a:ea typeface="+mj-ea"/>
              </a:rPr>
              <a:t>E = 0.36×ADC </a:t>
            </a:r>
          </a:p>
          <a:p>
            <a:r>
              <a:rPr kumimoji="1" lang="en-US" altLang="ja-JP" sz="1600" dirty="0" smtClean="0">
                <a:latin typeface="+mj-ea"/>
                <a:ea typeface="+mj-ea"/>
              </a:rPr>
              <a:t>(proton</a:t>
            </a:r>
            <a:r>
              <a:rPr lang="ja-JP" altLang="en-US" sz="1600" dirty="0" smtClean="0">
                <a:latin typeface="+mj-ea"/>
                <a:ea typeface="+mj-ea"/>
              </a:rPr>
              <a:t>の実験結果に基づく</a:t>
            </a:r>
            <a:r>
              <a:rPr kumimoji="1" lang="en-US" altLang="ja-JP" sz="1600" dirty="0" smtClean="0">
                <a:latin typeface="+mj-ea"/>
                <a:ea typeface="+mj-ea"/>
              </a:rPr>
              <a:t>)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pic>
        <p:nvPicPr>
          <p:cNvPr id="24" name="Picture 4" descr="F:\ch23_gain_ADC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3666" y="2071678"/>
            <a:ext cx="4720334" cy="3214710"/>
          </a:xfrm>
          <a:prstGeom prst="rect">
            <a:avLst/>
          </a:prstGeom>
          <a:noFill/>
        </p:spPr>
      </p:pic>
      <p:grpSp>
        <p:nvGrpSpPr>
          <p:cNvPr id="52" name="グループ化 51"/>
          <p:cNvGrpSpPr/>
          <p:nvPr/>
        </p:nvGrpSpPr>
        <p:grpSpPr>
          <a:xfrm>
            <a:off x="357158" y="5572140"/>
            <a:ext cx="8009602" cy="857256"/>
            <a:chOff x="428596" y="5572140"/>
            <a:chExt cx="8042069" cy="857256"/>
          </a:xfrm>
        </p:grpSpPr>
        <p:sp>
          <p:nvSpPr>
            <p:cNvPr id="23" name="正方形/長方形 22"/>
            <p:cNvSpPr/>
            <p:nvPr/>
          </p:nvSpPr>
          <p:spPr>
            <a:xfrm>
              <a:off x="1214414" y="5643578"/>
              <a:ext cx="6611136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latin typeface="ＭＳ Ｐ明朝" pitchFamily="18" charset="-128"/>
                  <a:ea typeface="ＭＳ Ｐ明朝" pitchFamily="18" charset="-128"/>
                </a:rPr>
                <a:t>2.4 </a:t>
              </a:r>
              <a:r>
                <a:rPr lang="en-US" altLang="ja-JP" dirty="0" err="1" smtClean="0">
                  <a:latin typeface="ＭＳ Ｐ明朝" pitchFamily="18" charset="-128"/>
                  <a:ea typeface="ＭＳ Ｐ明朝" pitchFamily="18" charset="-128"/>
                </a:rPr>
                <a:t>MeV</a:t>
              </a:r>
              <a:r>
                <a:rPr lang="ja-JP" altLang="en-US" dirty="0" err="1" smtClean="0">
                  <a:latin typeface="ＭＳ Ｐ明朝" pitchFamily="18" charset="-128"/>
                  <a:ea typeface="ＭＳ Ｐ明朝" pitchFamily="18" charset="-128"/>
                </a:rPr>
                <a:t>で飽</a:t>
              </a:r>
              <a:r>
                <a:rPr lang="ja-JP" altLang="en-US" dirty="0" smtClean="0">
                  <a:latin typeface="ＭＳ Ｐ明朝" pitchFamily="18" charset="-128"/>
                  <a:ea typeface="ＭＳ Ｐ明朝" pitchFamily="18" charset="-128"/>
                </a:rPr>
                <a:t>和し、ピークとなった。</a:t>
              </a:r>
              <a:r>
                <a:rPr lang="en-US" altLang="ja-JP" dirty="0" smtClean="0">
                  <a:latin typeface="ＭＳ Ｐ明朝" pitchFamily="18" charset="-128"/>
                  <a:ea typeface="ＭＳ Ｐ明朝" pitchFamily="18" charset="-128"/>
                </a:rPr>
                <a:t>Si</a:t>
              </a:r>
              <a:r>
                <a:rPr lang="ja-JP" altLang="en-US" dirty="0" smtClean="0">
                  <a:latin typeface="ＭＳ Ｐ明朝" pitchFamily="18" charset="-128"/>
                  <a:ea typeface="ＭＳ Ｐ明朝" pitchFamily="18" charset="-128"/>
                </a:rPr>
                <a:t>信号の出力以外にもピークが見られ</a:t>
              </a:r>
              <a:r>
                <a:rPr lang="en-US" altLang="ja-JP" dirty="0" smtClean="0">
                  <a:latin typeface="ＭＳ Ｐ明朝" pitchFamily="18" charset="-128"/>
                  <a:ea typeface="ＭＳ Ｐ明朝" pitchFamily="18" charset="-128"/>
                </a:rPr>
                <a:t>(-1600 </a:t>
              </a:r>
              <a:r>
                <a:rPr lang="en-US" altLang="ja-JP" dirty="0" err="1" smtClean="0">
                  <a:latin typeface="ＭＳ Ｐ明朝" pitchFamily="18" charset="-128"/>
                  <a:ea typeface="ＭＳ Ｐ明朝" pitchFamily="18" charset="-128"/>
                </a:rPr>
                <a:t>keV</a:t>
              </a:r>
              <a:r>
                <a:rPr lang="en-US" altLang="ja-JP" dirty="0" smtClean="0">
                  <a:latin typeface="ＭＳ Ｐ明朝" pitchFamily="18" charset="-128"/>
                  <a:ea typeface="ＭＳ Ｐ明朝" pitchFamily="18" charset="-128"/>
                </a:rPr>
                <a:t>, 100 </a:t>
              </a:r>
              <a:r>
                <a:rPr lang="en-US" altLang="ja-JP" dirty="0" err="1" smtClean="0">
                  <a:latin typeface="ＭＳ Ｐ明朝" pitchFamily="18" charset="-128"/>
                  <a:ea typeface="ＭＳ Ｐ明朝" pitchFamily="18" charset="-128"/>
                </a:rPr>
                <a:t>keV</a:t>
              </a:r>
              <a:r>
                <a:rPr lang="en-US" altLang="ja-JP" dirty="0" smtClean="0">
                  <a:latin typeface="ＭＳ Ｐ明朝" pitchFamily="18" charset="-128"/>
                  <a:ea typeface="ＭＳ Ｐ明朝" pitchFamily="18" charset="-128"/>
                </a:rPr>
                <a:t>, 600 </a:t>
              </a:r>
              <a:r>
                <a:rPr lang="en-US" altLang="ja-JP" dirty="0" err="1" smtClean="0">
                  <a:latin typeface="ＭＳ Ｐ明朝" pitchFamily="18" charset="-128"/>
                  <a:ea typeface="ＭＳ Ｐ明朝" pitchFamily="18" charset="-128"/>
                </a:rPr>
                <a:t>keV</a:t>
              </a:r>
              <a:r>
                <a:rPr lang="ja-JP" altLang="en-US" dirty="0" smtClean="0">
                  <a:latin typeface="ＭＳ Ｐ明朝" pitchFamily="18" charset="-128"/>
                  <a:ea typeface="ＭＳ Ｐ明朝" pitchFamily="18" charset="-128"/>
                </a:rPr>
                <a:t>付近</a:t>
              </a:r>
              <a:r>
                <a:rPr lang="en-US" altLang="ja-JP" dirty="0" smtClean="0">
                  <a:latin typeface="ＭＳ Ｐ明朝" pitchFamily="18" charset="-128"/>
                  <a:ea typeface="ＭＳ Ｐ明朝" pitchFamily="18" charset="-128"/>
                </a:rPr>
                <a:t>)</a:t>
              </a:r>
              <a:r>
                <a:rPr lang="ja-JP" altLang="en-US" dirty="0" err="1" smtClean="0">
                  <a:latin typeface="ＭＳ Ｐ明朝" pitchFamily="18" charset="-128"/>
                  <a:ea typeface="ＭＳ Ｐ明朝" pitchFamily="18" charset="-128"/>
                </a:rPr>
                <a:t>、</a:t>
              </a:r>
              <a:r>
                <a:rPr lang="ja-JP" altLang="en-US" dirty="0" smtClean="0">
                  <a:latin typeface="ＭＳ Ｐ明朝" pitchFamily="18" charset="-128"/>
                  <a:ea typeface="ＭＳ Ｐ明朝" pitchFamily="18" charset="-128"/>
                </a:rPr>
                <a:t>現在解析中である。</a:t>
              </a:r>
              <a:endParaRPr lang="en-US" altLang="ja-JP" dirty="0" smtClean="0">
                <a:latin typeface="ＭＳ Ｐ明朝" pitchFamily="18" charset="-128"/>
                <a:ea typeface="ＭＳ Ｐ明朝" pitchFamily="18" charset="-128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500034" y="5643578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smtClean="0"/>
                <a:t>結果</a:t>
              </a:r>
              <a:endParaRPr lang="ja-JP" altLang="en-US" dirty="0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428596" y="5572140"/>
              <a:ext cx="8042069" cy="85725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6" name="直線コネクタ 15"/>
          <p:cNvCxnSpPr/>
          <p:nvPr/>
        </p:nvCxnSpPr>
        <p:spPr>
          <a:xfrm>
            <a:off x="4929190" y="2786058"/>
            <a:ext cx="3714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4929190" y="2500306"/>
            <a:ext cx="1197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Si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の飽和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ch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rot="5400000" flipH="1" flipV="1">
            <a:off x="8215618" y="2991408"/>
            <a:ext cx="35719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7500926" y="3214686"/>
            <a:ext cx="164307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200" b="1" dirty="0" smtClean="0"/>
              <a:t>この辺りで飽和すると予想される</a:t>
            </a:r>
            <a:endParaRPr lang="ja-JP" altLang="en-US" sz="1200" b="1" dirty="0"/>
          </a:p>
        </p:txBody>
      </p:sp>
      <p:sp>
        <p:nvSpPr>
          <p:cNvPr id="22" name="円/楕円 21"/>
          <p:cNvSpPr/>
          <p:nvPr/>
        </p:nvSpPr>
        <p:spPr>
          <a:xfrm>
            <a:off x="8358214" y="2714620"/>
            <a:ext cx="500066" cy="214314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/>
          <a:lstStyle/>
          <a:p>
            <a:r>
              <a:rPr kumimoji="1" lang="en-US" altLang="ja-JP" b="1" dirty="0" smtClean="0"/>
              <a:t>Si</a:t>
            </a:r>
            <a:r>
              <a:rPr kumimoji="1" lang="ja-JP" altLang="en-US" b="1" dirty="0" smtClean="0"/>
              <a:t>ビーム照射のまとめ</a:t>
            </a:r>
            <a:endParaRPr kumimoji="1" lang="ja-JP" altLang="en-US" b="1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1"/>
          </p:nvPr>
        </p:nvSpPr>
        <p:spPr>
          <a:xfrm>
            <a:off x="364588" y="1071546"/>
            <a:ext cx="7931919" cy="4709160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>
                <a:latin typeface="+mj-ea"/>
                <a:ea typeface="+mj-ea"/>
              </a:rPr>
              <a:t>Si</a:t>
            </a:r>
            <a:r>
              <a:rPr lang="ja-JP" altLang="en-US" sz="2000" dirty="0" smtClean="0">
                <a:latin typeface="+mj-ea"/>
                <a:ea typeface="+mj-ea"/>
              </a:rPr>
              <a:t>の信号は、測定</a:t>
            </a:r>
            <a:r>
              <a:rPr lang="ja-JP" altLang="en-US" sz="2000" dirty="0" smtClean="0">
                <a:latin typeface="+mj-ea"/>
                <a:ea typeface="+mj-ea"/>
              </a:rPr>
              <a:t>限界</a:t>
            </a:r>
            <a:r>
              <a:rPr lang="ja-JP" altLang="en-US" sz="2000" dirty="0" smtClean="0">
                <a:latin typeface="+mj-ea"/>
                <a:ea typeface="+mj-ea"/>
              </a:rPr>
              <a:t>と予想される</a:t>
            </a:r>
            <a:r>
              <a:rPr lang="en-US" altLang="ja-JP" sz="2000" dirty="0" smtClean="0">
                <a:latin typeface="+mj-ea"/>
                <a:ea typeface="+mj-ea"/>
              </a:rPr>
              <a:t>2.5 </a:t>
            </a:r>
            <a:r>
              <a:rPr lang="en-US" altLang="ja-JP" sz="2000" dirty="0" err="1" smtClean="0">
                <a:latin typeface="+mj-ea"/>
                <a:ea typeface="+mj-ea"/>
              </a:rPr>
              <a:t>MeV</a:t>
            </a:r>
            <a:r>
              <a:rPr lang="ja-JP" altLang="en-US" sz="2000" dirty="0" smtClean="0">
                <a:latin typeface="+mj-ea"/>
                <a:ea typeface="+mj-ea"/>
              </a:rPr>
              <a:t>付近で飽和しピークとなった。</a:t>
            </a:r>
            <a:endParaRPr lang="en-US" altLang="ja-JP" sz="2000" dirty="0" smtClean="0">
              <a:latin typeface="+mj-ea"/>
              <a:ea typeface="+mj-ea"/>
            </a:endParaRPr>
          </a:p>
          <a:p>
            <a:r>
              <a:rPr lang="ja-JP" altLang="en-US" sz="2000" dirty="0" smtClean="0">
                <a:latin typeface="+mj-ea"/>
                <a:ea typeface="+mj-ea"/>
              </a:rPr>
              <a:t>大信号の入射によって、メインイベント以外にもいくつかピークが見られた。原因はまだはっきりしていないが、特性</a:t>
            </a:r>
            <a:r>
              <a:rPr lang="en-US" altLang="ja-JP" sz="2000" dirty="0" smtClean="0">
                <a:latin typeface="+mj-ea"/>
                <a:ea typeface="+mj-ea"/>
              </a:rPr>
              <a:t>X</a:t>
            </a:r>
            <a:r>
              <a:rPr lang="ja-JP" altLang="en-US" sz="2000" dirty="0" smtClean="0">
                <a:latin typeface="+mj-ea"/>
                <a:ea typeface="+mj-ea"/>
              </a:rPr>
              <a:t>線・消滅光子・コンプトン散乱・周辺物質からの</a:t>
            </a:r>
            <a:r>
              <a:rPr lang="en-US" altLang="ja-JP" sz="2000" dirty="0" smtClean="0">
                <a:latin typeface="+mj-ea"/>
                <a:ea typeface="+mj-ea"/>
              </a:rPr>
              <a:t>back-scatter</a:t>
            </a:r>
            <a:r>
              <a:rPr lang="ja-JP" altLang="en-US" sz="2000" dirty="0" smtClean="0">
                <a:latin typeface="+mj-ea"/>
                <a:ea typeface="+mj-ea"/>
              </a:rPr>
              <a:t>などが考えられる。</a:t>
            </a:r>
            <a:endParaRPr lang="en-US" altLang="ja-JP" sz="2000" dirty="0" smtClean="0">
              <a:latin typeface="+mj-ea"/>
              <a:ea typeface="+mj-ea"/>
            </a:endParaRPr>
          </a:p>
          <a:p>
            <a:endParaRPr kumimoji="1" lang="ja-JP" altLang="en-US" sz="2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F:\HIMAC_FWH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96" y="822371"/>
            <a:ext cx="3290849" cy="2231725"/>
          </a:xfrm>
          <a:prstGeom prst="rect">
            <a:avLst/>
          </a:prstGeom>
          <a:noFill/>
        </p:spPr>
      </p:pic>
      <p:pic>
        <p:nvPicPr>
          <p:cNvPr id="2056" name="Picture 8" descr="F:\HIMAC_pe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2272" y="813225"/>
            <a:ext cx="3310128" cy="2244799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67512"/>
          </a:xfrm>
        </p:spPr>
        <p:txBody>
          <a:bodyPr>
            <a:normAutofit/>
          </a:bodyPr>
          <a:lstStyle/>
          <a:p>
            <a:r>
              <a:rPr kumimoji="1" lang="ja-JP" altLang="en-US" sz="3200" b="1" dirty="0" smtClean="0">
                <a:solidFill>
                  <a:srgbClr val="FF6600"/>
                </a:solidFill>
                <a:latin typeface="ＭＳ Ｐ明朝" pitchFamily="18" charset="-128"/>
                <a:ea typeface="ＭＳ Ｐ明朝" pitchFamily="18" charset="-128"/>
              </a:rPr>
              <a:t>分解能の変化 </a:t>
            </a:r>
            <a:r>
              <a:rPr kumimoji="1" lang="en-US" altLang="ja-JP" sz="3200" b="1" dirty="0" smtClean="0">
                <a:solidFill>
                  <a:srgbClr val="FF6600"/>
                </a:solidFill>
                <a:latin typeface="ＭＳ Ｐ明朝" pitchFamily="18" charset="-128"/>
                <a:ea typeface="ＭＳ Ｐ明朝" pitchFamily="18" charset="-128"/>
              </a:rPr>
              <a:t>(</a:t>
            </a:r>
            <a:r>
              <a:rPr kumimoji="1" lang="en-US" altLang="ja-JP" sz="3200" b="1" baseline="30000" dirty="0" smtClean="0">
                <a:solidFill>
                  <a:srgbClr val="FF6600"/>
                </a:solidFill>
                <a:latin typeface="ＭＳ Ｐ明朝" pitchFamily="18" charset="-128"/>
                <a:ea typeface="ＭＳ Ｐ明朝" pitchFamily="18" charset="-128"/>
              </a:rPr>
              <a:t>241</a:t>
            </a:r>
            <a:r>
              <a:rPr kumimoji="1" lang="en-US" altLang="ja-JP" sz="3200" b="1" dirty="0" smtClean="0">
                <a:solidFill>
                  <a:srgbClr val="FF6600"/>
                </a:solidFill>
                <a:latin typeface="ＭＳ Ｐ明朝" pitchFamily="18" charset="-128"/>
                <a:ea typeface="ＭＳ Ｐ明朝" pitchFamily="18" charset="-128"/>
              </a:rPr>
              <a:t>Am</a:t>
            </a:r>
            <a:r>
              <a:rPr kumimoji="1" lang="ja-JP" altLang="en-US" sz="3200" b="1" dirty="0" smtClean="0">
                <a:solidFill>
                  <a:srgbClr val="FF6600"/>
                </a:solidFill>
                <a:latin typeface="ＭＳ Ｐ明朝" pitchFamily="18" charset="-128"/>
                <a:ea typeface="ＭＳ Ｐ明朝" pitchFamily="18" charset="-128"/>
              </a:rPr>
              <a:t>照射</a:t>
            </a:r>
            <a:r>
              <a:rPr kumimoji="1" lang="en-US" altLang="ja-JP" sz="3200" b="1" dirty="0" smtClean="0">
                <a:solidFill>
                  <a:srgbClr val="FF6600"/>
                </a:solidFill>
                <a:latin typeface="ＭＳ Ｐ明朝" pitchFamily="18" charset="-128"/>
                <a:ea typeface="ＭＳ Ｐ明朝" pitchFamily="18" charset="-128"/>
              </a:rPr>
              <a:t>)</a:t>
            </a:r>
            <a:endParaRPr kumimoji="1" lang="ja-JP" altLang="en-US" sz="3200" b="1" dirty="0">
              <a:solidFill>
                <a:srgbClr val="FF6600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843194" y="2313424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200" dirty="0" smtClean="0">
                <a:solidFill>
                  <a:srgbClr val="FF0000"/>
                </a:solidFill>
              </a:rPr>
              <a:t>赤：照射後</a:t>
            </a:r>
            <a:endParaRPr lang="en-US" altLang="ja-JP" sz="12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1200" dirty="0" smtClean="0">
                <a:solidFill>
                  <a:srgbClr val="0000FF"/>
                </a:solidFill>
              </a:rPr>
              <a:t>青：照射前</a:t>
            </a:r>
            <a:endParaRPr lang="ja-JP" altLang="en-US" sz="1200" dirty="0">
              <a:solidFill>
                <a:srgbClr val="0000FF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298448" y="5522418"/>
            <a:ext cx="600760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dirty="0" smtClean="0">
                <a:latin typeface="+mn-ea"/>
              </a:rPr>
              <a:t>◆</a:t>
            </a:r>
            <a:r>
              <a:rPr lang="en-US" altLang="ja-JP" dirty="0" err="1" smtClean="0">
                <a:latin typeface="+mn-ea"/>
              </a:rPr>
              <a:t>Si+Proton</a:t>
            </a:r>
            <a:r>
              <a:rPr lang="ja-JP" altLang="en-US" dirty="0" smtClean="0">
                <a:latin typeface="+mn-ea"/>
              </a:rPr>
              <a:t>照射後は、</a:t>
            </a:r>
            <a:endParaRPr lang="en-US" altLang="ja-JP" dirty="0" smtClean="0">
              <a:latin typeface="+mn-ea"/>
            </a:endParaRPr>
          </a:p>
          <a:p>
            <a:pPr>
              <a:defRPr/>
            </a:pPr>
            <a:r>
              <a:rPr lang="en-US" altLang="ja-JP" dirty="0" smtClean="0">
                <a:latin typeface="+mn-ea"/>
              </a:rPr>
              <a:t>         </a:t>
            </a:r>
            <a:r>
              <a:rPr lang="ja-JP" altLang="en-US" dirty="0" smtClean="0">
                <a:latin typeface="+mn-ea"/>
              </a:rPr>
              <a:t>分解能：常温で</a:t>
            </a:r>
            <a:r>
              <a:rPr lang="en-US" altLang="ja-JP" dirty="0" smtClean="0">
                <a:latin typeface="+mn-ea"/>
              </a:rPr>
              <a:t>4keV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70</a:t>
            </a:r>
            <a:r>
              <a:rPr lang="ja-JP" altLang="en-US" dirty="0" smtClean="0">
                <a:latin typeface="+mn-ea"/>
              </a:rPr>
              <a:t>℃で</a:t>
            </a:r>
            <a:r>
              <a:rPr lang="en-US" altLang="ja-JP" dirty="0" smtClean="0">
                <a:latin typeface="+mn-ea"/>
              </a:rPr>
              <a:t>2keV</a:t>
            </a:r>
            <a:r>
              <a:rPr lang="ja-JP" altLang="en-US" dirty="0" smtClean="0">
                <a:latin typeface="+mn-ea"/>
              </a:rPr>
              <a:t>程度劣化</a:t>
            </a:r>
            <a:endParaRPr lang="en-US" altLang="ja-JP" dirty="0" smtClean="0">
              <a:latin typeface="+mn-ea"/>
            </a:endParaRPr>
          </a:p>
          <a:p>
            <a:pPr>
              <a:defRPr/>
            </a:pPr>
            <a:r>
              <a:rPr lang="ja-JP" altLang="en-US" dirty="0" smtClean="0">
                <a:latin typeface="+mn-ea"/>
              </a:rPr>
              <a:t>　　　　零点付近のノイズ：常温、</a:t>
            </a:r>
            <a:r>
              <a:rPr lang="en-US" altLang="ja-JP" dirty="0" smtClean="0">
                <a:latin typeface="+mn-ea"/>
              </a:rPr>
              <a:t>70</a:t>
            </a:r>
            <a:r>
              <a:rPr lang="ja-JP" altLang="en-US" dirty="0" smtClean="0">
                <a:latin typeface="+mn-ea"/>
              </a:rPr>
              <a:t>℃ともに</a:t>
            </a:r>
            <a:r>
              <a:rPr lang="en-US" altLang="ja-JP" dirty="0" smtClean="0">
                <a:latin typeface="+mn-ea"/>
              </a:rPr>
              <a:t>2 </a:t>
            </a:r>
            <a:r>
              <a:rPr lang="en-US" altLang="ja-JP" dirty="0" err="1" smtClean="0">
                <a:latin typeface="+mn-ea"/>
              </a:rPr>
              <a:t>keV</a:t>
            </a:r>
            <a:r>
              <a:rPr lang="ja-JP" altLang="en-US" dirty="0" smtClean="0">
                <a:latin typeface="+mn-ea"/>
              </a:rPr>
              <a:t>程度増加</a:t>
            </a:r>
            <a:endParaRPr lang="en-US" altLang="ja-JP" dirty="0" smtClean="0">
              <a:latin typeface="+mn-ea"/>
            </a:endParaRPr>
          </a:p>
          <a:p>
            <a:pPr>
              <a:defRPr/>
            </a:pPr>
            <a:r>
              <a:rPr lang="ja-JP" altLang="en-US" dirty="0" smtClean="0">
                <a:latin typeface="+mn-ea"/>
              </a:rPr>
              <a:t>　　　　ピーク位置：常温で</a:t>
            </a:r>
            <a:r>
              <a:rPr lang="en-US" altLang="ja-JP" dirty="0" smtClean="0">
                <a:latin typeface="+mn-ea"/>
              </a:rPr>
              <a:t>-3keV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70</a:t>
            </a:r>
            <a:r>
              <a:rPr lang="ja-JP" altLang="en-US" dirty="0" smtClean="0">
                <a:latin typeface="+mn-ea"/>
              </a:rPr>
              <a:t>℃で</a:t>
            </a:r>
            <a:r>
              <a:rPr lang="en-US" altLang="ja-JP" dirty="0" smtClean="0">
                <a:latin typeface="+mn-ea"/>
              </a:rPr>
              <a:t>+10 </a:t>
            </a:r>
            <a:r>
              <a:rPr lang="en-US" altLang="ja-JP" dirty="0" err="1" smtClean="0">
                <a:latin typeface="+mn-ea"/>
              </a:rPr>
              <a:t>keV</a:t>
            </a:r>
            <a:r>
              <a:rPr lang="ja-JP" altLang="en-US" dirty="0" smtClean="0">
                <a:latin typeface="+mn-ea"/>
              </a:rPr>
              <a:t>程度シフト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620416" y="750931"/>
            <a:ext cx="1838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solidFill>
                  <a:srgbClr val="002060"/>
                </a:solidFill>
              </a:rPr>
              <a:t>エネルギー分解能</a:t>
            </a:r>
            <a:endParaRPr lang="ja-JP" altLang="en-US" sz="1600" b="1" dirty="0">
              <a:solidFill>
                <a:srgbClr val="002060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5456138" y="750932"/>
            <a:ext cx="1425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600" b="1" dirty="0" smtClean="0">
                <a:solidFill>
                  <a:srgbClr val="002060"/>
                </a:solidFill>
              </a:rPr>
              <a:t>ノイズの変化</a:t>
            </a:r>
            <a:endParaRPr lang="ja-JP" altLang="en-US" sz="1600" b="1" dirty="0">
              <a:solidFill>
                <a:srgbClr val="002060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6492814" y="2313424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200" dirty="0" smtClean="0">
                <a:solidFill>
                  <a:srgbClr val="FF0000"/>
                </a:solidFill>
              </a:rPr>
              <a:t>赤：照射後</a:t>
            </a:r>
            <a:endParaRPr lang="en-US" altLang="ja-JP" sz="12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1200" dirty="0" smtClean="0">
                <a:solidFill>
                  <a:srgbClr val="0000FF"/>
                </a:solidFill>
              </a:rPr>
              <a:t>青：照射前</a:t>
            </a:r>
            <a:endParaRPr lang="en-US" altLang="ja-JP" sz="1200" dirty="0" smtClean="0">
              <a:solidFill>
                <a:srgbClr val="0000FF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 rot="16200000">
            <a:off x="4028769" y="1491321"/>
            <a:ext cx="11430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Energy[</a:t>
            </a:r>
            <a:r>
              <a:rPr kumimoji="1" lang="en-US" altLang="ja-JP" sz="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keV</a:t>
            </a:r>
            <a:r>
              <a:rPr kumimoji="1" lang="en-US" altLang="ja-JP" sz="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  <a:endParaRPr kumimoji="1" lang="ja-JP" altLang="en-US" sz="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 rot="16200000">
            <a:off x="322605" y="1608480"/>
            <a:ext cx="11430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Energy[</a:t>
            </a:r>
            <a:r>
              <a:rPr kumimoji="1" lang="en-US" altLang="ja-JP" sz="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keV</a:t>
            </a:r>
            <a:r>
              <a:rPr kumimoji="1" lang="en-US" altLang="ja-JP" sz="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  <a:endParaRPr kumimoji="1" lang="ja-JP" altLang="en-US" sz="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F:\after_HIMAC_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1379" y="3163250"/>
            <a:ext cx="3344760" cy="2268286"/>
          </a:xfrm>
          <a:prstGeom prst="rect">
            <a:avLst/>
          </a:prstGeom>
          <a:noFill/>
        </p:spPr>
      </p:pic>
      <p:sp>
        <p:nvSpPr>
          <p:cNvPr id="29" name="正方形/長方形 28"/>
          <p:cNvSpPr/>
          <p:nvPr/>
        </p:nvSpPr>
        <p:spPr>
          <a:xfrm>
            <a:off x="4869742" y="3100956"/>
            <a:ext cx="26466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400" b="1" dirty="0" smtClean="0">
                <a:solidFill>
                  <a:srgbClr val="002060"/>
                </a:solidFill>
              </a:rPr>
              <a:t>照射後の試験における温度推移</a:t>
            </a:r>
            <a:endParaRPr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5358384" y="137161"/>
            <a:ext cx="3785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600" dirty="0" smtClean="0"/>
              <a:t>※</a:t>
            </a:r>
            <a:r>
              <a:rPr lang="ja-JP" altLang="en-US" sz="1600" dirty="0" smtClean="0"/>
              <a:t>エネルギー較正は照射後の各温度での</a:t>
            </a:r>
            <a:r>
              <a:rPr lang="en-US" altLang="ja-JP" sz="1600" dirty="0" smtClean="0"/>
              <a:t>Am</a:t>
            </a:r>
            <a:r>
              <a:rPr lang="ja-JP" altLang="en-US" sz="1600" dirty="0" smtClean="0"/>
              <a:t>のスペクトルのピーク値に基づく　</a:t>
            </a:r>
            <a:endParaRPr lang="ja-JP" altLang="en-US" sz="1600" dirty="0"/>
          </a:p>
        </p:txBody>
      </p:sp>
      <p:sp>
        <p:nvSpPr>
          <p:cNvPr id="58" name="正方形/長方形 57"/>
          <p:cNvSpPr/>
          <p:nvPr/>
        </p:nvSpPr>
        <p:spPr>
          <a:xfrm>
            <a:off x="5635558" y="2813490"/>
            <a:ext cx="814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800" b="1" dirty="0" smtClean="0"/>
              <a:t>Temperature</a:t>
            </a:r>
            <a:endParaRPr lang="ja-JP" altLang="en-US" sz="800" b="1" dirty="0"/>
          </a:p>
        </p:txBody>
      </p:sp>
      <p:sp>
        <p:nvSpPr>
          <p:cNvPr id="59" name="正方形/長方形 58"/>
          <p:cNvSpPr/>
          <p:nvPr/>
        </p:nvSpPr>
        <p:spPr>
          <a:xfrm>
            <a:off x="2048232" y="2813490"/>
            <a:ext cx="814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800" b="1" dirty="0" smtClean="0"/>
              <a:t>Temperature</a:t>
            </a:r>
            <a:endParaRPr lang="ja-JP" altLang="en-US" sz="800" b="1" dirty="0"/>
          </a:p>
        </p:txBody>
      </p:sp>
      <p:sp>
        <p:nvSpPr>
          <p:cNvPr id="60" name="正方形/長方形 59"/>
          <p:cNvSpPr/>
          <p:nvPr/>
        </p:nvSpPr>
        <p:spPr>
          <a:xfrm>
            <a:off x="1125254" y="1053258"/>
            <a:ext cx="150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400" b="1" dirty="0" smtClean="0"/>
              <a:t>常温：</a:t>
            </a:r>
            <a:r>
              <a:rPr lang="en-US" altLang="ja-JP" sz="1400" b="1" dirty="0" smtClean="0"/>
              <a:t>50</a:t>
            </a:r>
            <a:r>
              <a:rPr lang="ja-JP" altLang="en-US" sz="1400" b="1" dirty="0" smtClean="0"/>
              <a:t>％劣化</a:t>
            </a:r>
            <a:endParaRPr lang="en-US" altLang="ja-JP" sz="1400" b="1" dirty="0" smtClean="0"/>
          </a:p>
          <a:p>
            <a:pPr>
              <a:defRPr/>
            </a:pPr>
            <a:r>
              <a:rPr lang="en-US" altLang="ja-JP" sz="1400" b="1" dirty="0" smtClean="0"/>
              <a:t>70</a:t>
            </a:r>
            <a:r>
              <a:rPr lang="ja-JP" altLang="en-US" sz="1400" b="1" dirty="0" smtClean="0"/>
              <a:t>℃：</a:t>
            </a:r>
            <a:r>
              <a:rPr lang="en-US" altLang="ja-JP" sz="1400" b="1" dirty="0" smtClean="0"/>
              <a:t>16</a:t>
            </a:r>
            <a:r>
              <a:rPr lang="ja-JP" altLang="en-US" sz="1400" b="1" dirty="0" smtClean="0"/>
              <a:t>％劣化</a:t>
            </a:r>
            <a:endParaRPr lang="ja-JP" altLang="en-US" sz="1400" b="1" dirty="0"/>
          </a:p>
        </p:txBody>
      </p:sp>
      <p:pic>
        <p:nvPicPr>
          <p:cNvPr id="32" name="Picture 2" descr="G:\peak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473" y="3173349"/>
            <a:ext cx="3286463" cy="225708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grpSp>
        <p:nvGrpSpPr>
          <p:cNvPr id="33" name="グループ化 32"/>
          <p:cNvGrpSpPr/>
          <p:nvPr/>
        </p:nvGrpSpPr>
        <p:grpSpPr>
          <a:xfrm>
            <a:off x="1220736" y="3110084"/>
            <a:ext cx="2217430" cy="2024157"/>
            <a:chOff x="6324047" y="794938"/>
            <a:chExt cx="2217430" cy="2024157"/>
          </a:xfrm>
        </p:grpSpPr>
        <p:sp>
          <p:nvSpPr>
            <p:cNvPr id="36" name="正方形/長方形 35"/>
            <p:cNvSpPr/>
            <p:nvPr/>
          </p:nvSpPr>
          <p:spPr>
            <a:xfrm>
              <a:off x="6702512" y="794938"/>
              <a:ext cx="18389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600" b="1" dirty="0" smtClean="0">
                  <a:solidFill>
                    <a:srgbClr val="002060"/>
                  </a:solidFill>
                </a:rPr>
                <a:t>ピーク位置の変化</a:t>
              </a:r>
              <a:endParaRPr lang="ja-JP" alt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6324047" y="2357430"/>
              <a:ext cx="9541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ja-JP" altLang="en-US" sz="1200" dirty="0" smtClean="0">
                  <a:solidFill>
                    <a:srgbClr val="FF0000"/>
                  </a:solidFill>
                </a:rPr>
                <a:t>赤：照射後</a:t>
              </a:r>
              <a:endParaRPr lang="en-US" altLang="ja-JP" sz="1200" dirty="0" smtClean="0">
                <a:solidFill>
                  <a:srgbClr val="FF0000"/>
                </a:solidFill>
              </a:endParaRPr>
            </a:p>
            <a:p>
              <a:pPr>
                <a:defRPr/>
              </a:pPr>
              <a:r>
                <a:rPr lang="ja-JP" altLang="en-US" sz="1200" dirty="0" smtClean="0">
                  <a:solidFill>
                    <a:srgbClr val="0000FF"/>
                  </a:solidFill>
                </a:rPr>
                <a:t>青：照射前</a:t>
              </a:r>
              <a:endParaRPr lang="en-US" altLang="ja-JP" sz="1200" dirty="0" smtClean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9452" y="128016"/>
            <a:ext cx="8229600" cy="639490"/>
          </a:xfrm>
        </p:spPr>
        <p:txBody>
          <a:bodyPr>
            <a:normAutofit/>
          </a:bodyPr>
          <a:lstStyle/>
          <a:p>
            <a:r>
              <a:rPr kumimoji="1" lang="ja-JP" altLang="en-US" sz="3200" b="1" dirty="0" smtClean="0">
                <a:solidFill>
                  <a:srgbClr val="FF6600"/>
                </a:solidFill>
              </a:rPr>
              <a:t>まとめ</a:t>
            </a:r>
            <a:endParaRPr kumimoji="1" lang="ja-JP" altLang="en-US" sz="3200" b="1" dirty="0">
              <a:solidFill>
                <a:srgbClr val="FF66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01752" y="881236"/>
            <a:ext cx="8549640" cy="5572164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2400" dirty="0" smtClean="0">
                <a:latin typeface="+mj-ea"/>
                <a:ea typeface="+mj-ea"/>
              </a:rPr>
              <a:t>Proton</a:t>
            </a:r>
            <a:r>
              <a:rPr kumimoji="1" lang="ja-JP" altLang="en-US" sz="2400" dirty="0" smtClean="0">
                <a:latin typeface="+mj-ea"/>
                <a:ea typeface="+mj-ea"/>
              </a:rPr>
              <a:t>照射実験より、実際の粒子計測におけるエネルギー較正の見積もりができた。</a:t>
            </a:r>
            <a:r>
              <a:rPr lang="en-US" altLang="ja-JP" sz="2400" dirty="0" smtClean="0">
                <a:latin typeface="+mj-ea"/>
                <a:ea typeface="+mj-ea"/>
              </a:rPr>
              <a:t>E[</a:t>
            </a:r>
            <a:r>
              <a:rPr lang="en-US" altLang="ja-JP" sz="2400" dirty="0" err="1" smtClean="0">
                <a:latin typeface="+mj-ea"/>
                <a:ea typeface="+mj-ea"/>
              </a:rPr>
              <a:t>keV</a:t>
            </a:r>
            <a:r>
              <a:rPr lang="en-US" altLang="ja-JP" sz="2400" dirty="0" smtClean="0">
                <a:latin typeface="+mj-ea"/>
                <a:ea typeface="+mj-ea"/>
              </a:rPr>
              <a:t>]= 0.36×ADC</a:t>
            </a:r>
            <a:r>
              <a:rPr lang="ja-JP" altLang="en-US" sz="2400" dirty="0" smtClean="0">
                <a:latin typeface="+mj-ea"/>
                <a:ea typeface="+mj-ea"/>
              </a:rPr>
              <a:t>値</a:t>
            </a:r>
            <a:r>
              <a:rPr lang="en-US" altLang="ja-JP" sz="2400" dirty="0" smtClean="0">
                <a:latin typeface="+mj-ea"/>
                <a:ea typeface="+mj-ea"/>
              </a:rPr>
              <a:t>[</a:t>
            </a:r>
            <a:r>
              <a:rPr lang="en-US" altLang="ja-JP" sz="2400" dirty="0" err="1" smtClean="0">
                <a:latin typeface="+mj-ea"/>
                <a:ea typeface="+mj-ea"/>
              </a:rPr>
              <a:t>ch</a:t>
            </a:r>
            <a:r>
              <a:rPr lang="en-US" altLang="ja-JP" sz="2400" dirty="0" smtClean="0">
                <a:latin typeface="+mj-ea"/>
                <a:ea typeface="+mj-ea"/>
              </a:rPr>
              <a:t>]</a:t>
            </a:r>
            <a:endParaRPr kumimoji="1" lang="en-US" altLang="ja-JP" sz="2400" dirty="0" smtClean="0">
              <a:latin typeface="+mj-ea"/>
              <a:ea typeface="+mj-ea"/>
            </a:endParaRPr>
          </a:p>
          <a:p>
            <a:r>
              <a:rPr lang="en-US" altLang="ja-JP" sz="2400" dirty="0" smtClean="0">
                <a:latin typeface="+mj-ea"/>
                <a:ea typeface="+mj-ea"/>
              </a:rPr>
              <a:t>Si</a:t>
            </a:r>
            <a:r>
              <a:rPr lang="ja-JP" altLang="en-US" sz="2400" dirty="0" smtClean="0">
                <a:latin typeface="+mj-ea"/>
                <a:ea typeface="+mj-ea"/>
              </a:rPr>
              <a:t>照射実験から、測定限界を超えるデポジットエネルギー</a:t>
            </a:r>
            <a:r>
              <a:rPr lang="ja-JP" altLang="en-US" sz="2400" dirty="0" smtClean="0">
                <a:latin typeface="+mj-ea"/>
                <a:ea typeface="+mj-ea"/>
              </a:rPr>
              <a:t>は</a:t>
            </a:r>
            <a:r>
              <a:rPr lang="en-US" altLang="ja-JP" sz="2400" dirty="0" smtClean="0">
                <a:latin typeface="+mj-ea"/>
                <a:ea typeface="+mj-ea"/>
              </a:rPr>
              <a:t>2.5 </a:t>
            </a:r>
            <a:r>
              <a:rPr lang="en-US" altLang="ja-JP" sz="2400" dirty="0" err="1" smtClean="0">
                <a:latin typeface="+mj-ea"/>
                <a:ea typeface="+mj-ea"/>
              </a:rPr>
              <a:t>MeV</a:t>
            </a:r>
            <a:r>
              <a:rPr lang="ja-JP" altLang="en-US" sz="2400" dirty="0" smtClean="0">
                <a:latin typeface="+mj-ea"/>
                <a:ea typeface="+mj-ea"/>
              </a:rPr>
              <a:t>付近</a:t>
            </a:r>
            <a:r>
              <a:rPr kumimoji="1" lang="ja-JP" altLang="en-US" sz="2400" dirty="0" smtClean="0">
                <a:latin typeface="+mj-ea"/>
                <a:ea typeface="+mj-ea"/>
              </a:rPr>
              <a:t>で飽和しピークと</a:t>
            </a:r>
            <a:r>
              <a:rPr kumimoji="1" lang="ja-JP" altLang="en-US" sz="2400" dirty="0" smtClean="0">
                <a:latin typeface="+mj-ea"/>
                <a:ea typeface="+mj-ea"/>
              </a:rPr>
              <a:t>な</a:t>
            </a:r>
            <a:r>
              <a:rPr kumimoji="1" lang="ja-JP" altLang="en-US" sz="2400" dirty="0" smtClean="0">
                <a:latin typeface="+mj-ea"/>
                <a:ea typeface="+mj-ea"/>
              </a:rPr>
              <a:t>り</a:t>
            </a:r>
            <a:r>
              <a:rPr kumimoji="1" lang="ja-JP" altLang="en-US" sz="2400" dirty="0" smtClean="0">
                <a:latin typeface="+mj-ea"/>
                <a:ea typeface="+mj-ea"/>
              </a:rPr>
              <a:t>、</a:t>
            </a:r>
            <a:r>
              <a:rPr kumimoji="1" lang="ja-JP" altLang="en-US" sz="2400" dirty="0" smtClean="0">
                <a:latin typeface="+mj-ea"/>
                <a:ea typeface="+mj-ea"/>
              </a:rPr>
              <a:t>観測できるエネルギーの最大値</a:t>
            </a:r>
            <a:r>
              <a:rPr kumimoji="1" lang="ja-JP" altLang="en-US" sz="2400" dirty="0" smtClean="0">
                <a:latin typeface="+mj-ea"/>
                <a:ea typeface="+mj-ea"/>
              </a:rPr>
              <a:t>を</a:t>
            </a:r>
            <a:r>
              <a:rPr kumimoji="1" lang="ja-JP" altLang="en-US" sz="2400" dirty="0" smtClean="0">
                <a:latin typeface="+mj-ea"/>
                <a:ea typeface="+mj-ea"/>
              </a:rPr>
              <a:t>確認した。</a:t>
            </a:r>
            <a:endParaRPr kumimoji="1" lang="en-US" altLang="ja-JP" sz="2400" dirty="0" smtClean="0">
              <a:latin typeface="+mj-ea"/>
              <a:ea typeface="+mj-ea"/>
            </a:endParaRPr>
          </a:p>
          <a:p>
            <a:r>
              <a:rPr kumimoji="1" lang="ja-JP" altLang="en-US" sz="2400" dirty="0" smtClean="0">
                <a:latin typeface="+mj-ea"/>
                <a:ea typeface="+mj-ea"/>
              </a:rPr>
              <a:t>放射線による検出器性能への影響</a:t>
            </a:r>
            <a:r>
              <a:rPr kumimoji="1" lang="ja-JP" altLang="en-US" sz="2400" dirty="0" smtClean="0">
                <a:latin typeface="+mj-ea"/>
                <a:ea typeface="+mj-ea"/>
              </a:rPr>
              <a:t>は</a:t>
            </a:r>
            <a:r>
              <a:rPr kumimoji="1" lang="ja-JP" altLang="en-US" sz="2400" dirty="0" smtClean="0">
                <a:latin typeface="+mj-ea"/>
                <a:ea typeface="+mj-ea"/>
              </a:rPr>
              <a:t>、</a:t>
            </a:r>
            <a:r>
              <a:rPr kumimoji="1" lang="ja-JP" altLang="en-US" sz="2400" dirty="0" smtClean="0">
                <a:latin typeface="+mj-ea"/>
                <a:ea typeface="+mj-ea"/>
              </a:rPr>
              <a:t>分解</a:t>
            </a:r>
            <a:r>
              <a:rPr kumimoji="1" lang="ja-JP" altLang="en-US" sz="2400" dirty="0" smtClean="0">
                <a:latin typeface="+mj-ea"/>
                <a:ea typeface="+mj-ea"/>
              </a:rPr>
              <a:t>能が</a:t>
            </a:r>
            <a:r>
              <a:rPr lang="ja-JP" altLang="en-US" sz="2400" dirty="0" smtClean="0">
                <a:latin typeface="+mj-ea"/>
                <a:ea typeface="+mj-ea"/>
              </a:rPr>
              <a:t>常温で</a:t>
            </a:r>
            <a:r>
              <a:rPr lang="en-US" altLang="ja-JP" sz="2400" dirty="0" smtClean="0">
                <a:latin typeface="+mj-ea"/>
                <a:ea typeface="+mj-ea"/>
              </a:rPr>
              <a:t>50</a:t>
            </a:r>
            <a:r>
              <a:rPr lang="ja-JP" altLang="en-US" sz="2400" dirty="0" smtClean="0">
                <a:latin typeface="+mj-ea"/>
                <a:ea typeface="+mj-ea"/>
              </a:rPr>
              <a:t>％、</a:t>
            </a:r>
            <a:r>
              <a:rPr lang="en-US" altLang="ja-JP" sz="2400" dirty="0" smtClean="0">
                <a:latin typeface="+mj-ea"/>
                <a:ea typeface="+mj-ea"/>
              </a:rPr>
              <a:t>70</a:t>
            </a:r>
            <a:r>
              <a:rPr lang="ja-JP" altLang="en-US" sz="2400" dirty="0" smtClean="0">
                <a:latin typeface="+mj-ea"/>
                <a:ea typeface="+mj-ea"/>
              </a:rPr>
              <a:t>℃で</a:t>
            </a:r>
            <a:r>
              <a:rPr lang="en-US" altLang="ja-JP" sz="2400" dirty="0" smtClean="0">
                <a:latin typeface="+mj-ea"/>
                <a:ea typeface="+mj-ea"/>
              </a:rPr>
              <a:t>15</a:t>
            </a:r>
            <a:r>
              <a:rPr kumimoji="1" lang="ja-JP" altLang="en-US" sz="2400" dirty="0" smtClean="0">
                <a:latin typeface="+mj-ea"/>
                <a:ea typeface="+mj-ea"/>
              </a:rPr>
              <a:t>％程度劣化した</a:t>
            </a:r>
            <a:r>
              <a:rPr kumimoji="1" lang="ja-JP" altLang="en-US" sz="2400" dirty="0" smtClean="0">
                <a:latin typeface="+mj-ea"/>
                <a:ea typeface="+mj-ea"/>
              </a:rPr>
              <a:t>。</a:t>
            </a:r>
            <a:endParaRPr kumimoji="1" lang="en-US" altLang="ja-JP" sz="2400" dirty="0" smtClean="0">
              <a:latin typeface="+mj-ea"/>
              <a:ea typeface="+mj-ea"/>
            </a:endParaRPr>
          </a:p>
          <a:p>
            <a:r>
              <a:rPr kumimoji="1" lang="ja-JP" altLang="en-US" sz="2400" dirty="0" smtClean="0">
                <a:latin typeface="+mj-ea"/>
                <a:ea typeface="+mj-ea"/>
              </a:rPr>
              <a:t>ピーク</a:t>
            </a:r>
            <a:r>
              <a:rPr kumimoji="1" lang="ja-JP" altLang="en-US" sz="2400" dirty="0" smtClean="0">
                <a:latin typeface="+mj-ea"/>
                <a:ea typeface="+mj-ea"/>
              </a:rPr>
              <a:t>位置の温度上昇に伴う変化が照射前に比べて大きく</a:t>
            </a:r>
            <a:r>
              <a:rPr kumimoji="1" lang="ja-JP" altLang="en-US" sz="2400" dirty="0" smtClean="0">
                <a:latin typeface="+mj-ea"/>
                <a:ea typeface="+mj-ea"/>
              </a:rPr>
              <a:t>な</a:t>
            </a:r>
            <a:r>
              <a:rPr kumimoji="1" lang="ja-JP" altLang="en-US" sz="2400" dirty="0" smtClean="0">
                <a:latin typeface="+mj-ea"/>
                <a:ea typeface="+mj-ea"/>
              </a:rPr>
              <a:t>ったが</a:t>
            </a:r>
            <a:r>
              <a:rPr kumimoji="1" lang="ja-JP" altLang="en-US" sz="2400" dirty="0" smtClean="0">
                <a:latin typeface="+mj-ea"/>
                <a:ea typeface="+mj-ea"/>
              </a:rPr>
              <a:t>、</a:t>
            </a:r>
            <a:r>
              <a:rPr kumimoji="1" lang="ja-JP" altLang="en-US" sz="2400" dirty="0" smtClean="0">
                <a:latin typeface="+mj-ea"/>
                <a:ea typeface="+mj-ea"/>
              </a:rPr>
              <a:t>６０</a:t>
            </a:r>
            <a:r>
              <a:rPr kumimoji="1" lang="en-US" altLang="ja-JP" sz="2400" dirty="0" smtClean="0">
                <a:latin typeface="+mj-ea"/>
                <a:ea typeface="+mj-ea"/>
              </a:rPr>
              <a:t>℃</a:t>
            </a:r>
            <a:r>
              <a:rPr kumimoji="1" lang="ja-JP" altLang="en-US" sz="2400" dirty="0" smtClean="0">
                <a:latin typeface="+mj-ea"/>
                <a:ea typeface="+mj-ea"/>
              </a:rPr>
              <a:t>までは一定の出力</a:t>
            </a:r>
            <a:r>
              <a:rPr lang="ja-JP" altLang="en-US" dirty="0" smtClean="0">
                <a:latin typeface="+mj-ea"/>
                <a:ea typeface="+mj-ea"/>
              </a:rPr>
              <a:t>を示す</a:t>
            </a:r>
            <a:r>
              <a:rPr kumimoji="1" lang="ja-JP" altLang="en-US" sz="2400" dirty="0" smtClean="0">
                <a:latin typeface="+mj-ea"/>
                <a:ea typeface="+mj-ea"/>
              </a:rPr>
              <a:t>こと</a:t>
            </a:r>
            <a:r>
              <a:rPr kumimoji="1" lang="ja-JP" altLang="en-US" sz="2400" dirty="0" smtClean="0">
                <a:latin typeface="+mj-ea"/>
                <a:ea typeface="+mj-ea"/>
              </a:rPr>
              <a:t>が分かった。</a:t>
            </a:r>
            <a:endParaRPr kumimoji="1" lang="en-US" altLang="ja-JP" sz="24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ja-JP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ja-JP" altLang="en-US" dirty="0" smtClean="0">
                <a:latin typeface="+mj-ea"/>
                <a:ea typeface="+mj-ea"/>
              </a:rPr>
              <a:t>解析中</a:t>
            </a:r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400" dirty="0" smtClean="0">
                <a:latin typeface="+mj-ea"/>
                <a:ea typeface="+mj-ea"/>
              </a:rPr>
              <a:t>温度依存も含めた詳細なエネルギー較正曲線の導出</a:t>
            </a:r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en-US" altLang="ja-JP" sz="2400" dirty="0" smtClean="0">
                <a:latin typeface="+mj-ea"/>
                <a:ea typeface="+mj-ea"/>
              </a:rPr>
              <a:t>Si</a:t>
            </a:r>
            <a:r>
              <a:rPr lang="ja-JP" altLang="en-US" sz="2400" dirty="0" smtClean="0">
                <a:latin typeface="+mj-ea"/>
                <a:ea typeface="+mj-ea"/>
              </a:rPr>
              <a:t>ビーム照射のメインイベント以外のピークの原因</a:t>
            </a:r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400" dirty="0" smtClean="0">
                <a:latin typeface="+mj-ea"/>
                <a:ea typeface="+mj-ea"/>
              </a:rPr>
              <a:t>放射線照射後の試験の再現性</a:t>
            </a:r>
            <a:endParaRPr lang="en-US" altLang="ja-JP" sz="24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ja-JP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ja-JP" altLang="en-US" sz="2400" dirty="0" smtClean="0">
                <a:latin typeface="+mj-ea"/>
                <a:ea typeface="+mj-ea"/>
              </a:rPr>
              <a:t>今後</a:t>
            </a:r>
            <a:r>
              <a:rPr lang="ja-JP" altLang="en-US" sz="2400" dirty="0" smtClean="0">
                <a:latin typeface="+mj-ea"/>
                <a:ea typeface="+mj-ea"/>
              </a:rPr>
              <a:t>の実験内容</a:t>
            </a:r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400" dirty="0" smtClean="0">
                <a:latin typeface="+mj-ea"/>
                <a:ea typeface="+mj-ea"/>
              </a:rPr>
              <a:t>放射線による劣化試験の継続</a:t>
            </a:r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400" dirty="0" smtClean="0">
                <a:latin typeface="+mj-ea"/>
                <a:ea typeface="+mj-ea"/>
              </a:rPr>
              <a:t>低温</a:t>
            </a:r>
            <a:r>
              <a:rPr lang="ja-JP" altLang="en-US" sz="2400" dirty="0" smtClean="0">
                <a:latin typeface="+mj-ea"/>
                <a:ea typeface="+mj-ea"/>
              </a:rPr>
              <a:t>側</a:t>
            </a:r>
            <a:r>
              <a:rPr lang="en-US" altLang="ja-JP" sz="2400" dirty="0" smtClean="0">
                <a:latin typeface="+mj-ea"/>
                <a:ea typeface="+mj-ea"/>
              </a:rPr>
              <a:t>(-</a:t>
            </a:r>
            <a:r>
              <a:rPr lang="en-US" altLang="ja-JP" sz="2400" dirty="0" smtClean="0">
                <a:latin typeface="+mj-ea"/>
                <a:ea typeface="+mj-ea"/>
              </a:rPr>
              <a:t>30</a:t>
            </a:r>
            <a:r>
              <a:rPr lang="ja-JP" altLang="en-US" sz="2400" dirty="0" smtClean="0">
                <a:latin typeface="+mj-ea"/>
                <a:ea typeface="+mj-ea"/>
              </a:rPr>
              <a:t>℃</a:t>
            </a:r>
            <a:r>
              <a:rPr lang="ja-JP" altLang="en-US" sz="2400" dirty="0" smtClean="0">
                <a:latin typeface="+mj-ea"/>
                <a:ea typeface="+mj-ea"/>
              </a:rPr>
              <a:t>くらいまで</a:t>
            </a:r>
            <a:r>
              <a:rPr lang="en-US" altLang="ja-JP" sz="2400" dirty="0" smtClean="0">
                <a:latin typeface="+mj-ea"/>
                <a:ea typeface="+mj-ea"/>
              </a:rPr>
              <a:t>)</a:t>
            </a:r>
            <a:r>
              <a:rPr lang="ja-JP" altLang="en-US" dirty="0" smtClean="0">
                <a:latin typeface="+mj-ea"/>
                <a:ea typeface="+mj-ea"/>
              </a:rPr>
              <a:t>の温度試験</a:t>
            </a:r>
            <a:endParaRPr lang="en-US" altLang="ja-JP" sz="24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ja-JP" sz="24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ja-JP" sz="2400" dirty="0" smtClean="0">
              <a:latin typeface="+mj-ea"/>
              <a:ea typeface="+mj-ea"/>
            </a:endParaRPr>
          </a:p>
          <a:p>
            <a:endParaRPr lang="en-US" altLang="ja-JP" sz="2400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>
                <a:solidFill>
                  <a:srgbClr val="FF6600"/>
                </a:solidFill>
              </a:rPr>
              <a:t>参考文献</a:t>
            </a:r>
            <a:endParaRPr kumimoji="1" lang="ja-JP" altLang="en-US" b="1" dirty="0">
              <a:solidFill>
                <a:srgbClr val="FF66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02336" y="1600200"/>
            <a:ext cx="8010144" cy="1636776"/>
          </a:xfrm>
        </p:spPr>
        <p:txBody>
          <a:bodyPr/>
          <a:lstStyle/>
          <a:p>
            <a:r>
              <a:rPr lang="en-US" altLang="ja-JP" dirty="0" err="1" smtClean="0">
                <a:latin typeface="+mj-ea"/>
                <a:ea typeface="+mj-ea"/>
              </a:rPr>
              <a:t>BepiColombo</a:t>
            </a:r>
            <a:r>
              <a:rPr lang="en-US" altLang="ja-JP" dirty="0" smtClean="0">
                <a:latin typeface="+mj-ea"/>
                <a:ea typeface="+mj-ea"/>
              </a:rPr>
              <a:t>/MMO </a:t>
            </a:r>
            <a:r>
              <a:rPr lang="en-US" altLang="ja-JP" i="1" dirty="0" smtClean="0">
                <a:latin typeface="+mj-ea"/>
                <a:ea typeface="+mj-ea"/>
              </a:rPr>
              <a:t>Mercury Plasma Particle Experiment (MPPE)</a:t>
            </a:r>
            <a:r>
              <a:rPr lang="en-US" altLang="ja-JP" dirty="0" smtClean="0">
                <a:latin typeface="+mj-ea"/>
                <a:ea typeface="+mj-ea"/>
              </a:rPr>
              <a:t> Executive Summary For CDD, Mercury Plasma Particle Consortium (MPPC)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l="7382" t="36342" r="14764"/>
          <a:stretch>
            <a:fillRect/>
          </a:stretch>
        </p:blipFill>
        <p:spPr bwMode="auto">
          <a:xfrm>
            <a:off x="5360571" y="875520"/>
            <a:ext cx="3225645" cy="160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円/楕円 2"/>
          <p:cNvSpPr/>
          <p:nvPr/>
        </p:nvSpPr>
        <p:spPr>
          <a:xfrm>
            <a:off x="7514678" y="1232710"/>
            <a:ext cx="785818" cy="50006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7657554" y="1732776"/>
            <a:ext cx="534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ASIC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4282" y="142852"/>
            <a:ext cx="8715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ja-JP" sz="3200" b="1" dirty="0" smtClean="0">
                <a:solidFill>
                  <a:srgbClr val="FF6600"/>
                </a:solidFill>
                <a:latin typeface="+mn-ea"/>
              </a:rPr>
              <a:t>SSSD</a:t>
            </a:r>
            <a:r>
              <a:rPr lang="ja-JP" altLang="en-US" sz="3200" b="1" dirty="0" smtClean="0">
                <a:solidFill>
                  <a:srgbClr val="FF6600"/>
                </a:solidFill>
                <a:latin typeface="+mn-ea"/>
              </a:rPr>
              <a:t>の読み出し：</a:t>
            </a:r>
            <a:r>
              <a:rPr lang="en-US" altLang="ja-JP" sz="3200" b="1" dirty="0" smtClean="0">
                <a:solidFill>
                  <a:srgbClr val="FF6600"/>
                </a:solidFill>
                <a:latin typeface="+mn-ea"/>
              </a:rPr>
              <a:t>ASIC (VA32TA7)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42844" y="714356"/>
            <a:ext cx="5005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+mn-ea"/>
              </a:rPr>
              <a:t>Application Specified IC</a:t>
            </a:r>
            <a:r>
              <a:rPr lang="ja-JP" altLang="en-US" dirty="0" smtClean="0">
                <a:latin typeface="+mn-ea"/>
              </a:rPr>
              <a:t>：特定用途向け</a:t>
            </a:r>
            <a:r>
              <a:rPr lang="en-US" altLang="ja-JP" dirty="0" smtClean="0">
                <a:latin typeface="+mn-ea"/>
              </a:rPr>
              <a:t>IC</a:t>
            </a:r>
          </a:p>
          <a:p>
            <a:r>
              <a:rPr lang="ja-JP" altLang="en-US" dirty="0" smtClean="0">
                <a:latin typeface="+mn-ea"/>
              </a:rPr>
              <a:t>読出しに必要な</a:t>
            </a:r>
            <a:r>
              <a:rPr lang="en-US" altLang="ja-JP" dirty="0" smtClean="0">
                <a:latin typeface="+mn-ea"/>
              </a:rPr>
              <a:t>CSA, shaper</a:t>
            </a:r>
            <a:r>
              <a:rPr lang="ja-JP" altLang="en-US" dirty="0" smtClean="0">
                <a:latin typeface="+mn-ea"/>
              </a:rPr>
              <a:t>等の回路が</a:t>
            </a:r>
            <a:r>
              <a:rPr lang="en-US" altLang="ja-JP" dirty="0" smtClean="0">
                <a:latin typeface="+mn-ea"/>
              </a:rPr>
              <a:t>32set</a:t>
            </a:r>
            <a:r>
              <a:rPr lang="ja-JP" altLang="en-US" dirty="0" smtClean="0">
                <a:latin typeface="+mn-ea"/>
              </a:rPr>
              <a:t>入っている。</a:t>
            </a:r>
            <a:r>
              <a:rPr lang="en-US" altLang="ja-JP" dirty="0" smtClean="0">
                <a:latin typeface="+mn-ea"/>
              </a:rPr>
              <a:t>90</a:t>
            </a:r>
            <a:r>
              <a:rPr lang="ja-JP" altLang="en-US" dirty="0" smtClean="0">
                <a:latin typeface="+mn-ea"/>
              </a:rPr>
              <a:t>℃までは動作するよう設計されている。</a:t>
            </a:r>
            <a:endParaRPr lang="ja-JP" altLang="en-US" dirty="0">
              <a:latin typeface="+mn-ea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l="4438" r="5917"/>
          <a:stretch>
            <a:fillRect/>
          </a:stretch>
        </p:blipFill>
        <p:spPr bwMode="auto">
          <a:xfrm>
            <a:off x="4624010" y="3134104"/>
            <a:ext cx="4071934" cy="3306723"/>
          </a:xfrm>
          <a:prstGeom prst="rect">
            <a:avLst/>
          </a:prstGeom>
          <a:noFill/>
          <a:ln w="158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0" name="正方形/長方形 19"/>
          <p:cNvSpPr/>
          <p:nvPr/>
        </p:nvSpPr>
        <p:spPr>
          <a:xfrm>
            <a:off x="5406400" y="2786058"/>
            <a:ext cx="2459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ja-JP" altLang="en-US" sz="1600" b="1" dirty="0" smtClean="0">
                <a:latin typeface="+mn-ea"/>
              </a:rPr>
              <a:t>出力タイミングチャート</a:t>
            </a:r>
            <a:endParaRPr lang="en-US" altLang="ja-JP" sz="1600" b="1" dirty="0" smtClean="0">
              <a:latin typeface="+mn-ea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304" y="1643050"/>
            <a:ext cx="5143504" cy="144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正方形/長方形 22"/>
          <p:cNvSpPr/>
          <p:nvPr/>
        </p:nvSpPr>
        <p:spPr>
          <a:xfrm>
            <a:off x="736064" y="2971226"/>
            <a:ext cx="1425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solidFill>
                  <a:srgbClr val="FF0000"/>
                </a:solidFill>
                <a:latin typeface="+mn-ea"/>
              </a:rPr>
              <a:t>波形生成担当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948928" y="2980370"/>
            <a:ext cx="1824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solidFill>
                  <a:srgbClr val="FF0000"/>
                </a:solidFill>
                <a:latin typeface="+mn-ea"/>
              </a:rPr>
              <a:t>トリガー生成担当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34284" y="3363278"/>
            <a:ext cx="42554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+mn-ea"/>
              </a:rPr>
              <a:t>①入力された電荷は、プリアンプ（</a:t>
            </a:r>
            <a:r>
              <a:rPr lang="en-US" altLang="ja-JP" sz="1400" dirty="0" smtClean="0">
                <a:latin typeface="+mn-ea"/>
              </a:rPr>
              <a:t>CSA</a:t>
            </a:r>
            <a:r>
              <a:rPr lang="ja-JP" altLang="en-US" sz="1400" dirty="0" smtClean="0">
                <a:latin typeface="+mn-ea"/>
              </a:rPr>
              <a:t>）で電圧に変換され、</a:t>
            </a:r>
            <a:r>
              <a:rPr lang="en-US" altLang="ja-JP" sz="1400" dirty="0" smtClean="0">
                <a:latin typeface="+mn-ea"/>
              </a:rPr>
              <a:t>slow-shaper(VA) </a:t>
            </a:r>
            <a:r>
              <a:rPr lang="ja-JP" altLang="en-US" sz="1400" dirty="0" smtClean="0">
                <a:latin typeface="+mn-ea"/>
              </a:rPr>
              <a:t>と</a:t>
            </a:r>
            <a:r>
              <a:rPr lang="en-US" altLang="ja-JP" sz="1400" dirty="0" smtClean="0">
                <a:latin typeface="+mn-ea"/>
              </a:rPr>
              <a:t>fast-shaper(TA)</a:t>
            </a:r>
            <a:r>
              <a:rPr lang="ja-JP" altLang="en-US" sz="1400" dirty="0" smtClean="0">
                <a:latin typeface="+mn-ea"/>
              </a:rPr>
              <a:t>に分かれる。</a:t>
            </a:r>
            <a:endParaRPr lang="en-US" altLang="ja-JP" sz="1400" dirty="0" smtClean="0">
              <a:latin typeface="+mn-ea"/>
            </a:endParaRPr>
          </a:p>
          <a:p>
            <a:r>
              <a:rPr lang="ja-JP" altLang="en-US" sz="1400" dirty="0" smtClean="0">
                <a:latin typeface="+mn-ea"/>
              </a:rPr>
              <a:t>②</a:t>
            </a:r>
            <a:r>
              <a:rPr lang="en-US" altLang="ja-JP" sz="1400" dirty="0" smtClean="0">
                <a:latin typeface="+mn-ea"/>
              </a:rPr>
              <a:t>fast-shaper</a:t>
            </a:r>
            <a:r>
              <a:rPr lang="ja-JP" altLang="en-US" sz="1400" dirty="0" smtClean="0">
                <a:latin typeface="+mn-ea"/>
              </a:rPr>
              <a:t>で短い時定数で波形整形された出力がディスクリミネータでスレッショルド電圧を超えると、</a:t>
            </a:r>
            <a:r>
              <a:rPr lang="en-US" altLang="ja-JP" sz="1400" dirty="0" smtClean="0">
                <a:latin typeface="+mn-ea"/>
              </a:rPr>
              <a:t>ta</a:t>
            </a:r>
            <a:r>
              <a:rPr lang="ja-JP" altLang="en-US" sz="1400" dirty="0" smtClean="0">
                <a:latin typeface="+mn-ea"/>
              </a:rPr>
              <a:t>というトリガーが出力される。</a:t>
            </a:r>
            <a:endParaRPr lang="en-US" altLang="ja-JP" sz="1400" dirty="0" smtClean="0">
              <a:latin typeface="+mn-ea"/>
            </a:endParaRPr>
          </a:p>
          <a:p>
            <a:r>
              <a:rPr lang="ja-JP" altLang="en-US" sz="1400" dirty="0" smtClean="0">
                <a:latin typeface="+mn-ea"/>
              </a:rPr>
              <a:t>③</a:t>
            </a:r>
            <a:r>
              <a:rPr lang="en-US" altLang="ja-JP" sz="1400" dirty="0" smtClean="0">
                <a:latin typeface="+mn-ea"/>
              </a:rPr>
              <a:t>ta</a:t>
            </a:r>
            <a:r>
              <a:rPr lang="ja-JP" altLang="en-US" sz="1400" dirty="0" smtClean="0">
                <a:latin typeface="+mn-ea"/>
              </a:rPr>
              <a:t>が生成されると、少し遅れて全てのチャンネルのサンプルホールド回路をスタートする</a:t>
            </a:r>
            <a:r>
              <a:rPr lang="en-US" altLang="ja-JP" sz="1400" dirty="0" smtClean="0">
                <a:latin typeface="+mn-ea"/>
              </a:rPr>
              <a:t>Holdb</a:t>
            </a:r>
            <a:r>
              <a:rPr lang="ja-JP" altLang="en-US" sz="1400" dirty="0" smtClean="0">
                <a:latin typeface="+mn-ea"/>
              </a:rPr>
              <a:t>が送られ、</a:t>
            </a:r>
            <a:r>
              <a:rPr lang="en-US" altLang="ja-JP" sz="1400" dirty="0" smtClean="0">
                <a:latin typeface="+mn-ea"/>
              </a:rPr>
              <a:t>slow-shaper</a:t>
            </a:r>
            <a:r>
              <a:rPr lang="ja-JP" altLang="en-US" sz="1400" dirty="0" smtClean="0">
                <a:latin typeface="+mn-ea"/>
              </a:rPr>
              <a:t>で波形整形された波高値がホールドされる。</a:t>
            </a:r>
            <a:endParaRPr lang="en-US" altLang="ja-JP" sz="1400" dirty="0" smtClean="0">
              <a:latin typeface="+mn-ea"/>
            </a:endParaRPr>
          </a:p>
          <a:p>
            <a:r>
              <a:rPr lang="ja-JP" altLang="en-US" sz="1400" dirty="0" smtClean="0">
                <a:latin typeface="+mn-ea"/>
              </a:rPr>
              <a:t>④</a:t>
            </a:r>
            <a:r>
              <a:rPr lang="en-US" altLang="ja-JP" sz="1400" dirty="0" smtClean="0">
                <a:latin typeface="+mn-ea"/>
              </a:rPr>
              <a:t>shift_in_b</a:t>
            </a:r>
            <a:r>
              <a:rPr lang="ja-JP" altLang="en-US" sz="1400" dirty="0" smtClean="0">
                <a:latin typeface="+mn-ea"/>
              </a:rPr>
              <a:t>が送られ</a:t>
            </a:r>
            <a:r>
              <a:rPr lang="en-US" altLang="ja-JP" sz="1400" dirty="0" smtClean="0">
                <a:latin typeface="+mn-ea"/>
              </a:rPr>
              <a:t>Clkb</a:t>
            </a:r>
            <a:r>
              <a:rPr lang="ja-JP" altLang="en-US" sz="1400" dirty="0" smtClean="0">
                <a:latin typeface="+mn-ea"/>
              </a:rPr>
              <a:t>が</a:t>
            </a:r>
            <a:r>
              <a:rPr lang="en-US" altLang="ja-JP" sz="1400" dirty="0" smtClean="0">
                <a:latin typeface="+mn-ea"/>
              </a:rPr>
              <a:t>1</a:t>
            </a:r>
            <a:r>
              <a:rPr lang="ja-JP" altLang="en-US" sz="1400" dirty="0" smtClean="0">
                <a:latin typeface="+mn-ea"/>
              </a:rPr>
              <a:t>つ入ると、マルチプレキサが元のチャンネルと繋がり、波高値を読出す。その後次々</a:t>
            </a:r>
            <a:r>
              <a:rPr lang="en-US" altLang="ja-JP" sz="1400" dirty="0" smtClean="0">
                <a:latin typeface="+mn-ea"/>
              </a:rPr>
              <a:t>Clkb</a:t>
            </a:r>
            <a:r>
              <a:rPr lang="ja-JP" altLang="en-US" sz="1400" dirty="0" smtClean="0">
                <a:latin typeface="+mn-ea"/>
              </a:rPr>
              <a:t>が送られ、全てのチャンネルの読出しが行われる。</a:t>
            </a:r>
            <a:endParaRPr lang="en-US" altLang="ja-JP" sz="1400" dirty="0" smtClean="0">
              <a:latin typeface="+mn-ea"/>
            </a:endParaRPr>
          </a:p>
          <a:p>
            <a:r>
              <a:rPr lang="ja-JP" altLang="en-US" sz="1400" dirty="0" smtClean="0">
                <a:latin typeface="+mn-ea"/>
              </a:rPr>
              <a:t>⑤</a:t>
            </a:r>
            <a:r>
              <a:rPr lang="en-US" altLang="ja-JP" sz="1400" dirty="0" smtClean="0">
                <a:latin typeface="+mn-ea"/>
              </a:rPr>
              <a:t>shift_out_b</a:t>
            </a:r>
            <a:r>
              <a:rPr lang="ja-JP" altLang="en-US" sz="1400" dirty="0" smtClean="0">
                <a:latin typeface="+mn-ea"/>
              </a:rPr>
              <a:t>が送られて読出しが終わる。</a:t>
            </a:r>
            <a:endParaRPr lang="ja-JP" altLang="en-US" sz="1400" dirty="0">
              <a:latin typeface="+mn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07436" y="6438540"/>
            <a:ext cx="7858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+mn-ea"/>
              </a:rPr>
              <a:t>→その後</a:t>
            </a:r>
            <a:r>
              <a:rPr lang="en-US" altLang="ja-JP" sz="1400" dirty="0" smtClean="0">
                <a:latin typeface="+mn-ea"/>
              </a:rPr>
              <a:t>ADC</a:t>
            </a:r>
            <a:r>
              <a:rPr lang="ja-JP" altLang="en-US" sz="1400" dirty="0" smtClean="0">
                <a:latin typeface="+mn-ea"/>
              </a:rPr>
              <a:t>を通り、デジタル化された波高値が出力される。（時間分解能：数</a:t>
            </a:r>
            <a:r>
              <a:rPr lang="en-US" altLang="ja-JP" sz="1400" dirty="0" err="1" smtClean="0">
                <a:latin typeface="+mn-ea"/>
              </a:rPr>
              <a:t>msec</a:t>
            </a:r>
            <a:r>
              <a:rPr lang="ja-JP" altLang="en-US" sz="1400" dirty="0" smtClean="0">
                <a:latin typeface="+mn-ea"/>
              </a:rPr>
              <a:t>）</a:t>
            </a:r>
            <a:endParaRPr kumimoji="1" lang="ja-JP" altLang="en-US" sz="14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2590" y="170975"/>
            <a:ext cx="7467600" cy="1143000"/>
          </a:xfrm>
        </p:spPr>
        <p:txBody>
          <a:bodyPr>
            <a:noAutofit/>
          </a:bodyPr>
          <a:lstStyle/>
          <a:p>
            <a:r>
              <a:rPr lang="ja-JP" altLang="en-US" sz="3600" dirty="0" smtClean="0">
                <a:solidFill>
                  <a:srgbClr val="FF6600"/>
                </a:solidFill>
                <a:latin typeface="+mj-ea"/>
              </a:rPr>
              <a:t>粒子線による較正が必要な理由</a:t>
            </a:r>
            <a:r>
              <a:rPr lang="en-US" altLang="ja-JP" sz="3600" dirty="0" smtClean="0">
                <a:solidFill>
                  <a:srgbClr val="FF6600"/>
                </a:solidFill>
                <a:latin typeface="+mj-ea"/>
              </a:rPr>
              <a:t/>
            </a:r>
            <a:br>
              <a:rPr lang="en-US" altLang="ja-JP" sz="3600" dirty="0" smtClean="0">
                <a:solidFill>
                  <a:srgbClr val="FF6600"/>
                </a:solidFill>
                <a:latin typeface="+mj-ea"/>
              </a:rPr>
            </a:br>
            <a:endParaRPr lang="ja-JP" altLang="en-US" sz="3600" dirty="0">
              <a:solidFill>
                <a:srgbClr val="FF66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73532" y="1080111"/>
            <a:ext cx="8215370" cy="52629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現段階</a:t>
            </a:r>
            <a:r>
              <a:rPr lang="ja-JP" altLang="en-US" sz="2400" dirty="0" smtClean="0">
                <a:latin typeface="+mj-ea"/>
                <a:ea typeface="+mj-ea"/>
              </a:rPr>
              <a:t>での</a:t>
            </a:r>
            <a:r>
              <a:rPr lang="en-US" altLang="ja-JP" sz="2400" dirty="0" smtClean="0">
                <a:latin typeface="+mj-ea"/>
                <a:ea typeface="+mj-ea"/>
              </a:rPr>
              <a:t>ADC</a:t>
            </a:r>
            <a:r>
              <a:rPr lang="ja-JP" altLang="en-US" sz="2400" dirty="0" smtClean="0">
                <a:latin typeface="+mj-ea"/>
                <a:ea typeface="+mj-ea"/>
              </a:rPr>
              <a:t>値</a:t>
            </a:r>
            <a:r>
              <a:rPr lang="en-US" altLang="ja-JP" sz="2400" dirty="0" smtClean="0">
                <a:latin typeface="+mj-ea"/>
                <a:ea typeface="+mj-ea"/>
              </a:rPr>
              <a:t>-Energy</a:t>
            </a:r>
            <a:r>
              <a:rPr lang="ja-JP" altLang="en-US" sz="2400" dirty="0" smtClean="0">
                <a:latin typeface="+mj-ea"/>
                <a:ea typeface="+mj-ea"/>
              </a:rPr>
              <a:t>変換の</a:t>
            </a:r>
            <a:r>
              <a:rPr lang="ja-JP" altLang="en-US" sz="2400" dirty="0" smtClean="0">
                <a:latin typeface="+mj-ea"/>
                <a:ea typeface="+mj-ea"/>
              </a:rPr>
              <a:t>方法</a:t>
            </a:r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400" dirty="0" smtClean="0">
                <a:latin typeface="+mj-ea"/>
                <a:ea typeface="+mj-ea"/>
              </a:rPr>
              <a:t>①テストパルスとして疑似的に電荷を読み出し回路へ</a:t>
            </a:r>
            <a:r>
              <a:rPr lang="ja-JP" altLang="en-US" sz="2400" dirty="0" smtClean="0">
                <a:latin typeface="+mj-ea"/>
                <a:ea typeface="+mj-ea"/>
              </a:rPr>
              <a:t>入れて</a:t>
            </a:r>
            <a:r>
              <a:rPr lang="ja-JP" altLang="en-US" sz="2400" dirty="0" smtClean="0">
                <a:latin typeface="+mj-ea"/>
                <a:ea typeface="+mj-ea"/>
              </a:rPr>
              <a:t>較正　</a:t>
            </a:r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400" dirty="0" smtClean="0">
                <a:latin typeface="+mj-ea"/>
                <a:ea typeface="+mj-ea"/>
              </a:rPr>
              <a:t>②放射線源</a:t>
            </a:r>
            <a:r>
              <a:rPr lang="en-US" altLang="ja-JP" sz="2400" dirty="0" smtClean="0">
                <a:latin typeface="+mj-ea"/>
                <a:ea typeface="+mj-ea"/>
              </a:rPr>
              <a:t>(γ</a:t>
            </a:r>
            <a:r>
              <a:rPr lang="ja-JP" altLang="en-US" sz="2400" dirty="0" smtClean="0">
                <a:latin typeface="+mj-ea"/>
                <a:ea typeface="+mj-ea"/>
              </a:rPr>
              <a:t>線：</a:t>
            </a:r>
            <a:r>
              <a:rPr lang="en-US" altLang="ja-JP" sz="2400" dirty="0" smtClean="0">
                <a:latin typeface="+mj-ea"/>
                <a:ea typeface="+mj-ea"/>
              </a:rPr>
              <a:t>60</a:t>
            </a:r>
            <a:r>
              <a:rPr lang="ja-JP" altLang="en-US" sz="2400" dirty="0" smtClean="0">
                <a:latin typeface="+mj-ea"/>
                <a:ea typeface="+mj-ea"/>
              </a:rPr>
              <a:t> </a:t>
            </a:r>
            <a:r>
              <a:rPr lang="en-US" altLang="ja-JP" sz="2400" dirty="0" err="1" smtClean="0">
                <a:latin typeface="+mj-ea"/>
                <a:ea typeface="+mj-ea"/>
              </a:rPr>
              <a:t>keV</a:t>
            </a:r>
            <a:r>
              <a:rPr lang="en-US" altLang="ja-JP" sz="2400" dirty="0" smtClean="0">
                <a:latin typeface="+mj-ea"/>
                <a:ea typeface="+mj-ea"/>
              </a:rPr>
              <a:t>, 122 </a:t>
            </a:r>
            <a:r>
              <a:rPr lang="en-US" altLang="ja-JP" sz="2400" dirty="0" err="1" smtClean="0">
                <a:latin typeface="+mj-ea"/>
                <a:ea typeface="+mj-ea"/>
              </a:rPr>
              <a:t>keV</a:t>
            </a:r>
            <a:r>
              <a:rPr lang="en-US" altLang="ja-JP" sz="2400" dirty="0" smtClean="0">
                <a:latin typeface="+mj-ea"/>
                <a:ea typeface="+mj-ea"/>
              </a:rPr>
              <a:t>)</a:t>
            </a:r>
            <a:r>
              <a:rPr lang="ja-JP" altLang="en-US" sz="2400" dirty="0" smtClean="0">
                <a:latin typeface="+mj-ea"/>
                <a:ea typeface="+mj-ea"/>
              </a:rPr>
              <a:t>を用いて</a:t>
            </a:r>
            <a:r>
              <a:rPr lang="ja-JP" altLang="en-US" sz="2400" dirty="0" smtClean="0">
                <a:latin typeface="+mj-ea"/>
                <a:ea typeface="+mj-ea"/>
              </a:rPr>
              <a:t>ピーク</a:t>
            </a:r>
            <a:r>
              <a:rPr lang="en-US" altLang="ja-JP" sz="2400" dirty="0" smtClean="0">
                <a:latin typeface="+mj-ea"/>
                <a:ea typeface="+mj-ea"/>
              </a:rPr>
              <a:t>ADC</a:t>
            </a:r>
            <a:r>
              <a:rPr lang="ja-JP" altLang="en-US" sz="2400" dirty="0" smtClean="0">
                <a:latin typeface="+mj-ea"/>
                <a:ea typeface="+mj-ea"/>
              </a:rPr>
              <a:t>値から較正</a:t>
            </a:r>
            <a:endParaRPr lang="en-US" altLang="ja-JP" sz="2400" dirty="0" smtClean="0">
              <a:latin typeface="+mj-ea"/>
              <a:ea typeface="+mj-ea"/>
            </a:endParaRPr>
          </a:p>
          <a:p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400" dirty="0" smtClean="0">
                <a:latin typeface="+mj-ea"/>
                <a:ea typeface="+mj-ea"/>
              </a:rPr>
              <a:t>問題点</a:t>
            </a:r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400" dirty="0" smtClean="0">
                <a:latin typeface="+mj-ea"/>
                <a:ea typeface="+mj-ea"/>
              </a:rPr>
              <a:t>①</a:t>
            </a:r>
            <a:r>
              <a:rPr lang="ja-JP" altLang="en-US" sz="2400" dirty="0" smtClean="0">
                <a:latin typeface="+mj-ea"/>
                <a:ea typeface="+mj-ea"/>
              </a:rPr>
              <a:t>：電荷を作りだすコンデンサーの値に不確定性がある。</a:t>
            </a:r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400" dirty="0" smtClean="0">
                <a:latin typeface="+mj-ea"/>
                <a:ea typeface="+mj-ea"/>
              </a:rPr>
              <a:t>②：</a:t>
            </a:r>
            <a:r>
              <a:rPr lang="en-US" altLang="ja-JP" sz="2400" dirty="0" smtClean="0">
                <a:latin typeface="+mj-ea"/>
                <a:ea typeface="+mj-ea"/>
              </a:rPr>
              <a:t>γ</a:t>
            </a:r>
            <a:r>
              <a:rPr lang="ja-JP" altLang="en-US" sz="2400" dirty="0" smtClean="0">
                <a:latin typeface="+mj-ea"/>
                <a:ea typeface="+mj-ea"/>
              </a:rPr>
              <a:t>線なので実際の粒子計測とは異なる相互作用</a:t>
            </a:r>
            <a:r>
              <a:rPr lang="en-US" altLang="ja-JP" sz="2400" dirty="0" smtClean="0">
                <a:latin typeface="+mj-ea"/>
                <a:ea typeface="+mj-ea"/>
              </a:rPr>
              <a:t>(</a:t>
            </a:r>
            <a:r>
              <a:rPr lang="ja-JP" altLang="en-US" sz="2400" dirty="0" smtClean="0">
                <a:latin typeface="+mj-ea"/>
                <a:ea typeface="+mj-ea"/>
              </a:rPr>
              <a:t>光電吸収と特性</a:t>
            </a:r>
            <a:r>
              <a:rPr lang="en-US" altLang="ja-JP" sz="2400" dirty="0" smtClean="0">
                <a:latin typeface="+mj-ea"/>
                <a:ea typeface="+mj-ea"/>
              </a:rPr>
              <a:t>X</a:t>
            </a:r>
            <a:r>
              <a:rPr lang="ja-JP" altLang="en-US" sz="2400" dirty="0" smtClean="0">
                <a:latin typeface="+mj-ea"/>
                <a:ea typeface="+mj-ea"/>
              </a:rPr>
              <a:t>線・コンプトン散乱など</a:t>
            </a:r>
            <a:r>
              <a:rPr lang="en-US" altLang="ja-JP" sz="2400" dirty="0" smtClean="0">
                <a:latin typeface="+mj-ea"/>
                <a:ea typeface="+mj-ea"/>
              </a:rPr>
              <a:t>)</a:t>
            </a:r>
            <a:r>
              <a:rPr lang="ja-JP" altLang="en-US" sz="2400" dirty="0" smtClean="0">
                <a:latin typeface="+mj-ea"/>
                <a:ea typeface="+mj-ea"/>
              </a:rPr>
              <a:t>がある。</a:t>
            </a:r>
            <a:endParaRPr lang="en-US" altLang="ja-JP" sz="2400" dirty="0" smtClean="0">
              <a:latin typeface="+mj-ea"/>
              <a:ea typeface="+mj-ea"/>
            </a:endParaRPr>
          </a:p>
          <a:p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400" dirty="0" smtClean="0">
                <a:latin typeface="+mj-ea"/>
                <a:ea typeface="+mj-ea"/>
              </a:rPr>
              <a:t>厳密には</a:t>
            </a:r>
            <a:r>
              <a:rPr lang="ja-JP" altLang="en-US" sz="2400" dirty="0" smtClean="0">
                <a:latin typeface="+mj-ea"/>
                <a:ea typeface="+mj-ea"/>
              </a:rPr>
              <a:t>実際</a:t>
            </a:r>
            <a:r>
              <a:rPr lang="ja-JP" altLang="en-US" sz="2400" dirty="0" smtClean="0">
                <a:latin typeface="+mj-ea"/>
                <a:ea typeface="+mj-ea"/>
              </a:rPr>
              <a:t>の観測対象となる荷電粒子を入射させ、そのデポジットエネルギーと出力される</a:t>
            </a:r>
            <a:r>
              <a:rPr lang="en-US" altLang="ja-JP" sz="2400" dirty="0" smtClean="0">
                <a:latin typeface="+mj-ea"/>
                <a:ea typeface="+mj-ea"/>
              </a:rPr>
              <a:t>ADC</a:t>
            </a:r>
            <a:r>
              <a:rPr lang="ja-JP" altLang="en-US" sz="2400" dirty="0" smtClean="0">
                <a:latin typeface="+mj-ea"/>
                <a:ea typeface="+mj-ea"/>
              </a:rPr>
              <a:t>値からエネルギー較正</a:t>
            </a:r>
            <a:r>
              <a:rPr lang="ja-JP" altLang="en-US" sz="2400" dirty="0" smtClean="0">
                <a:latin typeface="+mj-ea"/>
                <a:ea typeface="+mj-ea"/>
              </a:rPr>
              <a:t>を</a:t>
            </a:r>
            <a:r>
              <a:rPr lang="ja-JP" altLang="en-US" sz="2400" dirty="0" smtClean="0">
                <a:latin typeface="+mj-ea"/>
                <a:ea typeface="+mj-ea"/>
              </a:rPr>
              <a:t>行うべき</a:t>
            </a:r>
            <a:r>
              <a:rPr lang="ja-JP" altLang="en-US" sz="2400" dirty="0" smtClean="0">
                <a:latin typeface="+mj-ea"/>
                <a:ea typeface="+mj-ea"/>
              </a:rPr>
              <a:t>。</a:t>
            </a:r>
            <a:endParaRPr lang="en-US" altLang="ja-JP" sz="2400" dirty="0" smtClean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14282" y="142852"/>
            <a:ext cx="84542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ja-JP" sz="3200" b="1" dirty="0" smtClean="0">
                <a:solidFill>
                  <a:srgbClr val="FF6600"/>
                </a:solidFill>
                <a:latin typeface="+mj-ea"/>
                <a:ea typeface="+mj-ea"/>
              </a:rPr>
              <a:t>MMO/HEP-ion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180829" y="790324"/>
            <a:ext cx="8349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u="sng" dirty="0" smtClean="0">
                <a:latin typeface="+mn-ea"/>
              </a:rPr>
              <a:t>高エネルギーイオン観測器</a:t>
            </a:r>
            <a:r>
              <a:rPr lang="en-US" altLang="ja-JP" sz="2000" b="1" u="sng" dirty="0" smtClean="0">
                <a:latin typeface="+mn-ea"/>
              </a:rPr>
              <a:t>HEP-ion(High Energy Particle detector-ion)</a:t>
            </a:r>
          </a:p>
          <a:p>
            <a:r>
              <a:rPr lang="ja-JP" altLang="en-US" sz="2000" dirty="0" smtClean="0"/>
              <a:t>科学目標・・・太</a:t>
            </a:r>
            <a:r>
              <a:rPr lang="ja-JP" altLang="ja-JP" sz="2000" dirty="0" smtClean="0"/>
              <a:t>陽風</a:t>
            </a:r>
            <a:r>
              <a:rPr lang="ja-JP" altLang="en-US" sz="2000" dirty="0" smtClean="0"/>
              <a:t>による粒子</a:t>
            </a:r>
            <a:r>
              <a:rPr lang="ja-JP" altLang="ja-JP" sz="2000" dirty="0" smtClean="0"/>
              <a:t>加速機構の解明</a:t>
            </a:r>
            <a:endParaRPr lang="en-US" altLang="ja-JP" sz="2000" dirty="0" smtClean="0">
              <a:latin typeface="+mn-ea"/>
            </a:endParaRPr>
          </a:p>
          <a:p>
            <a:endParaRPr lang="ja-JP" altLang="en-US" sz="2000" dirty="0">
              <a:latin typeface="+mn-e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91980" y="1533463"/>
            <a:ext cx="8762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+mn-ea"/>
              </a:rPr>
              <a:t>◆サイエンスターゲット：水星磁気圏加速粒子、太陽風起源の高エネルギー粒子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◆エネルギーレンジ：</a:t>
            </a:r>
            <a:r>
              <a:rPr lang="en-US" altLang="ja-JP" b="1" dirty="0" smtClean="0">
                <a:solidFill>
                  <a:srgbClr val="002060"/>
                </a:solidFill>
                <a:latin typeface="+mn-ea"/>
              </a:rPr>
              <a:t>30</a:t>
            </a:r>
            <a:r>
              <a:rPr lang="ja-JP" altLang="en-US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ja-JP" b="1" dirty="0" err="1" smtClean="0">
                <a:solidFill>
                  <a:srgbClr val="002060"/>
                </a:solidFill>
                <a:latin typeface="+mn-ea"/>
              </a:rPr>
              <a:t>keV</a:t>
            </a:r>
            <a:r>
              <a:rPr lang="ja-JP" altLang="en-US" b="1" dirty="0" smtClean="0">
                <a:solidFill>
                  <a:srgbClr val="002060"/>
                </a:solidFill>
                <a:latin typeface="+mn-ea"/>
              </a:rPr>
              <a:t>～</a:t>
            </a:r>
            <a:r>
              <a:rPr lang="en-US" altLang="ja-JP" b="1" dirty="0" smtClean="0">
                <a:solidFill>
                  <a:srgbClr val="002060"/>
                </a:solidFill>
                <a:latin typeface="+mn-ea"/>
              </a:rPr>
              <a:t>1.5 </a:t>
            </a:r>
            <a:r>
              <a:rPr lang="en-US" altLang="ja-JP" b="1" dirty="0" err="1" smtClean="0">
                <a:solidFill>
                  <a:srgbClr val="002060"/>
                </a:solidFill>
                <a:latin typeface="+mn-ea"/>
              </a:rPr>
              <a:t>MeV</a:t>
            </a:r>
            <a:endParaRPr lang="en-US" altLang="ja-JP" b="1" dirty="0" smtClean="0">
              <a:solidFill>
                <a:srgbClr val="002060"/>
              </a:solidFill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◆動作内容：炭素膜と</a:t>
            </a:r>
            <a:r>
              <a:rPr lang="en-US" altLang="ja-JP" dirty="0" smtClean="0">
                <a:latin typeface="+mn-ea"/>
              </a:rPr>
              <a:t>MCP</a:t>
            </a:r>
            <a:r>
              <a:rPr lang="ja-JP" altLang="en-US" dirty="0" smtClean="0">
                <a:latin typeface="+mn-ea"/>
              </a:rPr>
              <a:t>を用いた</a:t>
            </a:r>
            <a:r>
              <a:rPr lang="en-US" altLang="ja-JP" b="1" dirty="0" smtClean="0">
                <a:solidFill>
                  <a:srgbClr val="002060"/>
                </a:solidFill>
                <a:latin typeface="+mn-ea"/>
              </a:rPr>
              <a:t>TOF</a:t>
            </a:r>
            <a:r>
              <a:rPr lang="ja-JP" altLang="en-US" b="1" dirty="0" smtClean="0">
                <a:solidFill>
                  <a:srgbClr val="002060"/>
                </a:solidFill>
                <a:latin typeface="+mn-ea"/>
              </a:rPr>
              <a:t>式の速度分析</a:t>
            </a:r>
            <a:r>
              <a:rPr lang="ja-JP" altLang="en-US" dirty="0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SSD</a:t>
            </a:r>
            <a:r>
              <a:rPr lang="ja-JP" altLang="en-US" dirty="0" smtClean="0">
                <a:latin typeface="+mn-ea"/>
              </a:rPr>
              <a:t>による</a:t>
            </a:r>
            <a:r>
              <a:rPr lang="ja-JP" altLang="en-US" b="1" dirty="0" smtClean="0">
                <a:solidFill>
                  <a:srgbClr val="002060"/>
                </a:solidFill>
                <a:latin typeface="+mn-ea"/>
              </a:rPr>
              <a:t>エネルギー分析</a:t>
            </a:r>
            <a:endParaRPr lang="en-US" altLang="ja-JP" b="1" dirty="0" smtClean="0">
              <a:solidFill>
                <a:srgbClr val="002060"/>
              </a:solidFill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◆得られるデータ：入射粒子の</a:t>
            </a:r>
            <a:r>
              <a:rPr lang="ja-JP" altLang="en-US" b="1" dirty="0" smtClean="0">
                <a:solidFill>
                  <a:srgbClr val="002060"/>
                </a:solidFill>
                <a:latin typeface="+mn-ea"/>
              </a:rPr>
              <a:t>質量</a:t>
            </a:r>
            <a:r>
              <a:rPr lang="ja-JP" altLang="en-US" b="1" dirty="0" smtClean="0">
                <a:latin typeface="+mn-ea"/>
              </a:rPr>
              <a:t>と</a:t>
            </a:r>
            <a:r>
              <a:rPr lang="ja-JP" altLang="en-US" b="1" dirty="0" smtClean="0">
                <a:solidFill>
                  <a:srgbClr val="002060"/>
                </a:solidFill>
                <a:latin typeface="+mn-ea"/>
              </a:rPr>
              <a:t>エネルギー</a:t>
            </a:r>
            <a:endParaRPr lang="en-US" altLang="ja-JP" b="1" dirty="0" smtClean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 b="14129"/>
          <a:stretch>
            <a:fillRect/>
          </a:stretch>
        </p:blipFill>
        <p:spPr bwMode="auto">
          <a:xfrm>
            <a:off x="359093" y="2968009"/>
            <a:ext cx="7760039" cy="345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14283" y="142853"/>
            <a:ext cx="8715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ja-JP" sz="3200" b="1" dirty="0" smtClean="0">
                <a:solidFill>
                  <a:srgbClr val="FF6600"/>
                </a:solidFill>
                <a:latin typeface="+mn-ea"/>
              </a:rPr>
              <a:t>HEP-ion</a:t>
            </a:r>
            <a:r>
              <a:rPr lang="ja-JP" altLang="en-US" sz="3200" b="1" dirty="0" smtClean="0">
                <a:solidFill>
                  <a:srgbClr val="FF6600"/>
                </a:solidFill>
                <a:latin typeface="+mn-ea"/>
              </a:rPr>
              <a:t>の熱対策</a:t>
            </a:r>
            <a:endParaRPr lang="en-US" altLang="ja-JP" sz="3200" b="1" dirty="0" smtClean="0">
              <a:solidFill>
                <a:srgbClr val="FF6600"/>
              </a:solidFill>
              <a:latin typeface="+mn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85720" y="857232"/>
            <a:ext cx="84296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u="sng" dirty="0" smtClean="0">
                <a:latin typeface="+mn-ea"/>
              </a:rPr>
              <a:t>HEP-ion</a:t>
            </a:r>
            <a:r>
              <a:rPr lang="ja-JP" altLang="en-US" sz="2000" b="1" u="sng" dirty="0" smtClean="0">
                <a:latin typeface="+mn-ea"/>
              </a:rPr>
              <a:t>の動作環境</a:t>
            </a:r>
            <a:endParaRPr lang="en-US" altLang="ja-JP" sz="2000" b="1" u="sng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水星周回軌道は、</a:t>
            </a:r>
            <a:r>
              <a:rPr lang="ja-JP" altLang="ja-JP" sz="2000" dirty="0" smtClean="0">
                <a:latin typeface="+mn-ea"/>
              </a:rPr>
              <a:t>地球の</a:t>
            </a:r>
            <a:r>
              <a:rPr lang="en-US" altLang="ja-JP" sz="2000" dirty="0" smtClean="0">
                <a:latin typeface="+mn-ea"/>
              </a:rPr>
              <a:t>5</a:t>
            </a:r>
            <a:r>
              <a:rPr lang="ja-JP" altLang="ja-JP" sz="2000" dirty="0" smtClean="0">
                <a:latin typeface="+mn-ea"/>
              </a:rPr>
              <a:t>～</a:t>
            </a:r>
            <a:r>
              <a:rPr lang="en-US" altLang="ja-JP" sz="2000" dirty="0" smtClean="0">
                <a:latin typeface="+mn-ea"/>
              </a:rPr>
              <a:t>11</a:t>
            </a:r>
            <a:r>
              <a:rPr lang="ja-JP" altLang="ja-JP" sz="2000" dirty="0" smtClean="0">
                <a:latin typeface="+mn-ea"/>
              </a:rPr>
              <a:t>倍の</a:t>
            </a:r>
            <a:r>
              <a:rPr lang="ja-JP" altLang="en-US" sz="2000" dirty="0" smtClean="0">
                <a:latin typeface="+mn-ea"/>
              </a:rPr>
              <a:t>熱環境であり、</a:t>
            </a:r>
            <a:r>
              <a:rPr lang="en-US" altLang="ja-JP" sz="2000" dirty="0" smtClean="0">
                <a:latin typeface="+mn-ea"/>
              </a:rPr>
              <a:t>MMO/HEP-ion</a:t>
            </a:r>
            <a:r>
              <a:rPr lang="ja-JP" altLang="en-US" sz="2000" dirty="0" smtClean="0">
                <a:latin typeface="+mn-ea"/>
              </a:rPr>
              <a:t>が曝される最高温度は</a:t>
            </a:r>
            <a:r>
              <a:rPr lang="en-US" altLang="ja-JP" sz="2000" dirty="0" smtClean="0">
                <a:latin typeface="+mn-ea"/>
              </a:rPr>
              <a:t>70</a:t>
            </a:r>
            <a:r>
              <a:rPr lang="ja-JP" altLang="en-US" sz="2000" dirty="0" smtClean="0">
                <a:latin typeface="+mn-ea"/>
              </a:rPr>
              <a:t>℃程度。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→熱真空試験では、</a:t>
            </a:r>
            <a:r>
              <a:rPr lang="en-US" altLang="ja-JP" sz="2000" dirty="0" smtClean="0">
                <a:latin typeface="+mn-ea"/>
              </a:rPr>
              <a:t>HEP-ion</a:t>
            </a:r>
            <a:r>
              <a:rPr lang="ja-JP" altLang="ja-JP" sz="2000" dirty="0" smtClean="0">
                <a:latin typeface="+mn-ea"/>
              </a:rPr>
              <a:t>の内部温度は最高</a:t>
            </a:r>
            <a:r>
              <a:rPr lang="en-US" altLang="ja-JP" sz="2000" dirty="0" smtClean="0">
                <a:latin typeface="+mn-ea"/>
              </a:rPr>
              <a:t>90</a:t>
            </a:r>
            <a:r>
              <a:rPr lang="ja-JP" altLang="ja-JP" sz="2000" dirty="0" smtClean="0">
                <a:latin typeface="+mn-ea"/>
              </a:rPr>
              <a:t>℃に達</a:t>
            </a:r>
            <a:r>
              <a:rPr lang="ja-JP" altLang="en-US" sz="2000" dirty="0" smtClean="0">
                <a:latin typeface="+mn-ea"/>
              </a:rPr>
              <a:t>した</a:t>
            </a:r>
            <a:endParaRPr lang="en-US" altLang="ja-JP" sz="2000" dirty="0" smtClean="0">
              <a:latin typeface="+mn-ea"/>
            </a:endParaRPr>
          </a:p>
          <a:p>
            <a:endParaRPr lang="en-US" altLang="ja-JP" sz="2000" dirty="0" smtClean="0">
              <a:latin typeface="+mn-ea"/>
            </a:endParaRPr>
          </a:p>
          <a:p>
            <a:r>
              <a:rPr lang="ja-JP" altLang="en-US" sz="2000" b="1" dirty="0" smtClean="0">
                <a:solidFill>
                  <a:schemeClr val="accent3"/>
                </a:solidFill>
                <a:latin typeface="+mn-ea"/>
              </a:rPr>
              <a:t>問題点：温度上昇に伴って</a:t>
            </a:r>
            <a:r>
              <a:rPr lang="en-US" altLang="ja-JP" sz="2000" b="1" dirty="0" smtClean="0">
                <a:solidFill>
                  <a:schemeClr val="accent3"/>
                </a:solidFill>
                <a:latin typeface="+mn-ea"/>
              </a:rPr>
              <a:t>HEP-ion/SSD</a:t>
            </a:r>
            <a:r>
              <a:rPr lang="ja-JP" altLang="en-US" sz="2000" b="1" dirty="0" smtClean="0">
                <a:solidFill>
                  <a:schemeClr val="accent3"/>
                </a:solidFill>
                <a:latin typeface="+mn-ea"/>
              </a:rPr>
              <a:t>のリーク電流が増加＝ノイズ増加</a:t>
            </a:r>
            <a:endParaRPr lang="en-US" altLang="ja-JP" sz="2000" b="1" dirty="0" smtClean="0">
              <a:solidFill>
                <a:schemeClr val="accent3"/>
              </a:solidFill>
              <a:latin typeface="+mn-ea"/>
            </a:endParaRPr>
          </a:p>
          <a:p>
            <a:r>
              <a:rPr lang="ja-JP" altLang="en-US" sz="2000" b="1" dirty="0" smtClean="0">
                <a:solidFill>
                  <a:srgbClr val="002060"/>
                </a:solidFill>
                <a:latin typeface="+mn-ea"/>
              </a:rPr>
              <a:t>解決策：新素子</a:t>
            </a:r>
            <a:r>
              <a:rPr lang="en-US" altLang="ja-JP" sz="2000" b="1" dirty="0" smtClean="0">
                <a:solidFill>
                  <a:srgbClr val="002060"/>
                </a:solidFill>
                <a:latin typeface="+mn-ea"/>
              </a:rPr>
              <a:t>SSSD(Single-sided Si Strip Detector)</a:t>
            </a:r>
            <a:r>
              <a:rPr lang="ja-JP" altLang="en-US" sz="2000" b="1" dirty="0" smtClean="0">
                <a:solidFill>
                  <a:srgbClr val="002060"/>
                </a:solidFill>
                <a:latin typeface="+mn-ea"/>
              </a:rPr>
              <a:t>を使う</a:t>
            </a:r>
            <a:endParaRPr lang="en-US" altLang="ja-JP" sz="2000" b="1" dirty="0" smtClean="0">
              <a:solidFill>
                <a:srgbClr val="002060"/>
              </a:solidFill>
              <a:latin typeface="+mn-ea"/>
            </a:endParaRPr>
          </a:p>
          <a:p>
            <a:endParaRPr lang="en-US" altLang="ja-JP" sz="2000" dirty="0" smtClean="0">
              <a:latin typeface="+mn-ea"/>
            </a:endParaRPr>
          </a:p>
          <a:p>
            <a:endParaRPr lang="en-US" altLang="ja-JP" sz="2000" dirty="0" smtClean="0">
              <a:latin typeface="+mn-ea"/>
            </a:endParaRPr>
          </a:p>
          <a:p>
            <a:endParaRPr lang="en-US" altLang="ja-JP" sz="2000" dirty="0" smtClean="0">
              <a:latin typeface="+mn-ea"/>
            </a:endParaRPr>
          </a:p>
          <a:p>
            <a:endParaRPr lang="en-US" altLang="ja-JP" sz="2000" dirty="0" smtClean="0">
              <a:latin typeface="+mn-ea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714348" y="5045240"/>
            <a:ext cx="7572428" cy="1071570"/>
            <a:chOff x="642910" y="5000636"/>
            <a:chExt cx="7572428" cy="1071570"/>
          </a:xfrm>
        </p:grpSpPr>
        <p:sp>
          <p:nvSpPr>
            <p:cNvPr id="17" name="正方形/長方形 16"/>
            <p:cNvSpPr/>
            <p:nvPr/>
          </p:nvSpPr>
          <p:spPr>
            <a:xfrm>
              <a:off x="642910" y="5000636"/>
              <a:ext cx="7572428" cy="107157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000232" y="5072074"/>
              <a:ext cx="585791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ja-JP" altLang="ja-JP" dirty="0" smtClean="0">
                  <a:latin typeface="+mn-ea"/>
                </a:rPr>
                <a:t>①宇宙環境での過大パルスを想定した</a:t>
              </a:r>
              <a:r>
                <a:rPr lang="en-US" altLang="ja-JP" dirty="0" smtClean="0">
                  <a:latin typeface="+mn-ea"/>
                </a:rPr>
                <a:t>Si</a:t>
              </a:r>
              <a:r>
                <a:rPr lang="ja-JP" altLang="ja-JP" dirty="0" smtClean="0">
                  <a:latin typeface="+mn-ea"/>
                </a:rPr>
                <a:t>ビームの照射</a:t>
              </a:r>
              <a:endParaRPr lang="en-US" altLang="ja-JP" dirty="0" smtClean="0">
                <a:latin typeface="+mn-ea"/>
              </a:endParaRPr>
            </a:p>
            <a:p>
              <a:r>
                <a:rPr lang="ja-JP" altLang="ja-JP" dirty="0" smtClean="0">
                  <a:latin typeface="+mn-ea"/>
                </a:rPr>
                <a:t>②主な測定対象となる数百</a:t>
              </a:r>
              <a:r>
                <a:rPr lang="en-US" altLang="ja-JP" dirty="0" err="1" smtClean="0">
                  <a:latin typeface="+mn-ea"/>
                </a:rPr>
                <a:t>keV</a:t>
              </a:r>
              <a:r>
                <a:rPr lang="ja-JP" altLang="ja-JP" dirty="0" smtClean="0">
                  <a:latin typeface="+mn-ea"/>
                </a:rPr>
                <a:t>付近の高エネルギー粒子を想定した</a:t>
              </a:r>
              <a:r>
                <a:rPr lang="en-US" altLang="ja-JP" dirty="0" smtClean="0">
                  <a:latin typeface="+mn-ea"/>
                </a:rPr>
                <a:t>H</a:t>
              </a:r>
              <a:r>
                <a:rPr lang="ja-JP" altLang="ja-JP" dirty="0" smtClean="0">
                  <a:latin typeface="+mn-ea"/>
                </a:rPr>
                <a:t>ビームの照射</a:t>
              </a:r>
              <a:endParaRPr lang="ja-JP" altLang="en-US" dirty="0">
                <a:latin typeface="+mn-ea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785786" y="507207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smtClean="0">
                  <a:latin typeface="+mn-ea"/>
                </a:rPr>
                <a:t>照射内容</a:t>
              </a:r>
              <a:endParaRPr lang="ja-JP" altLang="en-US" dirty="0">
                <a:latin typeface="+mn-ea"/>
              </a:endParaRP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5572132" y="6105660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＠放射線医学総合研究所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85720" y="4185895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→</a:t>
            </a:r>
            <a:r>
              <a:rPr lang="ja-JP" altLang="ja-JP" sz="2000" dirty="0" smtClean="0">
                <a:latin typeface="+mn-ea"/>
              </a:rPr>
              <a:t>次に</a:t>
            </a:r>
            <a:r>
              <a:rPr lang="ja-JP" altLang="en-US" sz="2000" dirty="0" smtClean="0">
                <a:latin typeface="+mn-ea"/>
              </a:rPr>
              <a:t>、</a:t>
            </a:r>
            <a:r>
              <a:rPr lang="ja-JP" altLang="ja-JP" sz="2000" dirty="0" smtClean="0">
                <a:latin typeface="+mn-ea"/>
              </a:rPr>
              <a:t>実際の放射線</a:t>
            </a:r>
            <a:r>
              <a:rPr lang="ja-JP" altLang="en-US" sz="2000" dirty="0" smtClean="0">
                <a:latin typeface="+mn-ea"/>
              </a:rPr>
              <a:t>に対するエネルギー応答と影響を調べる</a:t>
            </a:r>
            <a:r>
              <a:rPr lang="ja-JP" altLang="ja-JP" sz="2000" dirty="0" smtClean="0">
                <a:latin typeface="+mn-ea"/>
              </a:rPr>
              <a:t>ため</a:t>
            </a:r>
            <a:r>
              <a:rPr lang="ja-JP" altLang="en-US" sz="2000" dirty="0" smtClean="0">
                <a:latin typeface="+mn-ea"/>
              </a:rPr>
              <a:t>に</a:t>
            </a:r>
            <a:r>
              <a:rPr lang="ja-JP" altLang="ja-JP" sz="2000" dirty="0" smtClean="0">
                <a:latin typeface="+mn-ea"/>
              </a:rPr>
              <a:t>、</a:t>
            </a:r>
            <a:r>
              <a:rPr lang="ja-JP" altLang="ja-JP" sz="2000" b="1" dirty="0" smtClean="0">
                <a:latin typeface="+mn-ea"/>
              </a:rPr>
              <a:t>重粒子線による</a:t>
            </a:r>
            <a:r>
              <a:rPr lang="ja-JP" altLang="en-US" sz="2000" b="1" dirty="0" smtClean="0">
                <a:latin typeface="+mn-ea"/>
              </a:rPr>
              <a:t>放射線</a:t>
            </a:r>
            <a:r>
              <a:rPr lang="ja-JP" altLang="ja-JP" sz="2000" b="1" dirty="0" smtClean="0">
                <a:latin typeface="+mn-ea"/>
              </a:rPr>
              <a:t>試験</a:t>
            </a:r>
            <a:r>
              <a:rPr lang="ja-JP" altLang="ja-JP" sz="2000" dirty="0" smtClean="0">
                <a:latin typeface="+mn-ea"/>
              </a:rPr>
              <a:t>を行った。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12233" y="3259048"/>
            <a:ext cx="8028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u="sng" dirty="0" smtClean="0">
                <a:latin typeface="+mn-ea"/>
              </a:rPr>
              <a:t>SSSD</a:t>
            </a:r>
            <a:r>
              <a:rPr lang="ja-JP" altLang="en-US" sz="2000" b="1" u="sng" dirty="0" smtClean="0">
                <a:latin typeface="+mn-ea"/>
              </a:rPr>
              <a:t>動作試験</a:t>
            </a:r>
            <a:endParaRPr lang="en-US" altLang="ja-JP" sz="2000" b="1" u="sng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温度特性・・・</a:t>
            </a:r>
            <a:r>
              <a:rPr lang="ja-JP" altLang="ja-JP" sz="2000" dirty="0" smtClean="0">
                <a:latin typeface="+mn-ea"/>
              </a:rPr>
              <a:t>エネルギー分解能</a:t>
            </a:r>
            <a:r>
              <a:rPr lang="en-US" altLang="ja-JP" sz="2000" dirty="0" smtClean="0">
                <a:latin typeface="+mn-ea"/>
              </a:rPr>
              <a:t>30</a:t>
            </a:r>
            <a:r>
              <a:rPr lang="ja-JP" altLang="en-US" sz="2000" dirty="0" smtClean="0">
                <a:latin typeface="+mn-ea"/>
              </a:rPr>
              <a:t>％</a:t>
            </a:r>
            <a:r>
              <a:rPr lang="en-US" altLang="ja-JP" sz="2000" dirty="0" smtClean="0">
                <a:latin typeface="+mn-ea"/>
              </a:rPr>
              <a:t>, </a:t>
            </a:r>
            <a:r>
              <a:rPr lang="ja-JP" altLang="en-US" sz="2000" dirty="0" smtClean="0">
                <a:latin typeface="+mn-ea"/>
              </a:rPr>
              <a:t>観測</a:t>
            </a:r>
            <a:r>
              <a:rPr lang="ja-JP" altLang="ja-JP" sz="2000" dirty="0" smtClean="0">
                <a:latin typeface="+mn-ea"/>
              </a:rPr>
              <a:t>下限値</a:t>
            </a:r>
            <a:r>
              <a:rPr lang="en-US" altLang="ja-JP" sz="2000" dirty="0" smtClean="0">
                <a:latin typeface="+mn-ea"/>
              </a:rPr>
              <a:t>38keV</a:t>
            </a:r>
            <a:r>
              <a:rPr lang="ja-JP" altLang="en-US" sz="2000" dirty="0" smtClean="0">
                <a:latin typeface="+mn-ea"/>
              </a:rPr>
              <a:t>＠</a:t>
            </a:r>
            <a:r>
              <a:rPr lang="en-US" altLang="ja-JP" sz="2000" dirty="0" smtClean="0">
                <a:latin typeface="+mn-ea"/>
              </a:rPr>
              <a:t>90</a:t>
            </a:r>
            <a:r>
              <a:rPr lang="ja-JP" altLang="en-US" sz="2000" dirty="0" smtClean="0">
                <a:latin typeface="+mn-ea"/>
              </a:rPr>
              <a:t>℃</a:t>
            </a:r>
            <a:endParaRPr lang="en-US" altLang="ja-JP" sz="20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5633" y="240874"/>
            <a:ext cx="7467600" cy="862786"/>
          </a:xfrm>
        </p:spPr>
        <p:txBody>
          <a:bodyPr>
            <a:normAutofit/>
          </a:bodyPr>
          <a:lstStyle/>
          <a:p>
            <a:r>
              <a:rPr lang="ja-JP" altLang="en-US" sz="3200" b="1" dirty="0" smtClean="0">
                <a:solidFill>
                  <a:srgbClr val="7030A0"/>
                </a:solidFill>
              </a:rPr>
              <a:t>私の研究目的</a:t>
            </a:r>
            <a:endParaRPr kumimoji="1" lang="ja-JP" alt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12234" y="1143001"/>
            <a:ext cx="8285356" cy="1522141"/>
          </a:xfrm>
        </p:spPr>
        <p:txBody>
          <a:bodyPr>
            <a:noAutofit/>
          </a:bodyPr>
          <a:lstStyle/>
          <a:p>
            <a:r>
              <a:rPr lang="ja-JP" altLang="en-US" dirty="0" smtClean="0">
                <a:latin typeface="+mn-ea"/>
              </a:rPr>
              <a:t>放射線帯</a:t>
            </a:r>
            <a:r>
              <a:rPr lang="en-US" altLang="ja-JP" dirty="0" err="1" smtClean="0">
                <a:latin typeface="+mn-ea"/>
              </a:rPr>
              <a:t>MeV</a:t>
            </a:r>
            <a:r>
              <a:rPr lang="ja-JP" altLang="en-US" smtClean="0">
                <a:latin typeface="+mn-ea"/>
              </a:rPr>
              <a:t>電子観測</a:t>
            </a:r>
            <a:r>
              <a:rPr lang="ja-JP" altLang="en-US" dirty="0" smtClean="0">
                <a:latin typeface="+mn-ea"/>
              </a:rPr>
              <a:t>に向けて</a:t>
            </a:r>
            <a:r>
              <a:rPr lang="en-US" altLang="ja-JP" dirty="0" smtClean="0">
                <a:latin typeface="+mn-ea"/>
              </a:rPr>
              <a:t>SSSD</a:t>
            </a:r>
            <a:r>
              <a:rPr lang="ja-JP" altLang="en-US" dirty="0" smtClean="0">
                <a:latin typeface="+mn-ea"/>
              </a:rPr>
              <a:t>を用いた高エネルギー検出器の開発研究を行う。</a:t>
            </a:r>
            <a:endParaRPr lang="en-US" altLang="ja-JP" dirty="0" smtClean="0">
              <a:latin typeface="+mn-ea"/>
            </a:endParaRPr>
          </a:p>
          <a:p>
            <a:pPr>
              <a:buNone/>
            </a:pPr>
            <a:r>
              <a:rPr lang="ja-JP" altLang="en-US" dirty="0" smtClean="0">
                <a:latin typeface="+mn-ea"/>
              </a:rPr>
              <a:t>　 →</a:t>
            </a:r>
            <a:r>
              <a:rPr lang="en-US" altLang="ja-JP" dirty="0" smtClean="0">
                <a:latin typeface="+mn-ea"/>
              </a:rPr>
              <a:t>SSSD</a:t>
            </a:r>
            <a:r>
              <a:rPr lang="ja-JP" altLang="en-US" dirty="0" smtClean="0">
                <a:latin typeface="+mn-ea"/>
              </a:rPr>
              <a:t>の動作実証および特性を理解することが必要。</a:t>
            </a:r>
            <a:endParaRPr lang="en-US" altLang="ja-JP" dirty="0" smtClean="0">
              <a:latin typeface="+mn-ea"/>
            </a:endParaRPr>
          </a:p>
          <a:p>
            <a:pPr>
              <a:buNone/>
            </a:pPr>
            <a:endParaRPr kumimoji="1" lang="en-US" altLang="ja-JP" dirty="0" smtClean="0">
              <a:latin typeface="+mn-ea"/>
            </a:endParaRPr>
          </a:p>
          <a:p>
            <a:pPr>
              <a:buNone/>
            </a:pPr>
            <a:r>
              <a:rPr kumimoji="1" lang="ja-JP" altLang="en-US" dirty="0" smtClean="0">
                <a:latin typeface="+mn-ea"/>
              </a:rPr>
              <a:t>   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32571" y="2654290"/>
            <a:ext cx="7467600" cy="86278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cap="small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本</a:t>
            </a:r>
            <a:r>
              <a:rPr lang="ja-JP" altLang="en-US" sz="3200" b="1" cap="small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研究</a:t>
            </a:r>
            <a:r>
              <a:rPr lang="ja-JP" altLang="en-US" sz="3200" b="1" cap="small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の</a:t>
            </a:r>
            <a:r>
              <a:rPr lang="ja-JP" altLang="en-US" sz="3200" b="1" cap="small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目的</a:t>
            </a:r>
            <a:endParaRPr kumimoji="1" lang="ja-JP" altLang="en-US" sz="3200" b="1" i="0" u="none" strike="noStrike" kern="1200" cap="sm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340164" y="3567516"/>
            <a:ext cx="8803836" cy="282125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SSSD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は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ノイズ</a:t>
            </a:r>
            <a:r>
              <a:rPr lang="ja-JP" altLang="en-US" sz="2400" dirty="0" smtClean="0">
                <a:latin typeface="+mn-ea"/>
              </a:rPr>
              <a:t>に直結す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る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リーク電流が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少な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く、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熱的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に厳しい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環境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において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も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高パフォーマンスが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見込まれ</a:t>
            </a:r>
            <a:r>
              <a:rPr lang="ja-JP" altLang="en-US" sz="2400" dirty="0" smtClean="0">
                <a:latin typeface="+mn-ea"/>
              </a:rPr>
              <a:t>るため、水星探査計画の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MMO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に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搭載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され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る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 →水星環境を意識した動作</a:t>
            </a:r>
            <a:r>
              <a:rPr lang="ja-JP" altLang="en-US" sz="2400" dirty="0" smtClean="0">
                <a:latin typeface="+mn-ea"/>
              </a:rPr>
              <a:t>試験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を行う</a:t>
            </a:r>
            <a:r>
              <a:rPr lang="ja-JP" altLang="en-US" sz="2400" noProof="0" dirty="0" smtClean="0">
                <a:latin typeface="+mn-ea"/>
              </a:rPr>
              <a:t>必要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がある。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ja-JP" altLang="en-US" sz="2400" noProof="0" dirty="0" smtClean="0">
                <a:latin typeface="+mn-ea"/>
              </a:rPr>
              <a:t>　 </a:t>
            </a:r>
            <a:endParaRPr lang="en-US" altLang="ja-JP" sz="2400" noProof="0" dirty="0" smtClean="0">
              <a:latin typeface="+mn-e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altLang="ja-JP" sz="2400" noProof="0" dirty="0" smtClean="0">
                <a:latin typeface="+mn-ea"/>
              </a:rPr>
              <a:t>…</a:t>
            </a:r>
            <a:r>
              <a:rPr lang="ja-JP" altLang="en-US" sz="2400" noProof="0" dirty="0" smtClean="0">
                <a:latin typeface="+mn-ea"/>
              </a:rPr>
              <a:t>本発表で</a:t>
            </a:r>
            <a:r>
              <a:rPr lang="ja-JP" altLang="en-US" sz="2400" noProof="0" dirty="0" smtClean="0">
                <a:latin typeface="+mn-ea"/>
              </a:rPr>
              <a:t>は</a:t>
            </a:r>
            <a:r>
              <a:rPr lang="ja-JP" altLang="en-US" sz="2400" noProof="0" dirty="0" smtClean="0">
                <a:latin typeface="+mn-ea"/>
              </a:rPr>
              <a:t>、</a:t>
            </a:r>
            <a:r>
              <a:rPr lang="en-US" altLang="ja-JP" sz="2400" noProof="0" dirty="0" smtClean="0">
                <a:latin typeface="+mn-ea"/>
              </a:rPr>
              <a:t>SSSD</a:t>
            </a:r>
            <a:r>
              <a:rPr lang="ja-JP" altLang="en-US" sz="2400" noProof="0" dirty="0" smtClean="0">
                <a:latin typeface="+mn-ea"/>
              </a:rPr>
              <a:t>の</a:t>
            </a:r>
            <a:r>
              <a:rPr lang="en-US" altLang="ja-JP" sz="2400" noProof="0" dirty="0" smtClean="0">
                <a:latin typeface="+mn-ea"/>
              </a:rPr>
              <a:t>MMO</a:t>
            </a:r>
            <a:r>
              <a:rPr lang="ja-JP" altLang="en-US" sz="2400" noProof="0" dirty="0" smtClean="0">
                <a:latin typeface="+mn-ea"/>
              </a:rPr>
              <a:t>搭載に向けた動作試験を報告する</a:t>
            </a:r>
            <a:r>
              <a:rPr lang="ja-JP" altLang="en-US" sz="2400" dirty="0" err="1" smtClean="0">
                <a:latin typeface="+mn-ea"/>
              </a:rPr>
              <a:t>。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altLang="ja-JP" sz="2400" dirty="0" smtClean="0">
              <a:latin typeface="+mn-e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71616" y="109728"/>
            <a:ext cx="251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（発表練習用スライド）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428736"/>
            <a:ext cx="2686630" cy="150019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214282" y="142852"/>
            <a:ext cx="8715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ja-JP" altLang="en-US" sz="3200" b="1" dirty="0" smtClean="0">
                <a:solidFill>
                  <a:srgbClr val="FF6600"/>
                </a:solidFill>
                <a:latin typeface="+mn-ea"/>
              </a:rPr>
              <a:t>シリコン半導体ストリップ検出器</a:t>
            </a:r>
            <a:endParaRPr lang="en-US" altLang="ja-JP" sz="3200" b="1" dirty="0" smtClean="0">
              <a:solidFill>
                <a:srgbClr val="FF6600"/>
              </a:solidFill>
              <a:latin typeface="+mn-ea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 l="7382" t="36342" r="14764"/>
          <a:stretch>
            <a:fillRect/>
          </a:stretch>
        </p:blipFill>
        <p:spPr bwMode="auto">
          <a:xfrm>
            <a:off x="173736" y="846374"/>
            <a:ext cx="3225645" cy="160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正方形/長方形 24"/>
          <p:cNvSpPr/>
          <p:nvPr/>
        </p:nvSpPr>
        <p:spPr>
          <a:xfrm>
            <a:off x="959554" y="1489316"/>
            <a:ext cx="577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+mj-ea"/>
                <a:ea typeface="+mj-ea"/>
              </a:rPr>
              <a:t>SSSD</a:t>
            </a:r>
            <a:endParaRPr lang="ja-JP" altLang="en-US" sz="1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14282" y="51435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b="1" dirty="0">
              <a:latin typeface="+mn-ea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2686406" y="2849492"/>
            <a:ext cx="6018682" cy="3786190"/>
            <a:chOff x="2969870" y="3492434"/>
            <a:chExt cx="6018682" cy="3786190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69870" y="3492434"/>
              <a:ext cx="6018682" cy="37861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5933324" y="6036770"/>
              <a:ext cx="20224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b="1" dirty="0">
                  <a:latin typeface="HGP明朝B" pitchFamily="18" charset="-128"/>
                  <a:ea typeface="HGP明朝B" pitchFamily="18" charset="-128"/>
                </a:rPr>
                <a:t>n</a:t>
              </a:r>
              <a:r>
                <a:rPr lang="ja-JP" altLang="en-US" sz="1600" b="1" dirty="0">
                  <a:latin typeface="HGP明朝B" pitchFamily="18" charset="-128"/>
                  <a:ea typeface="HGP明朝B" pitchFamily="18" charset="-128"/>
                </a:rPr>
                <a:t>型半導体</a:t>
              </a:r>
              <a:r>
                <a:rPr lang="ja-JP" altLang="en-US" sz="1600" b="1" dirty="0" smtClean="0">
                  <a:latin typeface="HGP明朝B" pitchFamily="18" charset="-128"/>
                  <a:ea typeface="HGP明朝B" pitchFamily="18" charset="-128"/>
                </a:rPr>
                <a:t>ウェハー</a:t>
              </a:r>
              <a:endParaRPr lang="ja-JP" altLang="en-US" sz="1600" b="1" dirty="0">
                <a:latin typeface="HGP明朝B" pitchFamily="18" charset="-128"/>
                <a:ea typeface="HGP明朝B" pitchFamily="18" charset="-128"/>
              </a:endParaRPr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 rot="5400000">
              <a:off x="6785544" y="5790318"/>
              <a:ext cx="2340864" cy="1392"/>
            </a:xfrm>
            <a:prstGeom prst="straightConnector1">
              <a:avLst/>
            </a:prstGeom>
            <a:ln w="15875">
              <a:solidFill>
                <a:srgbClr val="00206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正方形/長方形 22"/>
            <p:cNvSpPr/>
            <p:nvPr/>
          </p:nvSpPr>
          <p:spPr>
            <a:xfrm rot="5400000">
              <a:off x="7492788" y="5716306"/>
              <a:ext cx="1214446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2060"/>
                  </a:solidFill>
                  <a:latin typeface="ＭＳ Ｐ明朝" pitchFamily="18" charset="-128"/>
                  <a:ea typeface="ＭＳ Ｐ明朝" pitchFamily="18" charset="-128"/>
                </a:rPr>
                <a:t>400μm</a:t>
              </a:r>
              <a:endParaRPr lang="ja-JP" altLang="en-US" sz="1600" b="1" dirty="0">
                <a:solidFill>
                  <a:srgbClr val="002060"/>
                </a:solidFill>
                <a:latin typeface="ＭＳ Ｐ明朝" pitchFamily="18" charset="-128"/>
                <a:ea typeface="ＭＳ Ｐ明朝" pitchFamily="18" charset="-128"/>
              </a:endParaRPr>
            </a:p>
          </p:txBody>
        </p:sp>
      </p:grpSp>
      <p:sp>
        <p:nvSpPr>
          <p:cNvPr id="30" name="正方形/長方形 29"/>
          <p:cNvSpPr/>
          <p:nvPr/>
        </p:nvSpPr>
        <p:spPr>
          <a:xfrm>
            <a:off x="5286380" y="1714488"/>
            <a:ext cx="714380" cy="6429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643438" y="1928802"/>
            <a:ext cx="5918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+mj-ea"/>
                <a:ea typeface="+mj-ea"/>
              </a:rPr>
              <a:t>Zoom</a:t>
            </a:r>
            <a:endParaRPr lang="ja-JP" altLang="en-US" sz="1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88050" y="1060688"/>
            <a:ext cx="1714512" cy="12144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428992" y="785794"/>
            <a:ext cx="5239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高温下で働く放射線計測器として設計された、新規開発品。</a:t>
            </a:r>
            <a:endParaRPr lang="ja-JP" altLang="en-US" dirty="0"/>
          </a:p>
        </p:txBody>
      </p:sp>
      <p:sp>
        <p:nvSpPr>
          <p:cNvPr id="20" name="AutoShape 11"/>
          <p:cNvSpPr>
            <a:spLocks/>
          </p:cNvSpPr>
          <p:nvPr/>
        </p:nvSpPr>
        <p:spPr bwMode="auto">
          <a:xfrm>
            <a:off x="221712" y="2619752"/>
            <a:ext cx="2402616" cy="1500198"/>
          </a:xfrm>
          <a:prstGeom prst="borderCallout1">
            <a:avLst>
              <a:gd name="adj1" fmla="val 98677"/>
              <a:gd name="adj2" fmla="val 99770"/>
              <a:gd name="adj3" fmla="val 122365"/>
              <a:gd name="adj4" fmla="val 147576"/>
            </a:avLst>
          </a:prstGeom>
          <a:ln w="31750">
            <a:solidFill>
              <a:srgbClr val="FFC000"/>
            </a:solidFill>
            <a:headEnd/>
            <a:tailEnd type="oval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en-US" altLang="ja-JP" sz="1600" dirty="0" smtClean="0">
                <a:latin typeface="+mj-ea"/>
                <a:ea typeface="+mj-ea"/>
              </a:rPr>
              <a:t>P</a:t>
            </a:r>
            <a:r>
              <a:rPr lang="ja-JP" altLang="en-US" sz="1600" dirty="0" smtClean="0">
                <a:latin typeface="+mj-ea"/>
                <a:ea typeface="+mj-ea"/>
              </a:rPr>
              <a:t>型半導体ストリップ：電極を</a:t>
            </a:r>
            <a:r>
              <a:rPr lang="en-US" altLang="ja-JP" sz="1600" dirty="0" smtClean="0">
                <a:latin typeface="+mj-ea"/>
                <a:ea typeface="+mj-ea"/>
              </a:rPr>
              <a:t>32 </a:t>
            </a:r>
            <a:r>
              <a:rPr lang="ja-JP" altLang="en-US" sz="1600" dirty="0" smtClean="0">
                <a:latin typeface="+mj-ea"/>
                <a:ea typeface="+mj-ea"/>
              </a:rPr>
              <a:t>分割することで、リーク電流を</a:t>
            </a:r>
            <a:r>
              <a:rPr lang="en-US" altLang="ja-JP" sz="1600" dirty="0" smtClean="0">
                <a:latin typeface="+mj-ea"/>
                <a:ea typeface="+mj-ea"/>
              </a:rPr>
              <a:t>1/32</a:t>
            </a:r>
            <a:r>
              <a:rPr lang="ja-JP" altLang="en-US" sz="1600" dirty="0" smtClean="0">
                <a:latin typeface="+mj-ea"/>
                <a:ea typeface="+mj-ea"/>
              </a:rPr>
              <a:t>に低減。各ストリップがそれぞれ独立した検出器として働き、一次元の位置分解能も持つ。</a:t>
            </a:r>
            <a:endParaRPr lang="ja-JP" altLang="en-US" sz="1600" dirty="0">
              <a:latin typeface="+mj-ea"/>
              <a:ea typeface="+mj-ea"/>
            </a:endParaRPr>
          </a:p>
        </p:txBody>
      </p:sp>
      <p:sp>
        <p:nvSpPr>
          <p:cNvPr id="26" name="AutoShape 11"/>
          <p:cNvSpPr>
            <a:spLocks/>
          </p:cNvSpPr>
          <p:nvPr/>
        </p:nvSpPr>
        <p:spPr bwMode="auto">
          <a:xfrm>
            <a:off x="534896" y="4462280"/>
            <a:ext cx="1805968" cy="714380"/>
          </a:xfrm>
          <a:prstGeom prst="borderCallout1">
            <a:avLst>
              <a:gd name="adj1" fmla="val 98874"/>
              <a:gd name="adj2" fmla="val 100520"/>
              <a:gd name="adj3" fmla="val 131473"/>
              <a:gd name="adj4" fmla="val 185934"/>
            </a:avLst>
          </a:prstGeom>
          <a:ln w="31750">
            <a:solidFill>
              <a:srgbClr val="FFC000"/>
            </a:solidFill>
            <a:headEnd/>
            <a:tailEnd type="oval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ja-JP" altLang="en-US" sz="1600" dirty="0" smtClean="0">
                <a:latin typeface="+mj-ea"/>
                <a:ea typeface="+mj-ea"/>
              </a:rPr>
              <a:t>空乏層：バイアス電圧をかけて広げる。</a:t>
            </a:r>
            <a:endParaRPr lang="en-US" altLang="ja-JP" sz="16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en-US" altLang="ja-JP" sz="1600" dirty="0" smtClean="0">
                <a:latin typeface="+mj-ea"/>
                <a:ea typeface="+mj-ea"/>
              </a:rPr>
              <a:t>(</a:t>
            </a:r>
            <a:r>
              <a:rPr lang="ja-JP" altLang="en-US" sz="1600" dirty="0" smtClean="0">
                <a:latin typeface="+mj-ea"/>
                <a:ea typeface="+mj-ea"/>
              </a:rPr>
              <a:t>有感層として働く</a:t>
            </a:r>
            <a:r>
              <a:rPr lang="en-US" altLang="ja-JP" sz="1600" dirty="0" smtClean="0">
                <a:latin typeface="+mj-ea"/>
                <a:ea typeface="+mj-ea"/>
              </a:rPr>
              <a:t>)</a:t>
            </a:r>
            <a:endParaRPr lang="ja-JP" altLang="en-US" sz="1600" dirty="0">
              <a:latin typeface="+mj-ea"/>
              <a:ea typeface="+mj-ea"/>
            </a:endParaRPr>
          </a:p>
        </p:txBody>
      </p:sp>
      <p:sp>
        <p:nvSpPr>
          <p:cNvPr id="27" name="AutoShape 11"/>
          <p:cNvSpPr>
            <a:spLocks/>
          </p:cNvSpPr>
          <p:nvPr/>
        </p:nvSpPr>
        <p:spPr bwMode="auto">
          <a:xfrm>
            <a:off x="309724" y="5431536"/>
            <a:ext cx="2104292" cy="1029294"/>
          </a:xfrm>
          <a:prstGeom prst="borderCallout1">
            <a:avLst>
              <a:gd name="adj1" fmla="val 99992"/>
              <a:gd name="adj2" fmla="val 99540"/>
              <a:gd name="adj3" fmla="val 6829"/>
              <a:gd name="adj4" fmla="val 205907"/>
            </a:avLst>
          </a:prstGeom>
          <a:ln w="31750">
            <a:solidFill>
              <a:srgbClr val="FFC000"/>
            </a:solidFill>
            <a:headEnd/>
            <a:tailEnd type="oval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ja-JP" altLang="en-US" sz="1600" dirty="0" smtClean="0">
                <a:latin typeface="+mj-ea"/>
                <a:ea typeface="+mj-ea"/>
              </a:rPr>
              <a:t>エネルギーを持った粒子が入ってくると電子</a:t>
            </a:r>
            <a:r>
              <a:rPr lang="en-US" altLang="ja-JP" sz="1600" dirty="0" smtClean="0">
                <a:latin typeface="+mj-ea"/>
                <a:ea typeface="+mj-ea"/>
              </a:rPr>
              <a:t>-</a:t>
            </a:r>
            <a:r>
              <a:rPr lang="ja-JP" altLang="en-US" sz="1600" dirty="0" smtClean="0">
                <a:latin typeface="+mj-ea"/>
                <a:ea typeface="+mj-ea"/>
              </a:rPr>
              <a:t>正孔対が生成する。</a:t>
            </a:r>
            <a:endParaRPr lang="en-US" altLang="ja-JP" sz="16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en-US" altLang="ja-JP" sz="1600" dirty="0" smtClean="0">
                <a:latin typeface="+mj-ea"/>
                <a:ea typeface="+mj-ea"/>
              </a:rPr>
              <a:t>(Si</a:t>
            </a:r>
            <a:r>
              <a:rPr lang="ja-JP" altLang="en-US" sz="1600" dirty="0" smtClean="0">
                <a:latin typeface="+mj-ea"/>
                <a:ea typeface="+mj-ea"/>
              </a:rPr>
              <a:t>では</a:t>
            </a:r>
            <a:r>
              <a:rPr lang="en-US" altLang="ja-JP" sz="1600" dirty="0" smtClean="0">
                <a:latin typeface="+mj-ea"/>
                <a:ea typeface="+mj-ea"/>
              </a:rPr>
              <a:t>3.6eV</a:t>
            </a:r>
            <a:r>
              <a:rPr lang="ja-JP" altLang="en-US" sz="1600" dirty="0" smtClean="0">
                <a:latin typeface="+mj-ea"/>
                <a:ea typeface="+mj-ea"/>
              </a:rPr>
              <a:t>で</a:t>
            </a:r>
            <a:r>
              <a:rPr lang="en-US" altLang="ja-JP" sz="1600" dirty="0" smtClean="0">
                <a:latin typeface="+mj-ea"/>
                <a:ea typeface="+mj-ea"/>
              </a:rPr>
              <a:t>1pair)</a:t>
            </a:r>
            <a:endParaRPr lang="ja-JP" altLang="en-US" sz="1600" dirty="0">
              <a:latin typeface="+mj-ea"/>
              <a:ea typeface="+mj-ea"/>
            </a:endParaRPr>
          </a:p>
        </p:txBody>
      </p:sp>
      <p:sp>
        <p:nvSpPr>
          <p:cNvPr id="28" name="AutoShape 9"/>
          <p:cNvSpPr>
            <a:spLocks/>
          </p:cNvSpPr>
          <p:nvPr/>
        </p:nvSpPr>
        <p:spPr bwMode="auto">
          <a:xfrm>
            <a:off x="6301946" y="2133972"/>
            <a:ext cx="1653334" cy="785818"/>
          </a:xfrm>
          <a:prstGeom prst="borderCallout1">
            <a:avLst>
              <a:gd name="adj1" fmla="val 100958"/>
              <a:gd name="adj2" fmla="val -342"/>
              <a:gd name="adj3" fmla="val 182476"/>
              <a:gd name="adj4" fmla="val -26080"/>
            </a:avLst>
          </a:prstGeom>
          <a:ln w="31750">
            <a:solidFill>
              <a:srgbClr val="FFC000"/>
            </a:solidFill>
            <a:headEnd/>
            <a:tailEnd type="oval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defRPr/>
            </a:pPr>
            <a:r>
              <a:rPr lang="ja-JP" altLang="en-US" sz="1600" dirty="0" smtClean="0">
                <a:latin typeface="+mj-ea"/>
                <a:ea typeface="+mj-ea"/>
              </a:rPr>
              <a:t>読出</a:t>
            </a:r>
            <a:r>
              <a:rPr lang="en-US" altLang="ja-JP" sz="1600" dirty="0" smtClean="0">
                <a:latin typeface="+mj-ea"/>
                <a:ea typeface="+mj-ea"/>
              </a:rPr>
              <a:t>IC</a:t>
            </a:r>
            <a:r>
              <a:rPr lang="ja-JP" altLang="en-US" sz="1600" dirty="0" smtClean="0">
                <a:latin typeface="+mj-ea"/>
                <a:ea typeface="+mj-ea"/>
              </a:rPr>
              <a:t>；</a:t>
            </a:r>
            <a:r>
              <a:rPr lang="en-US" altLang="ja-JP" sz="1600" dirty="0" smtClean="0">
                <a:latin typeface="+mj-ea"/>
                <a:ea typeface="+mj-ea"/>
              </a:rPr>
              <a:t>ASIC</a:t>
            </a:r>
            <a:r>
              <a:rPr lang="ja-JP" altLang="en-US" sz="1600" dirty="0" smtClean="0">
                <a:latin typeface="+mj-ea"/>
                <a:ea typeface="+mj-ea"/>
              </a:rPr>
              <a:t>へ。</a:t>
            </a:r>
            <a:endParaRPr lang="en-US" altLang="ja-JP" sz="16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en-US" altLang="ja-JP" sz="1600" dirty="0" smtClean="0">
                <a:latin typeface="+mj-ea"/>
                <a:ea typeface="+mj-ea"/>
              </a:rPr>
              <a:t>(</a:t>
            </a:r>
            <a:r>
              <a:rPr lang="ja-JP" altLang="en-US" sz="1600" dirty="0" smtClean="0">
                <a:latin typeface="+mj-ea"/>
                <a:ea typeface="+mj-ea"/>
              </a:rPr>
              <a:t>各ストリップが独立に読出される</a:t>
            </a:r>
            <a:r>
              <a:rPr lang="en-US" altLang="ja-JP" sz="1600" dirty="0" smtClean="0">
                <a:latin typeface="+mj-ea"/>
                <a:ea typeface="+mj-ea"/>
              </a:rPr>
              <a:t>)</a:t>
            </a:r>
            <a:endParaRPr lang="ja-JP" altLang="en-US" sz="16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na Nishimura\Pictures\HIMAC1116,17\IMG_0099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" y="2425441"/>
            <a:ext cx="5715334" cy="4286256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7740" y="265176"/>
            <a:ext cx="8229600" cy="625204"/>
          </a:xfrm>
        </p:spPr>
        <p:txBody>
          <a:bodyPr/>
          <a:lstStyle/>
          <a:p>
            <a:r>
              <a:rPr lang="ja-JP" altLang="en-US" b="1" dirty="0" smtClean="0">
                <a:solidFill>
                  <a:srgbClr val="FF6600"/>
                </a:solidFill>
              </a:rPr>
              <a:t>照射内容</a:t>
            </a:r>
            <a:endParaRPr lang="ja-JP" altLang="en-US" b="1" dirty="0">
              <a:solidFill>
                <a:srgbClr val="FF66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500034" y="802368"/>
            <a:ext cx="7766142" cy="1571636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latin typeface="ＭＳ 明朝" pitchFamily="17" charset="-128"/>
                <a:ea typeface="ＭＳ 明朝" pitchFamily="17" charset="-128"/>
              </a:rPr>
              <a:t>Si 800 </a:t>
            </a:r>
            <a:r>
              <a:rPr lang="en-US" altLang="ja-JP" sz="2000" dirty="0" err="1" smtClean="0">
                <a:latin typeface="ＭＳ 明朝" pitchFamily="17" charset="-128"/>
                <a:ea typeface="ＭＳ 明朝" pitchFamily="17" charset="-128"/>
              </a:rPr>
              <a:t>MeV</a:t>
            </a:r>
            <a:r>
              <a:rPr lang="en-US" altLang="ja-JP" sz="2000" dirty="0" smtClean="0">
                <a:latin typeface="ＭＳ 明朝" pitchFamily="17" charset="-128"/>
                <a:ea typeface="ＭＳ 明朝" pitchFamily="17" charset="-128"/>
              </a:rPr>
              <a:t>/n</a:t>
            </a:r>
            <a:r>
              <a:rPr lang="ja-JP" altLang="en-US" sz="2000" dirty="0" smtClean="0">
                <a:latin typeface="ＭＳ 明朝" pitchFamily="17" charset="-128"/>
                <a:ea typeface="ＭＳ 明朝" pitchFamily="17" charset="-128"/>
              </a:rPr>
              <a:t>：</a:t>
            </a:r>
            <a:r>
              <a:rPr lang="en-US" altLang="ja-JP" sz="2000" dirty="0" smtClean="0">
                <a:latin typeface="ＭＳ 明朝" pitchFamily="17" charset="-128"/>
                <a:ea typeface="ＭＳ 明朝" pitchFamily="17" charset="-128"/>
              </a:rPr>
              <a:t>Rate 700 count/3.3 sec 60</a:t>
            </a:r>
            <a:r>
              <a:rPr lang="ja-JP" altLang="en-US" sz="2000" dirty="0" smtClean="0">
                <a:latin typeface="ＭＳ 明朝" pitchFamily="17" charset="-128"/>
                <a:ea typeface="ＭＳ 明朝" pitchFamily="17" charset="-128"/>
              </a:rPr>
              <a:t>分間</a:t>
            </a:r>
            <a:endParaRPr lang="en-US" altLang="ja-JP" sz="20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en-US" altLang="ja-JP" sz="2000" dirty="0" smtClean="0">
                <a:latin typeface="ＭＳ 明朝" pitchFamily="17" charset="-128"/>
                <a:ea typeface="ＭＳ 明朝" pitchFamily="17" charset="-128"/>
              </a:rPr>
              <a:t>Proton 100 </a:t>
            </a:r>
            <a:r>
              <a:rPr lang="en-US" altLang="ja-JP" sz="2000" dirty="0" err="1" smtClean="0">
                <a:latin typeface="ＭＳ 明朝" pitchFamily="17" charset="-128"/>
                <a:ea typeface="ＭＳ 明朝" pitchFamily="17" charset="-128"/>
              </a:rPr>
              <a:t>MeV</a:t>
            </a:r>
            <a:r>
              <a:rPr lang="en-US" altLang="ja-JP" sz="2000" dirty="0" smtClean="0">
                <a:latin typeface="ＭＳ 明朝" pitchFamily="17" charset="-128"/>
                <a:ea typeface="ＭＳ 明朝" pitchFamily="17" charset="-128"/>
              </a:rPr>
              <a:t>/n</a:t>
            </a:r>
            <a:r>
              <a:rPr lang="ja-JP" altLang="en-US" sz="2000" dirty="0" smtClean="0">
                <a:latin typeface="ＭＳ 明朝" pitchFamily="17" charset="-128"/>
                <a:ea typeface="ＭＳ 明朝" pitchFamily="17" charset="-128"/>
              </a:rPr>
              <a:t>：</a:t>
            </a:r>
            <a:r>
              <a:rPr lang="en-US" altLang="ja-JP" sz="2000" dirty="0" smtClean="0">
                <a:latin typeface="ＭＳ 明朝" pitchFamily="17" charset="-128"/>
                <a:ea typeface="ＭＳ 明朝" pitchFamily="17" charset="-128"/>
              </a:rPr>
              <a:t>Rate 1500 count/3.3 sec 40</a:t>
            </a:r>
            <a:r>
              <a:rPr lang="ja-JP" altLang="en-US" sz="2000" dirty="0" smtClean="0">
                <a:latin typeface="ＭＳ 明朝" pitchFamily="17" charset="-128"/>
                <a:ea typeface="ＭＳ 明朝" pitchFamily="17" charset="-128"/>
              </a:rPr>
              <a:t>分間</a:t>
            </a:r>
            <a:endParaRPr lang="en-US" altLang="ja-JP" sz="2000" dirty="0" smtClean="0">
              <a:latin typeface="ＭＳ 明朝" pitchFamily="17" charset="-128"/>
              <a:ea typeface="ＭＳ 明朝" pitchFamily="17" charset="-128"/>
            </a:endParaRPr>
          </a:p>
          <a:p>
            <a:pPr>
              <a:buNone/>
            </a:pPr>
            <a:r>
              <a:rPr lang="en-US" altLang="ja-JP" sz="2000" dirty="0" smtClean="0">
                <a:latin typeface="ＭＳ 明朝" pitchFamily="17" charset="-128"/>
                <a:ea typeface="ＭＳ 明朝" pitchFamily="17" charset="-128"/>
              </a:rPr>
              <a:t>(</a:t>
            </a:r>
            <a:r>
              <a:rPr lang="ja-JP" altLang="en-US" sz="2000" dirty="0" smtClean="0">
                <a:latin typeface="ＭＳ 明朝" pitchFamily="17" charset="-128"/>
                <a:ea typeface="ＭＳ 明朝" pitchFamily="17" charset="-128"/>
              </a:rPr>
              <a:t>トータルの照射量</a:t>
            </a:r>
            <a:r>
              <a:rPr lang="en-US" altLang="ja-JP" sz="2000" dirty="0" smtClean="0">
                <a:latin typeface="ＭＳ 明朝" pitchFamily="17" charset="-128"/>
                <a:ea typeface="ＭＳ 明朝" pitchFamily="17" charset="-128"/>
              </a:rPr>
              <a:t> 11Rad</a:t>
            </a:r>
            <a:r>
              <a:rPr lang="ja-JP" altLang="en-US" sz="2000" dirty="0" smtClean="0">
                <a:latin typeface="ＭＳ 明朝" pitchFamily="17" charset="-128"/>
                <a:ea typeface="ＭＳ 明朝" pitchFamily="17" charset="-128"/>
              </a:rPr>
              <a:t>程度：</a:t>
            </a:r>
            <a:r>
              <a:rPr lang="en-US" altLang="ja-JP" sz="2000" dirty="0" smtClean="0">
                <a:latin typeface="ＭＳ 明朝" pitchFamily="17" charset="-128"/>
                <a:ea typeface="ＭＳ 明朝" pitchFamily="17" charset="-128"/>
              </a:rPr>
              <a:t>10</a:t>
            </a:r>
            <a:r>
              <a:rPr lang="ja-JP" altLang="en-US" sz="2000" dirty="0" smtClean="0">
                <a:latin typeface="ＭＳ 明朝" pitchFamily="17" charset="-128"/>
                <a:ea typeface="ＭＳ 明朝" pitchFamily="17" charset="-128"/>
              </a:rPr>
              <a:t>匹のネズミを殺せるくらい</a:t>
            </a:r>
            <a:r>
              <a:rPr lang="en-US" altLang="ja-JP" sz="2000" dirty="0" smtClean="0">
                <a:latin typeface="ＭＳ 明朝" pitchFamily="17" charset="-128"/>
                <a:ea typeface="ＭＳ 明朝" pitchFamily="17" charset="-128"/>
              </a:rPr>
              <a:t>)</a:t>
            </a:r>
            <a:endParaRPr lang="ja-JP" altLang="en-US" sz="2000" dirty="0"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59108" y="2095682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実験セットアップ</a:t>
            </a:r>
            <a:endParaRPr lang="ja-JP" altLang="en-US" b="1" dirty="0"/>
          </a:p>
        </p:txBody>
      </p:sp>
      <p:grpSp>
        <p:nvGrpSpPr>
          <p:cNvPr id="84" name="グループ化 83"/>
          <p:cNvGrpSpPr/>
          <p:nvPr/>
        </p:nvGrpSpPr>
        <p:grpSpPr>
          <a:xfrm>
            <a:off x="5953290" y="2705476"/>
            <a:ext cx="3190710" cy="3491709"/>
            <a:chOff x="5857884" y="2357430"/>
            <a:chExt cx="3190710" cy="3491709"/>
          </a:xfrm>
        </p:grpSpPr>
        <p:cxnSp>
          <p:nvCxnSpPr>
            <p:cNvPr id="58" name="直線コネクタ 57"/>
            <p:cNvCxnSpPr>
              <a:endCxn id="22" idx="1"/>
            </p:cNvCxnSpPr>
            <p:nvPr/>
          </p:nvCxnSpPr>
          <p:spPr>
            <a:xfrm flipV="1">
              <a:off x="6929454" y="3679033"/>
              <a:ext cx="428628" cy="10715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/>
            <p:cNvSpPr/>
            <p:nvPr/>
          </p:nvSpPr>
          <p:spPr>
            <a:xfrm>
              <a:off x="7215206" y="3143248"/>
              <a:ext cx="785818" cy="714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929586" y="3071810"/>
              <a:ext cx="1119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 smtClean="0"/>
                <a:t>シンチレータ</a:t>
              </a:r>
              <a:endParaRPr kumimoji="1" lang="ja-JP" altLang="en-US" sz="1200" b="1" dirty="0"/>
            </a:p>
          </p:txBody>
        </p:sp>
        <p:grpSp>
          <p:nvGrpSpPr>
            <p:cNvPr id="44" name="グループ化 43"/>
            <p:cNvGrpSpPr/>
            <p:nvPr/>
          </p:nvGrpSpPr>
          <p:grpSpPr>
            <a:xfrm>
              <a:off x="7286644" y="3500438"/>
              <a:ext cx="646331" cy="357190"/>
              <a:chOff x="7072330" y="3071810"/>
              <a:chExt cx="646331" cy="357190"/>
            </a:xfrm>
          </p:grpSpPr>
          <p:sp>
            <p:nvSpPr>
              <p:cNvPr id="22" name="正方形/長方形 21"/>
              <p:cNvSpPr/>
              <p:nvPr/>
            </p:nvSpPr>
            <p:spPr>
              <a:xfrm>
                <a:off x="7143768" y="3071810"/>
                <a:ext cx="500066" cy="35719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7072330" y="3143248"/>
                <a:ext cx="64633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200" b="1" dirty="0" smtClean="0"/>
                  <a:t>検出器</a:t>
                </a:r>
                <a:endParaRPr lang="ja-JP" altLang="en-US" sz="1200" b="1" dirty="0"/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 rot="16200000">
              <a:off x="7322363" y="2393149"/>
              <a:ext cx="571504" cy="500066"/>
              <a:chOff x="8429652" y="3286124"/>
              <a:chExt cx="571504" cy="500066"/>
            </a:xfrm>
          </p:grpSpPr>
          <p:sp>
            <p:nvSpPr>
              <p:cNvPr id="20" name="正方形/長方形 19"/>
              <p:cNvSpPr/>
              <p:nvPr/>
            </p:nvSpPr>
            <p:spPr>
              <a:xfrm>
                <a:off x="8429652" y="3286124"/>
                <a:ext cx="214314" cy="5000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8643966" y="3357562"/>
                <a:ext cx="357190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7" name="直線矢印コネクタ 26"/>
            <p:cNvCxnSpPr>
              <a:stCxn id="20" idx="1"/>
              <a:endCxn id="22" idx="0"/>
            </p:cNvCxnSpPr>
            <p:nvPr/>
          </p:nvCxnSpPr>
          <p:spPr>
            <a:xfrm rot="5400000">
              <a:off x="7322363" y="3214686"/>
              <a:ext cx="571504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グループ化 51"/>
            <p:cNvGrpSpPr/>
            <p:nvPr/>
          </p:nvGrpSpPr>
          <p:grpSpPr>
            <a:xfrm rot="1663917">
              <a:off x="6274522" y="3808963"/>
              <a:ext cx="1098954" cy="441509"/>
              <a:chOff x="6534116" y="3964548"/>
              <a:chExt cx="1098954" cy="441509"/>
            </a:xfrm>
          </p:grpSpPr>
          <p:sp>
            <p:nvSpPr>
              <p:cNvPr id="41" name="正方形/長方形 40"/>
              <p:cNvSpPr/>
              <p:nvPr/>
            </p:nvSpPr>
            <p:spPr>
              <a:xfrm rot="2110017">
                <a:off x="6673120" y="3964548"/>
                <a:ext cx="789874" cy="4415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/>
              <p:cNvSpPr/>
              <p:nvPr/>
            </p:nvSpPr>
            <p:spPr>
              <a:xfrm rot="2089959">
                <a:off x="6534116" y="4004420"/>
                <a:ext cx="10989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 smtClean="0"/>
                  <a:t>VATAC</a:t>
                </a:r>
                <a:endParaRPr lang="ja-JP" altLang="en-US" dirty="0"/>
              </a:p>
            </p:txBody>
          </p:sp>
        </p:grpSp>
        <p:grpSp>
          <p:nvGrpSpPr>
            <p:cNvPr id="51" name="グループ化 50"/>
            <p:cNvGrpSpPr/>
            <p:nvPr/>
          </p:nvGrpSpPr>
          <p:grpSpPr>
            <a:xfrm>
              <a:off x="6929454" y="4500570"/>
              <a:ext cx="543042" cy="369332"/>
              <a:chOff x="6929454" y="4643446"/>
              <a:chExt cx="543042" cy="369332"/>
            </a:xfrm>
          </p:grpSpPr>
          <p:sp>
            <p:nvSpPr>
              <p:cNvPr id="42" name="正方形/長方形 41"/>
              <p:cNvSpPr/>
              <p:nvPr/>
            </p:nvSpPr>
            <p:spPr>
              <a:xfrm>
                <a:off x="6929454" y="4643446"/>
                <a:ext cx="500066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6929454" y="4643446"/>
                <a:ext cx="54304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HV</a:t>
                </a:r>
                <a:endParaRPr kumimoji="1" lang="ja-JP" altLang="en-US" dirty="0"/>
              </a:p>
            </p:txBody>
          </p:sp>
        </p:grpSp>
        <p:grpSp>
          <p:nvGrpSpPr>
            <p:cNvPr id="75" name="グループ化 74"/>
            <p:cNvGrpSpPr/>
            <p:nvPr/>
          </p:nvGrpSpPr>
          <p:grpSpPr>
            <a:xfrm>
              <a:off x="5857884" y="4714884"/>
              <a:ext cx="1415772" cy="1134255"/>
              <a:chOff x="5786446" y="5143512"/>
              <a:chExt cx="1415772" cy="1134255"/>
            </a:xfrm>
          </p:grpSpPr>
          <p:sp>
            <p:nvSpPr>
              <p:cNvPr id="54" name="正方形/長方形 53"/>
              <p:cNvSpPr/>
              <p:nvPr/>
            </p:nvSpPr>
            <p:spPr>
              <a:xfrm>
                <a:off x="5857884" y="5143512"/>
                <a:ext cx="571504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正方形/長方形 54"/>
              <p:cNvSpPr/>
              <p:nvPr/>
            </p:nvSpPr>
            <p:spPr>
              <a:xfrm>
                <a:off x="5929322" y="5357826"/>
                <a:ext cx="5000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 smtClean="0"/>
                  <a:t>PC</a:t>
                </a:r>
                <a:endParaRPr lang="ja-JP" altLang="en-US" dirty="0"/>
              </a:p>
            </p:txBody>
          </p:sp>
          <p:sp>
            <p:nvSpPr>
              <p:cNvPr id="56" name="正方形/長方形 55"/>
              <p:cNvSpPr/>
              <p:nvPr/>
            </p:nvSpPr>
            <p:spPr>
              <a:xfrm>
                <a:off x="5786446" y="6000768"/>
                <a:ext cx="141577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200" b="1" dirty="0" smtClean="0"/>
                  <a:t>別室から遠隔操作</a:t>
                </a:r>
                <a:endParaRPr lang="ja-JP" altLang="en-US" sz="1200" b="1" dirty="0"/>
              </a:p>
            </p:txBody>
          </p:sp>
        </p:grpSp>
        <p:cxnSp>
          <p:nvCxnSpPr>
            <p:cNvPr id="62" name="直線コネクタ 61"/>
            <p:cNvCxnSpPr>
              <a:stCxn id="14" idx="0"/>
              <a:endCxn id="22" idx="2"/>
            </p:cNvCxnSpPr>
            <p:nvPr/>
          </p:nvCxnSpPr>
          <p:spPr>
            <a:xfrm rot="5400000" flipH="1" flipV="1">
              <a:off x="7083074" y="3975529"/>
              <a:ext cx="642942" cy="40714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>
              <a:endCxn id="41" idx="2"/>
            </p:cNvCxnSpPr>
            <p:nvPr/>
          </p:nvCxnSpPr>
          <p:spPr>
            <a:xfrm rot="5400000" flipH="1" flipV="1">
              <a:off x="6118489" y="4219643"/>
              <a:ext cx="591827" cy="39865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正方形/長方形 82"/>
            <p:cNvSpPr/>
            <p:nvPr/>
          </p:nvSpPr>
          <p:spPr>
            <a:xfrm>
              <a:off x="6357950" y="2500306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 smtClean="0"/>
                <a:t>ビーム照射口</a:t>
              </a:r>
              <a:endParaRPr lang="en-US" altLang="ja-JP" sz="1200" b="1" dirty="0" smtClean="0"/>
            </a:p>
            <a:p>
              <a:r>
                <a:rPr lang="en-US" altLang="ja-JP" sz="1200" b="1" dirty="0" smtClean="0"/>
                <a:t>(</a:t>
              </a:r>
              <a:r>
                <a:rPr lang="ja-JP" altLang="en-US" sz="1200" b="1" dirty="0" smtClean="0"/>
                <a:t>口径</a:t>
              </a:r>
              <a:r>
                <a:rPr lang="en-US" altLang="ja-JP" sz="1200" b="1" dirty="0" smtClean="0"/>
                <a:t>1 cm)</a:t>
              </a:r>
              <a:endParaRPr lang="ja-JP" alt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0890" y="429768"/>
            <a:ext cx="8229600" cy="585216"/>
          </a:xfrm>
        </p:spPr>
        <p:txBody>
          <a:bodyPr/>
          <a:lstStyle/>
          <a:p>
            <a:r>
              <a:rPr lang="ja-JP" altLang="en-US" b="1" dirty="0" smtClean="0">
                <a:solidFill>
                  <a:srgbClr val="FF6600"/>
                </a:solidFill>
              </a:rPr>
              <a:t>評価</a:t>
            </a:r>
            <a:endParaRPr lang="ja-JP" altLang="en-US" b="1" dirty="0">
              <a:solidFill>
                <a:srgbClr val="FF66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24622" y="936100"/>
            <a:ext cx="7786742" cy="1571636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+mn-ea"/>
              </a:rPr>
              <a:t>Proton 100 </a:t>
            </a:r>
            <a:r>
              <a:rPr lang="en-US" altLang="ja-JP" sz="2400" dirty="0" err="1" smtClean="0">
                <a:latin typeface="+mn-ea"/>
              </a:rPr>
              <a:t>MeV</a:t>
            </a:r>
            <a:r>
              <a:rPr lang="ja-JP" altLang="en-US" sz="2400" dirty="0" smtClean="0">
                <a:latin typeface="+mn-ea"/>
              </a:rPr>
              <a:t>でエネルギー較正</a:t>
            </a:r>
            <a:endParaRPr lang="en-US" altLang="ja-JP" sz="2400" dirty="0" smtClean="0">
              <a:latin typeface="+mn-ea"/>
            </a:endParaRPr>
          </a:p>
          <a:p>
            <a:r>
              <a:rPr lang="ja-JP" altLang="en-US" sz="2400" dirty="0" smtClean="0">
                <a:latin typeface="+mn-ea"/>
              </a:rPr>
              <a:t>大信号の</a:t>
            </a:r>
            <a:r>
              <a:rPr lang="ja-JP" altLang="en-US" sz="2400" dirty="0" smtClean="0">
                <a:latin typeface="+mn-ea"/>
              </a:rPr>
              <a:t>影響</a:t>
            </a:r>
            <a:r>
              <a:rPr lang="ja-JP" altLang="en-US" dirty="0" smtClean="0">
                <a:latin typeface="+mn-ea"/>
              </a:rPr>
              <a:t>・エネルギーレンジの確認</a:t>
            </a:r>
            <a:endParaRPr lang="en-US" altLang="ja-JP" sz="2400" dirty="0" smtClean="0">
              <a:latin typeface="+mn-ea"/>
            </a:endParaRPr>
          </a:p>
          <a:p>
            <a:r>
              <a:rPr lang="ja-JP" altLang="en-US" sz="2400" dirty="0" smtClean="0">
                <a:latin typeface="+mn-ea"/>
              </a:rPr>
              <a:t>照射後の温度特性</a:t>
            </a:r>
            <a:endParaRPr lang="en-US" altLang="ja-JP" sz="2400" dirty="0" smtClean="0">
              <a:latin typeface="+mn-ea"/>
            </a:endParaRPr>
          </a:p>
          <a:p>
            <a:endParaRPr lang="ja-JP" altLang="en-US" sz="24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ch23_gain_ADC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14488"/>
            <a:ext cx="3786182" cy="2578520"/>
          </a:xfrm>
          <a:prstGeom prst="rect">
            <a:avLst/>
          </a:prstGeom>
          <a:noFill/>
        </p:spPr>
      </p:pic>
      <p:pic>
        <p:nvPicPr>
          <p:cNvPr id="2053" name="Picture 5" descr="F:\proton_ch23_AD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14488"/>
            <a:ext cx="4720334" cy="3214710"/>
          </a:xfrm>
          <a:prstGeom prst="rect">
            <a:avLst/>
          </a:prstGeom>
          <a:noFill/>
        </p:spPr>
      </p:pic>
      <p:sp>
        <p:nvSpPr>
          <p:cNvPr id="17" name="テキスト ボックス 16"/>
          <p:cNvSpPr txBox="1"/>
          <p:nvPr/>
        </p:nvSpPr>
        <p:spPr>
          <a:xfrm>
            <a:off x="1214414" y="785794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400 µm </a:t>
            </a:r>
            <a:r>
              <a:rPr lang="ja-JP" altLang="en-US" dirty="0" smtClean="0"/>
              <a:t>厚</a:t>
            </a:r>
            <a:r>
              <a:rPr lang="en-US" altLang="ja-JP" dirty="0" smtClean="0"/>
              <a:t> </a:t>
            </a:r>
            <a:r>
              <a:rPr lang="ja-JP" altLang="en-US" dirty="0" smtClean="0"/>
              <a:t>シリコン検出器にデポジットするエネルギーは</a:t>
            </a:r>
            <a:endParaRPr lang="en-US" altLang="ja-JP" dirty="0" smtClean="0"/>
          </a:p>
          <a:p>
            <a:r>
              <a:rPr lang="en-US" altLang="ja-JP" dirty="0" smtClean="0"/>
              <a:t>Stopping power</a:t>
            </a:r>
            <a:r>
              <a:rPr lang="ja-JP" altLang="en-US" dirty="0" smtClean="0"/>
              <a:t>：</a:t>
            </a:r>
            <a:r>
              <a:rPr lang="en-US" altLang="ja-JP" dirty="0" smtClean="0"/>
              <a:t>1.36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/mm @ 100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 </a:t>
            </a:r>
            <a:r>
              <a:rPr lang="ja-JP" altLang="en-US" dirty="0" smtClean="0"/>
              <a:t>→ </a:t>
            </a:r>
            <a:r>
              <a:rPr lang="en-US" altLang="ja-JP" dirty="0" smtClean="0"/>
              <a:t>544 </a:t>
            </a:r>
            <a:r>
              <a:rPr lang="en-US" altLang="ja-JP" dirty="0" err="1" smtClean="0"/>
              <a:t>keV</a:t>
            </a:r>
            <a:r>
              <a:rPr lang="ja-JP" altLang="en-US" dirty="0" smtClean="0"/>
              <a:t>がデポジットされる。</a:t>
            </a:r>
            <a:endParaRPr lang="en-US" altLang="ja-JP" dirty="0" smtClean="0"/>
          </a:p>
        </p:txBody>
      </p:sp>
      <p:sp>
        <p:nvSpPr>
          <p:cNvPr id="22" name="正方形/長方形 21"/>
          <p:cNvSpPr/>
          <p:nvPr/>
        </p:nvSpPr>
        <p:spPr>
          <a:xfrm>
            <a:off x="571472" y="785794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予想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928662" y="5143512"/>
            <a:ext cx="428628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000" dirty="0" smtClean="0"/>
              <a:t>544 </a:t>
            </a:r>
            <a:r>
              <a:rPr lang="en-US" altLang="ja-JP" sz="2000" dirty="0" err="1" smtClean="0"/>
              <a:t>keV</a:t>
            </a:r>
            <a:r>
              <a:rPr lang="ja-JP" altLang="en-US" sz="2000" dirty="0" smtClean="0"/>
              <a:t>は</a:t>
            </a:r>
            <a:r>
              <a:rPr lang="en-US" altLang="ja-JP" sz="2000" dirty="0" smtClean="0"/>
              <a:t>9800 </a:t>
            </a:r>
            <a:r>
              <a:rPr lang="en-US" altLang="ja-JP" sz="2000" dirty="0" err="1" smtClean="0"/>
              <a:t>adc</a:t>
            </a:r>
            <a:r>
              <a:rPr lang="ja-JP" altLang="en-US" sz="2000" dirty="0" smtClean="0"/>
              <a:t>にピークとなった。分解能</a:t>
            </a:r>
            <a:r>
              <a:rPr lang="en-US" altLang="ja-JP" sz="2000" dirty="0" smtClean="0"/>
              <a:t>200 </a:t>
            </a:r>
            <a:r>
              <a:rPr lang="en-US" altLang="ja-JP" sz="2000" dirty="0" err="1" smtClean="0"/>
              <a:t>keV</a:t>
            </a:r>
            <a:r>
              <a:rPr lang="ja-JP" altLang="en-US" sz="2000" dirty="0" smtClean="0"/>
              <a:t>で、高エネルギー側にテイルが見られる。</a:t>
            </a:r>
            <a:endParaRPr lang="en-US" altLang="ja-JP" sz="2000" dirty="0" smtClean="0"/>
          </a:p>
        </p:txBody>
      </p:sp>
      <p:sp>
        <p:nvSpPr>
          <p:cNvPr id="48" name="正方形/長方形 47"/>
          <p:cNvSpPr/>
          <p:nvPr/>
        </p:nvSpPr>
        <p:spPr>
          <a:xfrm>
            <a:off x="142844" y="5072074"/>
            <a:ext cx="5072098" cy="142876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214282" y="5072074"/>
            <a:ext cx="785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結果</a:t>
            </a:r>
            <a:endParaRPr lang="ja-JP" altLang="en-US" sz="2000" dirty="0"/>
          </a:p>
        </p:txBody>
      </p:sp>
      <p:grpSp>
        <p:nvGrpSpPr>
          <p:cNvPr id="51" name="グループ化 50"/>
          <p:cNvGrpSpPr/>
          <p:nvPr/>
        </p:nvGrpSpPr>
        <p:grpSpPr>
          <a:xfrm>
            <a:off x="285720" y="1714488"/>
            <a:ext cx="4712918" cy="3308173"/>
            <a:chOff x="2143108" y="1785926"/>
            <a:chExt cx="4712918" cy="3308173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3571836" y="1785926"/>
              <a:ext cx="18934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chemeClr val="accent4">
                      <a:lumMod val="50000"/>
                    </a:schemeClr>
                  </a:solidFill>
                </a:rPr>
                <a:t>ch23</a:t>
              </a:r>
              <a:r>
                <a:rPr kumimoji="1" lang="ja-JP" altLang="en-US" sz="1600" b="1" dirty="0" smtClean="0">
                  <a:solidFill>
                    <a:schemeClr val="accent4">
                      <a:lumMod val="50000"/>
                    </a:schemeClr>
                  </a:solidFill>
                </a:rPr>
                <a:t>のスペクトル</a:t>
              </a:r>
              <a:endParaRPr kumimoji="1" lang="ja-JP" altLang="en-US" sz="16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 rot="16200000">
              <a:off x="1957801" y="2185547"/>
              <a:ext cx="6783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Count</a:t>
              </a:r>
              <a:endParaRPr kumimoji="1"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6000728" y="4786322"/>
              <a:ext cx="855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ADC</a:t>
              </a:r>
              <a:r>
                <a:rPr kumimoji="1" lang="ja-JP" alt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値</a:t>
              </a:r>
              <a:endParaRPr kumimoji="1"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6" name="正方形/長方形 75"/>
          <p:cNvSpPr/>
          <p:nvPr/>
        </p:nvSpPr>
        <p:spPr>
          <a:xfrm>
            <a:off x="6327203" y="1714488"/>
            <a:ext cx="2816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002060"/>
                </a:solidFill>
              </a:rPr>
              <a:t>ADC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値とエネルギーの関係</a:t>
            </a:r>
            <a:endParaRPr lang="en-US" altLang="ja-JP" sz="1600" b="1" dirty="0" smtClean="0">
              <a:solidFill>
                <a:srgbClr val="002060"/>
              </a:solidFill>
            </a:endParaRPr>
          </a:p>
          <a:p>
            <a:r>
              <a:rPr lang="en-US" altLang="ja-JP" sz="1600" b="1" dirty="0" smtClean="0">
                <a:solidFill>
                  <a:srgbClr val="002060"/>
                </a:solidFill>
              </a:rPr>
              <a:t>(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テストパルスでの測定結果</a:t>
            </a:r>
            <a:r>
              <a:rPr lang="en-US" altLang="ja-JP" sz="1600" b="1" dirty="0" smtClean="0">
                <a:solidFill>
                  <a:srgbClr val="002060"/>
                </a:solidFill>
              </a:rPr>
              <a:t>)</a:t>
            </a:r>
          </a:p>
        </p:txBody>
      </p:sp>
      <p:grpSp>
        <p:nvGrpSpPr>
          <p:cNvPr id="105" name="グループ化 104"/>
          <p:cNvGrpSpPr/>
          <p:nvPr/>
        </p:nvGrpSpPr>
        <p:grpSpPr>
          <a:xfrm>
            <a:off x="5357818" y="4290360"/>
            <a:ext cx="3786182" cy="2567640"/>
            <a:chOff x="5357818" y="4290360"/>
            <a:chExt cx="3786182" cy="2567640"/>
          </a:xfrm>
        </p:grpSpPr>
        <p:pic>
          <p:nvPicPr>
            <p:cNvPr id="2055" name="Picture 7" descr="F:\gain_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57818" y="4290360"/>
              <a:ext cx="3786182" cy="2567640"/>
            </a:xfrm>
            <a:prstGeom prst="rect">
              <a:avLst/>
            </a:prstGeom>
            <a:noFill/>
          </p:spPr>
        </p:pic>
        <p:cxnSp>
          <p:nvCxnSpPr>
            <p:cNvPr id="56" name="直線コネクタ 55"/>
            <p:cNvCxnSpPr/>
            <p:nvPr/>
          </p:nvCxnSpPr>
          <p:spPr>
            <a:xfrm rot="10800000">
              <a:off x="5755342" y="5289176"/>
              <a:ext cx="300317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正方形/長方形 95"/>
            <p:cNvSpPr/>
            <p:nvPr/>
          </p:nvSpPr>
          <p:spPr>
            <a:xfrm>
              <a:off x="6336927" y="552730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smtClean="0">
                  <a:solidFill>
                    <a:srgbClr val="FF0000"/>
                  </a:solidFill>
                </a:rPr>
                <a:t>．</a:t>
              </a:r>
              <a:endParaRPr lang="en-US" altLang="ja-JP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6429388" y="5715016"/>
              <a:ext cx="7841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FF0000"/>
                  </a:solidFill>
                </a:rPr>
                <a:t>Proton</a:t>
              </a: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5637679" y="569763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smtClean="0">
                  <a:solidFill>
                    <a:srgbClr val="7030A0"/>
                  </a:solidFill>
                </a:rPr>
                <a:t>．</a:t>
              </a:r>
              <a:endParaRPr lang="en-US" altLang="ja-JP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5643570" y="6072206"/>
              <a:ext cx="4764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7030A0"/>
                  </a:solidFill>
                </a:rPr>
                <a:t>Am</a:t>
              </a:r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5786446" y="5715016"/>
              <a:ext cx="418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00B050"/>
                  </a:solidFill>
                </a:rPr>
                <a:t>Co</a:t>
              </a: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5718361" y="555419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smtClean="0">
                  <a:solidFill>
                    <a:srgbClr val="00B050"/>
                  </a:solidFill>
                </a:rPr>
                <a:t>．</a:t>
              </a:r>
              <a:endParaRPr lang="en-US" altLang="ja-JP" dirty="0" smtClean="0">
                <a:solidFill>
                  <a:srgbClr val="00B050"/>
                </a:solidFill>
              </a:endParaRPr>
            </a:p>
          </p:txBody>
        </p:sp>
      </p:grpSp>
      <p:sp>
        <p:nvSpPr>
          <p:cNvPr id="122" name="正方形/長方形 121"/>
          <p:cNvSpPr/>
          <p:nvPr/>
        </p:nvSpPr>
        <p:spPr>
          <a:xfrm>
            <a:off x="6858016" y="6643710"/>
            <a:ext cx="9220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b="1" dirty="0" smtClean="0"/>
              <a:t>Energy[</a:t>
            </a:r>
            <a:r>
              <a:rPr lang="en-US" altLang="ja-JP" sz="900" b="1" dirty="0" err="1" smtClean="0"/>
              <a:t>keV</a:t>
            </a:r>
            <a:r>
              <a:rPr lang="en-US" altLang="ja-JP" sz="900" b="1" dirty="0" smtClean="0"/>
              <a:t>]</a:t>
            </a:r>
          </a:p>
        </p:txBody>
      </p:sp>
      <p:sp>
        <p:nvSpPr>
          <p:cNvPr id="123" name="テキスト ボックス 122"/>
          <p:cNvSpPr txBox="1"/>
          <p:nvPr/>
        </p:nvSpPr>
        <p:spPr>
          <a:xfrm rot="16200000">
            <a:off x="5149267" y="5423501"/>
            <a:ext cx="647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ADC/</a:t>
            </a:r>
            <a:r>
              <a:rPr kumimoji="1" lang="en-US" altLang="ja-JP" sz="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keV</a:t>
            </a:r>
            <a:endParaRPr kumimoji="1" lang="ja-JP" altLang="en-US" sz="9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357950" y="33575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．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429388" y="3571876"/>
            <a:ext cx="784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+mn-ea"/>
              </a:rPr>
              <a:t>Proton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2643142" y="3071810"/>
            <a:ext cx="784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Proton</a:t>
            </a:r>
          </a:p>
        </p:txBody>
      </p:sp>
      <p:cxnSp>
        <p:nvCxnSpPr>
          <p:cNvPr id="41" name="直線矢印コネクタ 40"/>
          <p:cNvCxnSpPr/>
          <p:nvPr/>
        </p:nvCxnSpPr>
        <p:spPr>
          <a:xfrm rot="5400000">
            <a:off x="2500267" y="3428999"/>
            <a:ext cx="357188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タイトル 1"/>
          <p:cNvSpPr txBox="1">
            <a:spLocks/>
          </p:cNvSpPr>
          <p:nvPr/>
        </p:nvSpPr>
        <p:spPr>
          <a:xfrm>
            <a:off x="407661" y="225427"/>
            <a:ext cx="8229600" cy="58521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ＭＳ 明朝" pitchFamily="17" charset="-128"/>
                <a:ea typeface="ＭＳ 明朝" pitchFamily="17" charset="-128"/>
                <a:cs typeface="+mj-cs"/>
              </a:rPr>
              <a:t>H</a:t>
            </a:r>
            <a:r>
              <a:rPr kumimoji="1" lang="ja-JP" altLang="en-US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ＭＳ 明朝" pitchFamily="17" charset="-128"/>
                <a:ea typeface="ＭＳ 明朝" pitchFamily="17" charset="-128"/>
                <a:cs typeface="+mj-cs"/>
              </a:rPr>
              <a:t>ビーム照射</a:t>
            </a:r>
            <a:endParaRPr kumimoji="1" lang="ja-JP" altLang="en-US" sz="3000" b="1" i="0" u="none" strike="noStrike" kern="1200" cap="small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ＭＳ 明朝" pitchFamily="17" charset="-128"/>
              <a:ea typeface="ＭＳ 明朝" pitchFamily="17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proton_ch23+ch2_sha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3714752"/>
            <a:ext cx="3581587" cy="2428892"/>
          </a:xfrm>
          <a:prstGeom prst="rect">
            <a:avLst/>
          </a:prstGeom>
          <a:noFill/>
        </p:spPr>
      </p:pic>
      <p:pic>
        <p:nvPicPr>
          <p:cNvPr id="3" name="Picture 3" descr="F:\proton_ch24onl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36" y="3714752"/>
            <a:ext cx="3571868" cy="2422301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kumimoji="1" lang="ja-JP" altLang="en-US" sz="3200" b="1" dirty="0" smtClean="0">
                <a:latin typeface="+mn-ea"/>
                <a:ea typeface="+mn-ea"/>
              </a:rPr>
              <a:t>隣合うストリップの相関</a:t>
            </a:r>
            <a:endParaRPr kumimoji="1" lang="ja-JP" altLang="en-US" sz="3200" b="1" dirty="0">
              <a:latin typeface="+mn-ea"/>
              <a:ea typeface="+mn-ea"/>
            </a:endParaRPr>
          </a:p>
        </p:txBody>
      </p:sp>
      <p:pic>
        <p:nvPicPr>
          <p:cNvPr id="3076" name="Picture 4" descr="F:\proton_ch23onl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285860"/>
            <a:ext cx="3571900" cy="2422324"/>
          </a:xfrm>
          <a:prstGeom prst="rect">
            <a:avLst/>
          </a:prstGeom>
          <a:noFill/>
        </p:spPr>
      </p:pic>
      <p:pic>
        <p:nvPicPr>
          <p:cNvPr id="3077" name="Picture 5" descr="F:\proton_ch23-ch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36" y="785794"/>
            <a:ext cx="4318971" cy="292895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642878" y="1500174"/>
            <a:ext cx="23887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2060"/>
                </a:solidFill>
              </a:rPr>
              <a:t>ch23</a:t>
            </a:r>
            <a:r>
              <a:rPr kumimoji="1" lang="ja-JP" altLang="en-US" sz="1400" b="1" dirty="0" smtClean="0">
                <a:solidFill>
                  <a:srgbClr val="002060"/>
                </a:solidFill>
              </a:rPr>
              <a:t>のみに落ちたイベント</a:t>
            </a:r>
            <a:endParaRPr kumimoji="1" lang="en-US" altLang="ja-JP" sz="1400" b="1" dirty="0" smtClean="0">
              <a:solidFill>
                <a:srgbClr val="002060"/>
              </a:solidFill>
            </a:endParaRPr>
          </a:p>
          <a:p>
            <a:r>
              <a:rPr lang="ja-JP" altLang="en-US" sz="1400" b="1" dirty="0" smtClean="0">
                <a:solidFill>
                  <a:srgbClr val="002060"/>
                </a:solidFill>
              </a:rPr>
              <a:t>ピーク：</a:t>
            </a:r>
            <a:r>
              <a:rPr lang="en-US" altLang="ja-JP" sz="1400" b="1" dirty="0" smtClean="0">
                <a:solidFill>
                  <a:srgbClr val="002060"/>
                </a:solidFill>
              </a:rPr>
              <a:t>9800 </a:t>
            </a:r>
            <a:r>
              <a:rPr lang="en-US" altLang="ja-JP" sz="1400" b="1" dirty="0" err="1" smtClean="0">
                <a:solidFill>
                  <a:srgbClr val="002060"/>
                </a:solidFill>
              </a:rPr>
              <a:t>adc</a:t>
            </a:r>
            <a:endParaRPr lang="en-US" altLang="ja-JP" sz="1400" b="1" dirty="0" smtClean="0">
              <a:solidFill>
                <a:srgbClr val="002060"/>
              </a:solidFill>
            </a:endParaRPr>
          </a:p>
          <a:p>
            <a:r>
              <a:rPr lang="ja-JP" altLang="en-US" sz="1400" b="1" dirty="0" smtClean="0">
                <a:solidFill>
                  <a:srgbClr val="002060"/>
                </a:solidFill>
              </a:rPr>
              <a:t>カウント数：</a:t>
            </a:r>
            <a:r>
              <a:rPr lang="en-US" altLang="ja-JP" sz="1400" b="1" dirty="0" smtClean="0">
                <a:solidFill>
                  <a:srgbClr val="002060"/>
                </a:solidFill>
              </a:rPr>
              <a:t>58010</a:t>
            </a:r>
            <a:endParaRPr kumimoji="1" lang="en-US" altLang="ja-JP" sz="1400" b="1" dirty="0" smtClean="0">
              <a:solidFill>
                <a:srgbClr val="002060"/>
              </a:solidFill>
            </a:endParaRPr>
          </a:p>
          <a:p>
            <a:r>
              <a:rPr kumimoji="1" lang="en-US" altLang="ja-JP" sz="1400" b="1" dirty="0" smtClean="0">
                <a:solidFill>
                  <a:srgbClr val="002060"/>
                </a:solidFill>
              </a:rPr>
              <a:t> 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29026" y="3929066"/>
            <a:ext cx="2388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2060"/>
                </a:solidFill>
              </a:rPr>
              <a:t>ch24</a:t>
            </a:r>
            <a:r>
              <a:rPr kumimoji="1" lang="ja-JP" altLang="en-US" sz="1400" b="1" dirty="0" smtClean="0">
                <a:solidFill>
                  <a:srgbClr val="002060"/>
                </a:solidFill>
              </a:rPr>
              <a:t>のみに落ちたイベント</a:t>
            </a:r>
            <a:endParaRPr kumimoji="1" lang="en-US" altLang="ja-JP" sz="1400" b="1" dirty="0" smtClean="0">
              <a:solidFill>
                <a:srgbClr val="002060"/>
              </a:solidFill>
            </a:endParaRPr>
          </a:p>
          <a:p>
            <a:r>
              <a:rPr lang="ja-JP" altLang="en-US" sz="1400" b="1" dirty="0" smtClean="0">
                <a:solidFill>
                  <a:srgbClr val="002060"/>
                </a:solidFill>
              </a:rPr>
              <a:t>ピーク：</a:t>
            </a:r>
            <a:r>
              <a:rPr lang="en-US" altLang="ja-JP" sz="1400" b="1" dirty="0" smtClean="0">
                <a:solidFill>
                  <a:srgbClr val="002060"/>
                </a:solidFill>
              </a:rPr>
              <a:t>9800</a:t>
            </a:r>
          </a:p>
          <a:p>
            <a:r>
              <a:rPr lang="ja-JP" altLang="en-US" sz="1400" b="1" dirty="0" smtClean="0">
                <a:solidFill>
                  <a:srgbClr val="002060"/>
                </a:solidFill>
              </a:rPr>
              <a:t>カウント数：</a:t>
            </a:r>
            <a:r>
              <a:rPr lang="en-US" altLang="ja-JP" sz="1400" b="1" dirty="0" smtClean="0">
                <a:solidFill>
                  <a:srgbClr val="002060"/>
                </a:solidFill>
              </a:rPr>
              <a:t>56150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2878" y="3929066"/>
            <a:ext cx="24705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2060"/>
                </a:solidFill>
              </a:rPr>
              <a:t>s</a:t>
            </a:r>
            <a:r>
              <a:rPr kumimoji="1" lang="en-US" altLang="ja-JP" sz="1400" b="1" dirty="0" smtClean="0">
                <a:solidFill>
                  <a:srgbClr val="002060"/>
                </a:solidFill>
              </a:rPr>
              <a:t>hare</a:t>
            </a:r>
            <a:r>
              <a:rPr kumimoji="1" lang="ja-JP" altLang="en-US" sz="1400" b="1" dirty="0" smtClean="0">
                <a:solidFill>
                  <a:srgbClr val="002060"/>
                </a:solidFill>
              </a:rPr>
              <a:t>イ</a:t>
            </a:r>
            <a:r>
              <a:rPr kumimoji="1" lang="ja-JP" altLang="en-US" sz="1400" b="1" dirty="0" err="1" smtClean="0">
                <a:solidFill>
                  <a:srgbClr val="002060"/>
                </a:solidFill>
              </a:rPr>
              <a:t>べ</a:t>
            </a:r>
            <a:r>
              <a:rPr kumimoji="1" lang="ja-JP" altLang="en-US" sz="1400" b="1" dirty="0" smtClean="0">
                <a:solidFill>
                  <a:srgbClr val="002060"/>
                </a:solidFill>
              </a:rPr>
              <a:t>ント</a:t>
            </a:r>
            <a:r>
              <a:rPr lang="en-US" altLang="ja-JP" sz="1400" b="1" dirty="0" smtClean="0">
                <a:solidFill>
                  <a:srgbClr val="002060"/>
                </a:solidFill>
              </a:rPr>
              <a:t>(ch23+ch24</a:t>
            </a:r>
            <a:r>
              <a:rPr kumimoji="1" lang="en-US" altLang="ja-JP" sz="1400" b="1" dirty="0" smtClean="0">
                <a:solidFill>
                  <a:srgbClr val="002060"/>
                </a:solidFill>
              </a:rPr>
              <a:t> )</a:t>
            </a:r>
          </a:p>
          <a:p>
            <a:r>
              <a:rPr kumimoji="1" lang="ja-JP" altLang="en-US" sz="1400" b="1" dirty="0" smtClean="0">
                <a:solidFill>
                  <a:srgbClr val="002060"/>
                </a:solidFill>
              </a:rPr>
              <a:t>ピーク：</a:t>
            </a:r>
            <a:r>
              <a:rPr kumimoji="1" lang="en-US" altLang="ja-JP" sz="1400" b="1" dirty="0" smtClean="0">
                <a:solidFill>
                  <a:srgbClr val="002060"/>
                </a:solidFill>
              </a:rPr>
              <a:t>9760</a:t>
            </a:r>
          </a:p>
          <a:p>
            <a:r>
              <a:rPr lang="ja-JP" altLang="en-US" sz="1400" b="1" dirty="0" smtClean="0">
                <a:solidFill>
                  <a:srgbClr val="002060"/>
                </a:solidFill>
              </a:rPr>
              <a:t>カウント数：</a:t>
            </a:r>
            <a:r>
              <a:rPr lang="en-US" altLang="ja-JP" sz="1400" b="1" dirty="0" smtClean="0">
                <a:solidFill>
                  <a:srgbClr val="002060"/>
                </a:solidFill>
              </a:rPr>
              <a:t>2669 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 rot="1976016">
            <a:off x="4536354" y="2641014"/>
            <a:ext cx="605665" cy="280187"/>
          </a:xfrm>
          <a:prstGeom prst="ellipse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832339" y="2450384"/>
            <a:ext cx="590226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FF00FF"/>
                </a:solidFill>
              </a:rPr>
              <a:t>Share</a:t>
            </a:r>
            <a:endParaRPr lang="ja-JP" altLang="en-US" sz="1200" b="1" dirty="0">
              <a:solidFill>
                <a:srgbClr val="FF00FF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rot="10800000" flipV="1">
            <a:off x="3163824" y="2863212"/>
            <a:ext cx="1561328" cy="1215012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rot="10800000" flipV="1">
            <a:off x="2551176" y="2477442"/>
            <a:ext cx="1987118" cy="2840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rot="5400000">
            <a:off x="4627159" y="3493861"/>
            <a:ext cx="1022980" cy="725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/>
          <p:cNvSpPr/>
          <p:nvPr/>
        </p:nvSpPr>
        <p:spPr>
          <a:xfrm>
            <a:off x="285720" y="6286520"/>
            <a:ext cx="828680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+mj-ea"/>
                <a:ea typeface="+mj-ea"/>
              </a:rPr>
              <a:t>全イベントの</a:t>
            </a:r>
            <a:r>
              <a:rPr lang="en-US" altLang="ja-JP" dirty="0" smtClean="0">
                <a:latin typeface="+mj-ea"/>
                <a:ea typeface="+mj-ea"/>
              </a:rPr>
              <a:t>97</a:t>
            </a:r>
            <a:r>
              <a:rPr lang="ja-JP" altLang="en-US" dirty="0" smtClean="0">
                <a:latin typeface="+mj-ea"/>
                <a:ea typeface="+mj-ea"/>
              </a:rPr>
              <a:t>％はどちらかの</a:t>
            </a:r>
            <a:r>
              <a:rPr lang="en-US" altLang="ja-JP" dirty="0" err="1" smtClean="0">
                <a:latin typeface="+mj-ea"/>
                <a:ea typeface="+mj-ea"/>
              </a:rPr>
              <a:t>ch</a:t>
            </a:r>
            <a:r>
              <a:rPr lang="ja-JP" altLang="en-US" dirty="0" smtClean="0">
                <a:latin typeface="+mj-ea"/>
                <a:ea typeface="+mj-ea"/>
              </a:rPr>
              <a:t>で集められ、残りの</a:t>
            </a:r>
            <a:r>
              <a:rPr lang="en-US" altLang="ja-JP" dirty="0" smtClean="0">
                <a:latin typeface="+mj-ea"/>
                <a:ea typeface="+mj-ea"/>
              </a:rPr>
              <a:t>3</a:t>
            </a:r>
            <a:r>
              <a:rPr lang="ja-JP" altLang="en-US" dirty="0" smtClean="0">
                <a:latin typeface="+mj-ea"/>
                <a:ea typeface="+mj-ea"/>
              </a:rPr>
              <a:t>％は</a:t>
            </a:r>
            <a:r>
              <a:rPr lang="en-US" altLang="ja-JP" dirty="0" smtClean="0">
                <a:latin typeface="+mj-ea"/>
                <a:ea typeface="+mj-ea"/>
              </a:rPr>
              <a:t>share</a:t>
            </a:r>
            <a:r>
              <a:rPr lang="ja-JP" altLang="en-US" dirty="0" smtClean="0">
                <a:latin typeface="+mj-ea"/>
                <a:ea typeface="+mj-ea"/>
              </a:rPr>
              <a:t>されている。</a:t>
            </a:r>
            <a:endParaRPr lang="ja-JP" altLang="en-US" dirty="0">
              <a:latin typeface="+mj-ea"/>
              <a:ea typeface="+mj-ea"/>
            </a:endParaRPr>
          </a:p>
        </p:txBody>
      </p:sp>
      <p:cxnSp>
        <p:nvCxnSpPr>
          <p:cNvPr id="85" name="直線矢印コネクタ 84"/>
          <p:cNvCxnSpPr/>
          <p:nvPr/>
        </p:nvCxnSpPr>
        <p:spPr>
          <a:xfrm rot="5400000" flipH="1" flipV="1">
            <a:off x="6990588" y="4402836"/>
            <a:ext cx="1792224" cy="667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グループ化 73"/>
          <p:cNvGrpSpPr/>
          <p:nvPr/>
        </p:nvGrpSpPr>
        <p:grpSpPr>
          <a:xfrm>
            <a:off x="7204348" y="3935356"/>
            <a:ext cx="1643074" cy="1500198"/>
            <a:chOff x="7143768" y="3857628"/>
            <a:chExt cx="1643074" cy="1500198"/>
          </a:xfrm>
        </p:grpSpPr>
        <p:sp>
          <p:nvSpPr>
            <p:cNvPr id="31" name="正方形/長方形 30"/>
            <p:cNvSpPr/>
            <p:nvPr/>
          </p:nvSpPr>
          <p:spPr>
            <a:xfrm>
              <a:off x="7358082" y="4071942"/>
              <a:ext cx="428628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8072462" y="4071942"/>
              <a:ext cx="428628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7304932" y="3857628"/>
              <a:ext cx="12939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 smtClean="0"/>
                <a:t>ch23</a:t>
              </a:r>
              <a:r>
                <a:rPr lang="ja-JP" altLang="en-US" sz="1400" dirty="0" smtClean="0"/>
                <a:t>　　 </a:t>
              </a:r>
              <a:r>
                <a:rPr lang="en-US" altLang="ja-JP" sz="1400" dirty="0" smtClean="0"/>
                <a:t>ch24</a:t>
              </a:r>
              <a:endParaRPr lang="ja-JP" altLang="en-US" sz="1400" dirty="0"/>
            </a:p>
          </p:txBody>
        </p:sp>
        <p:cxnSp>
          <p:nvCxnSpPr>
            <p:cNvPr id="58" name="直線コネクタ 57"/>
            <p:cNvCxnSpPr/>
            <p:nvPr/>
          </p:nvCxnSpPr>
          <p:spPr>
            <a:xfrm>
              <a:off x="7143768" y="4143380"/>
              <a:ext cx="16430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7143768" y="5286388"/>
              <a:ext cx="16430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正方形/長方形 59"/>
            <p:cNvSpPr/>
            <p:nvPr/>
          </p:nvSpPr>
          <p:spPr>
            <a:xfrm>
              <a:off x="7143768" y="4286256"/>
              <a:ext cx="3225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/>
                <a:t>Si</a:t>
              </a:r>
              <a:endParaRPr lang="ja-JP" altLang="en-US" sz="1400" dirty="0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7143768" y="5286388"/>
              <a:ext cx="1643074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正方形/長方形 33"/>
          <p:cNvSpPr/>
          <p:nvPr/>
        </p:nvSpPr>
        <p:spPr>
          <a:xfrm>
            <a:off x="5425803" y="3484909"/>
            <a:ext cx="5806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/>
              <a:t>ADC</a:t>
            </a:r>
            <a:r>
              <a:rPr lang="ja-JP" altLang="en-US" sz="1100" dirty="0" smtClean="0"/>
              <a:t>値</a:t>
            </a:r>
            <a:endParaRPr lang="ja-JP" altLang="en-US" sz="1100" dirty="0"/>
          </a:p>
        </p:txBody>
      </p:sp>
      <p:sp>
        <p:nvSpPr>
          <p:cNvPr id="36" name="正方形/長方形 35"/>
          <p:cNvSpPr/>
          <p:nvPr/>
        </p:nvSpPr>
        <p:spPr>
          <a:xfrm rot="16200000">
            <a:off x="3322426" y="2095904"/>
            <a:ext cx="5806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/>
              <a:t>ADC</a:t>
            </a:r>
            <a:r>
              <a:rPr lang="ja-JP" altLang="en-US" sz="1100" dirty="0" smtClean="0"/>
              <a:t>値</a:t>
            </a:r>
            <a:endParaRPr lang="ja-JP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14720</TotalTime>
  <Words>1749</Words>
  <Application>Microsoft Macintosh PowerPoint</Application>
  <PresentationFormat>画面に合わせる (4:3)</PresentationFormat>
  <Paragraphs>197</Paragraphs>
  <Slides>17</Slides>
  <Notes>11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スパイス</vt:lpstr>
      <vt:lpstr>MMO搭載用HEP-ion/SSSD 耐放射線特性評価 </vt:lpstr>
      <vt:lpstr>スライド 2</vt:lpstr>
      <vt:lpstr>スライド 3</vt:lpstr>
      <vt:lpstr>私の研究目的</vt:lpstr>
      <vt:lpstr>スライド 5</vt:lpstr>
      <vt:lpstr>照射内容</vt:lpstr>
      <vt:lpstr>評価</vt:lpstr>
      <vt:lpstr>スライド 8</vt:lpstr>
      <vt:lpstr>隣合うストリップの相関</vt:lpstr>
      <vt:lpstr>Hビーム照射のまとめ</vt:lpstr>
      <vt:lpstr>Siビーム照射　</vt:lpstr>
      <vt:lpstr>Siビーム照射のまとめ</vt:lpstr>
      <vt:lpstr>分解能の変化 (241Am照射)</vt:lpstr>
      <vt:lpstr>まとめ</vt:lpstr>
      <vt:lpstr>参考文献</vt:lpstr>
      <vt:lpstr>スライド 16</vt:lpstr>
      <vt:lpstr>粒子線による較正が必要な理由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放射線照射実験結果</dc:title>
  <dc:creator>Kana Nishimura</dc:creator>
  <cp:lastModifiedBy>西村 夏奈</cp:lastModifiedBy>
  <cp:revision>862</cp:revision>
  <cp:lastPrinted>2010-05-12T06:04:01Z</cp:lastPrinted>
  <dcterms:created xsi:type="dcterms:W3CDTF">2010-05-12T05:40:42Z</dcterms:created>
  <dcterms:modified xsi:type="dcterms:W3CDTF">2010-05-12T07:08:41Z</dcterms:modified>
</cp:coreProperties>
</file>