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</p:sldMasterIdLst>
  <p:notesMasterIdLst>
    <p:notesMasterId r:id="rId27"/>
  </p:notesMasterIdLst>
  <p:sldIdLst>
    <p:sldId id="258" r:id="rId2"/>
    <p:sldId id="259" r:id="rId3"/>
    <p:sldId id="282" r:id="rId4"/>
    <p:sldId id="335" r:id="rId5"/>
    <p:sldId id="262" r:id="rId6"/>
    <p:sldId id="294" r:id="rId7"/>
    <p:sldId id="323" r:id="rId8"/>
    <p:sldId id="297" r:id="rId9"/>
    <p:sldId id="306" r:id="rId10"/>
    <p:sldId id="317" r:id="rId11"/>
    <p:sldId id="332" r:id="rId12"/>
    <p:sldId id="333" r:id="rId13"/>
    <p:sldId id="337" r:id="rId14"/>
    <p:sldId id="342" r:id="rId15"/>
    <p:sldId id="343" r:id="rId16"/>
    <p:sldId id="276" r:id="rId17"/>
    <p:sldId id="331" r:id="rId18"/>
    <p:sldId id="315" r:id="rId19"/>
    <p:sldId id="325" r:id="rId20"/>
    <p:sldId id="326" r:id="rId21"/>
    <p:sldId id="327" r:id="rId22"/>
    <p:sldId id="328" r:id="rId23"/>
    <p:sldId id="279" r:id="rId24"/>
    <p:sldId id="340" r:id="rId25"/>
    <p:sldId id="341" r:id="rId26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00FF00"/>
    <a:srgbClr val="FF5050"/>
    <a:srgbClr val="FF0000"/>
    <a:srgbClr val="5F5F5F"/>
    <a:srgbClr val="777777"/>
    <a:srgbClr val="003399"/>
    <a:srgbClr val="333399"/>
    <a:srgbClr val="0000CC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2697" autoAdjust="0"/>
  </p:normalViewPr>
  <p:slideViewPr>
    <p:cSldViewPr>
      <p:cViewPr>
        <p:scale>
          <a:sx n="90" d="100"/>
          <a:sy n="90" d="100"/>
        </p:scale>
        <p:origin x="-9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agatakehiroyuki\&#12487;&#12473;&#12463;&#12488;&#12483;&#12503;\invers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agatakehiroyuki\&#12487;&#12473;&#12463;&#12488;&#12483;&#12503;\invers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agatakehiroyuki\&#12487;&#12473;&#12463;&#12488;&#12483;&#12503;\invers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agatakehiroyuki\&#12487;&#12473;&#12463;&#12488;&#12483;&#12503;\invers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>
        <c:manualLayout>
          <c:layoutTarget val="inner"/>
          <c:xMode val="edge"/>
          <c:yMode val="edge"/>
          <c:x val="0.11669663167104202"/>
          <c:y val="6.8475192235570914E-2"/>
          <c:w val="0.85647659667541609"/>
          <c:h val="0.72109747275544811"/>
        </c:manualLayout>
      </c:layout>
      <c:lineChart>
        <c:grouping val="standard"/>
        <c:ser>
          <c:idx val="0"/>
          <c:order val="0"/>
          <c:tx>
            <c:v>TRUE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Sheet1!$AJ$171:$AJ$200</c:f>
              <c:numCache>
                <c:formatCode>General</c:formatCode>
                <c:ptCount val="30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560</c:v>
                </c:pt>
                <c:pt idx="29">
                  <c:v>580</c:v>
                </c:pt>
              </c:numCache>
            </c:numRef>
          </c:cat>
          <c:val>
            <c:numRef>
              <c:f>Sheet1!$J$172:$J$201</c:f>
              <c:numCache>
                <c:formatCode>General</c:formatCode>
                <c:ptCount val="3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val>
        </c:ser>
        <c:ser>
          <c:idx val="1"/>
          <c:order val="1"/>
          <c:tx>
            <c:v>inversion</c:v>
          </c:tx>
          <c:marker>
            <c:symbol val="none"/>
          </c:marker>
          <c:cat>
            <c:numRef>
              <c:f>Sheet1!$AJ$171:$AJ$200</c:f>
              <c:numCache>
                <c:formatCode>General</c:formatCode>
                <c:ptCount val="30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560</c:v>
                </c:pt>
                <c:pt idx="29">
                  <c:v>580</c:v>
                </c:pt>
              </c:numCache>
            </c:numRef>
          </c:cat>
          <c:val>
            <c:numRef>
              <c:f>Sheet1!$K$172:$K$201</c:f>
              <c:numCache>
                <c:formatCode>General</c:formatCode>
                <c:ptCount val="30"/>
                <c:pt idx="0">
                  <c:v>1.8282</c:v>
                </c:pt>
                <c:pt idx="1">
                  <c:v>1.962599999999993</c:v>
                </c:pt>
                <c:pt idx="2">
                  <c:v>1.8863000000000001</c:v>
                </c:pt>
                <c:pt idx="3">
                  <c:v>1.8668</c:v>
                </c:pt>
                <c:pt idx="4">
                  <c:v>1.8745000000000001</c:v>
                </c:pt>
                <c:pt idx="5">
                  <c:v>1.885</c:v>
                </c:pt>
                <c:pt idx="6">
                  <c:v>1.8911</c:v>
                </c:pt>
                <c:pt idx="7">
                  <c:v>1.893</c:v>
                </c:pt>
                <c:pt idx="8">
                  <c:v>1.8927</c:v>
                </c:pt>
                <c:pt idx="9">
                  <c:v>1.8923000000000001</c:v>
                </c:pt>
                <c:pt idx="10">
                  <c:v>1.8927</c:v>
                </c:pt>
                <c:pt idx="11">
                  <c:v>1.8941000000000001</c:v>
                </c:pt>
                <c:pt idx="12">
                  <c:v>1.8958999999999928</c:v>
                </c:pt>
                <c:pt idx="13">
                  <c:v>1.8969</c:v>
                </c:pt>
                <c:pt idx="14">
                  <c:v>1.8958999999999928</c:v>
                </c:pt>
                <c:pt idx="15">
                  <c:v>1.8914</c:v>
                </c:pt>
                <c:pt idx="16">
                  <c:v>1.8818999999999928</c:v>
                </c:pt>
                <c:pt idx="17">
                  <c:v>1.8661000000000001</c:v>
                </c:pt>
                <c:pt idx="18">
                  <c:v>1.8429</c:v>
                </c:pt>
                <c:pt idx="19">
                  <c:v>1.8110999999999937</c:v>
                </c:pt>
                <c:pt idx="20">
                  <c:v>1.7697999999999998</c:v>
                </c:pt>
                <c:pt idx="21">
                  <c:v>1.7183999999999999</c:v>
                </c:pt>
                <c:pt idx="22">
                  <c:v>1.6559999999999928</c:v>
                </c:pt>
                <c:pt idx="23">
                  <c:v>1.5820000000000001</c:v>
                </c:pt>
                <c:pt idx="24">
                  <c:v>1.4958999999999896</c:v>
                </c:pt>
                <c:pt idx="25">
                  <c:v>1.397</c:v>
                </c:pt>
                <c:pt idx="26">
                  <c:v>1.2847</c:v>
                </c:pt>
                <c:pt idx="27">
                  <c:v>1.1582000000000001</c:v>
                </c:pt>
                <c:pt idx="28">
                  <c:v>1.0165999999999937</c:v>
                </c:pt>
                <c:pt idx="29">
                  <c:v>0.85880000000000312</c:v>
                </c:pt>
              </c:numCache>
            </c:numRef>
          </c:val>
        </c:ser>
        <c:marker val="1"/>
        <c:axId val="218286720"/>
        <c:axId val="218290432"/>
      </c:lineChart>
      <c:catAx>
        <c:axId val="2182867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218290432"/>
        <c:crosses val="autoZero"/>
        <c:auto val="1"/>
        <c:lblAlgn val="ctr"/>
        <c:lblOffset val="100"/>
        <c:tickLblSkip val="5"/>
        <c:tickMarkSkip val="1"/>
      </c:catAx>
      <c:valAx>
        <c:axId val="218290432"/>
        <c:scaling>
          <c:orientation val="minMax"/>
          <c:max val="2.5"/>
          <c:min val="0"/>
        </c:scaling>
        <c:axPos val="l"/>
        <c:majorGridlines/>
        <c:min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218286720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17207184347199403"/>
          <c:y val="0.50096832218147203"/>
          <c:w val="0.255970476576036"/>
          <c:h val="0.224151012066408"/>
        </c:manualLayout>
      </c:layout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ja-JP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/>
      <c:lineChart>
        <c:grouping val="standard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Sheet1!$AJ$171:$AJ$200</c:f>
              <c:numCache>
                <c:formatCode>General</c:formatCode>
                <c:ptCount val="30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560</c:v>
                </c:pt>
                <c:pt idx="29">
                  <c:v>580</c:v>
                </c:pt>
              </c:numCache>
            </c:numRef>
          </c:cat>
          <c:val>
            <c:numRef>
              <c:f>Sheet1!$AH$171:$AH$200</c:f>
              <c:numCache>
                <c:formatCode>General</c:formatCode>
                <c:ptCount val="3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cat>
            <c:numRef>
              <c:f>Sheet1!$AJ$171:$AJ$200</c:f>
              <c:numCache>
                <c:formatCode>General</c:formatCode>
                <c:ptCount val="30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560</c:v>
                </c:pt>
                <c:pt idx="29">
                  <c:v>580</c:v>
                </c:pt>
              </c:numCache>
            </c:numRef>
          </c:cat>
          <c:val>
            <c:numRef>
              <c:f>Sheet1!$AI$171:$AI$200</c:f>
              <c:numCache>
                <c:formatCode>General</c:formatCode>
                <c:ptCount val="30"/>
                <c:pt idx="0">
                  <c:v>1.8271999999999937</c:v>
                </c:pt>
                <c:pt idx="1">
                  <c:v>1.9723000000000002</c:v>
                </c:pt>
                <c:pt idx="2">
                  <c:v>1.851</c:v>
                </c:pt>
                <c:pt idx="3">
                  <c:v>1.8772</c:v>
                </c:pt>
                <c:pt idx="4">
                  <c:v>1.9312</c:v>
                </c:pt>
                <c:pt idx="5">
                  <c:v>1.9335</c:v>
                </c:pt>
                <c:pt idx="6">
                  <c:v>1.8605</c:v>
                </c:pt>
                <c:pt idx="7">
                  <c:v>1.7262</c:v>
                </c:pt>
                <c:pt idx="8">
                  <c:v>1.5569999999999937</c:v>
                </c:pt>
                <c:pt idx="9">
                  <c:v>1.383</c:v>
                </c:pt>
                <c:pt idx="10">
                  <c:v>1.2345999999999928</c:v>
                </c:pt>
                <c:pt idx="11">
                  <c:v>1.1382000000000001</c:v>
                </c:pt>
                <c:pt idx="12">
                  <c:v>1.1073</c:v>
                </c:pt>
                <c:pt idx="13">
                  <c:v>1.1395</c:v>
                </c:pt>
                <c:pt idx="14">
                  <c:v>1.2212999999999907</c:v>
                </c:pt>
                <c:pt idx="15">
                  <c:v>1.3355999999999928</c:v>
                </c:pt>
                <c:pt idx="16">
                  <c:v>1.4655999999999907</c:v>
                </c:pt>
                <c:pt idx="17">
                  <c:v>1.5969</c:v>
                </c:pt>
                <c:pt idx="18">
                  <c:v>1.7184999999999928</c:v>
                </c:pt>
                <c:pt idx="19">
                  <c:v>1.8224</c:v>
                </c:pt>
                <c:pt idx="20">
                  <c:v>1.9041000000000001</c:v>
                </c:pt>
                <c:pt idx="21">
                  <c:v>1.9612000000000001</c:v>
                </c:pt>
                <c:pt idx="22">
                  <c:v>1.9929000000000001</c:v>
                </c:pt>
                <c:pt idx="23">
                  <c:v>1.9995000000000001</c:v>
                </c:pt>
                <c:pt idx="24">
                  <c:v>1.9816</c:v>
                </c:pt>
                <c:pt idx="25">
                  <c:v>1.9400000000000062</c:v>
                </c:pt>
                <c:pt idx="26">
                  <c:v>1.8754999999999937</c:v>
                </c:pt>
                <c:pt idx="27">
                  <c:v>1.7885</c:v>
                </c:pt>
                <c:pt idx="28">
                  <c:v>1.679</c:v>
                </c:pt>
                <c:pt idx="29">
                  <c:v>1.5464</c:v>
                </c:pt>
              </c:numCache>
            </c:numRef>
          </c:val>
        </c:ser>
        <c:marker val="1"/>
        <c:axId val="419054720"/>
        <c:axId val="419268864"/>
      </c:lineChart>
      <c:catAx>
        <c:axId val="4190547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419268864"/>
        <c:crosses val="autoZero"/>
        <c:auto val="1"/>
        <c:lblAlgn val="ctr"/>
        <c:lblOffset val="100"/>
        <c:tickLblSkip val="5"/>
      </c:catAx>
      <c:valAx>
        <c:axId val="419268864"/>
        <c:scaling>
          <c:orientation val="minMax"/>
          <c:max val="2.5"/>
          <c:min val="0"/>
        </c:scaling>
        <c:axPos val="l"/>
        <c:majorGridlines/>
        <c:min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419054720"/>
        <c:crosses val="autoZero"/>
        <c:crossBetween val="between"/>
        <c:majorUnit val="1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/>
      <c:lineChart>
        <c:grouping val="standard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Sheet1!$AJ$171:$AJ$200</c:f>
              <c:numCache>
                <c:formatCode>General</c:formatCode>
                <c:ptCount val="30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560</c:v>
                </c:pt>
                <c:pt idx="29">
                  <c:v>580</c:v>
                </c:pt>
              </c:numCache>
            </c:numRef>
          </c:cat>
          <c:val>
            <c:numRef>
              <c:f>Sheet1!$AT$204:$AT$233</c:f>
              <c:numCache>
                <c:formatCode>General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cat>
            <c:numRef>
              <c:f>Sheet1!$AJ$171:$AJ$200</c:f>
              <c:numCache>
                <c:formatCode>General</c:formatCode>
                <c:ptCount val="30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560</c:v>
                </c:pt>
                <c:pt idx="29">
                  <c:v>580</c:v>
                </c:pt>
              </c:numCache>
            </c:numRef>
          </c:cat>
          <c:val>
            <c:numRef>
              <c:f>Sheet1!$AU$204:$AU$233</c:f>
              <c:numCache>
                <c:formatCode>General</c:formatCode>
                <c:ptCount val="30"/>
                <c:pt idx="0">
                  <c:v>0.9557000000000031</c:v>
                </c:pt>
                <c:pt idx="1">
                  <c:v>0.98660000000000003</c:v>
                </c:pt>
                <c:pt idx="2">
                  <c:v>0.99239999999999895</c:v>
                </c:pt>
                <c:pt idx="3">
                  <c:v>1.0831</c:v>
                </c:pt>
                <c:pt idx="4">
                  <c:v>1.2265999999999928</c:v>
                </c:pt>
                <c:pt idx="5">
                  <c:v>1.3792</c:v>
                </c:pt>
                <c:pt idx="6">
                  <c:v>1.52</c:v>
                </c:pt>
                <c:pt idx="7">
                  <c:v>1.6415999999999937</c:v>
                </c:pt>
                <c:pt idx="8">
                  <c:v>1.7424999999999937</c:v>
                </c:pt>
                <c:pt idx="9">
                  <c:v>1.8235999999999928</c:v>
                </c:pt>
                <c:pt idx="10">
                  <c:v>1.8868</c:v>
                </c:pt>
                <c:pt idx="11">
                  <c:v>1.9339</c:v>
                </c:pt>
                <c:pt idx="12">
                  <c:v>1.9669000000000001</c:v>
                </c:pt>
                <c:pt idx="13">
                  <c:v>1.9878</c:v>
                </c:pt>
                <c:pt idx="14">
                  <c:v>1.9982000000000062</c:v>
                </c:pt>
                <c:pt idx="15">
                  <c:v>1.9995000000000001</c:v>
                </c:pt>
                <c:pt idx="16">
                  <c:v>1.9932000000000001</c:v>
                </c:pt>
                <c:pt idx="17">
                  <c:v>1.9804000000000002</c:v>
                </c:pt>
                <c:pt idx="18">
                  <c:v>1.9620000000000062</c:v>
                </c:pt>
                <c:pt idx="19">
                  <c:v>1.9392</c:v>
                </c:pt>
                <c:pt idx="20">
                  <c:v>1.9126000000000001</c:v>
                </c:pt>
                <c:pt idx="21">
                  <c:v>1.8829</c:v>
                </c:pt>
                <c:pt idx="22">
                  <c:v>1.8508</c:v>
                </c:pt>
                <c:pt idx="23">
                  <c:v>1.8168</c:v>
                </c:pt>
                <c:pt idx="24">
                  <c:v>1.7812999999999937</c:v>
                </c:pt>
                <c:pt idx="25">
                  <c:v>1.7448999999999928</c:v>
                </c:pt>
                <c:pt idx="26">
                  <c:v>1.7077999999999895</c:v>
                </c:pt>
                <c:pt idx="27">
                  <c:v>1.6705000000000001</c:v>
                </c:pt>
                <c:pt idx="28">
                  <c:v>1.6332</c:v>
                </c:pt>
                <c:pt idx="29">
                  <c:v>1.5962000000000001</c:v>
                </c:pt>
              </c:numCache>
            </c:numRef>
          </c:val>
        </c:ser>
        <c:marker val="1"/>
        <c:axId val="421426304"/>
        <c:axId val="421427840"/>
      </c:lineChart>
      <c:catAx>
        <c:axId val="4214263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ja-JP"/>
          </a:p>
        </c:txPr>
        <c:crossAx val="421427840"/>
        <c:crosses val="autoZero"/>
        <c:auto val="1"/>
        <c:lblAlgn val="ctr"/>
        <c:lblOffset val="100"/>
        <c:tickLblSkip val="5"/>
      </c:catAx>
      <c:valAx>
        <c:axId val="421427840"/>
        <c:scaling>
          <c:orientation val="minMax"/>
          <c:max val="2.5"/>
          <c:min val="0"/>
        </c:scaling>
        <c:axPos val="l"/>
        <c:majorGridlines/>
        <c:min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421426304"/>
        <c:crosses val="autoZero"/>
        <c:crossBetween val="between"/>
        <c:majorUnit val="1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/>
      <c:lineChart>
        <c:grouping val="standard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Sheet1!$AJ$171:$AJ$200</c:f>
              <c:numCache>
                <c:formatCode>General</c:formatCode>
                <c:ptCount val="30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560</c:v>
                </c:pt>
                <c:pt idx="29">
                  <c:v>580</c:v>
                </c:pt>
              </c:numCache>
            </c:numRef>
          </c:cat>
          <c:val>
            <c:numRef>
              <c:f>Sheet1!$V$172:$V$201</c:f>
              <c:numCache>
                <c:formatCode>General</c:formatCode>
                <c:ptCount val="3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cat>
            <c:numRef>
              <c:f>Sheet1!$AJ$171:$AJ$200</c:f>
              <c:numCache>
                <c:formatCode>General</c:formatCode>
                <c:ptCount val="30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  <c:pt idx="18">
                  <c:v>360</c:v>
                </c:pt>
                <c:pt idx="19">
                  <c:v>380</c:v>
                </c:pt>
                <c:pt idx="20">
                  <c:v>400</c:v>
                </c:pt>
                <c:pt idx="21">
                  <c:v>420</c:v>
                </c:pt>
                <c:pt idx="22">
                  <c:v>440</c:v>
                </c:pt>
                <c:pt idx="23">
                  <c:v>460</c:v>
                </c:pt>
                <c:pt idx="24">
                  <c:v>480</c:v>
                </c:pt>
                <c:pt idx="25">
                  <c:v>500</c:v>
                </c:pt>
                <c:pt idx="26">
                  <c:v>520</c:v>
                </c:pt>
                <c:pt idx="27">
                  <c:v>540</c:v>
                </c:pt>
                <c:pt idx="28">
                  <c:v>560</c:v>
                </c:pt>
                <c:pt idx="29">
                  <c:v>580</c:v>
                </c:pt>
              </c:numCache>
            </c:numRef>
          </c:cat>
          <c:val>
            <c:numRef>
              <c:f>Sheet1!$W$172:$W$201</c:f>
              <c:numCache>
                <c:formatCode>General</c:formatCode>
                <c:ptCount val="30"/>
                <c:pt idx="0">
                  <c:v>1.9419999999999937</c:v>
                </c:pt>
                <c:pt idx="1">
                  <c:v>1.8895</c:v>
                </c:pt>
                <c:pt idx="2">
                  <c:v>1.8792</c:v>
                </c:pt>
                <c:pt idx="3">
                  <c:v>1.8858999999999928</c:v>
                </c:pt>
                <c:pt idx="4">
                  <c:v>1.8984000000000001</c:v>
                </c:pt>
                <c:pt idx="5">
                  <c:v>1.9108000000000001</c:v>
                </c:pt>
                <c:pt idx="6">
                  <c:v>1.9177</c:v>
                </c:pt>
                <c:pt idx="7">
                  <c:v>1.9145000000000001</c:v>
                </c:pt>
                <c:pt idx="8">
                  <c:v>1.8991</c:v>
                </c:pt>
                <c:pt idx="9">
                  <c:v>1.8714</c:v>
                </c:pt>
                <c:pt idx="10">
                  <c:v>1.8331</c:v>
                </c:pt>
                <c:pt idx="11">
                  <c:v>1.7872999999999937</c:v>
                </c:pt>
                <c:pt idx="12">
                  <c:v>1.7375999999999916</c:v>
                </c:pt>
                <c:pt idx="13">
                  <c:v>1.6877</c:v>
                </c:pt>
                <c:pt idx="14">
                  <c:v>1.641</c:v>
                </c:pt>
                <c:pt idx="15">
                  <c:v>1.6003000000000001</c:v>
                </c:pt>
                <c:pt idx="16">
                  <c:v>1.5674999999999928</c:v>
                </c:pt>
                <c:pt idx="17">
                  <c:v>1.5435999999999928</c:v>
                </c:pt>
                <c:pt idx="18">
                  <c:v>1.5287999999999937</c:v>
                </c:pt>
                <c:pt idx="19">
                  <c:v>1.5223</c:v>
                </c:pt>
                <c:pt idx="20">
                  <c:v>1.5228999999999928</c:v>
                </c:pt>
                <c:pt idx="21">
                  <c:v>1.5286999999999937</c:v>
                </c:pt>
                <c:pt idx="22">
                  <c:v>1.5376999999999927</c:v>
                </c:pt>
                <c:pt idx="23">
                  <c:v>1.548</c:v>
                </c:pt>
                <c:pt idx="24">
                  <c:v>1.5575999999999928</c:v>
                </c:pt>
                <c:pt idx="25">
                  <c:v>1.5646</c:v>
                </c:pt>
                <c:pt idx="26">
                  <c:v>1.5676999999999928</c:v>
                </c:pt>
                <c:pt idx="27">
                  <c:v>1.5654999999999928</c:v>
                </c:pt>
                <c:pt idx="28">
                  <c:v>1.5571999999999928</c:v>
                </c:pt>
                <c:pt idx="29">
                  <c:v>1.5571999999999928</c:v>
                </c:pt>
              </c:numCache>
            </c:numRef>
          </c:val>
        </c:ser>
        <c:marker val="1"/>
        <c:axId val="421448704"/>
        <c:axId val="440328960"/>
      </c:lineChart>
      <c:catAx>
        <c:axId val="4214487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440328960"/>
        <c:crosses val="autoZero"/>
        <c:auto val="1"/>
        <c:lblAlgn val="ctr"/>
        <c:lblOffset val="100"/>
        <c:tickLblSkip val="5"/>
      </c:catAx>
      <c:valAx>
        <c:axId val="440328960"/>
        <c:scaling>
          <c:orientation val="minMax"/>
          <c:max val="2.5"/>
          <c:min val="0"/>
        </c:scaling>
        <c:axPos val="l"/>
        <c:majorGridlines/>
        <c:min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421448704"/>
        <c:crosses val="autoZero"/>
        <c:crossBetween val="between"/>
        <c:majorUnit val="1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6.wmf"/><Relationship Id="rId7" Type="http://schemas.openxmlformats.org/officeDocument/2006/relationships/image" Target="../media/image16.wmf"/><Relationship Id="rId2" Type="http://schemas.openxmlformats.org/officeDocument/2006/relationships/image" Target="../media/image4.wmf"/><Relationship Id="rId1" Type="http://schemas.openxmlformats.org/officeDocument/2006/relationships/image" Target="../media/image5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9.wmf"/><Relationship Id="rId4" Type="http://schemas.openxmlformats.org/officeDocument/2006/relationships/image" Target="../media/image15.wmf"/><Relationship Id="rId9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36.wmf"/><Relationship Id="rId7" Type="http://schemas.openxmlformats.org/officeDocument/2006/relationships/image" Target="../media/image18.wmf"/><Relationship Id="rId2" Type="http://schemas.openxmlformats.org/officeDocument/2006/relationships/image" Target="../media/image4.wmf"/><Relationship Id="rId1" Type="http://schemas.openxmlformats.org/officeDocument/2006/relationships/image" Target="../media/image35.wmf"/><Relationship Id="rId6" Type="http://schemas.openxmlformats.org/officeDocument/2006/relationships/image" Target="../media/image38.wmf"/><Relationship Id="rId5" Type="http://schemas.openxmlformats.org/officeDocument/2006/relationships/image" Target="../media/image8.wmf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7.wmf"/><Relationship Id="rId7" Type="http://schemas.openxmlformats.org/officeDocument/2006/relationships/image" Target="../media/image35.wmf"/><Relationship Id="rId2" Type="http://schemas.openxmlformats.org/officeDocument/2006/relationships/image" Target="../media/image36.wmf"/><Relationship Id="rId1" Type="http://schemas.openxmlformats.org/officeDocument/2006/relationships/image" Target="../media/image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8.wmf"/><Relationship Id="rId9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A13E147-42C4-4BAE-A066-D859043EE22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写真：三宅島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B016B-6037-4670-9BB1-46C5585DE079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化学分析、地震、膨張の測定などもあるが、異常体検知には比抵抗が向いている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過去の観測法は地面に電気を流すので接地抵抗が問題</a:t>
            </a:r>
            <a:endParaRPr kumimoji="1" lang="en-US" altLang="ja-JP" dirty="0" smtClean="0"/>
          </a:p>
          <a:p>
            <a:r>
              <a:rPr kumimoji="1" lang="ja-JP" altLang="en-US" dirty="0" smtClean="0"/>
              <a:t>図も使いつつ観測点が多く、大がかりな事を話す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3E147-42C4-4BAE-A066-D859043EE223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送受信ループがある事を強調する。</a:t>
            </a:r>
            <a:r>
              <a:rPr kumimoji="1" lang="en-US" altLang="ja-JP" dirty="0" smtClean="0"/>
              <a:t>coincident-loop</a:t>
            </a:r>
            <a:r>
              <a:rPr kumimoji="1" lang="ja-JP" altLang="en-US" dirty="0" smtClean="0"/>
              <a:t>　　安い！！</a:t>
            </a:r>
            <a:endParaRPr kumimoji="1" lang="en-US" altLang="ja-JP" dirty="0" smtClean="0"/>
          </a:p>
          <a:p>
            <a:r>
              <a:rPr kumimoji="1" lang="ja-JP" altLang="en-US" dirty="0" smtClean="0"/>
              <a:t>従来の弱点を克服している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3E147-42C4-4BAE-A066-D859043EE223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3E147-42C4-4BAE-A066-D859043EE223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3E147-42C4-4BAE-A066-D859043EE223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gradFill rotWithShape="0">
          <a:gsLst>
            <a:gs pos="0">
              <a:srgbClr val="CCCCFF"/>
            </a:gs>
            <a:gs pos="50000">
              <a:schemeClr val="bg1"/>
            </a:gs>
            <a:gs pos="100000">
              <a:srgbClr val="CC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88" y="2246313"/>
            <a:ext cx="7772400" cy="1470025"/>
          </a:xfrm>
        </p:spPr>
        <p:txBody>
          <a:bodyPr/>
          <a:lstStyle>
            <a:lvl1pPr algn="r">
              <a:defRPr>
                <a:solidFill>
                  <a:srgbClr val="003399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24325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187450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16263" y="61658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C67E3B-CCDE-4670-8CD0-8D9D1B918DEB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0" y="3429000"/>
            <a:ext cx="8459788" cy="0"/>
          </a:xfrm>
          <a:prstGeom prst="line">
            <a:avLst/>
          </a:prstGeom>
          <a:noFill/>
          <a:ln w="12700">
            <a:solidFill>
              <a:srgbClr val="6666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8101013" y="2420938"/>
            <a:ext cx="215900" cy="1223962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100000">
                <a:srgbClr val="6666FF">
                  <a:gamma/>
                  <a:tint val="7372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>
            <a:off x="720725" y="6464300"/>
            <a:ext cx="8459788" cy="0"/>
          </a:xfrm>
          <a:prstGeom prst="line">
            <a:avLst/>
          </a:prstGeom>
          <a:noFill/>
          <a:ln w="12700">
            <a:solidFill>
              <a:srgbClr val="6666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>
            <a:off x="250825" y="0"/>
            <a:ext cx="0" cy="6858000"/>
          </a:xfrm>
          <a:prstGeom prst="line">
            <a:avLst/>
          </a:prstGeom>
          <a:noFill/>
          <a:ln w="12700">
            <a:solidFill>
              <a:srgbClr val="6666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454025" y="476250"/>
            <a:ext cx="2101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333399"/>
                </a:solidFill>
                <a:latin typeface="Bookman Old Style" pitchFamily="18" charset="0"/>
              </a:rPr>
              <a:t>http://www.***.net</a:t>
            </a: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 rot="21600000">
            <a:off x="900113" y="5634038"/>
            <a:ext cx="215900" cy="1223962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100000">
                <a:srgbClr val="6666FF">
                  <a:gamma/>
                  <a:tint val="7372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C46D8-0646-4F3E-8A5E-749644C2B8D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44450"/>
            <a:ext cx="2057400" cy="60817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19800" cy="60817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456EA-3E1D-45B2-924C-50ED5AC80714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A6929-E592-4EF4-8C78-B1940CDA70CA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469AD-C468-4181-A192-54A14684A28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B438-F2FE-468D-A3F0-D11ECC7616FA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07C72-17BC-4AE7-A85F-7BD7A650672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DDB67-F97F-4DE4-8113-9CBD83547C6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6C813-A880-4349-80F1-EB6A196532AC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A794F-9CA2-4358-8B76-3C2BAD35B87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93AC0-F8C7-4725-A3CD-EAEE3C85FBD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33399"/>
                </a:solidFill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33399"/>
                </a:solidFill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3399"/>
                </a:solidFill>
                <a:latin typeface="+mn-lt"/>
              </a:defRPr>
            </a:lvl1pPr>
          </a:lstStyle>
          <a:p>
            <a:fld id="{F1CA97AC-1E5F-487F-8246-90FC7C0BCB4A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0" y="115888"/>
            <a:ext cx="8459788" cy="0"/>
          </a:xfrm>
          <a:prstGeom prst="line">
            <a:avLst/>
          </a:prstGeom>
          <a:noFill/>
          <a:ln w="12700">
            <a:solidFill>
              <a:srgbClr val="6666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720725" y="1052513"/>
            <a:ext cx="8459788" cy="0"/>
          </a:xfrm>
          <a:prstGeom prst="line">
            <a:avLst/>
          </a:prstGeom>
          <a:noFill/>
          <a:ln w="12700">
            <a:solidFill>
              <a:srgbClr val="6666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8820150" y="0"/>
            <a:ext cx="215900" cy="1223963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100000">
                <a:srgbClr val="6666FF">
                  <a:gamma/>
                  <a:tint val="7372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>
            <a:off x="684213" y="6670675"/>
            <a:ext cx="8459787" cy="0"/>
          </a:xfrm>
          <a:prstGeom prst="line">
            <a:avLst/>
          </a:prstGeom>
          <a:noFill/>
          <a:ln w="12700">
            <a:solidFill>
              <a:srgbClr val="6666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>
            <a:off x="250825" y="0"/>
            <a:ext cx="0" cy="6858000"/>
          </a:xfrm>
          <a:prstGeom prst="line">
            <a:avLst/>
          </a:prstGeom>
          <a:noFill/>
          <a:ln w="12700">
            <a:solidFill>
              <a:srgbClr val="6666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rgbClr val="5F5F5F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rgbClr val="5F5F5F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rgbClr val="5F5F5F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5F5F5F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5F5F5F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5F5F5F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5F5F5F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5F5F5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chart" Target="../charts/chart1.xml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4.xml"/><Relationship Id="rId11" Type="http://schemas.openxmlformats.org/officeDocument/2006/relationships/oleObject" Target="../embeddings/oleObject25.bin"/><Relationship Id="rId5" Type="http://schemas.openxmlformats.org/officeDocument/2006/relationships/chart" Target="../charts/chart3.xml"/><Relationship Id="rId10" Type="http://schemas.openxmlformats.org/officeDocument/2006/relationships/oleObject" Target="../embeddings/oleObject24.bin"/><Relationship Id="rId4" Type="http://schemas.openxmlformats.org/officeDocument/2006/relationships/chart" Target="../charts/chart2.xml"/><Relationship Id="rId9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oleObject" Target="../embeddings/oleObject44.bin"/><Relationship Id="rId3" Type="http://schemas.openxmlformats.org/officeDocument/2006/relationships/image" Target="../media/image41.jpeg"/><Relationship Id="rId7" Type="http://schemas.openxmlformats.org/officeDocument/2006/relationships/oleObject" Target="../embeddings/oleObject38.bin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4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42.jpeg"/><Relationship Id="rId7" Type="http://schemas.openxmlformats.org/officeDocument/2006/relationships/oleObject" Target="../embeddings/oleObject48.bin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6.bin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50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14.jpe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20.bin"/><Relationship Id="rId3" Type="http://schemas.openxmlformats.org/officeDocument/2006/relationships/image" Target="../media/image20.jpeg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kusatsu"/>
          <p:cNvPicPr>
            <a:picLocks noChangeAspect="1" noChangeArrowheads="1"/>
          </p:cNvPicPr>
          <p:nvPr/>
        </p:nvPicPr>
        <p:blipFill>
          <a:blip r:embed="rId3" cstate="print">
            <a:lum bright="-30000" contrast="10000"/>
          </a:blip>
          <a:srcRect/>
          <a:stretch>
            <a:fillRect/>
          </a:stretch>
        </p:blipFill>
        <p:spPr bwMode="auto">
          <a:xfrm>
            <a:off x="-4548250" y="-2928982"/>
            <a:ext cx="19526385" cy="14644790"/>
          </a:xfrm>
          <a:prstGeom prst="rect">
            <a:avLst/>
          </a:prstGeom>
          <a:noFill/>
        </p:spPr>
      </p:pic>
      <p:sp>
        <p:nvSpPr>
          <p:cNvPr id="6" name="タイトル 1"/>
          <p:cNvSpPr>
            <a:spLocks noGrp="1"/>
          </p:cNvSpPr>
          <p:nvPr>
            <p:ph type="ctrTitle"/>
          </p:nvPr>
        </p:nvSpPr>
        <p:spPr>
          <a:xfrm>
            <a:off x="-1643058" y="1866896"/>
            <a:ext cx="7929570" cy="2062170"/>
          </a:xfrm>
          <a:effectLst>
            <a:outerShdw blurRad="101600" dist="762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prstMaterial="metal"/>
        </p:spPr>
        <p:txBody>
          <a:bodyPr>
            <a:noAutofit/>
          </a:bodyPr>
          <a:lstStyle/>
          <a:p>
            <a:r>
              <a:rPr lang="en-US" altLang="ja-JP" sz="4400" dirty="0" smtClean="0">
                <a:solidFill>
                  <a:schemeClr val="accent1">
                    <a:lumMod val="90000"/>
                  </a:schemeClr>
                </a:solidFill>
              </a:rPr>
              <a:t>Volcano-loop</a:t>
            </a:r>
            <a:r>
              <a:rPr lang="ja-JP" altLang="en-US" sz="4000" dirty="0" smtClean="0">
                <a:solidFill>
                  <a:schemeClr val="accent1">
                    <a:lumMod val="90000"/>
                  </a:schemeClr>
                </a:solidFill>
              </a:rPr>
              <a:t>の理論計算</a:t>
            </a:r>
            <a:endParaRPr kumimoji="1" lang="ja-JP" altLang="en-US" sz="40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1214414" y="4857760"/>
            <a:ext cx="7286676" cy="1643074"/>
          </a:xfrm>
          <a:effectLst>
            <a:outerShdw blurRad="127000" dist="508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pPr algn="l"/>
            <a:r>
              <a:rPr lang="ja-JP" altLang="en-US" sz="2400" dirty="0" smtClean="0">
                <a:solidFill>
                  <a:schemeClr val="accent1">
                    <a:lumMod val="90000"/>
                  </a:schemeClr>
                </a:solidFill>
              </a:rPr>
              <a:t>東京大学大学院　地球惑星科学科　　  </a:t>
            </a:r>
            <a:r>
              <a:rPr kumimoji="1" lang="ja-JP" altLang="en-US" sz="2400" dirty="0" smtClean="0">
                <a:solidFill>
                  <a:schemeClr val="accent1">
                    <a:lumMod val="90000"/>
                  </a:schemeClr>
                </a:solidFill>
              </a:rPr>
              <a:t>長竹宏之</a:t>
            </a:r>
            <a:endParaRPr kumimoji="1" lang="en-US" altLang="ja-JP" sz="2400" dirty="0" smtClean="0">
              <a:solidFill>
                <a:schemeClr val="accent1">
                  <a:lumMod val="90000"/>
                </a:schemeClr>
              </a:solidFill>
            </a:endParaRPr>
          </a:p>
          <a:p>
            <a:pPr algn="l"/>
            <a:r>
              <a:rPr lang="ja-JP" altLang="en-US" sz="2400" dirty="0" smtClean="0">
                <a:solidFill>
                  <a:schemeClr val="accent1">
                    <a:lumMod val="90000"/>
                  </a:schemeClr>
                </a:solidFill>
              </a:rPr>
              <a:t>東京工業大学　火山流体研究センタ</a:t>
            </a:r>
            <a:r>
              <a:rPr lang="en-US" altLang="ja-JP" sz="2400" dirty="0" smtClean="0">
                <a:solidFill>
                  <a:schemeClr val="accent1">
                    <a:lumMod val="90000"/>
                  </a:schemeClr>
                </a:solidFill>
              </a:rPr>
              <a:t>―</a:t>
            </a:r>
            <a:r>
              <a:rPr lang="ja-JP" altLang="en-US" sz="2400" dirty="0" smtClean="0">
                <a:solidFill>
                  <a:schemeClr val="accent1">
                    <a:lumMod val="90000"/>
                  </a:schemeClr>
                </a:solidFill>
              </a:rPr>
              <a:t>　小川康雄</a:t>
            </a:r>
            <a:endParaRPr lang="en-US" altLang="ja-JP" sz="2400" dirty="0" smtClean="0">
              <a:solidFill>
                <a:schemeClr val="accent1">
                  <a:lumMod val="90000"/>
                </a:schemeClr>
              </a:solidFill>
            </a:endParaRPr>
          </a:p>
          <a:p>
            <a:pPr algn="l"/>
            <a:r>
              <a:rPr lang="ja-JP" altLang="en-US" sz="2400" dirty="0" smtClean="0">
                <a:solidFill>
                  <a:schemeClr val="accent1">
                    <a:lumMod val="90000"/>
                  </a:schemeClr>
                </a:solidFill>
              </a:rPr>
              <a:t>東京工業大学　火山流体研究センタ</a:t>
            </a:r>
            <a:r>
              <a:rPr lang="en-US" altLang="ja-JP" sz="2400" dirty="0" smtClean="0">
                <a:solidFill>
                  <a:schemeClr val="accent1">
                    <a:lumMod val="90000"/>
                  </a:schemeClr>
                </a:solidFill>
              </a:rPr>
              <a:t>―</a:t>
            </a:r>
            <a:r>
              <a:rPr lang="ja-JP" altLang="en-US" sz="2400" dirty="0" smtClean="0">
                <a:solidFill>
                  <a:schemeClr val="accent1">
                    <a:lumMod val="90000"/>
                  </a:schemeClr>
                </a:solidFill>
              </a:rPr>
              <a:t>　神田径</a:t>
            </a:r>
          </a:p>
          <a:p>
            <a:pPr algn="ctr"/>
            <a:endParaRPr lang="en-US" altLang="ja-JP" sz="2400" dirty="0" smtClean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 bwMode="auto">
          <a:xfrm>
            <a:off x="-642974" y="500042"/>
            <a:ext cx="571504" cy="29289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 cap="rnd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aphicFrame>
        <p:nvGraphicFramePr>
          <p:cNvPr id="25" name="グラフ 24"/>
          <p:cNvGraphicFramePr/>
          <p:nvPr/>
        </p:nvGraphicFramePr>
        <p:xfrm>
          <a:off x="0" y="292222"/>
          <a:ext cx="450056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グラフ 28"/>
          <p:cNvGraphicFramePr/>
          <p:nvPr/>
        </p:nvGraphicFramePr>
        <p:xfrm>
          <a:off x="-71470" y="3619521"/>
          <a:ext cx="457200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グラフ 29"/>
          <p:cNvGraphicFramePr/>
          <p:nvPr/>
        </p:nvGraphicFramePr>
        <p:xfrm>
          <a:off x="4429124" y="3690959"/>
          <a:ext cx="4643470" cy="273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グラフ 25"/>
          <p:cNvGraphicFramePr/>
          <p:nvPr/>
        </p:nvGraphicFramePr>
        <p:xfrm>
          <a:off x="4429124" y="435098"/>
          <a:ext cx="4572000" cy="2738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5715008" y="3078304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深部の低比抵抗異常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　　→感度低い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43240" y="6315038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浅部の低比抵抗異常→</a:t>
            </a:r>
            <a:r>
              <a:rPr kumimoji="1" lang="ja-JP" altLang="en-US" sz="2000" dirty="0" smtClean="0"/>
              <a:t>感度高い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85852" y="3006866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深部全体が低比抵抗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　　→感度高い</a:t>
            </a:r>
            <a:endParaRPr kumimoji="1" lang="ja-JP" altLang="en-US" sz="2000" dirty="0"/>
          </a:p>
        </p:txBody>
      </p:sp>
      <p:graphicFrame>
        <p:nvGraphicFramePr>
          <p:cNvPr id="109569" name="Object 1"/>
          <p:cNvGraphicFramePr>
            <a:graphicFrameLocks noChangeAspect="1"/>
          </p:cNvGraphicFramePr>
          <p:nvPr/>
        </p:nvGraphicFramePr>
        <p:xfrm>
          <a:off x="214282" y="142852"/>
          <a:ext cx="2251075" cy="350837"/>
        </p:xfrm>
        <a:graphic>
          <a:graphicData uri="http://schemas.openxmlformats.org/presentationml/2006/ole">
            <p:oleObj spid="_x0000_s109569" name="数式" r:id="rId7" imgW="1117440" imgH="190440" progId="Equation.3">
              <p:embed/>
            </p:oleObj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3929058" y="2935428"/>
          <a:ext cx="1069975" cy="342900"/>
        </p:xfrm>
        <a:graphic>
          <a:graphicData uri="http://schemas.openxmlformats.org/presentationml/2006/ole">
            <p:oleObj spid="_x0000_s109571" name="数式" r:id="rId8" imgW="545760" imgH="190440" progId="Equation.3">
              <p:embed/>
            </p:oleObj>
          </a:graphicData>
        </a:graphic>
      </p:graphicFrame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3143240" y="2143116"/>
          <a:ext cx="1330326" cy="304800"/>
        </p:xfrm>
        <a:graphic>
          <a:graphicData uri="http://schemas.openxmlformats.org/presentationml/2006/ole">
            <p:oleObj spid="_x0000_s109572" name="数式" r:id="rId9" imgW="660240" imgH="164880" progId="Equation.3">
              <p:embed/>
            </p:oleObj>
          </a:graphicData>
        </a:graphic>
      </p:graphicFrame>
      <p:graphicFrame>
        <p:nvGraphicFramePr>
          <p:cNvPr id="109573" name="Object 5"/>
          <p:cNvGraphicFramePr>
            <a:graphicFrameLocks noChangeAspect="1"/>
          </p:cNvGraphicFramePr>
          <p:nvPr/>
        </p:nvGraphicFramePr>
        <p:xfrm>
          <a:off x="7500958" y="2221048"/>
          <a:ext cx="1330325" cy="304800"/>
        </p:xfrm>
        <a:graphic>
          <a:graphicData uri="http://schemas.openxmlformats.org/presentationml/2006/ole">
            <p:oleObj spid="_x0000_s109573" name="数式" r:id="rId10" imgW="660240" imgH="164880" progId="Equation.3">
              <p:embed/>
            </p:oleObj>
          </a:graphicData>
        </a:graphic>
      </p:graphicFrame>
      <p:graphicFrame>
        <p:nvGraphicFramePr>
          <p:cNvPr id="109574" name="Object 6"/>
          <p:cNvGraphicFramePr>
            <a:graphicFrameLocks noChangeAspect="1"/>
          </p:cNvGraphicFramePr>
          <p:nvPr/>
        </p:nvGraphicFramePr>
        <p:xfrm>
          <a:off x="3071802" y="5476909"/>
          <a:ext cx="1330325" cy="304800"/>
        </p:xfrm>
        <a:graphic>
          <a:graphicData uri="http://schemas.openxmlformats.org/presentationml/2006/ole">
            <p:oleObj spid="_x0000_s109574" name="数式" r:id="rId11" imgW="660240" imgH="164880" progId="Equation.3">
              <p:embed/>
            </p:oleObj>
          </a:graphicData>
        </a:graphic>
      </p:graphicFrame>
      <p:graphicFrame>
        <p:nvGraphicFramePr>
          <p:cNvPr id="109575" name="Object 7"/>
          <p:cNvGraphicFramePr>
            <a:graphicFrameLocks noChangeAspect="1"/>
          </p:cNvGraphicFramePr>
          <p:nvPr/>
        </p:nvGraphicFramePr>
        <p:xfrm>
          <a:off x="7643834" y="5500702"/>
          <a:ext cx="1330325" cy="304800"/>
        </p:xfrm>
        <a:graphic>
          <a:graphicData uri="http://schemas.openxmlformats.org/presentationml/2006/ole">
            <p:oleObj spid="_x0000_s109575" name="数式" r:id="rId12" imgW="660240" imgH="164880" progId="Equation.3">
              <p:embed/>
            </p:oleObj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-642974" y="719721"/>
            <a:ext cx="571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800" dirty="0" smtClean="0"/>
              <a:t>100</a:t>
            </a:r>
          </a:p>
          <a:p>
            <a:pPr algn="r"/>
            <a:endParaRPr kumimoji="1" lang="en-US" altLang="ja-JP" sz="1800" dirty="0" smtClean="0"/>
          </a:p>
          <a:p>
            <a:pPr algn="r"/>
            <a:endParaRPr kumimoji="1" lang="en-US" altLang="ja-JP" sz="1800" dirty="0" smtClean="0"/>
          </a:p>
          <a:p>
            <a:pPr algn="r"/>
            <a:r>
              <a:rPr lang="en-US" altLang="ja-JP" sz="1800" dirty="0" smtClean="0"/>
              <a:t>10</a:t>
            </a:r>
          </a:p>
          <a:p>
            <a:pPr algn="r"/>
            <a:endParaRPr kumimoji="1" lang="en-US" altLang="ja-JP" sz="1800" dirty="0" smtClean="0"/>
          </a:p>
          <a:p>
            <a:pPr algn="r"/>
            <a:endParaRPr lang="en-US" altLang="ja-JP" sz="1800" dirty="0" smtClean="0"/>
          </a:p>
          <a:p>
            <a:pPr algn="r"/>
            <a:r>
              <a:rPr kumimoji="1" lang="en-US" altLang="ja-JP" sz="1800" dirty="0" smtClean="0"/>
              <a:t>0</a:t>
            </a:r>
            <a:endParaRPr kumimoji="1" lang="ja-JP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457200" y="285728"/>
            <a:ext cx="8229600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3-D</a:t>
            </a:r>
            <a:r>
              <a:rPr kumimoji="1" lang="ja-JP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構造</a:t>
            </a:r>
            <a:r>
              <a:rPr lang="ja-JP" altLang="en-US" sz="3600" kern="0" dirty="0" smtClean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大地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785786" y="1643050"/>
            <a:ext cx="5000660" cy="44291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1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成層構造の近似</a:t>
            </a:r>
            <a:endParaRPr kumimoji="1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ja-JP" kern="0" dirty="0" smtClean="0">
                <a:solidFill>
                  <a:schemeClr val="accent2"/>
                </a:solidFill>
                <a:latin typeface="+mn-lt"/>
                <a:ea typeface="+mn-ea"/>
              </a:rPr>
              <a:t>―</a:t>
            </a:r>
            <a:r>
              <a:rPr lang="ja-JP" altLang="en-US" kern="0" dirty="0" smtClean="0">
                <a:solidFill>
                  <a:schemeClr val="accent2"/>
                </a:solidFill>
                <a:latin typeface="+mn-lt"/>
                <a:ea typeface="+mn-ea"/>
              </a:rPr>
              <a:t>水平構造の</a:t>
            </a:r>
            <a:r>
              <a:rPr lang="en-US" altLang="ja-JP" kern="0" dirty="0" smtClean="0">
                <a:solidFill>
                  <a:schemeClr val="accent2"/>
                </a:solidFill>
                <a:latin typeface="+mn-lt"/>
                <a:ea typeface="+mn-ea"/>
              </a:rPr>
              <a:t>scale</a:t>
            </a:r>
            <a:r>
              <a:rPr lang="ja-JP" altLang="en-US" kern="0" dirty="0" smtClean="0">
                <a:solidFill>
                  <a:schemeClr val="accent2"/>
                </a:solidFill>
                <a:latin typeface="+mn-lt"/>
                <a:ea typeface="+mn-ea"/>
              </a:rPr>
              <a:t>が、探査範囲に比べて十分に大きい時に成立</a:t>
            </a:r>
            <a:endParaRPr lang="en-US" altLang="ja-JP" kern="0" dirty="0" smtClean="0">
              <a:solidFill>
                <a:schemeClr val="accent2"/>
              </a:solidFill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ja-JP" kern="0" dirty="0" smtClean="0">
                <a:solidFill>
                  <a:schemeClr val="accent2"/>
                </a:solidFill>
                <a:latin typeface="+mn-lt"/>
                <a:ea typeface="+mn-ea"/>
              </a:rPr>
              <a:t>―</a:t>
            </a:r>
            <a:r>
              <a:rPr lang="ja-JP" altLang="en-US" kern="0" dirty="0" smtClean="0">
                <a:solidFill>
                  <a:schemeClr val="accent2"/>
                </a:solidFill>
                <a:latin typeface="+mn-lt"/>
                <a:ea typeface="+mn-ea"/>
              </a:rPr>
              <a:t>細かい構造を考慮するには、</a:t>
            </a:r>
            <a:r>
              <a:rPr lang="en-US" altLang="ja-JP" kern="0" dirty="0" smtClean="0">
                <a:solidFill>
                  <a:schemeClr val="accent2"/>
                </a:solidFill>
                <a:latin typeface="+mn-lt"/>
                <a:ea typeface="+mn-ea"/>
              </a:rPr>
              <a:t>3</a:t>
            </a:r>
            <a:r>
              <a:rPr lang="ja-JP" altLang="en-US" kern="0" dirty="0" smtClean="0">
                <a:solidFill>
                  <a:schemeClr val="accent2"/>
                </a:solidFill>
                <a:latin typeface="+mn-lt"/>
                <a:ea typeface="+mn-ea"/>
              </a:rPr>
              <a:t>次元構造での解析が必要</a:t>
            </a:r>
            <a:endParaRPr lang="en-US" altLang="ja-JP" kern="0" dirty="0" smtClean="0">
              <a:solidFill>
                <a:schemeClr val="accent2"/>
              </a:solidFill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ja-JP" altLang="en-US" kern="0" dirty="0" smtClean="0">
                <a:solidFill>
                  <a:schemeClr val="accent2"/>
                </a:solidFill>
                <a:latin typeface="+mn-lt"/>
                <a:ea typeface="+mn-ea"/>
              </a:rPr>
              <a:t>　　</a:t>
            </a:r>
            <a:r>
              <a:rPr lang="en-US" altLang="ja-JP" kern="0" dirty="0" smtClean="0">
                <a:solidFill>
                  <a:schemeClr val="accent2"/>
                </a:solidFill>
                <a:latin typeface="+mn-lt"/>
                <a:ea typeface="+mn-ea"/>
              </a:rPr>
              <a:t>(</a:t>
            </a:r>
            <a:r>
              <a:rPr lang="ja-JP" altLang="en-US" kern="0" dirty="0" smtClean="0">
                <a:solidFill>
                  <a:schemeClr val="accent2"/>
                </a:solidFill>
                <a:latin typeface="+mn-lt"/>
                <a:ea typeface="+mn-ea"/>
              </a:rPr>
              <a:t>右図</a:t>
            </a:r>
            <a:r>
              <a:rPr lang="en-US" altLang="ja-JP" kern="0" dirty="0" smtClean="0">
                <a:solidFill>
                  <a:schemeClr val="accent2"/>
                </a:solidFill>
                <a:latin typeface="+mn-lt"/>
                <a:ea typeface="+mn-ea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p"/>
              <a:defRPr/>
            </a:pPr>
            <a:r>
              <a:rPr lang="en-US" altLang="ja-JP" sz="2800" kern="0" dirty="0" smtClean="0">
                <a:solidFill>
                  <a:schemeClr val="accent2"/>
                </a:solidFill>
              </a:rPr>
              <a:t>3-D</a:t>
            </a:r>
            <a:r>
              <a:rPr lang="ja-JP" altLang="en-US" sz="2800" kern="0" dirty="0" smtClean="0">
                <a:solidFill>
                  <a:schemeClr val="accent2"/>
                </a:solidFill>
              </a:rPr>
              <a:t>計算</a:t>
            </a:r>
            <a:endParaRPr lang="en-US" altLang="ja-JP" sz="2800" kern="0" dirty="0" smtClean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kern="0" dirty="0" smtClean="0">
                <a:solidFill>
                  <a:schemeClr val="accent2"/>
                </a:solidFill>
              </a:rPr>
              <a:t>2</a:t>
            </a:r>
            <a:r>
              <a:rPr lang="ja-JP" altLang="en-US" kern="0" dirty="0" smtClean="0">
                <a:solidFill>
                  <a:schemeClr val="accent2"/>
                </a:solidFill>
              </a:rPr>
              <a:t>次以上の散乱は小さいとして、ボルン近似を用いる</a:t>
            </a:r>
            <a:endParaRPr lang="en-US" altLang="ja-JP" kern="0" dirty="0" smtClean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ja-JP" kern="0" dirty="0" smtClean="0">
              <a:solidFill>
                <a:schemeClr val="accent2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72330" y="1857364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Volcano-l</a:t>
            </a:r>
            <a:r>
              <a:rPr kumimoji="1" lang="en-US" altLang="ja-JP" dirty="0" smtClean="0">
                <a:solidFill>
                  <a:srgbClr val="FF0000"/>
                </a:solidFill>
              </a:rPr>
              <a:t>oop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15272" y="371475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Host rock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 bwMode="auto">
          <a:xfrm>
            <a:off x="6572264" y="4429132"/>
            <a:ext cx="1571636" cy="682969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 bwMode="auto">
          <a:xfrm rot="16200000" flipV="1">
            <a:off x="8331214" y="3077848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線コネクタ 8"/>
          <p:cNvCxnSpPr/>
          <p:nvPr/>
        </p:nvCxnSpPr>
        <p:spPr bwMode="auto">
          <a:xfrm rot="16200000" flipV="1">
            <a:off x="8474090" y="307784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コネクタ 9"/>
          <p:cNvCxnSpPr/>
          <p:nvPr/>
        </p:nvCxnSpPr>
        <p:spPr bwMode="auto">
          <a:xfrm rot="16200000" flipV="1">
            <a:off x="6188074" y="307784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コネクタ 10"/>
          <p:cNvCxnSpPr/>
          <p:nvPr/>
        </p:nvCxnSpPr>
        <p:spPr bwMode="auto">
          <a:xfrm rot="16200000" flipV="1">
            <a:off x="6330950" y="3077848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/>
          <p:cNvCxnSpPr/>
          <p:nvPr/>
        </p:nvCxnSpPr>
        <p:spPr bwMode="auto">
          <a:xfrm rot="16200000" flipV="1">
            <a:off x="6473826" y="307784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コネクタ 12"/>
          <p:cNvCxnSpPr/>
          <p:nvPr/>
        </p:nvCxnSpPr>
        <p:spPr bwMode="auto">
          <a:xfrm rot="16200000" flipV="1">
            <a:off x="6902454" y="3077848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コネクタ 13"/>
          <p:cNvCxnSpPr/>
          <p:nvPr/>
        </p:nvCxnSpPr>
        <p:spPr bwMode="auto">
          <a:xfrm rot="16200000" flipV="1">
            <a:off x="6616702" y="307784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線コネクタ 14"/>
          <p:cNvCxnSpPr/>
          <p:nvPr/>
        </p:nvCxnSpPr>
        <p:spPr bwMode="auto">
          <a:xfrm rot="16200000" flipV="1">
            <a:off x="6759577" y="307784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コネクタ 15"/>
          <p:cNvCxnSpPr/>
          <p:nvPr/>
        </p:nvCxnSpPr>
        <p:spPr bwMode="auto">
          <a:xfrm rot="16200000" flipV="1">
            <a:off x="7045330" y="307784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/>
          <p:cNvCxnSpPr/>
          <p:nvPr/>
        </p:nvCxnSpPr>
        <p:spPr bwMode="auto">
          <a:xfrm rot="16200000" flipV="1">
            <a:off x="7188206" y="307784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線コネクタ 17"/>
          <p:cNvCxnSpPr/>
          <p:nvPr/>
        </p:nvCxnSpPr>
        <p:spPr bwMode="auto">
          <a:xfrm rot="16200000" flipV="1">
            <a:off x="7331082" y="3077848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線コネクタ 18"/>
          <p:cNvCxnSpPr/>
          <p:nvPr/>
        </p:nvCxnSpPr>
        <p:spPr bwMode="auto">
          <a:xfrm rot="16200000" flipV="1">
            <a:off x="7473958" y="307784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線コネクタ 19"/>
          <p:cNvCxnSpPr/>
          <p:nvPr/>
        </p:nvCxnSpPr>
        <p:spPr bwMode="auto">
          <a:xfrm rot="16200000" flipV="1">
            <a:off x="7902586" y="3077848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線コネクタ 20"/>
          <p:cNvCxnSpPr/>
          <p:nvPr/>
        </p:nvCxnSpPr>
        <p:spPr bwMode="auto">
          <a:xfrm rot="16200000" flipV="1">
            <a:off x="7616834" y="307784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線コネクタ 21"/>
          <p:cNvCxnSpPr/>
          <p:nvPr/>
        </p:nvCxnSpPr>
        <p:spPr bwMode="auto">
          <a:xfrm rot="16200000" flipV="1">
            <a:off x="7759709" y="307784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線コネクタ 22"/>
          <p:cNvCxnSpPr/>
          <p:nvPr/>
        </p:nvCxnSpPr>
        <p:spPr bwMode="auto">
          <a:xfrm rot="16200000" flipV="1">
            <a:off x="8045462" y="307784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直線コネクタ 23"/>
          <p:cNvCxnSpPr/>
          <p:nvPr/>
        </p:nvCxnSpPr>
        <p:spPr bwMode="auto">
          <a:xfrm rot="16200000" flipV="1">
            <a:off x="8188338" y="307784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直線コネクタ 24"/>
          <p:cNvCxnSpPr/>
          <p:nvPr/>
        </p:nvCxnSpPr>
        <p:spPr bwMode="auto">
          <a:xfrm>
            <a:off x="6232548" y="3033411"/>
            <a:ext cx="22859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直線コネクタ 26"/>
          <p:cNvCxnSpPr/>
          <p:nvPr/>
        </p:nvCxnSpPr>
        <p:spPr bwMode="auto">
          <a:xfrm rot="5400000" flipH="1" flipV="1">
            <a:off x="5965041" y="3424693"/>
            <a:ext cx="1143008" cy="7858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線コネクタ 27"/>
          <p:cNvCxnSpPr/>
          <p:nvPr/>
        </p:nvCxnSpPr>
        <p:spPr bwMode="auto">
          <a:xfrm rot="5400000" flipH="1" flipV="1">
            <a:off x="6536545" y="3424693"/>
            <a:ext cx="1143008" cy="7858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線コネクタ 28"/>
          <p:cNvCxnSpPr/>
          <p:nvPr/>
        </p:nvCxnSpPr>
        <p:spPr bwMode="auto">
          <a:xfrm rot="5400000" flipH="1" flipV="1">
            <a:off x="7358082" y="4031916"/>
            <a:ext cx="428628" cy="2857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線コネクタ 29"/>
          <p:cNvCxnSpPr/>
          <p:nvPr/>
        </p:nvCxnSpPr>
        <p:spPr bwMode="auto">
          <a:xfrm rot="5400000" flipH="1" flipV="1">
            <a:off x="7678741" y="3354068"/>
            <a:ext cx="501691" cy="2857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直線コネクタ 30"/>
          <p:cNvCxnSpPr/>
          <p:nvPr/>
        </p:nvCxnSpPr>
        <p:spPr bwMode="auto">
          <a:xfrm rot="5400000" flipH="1" flipV="1">
            <a:off x="7966118" y="4211324"/>
            <a:ext cx="212689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直線コネクタ 32"/>
          <p:cNvCxnSpPr/>
          <p:nvPr/>
        </p:nvCxnSpPr>
        <p:spPr bwMode="auto">
          <a:xfrm rot="5400000" flipH="1" flipV="1">
            <a:off x="5893603" y="3353255"/>
            <a:ext cx="571504" cy="3571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テキスト ボックス 40"/>
          <p:cNvSpPr txBox="1"/>
          <p:nvPr/>
        </p:nvSpPr>
        <p:spPr>
          <a:xfrm>
            <a:off x="6072198" y="5247987"/>
            <a:ext cx="2857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成層構造で近似ができないマグマ上昇のモデル</a:t>
            </a:r>
            <a:endParaRPr kumimoji="1" lang="ja-JP" altLang="en-US" sz="2000" dirty="0"/>
          </a:p>
        </p:txBody>
      </p:sp>
      <p:sp>
        <p:nvSpPr>
          <p:cNvPr id="40" name="Arc 63"/>
          <p:cNvSpPr>
            <a:spLocks/>
          </p:cNvSpPr>
          <p:nvPr/>
        </p:nvSpPr>
        <p:spPr bwMode="auto">
          <a:xfrm flipH="1">
            <a:off x="6559574" y="3603328"/>
            <a:ext cx="1584326" cy="215899"/>
          </a:xfrm>
          <a:custGeom>
            <a:avLst/>
            <a:gdLst>
              <a:gd name="T0" fmla="*/ 2147483647 w 43200"/>
              <a:gd name="T1" fmla="*/ 70360691 h 43200"/>
              <a:gd name="T2" fmla="*/ 2147483647 w 43200"/>
              <a:gd name="T3" fmla="*/ 73486225 h 43200"/>
              <a:gd name="T4" fmla="*/ 2147483647 w 43200"/>
              <a:gd name="T5" fmla="*/ 42275252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5455" y="35949"/>
                </a:moveTo>
                <a:cubicBezTo>
                  <a:pt x="1941" y="31995"/>
                  <a:pt x="0" y="268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208" y="43200"/>
                  <a:pt x="11012" y="41183"/>
                  <a:pt x="7031" y="37547"/>
                </a:cubicBezTo>
              </a:path>
              <a:path w="43200" h="43200" stroke="0" extrusionOk="0">
                <a:moveTo>
                  <a:pt x="5455" y="35949"/>
                </a:moveTo>
                <a:cubicBezTo>
                  <a:pt x="1941" y="31995"/>
                  <a:pt x="0" y="268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208" y="43200"/>
                  <a:pt x="11012" y="41183"/>
                  <a:pt x="7031" y="37547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3" name="Arc 63"/>
          <p:cNvSpPr>
            <a:spLocks/>
          </p:cNvSpPr>
          <p:nvPr/>
        </p:nvSpPr>
        <p:spPr bwMode="auto">
          <a:xfrm flipH="1">
            <a:off x="6858016" y="3176285"/>
            <a:ext cx="1000132" cy="214313"/>
          </a:xfrm>
          <a:custGeom>
            <a:avLst/>
            <a:gdLst>
              <a:gd name="T0" fmla="*/ 2147483647 w 43200"/>
              <a:gd name="T1" fmla="*/ 70360691 h 43200"/>
              <a:gd name="T2" fmla="*/ 2147483647 w 43200"/>
              <a:gd name="T3" fmla="*/ 73486225 h 43200"/>
              <a:gd name="T4" fmla="*/ 2147483647 w 43200"/>
              <a:gd name="T5" fmla="*/ 42275252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5455" y="35949"/>
                </a:moveTo>
                <a:cubicBezTo>
                  <a:pt x="1941" y="31995"/>
                  <a:pt x="0" y="268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208" y="43200"/>
                  <a:pt x="11012" y="41183"/>
                  <a:pt x="7031" y="37547"/>
                </a:cubicBezTo>
              </a:path>
              <a:path w="43200" h="43200" stroke="0" extrusionOk="0">
                <a:moveTo>
                  <a:pt x="5455" y="35949"/>
                </a:moveTo>
                <a:cubicBezTo>
                  <a:pt x="1941" y="31995"/>
                  <a:pt x="0" y="268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208" y="43200"/>
                  <a:pt x="11012" y="41183"/>
                  <a:pt x="7031" y="37547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" name="Arc 64"/>
          <p:cNvSpPr>
            <a:spLocks/>
          </p:cNvSpPr>
          <p:nvPr/>
        </p:nvSpPr>
        <p:spPr bwMode="auto">
          <a:xfrm flipH="1">
            <a:off x="6215074" y="4033541"/>
            <a:ext cx="2286016" cy="287338"/>
          </a:xfrm>
          <a:custGeom>
            <a:avLst/>
            <a:gdLst>
              <a:gd name="T0" fmla="*/ 2147483647 w 43200"/>
              <a:gd name="T1" fmla="*/ 70361681 h 43200"/>
              <a:gd name="T2" fmla="*/ 2147483647 w 43200"/>
              <a:gd name="T3" fmla="*/ 73487332 h 43200"/>
              <a:gd name="T4" fmla="*/ 2147483647 w 43200"/>
              <a:gd name="T5" fmla="*/ 42275719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5455" y="35949"/>
                </a:moveTo>
                <a:cubicBezTo>
                  <a:pt x="1941" y="31995"/>
                  <a:pt x="0" y="268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208" y="43200"/>
                  <a:pt x="11012" y="41183"/>
                  <a:pt x="7031" y="37547"/>
                </a:cubicBezTo>
              </a:path>
              <a:path w="43200" h="43200" stroke="0" extrusionOk="0">
                <a:moveTo>
                  <a:pt x="5455" y="35949"/>
                </a:moveTo>
                <a:cubicBezTo>
                  <a:pt x="1941" y="31995"/>
                  <a:pt x="0" y="268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208" y="43200"/>
                  <a:pt x="11012" y="41183"/>
                  <a:pt x="7031" y="37547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47" name="直線コネクタ 46"/>
          <p:cNvCxnSpPr/>
          <p:nvPr/>
        </p:nvCxnSpPr>
        <p:spPr bwMode="auto">
          <a:xfrm rot="5400000" flipH="1" flipV="1">
            <a:off x="8466184" y="4211323"/>
            <a:ext cx="212690" cy="1428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/>
          <p:cNvCxnSpPr/>
          <p:nvPr/>
        </p:nvCxnSpPr>
        <p:spPr bwMode="auto">
          <a:xfrm rot="5400000" flipH="1" flipV="1">
            <a:off x="8250244" y="3355693"/>
            <a:ext cx="501691" cy="2857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rc 7"/>
          <p:cNvSpPr>
            <a:spLocks/>
          </p:cNvSpPr>
          <p:nvPr/>
        </p:nvSpPr>
        <p:spPr bwMode="auto">
          <a:xfrm>
            <a:off x="6629424" y="2598440"/>
            <a:ext cx="288925" cy="1004888"/>
          </a:xfrm>
          <a:custGeom>
            <a:avLst/>
            <a:gdLst>
              <a:gd name="T0" fmla="*/ 7299463 w 21600"/>
              <a:gd name="T1" fmla="*/ 0 h 43102"/>
              <a:gd name="T2" fmla="*/ 65530547 w 21600"/>
              <a:gd name="T3" fmla="*/ 2147483647 h 43102"/>
              <a:gd name="T4" fmla="*/ 0 w 21600"/>
              <a:gd name="T5" fmla="*/ 2147483647 h 43102"/>
              <a:gd name="T6" fmla="*/ 0 60000 65536"/>
              <a:gd name="T7" fmla="*/ 0 60000 65536"/>
              <a:gd name="T8" fmla="*/ 0 60000 65536"/>
              <a:gd name="T9" fmla="*/ 0 w 21600"/>
              <a:gd name="T10" fmla="*/ 0 h 43102"/>
              <a:gd name="T11" fmla="*/ 21600 w 21600"/>
              <a:gd name="T12" fmla="*/ 43102 h 43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02" fill="none" extrusionOk="0">
                <a:moveTo>
                  <a:pt x="227" y="0"/>
                </a:moveTo>
                <a:cubicBezTo>
                  <a:pt x="12067" y="125"/>
                  <a:pt x="21600" y="9758"/>
                  <a:pt x="21600" y="21599"/>
                </a:cubicBezTo>
                <a:cubicBezTo>
                  <a:pt x="21600" y="32735"/>
                  <a:pt x="13133" y="42046"/>
                  <a:pt x="2046" y="43101"/>
                </a:cubicBezTo>
              </a:path>
              <a:path w="21600" h="43102" stroke="0" extrusionOk="0">
                <a:moveTo>
                  <a:pt x="227" y="0"/>
                </a:moveTo>
                <a:cubicBezTo>
                  <a:pt x="12067" y="125"/>
                  <a:pt x="21600" y="9758"/>
                  <a:pt x="21600" y="21599"/>
                </a:cubicBezTo>
                <a:cubicBezTo>
                  <a:pt x="21600" y="32735"/>
                  <a:pt x="13133" y="42046"/>
                  <a:pt x="2046" y="43101"/>
                </a:cubicBezTo>
                <a:lnTo>
                  <a:pt x="0" y="21599"/>
                </a:lnTo>
                <a:close/>
              </a:path>
            </a:pathLst>
          </a:custGeom>
          <a:noFill/>
          <a:ln w="127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" name="Arc 8"/>
          <p:cNvSpPr>
            <a:spLocks/>
          </p:cNvSpPr>
          <p:nvPr/>
        </p:nvSpPr>
        <p:spPr bwMode="auto">
          <a:xfrm flipH="1">
            <a:off x="7781949" y="2598440"/>
            <a:ext cx="288925" cy="1004888"/>
          </a:xfrm>
          <a:custGeom>
            <a:avLst/>
            <a:gdLst>
              <a:gd name="T0" fmla="*/ 19912175 w 21600"/>
              <a:gd name="T1" fmla="*/ 0 h 43094"/>
              <a:gd name="T2" fmla="*/ 65530547 w 21600"/>
              <a:gd name="T3" fmla="*/ 2147483647 h 43094"/>
              <a:gd name="T4" fmla="*/ 0 w 21600"/>
              <a:gd name="T5" fmla="*/ 2147483647 h 43094"/>
              <a:gd name="T6" fmla="*/ 0 60000 65536"/>
              <a:gd name="T7" fmla="*/ 0 60000 65536"/>
              <a:gd name="T8" fmla="*/ 0 60000 65536"/>
              <a:gd name="T9" fmla="*/ 0 w 21600"/>
              <a:gd name="T10" fmla="*/ 0 h 43094"/>
              <a:gd name="T11" fmla="*/ 21600 w 21600"/>
              <a:gd name="T12" fmla="*/ 43094 h 430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94" fill="none" extrusionOk="0">
                <a:moveTo>
                  <a:pt x="622" y="-1"/>
                </a:moveTo>
                <a:cubicBezTo>
                  <a:pt x="12304" y="336"/>
                  <a:pt x="21600" y="9903"/>
                  <a:pt x="21600" y="21591"/>
                </a:cubicBezTo>
                <a:cubicBezTo>
                  <a:pt x="21600" y="32727"/>
                  <a:pt x="13133" y="42038"/>
                  <a:pt x="2046" y="43093"/>
                </a:cubicBezTo>
              </a:path>
              <a:path w="21600" h="43094" stroke="0" extrusionOk="0">
                <a:moveTo>
                  <a:pt x="622" y="-1"/>
                </a:moveTo>
                <a:cubicBezTo>
                  <a:pt x="12304" y="336"/>
                  <a:pt x="21600" y="9903"/>
                  <a:pt x="21600" y="21591"/>
                </a:cubicBezTo>
                <a:cubicBezTo>
                  <a:pt x="21600" y="32727"/>
                  <a:pt x="13133" y="42038"/>
                  <a:pt x="2046" y="43093"/>
                </a:cubicBezTo>
                <a:lnTo>
                  <a:pt x="0" y="21591"/>
                </a:lnTo>
                <a:close/>
              </a:path>
            </a:pathLst>
          </a:custGeom>
          <a:noFill/>
          <a:ln w="127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6" name="Line 9"/>
          <p:cNvSpPr>
            <a:spLocks noChangeShapeType="1"/>
          </p:cNvSpPr>
          <p:nvPr/>
        </p:nvSpPr>
        <p:spPr bwMode="auto">
          <a:xfrm>
            <a:off x="7350149" y="2377778"/>
            <a:ext cx="0" cy="1512887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7" name="Arc 10"/>
          <p:cNvSpPr>
            <a:spLocks/>
          </p:cNvSpPr>
          <p:nvPr/>
        </p:nvSpPr>
        <p:spPr bwMode="auto">
          <a:xfrm>
            <a:off x="6989787" y="2407940"/>
            <a:ext cx="136525" cy="1433513"/>
          </a:xfrm>
          <a:custGeom>
            <a:avLst/>
            <a:gdLst>
              <a:gd name="T0" fmla="*/ 4347436 w 21600"/>
              <a:gd name="T1" fmla="*/ 0 h 42970"/>
              <a:gd name="T2" fmla="*/ 2515252 w 21600"/>
              <a:gd name="T3" fmla="*/ 2147483647 h 42970"/>
              <a:gd name="T4" fmla="*/ 0 w 21600"/>
              <a:gd name="T5" fmla="*/ 2147483647 h 42970"/>
              <a:gd name="T6" fmla="*/ 0 60000 65536"/>
              <a:gd name="T7" fmla="*/ 0 60000 65536"/>
              <a:gd name="T8" fmla="*/ 0 60000 65536"/>
              <a:gd name="T9" fmla="*/ 0 w 21600"/>
              <a:gd name="T10" fmla="*/ 0 h 42970"/>
              <a:gd name="T11" fmla="*/ 21600 w 21600"/>
              <a:gd name="T12" fmla="*/ 42970 h 429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970" fill="none" extrusionOk="0">
                <a:moveTo>
                  <a:pt x="2723" y="0"/>
                </a:moveTo>
                <a:cubicBezTo>
                  <a:pt x="13513" y="1372"/>
                  <a:pt x="21600" y="10551"/>
                  <a:pt x="21600" y="21428"/>
                </a:cubicBezTo>
                <a:cubicBezTo>
                  <a:pt x="21600" y="32745"/>
                  <a:pt x="12863" y="42144"/>
                  <a:pt x="1576" y="42970"/>
                </a:cubicBezTo>
              </a:path>
              <a:path w="21600" h="42970" stroke="0" extrusionOk="0">
                <a:moveTo>
                  <a:pt x="2723" y="0"/>
                </a:moveTo>
                <a:cubicBezTo>
                  <a:pt x="13513" y="1372"/>
                  <a:pt x="21600" y="10551"/>
                  <a:pt x="21600" y="21428"/>
                </a:cubicBezTo>
                <a:cubicBezTo>
                  <a:pt x="21600" y="32745"/>
                  <a:pt x="12863" y="42144"/>
                  <a:pt x="1576" y="42970"/>
                </a:cubicBezTo>
                <a:lnTo>
                  <a:pt x="0" y="21428"/>
                </a:lnTo>
                <a:close/>
              </a:path>
            </a:pathLst>
          </a:custGeom>
          <a:noFill/>
          <a:ln w="127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" name="Arc 11"/>
          <p:cNvSpPr>
            <a:spLocks/>
          </p:cNvSpPr>
          <p:nvPr/>
        </p:nvSpPr>
        <p:spPr bwMode="auto">
          <a:xfrm flipH="1">
            <a:off x="7566049" y="2406353"/>
            <a:ext cx="136525" cy="1433512"/>
          </a:xfrm>
          <a:custGeom>
            <a:avLst/>
            <a:gdLst>
              <a:gd name="T0" fmla="*/ 4162350 w 21600"/>
              <a:gd name="T1" fmla="*/ 0 h 42984"/>
              <a:gd name="T2" fmla="*/ 2515252 w 21600"/>
              <a:gd name="T3" fmla="*/ 2147483647 h 42984"/>
              <a:gd name="T4" fmla="*/ 0 w 21600"/>
              <a:gd name="T5" fmla="*/ 2147483647 h 42984"/>
              <a:gd name="T6" fmla="*/ 0 60000 65536"/>
              <a:gd name="T7" fmla="*/ 0 60000 65536"/>
              <a:gd name="T8" fmla="*/ 0 60000 65536"/>
              <a:gd name="T9" fmla="*/ 0 w 21600"/>
              <a:gd name="T10" fmla="*/ 0 h 42984"/>
              <a:gd name="T11" fmla="*/ 21600 w 21600"/>
              <a:gd name="T12" fmla="*/ 42984 h 429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984" fill="none" extrusionOk="0">
                <a:moveTo>
                  <a:pt x="2607" y="0"/>
                </a:moveTo>
                <a:cubicBezTo>
                  <a:pt x="13448" y="1318"/>
                  <a:pt x="21600" y="10521"/>
                  <a:pt x="21600" y="21442"/>
                </a:cubicBezTo>
                <a:cubicBezTo>
                  <a:pt x="21600" y="32759"/>
                  <a:pt x="12863" y="42158"/>
                  <a:pt x="1576" y="42984"/>
                </a:cubicBezTo>
              </a:path>
              <a:path w="21600" h="42984" stroke="0" extrusionOk="0">
                <a:moveTo>
                  <a:pt x="2607" y="0"/>
                </a:moveTo>
                <a:cubicBezTo>
                  <a:pt x="13448" y="1318"/>
                  <a:pt x="21600" y="10521"/>
                  <a:pt x="21600" y="21442"/>
                </a:cubicBezTo>
                <a:cubicBezTo>
                  <a:pt x="21600" y="32759"/>
                  <a:pt x="12863" y="42158"/>
                  <a:pt x="1576" y="42984"/>
                </a:cubicBezTo>
                <a:lnTo>
                  <a:pt x="0" y="21442"/>
                </a:lnTo>
                <a:close/>
              </a:path>
            </a:pathLst>
          </a:custGeom>
          <a:noFill/>
          <a:ln w="127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" name="角丸四角形 41"/>
          <p:cNvSpPr/>
          <p:nvPr/>
        </p:nvSpPr>
        <p:spPr bwMode="auto">
          <a:xfrm>
            <a:off x="7286644" y="3031784"/>
            <a:ext cx="142876" cy="150019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1" name="Arc 63"/>
          <p:cNvSpPr>
            <a:spLocks/>
          </p:cNvSpPr>
          <p:nvPr/>
        </p:nvSpPr>
        <p:spPr bwMode="auto">
          <a:xfrm flipH="1">
            <a:off x="6715140" y="2819095"/>
            <a:ext cx="1285884" cy="142876"/>
          </a:xfrm>
          <a:custGeom>
            <a:avLst/>
            <a:gdLst>
              <a:gd name="T0" fmla="*/ 2147483647 w 43200"/>
              <a:gd name="T1" fmla="*/ 70360691 h 43200"/>
              <a:gd name="T2" fmla="*/ 2147483647 w 43200"/>
              <a:gd name="T3" fmla="*/ 73486225 h 43200"/>
              <a:gd name="T4" fmla="*/ 2147483647 w 43200"/>
              <a:gd name="T5" fmla="*/ 42275252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5455" y="35949"/>
                </a:moveTo>
                <a:cubicBezTo>
                  <a:pt x="1941" y="31995"/>
                  <a:pt x="0" y="268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208" y="43200"/>
                  <a:pt x="11012" y="41183"/>
                  <a:pt x="7031" y="37547"/>
                </a:cubicBezTo>
              </a:path>
              <a:path w="43200" h="43200" stroke="0" extrusionOk="0">
                <a:moveTo>
                  <a:pt x="5455" y="35949"/>
                </a:moveTo>
                <a:cubicBezTo>
                  <a:pt x="1941" y="31995"/>
                  <a:pt x="0" y="268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208" y="43200"/>
                  <a:pt x="11012" y="41183"/>
                  <a:pt x="7031" y="37547"/>
                </a:cubicBezTo>
                <a:lnTo>
                  <a:pt x="21600" y="21600"/>
                </a:lnTo>
                <a:close/>
              </a:path>
            </a:pathLst>
          </a:custGeom>
          <a:noFill/>
          <a:ln w="15875">
            <a:solidFill>
              <a:srgbClr val="FF0000"/>
            </a:solidFill>
            <a:prstDash val="solid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8001024" y="264318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 smtClean="0"/>
              <a:t>I</a:t>
            </a:r>
            <a:endParaRPr kumimoji="1" lang="ja-JP" altLang="en-US" b="1" i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072462" y="478632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マグマ</a:t>
            </a:r>
            <a:endParaRPr kumimoji="1" lang="ja-JP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3-D</a:t>
            </a:r>
            <a:r>
              <a:rPr lang="ja-JP" altLang="en-US" dirty="0" smtClean="0"/>
              <a:t> 計算法</a:t>
            </a:r>
            <a:endParaRPr kumimoji="1" lang="ja-JP" altLang="en-US" dirty="0"/>
          </a:p>
        </p:txBody>
      </p:sp>
      <p:graphicFrame>
        <p:nvGraphicFramePr>
          <p:cNvPr id="173057" name="Object 1"/>
          <p:cNvGraphicFramePr>
            <a:graphicFrameLocks noChangeAspect="1"/>
          </p:cNvGraphicFramePr>
          <p:nvPr/>
        </p:nvGraphicFramePr>
        <p:xfrm>
          <a:off x="1963738" y="1989136"/>
          <a:ext cx="5035550" cy="1225550"/>
        </p:xfrm>
        <a:graphic>
          <a:graphicData uri="http://schemas.openxmlformats.org/presentationml/2006/ole">
            <p:oleObj spid="_x0000_s173057" name="数式" r:id="rId3" imgW="1981080" imgH="482400" progId="Equation.3">
              <p:embed/>
            </p:oleObj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857224" y="1395699"/>
            <a:ext cx="4847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chemeClr val="accent2"/>
                </a:solidFill>
              </a:rPr>
              <a:t>散乱場は以下の拡散方程式に従う：</a:t>
            </a:r>
            <a:endParaRPr lang="ja-JP" alt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173058" name="Object 2"/>
          <p:cNvGraphicFramePr>
            <a:graphicFrameLocks noChangeAspect="1"/>
          </p:cNvGraphicFramePr>
          <p:nvPr/>
        </p:nvGraphicFramePr>
        <p:xfrm>
          <a:off x="3449666" y="3125789"/>
          <a:ext cx="5194300" cy="517525"/>
        </p:xfrm>
        <a:graphic>
          <a:graphicData uri="http://schemas.openxmlformats.org/presentationml/2006/ole">
            <p:oleObj spid="_x0000_s173058" name="数式" r:id="rId4" imgW="2298600" imgH="228600" progId="Equation.3">
              <p:embed/>
            </p:oleObj>
          </a:graphicData>
        </a:graphic>
      </p:graphicFrame>
      <p:graphicFrame>
        <p:nvGraphicFramePr>
          <p:cNvPr id="173059" name="Object 3"/>
          <p:cNvGraphicFramePr>
            <a:graphicFrameLocks noChangeAspect="1"/>
          </p:cNvGraphicFramePr>
          <p:nvPr/>
        </p:nvGraphicFramePr>
        <p:xfrm>
          <a:off x="1928794" y="3634000"/>
          <a:ext cx="5929354" cy="1580950"/>
        </p:xfrm>
        <a:graphic>
          <a:graphicData uri="http://schemas.openxmlformats.org/presentationml/2006/ole">
            <p:oleObj spid="_x0000_s173059" name="数式" r:id="rId5" imgW="2476440" imgH="660240" progId="Equation.3">
              <p:embed/>
            </p:oleObj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857224" y="5312647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2"/>
                </a:solidFill>
              </a:rPr>
              <a:t>ここで、散乱場は一次場に比べて小さく、ボルン近似が成り立つと仮定</a:t>
            </a:r>
            <a:r>
              <a:rPr lang="ja-JP" altLang="en-US" dirty="0" smtClean="0">
                <a:solidFill>
                  <a:schemeClr val="accent2"/>
                </a:solidFill>
              </a:rPr>
              <a:t>した。</a:t>
            </a:r>
            <a:endParaRPr lang="en-US" altLang="ja-JP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714480" y="1549470"/>
          <a:ext cx="5786478" cy="879398"/>
        </p:xfrm>
        <a:graphic>
          <a:graphicData uri="http://schemas.openxmlformats.org/presentationml/2006/ole">
            <p:oleObj spid="_x0000_s182274" name="数式" r:id="rId3" imgW="2692080" imgH="380880" progId="Equation.3">
              <p:embed/>
            </p:oleObj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857356" y="2340589"/>
          <a:ext cx="3895723" cy="874097"/>
        </p:xfrm>
        <a:graphic>
          <a:graphicData uri="http://schemas.openxmlformats.org/presentationml/2006/ole">
            <p:oleObj spid="_x0000_s182275" name="数式" r:id="rId4" imgW="1879560" imgH="380880" progId="Equation.3">
              <p:embed/>
            </p:oleObj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085992" y="3857628"/>
          <a:ext cx="4914900" cy="979488"/>
        </p:xfrm>
        <a:graphic>
          <a:graphicData uri="http://schemas.openxmlformats.org/presentationml/2006/ole">
            <p:oleObj spid="_x0000_s182276" name="数式" r:id="rId5" imgW="2400120" imgH="431640" progId="Equation.3">
              <p:embed/>
            </p:oleObj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00034" y="500042"/>
            <a:ext cx="75009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グリーン関数の方法を用いて解く：</a:t>
            </a:r>
            <a:endParaRPr kumimoji="1" lang="en-US" altLang="ja-JP" dirty="0" smtClean="0"/>
          </a:p>
          <a:p>
            <a:endParaRPr kumimoji="1" lang="en-US" altLang="ja-JP" sz="1000" dirty="0" smtClean="0"/>
          </a:p>
          <a:p>
            <a:r>
              <a:rPr lang="ja-JP" altLang="en-US" dirty="0" smtClean="0"/>
              <a:t>　拡散方程式の（テンソル）グリーン関数　　　　　</a:t>
            </a:r>
            <a:r>
              <a:rPr lang="ja-JP" altLang="en-US" dirty="0" err="1" smtClean="0"/>
              <a:t>は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5786" y="3253087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で与えられ、散乱場の</a:t>
            </a:r>
            <a:r>
              <a:rPr lang="ja-JP" altLang="en-US" dirty="0" smtClean="0"/>
              <a:t>解は、以下のように与えられる</a:t>
            </a:r>
            <a:endParaRPr kumimoji="1" lang="en-US" altLang="ja-JP" dirty="0" smtClean="0"/>
          </a:p>
        </p:txBody>
      </p:sp>
      <p:graphicFrame>
        <p:nvGraphicFramePr>
          <p:cNvPr id="182277" name="Object 5"/>
          <p:cNvGraphicFramePr>
            <a:graphicFrameLocks noChangeAspect="1"/>
          </p:cNvGraphicFramePr>
          <p:nvPr/>
        </p:nvGraphicFramePr>
        <p:xfrm>
          <a:off x="5786446" y="1039763"/>
          <a:ext cx="901699" cy="460411"/>
        </p:xfrm>
        <a:graphic>
          <a:graphicData uri="http://schemas.openxmlformats.org/presentationml/2006/ole">
            <p:oleObj spid="_x0000_s182277" name="数式" r:id="rId6" imgW="469800" imgH="215640" progId="Equation.3">
              <p:embed/>
            </p:oleObj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5929354" y="2610145"/>
            <a:ext cx="2786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(</a:t>
            </a:r>
            <a:r>
              <a:rPr lang="ja-JP" altLang="en-US" dirty="0" smtClean="0"/>
              <a:t>一様空間の場合</a:t>
            </a:r>
            <a:r>
              <a:rPr lang="en-US" altLang="ja-JP" dirty="0" smtClean="0"/>
              <a:t>)</a:t>
            </a:r>
          </a:p>
        </p:txBody>
      </p:sp>
      <p:graphicFrame>
        <p:nvGraphicFramePr>
          <p:cNvPr id="182278" name="Object 6"/>
          <p:cNvGraphicFramePr>
            <a:graphicFrameLocks noChangeAspect="1"/>
          </p:cNvGraphicFramePr>
          <p:nvPr/>
        </p:nvGraphicFramePr>
        <p:xfrm>
          <a:off x="2422541" y="4929188"/>
          <a:ext cx="4364037" cy="1428750"/>
        </p:xfrm>
        <a:graphic>
          <a:graphicData uri="http://schemas.openxmlformats.org/presentationml/2006/ole">
            <p:oleObj spid="_x0000_s182278" name="数式" r:id="rId7" imgW="1955520" imgH="622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図 57" descr="3D-unif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142984"/>
            <a:ext cx="6143668" cy="435771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計算結果</a:t>
            </a:r>
            <a:r>
              <a:rPr lang="en-US" altLang="ja-JP" dirty="0" smtClean="0"/>
              <a:t>(</a:t>
            </a:r>
            <a:r>
              <a:rPr lang="ja-JP" altLang="en-US" dirty="0" smtClean="0"/>
              <a:t>暫定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 bwMode="auto">
          <a:xfrm>
            <a:off x="3367078" y="4999048"/>
            <a:ext cx="6134144" cy="501654"/>
          </a:xfrm>
          <a:prstGeom prst="rect">
            <a:avLst/>
          </a:prstGeom>
          <a:solidFill>
            <a:schemeClr val="bg1"/>
          </a:solidFill>
          <a:ln w="3175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8686830" y="4991113"/>
          <a:ext cx="171450" cy="295275"/>
        </p:xfrm>
        <a:graphic>
          <a:graphicData uri="http://schemas.openxmlformats.org/presentationml/2006/ole">
            <p:oleObj spid="_x0000_s186371" name="数式" r:id="rId4" imgW="88560" imgH="152280" progId="Equation.3">
              <p:embed/>
            </p:oleObj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5286380" y="4929187"/>
          <a:ext cx="541338" cy="392112"/>
        </p:xfrm>
        <a:graphic>
          <a:graphicData uri="http://schemas.openxmlformats.org/presentationml/2006/ole">
            <p:oleObj spid="_x0000_s186372" name="数式" r:id="rId5" imgW="279360" imgH="203040" progId="Equation.3">
              <p:embed/>
            </p:oleObj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6572264" y="4929198"/>
          <a:ext cx="539750" cy="392112"/>
        </p:xfrm>
        <a:graphic>
          <a:graphicData uri="http://schemas.openxmlformats.org/presentationml/2006/ole">
            <p:oleObj spid="_x0000_s186373" name="数式" r:id="rId6" imgW="279360" imgH="203040" progId="Equation.3">
              <p:embed/>
            </p:oleObj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7985153" y="4929198"/>
          <a:ext cx="515937" cy="392112"/>
        </p:xfrm>
        <a:graphic>
          <a:graphicData uri="http://schemas.openxmlformats.org/presentationml/2006/ole">
            <p:oleObj spid="_x0000_s186374" name="数式" r:id="rId7" imgW="266400" imgH="203040" progId="Equation.3">
              <p:embed/>
            </p:oleObj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7215206" y="5110177"/>
          <a:ext cx="611187" cy="390525"/>
        </p:xfrm>
        <a:graphic>
          <a:graphicData uri="http://schemas.openxmlformats.org/presentationml/2006/ole">
            <p:oleObj spid="_x0000_s186375" name="数式" r:id="rId8" imgW="317160" imgH="203040" progId="Equation.3">
              <p:embed/>
            </p:oleObj>
          </a:graphicData>
        </a:graphic>
      </p:graphicFrame>
      <p:sp>
        <p:nvSpPr>
          <p:cNvPr id="11" name="正方形/長方形 10"/>
          <p:cNvSpPr/>
          <p:nvPr/>
        </p:nvSpPr>
        <p:spPr bwMode="auto">
          <a:xfrm>
            <a:off x="3428992" y="1214422"/>
            <a:ext cx="642942" cy="4000528"/>
          </a:xfrm>
          <a:prstGeom prst="rect">
            <a:avLst/>
          </a:prstGeom>
          <a:solidFill>
            <a:schemeClr val="bg1"/>
          </a:solidFill>
          <a:ln w="3175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aphicFrame>
        <p:nvGraphicFramePr>
          <p:cNvPr id="14" name="Object 15"/>
          <p:cNvGraphicFramePr>
            <a:graphicFrameLocks noChangeAspect="1"/>
          </p:cNvGraphicFramePr>
          <p:nvPr/>
        </p:nvGraphicFramePr>
        <p:xfrm>
          <a:off x="3603622" y="4214818"/>
          <a:ext cx="539750" cy="392112"/>
        </p:xfrm>
        <a:graphic>
          <a:graphicData uri="http://schemas.openxmlformats.org/presentationml/2006/ole">
            <p:oleObj spid="_x0000_s186378" name="数式" r:id="rId9" imgW="279360" imgH="203040" progId="Equation.3">
              <p:embed/>
            </p:oleObj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/>
        </p:nvGraphicFramePr>
        <p:xfrm>
          <a:off x="3428992" y="1214422"/>
          <a:ext cx="661987" cy="368300"/>
        </p:xfrm>
        <a:graphic>
          <a:graphicData uri="http://schemas.openxmlformats.org/presentationml/2006/ole">
            <p:oleObj spid="_x0000_s186379" name="数式" r:id="rId10" imgW="342720" imgH="190440" progId="Equation.3">
              <p:embed/>
            </p:oleObj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4079875" y="4929187"/>
          <a:ext cx="563563" cy="392112"/>
        </p:xfrm>
        <a:graphic>
          <a:graphicData uri="http://schemas.openxmlformats.org/presentationml/2006/ole">
            <p:oleObj spid="_x0000_s186370" name="数式" r:id="rId11" imgW="291960" imgH="203040" progId="Equation.3">
              <p:embed/>
            </p:oleObj>
          </a:graphicData>
        </a:graphic>
      </p:graphicFrame>
      <p:graphicFrame>
        <p:nvGraphicFramePr>
          <p:cNvPr id="186381" name="Object 13"/>
          <p:cNvGraphicFramePr>
            <a:graphicFrameLocks noChangeAspect="1"/>
          </p:cNvGraphicFramePr>
          <p:nvPr/>
        </p:nvGraphicFramePr>
        <p:xfrm>
          <a:off x="3603622" y="3036888"/>
          <a:ext cx="539750" cy="392112"/>
        </p:xfrm>
        <a:graphic>
          <a:graphicData uri="http://schemas.openxmlformats.org/presentationml/2006/ole">
            <p:oleObj spid="_x0000_s186381" name="数式" r:id="rId12" imgW="279360" imgH="203040" progId="Equation.3">
              <p:embed/>
            </p:oleObj>
          </a:graphicData>
        </a:graphic>
      </p:graphicFrame>
      <p:graphicFrame>
        <p:nvGraphicFramePr>
          <p:cNvPr id="186382" name="Object 14"/>
          <p:cNvGraphicFramePr>
            <a:graphicFrameLocks noChangeAspect="1"/>
          </p:cNvGraphicFramePr>
          <p:nvPr/>
        </p:nvGraphicFramePr>
        <p:xfrm>
          <a:off x="3571868" y="1822449"/>
          <a:ext cx="466725" cy="392113"/>
        </p:xfrm>
        <a:graphic>
          <a:graphicData uri="http://schemas.openxmlformats.org/presentationml/2006/ole">
            <p:oleObj spid="_x0000_s186382" name="数式" r:id="rId13" imgW="241200" imgH="203040" progId="Equation.3">
              <p:embed/>
            </p:oleObj>
          </a:graphicData>
        </a:graphic>
      </p:graphicFrame>
      <p:sp>
        <p:nvSpPr>
          <p:cNvPr id="21" name="テキスト ボックス 20"/>
          <p:cNvSpPr txBox="1"/>
          <p:nvPr/>
        </p:nvSpPr>
        <p:spPr>
          <a:xfrm>
            <a:off x="1857356" y="3143248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Host rock</a:t>
            </a:r>
          </a:p>
          <a:p>
            <a:r>
              <a:rPr lang="en-US" altLang="ja-JP" dirty="0" smtClean="0"/>
              <a:t>100Ωm</a:t>
            </a:r>
            <a:endParaRPr kumimoji="1" lang="ja-JP" altLang="en-US" dirty="0"/>
          </a:p>
        </p:txBody>
      </p:sp>
      <p:cxnSp>
        <p:nvCxnSpPr>
          <p:cNvPr id="22" name="直線コネクタ 21"/>
          <p:cNvCxnSpPr/>
          <p:nvPr/>
        </p:nvCxnSpPr>
        <p:spPr bwMode="auto">
          <a:xfrm rot="16200000" flipV="1">
            <a:off x="2616174" y="1616051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線コネクタ 22"/>
          <p:cNvCxnSpPr/>
          <p:nvPr/>
        </p:nvCxnSpPr>
        <p:spPr bwMode="auto">
          <a:xfrm rot="16200000" flipV="1">
            <a:off x="2759050" y="1616052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直線コネクタ 23"/>
          <p:cNvCxnSpPr/>
          <p:nvPr/>
        </p:nvCxnSpPr>
        <p:spPr bwMode="auto">
          <a:xfrm rot="16200000" flipV="1">
            <a:off x="473034" y="1616052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直線コネクタ 24"/>
          <p:cNvCxnSpPr/>
          <p:nvPr/>
        </p:nvCxnSpPr>
        <p:spPr bwMode="auto">
          <a:xfrm rot="16200000" flipV="1">
            <a:off x="615910" y="1616051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直線コネクタ 25"/>
          <p:cNvCxnSpPr/>
          <p:nvPr/>
        </p:nvCxnSpPr>
        <p:spPr bwMode="auto">
          <a:xfrm rot="16200000" flipV="1">
            <a:off x="758786" y="1616052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直線コネクタ 26"/>
          <p:cNvCxnSpPr/>
          <p:nvPr/>
        </p:nvCxnSpPr>
        <p:spPr bwMode="auto">
          <a:xfrm rot="16200000" flipV="1">
            <a:off x="1187414" y="1616051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線コネクタ 27"/>
          <p:cNvCxnSpPr/>
          <p:nvPr/>
        </p:nvCxnSpPr>
        <p:spPr bwMode="auto">
          <a:xfrm rot="16200000" flipV="1">
            <a:off x="901662" y="1616052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線コネクタ 28"/>
          <p:cNvCxnSpPr/>
          <p:nvPr/>
        </p:nvCxnSpPr>
        <p:spPr bwMode="auto">
          <a:xfrm rot="16200000" flipV="1">
            <a:off x="1044537" y="1616052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線コネクタ 29"/>
          <p:cNvCxnSpPr/>
          <p:nvPr/>
        </p:nvCxnSpPr>
        <p:spPr bwMode="auto">
          <a:xfrm rot="16200000" flipV="1">
            <a:off x="1330290" y="1616052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直線コネクタ 30"/>
          <p:cNvCxnSpPr/>
          <p:nvPr/>
        </p:nvCxnSpPr>
        <p:spPr bwMode="auto">
          <a:xfrm rot="16200000" flipV="1">
            <a:off x="1473166" y="1616052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線コネクタ 31"/>
          <p:cNvCxnSpPr/>
          <p:nvPr/>
        </p:nvCxnSpPr>
        <p:spPr bwMode="auto">
          <a:xfrm rot="16200000" flipV="1">
            <a:off x="1616042" y="1616051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直線コネクタ 32"/>
          <p:cNvCxnSpPr/>
          <p:nvPr/>
        </p:nvCxnSpPr>
        <p:spPr bwMode="auto">
          <a:xfrm rot="16200000" flipV="1">
            <a:off x="1758918" y="1616052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/>
          <p:cNvCxnSpPr/>
          <p:nvPr/>
        </p:nvCxnSpPr>
        <p:spPr bwMode="auto">
          <a:xfrm rot="16200000" flipV="1">
            <a:off x="2187546" y="1616051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線コネクタ 34"/>
          <p:cNvCxnSpPr/>
          <p:nvPr/>
        </p:nvCxnSpPr>
        <p:spPr bwMode="auto">
          <a:xfrm rot="16200000" flipV="1">
            <a:off x="1901794" y="1616052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線コネクタ 35"/>
          <p:cNvCxnSpPr/>
          <p:nvPr/>
        </p:nvCxnSpPr>
        <p:spPr bwMode="auto">
          <a:xfrm rot="16200000" flipV="1">
            <a:off x="2044669" y="1616052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線コネクタ 36"/>
          <p:cNvCxnSpPr/>
          <p:nvPr/>
        </p:nvCxnSpPr>
        <p:spPr bwMode="auto">
          <a:xfrm rot="16200000" flipV="1">
            <a:off x="2330422" y="1616052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直線コネクタ 37"/>
          <p:cNvCxnSpPr/>
          <p:nvPr/>
        </p:nvCxnSpPr>
        <p:spPr bwMode="auto">
          <a:xfrm rot="16200000" flipV="1">
            <a:off x="2473298" y="1616052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線コネクタ 38"/>
          <p:cNvCxnSpPr/>
          <p:nvPr/>
        </p:nvCxnSpPr>
        <p:spPr bwMode="auto">
          <a:xfrm>
            <a:off x="517508" y="1571614"/>
            <a:ext cx="22859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直線コネクタ 39"/>
          <p:cNvCxnSpPr/>
          <p:nvPr/>
        </p:nvCxnSpPr>
        <p:spPr bwMode="auto">
          <a:xfrm rot="5400000" flipH="1" flipV="1">
            <a:off x="250001" y="1962896"/>
            <a:ext cx="1143008" cy="7858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線コネクタ 40"/>
          <p:cNvCxnSpPr/>
          <p:nvPr/>
        </p:nvCxnSpPr>
        <p:spPr bwMode="auto">
          <a:xfrm rot="5400000" flipH="1" flipV="1">
            <a:off x="821505" y="1962896"/>
            <a:ext cx="1143008" cy="7858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線コネクタ 41"/>
          <p:cNvCxnSpPr/>
          <p:nvPr/>
        </p:nvCxnSpPr>
        <p:spPr bwMode="auto">
          <a:xfrm rot="5400000" flipH="1" flipV="1">
            <a:off x="1643042" y="2570119"/>
            <a:ext cx="428628" cy="2857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直線コネクタ 42"/>
          <p:cNvCxnSpPr/>
          <p:nvPr/>
        </p:nvCxnSpPr>
        <p:spPr bwMode="auto">
          <a:xfrm rot="5400000" flipH="1" flipV="1">
            <a:off x="1963701" y="1892271"/>
            <a:ext cx="501691" cy="2857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直線コネクタ 43"/>
          <p:cNvCxnSpPr>
            <a:endCxn id="21" idx="0"/>
          </p:cNvCxnSpPr>
          <p:nvPr/>
        </p:nvCxnSpPr>
        <p:spPr bwMode="auto">
          <a:xfrm>
            <a:off x="2285984" y="2890533"/>
            <a:ext cx="285752" cy="2527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直線コネクタ 44"/>
          <p:cNvCxnSpPr/>
          <p:nvPr/>
        </p:nvCxnSpPr>
        <p:spPr bwMode="auto">
          <a:xfrm rot="5400000" flipH="1" flipV="1">
            <a:off x="178563" y="1891458"/>
            <a:ext cx="571504" cy="3571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Arc 63"/>
          <p:cNvSpPr>
            <a:spLocks/>
          </p:cNvSpPr>
          <p:nvPr/>
        </p:nvSpPr>
        <p:spPr bwMode="auto">
          <a:xfrm flipH="1">
            <a:off x="844534" y="2141531"/>
            <a:ext cx="1584326" cy="215899"/>
          </a:xfrm>
          <a:custGeom>
            <a:avLst/>
            <a:gdLst>
              <a:gd name="T0" fmla="*/ 2147483647 w 43200"/>
              <a:gd name="T1" fmla="*/ 70360691 h 43200"/>
              <a:gd name="T2" fmla="*/ 2147483647 w 43200"/>
              <a:gd name="T3" fmla="*/ 73486225 h 43200"/>
              <a:gd name="T4" fmla="*/ 2147483647 w 43200"/>
              <a:gd name="T5" fmla="*/ 42275252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5455" y="35949"/>
                </a:moveTo>
                <a:cubicBezTo>
                  <a:pt x="1941" y="31995"/>
                  <a:pt x="0" y="268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208" y="43200"/>
                  <a:pt x="11012" y="41183"/>
                  <a:pt x="7031" y="37547"/>
                </a:cubicBezTo>
              </a:path>
              <a:path w="43200" h="43200" stroke="0" extrusionOk="0">
                <a:moveTo>
                  <a:pt x="5455" y="35949"/>
                </a:moveTo>
                <a:cubicBezTo>
                  <a:pt x="1941" y="31995"/>
                  <a:pt x="0" y="268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208" y="43200"/>
                  <a:pt x="11012" y="41183"/>
                  <a:pt x="7031" y="37547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" name="Arc 63"/>
          <p:cNvSpPr>
            <a:spLocks/>
          </p:cNvSpPr>
          <p:nvPr/>
        </p:nvSpPr>
        <p:spPr bwMode="auto">
          <a:xfrm flipH="1">
            <a:off x="1142976" y="1714488"/>
            <a:ext cx="1000132" cy="214313"/>
          </a:xfrm>
          <a:custGeom>
            <a:avLst/>
            <a:gdLst>
              <a:gd name="T0" fmla="*/ 2147483647 w 43200"/>
              <a:gd name="T1" fmla="*/ 70360691 h 43200"/>
              <a:gd name="T2" fmla="*/ 2147483647 w 43200"/>
              <a:gd name="T3" fmla="*/ 73486225 h 43200"/>
              <a:gd name="T4" fmla="*/ 2147483647 w 43200"/>
              <a:gd name="T5" fmla="*/ 42275252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5455" y="35949"/>
                </a:moveTo>
                <a:cubicBezTo>
                  <a:pt x="1941" y="31995"/>
                  <a:pt x="0" y="268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208" y="43200"/>
                  <a:pt x="11012" y="41183"/>
                  <a:pt x="7031" y="37547"/>
                </a:cubicBezTo>
              </a:path>
              <a:path w="43200" h="43200" stroke="0" extrusionOk="0">
                <a:moveTo>
                  <a:pt x="5455" y="35949"/>
                </a:moveTo>
                <a:cubicBezTo>
                  <a:pt x="1941" y="31995"/>
                  <a:pt x="0" y="268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208" y="43200"/>
                  <a:pt x="11012" y="41183"/>
                  <a:pt x="7031" y="37547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" name="Arc 64"/>
          <p:cNvSpPr>
            <a:spLocks/>
          </p:cNvSpPr>
          <p:nvPr/>
        </p:nvSpPr>
        <p:spPr bwMode="auto">
          <a:xfrm flipH="1">
            <a:off x="500034" y="2571744"/>
            <a:ext cx="2286016" cy="287338"/>
          </a:xfrm>
          <a:custGeom>
            <a:avLst/>
            <a:gdLst>
              <a:gd name="T0" fmla="*/ 2147483647 w 43200"/>
              <a:gd name="T1" fmla="*/ 70361681 h 43200"/>
              <a:gd name="T2" fmla="*/ 2147483647 w 43200"/>
              <a:gd name="T3" fmla="*/ 73487332 h 43200"/>
              <a:gd name="T4" fmla="*/ 2147483647 w 43200"/>
              <a:gd name="T5" fmla="*/ 42275719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5455" y="35949"/>
                </a:moveTo>
                <a:cubicBezTo>
                  <a:pt x="1941" y="31995"/>
                  <a:pt x="0" y="268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208" y="43200"/>
                  <a:pt x="11012" y="41183"/>
                  <a:pt x="7031" y="37547"/>
                </a:cubicBezTo>
              </a:path>
              <a:path w="43200" h="43200" stroke="0" extrusionOk="0">
                <a:moveTo>
                  <a:pt x="5455" y="35949"/>
                </a:moveTo>
                <a:cubicBezTo>
                  <a:pt x="1941" y="31995"/>
                  <a:pt x="0" y="268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208" y="43200"/>
                  <a:pt x="11012" y="41183"/>
                  <a:pt x="7031" y="37547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49" name="直線コネクタ 48"/>
          <p:cNvCxnSpPr/>
          <p:nvPr/>
        </p:nvCxnSpPr>
        <p:spPr bwMode="auto">
          <a:xfrm rot="5400000" flipH="1" flipV="1">
            <a:off x="2751144" y="2749526"/>
            <a:ext cx="212690" cy="1428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線コネクタ 49"/>
          <p:cNvCxnSpPr/>
          <p:nvPr/>
        </p:nvCxnSpPr>
        <p:spPr bwMode="auto">
          <a:xfrm rot="5400000" flipH="1" flipV="1">
            <a:off x="2071671" y="2000241"/>
            <a:ext cx="1071569" cy="6429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角丸四角形 50"/>
          <p:cNvSpPr/>
          <p:nvPr/>
        </p:nvSpPr>
        <p:spPr bwMode="auto">
          <a:xfrm>
            <a:off x="1285852" y="1643050"/>
            <a:ext cx="714380" cy="150019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57158" y="3931042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円柱型の異常</a:t>
            </a:r>
            <a:endParaRPr lang="en-US" altLang="ja-JP" dirty="0" smtClean="0"/>
          </a:p>
          <a:p>
            <a:r>
              <a:rPr lang="ja-JP" altLang="en-US" dirty="0" smtClean="0"/>
              <a:t>抵抗</a:t>
            </a:r>
            <a:r>
              <a:rPr lang="en-US" altLang="ja-JP" dirty="0" smtClean="0"/>
              <a:t>100Ωm</a:t>
            </a:r>
          </a:p>
          <a:p>
            <a:r>
              <a:rPr lang="ja-JP" altLang="en-US" dirty="0" smtClean="0"/>
              <a:t>半径</a:t>
            </a:r>
            <a:r>
              <a:rPr lang="en-US" altLang="ja-JP" dirty="0" smtClean="0"/>
              <a:t>100m</a:t>
            </a:r>
            <a:r>
              <a:rPr kumimoji="1" lang="ja-JP" altLang="en-US" dirty="0" smtClean="0"/>
              <a:t>高さ</a:t>
            </a:r>
            <a:r>
              <a:rPr lang="en-US" altLang="ja-JP" dirty="0" smtClean="0"/>
              <a:t>100m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857224" y="5572140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3D</a:t>
            </a:r>
            <a:r>
              <a:rPr kumimoji="1" lang="ja-JP" altLang="en-US" dirty="0" smtClean="0"/>
              <a:t>のコードを使った計算と、一様大地のコードを使った計算の比較。後者はほぼ解析的に得られた解なので正確と思われる。</a:t>
            </a:r>
            <a:endParaRPr kumimoji="1" lang="ja-JP" altLang="en-US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357950" y="1928802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Green:uniform</a:t>
            </a:r>
            <a:endParaRPr kumimoji="1" lang="en-US" altLang="ja-JP" dirty="0" smtClean="0"/>
          </a:p>
          <a:p>
            <a:r>
              <a:rPr lang="en-US" altLang="ja-JP" dirty="0" smtClean="0"/>
              <a:t>Blue:3D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 descr="3D_vo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432952"/>
            <a:ext cx="6000792" cy="435350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858016" y="2341899"/>
            <a:ext cx="164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>
                <a:solidFill>
                  <a:srgbClr val="FF0000"/>
                </a:solidFill>
              </a:rPr>
              <a:t>Host rock</a:t>
            </a:r>
          </a:p>
          <a:p>
            <a:r>
              <a:rPr lang="en-US" altLang="ja-JP" sz="2000" i="1" dirty="0" smtClean="0">
                <a:solidFill>
                  <a:srgbClr val="FF0000"/>
                </a:solidFill>
              </a:rPr>
              <a:t>blue:10Ωm</a:t>
            </a:r>
          </a:p>
          <a:p>
            <a:r>
              <a:rPr lang="en-US" altLang="ja-JP" sz="2000" i="1" dirty="0" smtClean="0">
                <a:solidFill>
                  <a:srgbClr val="FF0000"/>
                </a:solidFill>
              </a:rPr>
              <a:t>red:1000Ωm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57356" y="3143248"/>
            <a:ext cx="142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Host rock</a:t>
            </a:r>
          </a:p>
          <a:p>
            <a:r>
              <a:rPr lang="en-US" altLang="ja-JP" dirty="0" smtClean="0"/>
              <a:t>10,1000Ωm</a:t>
            </a:r>
            <a:endParaRPr kumimoji="1" lang="ja-JP" altLang="en-US" dirty="0"/>
          </a:p>
        </p:txBody>
      </p:sp>
      <p:cxnSp>
        <p:nvCxnSpPr>
          <p:cNvPr id="6" name="直線コネクタ 5"/>
          <p:cNvCxnSpPr/>
          <p:nvPr/>
        </p:nvCxnSpPr>
        <p:spPr bwMode="auto">
          <a:xfrm rot="16200000" flipV="1">
            <a:off x="2616174" y="1616051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線コネクタ 6"/>
          <p:cNvCxnSpPr/>
          <p:nvPr/>
        </p:nvCxnSpPr>
        <p:spPr bwMode="auto">
          <a:xfrm rot="16200000" flipV="1">
            <a:off x="2759050" y="1616052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線コネクタ 7"/>
          <p:cNvCxnSpPr/>
          <p:nvPr/>
        </p:nvCxnSpPr>
        <p:spPr bwMode="auto">
          <a:xfrm rot="16200000" flipV="1">
            <a:off x="473034" y="1616052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線コネクタ 8"/>
          <p:cNvCxnSpPr/>
          <p:nvPr/>
        </p:nvCxnSpPr>
        <p:spPr bwMode="auto">
          <a:xfrm rot="16200000" flipV="1">
            <a:off x="615910" y="1616051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コネクタ 9"/>
          <p:cNvCxnSpPr/>
          <p:nvPr/>
        </p:nvCxnSpPr>
        <p:spPr bwMode="auto">
          <a:xfrm rot="16200000" flipV="1">
            <a:off x="758786" y="1616052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コネクタ 10"/>
          <p:cNvCxnSpPr/>
          <p:nvPr/>
        </p:nvCxnSpPr>
        <p:spPr bwMode="auto">
          <a:xfrm rot="16200000" flipV="1">
            <a:off x="1187414" y="1616051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/>
          <p:cNvCxnSpPr/>
          <p:nvPr/>
        </p:nvCxnSpPr>
        <p:spPr bwMode="auto">
          <a:xfrm rot="16200000" flipV="1">
            <a:off x="901662" y="1616052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コネクタ 12"/>
          <p:cNvCxnSpPr/>
          <p:nvPr/>
        </p:nvCxnSpPr>
        <p:spPr bwMode="auto">
          <a:xfrm rot="16200000" flipV="1">
            <a:off x="1044537" y="1616052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コネクタ 13"/>
          <p:cNvCxnSpPr/>
          <p:nvPr/>
        </p:nvCxnSpPr>
        <p:spPr bwMode="auto">
          <a:xfrm rot="16200000" flipV="1">
            <a:off x="1330290" y="1616052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線コネクタ 14"/>
          <p:cNvCxnSpPr/>
          <p:nvPr/>
        </p:nvCxnSpPr>
        <p:spPr bwMode="auto">
          <a:xfrm rot="16200000" flipV="1">
            <a:off x="1473166" y="1616052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コネクタ 15"/>
          <p:cNvCxnSpPr/>
          <p:nvPr/>
        </p:nvCxnSpPr>
        <p:spPr bwMode="auto">
          <a:xfrm rot="16200000" flipV="1">
            <a:off x="1616042" y="1616051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/>
          <p:cNvCxnSpPr/>
          <p:nvPr/>
        </p:nvCxnSpPr>
        <p:spPr bwMode="auto">
          <a:xfrm rot="16200000" flipV="1">
            <a:off x="1758918" y="1616052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線コネクタ 17"/>
          <p:cNvCxnSpPr/>
          <p:nvPr/>
        </p:nvCxnSpPr>
        <p:spPr bwMode="auto">
          <a:xfrm rot="16200000" flipV="1">
            <a:off x="2187546" y="1616051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線コネクタ 18"/>
          <p:cNvCxnSpPr/>
          <p:nvPr/>
        </p:nvCxnSpPr>
        <p:spPr bwMode="auto">
          <a:xfrm rot="16200000" flipV="1">
            <a:off x="1901794" y="1616052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線コネクタ 19"/>
          <p:cNvCxnSpPr/>
          <p:nvPr/>
        </p:nvCxnSpPr>
        <p:spPr bwMode="auto">
          <a:xfrm rot="16200000" flipV="1">
            <a:off x="2044669" y="1616052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線コネクタ 20"/>
          <p:cNvCxnSpPr/>
          <p:nvPr/>
        </p:nvCxnSpPr>
        <p:spPr bwMode="auto">
          <a:xfrm rot="16200000" flipV="1">
            <a:off x="2330422" y="1616052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線コネクタ 21"/>
          <p:cNvCxnSpPr/>
          <p:nvPr/>
        </p:nvCxnSpPr>
        <p:spPr bwMode="auto">
          <a:xfrm rot="16200000" flipV="1">
            <a:off x="2473298" y="1616052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線コネクタ 22"/>
          <p:cNvCxnSpPr/>
          <p:nvPr/>
        </p:nvCxnSpPr>
        <p:spPr bwMode="auto">
          <a:xfrm>
            <a:off x="517508" y="1571614"/>
            <a:ext cx="22859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直線コネクタ 23"/>
          <p:cNvCxnSpPr/>
          <p:nvPr/>
        </p:nvCxnSpPr>
        <p:spPr bwMode="auto">
          <a:xfrm rot="5400000" flipH="1" flipV="1">
            <a:off x="250001" y="1962896"/>
            <a:ext cx="1143008" cy="7858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直線コネクタ 24"/>
          <p:cNvCxnSpPr/>
          <p:nvPr/>
        </p:nvCxnSpPr>
        <p:spPr bwMode="auto">
          <a:xfrm rot="5400000" flipH="1" flipV="1">
            <a:off x="821505" y="1962896"/>
            <a:ext cx="1143008" cy="7858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直線コネクタ 25"/>
          <p:cNvCxnSpPr/>
          <p:nvPr/>
        </p:nvCxnSpPr>
        <p:spPr bwMode="auto">
          <a:xfrm rot="5400000" flipH="1" flipV="1">
            <a:off x="1643042" y="2570119"/>
            <a:ext cx="428628" cy="2857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直線コネクタ 26"/>
          <p:cNvCxnSpPr/>
          <p:nvPr/>
        </p:nvCxnSpPr>
        <p:spPr bwMode="auto">
          <a:xfrm rot="5400000" flipH="1" flipV="1">
            <a:off x="1963701" y="1892271"/>
            <a:ext cx="501691" cy="2857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線コネクタ 27"/>
          <p:cNvCxnSpPr>
            <a:endCxn id="5" idx="0"/>
          </p:cNvCxnSpPr>
          <p:nvPr/>
        </p:nvCxnSpPr>
        <p:spPr bwMode="auto">
          <a:xfrm>
            <a:off x="2285984" y="2890533"/>
            <a:ext cx="285752" cy="2527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線コネクタ 28"/>
          <p:cNvCxnSpPr/>
          <p:nvPr/>
        </p:nvCxnSpPr>
        <p:spPr bwMode="auto">
          <a:xfrm rot="5400000" flipH="1" flipV="1">
            <a:off x="178563" y="1891458"/>
            <a:ext cx="571504" cy="3571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Arc 63"/>
          <p:cNvSpPr>
            <a:spLocks/>
          </p:cNvSpPr>
          <p:nvPr/>
        </p:nvSpPr>
        <p:spPr bwMode="auto">
          <a:xfrm flipH="1">
            <a:off x="844534" y="2141531"/>
            <a:ext cx="1584326" cy="215899"/>
          </a:xfrm>
          <a:custGeom>
            <a:avLst/>
            <a:gdLst>
              <a:gd name="T0" fmla="*/ 2147483647 w 43200"/>
              <a:gd name="T1" fmla="*/ 70360691 h 43200"/>
              <a:gd name="T2" fmla="*/ 2147483647 w 43200"/>
              <a:gd name="T3" fmla="*/ 73486225 h 43200"/>
              <a:gd name="T4" fmla="*/ 2147483647 w 43200"/>
              <a:gd name="T5" fmla="*/ 42275252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5455" y="35949"/>
                </a:moveTo>
                <a:cubicBezTo>
                  <a:pt x="1941" y="31995"/>
                  <a:pt x="0" y="268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208" y="43200"/>
                  <a:pt x="11012" y="41183"/>
                  <a:pt x="7031" y="37547"/>
                </a:cubicBezTo>
              </a:path>
              <a:path w="43200" h="43200" stroke="0" extrusionOk="0">
                <a:moveTo>
                  <a:pt x="5455" y="35949"/>
                </a:moveTo>
                <a:cubicBezTo>
                  <a:pt x="1941" y="31995"/>
                  <a:pt x="0" y="268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208" y="43200"/>
                  <a:pt x="11012" y="41183"/>
                  <a:pt x="7031" y="37547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Arc 63"/>
          <p:cNvSpPr>
            <a:spLocks/>
          </p:cNvSpPr>
          <p:nvPr/>
        </p:nvSpPr>
        <p:spPr bwMode="auto">
          <a:xfrm flipH="1">
            <a:off x="1142976" y="1714488"/>
            <a:ext cx="1000132" cy="214313"/>
          </a:xfrm>
          <a:custGeom>
            <a:avLst/>
            <a:gdLst>
              <a:gd name="T0" fmla="*/ 2147483647 w 43200"/>
              <a:gd name="T1" fmla="*/ 70360691 h 43200"/>
              <a:gd name="T2" fmla="*/ 2147483647 w 43200"/>
              <a:gd name="T3" fmla="*/ 73486225 h 43200"/>
              <a:gd name="T4" fmla="*/ 2147483647 w 43200"/>
              <a:gd name="T5" fmla="*/ 42275252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5455" y="35949"/>
                </a:moveTo>
                <a:cubicBezTo>
                  <a:pt x="1941" y="31995"/>
                  <a:pt x="0" y="268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208" y="43200"/>
                  <a:pt x="11012" y="41183"/>
                  <a:pt x="7031" y="37547"/>
                </a:cubicBezTo>
              </a:path>
              <a:path w="43200" h="43200" stroke="0" extrusionOk="0">
                <a:moveTo>
                  <a:pt x="5455" y="35949"/>
                </a:moveTo>
                <a:cubicBezTo>
                  <a:pt x="1941" y="31995"/>
                  <a:pt x="0" y="268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208" y="43200"/>
                  <a:pt x="11012" y="41183"/>
                  <a:pt x="7031" y="37547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" name="Arc 64"/>
          <p:cNvSpPr>
            <a:spLocks/>
          </p:cNvSpPr>
          <p:nvPr/>
        </p:nvSpPr>
        <p:spPr bwMode="auto">
          <a:xfrm flipH="1">
            <a:off x="500034" y="2571744"/>
            <a:ext cx="2286016" cy="287338"/>
          </a:xfrm>
          <a:custGeom>
            <a:avLst/>
            <a:gdLst>
              <a:gd name="T0" fmla="*/ 2147483647 w 43200"/>
              <a:gd name="T1" fmla="*/ 70361681 h 43200"/>
              <a:gd name="T2" fmla="*/ 2147483647 w 43200"/>
              <a:gd name="T3" fmla="*/ 73487332 h 43200"/>
              <a:gd name="T4" fmla="*/ 2147483647 w 43200"/>
              <a:gd name="T5" fmla="*/ 42275719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5455" y="35949"/>
                </a:moveTo>
                <a:cubicBezTo>
                  <a:pt x="1941" y="31995"/>
                  <a:pt x="0" y="268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208" y="43200"/>
                  <a:pt x="11012" y="41183"/>
                  <a:pt x="7031" y="37547"/>
                </a:cubicBezTo>
              </a:path>
              <a:path w="43200" h="43200" stroke="0" extrusionOk="0">
                <a:moveTo>
                  <a:pt x="5455" y="35949"/>
                </a:moveTo>
                <a:cubicBezTo>
                  <a:pt x="1941" y="31995"/>
                  <a:pt x="0" y="268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208" y="43200"/>
                  <a:pt x="11012" y="41183"/>
                  <a:pt x="7031" y="37547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33" name="直線コネクタ 32"/>
          <p:cNvCxnSpPr/>
          <p:nvPr/>
        </p:nvCxnSpPr>
        <p:spPr bwMode="auto">
          <a:xfrm rot="5400000" flipH="1" flipV="1">
            <a:off x="2751144" y="2749526"/>
            <a:ext cx="212690" cy="1428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/>
          <p:cNvCxnSpPr/>
          <p:nvPr/>
        </p:nvCxnSpPr>
        <p:spPr bwMode="auto">
          <a:xfrm rot="5400000" flipH="1" flipV="1">
            <a:off x="2071671" y="2000241"/>
            <a:ext cx="1071569" cy="6429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角丸四角形 34"/>
          <p:cNvSpPr/>
          <p:nvPr/>
        </p:nvSpPr>
        <p:spPr bwMode="auto">
          <a:xfrm>
            <a:off x="1285852" y="1643050"/>
            <a:ext cx="714380" cy="150019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57158" y="5157629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円柱型の異常</a:t>
            </a:r>
            <a:endParaRPr lang="en-US" altLang="ja-JP" dirty="0" smtClean="0"/>
          </a:p>
          <a:p>
            <a:r>
              <a:rPr lang="ja-JP" altLang="en-US" dirty="0" smtClean="0"/>
              <a:t>抵抗</a:t>
            </a:r>
            <a:r>
              <a:rPr lang="en-US" altLang="ja-JP" dirty="0" smtClean="0"/>
              <a:t>1Ωm</a:t>
            </a:r>
          </a:p>
          <a:p>
            <a:r>
              <a:rPr lang="ja-JP" altLang="en-US" dirty="0" smtClean="0"/>
              <a:t>半径</a:t>
            </a:r>
            <a:r>
              <a:rPr lang="en-US" altLang="ja-JP" dirty="0" smtClean="0"/>
              <a:t>100m</a:t>
            </a:r>
            <a:r>
              <a:rPr kumimoji="1" lang="ja-JP" altLang="en-US" dirty="0" smtClean="0"/>
              <a:t>高さ</a:t>
            </a:r>
            <a:r>
              <a:rPr lang="en-US" altLang="ja-JP" dirty="0" smtClean="0"/>
              <a:t>100m</a:t>
            </a:r>
          </a:p>
        </p:txBody>
      </p:sp>
      <p:sp>
        <p:nvSpPr>
          <p:cNvPr id="37" name="正方形/長方形 36"/>
          <p:cNvSpPr/>
          <p:nvPr/>
        </p:nvSpPr>
        <p:spPr bwMode="auto">
          <a:xfrm>
            <a:off x="3214678" y="5392754"/>
            <a:ext cx="6134144" cy="393700"/>
          </a:xfrm>
          <a:prstGeom prst="rect">
            <a:avLst/>
          </a:prstGeom>
          <a:solidFill>
            <a:schemeClr val="bg1"/>
          </a:solidFill>
          <a:ln w="3175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aphicFrame>
        <p:nvGraphicFramePr>
          <p:cNvPr id="38" name="Object 1"/>
          <p:cNvGraphicFramePr>
            <a:graphicFrameLocks noChangeAspect="1"/>
          </p:cNvGraphicFramePr>
          <p:nvPr/>
        </p:nvGraphicFramePr>
        <p:xfrm>
          <a:off x="8534430" y="5384819"/>
          <a:ext cx="171450" cy="295275"/>
        </p:xfrm>
        <a:graphic>
          <a:graphicData uri="http://schemas.openxmlformats.org/presentationml/2006/ole">
            <p:oleObj spid="_x0000_s190465" name="数式" r:id="rId4" imgW="88560" imgH="152280" progId="Equation.3">
              <p:embed/>
            </p:oleObj>
          </a:graphicData>
        </a:graphic>
      </p:graphicFrame>
      <p:graphicFrame>
        <p:nvGraphicFramePr>
          <p:cNvPr id="39" name="Object 3"/>
          <p:cNvGraphicFramePr>
            <a:graphicFrameLocks noChangeAspect="1"/>
          </p:cNvGraphicFramePr>
          <p:nvPr/>
        </p:nvGraphicFramePr>
        <p:xfrm>
          <a:off x="5133980" y="5322893"/>
          <a:ext cx="541338" cy="392112"/>
        </p:xfrm>
        <a:graphic>
          <a:graphicData uri="http://schemas.openxmlformats.org/presentationml/2006/ole">
            <p:oleObj spid="_x0000_s190466" name="数式" r:id="rId5" imgW="279360" imgH="203040" progId="Equation.3">
              <p:embed/>
            </p:oleObj>
          </a:graphicData>
        </a:graphic>
      </p:graphicFrame>
      <p:graphicFrame>
        <p:nvGraphicFramePr>
          <p:cNvPr id="40" name="Object 4"/>
          <p:cNvGraphicFramePr>
            <a:graphicFrameLocks noChangeAspect="1"/>
          </p:cNvGraphicFramePr>
          <p:nvPr/>
        </p:nvGraphicFramePr>
        <p:xfrm>
          <a:off x="6419864" y="5322904"/>
          <a:ext cx="539750" cy="392112"/>
        </p:xfrm>
        <a:graphic>
          <a:graphicData uri="http://schemas.openxmlformats.org/presentationml/2006/ole">
            <p:oleObj spid="_x0000_s190467" name="数式" r:id="rId6" imgW="279360" imgH="203040" progId="Equation.3">
              <p:embed/>
            </p:oleObj>
          </a:graphicData>
        </a:graphic>
      </p:graphicFrame>
      <p:graphicFrame>
        <p:nvGraphicFramePr>
          <p:cNvPr id="41" name="Object 5"/>
          <p:cNvGraphicFramePr>
            <a:graphicFrameLocks noChangeAspect="1"/>
          </p:cNvGraphicFramePr>
          <p:nvPr/>
        </p:nvGraphicFramePr>
        <p:xfrm>
          <a:off x="7832753" y="5322904"/>
          <a:ext cx="515937" cy="392112"/>
        </p:xfrm>
        <a:graphic>
          <a:graphicData uri="http://schemas.openxmlformats.org/presentationml/2006/ole">
            <p:oleObj spid="_x0000_s190468" name="数式" r:id="rId7" imgW="266400" imgH="203040" progId="Equation.3">
              <p:embed/>
            </p:oleObj>
          </a:graphicData>
        </a:graphic>
      </p:graphicFrame>
      <p:sp>
        <p:nvSpPr>
          <p:cNvPr id="42" name="正方形/長方形 41"/>
          <p:cNvSpPr/>
          <p:nvPr/>
        </p:nvSpPr>
        <p:spPr bwMode="auto">
          <a:xfrm>
            <a:off x="3276592" y="1608128"/>
            <a:ext cx="642942" cy="4000528"/>
          </a:xfrm>
          <a:prstGeom prst="rect">
            <a:avLst/>
          </a:prstGeom>
          <a:solidFill>
            <a:schemeClr val="bg1"/>
          </a:solidFill>
          <a:ln w="3175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aphicFrame>
        <p:nvGraphicFramePr>
          <p:cNvPr id="43" name="Object 15"/>
          <p:cNvGraphicFramePr>
            <a:graphicFrameLocks noChangeAspect="1"/>
          </p:cNvGraphicFramePr>
          <p:nvPr/>
        </p:nvGraphicFramePr>
        <p:xfrm>
          <a:off x="3451222" y="4608524"/>
          <a:ext cx="539750" cy="392112"/>
        </p:xfrm>
        <a:graphic>
          <a:graphicData uri="http://schemas.openxmlformats.org/presentationml/2006/ole">
            <p:oleObj spid="_x0000_s190469" name="数式" r:id="rId8" imgW="279360" imgH="203040" progId="Equation.3">
              <p:embed/>
            </p:oleObj>
          </a:graphicData>
        </a:graphic>
      </p:graphicFrame>
      <p:graphicFrame>
        <p:nvGraphicFramePr>
          <p:cNvPr id="44" name="Object 16"/>
          <p:cNvGraphicFramePr>
            <a:graphicFrameLocks noChangeAspect="1"/>
          </p:cNvGraphicFramePr>
          <p:nvPr/>
        </p:nvGraphicFramePr>
        <p:xfrm>
          <a:off x="3276592" y="1608128"/>
          <a:ext cx="661987" cy="368300"/>
        </p:xfrm>
        <a:graphic>
          <a:graphicData uri="http://schemas.openxmlformats.org/presentationml/2006/ole">
            <p:oleObj spid="_x0000_s190470" name="数式" r:id="rId9" imgW="342720" imgH="190440" progId="Equation.3">
              <p:embed/>
            </p:oleObj>
          </a:graphicData>
        </a:graphic>
      </p:graphicFrame>
      <p:graphicFrame>
        <p:nvGraphicFramePr>
          <p:cNvPr id="45" name="Object 2"/>
          <p:cNvGraphicFramePr>
            <a:graphicFrameLocks noChangeAspect="1"/>
          </p:cNvGraphicFramePr>
          <p:nvPr/>
        </p:nvGraphicFramePr>
        <p:xfrm>
          <a:off x="3927475" y="5322893"/>
          <a:ext cx="563563" cy="392112"/>
        </p:xfrm>
        <a:graphic>
          <a:graphicData uri="http://schemas.openxmlformats.org/presentationml/2006/ole">
            <p:oleObj spid="_x0000_s190471" name="数式" r:id="rId10" imgW="291960" imgH="203040" progId="Equation.3">
              <p:embed/>
            </p:oleObj>
          </a:graphicData>
        </a:graphic>
      </p:graphicFrame>
      <p:graphicFrame>
        <p:nvGraphicFramePr>
          <p:cNvPr id="46" name="Object 13"/>
          <p:cNvGraphicFramePr>
            <a:graphicFrameLocks noChangeAspect="1"/>
          </p:cNvGraphicFramePr>
          <p:nvPr/>
        </p:nvGraphicFramePr>
        <p:xfrm>
          <a:off x="3451222" y="3430594"/>
          <a:ext cx="539750" cy="392112"/>
        </p:xfrm>
        <a:graphic>
          <a:graphicData uri="http://schemas.openxmlformats.org/presentationml/2006/ole">
            <p:oleObj spid="_x0000_s190472" name="数式" r:id="rId11" imgW="279360" imgH="203040" progId="Equation.3">
              <p:embed/>
            </p:oleObj>
          </a:graphicData>
        </a:graphic>
      </p:graphicFrame>
      <p:graphicFrame>
        <p:nvGraphicFramePr>
          <p:cNvPr id="47" name="Object 14"/>
          <p:cNvGraphicFramePr>
            <a:graphicFrameLocks noChangeAspect="1"/>
          </p:cNvGraphicFramePr>
          <p:nvPr/>
        </p:nvGraphicFramePr>
        <p:xfrm>
          <a:off x="3419468" y="2216155"/>
          <a:ext cx="466725" cy="392113"/>
        </p:xfrm>
        <a:graphic>
          <a:graphicData uri="http://schemas.openxmlformats.org/presentationml/2006/ole">
            <p:oleObj spid="_x0000_s190473" name="数式" r:id="rId12" imgW="24120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結論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71514" y="1517655"/>
            <a:ext cx="8043890" cy="462598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ja-JP" sz="2800" dirty="0" smtClean="0">
                <a:solidFill>
                  <a:schemeClr val="accent2"/>
                </a:solidFill>
              </a:rPr>
              <a:t>Anomaly</a:t>
            </a:r>
            <a:r>
              <a:rPr lang="ja-JP" altLang="en-US" sz="2800" dirty="0" smtClean="0">
                <a:solidFill>
                  <a:schemeClr val="accent2"/>
                </a:solidFill>
              </a:rPr>
              <a:t>の</a:t>
            </a:r>
            <a:r>
              <a:rPr kumimoji="1" lang="ja-JP" altLang="en-US" sz="2800" dirty="0" smtClean="0">
                <a:solidFill>
                  <a:schemeClr val="accent2"/>
                </a:solidFill>
              </a:rPr>
              <a:t>層厚・深度・比抵抗値に応じて、</a:t>
            </a:r>
            <a:r>
              <a:rPr lang="ja-JP" altLang="en-US" sz="2800" dirty="0" smtClean="0">
                <a:solidFill>
                  <a:schemeClr val="accent2"/>
                </a:solidFill>
              </a:rPr>
              <a:t>　　　　</a:t>
            </a:r>
            <a:r>
              <a:rPr kumimoji="1" lang="ja-JP" altLang="en-US" sz="2800" dirty="0" smtClean="0">
                <a:solidFill>
                  <a:schemeClr val="accent2"/>
                </a:solidFill>
              </a:rPr>
              <a:t>異なる応答値</a:t>
            </a:r>
            <a:r>
              <a:rPr lang="ja-JP" altLang="en-US" sz="2800" dirty="0" smtClean="0">
                <a:solidFill>
                  <a:schemeClr val="accent2"/>
                </a:solidFill>
              </a:rPr>
              <a:t>が観測される</a:t>
            </a:r>
            <a:endParaRPr kumimoji="1" lang="en-US" altLang="ja-JP" sz="28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ja-JP" altLang="en-US" sz="2800" dirty="0" smtClean="0">
                <a:solidFill>
                  <a:schemeClr val="accent2"/>
                </a:solidFill>
              </a:rPr>
              <a:t>　　　</a:t>
            </a:r>
            <a:r>
              <a:rPr kumimoji="1" lang="ja-JP" altLang="en-US" sz="2800" dirty="0" smtClean="0">
                <a:solidFill>
                  <a:schemeClr val="accent2"/>
                </a:solidFill>
              </a:rPr>
              <a:t>→異常の層厚、深度の情報を与える</a:t>
            </a:r>
            <a:endParaRPr lang="en-US" altLang="ja-JP" sz="2800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ja-JP" altLang="en-US" sz="2800" dirty="0" smtClean="0">
                <a:solidFill>
                  <a:schemeClr val="accent2"/>
                </a:solidFill>
              </a:rPr>
              <a:t>地下の低比抵抗異常は高い精度で再現可能</a:t>
            </a:r>
            <a:endParaRPr lang="en-US" altLang="ja-JP" sz="2800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ja-JP" altLang="en-US" sz="2800" dirty="0" smtClean="0">
                <a:solidFill>
                  <a:schemeClr val="accent2"/>
                </a:solidFill>
              </a:rPr>
              <a:t>しかし、深部にある低比抵抗異常は感度が低い</a:t>
            </a:r>
            <a:endParaRPr lang="en-US" altLang="ja-JP" sz="2800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ja-JP" altLang="en-US" sz="2800" dirty="0" smtClean="0">
                <a:solidFill>
                  <a:schemeClr val="accent2"/>
                </a:solidFill>
              </a:rPr>
              <a:t>今後の課題</a:t>
            </a:r>
            <a:endParaRPr lang="en-US" altLang="ja-JP" sz="2800" dirty="0" smtClean="0">
              <a:solidFill>
                <a:schemeClr val="accent2"/>
              </a:solidFill>
            </a:endParaRPr>
          </a:p>
          <a:p>
            <a:pPr lvl="1"/>
            <a:r>
              <a:rPr lang="en-US" altLang="ja-JP" dirty="0" smtClean="0">
                <a:solidFill>
                  <a:schemeClr val="accent2"/>
                </a:solidFill>
              </a:rPr>
              <a:t>3-D</a:t>
            </a:r>
            <a:r>
              <a:rPr lang="ja-JP" altLang="en-US" dirty="0" smtClean="0">
                <a:solidFill>
                  <a:schemeClr val="accent2"/>
                </a:solidFill>
              </a:rPr>
              <a:t>計算の完成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pPr lvl="1"/>
            <a:r>
              <a:rPr lang="ja-JP" altLang="en-US" dirty="0" smtClean="0">
                <a:solidFill>
                  <a:schemeClr val="accent2"/>
                </a:solidFill>
              </a:rPr>
              <a:t>観測に行く</a:t>
            </a:r>
            <a:endParaRPr lang="en-US" altLang="ja-JP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質問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400" dirty="0" smtClean="0"/>
              <a:t>探査深度は？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少なくとも</a:t>
            </a:r>
            <a:r>
              <a:rPr lang="en-US" altLang="ja-JP" sz="2400" dirty="0" smtClean="0"/>
              <a:t>600m</a:t>
            </a:r>
            <a:r>
              <a:rPr lang="ja-JP" altLang="en-US" sz="2400" dirty="0" smtClean="0"/>
              <a:t>以深、岩体含めても</a:t>
            </a:r>
            <a:r>
              <a:rPr lang="en-US" altLang="ja-JP" sz="2400" dirty="0" smtClean="0"/>
              <a:t>200m</a:t>
            </a:r>
            <a:r>
              <a:rPr lang="ja-JP" altLang="en-US" sz="2400" dirty="0" smtClean="0"/>
              <a:t>までは</a:t>
            </a:r>
            <a:r>
              <a:rPr lang="en-US" altLang="ja-JP" sz="2400" dirty="0" smtClean="0"/>
              <a:t>O.K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Skin depth</a:t>
            </a:r>
            <a:r>
              <a:rPr kumimoji="1" lang="ja-JP" altLang="en-US" sz="2400" dirty="0" smtClean="0"/>
              <a:t>と</a:t>
            </a:r>
            <a:r>
              <a:rPr lang="ja-JP" altLang="en-US" sz="2400" dirty="0" smtClean="0"/>
              <a:t>探査深度を比較した論文もある</a:t>
            </a:r>
            <a:endParaRPr lang="en-US" altLang="ja-JP" sz="2400" dirty="0" smtClean="0"/>
          </a:p>
          <a:p>
            <a:pPr>
              <a:buNone/>
            </a:pPr>
            <a:endParaRPr kumimoji="1" lang="en-US" altLang="ja-JP" sz="2400" dirty="0" smtClean="0"/>
          </a:p>
          <a:p>
            <a:r>
              <a:rPr lang="ja-JP" altLang="en-US" sz="2400" dirty="0" smtClean="0"/>
              <a:t>探査は電磁気的でないとだめか？</a:t>
            </a:r>
            <a:endParaRPr lang="en-US" altLang="ja-JP" sz="2400" dirty="0" smtClean="0"/>
          </a:p>
          <a:p>
            <a:r>
              <a:rPr lang="ja-JP" altLang="en-US" sz="2400" dirty="0" smtClean="0"/>
              <a:t>火山は密度が低く地震波はダメ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GPS</a:t>
            </a:r>
            <a:r>
              <a:rPr kumimoji="1" lang="ja-JP" altLang="en-US" sz="2400" dirty="0" smtClean="0"/>
              <a:t>を使った火山の膨張、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火山ガスの組成の変化など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は使われている</a:t>
            </a:r>
            <a:endParaRPr kumimoji="1" lang="en-US" altLang="ja-JP" sz="2400" dirty="0" smtClean="0"/>
          </a:p>
          <a:p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Forward</a:t>
            </a:r>
            <a:r>
              <a:rPr lang="ja-JP" altLang="en-US" sz="3600" dirty="0" smtClean="0"/>
              <a:t>　詳述</a:t>
            </a:r>
            <a:endParaRPr kumimoji="1" lang="ja-JP" altLang="en-US" sz="36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778000" y="2595565"/>
          <a:ext cx="5510213" cy="1119187"/>
        </p:xfrm>
        <a:graphic>
          <a:graphicData uri="http://schemas.openxmlformats.org/presentationml/2006/ole">
            <p:oleObj spid="_x0000_s141314" name="数式" r:id="rId3" imgW="2184120" imgH="482400" progId="Equation.3">
              <p:embed/>
            </p:oleObj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642910" y="1500174"/>
            <a:ext cx="7929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周波数領域での</a:t>
            </a:r>
            <a:r>
              <a:rPr lang="en-US" altLang="ja-JP" dirty="0" smtClean="0"/>
              <a:t>Maxwell</a:t>
            </a:r>
            <a:r>
              <a:rPr lang="ja-JP" altLang="en-US" dirty="0" smtClean="0"/>
              <a:t>方程式に</a:t>
            </a:r>
            <a:r>
              <a:rPr lang="en-US" altLang="ja-JP" dirty="0" smtClean="0"/>
              <a:t>Hankel</a:t>
            </a:r>
            <a:r>
              <a:rPr lang="ja-JP" altLang="en-US" dirty="0" smtClean="0"/>
              <a:t>変換を施すと、その解は解析的に得られ、次式のように計算できる（</a:t>
            </a:r>
            <a:r>
              <a:rPr lang="en-US" altLang="ja-JP" dirty="0" smtClean="0"/>
              <a:t>Morrison1969</a:t>
            </a:r>
            <a:r>
              <a:rPr lang="ja-JP" altLang="en-US" dirty="0" smtClean="0"/>
              <a:t>）。</a:t>
            </a:r>
            <a:endParaRPr lang="en-US" altLang="ja-JP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642910" y="5131370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なお、</a:t>
            </a:r>
            <a:r>
              <a:rPr lang="en-US" altLang="ja-JP" dirty="0" smtClean="0"/>
              <a:t>Hankel</a:t>
            </a:r>
            <a:r>
              <a:rPr lang="ja-JP" altLang="en-US" dirty="0" smtClean="0"/>
              <a:t>変換は次のように定義される。</a:t>
            </a:r>
            <a:endParaRPr lang="ja-JP" altLang="en-US" dirty="0"/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642910" y="5572140"/>
          <a:ext cx="7872413" cy="714375"/>
        </p:xfrm>
        <a:graphic>
          <a:graphicData uri="http://schemas.openxmlformats.org/presentationml/2006/ole">
            <p:oleObj spid="_x0000_s141315" name="数式" r:id="rId4" imgW="3492360" imgH="330120" progId="Equation.3">
              <p:embed/>
            </p:oleObj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1428728" y="3581411"/>
          <a:ext cx="6640513" cy="1347787"/>
        </p:xfrm>
        <a:graphic>
          <a:graphicData uri="http://schemas.openxmlformats.org/presentationml/2006/ole">
            <p:oleObj spid="_x0000_s141316" name="数式" r:id="rId5" imgW="275580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研究背景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1500174"/>
            <a:ext cx="4929222" cy="478634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u"/>
            </a:pPr>
            <a:r>
              <a:rPr lang="ja-JP" altLang="en-US" sz="2400" dirty="0" smtClean="0">
                <a:solidFill>
                  <a:schemeClr val="accent2"/>
                </a:solidFill>
              </a:rPr>
              <a:t>活火山の比抵抗観測：</a:t>
            </a:r>
            <a:endParaRPr lang="en-US" altLang="ja-JP" sz="24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ja-JP" altLang="en-US" sz="2400" dirty="0" smtClean="0">
                <a:solidFill>
                  <a:schemeClr val="accent2"/>
                </a:solidFill>
              </a:rPr>
              <a:t>　マグマ、熱水層などの比抵抗異常を敏感に検知可能</a:t>
            </a:r>
            <a:endParaRPr lang="en-US" altLang="ja-JP" sz="2000" dirty="0" smtClean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en-US" altLang="ja-JP" sz="2200" dirty="0" err="1" smtClean="0">
                <a:solidFill>
                  <a:schemeClr val="accent2"/>
                </a:solidFill>
              </a:rPr>
              <a:t>Yukutake</a:t>
            </a:r>
            <a:r>
              <a:rPr lang="en-US" altLang="ja-JP" sz="2200" dirty="0" smtClean="0">
                <a:solidFill>
                  <a:schemeClr val="accent2"/>
                </a:solidFill>
              </a:rPr>
              <a:t> et al. 1990</a:t>
            </a:r>
            <a:r>
              <a:rPr lang="ja-JP" altLang="en-US" sz="2200" dirty="0" smtClean="0">
                <a:solidFill>
                  <a:schemeClr val="accent2"/>
                </a:solidFill>
              </a:rPr>
              <a:t>　</a:t>
            </a:r>
            <a:r>
              <a:rPr lang="en-US" altLang="ja-JP" sz="2200" dirty="0" smtClean="0">
                <a:solidFill>
                  <a:schemeClr val="accent2"/>
                </a:solidFill>
              </a:rPr>
              <a:t>DC</a:t>
            </a:r>
            <a:r>
              <a:rPr lang="ja-JP" altLang="en-US" sz="2200" dirty="0" smtClean="0">
                <a:solidFill>
                  <a:schemeClr val="accent2"/>
                </a:solidFill>
              </a:rPr>
              <a:t>比抵抗法</a:t>
            </a:r>
            <a:endParaRPr lang="en-US" altLang="ja-JP" sz="2200" dirty="0" smtClean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ja-JP" altLang="en-US" sz="2200" dirty="0" smtClean="0">
                <a:solidFill>
                  <a:schemeClr val="accent2"/>
                </a:solidFill>
              </a:rPr>
              <a:t>　</a:t>
            </a:r>
            <a:r>
              <a:rPr lang="en-US" altLang="ja-JP" sz="2200" dirty="0" smtClean="0">
                <a:solidFill>
                  <a:schemeClr val="accent2"/>
                </a:solidFill>
              </a:rPr>
              <a:t>1986</a:t>
            </a:r>
            <a:r>
              <a:rPr lang="ja-JP" altLang="en-US" sz="2200" dirty="0" smtClean="0">
                <a:solidFill>
                  <a:schemeClr val="accent2"/>
                </a:solidFill>
              </a:rPr>
              <a:t>年の三原山噴火の数ヶ月前から顕著な比抵抗異常を観測</a:t>
            </a:r>
            <a:endParaRPr lang="en-US" altLang="ja-JP" sz="2200" dirty="0" smtClean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en-US" altLang="ja-JP" sz="2200" dirty="0" err="1" smtClean="0">
                <a:solidFill>
                  <a:schemeClr val="accent2"/>
                </a:solidFill>
              </a:rPr>
              <a:t>Utada</a:t>
            </a:r>
            <a:r>
              <a:rPr lang="en-US" altLang="ja-JP" sz="2200" dirty="0" smtClean="0">
                <a:solidFill>
                  <a:schemeClr val="accent2"/>
                </a:solidFill>
              </a:rPr>
              <a:t> et al.</a:t>
            </a:r>
            <a:r>
              <a:rPr lang="ja-JP" altLang="en-US" sz="2200" dirty="0" smtClean="0">
                <a:solidFill>
                  <a:schemeClr val="accent2"/>
                </a:solidFill>
              </a:rPr>
              <a:t> </a:t>
            </a:r>
            <a:r>
              <a:rPr lang="en-US" altLang="ja-JP" sz="2200" dirty="0" smtClean="0">
                <a:solidFill>
                  <a:schemeClr val="accent2"/>
                </a:solidFill>
              </a:rPr>
              <a:t>2007       TDEM</a:t>
            </a:r>
            <a:r>
              <a:rPr lang="ja-JP" altLang="en-US" sz="2200" dirty="0" smtClean="0">
                <a:solidFill>
                  <a:schemeClr val="accent2"/>
                </a:solidFill>
              </a:rPr>
              <a:t>法</a:t>
            </a:r>
            <a:endParaRPr lang="en-US" altLang="ja-JP" sz="2200" dirty="0" smtClean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ja-JP" altLang="en-US" sz="2200" dirty="0" smtClean="0">
                <a:solidFill>
                  <a:schemeClr val="accent2"/>
                </a:solidFill>
              </a:rPr>
              <a:t>　</a:t>
            </a:r>
            <a:r>
              <a:rPr lang="en-US" altLang="ja-JP" sz="2200" dirty="0" smtClean="0">
                <a:solidFill>
                  <a:schemeClr val="accent2"/>
                </a:solidFill>
              </a:rPr>
              <a:t>ACTIVE</a:t>
            </a:r>
            <a:r>
              <a:rPr lang="ja-JP" altLang="en-US" sz="2200" dirty="0" smtClean="0">
                <a:solidFill>
                  <a:schemeClr val="accent2"/>
                </a:solidFill>
              </a:rPr>
              <a:t>と呼ばれる観測システム現在、三原山で運用中　　　　　　　　</a:t>
            </a:r>
            <a:endParaRPr lang="en-US" altLang="ja-JP" sz="2200" dirty="0" smtClean="0">
              <a:solidFill>
                <a:schemeClr val="accent2"/>
              </a:solidFill>
            </a:endParaRPr>
          </a:p>
          <a:p>
            <a:pPr lvl="1">
              <a:buNone/>
            </a:pPr>
            <a:endParaRPr lang="en-US" altLang="ja-JP" sz="1000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en-US" altLang="ja-JP" sz="2400" dirty="0" smtClean="0">
                <a:solidFill>
                  <a:schemeClr val="accent2"/>
                </a:solidFill>
              </a:rPr>
              <a:t>Volcano-loop</a:t>
            </a:r>
            <a:r>
              <a:rPr lang="ja-JP" altLang="en-US" sz="2400" dirty="0" smtClean="0">
                <a:solidFill>
                  <a:schemeClr val="accent2"/>
                </a:solidFill>
              </a:rPr>
              <a:t>の提案</a:t>
            </a:r>
            <a:endParaRPr lang="en-US" altLang="ja-JP" sz="24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altLang="ja-JP" sz="2400" dirty="0" smtClean="0">
                <a:solidFill>
                  <a:schemeClr val="accent2"/>
                </a:solidFill>
              </a:rPr>
              <a:t>(</a:t>
            </a:r>
            <a:r>
              <a:rPr lang="ja-JP" altLang="en-US" sz="2400" dirty="0" smtClean="0">
                <a:solidFill>
                  <a:schemeClr val="accent2"/>
                </a:solidFill>
              </a:rPr>
              <a:t>火山での</a:t>
            </a:r>
            <a:r>
              <a:rPr lang="en-US" altLang="ja-JP" sz="2400" dirty="0" smtClean="0">
                <a:solidFill>
                  <a:schemeClr val="accent2"/>
                </a:solidFill>
              </a:rPr>
              <a:t>coincident-loop</a:t>
            </a:r>
            <a:r>
              <a:rPr lang="ja-JP" altLang="en-US" sz="2400" dirty="0" smtClean="0">
                <a:solidFill>
                  <a:schemeClr val="accent2"/>
                </a:solidFill>
              </a:rPr>
              <a:t>の適用</a:t>
            </a:r>
            <a:r>
              <a:rPr lang="en-US" altLang="ja-JP" sz="2400" dirty="0" smtClean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43570" y="5643578"/>
            <a:ext cx="34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ACTIVE</a:t>
            </a:r>
            <a:r>
              <a:rPr lang="ja-JP" altLang="en-US" sz="2000" dirty="0" smtClean="0"/>
              <a:t>：</a:t>
            </a:r>
            <a:r>
              <a:rPr kumimoji="1" lang="ja-JP" altLang="en-US" sz="2000" dirty="0" smtClean="0"/>
              <a:t>現在、三原山で運用されている観測システム</a:t>
            </a:r>
            <a:endParaRPr kumimoji="1" lang="ja-JP" altLang="en-US" sz="20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792515"/>
            <a:ext cx="3635375" cy="3708187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317890" y="5133985"/>
            <a:ext cx="1754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i="0" dirty="0" err="1">
                <a:solidFill>
                  <a:srgbClr val="CC0000"/>
                </a:solidFill>
              </a:rPr>
              <a:t>Utada</a:t>
            </a:r>
            <a:r>
              <a:rPr lang="en-US" altLang="ja-JP" sz="1600" i="0" dirty="0">
                <a:solidFill>
                  <a:srgbClr val="CC0000"/>
                </a:solidFill>
              </a:rPr>
              <a:t> et al. (2007)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429256" y="1916660"/>
            <a:ext cx="1500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r>
              <a:rPr lang="en-US" altLang="ja-JP" b="1" i="0" dirty="0">
                <a:solidFill>
                  <a:srgbClr val="CC0000"/>
                </a:solidFill>
              </a:rPr>
              <a:t>ACTIVE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714348" y="357166"/>
            <a:ext cx="7929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得られた解にフーリエ逆変換、ハンケル逆変換を行う。ハンケル逆変換には次式のリニアフィルター法を用い、</a:t>
            </a:r>
            <a:r>
              <a:rPr lang="en-US" altLang="ja-JP" dirty="0" smtClean="0"/>
              <a:t>(</a:t>
            </a:r>
            <a:r>
              <a:rPr lang="ja-JP" altLang="en-US" dirty="0" smtClean="0"/>
              <a:t>各種係数は</a:t>
            </a:r>
            <a:r>
              <a:rPr lang="en-US" altLang="ja-JP" dirty="0" smtClean="0"/>
              <a:t>Anderson1982</a:t>
            </a:r>
            <a:r>
              <a:rPr lang="ja-JP" altLang="en-US" dirty="0" smtClean="0"/>
              <a:t>に依る</a:t>
            </a:r>
            <a:r>
              <a:rPr lang="en-US" altLang="ja-JP" dirty="0" smtClean="0"/>
              <a:t>)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785786" y="2282603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フーリエ逆変換は逆ラプラス変換に書き直し、次式の</a:t>
            </a:r>
            <a:r>
              <a:rPr lang="en-US" altLang="ja-JP" dirty="0" smtClean="0"/>
              <a:t>Gaver-Stehfest</a:t>
            </a:r>
            <a:r>
              <a:rPr lang="ja-JP" altLang="en-US" dirty="0" smtClean="0"/>
              <a:t>法（</a:t>
            </a:r>
            <a:r>
              <a:rPr lang="en-US" altLang="ja-JP" dirty="0" smtClean="0"/>
              <a:t>Knight&amp;Raiche1982</a:t>
            </a:r>
            <a:r>
              <a:rPr lang="ja-JP" altLang="en-US" dirty="0" smtClean="0"/>
              <a:t>）を用いた。</a:t>
            </a:r>
            <a:endParaRPr lang="ja-JP" altLang="en-US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57224" y="5133990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受信</a:t>
            </a:r>
            <a:r>
              <a:rPr lang="ja-JP" altLang="en-US" dirty="0" smtClean="0"/>
              <a:t>電圧</a:t>
            </a:r>
            <a:r>
              <a:rPr lang="en-US" altLang="ja-JP" dirty="0" smtClean="0"/>
              <a:t>V</a:t>
            </a:r>
            <a:r>
              <a:rPr lang="ja-JP" altLang="en-US" dirty="0" smtClean="0"/>
              <a:t>は得られた</a:t>
            </a:r>
            <a:r>
              <a:rPr lang="en-US" altLang="ja-JP" dirty="0" smtClean="0"/>
              <a:t>E(t)=E(</a:t>
            </a:r>
            <a:r>
              <a:rPr lang="en-US" altLang="ja-JP" dirty="0" err="1" smtClean="0"/>
              <a:t>r,z,ω</a:t>
            </a:r>
            <a:r>
              <a:rPr lang="en-US" altLang="ja-JP" dirty="0" smtClean="0"/>
              <a:t>)</a:t>
            </a:r>
            <a:r>
              <a:rPr lang="ja-JP" altLang="en-US" dirty="0" smtClean="0"/>
              <a:t>に</a:t>
            </a:r>
            <a:r>
              <a:rPr lang="ja-JP" altLang="en-US" dirty="0"/>
              <a:t>ループの</a:t>
            </a:r>
            <a:r>
              <a:rPr lang="ja-JP" altLang="en-US" dirty="0" smtClean="0"/>
              <a:t>長さ</a:t>
            </a:r>
            <a:r>
              <a:rPr lang="en-US" altLang="ja-JP" dirty="0" smtClean="0"/>
              <a:t>2πa</a:t>
            </a:r>
            <a:r>
              <a:rPr lang="ja-JP" altLang="en-US" dirty="0" smtClean="0"/>
              <a:t>を</a:t>
            </a:r>
            <a:r>
              <a:rPr lang="ja-JP" altLang="en-US" dirty="0"/>
              <a:t>かけたものになる。</a:t>
            </a: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214414" y="1428736"/>
          <a:ext cx="5693768" cy="1000131"/>
        </p:xfrm>
        <a:graphic>
          <a:graphicData uri="http://schemas.openxmlformats.org/presentationml/2006/ole">
            <p:oleObj spid="_x0000_s142338" name="数式" r:id="rId3" imgW="2400120" imgH="457200" progId="Equation.3">
              <p:embed/>
            </p:oleObj>
          </a:graphicData>
        </a:graphic>
      </p:graphicFrame>
      <p:graphicFrame>
        <p:nvGraphicFramePr>
          <p:cNvPr id="22534" name="Object 5"/>
          <p:cNvGraphicFramePr>
            <a:graphicFrameLocks noChangeAspect="1"/>
          </p:cNvGraphicFramePr>
          <p:nvPr/>
        </p:nvGraphicFramePr>
        <p:xfrm>
          <a:off x="1857356" y="3071810"/>
          <a:ext cx="3328987" cy="955675"/>
        </p:xfrm>
        <a:graphic>
          <a:graphicData uri="http://schemas.openxmlformats.org/presentationml/2006/ole">
            <p:oleObj spid="_x0000_s142339" name="数式" r:id="rId4" imgW="1358640" imgH="431640" progId="Equation.3">
              <p:embed/>
            </p:oleObj>
          </a:graphicData>
        </a:graphic>
      </p:graphicFrame>
      <p:graphicFrame>
        <p:nvGraphicFramePr>
          <p:cNvPr id="22535" name="Object 5"/>
          <p:cNvGraphicFramePr>
            <a:graphicFrameLocks noChangeAspect="1"/>
          </p:cNvGraphicFramePr>
          <p:nvPr/>
        </p:nvGraphicFramePr>
        <p:xfrm>
          <a:off x="1500166" y="3905106"/>
          <a:ext cx="5929386" cy="1024092"/>
        </p:xfrm>
        <a:graphic>
          <a:graphicData uri="http://schemas.openxmlformats.org/presentationml/2006/ole">
            <p:oleObj spid="_x0000_s142340" name="数式" r:id="rId5" imgW="3416040" imgH="558720" progId="Equation.3">
              <p:embed/>
            </p:oleObj>
          </a:graphicData>
        </a:graphic>
      </p:graphicFrame>
      <p:graphicFrame>
        <p:nvGraphicFramePr>
          <p:cNvPr id="22536" name="Object 5"/>
          <p:cNvGraphicFramePr>
            <a:graphicFrameLocks noChangeAspect="1"/>
          </p:cNvGraphicFramePr>
          <p:nvPr/>
        </p:nvGraphicFramePr>
        <p:xfrm>
          <a:off x="5500694" y="3429000"/>
          <a:ext cx="2338416" cy="449263"/>
        </p:xfrm>
        <a:graphic>
          <a:graphicData uri="http://schemas.openxmlformats.org/presentationml/2006/ole">
            <p:oleObj spid="_x0000_s142341" name="数式" r:id="rId6" imgW="1091880" imgH="203040" progId="Equation.3">
              <p:embed/>
            </p:oleObj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2600339" y="6000768"/>
          <a:ext cx="3900487" cy="500066"/>
        </p:xfrm>
        <a:graphic>
          <a:graphicData uri="http://schemas.openxmlformats.org/presentationml/2006/ole">
            <p:oleObj spid="_x0000_s142342" name="数式" r:id="rId7" imgW="1295280" imgH="190440" progId="Equation.3">
              <p:embed/>
            </p:oleObj>
          </a:graphicData>
        </a:graphic>
      </p:graphicFrame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7286644" y="1708141"/>
          <a:ext cx="1495425" cy="506413"/>
        </p:xfrm>
        <a:graphic>
          <a:graphicData uri="http://schemas.openxmlformats.org/presentationml/2006/ole">
            <p:oleObj spid="_x0000_s142343" name="数式" r:id="rId8" imgW="6984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Inversion</a:t>
            </a:r>
            <a:r>
              <a:rPr kumimoji="1" lang="ja-JP" altLang="en-US" dirty="0" smtClean="0"/>
              <a:t>　詳述</a:t>
            </a:r>
            <a:endParaRPr kumimoji="1" lang="ja-JP" altLang="en-US" dirty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028825" y="2044694"/>
          <a:ext cx="4505325" cy="527050"/>
        </p:xfrm>
        <a:graphic>
          <a:graphicData uri="http://schemas.openxmlformats.org/presentationml/2006/ole">
            <p:oleObj spid="_x0000_s143362" name="数式" r:id="rId3" imgW="1993680" imgH="253800" progId="Equation.3">
              <p:embed/>
            </p:oleObj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857224" y="1428736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次式</a:t>
            </a:r>
            <a:r>
              <a:rPr lang="ja-JP" altLang="en-US" dirty="0" smtClean="0"/>
              <a:t>の</a:t>
            </a:r>
            <a:r>
              <a:rPr kumimoji="1" lang="en-US" altLang="ja-JP" dirty="0" smtClean="0"/>
              <a:t>U</a:t>
            </a:r>
            <a:r>
              <a:rPr kumimoji="1" lang="ja-JP" altLang="en-US" dirty="0" smtClean="0"/>
              <a:t>を最小にする</a:t>
            </a:r>
            <a:r>
              <a:rPr lang="en-US" altLang="ja-JP" dirty="0" smtClean="0"/>
              <a:t>m</a:t>
            </a:r>
            <a:r>
              <a:rPr lang="ja-JP" altLang="en-US" dirty="0" smtClean="0"/>
              <a:t>が最適な</a:t>
            </a:r>
            <a:r>
              <a:rPr lang="en-US" altLang="ja-JP" dirty="0" smtClean="0"/>
              <a:t>parameter</a:t>
            </a:r>
            <a:r>
              <a:rPr lang="ja-JP" altLang="en-US" dirty="0" smtClean="0"/>
              <a:t>である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1000100" y="4202676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右辺第一項が荒さ、第二項がミスフィットをあらわす。線形化すると</a:t>
            </a:r>
            <a:endParaRPr lang="en-US" altLang="ja-JP" dirty="0" smtClean="0"/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1643042" y="2714625"/>
          <a:ext cx="5508625" cy="1344613"/>
        </p:xfrm>
        <a:graphic>
          <a:graphicData uri="http://schemas.openxmlformats.org/presentationml/2006/ole">
            <p:oleObj spid="_x0000_s143363" name="数式" r:id="rId4" imgW="2438280" imgH="647640" progId="Equation.3">
              <p:embed/>
            </p:oleObj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1928813" y="5086369"/>
          <a:ext cx="4992687" cy="1057275"/>
        </p:xfrm>
        <a:graphic>
          <a:graphicData uri="http://schemas.openxmlformats.org/presentationml/2006/ole">
            <p:oleObj spid="_x0000_s143364" name="数式" r:id="rId5" imgW="220968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642910" y="2000240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で与えられる。以下の式で、</a:t>
            </a:r>
            <a:r>
              <a:rPr lang="en-US" altLang="ja-JP" dirty="0" smtClean="0"/>
              <a:t>m</a:t>
            </a:r>
            <a:r>
              <a:rPr lang="ja-JP" altLang="en-US" dirty="0" smtClean="0"/>
              <a:t>が収束した値を最小二乗解とする</a:t>
            </a:r>
            <a:r>
              <a:rPr lang="en-US" altLang="ja-JP" dirty="0" smtClean="0"/>
              <a:t>(Constable et al1986)</a:t>
            </a:r>
            <a:endParaRPr lang="ja-JP" altLang="en-US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928794" y="3071810"/>
          <a:ext cx="5070475" cy="1000125"/>
        </p:xfrm>
        <a:graphic>
          <a:graphicData uri="http://schemas.openxmlformats.org/presentationml/2006/ole">
            <p:oleObj spid="_x0000_s144386" name="数式" r:id="rId3" imgW="2070000" imgH="444240" progId="Equation.3">
              <p:embed/>
            </p:oleObj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6465912" y="3729042"/>
          <a:ext cx="1606550" cy="342900"/>
        </p:xfrm>
        <a:graphic>
          <a:graphicData uri="http://schemas.openxmlformats.org/presentationml/2006/ole">
            <p:oleObj spid="_x0000_s144387" name="数式" r:id="rId4" imgW="711000" imgH="164880" progId="Equation.3">
              <p:embed/>
            </p:oleObj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3246442" y="1400164"/>
          <a:ext cx="1897062" cy="457200"/>
        </p:xfrm>
        <a:graphic>
          <a:graphicData uri="http://schemas.openxmlformats.org/presentationml/2006/ole">
            <p:oleObj spid="_x0000_s144388" name="数式" r:id="rId5" imgW="774360" imgH="203040" progId="Equation.3">
              <p:embed/>
            </p:oleObj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642910" y="514159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になる。ここで、</a:t>
            </a:r>
            <a:r>
              <a:rPr lang="en-US" altLang="ja-JP" dirty="0" smtClean="0"/>
              <a:t>mi</a:t>
            </a:r>
            <a:r>
              <a:rPr lang="ja-JP" altLang="en-US" dirty="0" smtClean="0"/>
              <a:t>は</a:t>
            </a:r>
            <a:r>
              <a:rPr lang="en-US" altLang="ja-JP" dirty="0" err="1" smtClean="0"/>
              <a:t>i</a:t>
            </a:r>
            <a:r>
              <a:rPr lang="ja-JP" altLang="en-US" dirty="0" smtClean="0"/>
              <a:t>回の最適化を行った後のパラメータで、</a:t>
            </a:r>
            <a:r>
              <a:rPr lang="en-US" altLang="ja-JP" dirty="0" smtClean="0"/>
              <a:t>Δ</a:t>
            </a:r>
            <a:r>
              <a:rPr lang="ja-JP" altLang="en-US" dirty="0" err="1" smtClean="0"/>
              <a:t>を微</a:t>
            </a:r>
            <a:r>
              <a:rPr lang="ja-JP" altLang="en-US" dirty="0" smtClean="0"/>
              <a:t>小変分とするとき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211-010"/>
          <p:cNvPicPr>
            <a:picLocks noChangeAspect="1" noChangeArrowheads="1"/>
          </p:cNvPicPr>
          <p:nvPr/>
        </p:nvPicPr>
        <p:blipFill>
          <a:blip r:embed="rId3" cstate="print"/>
          <a:srcRect l="12537" t="5632" r="7375" b="10139"/>
          <a:stretch>
            <a:fillRect/>
          </a:stretch>
        </p:blipFill>
        <p:spPr bwMode="auto">
          <a:xfrm>
            <a:off x="971550" y="1125538"/>
            <a:ext cx="7348538" cy="5059362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24300" y="6237288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/>
              <a:t>時刻</a:t>
            </a:r>
            <a:r>
              <a:rPr lang="en-US" altLang="ja-JP" sz="2000"/>
              <a:t>(s)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0825" y="836613"/>
            <a:ext cx="129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dirty="0"/>
              <a:t>電圧</a:t>
            </a:r>
            <a:r>
              <a:rPr lang="en-US" altLang="ja-JP" sz="2000" dirty="0"/>
              <a:t>(V)</a:t>
            </a: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7885113" y="6237288"/>
          <a:ext cx="539750" cy="392112"/>
        </p:xfrm>
        <a:graphic>
          <a:graphicData uri="http://schemas.openxmlformats.org/presentationml/2006/ole">
            <p:oleObj spid="_x0000_s93186" name="数式" r:id="rId4" imgW="279360" imgH="203040" progId="Equation.3">
              <p:embed/>
            </p:oleObj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900113" y="6165850"/>
          <a:ext cx="539750" cy="392113"/>
        </p:xfrm>
        <a:graphic>
          <a:graphicData uri="http://schemas.openxmlformats.org/presentationml/2006/ole">
            <p:oleObj spid="_x0000_s93187" name="数式" r:id="rId5" imgW="279360" imgH="203040" progId="Equation.3">
              <p:embed/>
            </p:oleObj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684213" y="5516563"/>
          <a:ext cx="246062" cy="342900"/>
        </p:xfrm>
        <a:graphic>
          <a:graphicData uri="http://schemas.openxmlformats.org/presentationml/2006/ole">
            <p:oleObj spid="_x0000_s93188" name="数式" r:id="rId6" imgW="126720" imgH="177480" progId="Equation.3">
              <p:embed/>
            </p:oleObj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492125" y="1149350"/>
          <a:ext cx="344488" cy="344488"/>
        </p:xfrm>
        <a:graphic>
          <a:graphicData uri="http://schemas.openxmlformats.org/presentationml/2006/ole">
            <p:oleObj spid="_x0000_s93189" name="数式" r:id="rId7" imgW="177480" imgH="177480" progId="Equation.3">
              <p:embed/>
            </p:oleObj>
          </a:graphicData>
        </a:graphic>
      </p:graphicFrame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427538" y="2636838"/>
            <a:ext cx="2879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/>
              <a:t>層の存在しない一様大地について示す。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067175" y="4292600"/>
            <a:ext cx="2376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5Ωm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908175" y="4149725"/>
            <a:ext cx="1150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50Ωm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187450" y="5373688"/>
            <a:ext cx="108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100Ωm</a:t>
            </a:r>
          </a:p>
        </p:txBody>
      </p:sp>
      <p:sp>
        <p:nvSpPr>
          <p:cNvPr id="16" name="Line 46"/>
          <p:cNvSpPr>
            <a:spLocks noChangeShapeType="1"/>
          </p:cNvSpPr>
          <p:nvPr/>
        </p:nvSpPr>
        <p:spPr bwMode="auto">
          <a:xfrm>
            <a:off x="5574349" y="2009637"/>
            <a:ext cx="1283667" cy="1667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ja-JP" altLang="en-US" sz="3200" dirty="0" smtClean="0"/>
              <a:t>これまでの方法</a:t>
            </a:r>
            <a:r>
              <a:rPr lang="ja-JP" altLang="en-US" sz="3200" dirty="0" err="1" smtClean="0"/>
              <a:t>ー</a:t>
            </a:r>
            <a:r>
              <a:rPr lang="ja-JP" altLang="en-US" sz="3200" dirty="0" smtClean="0"/>
              <a:t>伊豆大島三原山の例</a:t>
            </a:r>
          </a:p>
        </p:txBody>
      </p:sp>
      <p:pic>
        <p:nvPicPr>
          <p:cNvPr id="5" name="Picture 3" descr="utada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916113"/>
            <a:ext cx="4572000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utad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557338"/>
            <a:ext cx="41402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utada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513138"/>
            <a:ext cx="388937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42875" y="1008063"/>
            <a:ext cx="4284663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 i="0"/>
              <a:t>三原山火口を挟んで電流送信電極と電位差測定電極を設置（</a:t>
            </a:r>
            <a:r>
              <a:rPr lang="en-US" altLang="ja-JP" sz="1600" i="0"/>
              <a:t>dipole-dipole</a:t>
            </a:r>
            <a:r>
              <a:rPr lang="ja-JP" altLang="en-US" sz="1600" i="0"/>
              <a:t>法エルトラン配置）</a:t>
            </a:r>
          </a:p>
          <a:p>
            <a:pPr>
              <a:spcBef>
                <a:spcPct val="50000"/>
              </a:spcBef>
            </a:pPr>
            <a:r>
              <a:rPr lang="ja-JP" altLang="en-US" sz="1600" i="0"/>
              <a:t>測定は</a:t>
            </a:r>
            <a:r>
              <a:rPr lang="en-US" altLang="ja-JP" sz="1600" i="0"/>
              <a:t>1975</a:t>
            </a:r>
            <a:r>
              <a:rPr lang="ja-JP" altLang="en-US" sz="1600" i="0"/>
              <a:t>年から開始</a:t>
            </a:r>
            <a:r>
              <a:rPr lang="en-US" altLang="ja-JP" sz="1600" i="0"/>
              <a:t>(Yukutake et al., 1990)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32363" y="3219450"/>
            <a:ext cx="4110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 i="0">
                <a:latin typeface="Verdana" pitchFamily="34" charset="0"/>
              </a:rPr>
              <a:t>観測された比抵抗変化（噴火直前の約</a:t>
            </a:r>
            <a:r>
              <a:rPr lang="en-US" altLang="ja-JP" sz="1600" i="0">
                <a:latin typeface="Verdana" pitchFamily="34" charset="0"/>
              </a:rPr>
              <a:t>2</a:t>
            </a:r>
            <a:r>
              <a:rPr lang="ja-JP" altLang="en-US" sz="1600" i="0">
                <a:latin typeface="Verdana" pitchFamily="34" charset="0"/>
              </a:rPr>
              <a:t>年間）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297292" y="6286520"/>
            <a:ext cx="14890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i="0" dirty="0" err="1">
                <a:solidFill>
                  <a:srgbClr val="FF0000"/>
                </a:solidFill>
              </a:rPr>
              <a:t>Utada</a:t>
            </a:r>
            <a:r>
              <a:rPr lang="en-US" altLang="ja-JP" sz="1800" i="0" dirty="0">
                <a:solidFill>
                  <a:srgbClr val="FF0000"/>
                </a:solidFill>
              </a:rPr>
              <a:t> (2003)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705350" y="1085850"/>
            <a:ext cx="43053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r>
              <a:rPr lang="ja-JP" altLang="en-US" sz="1600" i="0"/>
              <a:t>電極配置</a:t>
            </a:r>
            <a:r>
              <a:rPr lang="en-US" altLang="ja-JP" sz="1600" i="0"/>
              <a:t>A</a:t>
            </a:r>
            <a:r>
              <a:rPr lang="ja-JP" altLang="en-US" sz="1600" i="0"/>
              <a:t>：浅い構造に感度がある（深さ～</a:t>
            </a:r>
            <a:r>
              <a:rPr lang="en-US" altLang="ja-JP" sz="1600" i="0"/>
              <a:t>200m</a:t>
            </a:r>
            <a:r>
              <a:rPr lang="ja-JP" altLang="en-US" sz="1600" i="0"/>
              <a:t>）</a:t>
            </a:r>
          </a:p>
          <a:p>
            <a:r>
              <a:rPr lang="ja-JP" altLang="en-US" sz="1600" i="0"/>
              <a:t>電極配置</a:t>
            </a:r>
            <a:r>
              <a:rPr lang="en-US" altLang="ja-JP" sz="1600" i="0"/>
              <a:t>C</a:t>
            </a:r>
            <a:r>
              <a:rPr lang="ja-JP" altLang="en-US" sz="1600" i="0"/>
              <a:t>：深い構造に感度がある（深さ～</a:t>
            </a:r>
            <a:r>
              <a:rPr lang="en-US" altLang="ja-JP" sz="1600" i="0"/>
              <a:t>300m</a:t>
            </a:r>
            <a:r>
              <a:rPr lang="ja-JP" altLang="en-US" sz="1600" i="0"/>
              <a:t>）</a:t>
            </a: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2627313" y="3933825"/>
            <a:ext cx="288925" cy="287338"/>
          </a:xfrm>
          <a:custGeom>
            <a:avLst/>
            <a:gdLst>
              <a:gd name="T0" fmla="*/ 0 w 182"/>
              <a:gd name="T1" fmla="*/ 2147483647 h 181"/>
              <a:gd name="T2" fmla="*/ 0 w 182"/>
              <a:gd name="T3" fmla="*/ 0 h 181"/>
              <a:gd name="T4" fmla="*/ 2147483647 w 182"/>
              <a:gd name="T5" fmla="*/ 0 h 181"/>
              <a:gd name="T6" fmla="*/ 2147483647 w 182"/>
              <a:gd name="T7" fmla="*/ 2147483647 h 181"/>
              <a:gd name="T8" fmla="*/ 0 60000 65536"/>
              <a:gd name="T9" fmla="*/ 0 60000 65536"/>
              <a:gd name="T10" fmla="*/ 0 60000 65536"/>
              <a:gd name="T11" fmla="*/ 0 60000 65536"/>
              <a:gd name="T12" fmla="*/ 0 w 182"/>
              <a:gd name="T13" fmla="*/ 0 h 181"/>
              <a:gd name="T14" fmla="*/ 182 w 182"/>
              <a:gd name="T15" fmla="*/ 181 h 1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" h="181">
                <a:moveTo>
                  <a:pt x="0" y="181"/>
                </a:moveTo>
                <a:lnTo>
                  <a:pt x="0" y="0"/>
                </a:lnTo>
                <a:lnTo>
                  <a:pt x="182" y="0"/>
                </a:lnTo>
                <a:lnTo>
                  <a:pt x="181" y="132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ja-JP" altLang="ja-JP" i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93850" y="4076700"/>
            <a:ext cx="314325" cy="366713"/>
          </a:xfrm>
          <a:custGeom>
            <a:avLst/>
            <a:gdLst>
              <a:gd name="T0" fmla="*/ 0 w 198"/>
              <a:gd name="T1" fmla="*/ 2147483647 h 181"/>
              <a:gd name="T2" fmla="*/ 0 w 198"/>
              <a:gd name="T3" fmla="*/ 0 h 181"/>
              <a:gd name="T4" fmla="*/ 2147483647 w 198"/>
              <a:gd name="T5" fmla="*/ 0 h 181"/>
              <a:gd name="T6" fmla="*/ 2147483647 w 198"/>
              <a:gd name="T7" fmla="*/ 2147483647 h 181"/>
              <a:gd name="T8" fmla="*/ 0 60000 65536"/>
              <a:gd name="T9" fmla="*/ 0 60000 65536"/>
              <a:gd name="T10" fmla="*/ 0 60000 65536"/>
              <a:gd name="T11" fmla="*/ 0 60000 65536"/>
              <a:gd name="T12" fmla="*/ 0 w 198"/>
              <a:gd name="T13" fmla="*/ 0 h 181"/>
              <a:gd name="T14" fmla="*/ 198 w 198"/>
              <a:gd name="T15" fmla="*/ 181 h 1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" h="181">
                <a:moveTo>
                  <a:pt x="0" y="181"/>
                </a:moveTo>
                <a:lnTo>
                  <a:pt x="0" y="0"/>
                </a:lnTo>
                <a:lnTo>
                  <a:pt x="194" y="0"/>
                </a:lnTo>
                <a:lnTo>
                  <a:pt x="198" y="152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ja-JP" altLang="ja-JP" i="0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1331913" y="4533900"/>
            <a:ext cx="268287" cy="334963"/>
          </a:xfrm>
          <a:custGeom>
            <a:avLst/>
            <a:gdLst>
              <a:gd name="T0" fmla="*/ 2147483647 w 169"/>
              <a:gd name="T1" fmla="*/ 0 h 211"/>
              <a:gd name="T2" fmla="*/ 2147483647 w 169"/>
              <a:gd name="T3" fmla="*/ 2147483647 h 211"/>
              <a:gd name="T4" fmla="*/ 0 w 169"/>
              <a:gd name="T5" fmla="*/ 2147483647 h 211"/>
              <a:gd name="T6" fmla="*/ 2147483647 w 169"/>
              <a:gd name="T7" fmla="*/ 2147483647 h 211"/>
              <a:gd name="T8" fmla="*/ 0 60000 65536"/>
              <a:gd name="T9" fmla="*/ 0 60000 65536"/>
              <a:gd name="T10" fmla="*/ 0 60000 65536"/>
              <a:gd name="T11" fmla="*/ 0 60000 65536"/>
              <a:gd name="T12" fmla="*/ 0 w 169"/>
              <a:gd name="T13" fmla="*/ 0 h 211"/>
              <a:gd name="T14" fmla="*/ 169 w 169"/>
              <a:gd name="T15" fmla="*/ 211 h 2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9" h="211">
                <a:moveTo>
                  <a:pt x="169" y="0"/>
                </a:moveTo>
                <a:lnTo>
                  <a:pt x="168" y="211"/>
                </a:lnTo>
                <a:lnTo>
                  <a:pt x="0" y="211"/>
                </a:lnTo>
                <a:lnTo>
                  <a:pt x="1" y="42"/>
                </a:lnTo>
              </a:path>
            </a:pathLst>
          </a:cu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ja-JP" altLang="ja-JP" i="0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2916238" y="4191000"/>
            <a:ext cx="287337" cy="390525"/>
          </a:xfrm>
          <a:custGeom>
            <a:avLst/>
            <a:gdLst>
              <a:gd name="T0" fmla="*/ 2147483647 w 181"/>
              <a:gd name="T1" fmla="*/ 0 h 200"/>
              <a:gd name="T2" fmla="*/ 2147483647 w 181"/>
              <a:gd name="T3" fmla="*/ 2147483647 h 200"/>
              <a:gd name="T4" fmla="*/ 0 w 181"/>
              <a:gd name="T5" fmla="*/ 2147483647 h 200"/>
              <a:gd name="T6" fmla="*/ 2147483647 w 181"/>
              <a:gd name="T7" fmla="*/ 2147483647 h 200"/>
              <a:gd name="T8" fmla="*/ 0 60000 65536"/>
              <a:gd name="T9" fmla="*/ 0 60000 65536"/>
              <a:gd name="T10" fmla="*/ 0 60000 65536"/>
              <a:gd name="T11" fmla="*/ 0 60000 65536"/>
              <a:gd name="T12" fmla="*/ 0 w 181"/>
              <a:gd name="T13" fmla="*/ 0 h 200"/>
              <a:gd name="T14" fmla="*/ 181 w 181"/>
              <a:gd name="T15" fmla="*/ 200 h 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1" h="200">
                <a:moveTo>
                  <a:pt x="179" y="0"/>
                </a:moveTo>
                <a:lnTo>
                  <a:pt x="181" y="200"/>
                </a:lnTo>
                <a:lnTo>
                  <a:pt x="0" y="200"/>
                </a:lnTo>
                <a:lnTo>
                  <a:pt x="5" y="36"/>
                </a:lnTo>
              </a:path>
            </a:pathLst>
          </a:cu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ja-JP" altLang="ja-JP" i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ja-JP" altLang="en-US" sz="3200" dirty="0" smtClean="0">
                <a:solidFill>
                  <a:schemeClr val="tx1"/>
                </a:solidFill>
              </a:rPr>
              <a:t>マグマの上昇に伴う比抵抗変化モデル</a:t>
            </a:r>
          </a:p>
        </p:txBody>
      </p:sp>
      <p:pic>
        <p:nvPicPr>
          <p:cNvPr id="5" name="Picture 3" descr="utada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908050"/>
            <a:ext cx="532765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utada03"/>
          <p:cNvPicPr>
            <a:picLocks noChangeAspect="1" noChangeArrowheads="1"/>
          </p:cNvPicPr>
          <p:nvPr/>
        </p:nvPicPr>
        <p:blipFill>
          <a:blip r:embed="rId3" cstate="print"/>
          <a:srcRect t="10280" r="57614" b="14391"/>
          <a:stretch>
            <a:fillRect/>
          </a:stretch>
        </p:blipFill>
        <p:spPr bwMode="auto">
          <a:xfrm>
            <a:off x="179388" y="938213"/>
            <a:ext cx="3240087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59113" y="5445125"/>
            <a:ext cx="6094412" cy="1230313"/>
            <a:chOff x="1037" y="2387"/>
            <a:chExt cx="3839" cy="775"/>
          </a:xfrm>
        </p:grpSpPr>
        <p:pic>
          <p:nvPicPr>
            <p:cNvPr id="8" name="Picture 6" descr="utada03"/>
            <p:cNvPicPr>
              <a:picLocks noChangeAspect="1" noChangeArrowheads="1"/>
            </p:cNvPicPr>
            <p:nvPr/>
          </p:nvPicPr>
          <p:blipFill>
            <a:blip r:embed="rId3" cstate="print"/>
            <a:srcRect l="45485" b="54482"/>
            <a:stretch>
              <a:fillRect/>
            </a:stretch>
          </p:blipFill>
          <p:spPr bwMode="auto">
            <a:xfrm>
              <a:off x="1037" y="2387"/>
              <a:ext cx="1888" cy="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utada03"/>
            <p:cNvPicPr>
              <a:picLocks noChangeAspect="1" noChangeArrowheads="1"/>
            </p:cNvPicPr>
            <p:nvPr/>
          </p:nvPicPr>
          <p:blipFill>
            <a:blip r:embed="rId3" cstate="print"/>
            <a:srcRect l="43463" t="54482"/>
            <a:stretch>
              <a:fillRect/>
            </a:stretch>
          </p:blipFill>
          <p:spPr bwMode="auto">
            <a:xfrm>
              <a:off x="2918" y="2387"/>
              <a:ext cx="1958" cy="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3419475" y="3644900"/>
            <a:ext cx="2952750" cy="1871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5003800" y="3933825"/>
            <a:ext cx="2881313" cy="15827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6515100" y="4005263"/>
            <a:ext cx="1657350" cy="1511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8101013" y="4508500"/>
            <a:ext cx="287337" cy="1009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2987675" y="2852738"/>
            <a:ext cx="1223963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3860800"/>
            <a:ext cx="36449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i="0">
                <a:latin typeface="Verdana" pitchFamily="34" charset="0"/>
              </a:rPr>
              <a:t>Model 0</a:t>
            </a:r>
            <a:r>
              <a:rPr lang="en-US" altLang="ja-JP" sz="1400" i="0"/>
              <a:t>…</a:t>
            </a:r>
            <a:r>
              <a:rPr lang="ja-JP" altLang="en-US" sz="1400" i="0">
                <a:latin typeface="Verdana" pitchFamily="34" charset="0"/>
              </a:rPr>
              <a:t>マグマ上昇前の構造</a:t>
            </a:r>
          </a:p>
          <a:p>
            <a:pPr>
              <a:spcBef>
                <a:spcPct val="50000"/>
              </a:spcBef>
            </a:pPr>
            <a:r>
              <a:rPr lang="ja-JP" altLang="en-US" sz="1400" i="0">
                <a:latin typeface="Verdana" pitchFamily="34" charset="0"/>
              </a:rPr>
              <a:t>　　　　　　　（噴火前の構造調査から推定）</a:t>
            </a:r>
          </a:p>
          <a:p>
            <a:pPr>
              <a:spcBef>
                <a:spcPct val="50000"/>
              </a:spcBef>
            </a:pPr>
            <a:r>
              <a:rPr lang="en-US" altLang="ja-JP" sz="1400" i="0">
                <a:latin typeface="Verdana" pitchFamily="34" charset="0"/>
              </a:rPr>
              <a:t>Model 1</a:t>
            </a:r>
            <a:r>
              <a:rPr lang="en-US" altLang="ja-JP" sz="1400" i="0"/>
              <a:t>…</a:t>
            </a:r>
            <a:r>
              <a:rPr lang="ja-JP" altLang="en-US" sz="1400" i="0">
                <a:latin typeface="Verdana" pitchFamily="34" charset="0"/>
              </a:rPr>
              <a:t>マグマ頭位が火口直下へ上昇</a:t>
            </a:r>
          </a:p>
          <a:p>
            <a:pPr>
              <a:spcBef>
                <a:spcPct val="50000"/>
              </a:spcBef>
            </a:pPr>
            <a:r>
              <a:rPr lang="en-US" altLang="ja-JP" sz="1400" i="0">
                <a:latin typeface="Verdana" pitchFamily="34" charset="0"/>
              </a:rPr>
              <a:t>Model 2</a:t>
            </a:r>
            <a:r>
              <a:rPr lang="en-US" altLang="ja-JP" sz="1400" i="0"/>
              <a:t>…</a:t>
            </a:r>
            <a:r>
              <a:rPr lang="ja-JP" altLang="en-US" sz="1400" i="0">
                <a:latin typeface="Verdana" pitchFamily="34" charset="0"/>
              </a:rPr>
              <a:t>火口直下でマグマが水平に拡がる</a:t>
            </a:r>
          </a:p>
          <a:p>
            <a:pPr>
              <a:spcBef>
                <a:spcPct val="50000"/>
              </a:spcBef>
            </a:pPr>
            <a:r>
              <a:rPr lang="en-US" altLang="ja-JP" sz="1400" i="0">
                <a:latin typeface="Verdana" pitchFamily="34" charset="0"/>
              </a:rPr>
              <a:t>Model 3</a:t>
            </a:r>
            <a:r>
              <a:rPr lang="en-US" altLang="ja-JP" sz="1400" i="0"/>
              <a:t>…</a:t>
            </a:r>
            <a:r>
              <a:rPr lang="ja-JP" altLang="en-US" sz="1400" i="0">
                <a:latin typeface="Verdana" pitchFamily="34" charset="0"/>
              </a:rPr>
              <a:t>マグマが地表面（噴火孔）まで上昇</a:t>
            </a:r>
          </a:p>
          <a:p>
            <a:pPr>
              <a:spcBef>
                <a:spcPct val="50000"/>
              </a:spcBef>
            </a:pPr>
            <a:r>
              <a:rPr lang="en-US" altLang="ja-JP" sz="1400" i="0">
                <a:latin typeface="Verdana" pitchFamily="34" charset="0"/>
              </a:rPr>
              <a:t>Model 4</a:t>
            </a:r>
            <a:r>
              <a:rPr lang="en-US" altLang="ja-JP" sz="1400" i="0"/>
              <a:t>…</a:t>
            </a:r>
            <a:r>
              <a:rPr lang="ja-JP" altLang="en-US" sz="1400" i="0">
                <a:latin typeface="Verdana" pitchFamily="34" charset="0"/>
              </a:rPr>
              <a:t>マグマが火口内に充満し、</a:t>
            </a:r>
          </a:p>
          <a:p>
            <a:pPr>
              <a:spcBef>
                <a:spcPct val="50000"/>
              </a:spcBef>
            </a:pPr>
            <a:r>
              <a:rPr lang="ja-JP" altLang="en-US" sz="1400" i="0">
                <a:latin typeface="Verdana" pitchFamily="34" charset="0"/>
              </a:rPr>
              <a:t>　　　　　　　 溶岩湖を形成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900488" y="6381750"/>
            <a:ext cx="1343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i="0">
                <a:latin typeface="Times New Roman" pitchFamily="18" charset="0"/>
              </a:rPr>
              <a:t>magma: 0.5 </a:t>
            </a:r>
            <a:r>
              <a:rPr lang="en-US" altLang="ja-JP" sz="1400" i="0">
                <a:latin typeface="Symbol" pitchFamily="18" charset="2"/>
              </a:rPr>
              <a:t>W</a:t>
            </a:r>
            <a:r>
              <a:rPr lang="en-US" altLang="ja-JP" sz="1400" i="0">
                <a:latin typeface="Times New Roman" pitchFamily="18" charset="0"/>
              </a:rPr>
              <a:t>m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331913" y="6359525"/>
            <a:ext cx="1370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i="0"/>
              <a:t>Utada (2003)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5"/>
          <p:cNvSpPr>
            <a:spLocks noChangeArrowheads="1"/>
          </p:cNvSpPr>
          <p:nvPr/>
        </p:nvSpPr>
        <p:spPr bwMode="auto">
          <a:xfrm>
            <a:off x="642910" y="4857760"/>
            <a:ext cx="8286808" cy="1785950"/>
          </a:xfrm>
          <a:prstGeom prst="cube">
            <a:avLst>
              <a:gd name="adj" fmla="val 16708"/>
            </a:avLst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dirty="0">
              <a:solidFill>
                <a:srgbClr val="FF5050"/>
              </a:solidFill>
            </a:endParaRPr>
          </a:p>
        </p:txBody>
      </p:sp>
      <p:sp>
        <p:nvSpPr>
          <p:cNvPr id="5" name="Arc 56"/>
          <p:cNvSpPr>
            <a:spLocks/>
          </p:cNvSpPr>
          <p:nvPr/>
        </p:nvSpPr>
        <p:spPr bwMode="auto">
          <a:xfrm>
            <a:off x="1142976" y="5113734"/>
            <a:ext cx="307054" cy="458406"/>
          </a:xfrm>
          <a:custGeom>
            <a:avLst/>
            <a:gdLst>
              <a:gd name="T0" fmla="*/ 691447997 w 21600"/>
              <a:gd name="T1" fmla="*/ 0 h 21651"/>
              <a:gd name="T2" fmla="*/ 65530547 w 21600"/>
              <a:gd name="T3" fmla="*/ 2147483647 h 21651"/>
              <a:gd name="T4" fmla="*/ 0 w 21600"/>
              <a:gd name="T5" fmla="*/ 43745434 h 21651"/>
              <a:gd name="T6" fmla="*/ 0 60000 65536"/>
              <a:gd name="T7" fmla="*/ 0 60000 65536"/>
              <a:gd name="T8" fmla="*/ 0 60000 65536"/>
              <a:gd name="T9" fmla="*/ 0 w 21600"/>
              <a:gd name="T10" fmla="*/ 0 h 21651"/>
              <a:gd name="T11" fmla="*/ 21600 w 21600"/>
              <a:gd name="T12" fmla="*/ 21651 h 216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1" fill="none" extrusionOk="0">
                <a:moveTo>
                  <a:pt x="21599" y="-1"/>
                </a:moveTo>
                <a:cubicBezTo>
                  <a:pt x="21599" y="49"/>
                  <a:pt x="21600" y="98"/>
                  <a:pt x="21600" y="148"/>
                </a:cubicBezTo>
                <a:cubicBezTo>
                  <a:pt x="21600" y="11284"/>
                  <a:pt x="13133" y="20595"/>
                  <a:pt x="2046" y="21650"/>
                </a:cubicBezTo>
              </a:path>
              <a:path w="21600" h="21651" stroke="0" extrusionOk="0">
                <a:moveTo>
                  <a:pt x="21599" y="-1"/>
                </a:moveTo>
                <a:cubicBezTo>
                  <a:pt x="21599" y="49"/>
                  <a:pt x="21600" y="98"/>
                  <a:pt x="21600" y="148"/>
                </a:cubicBezTo>
                <a:cubicBezTo>
                  <a:pt x="21600" y="11284"/>
                  <a:pt x="13133" y="20595"/>
                  <a:pt x="2046" y="21650"/>
                </a:cubicBezTo>
                <a:lnTo>
                  <a:pt x="0" y="148"/>
                </a:lnTo>
                <a:close/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Arc 58"/>
          <p:cNvSpPr>
            <a:spLocks/>
          </p:cNvSpPr>
          <p:nvPr/>
        </p:nvSpPr>
        <p:spPr bwMode="auto">
          <a:xfrm flipH="1">
            <a:off x="2316565" y="5113734"/>
            <a:ext cx="398046" cy="458406"/>
          </a:xfrm>
          <a:custGeom>
            <a:avLst/>
            <a:gdLst>
              <a:gd name="T0" fmla="*/ 691447997 w 21600"/>
              <a:gd name="T1" fmla="*/ 0 h 21651"/>
              <a:gd name="T2" fmla="*/ 65530547 w 21600"/>
              <a:gd name="T3" fmla="*/ 2147483647 h 21651"/>
              <a:gd name="T4" fmla="*/ 0 w 21600"/>
              <a:gd name="T5" fmla="*/ 43745434 h 21651"/>
              <a:gd name="T6" fmla="*/ 0 60000 65536"/>
              <a:gd name="T7" fmla="*/ 0 60000 65536"/>
              <a:gd name="T8" fmla="*/ 0 60000 65536"/>
              <a:gd name="T9" fmla="*/ 0 w 21600"/>
              <a:gd name="T10" fmla="*/ 0 h 21651"/>
              <a:gd name="T11" fmla="*/ 21600 w 21600"/>
              <a:gd name="T12" fmla="*/ 21651 h 216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1" fill="none" extrusionOk="0">
                <a:moveTo>
                  <a:pt x="21599" y="-1"/>
                </a:moveTo>
                <a:cubicBezTo>
                  <a:pt x="21599" y="49"/>
                  <a:pt x="21600" y="98"/>
                  <a:pt x="21600" y="148"/>
                </a:cubicBezTo>
                <a:cubicBezTo>
                  <a:pt x="21600" y="11284"/>
                  <a:pt x="13133" y="20595"/>
                  <a:pt x="2046" y="21650"/>
                </a:cubicBezTo>
              </a:path>
              <a:path w="21600" h="21651" stroke="0" extrusionOk="0">
                <a:moveTo>
                  <a:pt x="21599" y="-1"/>
                </a:moveTo>
                <a:cubicBezTo>
                  <a:pt x="21599" y="49"/>
                  <a:pt x="21600" y="98"/>
                  <a:pt x="21600" y="148"/>
                </a:cubicBezTo>
                <a:cubicBezTo>
                  <a:pt x="21600" y="11284"/>
                  <a:pt x="13133" y="20595"/>
                  <a:pt x="2046" y="21650"/>
                </a:cubicBezTo>
                <a:lnTo>
                  <a:pt x="0" y="148"/>
                </a:lnTo>
                <a:close/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Coincident-loop</a:t>
            </a:r>
            <a:r>
              <a:rPr lang="ja-JP" altLang="en-US" sz="3200" dirty="0" smtClean="0"/>
              <a:t>概要</a:t>
            </a:r>
            <a:r>
              <a:rPr lang="en-US" altLang="ja-JP" sz="3200" dirty="0" smtClean="0"/>
              <a:t> </a:t>
            </a:r>
            <a:endParaRPr lang="ja-JP" altLang="en-US" sz="3200" dirty="0" smtClean="0"/>
          </a:p>
        </p:txBody>
      </p:sp>
      <p:sp>
        <p:nvSpPr>
          <p:cNvPr id="10" name="Arc 41"/>
          <p:cNvSpPr>
            <a:spLocks/>
          </p:cNvSpPr>
          <p:nvPr/>
        </p:nvSpPr>
        <p:spPr bwMode="auto">
          <a:xfrm flipV="1">
            <a:off x="1428728" y="4929030"/>
            <a:ext cx="997805" cy="241505"/>
          </a:xfrm>
          <a:custGeom>
            <a:avLst/>
            <a:gdLst>
              <a:gd name="T0" fmla="*/ 2147483647 w 21600"/>
              <a:gd name="T1" fmla="*/ 0 h 37549"/>
              <a:gd name="T2" fmla="*/ 2147483647 w 21600"/>
              <a:gd name="T3" fmla="*/ 378486509 h 37549"/>
              <a:gd name="T4" fmla="*/ 0 w 21600"/>
              <a:gd name="T5" fmla="*/ 178866176 h 37549"/>
              <a:gd name="T6" fmla="*/ 0 60000 65536"/>
              <a:gd name="T7" fmla="*/ 0 60000 65536"/>
              <a:gd name="T8" fmla="*/ 0 60000 65536"/>
              <a:gd name="T9" fmla="*/ 0 w 21600"/>
              <a:gd name="T10" fmla="*/ 0 h 37549"/>
              <a:gd name="T11" fmla="*/ 21600 w 21600"/>
              <a:gd name="T12" fmla="*/ 37549 h 375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549" fill="none" extrusionOk="0">
                <a:moveTo>
                  <a:pt x="12315" y="0"/>
                </a:moveTo>
                <a:cubicBezTo>
                  <a:pt x="18131" y="4036"/>
                  <a:pt x="21600" y="10666"/>
                  <a:pt x="21600" y="17745"/>
                </a:cubicBezTo>
                <a:cubicBezTo>
                  <a:pt x="21600" y="26340"/>
                  <a:pt x="16503" y="34118"/>
                  <a:pt x="8622" y="37549"/>
                </a:cubicBezTo>
              </a:path>
              <a:path w="21600" h="37549" stroke="0" extrusionOk="0">
                <a:moveTo>
                  <a:pt x="12315" y="0"/>
                </a:moveTo>
                <a:cubicBezTo>
                  <a:pt x="18131" y="4036"/>
                  <a:pt x="21600" y="10666"/>
                  <a:pt x="21600" y="17745"/>
                </a:cubicBezTo>
                <a:cubicBezTo>
                  <a:pt x="21600" y="26340"/>
                  <a:pt x="16503" y="34118"/>
                  <a:pt x="8622" y="37549"/>
                </a:cubicBezTo>
                <a:lnTo>
                  <a:pt x="0" y="17745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Arc 47"/>
          <p:cNvSpPr>
            <a:spLocks/>
          </p:cNvSpPr>
          <p:nvPr/>
        </p:nvSpPr>
        <p:spPr bwMode="auto">
          <a:xfrm>
            <a:off x="1428728" y="5147482"/>
            <a:ext cx="229265" cy="710410"/>
          </a:xfrm>
          <a:custGeom>
            <a:avLst/>
            <a:gdLst>
              <a:gd name="T0" fmla="*/ 34456003 w 21600"/>
              <a:gd name="T1" fmla="*/ 0 h 22222"/>
              <a:gd name="T2" fmla="*/ 2515252 w 21600"/>
              <a:gd name="T3" fmla="*/ 2147483647 h 22222"/>
              <a:gd name="T4" fmla="*/ 0 w 21600"/>
              <a:gd name="T5" fmla="*/ 842363352 h 22222"/>
              <a:gd name="T6" fmla="*/ 0 60000 65536"/>
              <a:gd name="T7" fmla="*/ 0 60000 65536"/>
              <a:gd name="T8" fmla="*/ 0 60000 65536"/>
              <a:gd name="T9" fmla="*/ 0 w 21600"/>
              <a:gd name="T10" fmla="*/ 0 h 22222"/>
              <a:gd name="T11" fmla="*/ 21600 w 21600"/>
              <a:gd name="T12" fmla="*/ 22222 h 22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222" fill="none" extrusionOk="0">
                <a:moveTo>
                  <a:pt x="21589" y="-1"/>
                </a:moveTo>
                <a:cubicBezTo>
                  <a:pt x="21596" y="226"/>
                  <a:pt x="21600" y="453"/>
                  <a:pt x="21600" y="680"/>
                </a:cubicBezTo>
                <a:cubicBezTo>
                  <a:pt x="21600" y="11997"/>
                  <a:pt x="12863" y="21396"/>
                  <a:pt x="1576" y="22222"/>
                </a:cubicBezTo>
              </a:path>
              <a:path w="21600" h="22222" stroke="0" extrusionOk="0">
                <a:moveTo>
                  <a:pt x="21589" y="-1"/>
                </a:moveTo>
                <a:cubicBezTo>
                  <a:pt x="21596" y="226"/>
                  <a:pt x="21600" y="453"/>
                  <a:pt x="21600" y="680"/>
                </a:cubicBezTo>
                <a:cubicBezTo>
                  <a:pt x="21600" y="11997"/>
                  <a:pt x="12863" y="21396"/>
                  <a:pt x="1576" y="22222"/>
                </a:cubicBezTo>
                <a:lnTo>
                  <a:pt x="0" y="680"/>
                </a:lnTo>
                <a:close/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Arc 43"/>
          <p:cNvSpPr>
            <a:spLocks/>
          </p:cNvSpPr>
          <p:nvPr/>
        </p:nvSpPr>
        <p:spPr bwMode="auto">
          <a:xfrm flipH="1">
            <a:off x="1247558" y="4929032"/>
            <a:ext cx="997804" cy="241503"/>
          </a:xfrm>
          <a:custGeom>
            <a:avLst/>
            <a:gdLst>
              <a:gd name="T0" fmla="*/ 2147483647 w 21600"/>
              <a:gd name="T1" fmla="*/ 0 h 37549"/>
              <a:gd name="T2" fmla="*/ 2147483647 w 21600"/>
              <a:gd name="T3" fmla="*/ 378486509 h 37549"/>
              <a:gd name="T4" fmla="*/ 0 w 21600"/>
              <a:gd name="T5" fmla="*/ 178866176 h 37549"/>
              <a:gd name="T6" fmla="*/ 0 60000 65536"/>
              <a:gd name="T7" fmla="*/ 0 60000 65536"/>
              <a:gd name="T8" fmla="*/ 0 60000 65536"/>
              <a:gd name="T9" fmla="*/ 0 w 21600"/>
              <a:gd name="T10" fmla="*/ 0 h 37549"/>
              <a:gd name="T11" fmla="*/ 21600 w 21600"/>
              <a:gd name="T12" fmla="*/ 37549 h 375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549" fill="none" extrusionOk="0">
                <a:moveTo>
                  <a:pt x="12315" y="0"/>
                </a:moveTo>
                <a:cubicBezTo>
                  <a:pt x="18131" y="4036"/>
                  <a:pt x="21600" y="10666"/>
                  <a:pt x="21600" y="17745"/>
                </a:cubicBezTo>
                <a:cubicBezTo>
                  <a:pt x="21600" y="26340"/>
                  <a:pt x="16503" y="34118"/>
                  <a:pt x="8622" y="37549"/>
                </a:cubicBezTo>
              </a:path>
              <a:path w="21600" h="37549" stroke="0" extrusionOk="0">
                <a:moveTo>
                  <a:pt x="12315" y="0"/>
                </a:moveTo>
                <a:cubicBezTo>
                  <a:pt x="18131" y="4036"/>
                  <a:pt x="21600" y="10666"/>
                  <a:pt x="21600" y="17745"/>
                </a:cubicBezTo>
                <a:cubicBezTo>
                  <a:pt x="21600" y="26340"/>
                  <a:pt x="16503" y="34118"/>
                  <a:pt x="8622" y="37549"/>
                </a:cubicBezTo>
                <a:lnTo>
                  <a:pt x="0" y="17745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2428860" y="4786322"/>
            <a:ext cx="2451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i="1" dirty="0">
                <a:solidFill>
                  <a:srgbClr val="0000FF"/>
                </a:solidFill>
              </a:rPr>
              <a:t>I</a:t>
            </a:r>
          </a:p>
        </p:txBody>
      </p:sp>
      <p:sp>
        <p:nvSpPr>
          <p:cNvPr id="15" name="Arc 49"/>
          <p:cNvSpPr>
            <a:spLocks/>
          </p:cNvSpPr>
          <p:nvPr/>
        </p:nvSpPr>
        <p:spPr bwMode="auto">
          <a:xfrm flipH="1">
            <a:off x="2027678" y="5147482"/>
            <a:ext cx="258306" cy="638972"/>
          </a:xfrm>
          <a:custGeom>
            <a:avLst/>
            <a:gdLst>
              <a:gd name="T0" fmla="*/ 34456003 w 21600"/>
              <a:gd name="T1" fmla="*/ 0 h 22222"/>
              <a:gd name="T2" fmla="*/ 2515252 w 21600"/>
              <a:gd name="T3" fmla="*/ 2147483647 h 22222"/>
              <a:gd name="T4" fmla="*/ 0 w 21600"/>
              <a:gd name="T5" fmla="*/ 842363352 h 22222"/>
              <a:gd name="T6" fmla="*/ 0 60000 65536"/>
              <a:gd name="T7" fmla="*/ 0 60000 65536"/>
              <a:gd name="T8" fmla="*/ 0 60000 65536"/>
              <a:gd name="T9" fmla="*/ 0 w 21600"/>
              <a:gd name="T10" fmla="*/ 0 h 22222"/>
              <a:gd name="T11" fmla="*/ 21600 w 21600"/>
              <a:gd name="T12" fmla="*/ 22222 h 22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222" fill="none" extrusionOk="0">
                <a:moveTo>
                  <a:pt x="21589" y="-1"/>
                </a:moveTo>
                <a:cubicBezTo>
                  <a:pt x="21596" y="226"/>
                  <a:pt x="21600" y="453"/>
                  <a:pt x="21600" y="680"/>
                </a:cubicBezTo>
                <a:cubicBezTo>
                  <a:pt x="21600" y="11997"/>
                  <a:pt x="12863" y="21396"/>
                  <a:pt x="1576" y="22222"/>
                </a:cubicBezTo>
              </a:path>
              <a:path w="21600" h="22222" stroke="0" extrusionOk="0">
                <a:moveTo>
                  <a:pt x="21589" y="-1"/>
                </a:moveTo>
                <a:cubicBezTo>
                  <a:pt x="21596" y="226"/>
                  <a:pt x="21600" y="453"/>
                  <a:pt x="21600" y="680"/>
                </a:cubicBezTo>
                <a:cubicBezTo>
                  <a:pt x="21600" y="11997"/>
                  <a:pt x="12863" y="21396"/>
                  <a:pt x="1576" y="22222"/>
                </a:cubicBezTo>
                <a:lnTo>
                  <a:pt x="0" y="680"/>
                </a:lnTo>
                <a:close/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2297478" y="5539103"/>
            <a:ext cx="345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i="1" dirty="0">
                <a:solidFill>
                  <a:srgbClr val="66FF33"/>
                </a:solidFill>
              </a:rPr>
              <a:t>H</a:t>
            </a:r>
          </a:p>
        </p:txBody>
      </p:sp>
      <p:sp>
        <p:nvSpPr>
          <p:cNvPr id="17" name="Oval 37"/>
          <p:cNvSpPr>
            <a:spLocks noChangeArrowheads="1"/>
          </p:cNvSpPr>
          <p:nvPr/>
        </p:nvSpPr>
        <p:spPr bwMode="auto">
          <a:xfrm>
            <a:off x="1285852" y="4956221"/>
            <a:ext cx="1139226" cy="178690"/>
          </a:xfrm>
          <a:prstGeom prst="ellipse">
            <a:avLst/>
          </a:prstGeom>
          <a:noFill/>
          <a:ln w="19050">
            <a:solidFill>
              <a:srgbClr val="FF0000">
                <a:alpha val="76000"/>
              </a:srgb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Arc 48"/>
          <p:cNvSpPr>
            <a:spLocks/>
          </p:cNvSpPr>
          <p:nvPr/>
        </p:nvSpPr>
        <p:spPr bwMode="auto">
          <a:xfrm>
            <a:off x="1507906" y="4517177"/>
            <a:ext cx="135136" cy="554897"/>
          </a:xfrm>
          <a:custGeom>
            <a:avLst/>
            <a:gdLst>
              <a:gd name="T0" fmla="*/ 0 w 21600"/>
              <a:gd name="T1" fmla="*/ 0 h 21718"/>
              <a:gd name="T2" fmla="*/ 34473650 w 21600"/>
              <a:gd name="T3" fmla="*/ 2147483647 h 21718"/>
              <a:gd name="T4" fmla="*/ 0 w 21600"/>
              <a:gd name="T5" fmla="*/ 2147483647 h 21718"/>
              <a:gd name="T6" fmla="*/ 0 60000 65536"/>
              <a:gd name="T7" fmla="*/ 0 60000 65536"/>
              <a:gd name="T8" fmla="*/ 0 60000 65536"/>
              <a:gd name="T9" fmla="*/ 0 w 21600"/>
              <a:gd name="T10" fmla="*/ 0 h 21718"/>
              <a:gd name="T11" fmla="*/ 21600 w 21600"/>
              <a:gd name="T12" fmla="*/ 21718 h 217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1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39"/>
                  <a:pt x="21599" y="21678"/>
                  <a:pt x="21599" y="21717"/>
                </a:cubicBezTo>
              </a:path>
              <a:path w="21600" h="2171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39"/>
                  <a:pt x="21599" y="21678"/>
                  <a:pt x="21599" y="21717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Arc 50"/>
          <p:cNvSpPr>
            <a:spLocks/>
          </p:cNvSpPr>
          <p:nvPr/>
        </p:nvSpPr>
        <p:spPr bwMode="auto">
          <a:xfrm flipH="1">
            <a:off x="2027678" y="4517177"/>
            <a:ext cx="135136" cy="554897"/>
          </a:xfrm>
          <a:custGeom>
            <a:avLst/>
            <a:gdLst>
              <a:gd name="T0" fmla="*/ 0 w 21600"/>
              <a:gd name="T1" fmla="*/ 0 h 21718"/>
              <a:gd name="T2" fmla="*/ 34473650 w 21600"/>
              <a:gd name="T3" fmla="*/ 2147483647 h 21718"/>
              <a:gd name="T4" fmla="*/ 0 w 21600"/>
              <a:gd name="T5" fmla="*/ 2147483647 h 21718"/>
              <a:gd name="T6" fmla="*/ 0 60000 65536"/>
              <a:gd name="T7" fmla="*/ 0 60000 65536"/>
              <a:gd name="T8" fmla="*/ 0 60000 65536"/>
              <a:gd name="T9" fmla="*/ 0 w 21600"/>
              <a:gd name="T10" fmla="*/ 0 h 21718"/>
              <a:gd name="T11" fmla="*/ 21600 w 21600"/>
              <a:gd name="T12" fmla="*/ 21718 h 217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1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39"/>
                  <a:pt x="21599" y="21678"/>
                  <a:pt x="21599" y="21717"/>
                </a:cubicBezTo>
              </a:path>
              <a:path w="21600" h="2171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39"/>
                  <a:pt x="21599" y="21678"/>
                  <a:pt x="21599" y="21717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" name="Arc 54"/>
          <p:cNvSpPr>
            <a:spLocks/>
          </p:cNvSpPr>
          <p:nvPr/>
        </p:nvSpPr>
        <p:spPr bwMode="auto">
          <a:xfrm>
            <a:off x="1245230" y="4686323"/>
            <a:ext cx="204800" cy="385751"/>
          </a:xfrm>
          <a:custGeom>
            <a:avLst/>
            <a:gdLst>
              <a:gd name="T0" fmla="*/ 0 w 21597"/>
              <a:gd name="T1" fmla="*/ 0 h 21600"/>
              <a:gd name="T2" fmla="*/ 691767083 w 21597"/>
              <a:gd name="T3" fmla="*/ 2147483647 h 21600"/>
              <a:gd name="T4" fmla="*/ 0 w 21597"/>
              <a:gd name="T5" fmla="*/ 2147483647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-1" y="0"/>
                </a:moveTo>
                <a:cubicBezTo>
                  <a:pt x="11793" y="0"/>
                  <a:pt x="21406" y="9459"/>
                  <a:pt x="21597" y="21250"/>
                </a:cubicBezTo>
              </a:path>
              <a:path w="21597" h="21600" stroke="0" extrusionOk="0">
                <a:moveTo>
                  <a:pt x="-1" y="0"/>
                </a:moveTo>
                <a:cubicBezTo>
                  <a:pt x="11793" y="0"/>
                  <a:pt x="21406" y="9459"/>
                  <a:pt x="21597" y="2125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" name="Arc 57"/>
          <p:cNvSpPr>
            <a:spLocks/>
          </p:cNvSpPr>
          <p:nvPr/>
        </p:nvSpPr>
        <p:spPr bwMode="auto">
          <a:xfrm flipH="1">
            <a:off x="2285751" y="4686323"/>
            <a:ext cx="214547" cy="385751"/>
          </a:xfrm>
          <a:custGeom>
            <a:avLst/>
            <a:gdLst>
              <a:gd name="T0" fmla="*/ 0 w 21597"/>
              <a:gd name="T1" fmla="*/ 0 h 21600"/>
              <a:gd name="T2" fmla="*/ 691767083 w 21597"/>
              <a:gd name="T3" fmla="*/ 2147483647 h 21600"/>
              <a:gd name="T4" fmla="*/ 0 w 21597"/>
              <a:gd name="T5" fmla="*/ 2147483647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-1" y="0"/>
                </a:moveTo>
                <a:cubicBezTo>
                  <a:pt x="11793" y="0"/>
                  <a:pt x="21406" y="9459"/>
                  <a:pt x="21597" y="21250"/>
                </a:cubicBezTo>
              </a:path>
              <a:path w="21597" h="21600" stroke="0" extrusionOk="0">
                <a:moveTo>
                  <a:pt x="-1" y="0"/>
                </a:moveTo>
                <a:cubicBezTo>
                  <a:pt x="11793" y="0"/>
                  <a:pt x="21406" y="9459"/>
                  <a:pt x="21597" y="2125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" name="Oval 68"/>
          <p:cNvSpPr>
            <a:spLocks noChangeArrowheads="1"/>
          </p:cNvSpPr>
          <p:nvPr/>
        </p:nvSpPr>
        <p:spPr bwMode="auto">
          <a:xfrm>
            <a:off x="3425558" y="5396227"/>
            <a:ext cx="857489" cy="214314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" name="Text Box 71"/>
          <p:cNvSpPr txBox="1">
            <a:spLocks noChangeArrowheads="1"/>
          </p:cNvSpPr>
          <p:nvPr/>
        </p:nvSpPr>
        <p:spPr bwMode="auto">
          <a:xfrm>
            <a:off x="3185260" y="5429265"/>
            <a:ext cx="2437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i="1" dirty="0" err="1">
                <a:solidFill>
                  <a:srgbClr val="0000FF"/>
                </a:solidFill>
              </a:rPr>
              <a:t>i</a:t>
            </a:r>
            <a:endParaRPr lang="en-US" altLang="ja-JP" b="1" i="1" dirty="0">
              <a:solidFill>
                <a:srgbClr val="0000FF"/>
              </a:solidFill>
            </a:endParaRPr>
          </a:p>
        </p:txBody>
      </p:sp>
      <p:sp>
        <p:nvSpPr>
          <p:cNvPr id="27" name="Arc 72"/>
          <p:cNvSpPr>
            <a:spLocks/>
          </p:cNvSpPr>
          <p:nvPr/>
        </p:nvSpPr>
        <p:spPr bwMode="auto">
          <a:xfrm>
            <a:off x="3143240" y="5181913"/>
            <a:ext cx="255399" cy="386968"/>
          </a:xfrm>
          <a:custGeom>
            <a:avLst/>
            <a:gdLst>
              <a:gd name="T0" fmla="*/ 691447997 w 21600"/>
              <a:gd name="T1" fmla="*/ 0 h 21651"/>
              <a:gd name="T2" fmla="*/ 65530547 w 21600"/>
              <a:gd name="T3" fmla="*/ 2147483647 h 21651"/>
              <a:gd name="T4" fmla="*/ 0 w 21600"/>
              <a:gd name="T5" fmla="*/ 43745434 h 21651"/>
              <a:gd name="T6" fmla="*/ 0 60000 65536"/>
              <a:gd name="T7" fmla="*/ 0 60000 65536"/>
              <a:gd name="T8" fmla="*/ 0 60000 65536"/>
              <a:gd name="T9" fmla="*/ 0 w 21600"/>
              <a:gd name="T10" fmla="*/ 0 h 21651"/>
              <a:gd name="T11" fmla="*/ 21600 w 21600"/>
              <a:gd name="T12" fmla="*/ 21651 h 216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1" fill="none" extrusionOk="0">
                <a:moveTo>
                  <a:pt x="21599" y="-1"/>
                </a:moveTo>
                <a:cubicBezTo>
                  <a:pt x="21599" y="49"/>
                  <a:pt x="21600" y="98"/>
                  <a:pt x="21600" y="148"/>
                </a:cubicBezTo>
                <a:cubicBezTo>
                  <a:pt x="21600" y="11284"/>
                  <a:pt x="13133" y="20595"/>
                  <a:pt x="2046" y="21650"/>
                </a:cubicBezTo>
              </a:path>
              <a:path w="21600" h="21651" stroke="0" extrusionOk="0">
                <a:moveTo>
                  <a:pt x="21599" y="-1"/>
                </a:moveTo>
                <a:cubicBezTo>
                  <a:pt x="21599" y="49"/>
                  <a:pt x="21600" y="98"/>
                  <a:pt x="21600" y="148"/>
                </a:cubicBezTo>
                <a:cubicBezTo>
                  <a:pt x="21600" y="11284"/>
                  <a:pt x="13133" y="20595"/>
                  <a:pt x="2046" y="21650"/>
                </a:cubicBezTo>
                <a:lnTo>
                  <a:pt x="0" y="148"/>
                </a:lnTo>
                <a:close/>
              </a:path>
            </a:pathLst>
          </a:cu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" name="Arc 73"/>
          <p:cNvSpPr>
            <a:spLocks/>
          </p:cNvSpPr>
          <p:nvPr/>
        </p:nvSpPr>
        <p:spPr bwMode="auto">
          <a:xfrm flipH="1">
            <a:off x="4282813" y="5223573"/>
            <a:ext cx="214547" cy="386968"/>
          </a:xfrm>
          <a:custGeom>
            <a:avLst/>
            <a:gdLst>
              <a:gd name="T0" fmla="*/ 691447997 w 21600"/>
              <a:gd name="T1" fmla="*/ 0 h 21651"/>
              <a:gd name="T2" fmla="*/ 65530547 w 21600"/>
              <a:gd name="T3" fmla="*/ 2147483647 h 21651"/>
              <a:gd name="T4" fmla="*/ 0 w 21600"/>
              <a:gd name="T5" fmla="*/ 43745434 h 21651"/>
              <a:gd name="T6" fmla="*/ 0 60000 65536"/>
              <a:gd name="T7" fmla="*/ 0 60000 65536"/>
              <a:gd name="T8" fmla="*/ 0 60000 65536"/>
              <a:gd name="T9" fmla="*/ 0 w 21600"/>
              <a:gd name="T10" fmla="*/ 0 h 21651"/>
              <a:gd name="T11" fmla="*/ 21600 w 21600"/>
              <a:gd name="T12" fmla="*/ 21651 h 216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1" fill="none" extrusionOk="0">
                <a:moveTo>
                  <a:pt x="21599" y="-1"/>
                </a:moveTo>
                <a:cubicBezTo>
                  <a:pt x="21599" y="49"/>
                  <a:pt x="21600" y="98"/>
                  <a:pt x="21600" y="148"/>
                </a:cubicBezTo>
                <a:cubicBezTo>
                  <a:pt x="21600" y="11284"/>
                  <a:pt x="13133" y="20595"/>
                  <a:pt x="2046" y="21650"/>
                </a:cubicBezTo>
              </a:path>
              <a:path w="21600" h="21651" stroke="0" extrusionOk="0">
                <a:moveTo>
                  <a:pt x="21599" y="-1"/>
                </a:moveTo>
                <a:cubicBezTo>
                  <a:pt x="21599" y="49"/>
                  <a:pt x="21600" y="98"/>
                  <a:pt x="21600" y="148"/>
                </a:cubicBezTo>
                <a:cubicBezTo>
                  <a:pt x="21600" y="11284"/>
                  <a:pt x="13133" y="20595"/>
                  <a:pt x="2046" y="21650"/>
                </a:cubicBezTo>
                <a:lnTo>
                  <a:pt x="0" y="148"/>
                </a:lnTo>
                <a:close/>
              </a:path>
            </a:pathLst>
          </a:cu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" name="Arc 75"/>
          <p:cNvSpPr>
            <a:spLocks/>
          </p:cNvSpPr>
          <p:nvPr/>
        </p:nvSpPr>
        <p:spPr bwMode="auto">
          <a:xfrm>
            <a:off x="3428992" y="5143512"/>
            <a:ext cx="206574" cy="568282"/>
          </a:xfrm>
          <a:custGeom>
            <a:avLst/>
            <a:gdLst>
              <a:gd name="T0" fmla="*/ 34456003 w 21600"/>
              <a:gd name="T1" fmla="*/ 0 h 22222"/>
              <a:gd name="T2" fmla="*/ 2515252 w 21600"/>
              <a:gd name="T3" fmla="*/ 2147483647 h 22222"/>
              <a:gd name="T4" fmla="*/ 0 w 21600"/>
              <a:gd name="T5" fmla="*/ 842363352 h 22222"/>
              <a:gd name="T6" fmla="*/ 0 60000 65536"/>
              <a:gd name="T7" fmla="*/ 0 60000 65536"/>
              <a:gd name="T8" fmla="*/ 0 60000 65536"/>
              <a:gd name="T9" fmla="*/ 0 w 21600"/>
              <a:gd name="T10" fmla="*/ 0 h 22222"/>
              <a:gd name="T11" fmla="*/ 21600 w 21600"/>
              <a:gd name="T12" fmla="*/ 22222 h 22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222" fill="none" extrusionOk="0">
                <a:moveTo>
                  <a:pt x="21589" y="-1"/>
                </a:moveTo>
                <a:cubicBezTo>
                  <a:pt x="21596" y="226"/>
                  <a:pt x="21600" y="453"/>
                  <a:pt x="21600" y="680"/>
                </a:cubicBezTo>
                <a:cubicBezTo>
                  <a:pt x="21600" y="11997"/>
                  <a:pt x="12863" y="21396"/>
                  <a:pt x="1576" y="22222"/>
                </a:cubicBezTo>
              </a:path>
              <a:path w="21600" h="22222" stroke="0" extrusionOk="0">
                <a:moveTo>
                  <a:pt x="21589" y="-1"/>
                </a:moveTo>
                <a:cubicBezTo>
                  <a:pt x="21596" y="226"/>
                  <a:pt x="21600" y="453"/>
                  <a:pt x="21600" y="680"/>
                </a:cubicBezTo>
                <a:cubicBezTo>
                  <a:pt x="21600" y="11997"/>
                  <a:pt x="12863" y="21396"/>
                  <a:pt x="1576" y="22222"/>
                </a:cubicBezTo>
                <a:lnTo>
                  <a:pt x="0" y="680"/>
                </a:lnTo>
                <a:close/>
              </a:path>
            </a:pathLst>
          </a:cu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" name="Arc 76"/>
          <p:cNvSpPr>
            <a:spLocks/>
          </p:cNvSpPr>
          <p:nvPr/>
        </p:nvSpPr>
        <p:spPr bwMode="auto">
          <a:xfrm flipH="1">
            <a:off x="4076230" y="5143512"/>
            <a:ext cx="210018" cy="571504"/>
          </a:xfrm>
          <a:custGeom>
            <a:avLst/>
            <a:gdLst>
              <a:gd name="T0" fmla="*/ 34456003 w 21600"/>
              <a:gd name="T1" fmla="*/ 0 h 22222"/>
              <a:gd name="T2" fmla="*/ 2515252 w 21600"/>
              <a:gd name="T3" fmla="*/ 2147483647 h 22222"/>
              <a:gd name="T4" fmla="*/ 0 w 21600"/>
              <a:gd name="T5" fmla="*/ 842363352 h 22222"/>
              <a:gd name="T6" fmla="*/ 0 60000 65536"/>
              <a:gd name="T7" fmla="*/ 0 60000 65536"/>
              <a:gd name="T8" fmla="*/ 0 60000 65536"/>
              <a:gd name="T9" fmla="*/ 0 w 21600"/>
              <a:gd name="T10" fmla="*/ 0 h 22222"/>
              <a:gd name="T11" fmla="*/ 21600 w 21600"/>
              <a:gd name="T12" fmla="*/ 22222 h 22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222" fill="none" extrusionOk="0">
                <a:moveTo>
                  <a:pt x="21589" y="-1"/>
                </a:moveTo>
                <a:cubicBezTo>
                  <a:pt x="21596" y="226"/>
                  <a:pt x="21600" y="453"/>
                  <a:pt x="21600" y="680"/>
                </a:cubicBezTo>
                <a:cubicBezTo>
                  <a:pt x="21600" y="11997"/>
                  <a:pt x="12863" y="21396"/>
                  <a:pt x="1576" y="22222"/>
                </a:cubicBezTo>
              </a:path>
              <a:path w="21600" h="22222" stroke="0" extrusionOk="0">
                <a:moveTo>
                  <a:pt x="21589" y="-1"/>
                </a:moveTo>
                <a:cubicBezTo>
                  <a:pt x="21596" y="226"/>
                  <a:pt x="21600" y="453"/>
                  <a:pt x="21600" y="680"/>
                </a:cubicBezTo>
                <a:cubicBezTo>
                  <a:pt x="21600" y="11997"/>
                  <a:pt x="12863" y="21396"/>
                  <a:pt x="1576" y="22222"/>
                </a:cubicBezTo>
                <a:lnTo>
                  <a:pt x="0" y="680"/>
                </a:lnTo>
                <a:close/>
              </a:path>
            </a:pathLst>
          </a:cu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" name="Arc 78"/>
          <p:cNvSpPr>
            <a:spLocks/>
          </p:cNvSpPr>
          <p:nvPr/>
        </p:nvSpPr>
        <p:spPr bwMode="auto">
          <a:xfrm>
            <a:off x="3428992" y="4643446"/>
            <a:ext cx="206115" cy="412021"/>
          </a:xfrm>
          <a:custGeom>
            <a:avLst/>
            <a:gdLst>
              <a:gd name="T0" fmla="*/ 0 w 21600"/>
              <a:gd name="T1" fmla="*/ 0 h 21718"/>
              <a:gd name="T2" fmla="*/ 34473650 w 21600"/>
              <a:gd name="T3" fmla="*/ 2147483647 h 21718"/>
              <a:gd name="T4" fmla="*/ 0 w 21600"/>
              <a:gd name="T5" fmla="*/ 2147483647 h 21718"/>
              <a:gd name="T6" fmla="*/ 0 60000 65536"/>
              <a:gd name="T7" fmla="*/ 0 60000 65536"/>
              <a:gd name="T8" fmla="*/ 0 60000 65536"/>
              <a:gd name="T9" fmla="*/ 0 w 21600"/>
              <a:gd name="T10" fmla="*/ 0 h 21718"/>
              <a:gd name="T11" fmla="*/ 21600 w 21600"/>
              <a:gd name="T12" fmla="*/ 21718 h 217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1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39"/>
                  <a:pt x="21599" y="21678"/>
                  <a:pt x="21599" y="21717"/>
                </a:cubicBezTo>
              </a:path>
              <a:path w="21600" h="2171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39"/>
                  <a:pt x="21599" y="21678"/>
                  <a:pt x="21599" y="2171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" name="Arc 79"/>
          <p:cNvSpPr>
            <a:spLocks/>
          </p:cNvSpPr>
          <p:nvPr/>
        </p:nvSpPr>
        <p:spPr bwMode="auto">
          <a:xfrm flipH="1">
            <a:off x="4076230" y="4643446"/>
            <a:ext cx="138580" cy="412021"/>
          </a:xfrm>
          <a:custGeom>
            <a:avLst/>
            <a:gdLst>
              <a:gd name="T0" fmla="*/ 0 w 21600"/>
              <a:gd name="T1" fmla="*/ 0 h 21718"/>
              <a:gd name="T2" fmla="*/ 34473650 w 21600"/>
              <a:gd name="T3" fmla="*/ 2147483647 h 21718"/>
              <a:gd name="T4" fmla="*/ 0 w 21600"/>
              <a:gd name="T5" fmla="*/ 2147483647 h 21718"/>
              <a:gd name="T6" fmla="*/ 0 60000 65536"/>
              <a:gd name="T7" fmla="*/ 0 60000 65536"/>
              <a:gd name="T8" fmla="*/ 0 60000 65536"/>
              <a:gd name="T9" fmla="*/ 0 w 21600"/>
              <a:gd name="T10" fmla="*/ 0 h 21718"/>
              <a:gd name="T11" fmla="*/ 21600 w 21600"/>
              <a:gd name="T12" fmla="*/ 21718 h 217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1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39"/>
                  <a:pt x="21599" y="21678"/>
                  <a:pt x="21599" y="21717"/>
                </a:cubicBezTo>
              </a:path>
              <a:path w="21600" h="2171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39"/>
                  <a:pt x="21599" y="21678"/>
                  <a:pt x="21599" y="21717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Arc 80"/>
          <p:cNvSpPr>
            <a:spLocks/>
          </p:cNvSpPr>
          <p:nvPr/>
        </p:nvSpPr>
        <p:spPr bwMode="auto">
          <a:xfrm>
            <a:off x="3214678" y="4714884"/>
            <a:ext cx="183961" cy="385751"/>
          </a:xfrm>
          <a:custGeom>
            <a:avLst/>
            <a:gdLst>
              <a:gd name="T0" fmla="*/ 0 w 21597"/>
              <a:gd name="T1" fmla="*/ 0 h 21600"/>
              <a:gd name="T2" fmla="*/ 691767083 w 21597"/>
              <a:gd name="T3" fmla="*/ 2147483647 h 21600"/>
              <a:gd name="T4" fmla="*/ 0 w 21597"/>
              <a:gd name="T5" fmla="*/ 2147483647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-1" y="0"/>
                </a:moveTo>
                <a:cubicBezTo>
                  <a:pt x="11793" y="0"/>
                  <a:pt x="21406" y="9459"/>
                  <a:pt x="21597" y="21250"/>
                </a:cubicBezTo>
              </a:path>
              <a:path w="21597" h="21600" stroke="0" extrusionOk="0">
                <a:moveTo>
                  <a:pt x="-1" y="0"/>
                </a:moveTo>
                <a:cubicBezTo>
                  <a:pt x="11793" y="0"/>
                  <a:pt x="21406" y="9459"/>
                  <a:pt x="21597" y="2125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" name="Arc 81"/>
          <p:cNvSpPr>
            <a:spLocks/>
          </p:cNvSpPr>
          <p:nvPr/>
        </p:nvSpPr>
        <p:spPr bwMode="auto">
          <a:xfrm flipH="1">
            <a:off x="4282580" y="4714884"/>
            <a:ext cx="214781" cy="385751"/>
          </a:xfrm>
          <a:custGeom>
            <a:avLst/>
            <a:gdLst>
              <a:gd name="T0" fmla="*/ 0 w 21597"/>
              <a:gd name="T1" fmla="*/ 0 h 21600"/>
              <a:gd name="T2" fmla="*/ 691767083 w 21597"/>
              <a:gd name="T3" fmla="*/ 2147483647 h 21600"/>
              <a:gd name="T4" fmla="*/ 0 w 21597"/>
              <a:gd name="T5" fmla="*/ 2147483647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-1" y="0"/>
                </a:moveTo>
                <a:cubicBezTo>
                  <a:pt x="11793" y="0"/>
                  <a:pt x="21406" y="9459"/>
                  <a:pt x="21597" y="21250"/>
                </a:cubicBezTo>
              </a:path>
              <a:path w="21597" h="21600" stroke="0" extrusionOk="0">
                <a:moveTo>
                  <a:pt x="-1" y="0"/>
                </a:moveTo>
                <a:cubicBezTo>
                  <a:pt x="11793" y="0"/>
                  <a:pt x="21406" y="9459"/>
                  <a:pt x="21597" y="2125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6" name="Text Box 35"/>
          <p:cNvSpPr txBox="1">
            <a:spLocks noChangeArrowheads="1"/>
          </p:cNvSpPr>
          <p:nvPr/>
        </p:nvSpPr>
        <p:spPr bwMode="auto">
          <a:xfrm>
            <a:off x="5659438" y="3896390"/>
            <a:ext cx="336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i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87" name="Arc 45"/>
          <p:cNvSpPr>
            <a:spLocks/>
          </p:cNvSpPr>
          <p:nvPr/>
        </p:nvSpPr>
        <p:spPr bwMode="auto">
          <a:xfrm flipH="1" flipV="1">
            <a:off x="6858016" y="3691598"/>
            <a:ext cx="1433517" cy="714380"/>
          </a:xfrm>
          <a:custGeom>
            <a:avLst/>
            <a:gdLst>
              <a:gd name="T0" fmla="*/ 0 w 21600"/>
              <a:gd name="T1" fmla="*/ 0 h 21897"/>
              <a:gd name="T2" fmla="*/ 2147483647 w 21600"/>
              <a:gd name="T3" fmla="*/ 2147483647 h 21897"/>
              <a:gd name="T4" fmla="*/ 0 w 21600"/>
              <a:gd name="T5" fmla="*/ 2147483647 h 21897"/>
              <a:gd name="T6" fmla="*/ 0 60000 65536"/>
              <a:gd name="T7" fmla="*/ 0 60000 65536"/>
              <a:gd name="T8" fmla="*/ 0 60000 65536"/>
              <a:gd name="T9" fmla="*/ 0 w 21600"/>
              <a:gd name="T10" fmla="*/ 0 h 21897"/>
              <a:gd name="T11" fmla="*/ 21600 w 21600"/>
              <a:gd name="T12" fmla="*/ 21897 h 218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99"/>
                  <a:pt x="21599" y="21798"/>
                  <a:pt x="21597" y="21896"/>
                </a:cubicBezTo>
              </a:path>
              <a:path w="21600" h="218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99"/>
                  <a:pt x="21599" y="21798"/>
                  <a:pt x="21597" y="21896"/>
                </a:cubicBezTo>
                <a:lnTo>
                  <a:pt x="0" y="2160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ja-JP" altLang="ja-JP" i="1"/>
          </a:p>
        </p:txBody>
      </p:sp>
      <p:sp>
        <p:nvSpPr>
          <p:cNvPr id="88" name="Arc 48"/>
          <p:cNvSpPr>
            <a:spLocks/>
          </p:cNvSpPr>
          <p:nvPr/>
        </p:nvSpPr>
        <p:spPr bwMode="auto">
          <a:xfrm flipH="1" flipV="1">
            <a:off x="6858016" y="4100460"/>
            <a:ext cx="1500198" cy="257234"/>
          </a:xfrm>
          <a:custGeom>
            <a:avLst/>
            <a:gdLst>
              <a:gd name="T0" fmla="*/ 0 w 21600"/>
              <a:gd name="T1" fmla="*/ 0 h 21897"/>
              <a:gd name="T2" fmla="*/ 676347646 w 21600"/>
              <a:gd name="T3" fmla="*/ 2147483647 h 21897"/>
              <a:gd name="T4" fmla="*/ 0 w 21600"/>
              <a:gd name="T5" fmla="*/ 2147483647 h 21897"/>
              <a:gd name="T6" fmla="*/ 0 60000 65536"/>
              <a:gd name="T7" fmla="*/ 0 60000 65536"/>
              <a:gd name="T8" fmla="*/ 0 60000 65536"/>
              <a:gd name="T9" fmla="*/ 0 w 21600"/>
              <a:gd name="T10" fmla="*/ 0 h 21897"/>
              <a:gd name="T11" fmla="*/ 21600 w 21600"/>
              <a:gd name="T12" fmla="*/ 21897 h 218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99"/>
                  <a:pt x="21599" y="21798"/>
                  <a:pt x="21597" y="21896"/>
                </a:cubicBezTo>
              </a:path>
              <a:path w="21600" h="218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99"/>
                  <a:pt x="21599" y="21798"/>
                  <a:pt x="21597" y="21896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rgbClr val="0070C0"/>
            </a:solidFill>
            <a:prstDash val="sysDot"/>
            <a:round/>
            <a:headEnd/>
            <a:tailEnd/>
          </a:ln>
        </p:spPr>
        <p:txBody>
          <a:bodyPr rot="10800000" wrap="none" anchor="ctr"/>
          <a:lstStyle/>
          <a:p>
            <a:endParaRPr lang="ja-JP" altLang="ja-JP" i="1"/>
          </a:p>
        </p:txBody>
      </p:sp>
      <p:sp>
        <p:nvSpPr>
          <p:cNvPr id="89" name="Arc 49"/>
          <p:cNvSpPr>
            <a:spLocks/>
          </p:cNvSpPr>
          <p:nvPr/>
        </p:nvSpPr>
        <p:spPr bwMode="auto">
          <a:xfrm flipH="1" flipV="1">
            <a:off x="6929454" y="3500437"/>
            <a:ext cx="500066" cy="957209"/>
          </a:xfrm>
          <a:custGeom>
            <a:avLst/>
            <a:gdLst>
              <a:gd name="T0" fmla="*/ 0 w 21600"/>
              <a:gd name="T1" fmla="*/ 0 h 21897"/>
              <a:gd name="T2" fmla="*/ 2147483647 w 21600"/>
              <a:gd name="T3" fmla="*/ 2147483647 h 21897"/>
              <a:gd name="T4" fmla="*/ 0 w 21600"/>
              <a:gd name="T5" fmla="*/ 2147483647 h 21897"/>
              <a:gd name="T6" fmla="*/ 0 60000 65536"/>
              <a:gd name="T7" fmla="*/ 0 60000 65536"/>
              <a:gd name="T8" fmla="*/ 0 60000 65536"/>
              <a:gd name="T9" fmla="*/ 0 w 21600"/>
              <a:gd name="T10" fmla="*/ 0 h 21897"/>
              <a:gd name="T11" fmla="*/ 21600 w 21600"/>
              <a:gd name="T12" fmla="*/ 21897 h 218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8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99"/>
                  <a:pt x="21599" y="21798"/>
                  <a:pt x="21597" y="21896"/>
                </a:cubicBezTo>
              </a:path>
              <a:path w="21600" h="218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99"/>
                  <a:pt x="21599" y="21798"/>
                  <a:pt x="21597" y="21896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 cmpd="sng">
            <a:solidFill>
              <a:srgbClr val="FFC000"/>
            </a:solidFill>
            <a:prstDash val="sysDot"/>
            <a:round/>
            <a:headEnd/>
            <a:tailEnd/>
          </a:ln>
        </p:spPr>
        <p:txBody>
          <a:bodyPr rot="10800000" wrap="none" anchor="ctr"/>
          <a:lstStyle/>
          <a:p>
            <a:endParaRPr lang="ja-JP" altLang="ja-JP" i="1"/>
          </a:p>
        </p:txBody>
      </p:sp>
      <p:sp>
        <p:nvSpPr>
          <p:cNvPr id="91" name="Rectangle 61"/>
          <p:cNvSpPr>
            <a:spLocks noChangeArrowheads="1"/>
          </p:cNvSpPr>
          <p:nvPr/>
        </p:nvSpPr>
        <p:spPr bwMode="auto">
          <a:xfrm>
            <a:off x="5413388" y="3143248"/>
            <a:ext cx="1516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dirty="0"/>
              <a:t>受信</a:t>
            </a:r>
            <a:r>
              <a:rPr lang="ja-JP" altLang="en-US" sz="2000" dirty="0" smtClean="0"/>
              <a:t>電圧</a:t>
            </a:r>
            <a:r>
              <a:rPr lang="en-US" altLang="ja-JP" sz="2000" dirty="0" smtClean="0"/>
              <a:t> </a:t>
            </a:r>
            <a:r>
              <a:rPr lang="en-US" altLang="ja-JP" sz="2000" b="1" i="1" dirty="0" smtClean="0"/>
              <a:t>V</a:t>
            </a:r>
            <a:endParaRPr lang="ja-JP" altLang="en-US" sz="2000" i="1" dirty="0"/>
          </a:p>
        </p:txBody>
      </p:sp>
      <p:sp>
        <p:nvSpPr>
          <p:cNvPr id="115" name="Text Box 39"/>
          <p:cNvSpPr txBox="1">
            <a:spLocks noChangeArrowheads="1"/>
          </p:cNvSpPr>
          <p:nvPr/>
        </p:nvSpPr>
        <p:spPr bwMode="auto">
          <a:xfrm>
            <a:off x="7410486" y="3313461"/>
            <a:ext cx="18764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dirty="0" smtClean="0"/>
              <a:t>地面の構造で応答が決まる</a:t>
            </a:r>
            <a:endParaRPr lang="ja-JP" altLang="en-US" sz="2000" dirty="0"/>
          </a:p>
        </p:txBody>
      </p:sp>
      <p:sp>
        <p:nvSpPr>
          <p:cNvPr id="83" name="Arc 41"/>
          <p:cNvSpPr>
            <a:spLocks/>
          </p:cNvSpPr>
          <p:nvPr/>
        </p:nvSpPr>
        <p:spPr bwMode="auto">
          <a:xfrm flipV="1">
            <a:off x="3497228" y="5396227"/>
            <a:ext cx="785819" cy="216962"/>
          </a:xfrm>
          <a:custGeom>
            <a:avLst/>
            <a:gdLst>
              <a:gd name="T0" fmla="*/ 2147483647 w 21600"/>
              <a:gd name="T1" fmla="*/ 0 h 37549"/>
              <a:gd name="T2" fmla="*/ 2147483647 w 21600"/>
              <a:gd name="T3" fmla="*/ 378486509 h 37549"/>
              <a:gd name="T4" fmla="*/ 0 w 21600"/>
              <a:gd name="T5" fmla="*/ 178866176 h 37549"/>
              <a:gd name="T6" fmla="*/ 0 60000 65536"/>
              <a:gd name="T7" fmla="*/ 0 60000 65536"/>
              <a:gd name="T8" fmla="*/ 0 60000 65536"/>
              <a:gd name="T9" fmla="*/ 0 w 21600"/>
              <a:gd name="T10" fmla="*/ 0 h 37549"/>
              <a:gd name="T11" fmla="*/ 21600 w 21600"/>
              <a:gd name="T12" fmla="*/ 37549 h 375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549" fill="none" extrusionOk="0">
                <a:moveTo>
                  <a:pt x="12315" y="0"/>
                </a:moveTo>
                <a:cubicBezTo>
                  <a:pt x="18131" y="4036"/>
                  <a:pt x="21600" y="10666"/>
                  <a:pt x="21600" y="17745"/>
                </a:cubicBezTo>
                <a:cubicBezTo>
                  <a:pt x="21600" y="26340"/>
                  <a:pt x="16503" y="34118"/>
                  <a:pt x="8622" y="37549"/>
                </a:cubicBezTo>
              </a:path>
              <a:path w="21600" h="37549" stroke="0" extrusionOk="0">
                <a:moveTo>
                  <a:pt x="12315" y="0"/>
                </a:moveTo>
                <a:cubicBezTo>
                  <a:pt x="18131" y="4036"/>
                  <a:pt x="21600" y="10666"/>
                  <a:pt x="21600" y="17745"/>
                </a:cubicBezTo>
                <a:cubicBezTo>
                  <a:pt x="21600" y="26340"/>
                  <a:pt x="16503" y="34118"/>
                  <a:pt x="8622" y="37549"/>
                </a:cubicBezTo>
                <a:lnTo>
                  <a:pt x="0" y="1774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750">
            <a:solidFill>
              <a:srgbClr val="0000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4" name="Arc 43"/>
          <p:cNvSpPr>
            <a:spLocks/>
          </p:cNvSpPr>
          <p:nvPr/>
        </p:nvSpPr>
        <p:spPr bwMode="auto">
          <a:xfrm flipH="1">
            <a:off x="3425791" y="5396227"/>
            <a:ext cx="714380" cy="216962"/>
          </a:xfrm>
          <a:custGeom>
            <a:avLst/>
            <a:gdLst>
              <a:gd name="T0" fmla="*/ 2147483647 w 21600"/>
              <a:gd name="T1" fmla="*/ 0 h 37549"/>
              <a:gd name="T2" fmla="*/ 2147483647 w 21600"/>
              <a:gd name="T3" fmla="*/ 378486509 h 37549"/>
              <a:gd name="T4" fmla="*/ 0 w 21600"/>
              <a:gd name="T5" fmla="*/ 178866176 h 37549"/>
              <a:gd name="T6" fmla="*/ 0 60000 65536"/>
              <a:gd name="T7" fmla="*/ 0 60000 65536"/>
              <a:gd name="T8" fmla="*/ 0 60000 65536"/>
              <a:gd name="T9" fmla="*/ 0 w 21600"/>
              <a:gd name="T10" fmla="*/ 0 h 37549"/>
              <a:gd name="T11" fmla="*/ 21600 w 21600"/>
              <a:gd name="T12" fmla="*/ 37549 h 375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549" fill="none" extrusionOk="0">
                <a:moveTo>
                  <a:pt x="12315" y="0"/>
                </a:moveTo>
                <a:cubicBezTo>
                  <a:pt x="18131" y="4036"/>
                  <a:pt x="21600" y="10666"/>
                  <a:pt x="21600" y="17745"/>
                </a:cubicBezTo>
                <a:cubicBezTo>
                  <a:pt x="21600" y="26340"/>
                  <a:pt x="16503" y="34118"/>
                  <a:pt x="8622" y="37549"/>
                </a:cubicBezTo>
              </a:path>
              <a:path w="21600" h="37549" stroke="0" extrusionOk="0">
                <a:moveTo>
                  <a:pt x="12315" y="0"/>
                </a:moveTo>
                <a:cubicBezTo>
                  <a:pt x="18131" y="4036"/>
                  <a:pt x="21600" y="10666"/>
                  <a:pt x="21600" y="17745"/>
                </a:cubicBezTo>
                <a:cubicBezTo>
                  <a:pt x="21600" y="26340"/>
                  <a:pt x="16503" y="34118"/>
                  <a:pt x="8622" y="37549"/>
                </a:cubicBezTo>
                <a:lnTo>
                  <a:pt x="0" y="17745"/>
                </a:lnTo>
                <a:close/>
              </a:path>
            </a:pathLst>
          </a:custGeom>
          <a:noFill/>
          <a:ln w="31750">
            <a:solidFill>
              <a:srgbClr val="0000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7" name="Oval 37"/>
          <p:cNvSpPr>
            <a:spLocks noChangeArrowheads="1"/>
          </p:cNvSpPr>
          <p:nvPr/>
        </p:nvSpPr>
        <p:spPr bwMode="auto">
          <a:xfrm>
            <a:off x="3286697" y="4962234"/>
            <a:ext cx="1139226" cy="178690"/>
          </a:xfrm>
          <a:prstGeom prst="ellipse">
            <a:avLst/>
          </a:prstGeom>
          <a:solidFill>
            <a:schemeClr val="bg1">
              <a:alpha val="20000"/>
            </a:schemeClr>
          </a:solidFill>
          <a:ln w="15875">
            <a:solidFill>
              <a:srgbClr val="FF0000">
                <a:alpha val="75000"/>
              </a:srgb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9" name="Line 74"/>
          <p:cNvSpPr>
            <a:spLocks noChangeShapeType="1"/>
          </p:cNvSpPr>
          <p:nvPr/>
        </p:nvSpPr>
        <p:spPr bwMode="auto">
          <a:xfrm>
            <a:off x="3854419" y="5143512"/>
            <a:ext cx="0" cy="6120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" name="Oval 68"/>
          <p:cNvSpPr>
            <a:spLocks noChangeArrowheads="1"/>
          </p:cNvSpPr>
          <p:nvPr/>
        </p:nvSpPr>
        <p:spPr bwMode="auto">
          <a:xfrm>
            <a:off x="5260724" y="5388768"/>
            <a:ext cx="857489" cy="214314"/>
          </a:xfrm>
          <a:prstGeom prst="ellipse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3" name="Arc 72"/>
          <p:cNvSpPr>
            <a:spLocks/>
          </p:cNvSpPr>
          <p:nvPr/>
        </p:nvSpPr>
        <p:spPr bwMode="auto">
          <a:xfrm>
            <a:off x="5118081" y="5534866"/>
            <a:ext cx="255399" cy="386968"/>
          </a:xfrm>
          <a:custGeom>
            <a:avLst/>
            <a:gdLst>
              <a:gd name="T0" fmla="*/ 691447997 w 21600"/>
              <a:gd name="T1" fmla="*/ 0 h 21651"/>
              <a:gd name="T2" fmla="*/ 65530547 w 21600"/>
              <a:gd name="T3" fmla="*/ 2147483647 h 21651"/>
              <a:gd name="T4" fmla="*/ 0 w 21600"/>
              <a:gd name="T5" fmla="*/ 43745434 h 21651"/>
              <a:gd name="T6" fmla="*/ 0 60000 65536"/>
              <a:gd name="T7" fmla="*/ 0 60000 65536"/>
              <a:gd name="T8" fmla="*/ 0 60000 65536"/>
              <a:gd name="T9" fmla="*/ 0 w 21600"/>
              <a:gd name="T10" fmla="*/ 0 h 21651"/>
              <a:gd name="T11" fmla="*/ 21600 w 21600"/>
              <a:gd name="T12" fmla="*/ 21651 h 216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1" fill="none" extrusionOk="0">
                <a:moveTo>
                  <a:pt x="21599" y="-1"/>
                </a:moveTo>
                <a:cubicBezTo>
                  <a:pt x="21599" y="49"/>
                  <a:pt x="21600" y="98"/>
                  <a:pt x="21600" y="148"/>
                </a:cubicBezTo>
                <a:cubicBezTo>
                  <a:pt x="21600" y="11284"/>
                  <a:pt x="13133" y="20595"/>
                  <a:pt x="2046" y="21650"/>
                </a:cubicBezTo>
              </a:path>
              <a:path w="21600" h="21651" stroke="0" extrusionOk="0">
                <a:moveTo>
                  <a:pt x="21599" y="-1"/>
                </a:moveTo>
                <a:cubicBezTo>
                  <a:pt x="21599" y="49"/>
                  <a:pt x="21600" y="98"/>
                  <a:pt x="21600" y="148"/>
                </a:cubicBezTo>
                <a:cubicBezTo>
                  <a:pt x="21600" y="11284"/>
                  <a:pt x="13133" y="20595"/>
                  <a:pt x="2046" y="21650"/>
                </a:cubicBezTo>
                <a:lnTo>
                  <a:pt x="0" y="148"/>
                </a:lnTo>
                <a:close/>
              </a:path>
            </a:pathLst>
          </a:custGeom>
          <a:noFill/>
          <a:ln w="635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4" name="Arc 73"/>
          <p:cNvSpPr>
            <a:spLocks/>
          </p:cNvSpPr>
          <p:nvPr/>
        </p:nvSpPr>
        <p:spPr bwMode="auto">
          <a:xfrm flipH="1">
            <a:off x="6046541" y="5572555"/>
            <a:ext cx="214547" cy="386968"/>
          </a:xfrm>
          <a:custGeom>
            <a:avLst/>
            <a:gdLst>
              <a:gd name="T0" fmla="*/ 691447997 w 21600"/>
              <a:gd name="T1" fmla="*/ 0 h 21651"/>
              <a:gd name="T2" fmla="*/ 65530547 w 21600"/>
              <a:gd name="T3" fmla="*/ 2147483647 h 21651"/>
              <a:gd name="T4" fmla="*/ 0 w 21600"/>
              <a:gd name="T5" fmla="*/ 43745434 h 21651"/>
              <a:gd name="T6" fmla="*/ 0 60000 65536"/>
              <a:gd name="T7" fmla="*/ 0 60000 65536"/>
              <a:gd name="T8" fmla="*/ 0 60000 65536"/>
              <a:gd name="T9" fmla="*/ 0 w 21600"/>
              <a:gd name="T10" fmla="*/ 0 h 21651"/>
              <a:gd name="T11" fmla="*/ 21600 w 21600"/>
              <a:gd name="T12" fmla="*/ 21651 h 216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1" fill="none" extrusionOk="0">
                <a:moveTo>
                  <a:pt x="21599" y="-1"/>
                </a:moveTo>
                <a:cubicBezTo>
                  <a:pt x="21599" y="49"/>
                  <a:pt x="21600" y="98"/>
                  <a:pt x="21600" y="148"/>
                </a:cubicBezTo>
                <a:cubicBezTo>
                  <a:pt x="21600" y="11284"/>
                  <a:pt x="13133" y="20595"/>
                  <a:pt x="2046" y="21650"/>
                </a:cubicBezTo>
              </a:path>
              <a:path w="21600" h="21651" stroke="0" extrusionOk="0">
                <a:moveTo>
                  <a:pt x="21599" y="-1"/>
                </a:moveTo>
                <a:cubicBezTo>
                  <a:pt x="21599" y="49"/>
                  <a:pt x="21600" y="98"/>
                  <a:pt x="21600" y="148"/>
                </a:cubicBezTo>
                <a:cubicBezTo>
                  <a:pt x="21600" y="11284"/>
                  <a:pt x="13133" y="20595"/>
                  <a:pt x="2046" y="21650"/>
                </a:cubicBezTo>
                <a:lnTo>
                  <a:pt x="0" y="148"/>
                </a:lnTo>
                <a:close/>
              </a:path>
            </a:pathLst>
          </a:custGeom>
          <a:noFill/>
          <a:ln w="635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6" name="Arc 75"/>
          <p:cNvSpPr>
            <a:spLocks/>
          </p:cNvSpPr>
          <p:nvPr/>
        </p:nvSpPr>
        <p:spPr bwMode="auto">
          <a:xfrm>
            <a:off x="5403833" y="5603082"/>
            <a:ext cx="137878" cy="500066"/>
          </a:xfrm>
          <a:custGeom>
            <a:avLst/>
            <a:gdLst>
              <a:gd name="T0" fmla="*/ 34456003 w 21600"/>
              <a:gd name="T1" fmla="*/ 0 h 22222"/>
              <a:gd name="T2" fmla="*/ 2515252 w 21600"/>
              <a:gd name="T3" fmla="*/ 2147483647 h 22222"/>
              <a:gd name="T4" fmla="*/ 0 w 21600"/>
              <a:gd name="T5" fmla="*/ 842363352 h 22222"/>
              <a:gd name="T6" fmla="*/ 0 60000 65536"/>
              <a:gd name="T7" fmla="*/ 0 60000 65536"/>
              <a:gd name="T8" fmla="*/ 0 60000 65536"/>
              <a:gd name="T9" fmla="*/ 0 w 21600"/>
              <a:gd name="T10" fmla="*/ 0 h 22222"/>
              <a:gd name="T11" fmla="*/ 21600 w 21600"/>
              <a:gd name="T12" fmla="*/ 22222 h 22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222" fill="none" extrusionOk="0">
                <a:moveTo>
                  <a:pt x="21589" y="-1"/>
                </a:moveTo>
                <a:cubicBezTo>
                  <a:pt x="21596" y="226"/>
                  <a:pt x="21600" y="453"/>
                  <a:pt x="21600" y="680"/>
                </a:cubicBezTo>
                <a:cubicBezTo>
                  <a:pt x="21600" y="11997"/>
                  <a:pt x="12863" y="21396"/>
                  <a:pt x="1576" y="22222"/>
                </a:cubicBezTo>
              </a:path>
              <a:path w="21600" h="22222" stroke="0" extrusionOk="0">
                <a:moveTo>
                  <a:pt x="21589" y="-1"/>
                </a:moveTo>
                <a:cubicBezTo>
                  <a:pt x="21596" y="226"/>
                  <a:pt x="21600" y="453"/>
                  <a:pt x="21600" y="680"/>
                </a:cubicBezTo>
                <a:cubicBezTo>
                  <a:pt x="21600" y="11997"/>
                  <a:pt x="12863" y="21396"/>
                  <a:pt x="1576" y="22222"/>
                </a:cubicBezTo>
                <a:lnTo>
                  <a:pt x="0" y="680"/>
                </a:lnTo>
                <a:close/>
              </a:path>
            </a:pathLst>
          </a:custGeom>
          <a:noFill/>
          <a:ln w="635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7" name="Arc 76"/>
          <p:cNvSpPr>
            <a:spLocks/>
          </p:cNvSpPr>
          <p:nvPr/>
        </p:nvSpPr>
        <p:spPr bwMode="auto">
          <a:xfrm flipH="1">
            <a:off x="5839958" y="5534866"/>
            <a:ext cx="135136" cy="568282"/>
          </a:xfrm>
          <a:custGeom>
            <a:avLst/>
            <a:gdLst>
              <a:gd name="T0" fmla="*/ 34456003 w 21600"/>
              <a:gd name="T1" fmla="*/ 0 h 22222"/>
              <a:gd name="T2" fmla="*/ 2515252 w 21600"/>
              <a:gd name="T3" fmla="*/ 2147483647 h 22222"/>
              <a:gd name="T4" fmla="*/ 0 w 21600"/>
              <a:gd name="T5" fmla="*/ 842363352 h 22222"/>
              <a:gd name="T6" fmla="*/ 0 60000 65536"/>
              <a:gd name="T7" fmla="*/ 0 60000 65536"/>
              <a:gd name="T8" fmla="*/ 0 60000 65536"/>
              <a:gd name="T9" fmla="*/ 0 w 21600"/>
              <a:gd name="T10" fmla="*/ 0 h 22222"/>
              <a:gd name="T11" fmla="*/ 21600 w 21600"/>
              <a:gd name="T12" fmla="*/ 22222 h 22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222" fill="none" extrusionOk="0">
                <a:moveTo>
                  <a:pt x="21589" y="-1"/>
                </a:moveTo>
                <a:cubicBezTo>
                  <a:pt x="21596" y="226"/>
                  <a:pt x="21600" y="453"/>
                  <a:pt x="21600" y="680"/>
                </a:cubicBezTo>
                <a:cubicBezTo>
                  <a:pt x="21600" y="11997"/>
                  <a:pt x="12863" y="21396"/>
                  <a:pt x="1576" y="22222"/>
                </a:cubicBezTo>
              </a:path>
              <a:path w="21600" h="22222" stroke="0" extrusionOk="0">
                <a:moveTo>
                  <a:pt x="21589" y="-1"/>
                </a:moveTo>
                <a:cubicBezTo>
                  <a:pt x="21596" y="226"/>
                  <a:pt x="21600" y="453"/>
                  <a:pt x="21600" y="680"/>
                </a:cubicBezTo>
                <a:cubicBezTo>
                  <a:pt x="21600" y="11997"/>
                  <a:pt x="12863" y="21396"/>
                  <a:pt x="1576" y="22222"/>
                </a:cubicBezTo>
                <a:lnTo>
                  <a:pt x="0" y="680"/>
                </a:lnTo>
                <a:close/>
              </a:path>
            </a:pathLst>
          </a:custGeom>
          <a:noFill/>
          <a:ln w="635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8" name="Arc 78"/>
          <p:cNvSpPr>
            <a:spLocks/>
          </p:cNvSpPr>
          <p:nvPr/>
        </p:nvSpPr>
        <p:spPr bwMode="auto">
          <a:xfrm>
            <a:off x="5406575" y="4908531"/>
            <a:ext cx="135136" cy="554897"/>
          </a:xfrm>
          <a:custGeom>
            <a:avLst/>
            <a:gdLst>
              <a:gd name="T0" fmla="*/ 0 w 21600"/>
              <a:gd name="T1" fmla="*/ 0 h 21718"/>
              <a:gd name="T2" fmla="*/ 34473650 w 21600"/>
              <a:gd name="T3" fmla="*/ 2147483647 h 21718"/>
              <a:gd name="T4" fmla="*/ 0 w 21600"/>
              <a:gd name="T5" fmla="*/ 2147483647 h 21718"/>
              <a:gd name="T6" fmla="*/ 0 60000 65536"/>
              <a:gd name="T7" fmla="*/ 0 60000 65536"/>
              <a:gd name="T8" fmla="*/ 0 60000 65536"/>
              <a:gd name="T9" fmla="*/ 0 w 21600"/>
              <a:gd name="T10" fmla="*/ 0 h 21718"/>
              <a:gd name="T11" fmla="*/ 21600 w 21600"/>
              <a:gd name="T12" fmla="*/ 21718 h 217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1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39"/>
                  <a:pt x="21599" y="21678"/>
                  <a:pt x="21599" y="21717"/>
                </a:cubicBezTo>
              </a:path>
              <a:path w="21600" h="2171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39"/>
                  <a:pt x="21599" y="21678"/>
                  <a:pt x="21599" y="21717"/>
                </a:cubicBezTo>
                <a:lnTo>
                  <a:pt x="0" y="21600"/>
                </a:lnTo>
                <a:close/>
              </a:path>
            </a:pathLst>
          </a:cu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9" name="Arc 79"/>
          <p:cNvSpPr>
            <a:spLocks/>
          </p:cNvSpPr>
          <p:nvPr/>
        </p:nvSpPr>
        <p:spPr bwMode="auto">
          <a:xfrm flipH="1">
            <a:off x="5839958" y="4904560"/>
            <a:ext cx="135136" cy="554897"/>
          </a:xfrm>
          <a:custGeom>
            <a:avLst/>
            <a:gdLst>
              <a:gd name="T0" fmla="*/ 0 w 21600"/>
              <a:gd name="T1" fmla="*/ 0 h 21718"/>
              <a:gd name="T2" fmla="*/ 34473650 w 21600"/>
              <a:gd name="T3" fmla="*/ 2147483647 h 21718"/>
              <a:gd name="T4" fmla="*/ 0 w 21600"/>
              <a:gd name="T5" fmla="*/ 2147483647 h 21718"/>
              <a:gd name="T6" fmla="*/ 0 60000 65536"/>
              <a:gd name="T7" fmla="*/ 0 60000 65536"/>
              <a:gd name="T8" fmla="*/ 0 60000 65536"/>
              <a:gd name="T9" fmla="*/ 0 w 21600"/>
              <a:gd name="T10" fmla="*/ 0 h 21718"/>
              <a:gd name="T11" fmla="*/ 21600 w 21600"/>
              <a:gd name="T12" fmla="*/ 21718 h 217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1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39"/>
                  <a:pt x="21599" y="21678"/>
                  <a:pt x="21599" y="21717"/>
                </a:cubicBezTo>
              </a:path>
              <a:path w="21600" h="2171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39"/>
                  <a:pt x="21599" y="21678"/>
                  <a:pt x="21599" y="21717"/>
                </a:cubicBezTo>
                <a:lnTo>
                  <a:pt x="0" y="21600"/>
                </a:lnTo>
                <a:close/>
              </a:path>
            </a:pathLst>
          </a:cu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" name="Arc 80"/>
          <p:cNvSpPr>
            <a:spLocks/>
          </p:cNvSpPr>
          <p:nvPr/>
        </p:nvSpPr>
        <p:spPr bwMode="auto">
          <a:xfrm>
            <a:off x="5189519" y="5106238"/>
            <a:ext cx="183961" cy="385751"/>
          </a:xfrm>
          <a:custGeom>
            <a:avLst/>
            <a:gdLst>
              <a:gd name="T0" fmla="*/ 0 w 21597"/>
              <a:gd name="T1" fmla="*/ 0 h 21600"/>
              <a:gd name="T2" fmla="*/ 691767083 w 21597"/>
              <a:gd name="T3" fmla="*/ 2147483647 h 21600"/>
              <a:gd name="T4" fmla="*/ 0 w 21597"/>
              <a:gd name="T5" fmla="*/ 2147483647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-1" y="0"/>
                </a:moveTo>
                <a:cubicBezTo>
                  <a:pt x="11793" y="0"/>
                  <a:pt x="21406" y="9459"/>
                  <a:pt x="21597" y="21250"/>
                </a:cubicBezTo>
              </a:path>
              <a:path w="21597" h="21600" stroke="0" extrusionOk="0">
                <a:moveTo>
                  <a:pt x="-1" y="0"/>
                </a:moveTo>
                <a:cubicBezTo>
                  <a:pt x="11793" y="0"/>
                  <a:pt x="21406" y="9459"/>
                  <a:pt x="21597" y="21250"/>
                </a:cubicBezTo>
                <a:lnTo>
                  <a:pt x="0" y="21600"/>
                </a:lnTo>
                <a:close/>
              </a:path>
            </a:pathLst>
          </a:cu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1" name="Arc 81"/>
          <p:cNvSpPr>
            <a:spLocks/>
          </p:cNvSpPr>
          <p:nvPr/>
        </p:nvSpPr>
        <p:spPr bwMode="auto">
          <a:xfrm flipH="1">
            <a:off x="6046308" y="5102267"/>
            <a:ext cx="214781" cy="385751"/>
          </a:xfrm>
          <a:custGeom>
            <a:avLst/>
            <a:gdLst>
              <a:gd name="T0" fmla="*/ 0 w 21597"/>
              <a:gd name="T1" fmla="*/ 0 h 21600"/>
              <a:gd name="T2" fmla="*/ 691767083 w 21597"/>
              <a:gd name="T3" fmla="*/ 2147483647 h 21600"/>
              <a:gd name="T4" fmla="*/ 0 w 21597"/>
              <a:gd name="T5" fmla="*/ 2147483647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-1" y="0"/>
                </a:moveTo>
                <a:cubicBezTo>
                  <a:pt x="11793" y="0"/>
                  <a:pt x="21406" y="9459"/>
                  <a:pt x="21597" y="21250"/>
                </a:cubicBezTo>
              </a:path>
              <a:path w="21597" h="21600" stroke="0" extrusionOk="0">
                <a:moveTo>
                  <a:pt x="-1" y="0"/>
                </a:moveTo>
                <a:cubicBezTo>
                  <a:pt x="11793" y="0"/>
                  <a:pt x="21406" y="9459"/>
                  <a:pt x="21597" y="21250"/>
                </a:cubicBezTo>
                <a:lnTo>
                  <a:pt x="0" y="21600"/>
                </a:lnTo>
                <a:close/>
              </a:path>
            </a:pathLst>
          </a:cu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" name="Arc 41"/>
          <p:cNvSpPr>
            <a:spLocks/>
          </p:cNvSpPr>
          <p:nvPr/>
        </p:nvSpPr>
        <p:spPr bwMode="auto">
          <a:xfrm flipV="1">
            <a:off x="5332394" y="5379244"/>
            <a:ext cx="785819" cy="216962"/>
          </a:xfrm>
          <a:custGeom>
            <a:avLst/>
            <a:gdLst>
              <a:gd name="T0" fmla="*/ 2147483647 w 21600"/>
              <a:gd name="T1" fmla="*/ 0 h 37549"/>
              <a:gd name="T2" fmla="*/ 2147483647 w 21600"/>
              <a:gd name="T3" fmla="*/ 378486509 h 37549"/>
              <a:gd name="T4" fmla="*/ 0 w 21600"/>
              <a:gd name="T5" fmla="*/ 178866176 h 37549"/>
              <a:gd name="T6" fmla="*/ 0 60000 65536"/>
              <a:gd name="T7" fmla="*/ 0 60000 65536"/>
              <a:gd name="T8" fmla="*/ 0 60000 65536"/>
              <a:gd name="T9" fmla="*/ 0 w 21600"/>
              <a:gd name="T10" fmla="*/ 0 h 37549"/>
              <a:gd name="T11" fmla="*/ 21600 w 21600"/>
              <a:gd name="T12" fmla="*/ 37549 h 375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549" fill="none" extrusionOk="0">
                <a:moveTo>
                  <a:pt x="12315" y="0"/>
                </a:moveTo>
                <a:cubicBezTo>
                  <a:pt x="18131" y="4036"/>
                  <a:pt x="21600" y="10666"/>
                  <a:pt x="21600" y="17745"/>
                </a:cubicBezTo>
                <a:cubicBezTo>
                  <a:pt x="21600" y="26340"/>
                  <a:pt x="16503" y="34118"/>
                  <a:pt x="8622" y="37549"/>
                </a:cubicBezTo>
              </a:path>
              <a:path w="21600" h="37549" stroke="0" extrusionOk="0">
                <a:moveTo>
                  <a:pt x="12315" y="0"/>
                </a:moveTo>
                <a:cubicBezTo>
                  <a:pt x="18131" y="4036"/>
                  <a:pt x="21600" y="10666"/>
                  <a:pt x="21600" y="17745"/>
                </a:cubicBezTo>
                <a:cubicBezTo>
                  <a:pt x="21600" y="26340"/>
                  <a:pt x="16503" y="34118"/>
                  <a:pt x="8622" y="37549"/>
                </a:cubicBezTo>
                <a:lnTo>
                  <a:pt x="0" y="17745"/>
                </a:lnTo>
                <a:close/>
              </a:path>
            </a:pathLst>
          </a:custGeom>
          <a:noFill/>
          <a:ln w="6350">
            <a:solidFill>
              <a:srgbClr val="0000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" name="Arc 43"/>
          <p:cNvSpPr>
            <a:spLocks/>
          </p:cNvSpPr>
          <p:nvPr/>
        </p:nvSpPr>
        <p:spPr bwMode="auto">
          <a:xfrm flipH="1">
            <a:off x="5260957" y="5379244"/>
            <a:ext cx="714380" cy="216962"/>
          </a:xfrm>
          <a:custGeom>
            <a:avLst/>
            <a:gdLst>
              <a:gd name="T0" fmla="*/ 2147483647 w 21600"/>
              <a:gd name="T1" fmla="*/ 0 h 37549"/>
              <a:gd name="T2" fmla="*/ 2147483647 w 21600"/>
              <a:gd name="T3" fmla="*/ 378486509 h 37549"/>
              <a:gd name="T4" fmla="*/ 0 w 21600"/>
              <a:gd name="T5" fmla="*/ 178866176 h 37549"/>
              <a:gd name="T6" fmla="*/ 0 60000 65536"/>
              <a:gd name="T7" fmla="*/ 0 60000 65536"/>
              <a:gd name="T8" fmla="*/ 0 60000 65536"/>
              <a:gd name="T9" fmla="*/ 0 w 21600"/>
              <a:gd name="T10" fmla="*/ 0 h 37549"/>
              <a:gd name="T11" fmla="*/ 21600 w 21600"/>
              <a:gd name="T12" fmla="*/ 37549 h 375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549" fill="none" extrusionOk="0">
                <a:moveTo>
                  <a:pt x="12315" y="0"/>
                </a:moveTo>
                <a:cubicBezTo>
                  <a:pt x="18131" y="4036"/>
                  <a:pt x="21600" y="10666"/>
                  <a:pt x="21600" y="17745"/>
                </a:cubicBezTo>
                <a:cubicBezTo>
                  <a:pt x="21600" y="26340"/>
                  <a:pt x="16503" y="34118"/>
                  <a:pt x="8622" y="37549"/>
                </a:cubicBezTo>
              </a:path>
              <a:path w="21600" h="37549" stroke="0" extrusionOk="0">
                <a:moveTo>
                  <a:pt x="12315" y="0"/>
                </a:moveTo>
                <a:cubicBezTo>
                  <a:pt x="18131" y="4036"/>
                  <a:pt x="21600" y="10666"/>
                  <a:pt x="21600" y="17745"/>
                </a:cubicBezTo>
                <a:cubicBezTo>
                  <a:pt x="21600" y="26340"/>
                  <a:pt x="16503" y="34118"/>
                  <a:pt x="8622" y="37549"/>
                </a:cubicBezTo>
                <a:lnTo>
                  <a:pt x="0" y="17745"/>
                </a:lnTo>
                <a:close/>
              </a:path>
            </a:pathLst>
          </a:custGeom>
          <a:noFill/>
          <a:ln w="6350">
            <a:solidFill>
              <a:srgbClr val="0000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" name="Oval 37"/>
          <p:cNvSpPr>
            <a:spLocks noChangeArrowheads="1"/>
          </p:cNvSpPr>
          <p:nvPr/>
        </p:nvSpPr>
        <p:spPr bwMode="auto">
          <a:xfrm>
            <a:off x="5121863" y="4929198"/>
            <a:ext cx="1139226" cy="178690"/>
          </a:xfrm>
          <a:prstGeom prst="ellipse">
            <a:avLst/>
          </a:prstGeom>
          <a:noFill/>
          <a:ln w="15875">
            <a:solidFill>
              <a:srgbClr val="FF0000">
                <a:alpha val="75000"/>
              </a:srgb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5" name="Line 77"/>
          <p:cNvSpPr>
            <a:spLocks noChangeShapeType="1"/>
          </p:cNvSpPr>
          <p:nvPr/>
        </p:nvSpPr>
        <p:spPr bwMode="auto">
          <a:xfrm>
            <a:off x="5689585" y="4745826"/>
            <a:ext cx="0" cy="719138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6" name="Line 74"/>
          <p:cNvSpPr>
            <a:spLocks noChangeShapeType="1"/>
          </p:cNvSpPr>
          <p:nvPr/>
        </p:nvSpPr>
        <p:spPr bwMode="auto">
          <a:xfrm>
            <a:off x="5689585" y="5603082"/>
            <a:ext cx="0" cy="61200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7" name="Oval 68"/>
          <p:cNvSpPr>
            <a:spLocks noChangeArrowheads="1"/>
          </p:cNvSpPr>
          <p:nvPr/>
        </p:nvSpPr>
        <p:spPr bwMode="auto">
          <a:xfrm>
            <a:off x="5132042" y="5674520"/>
            <a:ext cx="1200485" cy="214314"/>
          </a:xfrm>
          <a:prstGeom prst="ellipse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8" name="Arc 41"/>
          <p:cNvSpPr>
            <a:spLocks/>
          </p:cNvSpPr>
          <p:nvPr/>
        </p:nvSpPr>
        <p:spPr bwMode="auto">
          <a:xfrm flipV="1">
            <a:off x="5203715" y="5671872"/>
            <a:ext cx="1100147" cy="216962"/>
          </a:xfrm>
          <a:custGeom>
            <a:avLst/>
            <a:gdLst>
              <a:gd name="T0" fmla="*/ 2147483647 w 21600"/>
              <a:gd name="T1" fmla="*/ 0 h 37549"/>
              <a:gd name="T2" fmla="*/ 2147483647 w 21600"/>
              <a:gd name="T3" fmla="*/ 378486509 h 37549"/>
              <a:gd name="T4" fmla="*/ 0 w 21600"/>
              <a:gd name="T5" fmla="*/ 178866176 h 37549"/>
              <a:gd name="T6" fmla="*/ 0 60000 65536"/>
              <a:gd name="T7" fmla="*/ 0 60000 65536"/>
              <a:gd name="T8" fmla="*/ 0 60000 65536"/>
              <a:gd name="T9" fmla="*/ 0 w 21600"/>
              <a:gd name="T10" fmla="*/ 0 h 37549"/>
              <a:gd name="T11" fmla="*/ 21600 w 21600"/>
              <a:gd name="T12" fmla="*/ 37549 h 375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549" fill="none" extrusionOk="0">
                <a:moveTo>
                  <a:pt x="12315" y="0"/>
                </a:moveTo>
                <a:cubicBezTo>
                  <a:pt x="18131" y="4036"/>
                  <a:pt x="21600" y="10666"/>
                  <a:pt x="21600" y="17745"/>
                </a:cubicBezTo>
                <a:cubicBezTo>
                  <a:pt x="21600" y="26340"/>
                  <a:pt x="16503" y="34118"/>
                  <a:pt x="8622" y="37549"/>
                </a:cubicBezTo>
              </a:path>
              <a:path w="21600" h="37549" stroke="0" extrusionOk="0">
                <a:moveTo>
                  <a:pt x="12315" y="0"/>
                </a:moveTo>
                <a:cubicBezTo>
                  <a:pt x="18131" y="4036"/>
                  <a:pt x="21600" y="10666"/>
                  <a:pt x="21600" y="17745"/>
                </a:cubicBezTo>
                <a:cubicBezTo>
                  <a:pt x="21600" y="26340"/>
                  <a:pt x="16503" y="34118"/>
                  <a:pt x="8622" y="37549"/>
                </a:cubicBezTo>
                <a:lnTo>
                  <a:pt x="0" y="17745"/>
                </a:lnTo>
                <a:close/>
              </a:path>
            </a:pathLst>
          </a:custGeom>
          <a:noFill/>
          <a:ln w="6350">
            <a:solidFill>
              <a:srgbClr val="0000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9" name="Arc 43"/>
          <p:cNvSpPr>
            <a:spLocks/>
          </p:cNvSpPr>
          <p:nvPr/>
        </p:nvSpPr>
        <p:spPr bwMode="auto">
          <a:xfrm flipH="1">
            <a:off x="5132280" y="5671872"/>
            <a:ext cx="1000133" cy="216962"/>
          </a:xfrm>
          <a:custGeom>
            <a:avLst/>
            <a:gdLst>
              <a:gd name="T0" fmla="*/ 2147483647 w 21600"/>
              <a:gd name="T1" fmla="*/ 0 h 37549"/>
              <a:gd name="T2" fmla="*/ 2147483647 w 21600"/>
              <a:gd name="T3" fmla="*/ 378486509 h 37549"/>
              <a:gd name="T4" fmla="*/ 0 w 21600"/>
              <a:gd name="T5" fmla="*/ 178866176 h 37549"/>
              <a:gd name="T6" fmla="*/ 0 60000 65536"/>
              <a:gd name="T7" fmla="*/ 0 60000 65536"/>
              <a:gd name="T8" fmla="*/ 0 60000 65536"/>
              <a:gd name="T9" fmla="*/ 0 w 21600"/>
              <a:gd name="T10" fmla="*/ 0 h 37549"/>
              <a:gd name="T11" fmla="*/ 21600 w 21600"/>
              <a:gd name="T12" fmla="*/ 37549 h 375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549" fill="none" extrusionOk="0">
                <a:moveTo>
                  <a:pt x="12315" y="0"/>
                </a:moveTo>
                <a:cubicBezTo>
                  <a:pt x="18131" y="4036"/>
                  <a:pt x="21600" y="10666"/>
                  <a:pt x="21600" y="17745"/>
                </a:cubicBezTo>
                <a:cubicBezTo>
                  <a:pt x="21600" y="26340"/>
                  <a:pt x="16503" y="34118"/>
                  <a:pt x="8622" y="37549"/>
                </a:cubicBezTo>
              </a:path>
              <a:path w="21600" h="37549" stroke="0" extrusionOk="0">
                <a:moveTo>
                  <a:pt x="12315" y="0"/>
                </a:moveTo>
                <a:cubicBezTo>
                  <a:pt x="18131" y="4036"/>
                  <a:pt x="21600" y="10666"/>
                  <a:pt x="21600" y="17745"/>
                </a:cubicBezTo>
                <a:cubicBezTo>
                  <a:pt x="21600" y="26340"/>
                  <a:pt x="16503" y="34118"/>
                  <a:pt x="8622" y="37549"/>
                </a:cubicBezTo>
                <a:lnTo>
                  <a:pt x="0" y="17745"/>
                </a:lnTo>
                <a:close/>
              </a:path>
            </a:pathLst>
          </a:custGeom>
          <a:noFill/>
          <a:ln w="6350">
            <a:solidFill>
              <a:srgbClr val="0000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4" name="Oval 68"/>
          <p:cNvSpPr>
            <a:spLocks noChangeArrowheads="1"/>
          </p:cNvSpPr>
          <p:nvPr/>
        </p:nvSpPr>
        <p:spPr bwMode="auto">
          <a:xfrm>
            <a:off x="7000892" y="5643576"/>
            <a:ext cx="1028987" cy="235744"/>
          </a:xfrm>
          <a:prstGeom prst="ellipse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" name="Arc 72"/>
          <p:cNvSpPr>
            <a:spLocks/>
          </p:cNvSpPr>
          <p:nvPr/>
        </p:nvSpPr>
        <p:spPr bwMode="auto">
          <a:xfrm>
            <a:off x="6980165" y="5861116"/>
            <a:ext cx="235041" cy="425404"/>
          </a:xfrm>
          <a:custGeom>
            <a:avLst/>
            <a:gdLst>
              <a:gd name="T0" fmla="*/ 691447997 w 21600"/>
              <a:gd name="T1" fmla="*/ 0 h 21651"/>
              <a:gd name="T2" fmla="*/ 65530547 w 21600"/>
              <a:gd name="T3" fmla="*/ 2147483647 h 21651"/>
              <a:gd name="T4" fmla="*/ 0 w 21600"/>
              <a:gd name="T5" fmla="*/ 43745434 h 21651"/>
              <a:gd name="T6" fmla="*/ 0 60000 65536"/>
              <a:gd name="T7" fmla="*/ 0 60000 65536"/>
              <a:gd name="T8" fmla="*/ 0 60000 65536"/>
              <a:gd name="T9" fmla="*/ 0 w 21600"/>
              <a:gd name="T10" fmla="*/ 0 h 21651"/>
              <a:gd name="T11" fmla="*/ 21600 w 21600"/>
              <a:gd name="T12" fmla="*/ 21651 h 216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1" fill="none" extrusionOk="0">
                <a:moveTo>
                  <a:pt x="21599" y="-1"/>
                </a:moveTo>
                <a:cubicBezTo>
                  <a:pt x="21599" y="49"/>
                  <a:pt x="21600" y="98"/>
                  <a:pt x="21600" y="148"/>
                </a:cubicBezTo>
                <a:cubicBezTo>
                  <a:pt x="21600" y="11284"/>
                  <a:pt x="13133" y="20595"/>
                  <a:pt x="2046" y="21650"/>
                </a:cubicBezTo>
              </a:path>
              <a:path w="21600" h="21651" stroke="0" extrusionOk="0">
                <a:moveTo>
                  <a:pt x="21599" y="-1"/>
                </a:moveTo>
                <a:cubicBezTo>
                  <a:pt x="21599" y="49"/>
                  <a:pt x="21600" y="98"/>
                  <a:pt x="21600" y="148"/>
                </a:cubicBezTo>
                <a:cubicBezTo>
                  <a:pt x="21600" y="11284"/>
                  <a:pt x="13133" y="20595"/>
                  <a:pt x="2046" y="21650"/>
                </a:cubicBezTo>
                <a:lnTo>
                  <a:pt x="0" y="148"/>
                </a:lnTo>
                <a:close/>
              </a:path>
            </a:pathLst>
          </a:custGeom>
          <a:noFill/>
          <a:ln w="635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" name="Arc 73"/>
          <p:cNvSpPr>
            <a:spLocks/>
          </p:cNvSpPr>
          <p:nvPr/>
        </p:nvSpPr>
        <p:spPr bwMode="auto">
          <a:xfrm flipH="1">
            <a:off x="7857909" y="5827367"/>
            <a:ext cx="257454" cy="425665"/>
          </a:xfrm>
          <a:custGeom>
            <a:avLst/>
            <a:gdLst>
              <a:gd name="T0" fmla="*/ 691447997 w 21600"/>
              <a:gd name="T1" fmla="*/ 0 h 21651"/>
              <a:gd name="T2" fmla="*/ 65530547 w 21600"/>
              <a:gd name="T3" fmla="*/ 2147483647 h 21651"/>
              <a:gd name="T4" fmla="*/ 0 w 21600"/>
              <a:gd name="T5" fmla="*/ 43745434 h 21651"/>
              <a:gd name="T6" fmla="*/ 0 60000 65536"/>
              <a:gd name="T7" fmla="*/ 0 60000 65536"/>
              <a:gd name="T8" fmla="*/ 0 60000 65536"/>
              <a:gd name="T9" fmla="*/ 0 w 21600"/>
              <a:gd name="T10" fmla="*/ 0 h 21651"/>
              <a:gd name="T11" fmla="*/ 21600 w 21600"/>
              <a:gd name="T12" fmla="*/ 21651 h 216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51" fill="none" extrusionOk="0">
                <a:moveTo>
                  <a:pt x="21599" y="-1"/>
                </a:moveTo>
                <a:cubicBezTo>
                  <a:pt x="21599" y="49"/>
                  <a:pt x="21600" y="98"/>
                  <a:pt x="21600" y="148"/>
                </a:cubicBezTo>
                <a:cubicBezTo>
                  <a:pt x="21600" y="11284"/>
                  <a:pt x="13133" y="20595"/>
                  <a:pt x="2046" y="21650"/>
                </a:cubicBezTo>
              </a:path>
              <a:path w="21600" h="21651" stroke="0" extrusionOk="0">
                <a:moveTo>
                  <a:pt x="21599" y="-1"/>
                </a:moveTo>
                <a:cubicBezTo>
                  <a:pt x="21599" y="49"/>
                  <a:pt x="21600" y="98"/>
                  <a:pt x="21600" y="148"/>
                </a:cubicBezTo>
                <a:cubicBezTo>
                  <a:pt x="21600" y="11284"/>
                  <a:pt x="13133" y="20595"/>
                  <a:pt x="2046" y="21650"/>
                </a:cubicBezTo>
                <a:lnTo>
                  <a:pt x="0" y="148"/>
                </a:lnTo>
                <a:close/>
              </a:path>
            </a:pathLst>
          </a:custGeom>
          <a:noFill/>
          <a:ln w="635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7" name="Arc 75"/>
          <p:cNvSpPr>
            <a:spLocks/>
          </p:cNvSpPr>
          <p:nvPr/>
        </p:nvSpPr>
        <p:spPr bwMode="auto">
          <a:xfrm>
            <a:off x="7215200" y="5736448"/>
            <a:ext cx="165456" cy="550072"/>
          </a:xfrm>
          <a:custGeom>
            <a:avLst/>
            <a:gdLst>
              <a:gd name="T0" fmla="*/ 34456003 w 21600"/>
              <a:gd name="T1" fmla="*/ 0 h 22222"/>
              <a:gd name="T2" fmla="*/ 2515252 w 21600"/>
              <a:gd name="T3" fmla="*/ 2147483647 h 22222"/>
              <a:gd name="T4" fmla="*/ 0 w 21600"/>
              <a:gd name="T5" fmla="*/ 842363352 h 22222"/>
              <a:gd name="T6" fmla="*/ 0 60000 65536"/>
              <a:gd name="T7" fmla="*/ 0 60000 65536"/>
              <a:gd name="T8" fmla="*/ 0 60000 65536"/>
              <a:gd name="T9" fmla="*/ 0 w 21600"/>
              <a:gd name="T10" fmla="*/ 0 h 22222"/>
              <a:gd name="T11" fmla="*/ 21600 w 21600"/>
              <a:gd name="T12" fmla="*/ 22222 h 22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222" fill="none" extrusionOk="0">
                <a:moveTo>
                  <a:pt x="21589" y="-1"/>
                </a:moveTo>
                <a:cubicBezTo>
                  <a:pt x="21596" y="226"/>
                  <a:pt x="21600" y="453"/>
                  <a:pt x="21600" y="680"/>
                </a:cubicBezTo>
                <a:cubicBezTo>
                  <a:pt x="21600" y="11997"/>
                  <a:pt x="12863" y="21396"/>
                  <a:pt x="1576" y="22222"/>
                </a:cubicBezTo>
              </a:path>
              <a:path w="21600" h="22222" stroke="0" extrusionOk="0">
                <a:moveTo>
                  <a:pt x="21589" y="-1"/>
                </a:moveTo>
                <a:cubicBezTo>
                  <a:pt x="21596" y="226"/>
                  <a:pt x="21600" y="453"/>
                  <a:pt x="21600" y="680"/>
                </a:cubicBezTo>
                <a:cubicBezTo>
                  <a:pt x="21600" y="11997"/>
                  <a:pt x="12863" y="21396"/>
                  <a:pt x="1576" y="22222"/>
                </a:cubicBezTo>
                <a:lnTo>
                  <a:pt x="0" y="680"/>
                </a:lnTo>
                <a:close/>
              </a:path>
            </a:pathLst>
          </a:custGeom>
          <a:noFill/>
          <a:ln w="635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8" name="Arc 76"/>
          <p:cNvSpPr>
            <a:spLocks/>
          </p:cNvSpPr>
          <p:nvPr/>
        </p:nvSpPr>
        <p:spPr bwMode="auto">
          <a:xfrm flipH="1">
            <a:off x="7651326" y="5661409"/>
            <a:ext cx="162159" cy="625111"/>
          </a:xfrm>
          <a:custGeom>
            <a:avLst/>
            <a:gdLst>
              <a:gd name="T0" fmla="*/ 34456003 w 21600"/>
              <a:gd name="T1" fmla="*/ 0 h 22222"/>
              <a:gd name="T2" fmla="*/ 2515252 w 21600"/>
              <a:gd name="T3" fmla="*/ 2147483647 h 22222"/>
              <a:gd name="T4" fmla="*/ 0 w 21600"/>
              <a:gd name="T5" fmla="*/ 842363352 h 22222"/>
              <a:gd name="T6" fmla="*/ 0 60000 65536"/>
              <a:gd name="T7" fmla="*/ 0 60000 65536"/>
              <a:gd name="T8" fmla="*/ 0 60000 65536"/>
              <a:gd name="T9" fmla="*/ 0 w 21600"/>
              <a:gd name="T10" fmla="*/ 0 h 22222"/>
              <a:gd name="T11" fmla="*/ 21600 w 21600"/>
              <a:gd name="T12" fmla="*/ 22222 h 22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222" fill="none" extrusionOk="0">
                <a:moveTo>
                  <a:pt x="21589" y="-1"/>
                </a:moveTo>
                <a:cubicBezTo>
                  <a:pt x="21596" y="226"/>
                  <a:pt x="21600" y="453"/>
                  <a:pt x="21600" y="680"/>
                </a:cubicBezTo>
                <a:cubicBezTo>
                  <a:pt x="21600" y="11997"/>
                  <a:pt x="12863" y="21396"/>
                  <a:pt x="1576" y="22222"/>
                </a:cubicBezTo>
              </a:path>
              <a:path w="21600" h="22222" stroke="0" extrusionOk="0">
                <a:moveTo>
                  <a:pt x="21589" y="-1"/>
                </a:moveTo>
                <a:cubicBezTo>
                  <a:pt x="21596" y="226"/>
                  <a:pt x="21600" y="453"/>
                  <a:pt x="21600" y="680"/>
                </a:cubicBezTo>
                <a:cubicBezTo>
                  <a:pt x="21600" y="11997"/>
                  <a:pt x="12863" y="21396"/>
                  <a:pt x="1576" y="22222"/>
                </a:cubicBezTo>
                <a:lnTo>
                  <a:pt x="0" y="680"/>
                </a:lnTo>
                <a:close/>
              </a:path>
            </a:pathLst>
          </a:custGeom>
          <a:noFill/>
          <a:ln w="635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9" name="Arc 78"/>
          <p:cNvSpPr>
            <a:spLocks/>
          </p:cNvSpPr>
          <p:nvPr/>
        </p:nvSpPr>
        <p:spPr bwMode="auto">
          <a:xfrm>
            <a:off x="7217943" y="5163339"/>
            <a:ext cx="162159" cy="610387"/>
          </a:xfrm>
          <a:custGeom>
            <a:avLst/>
            <a:gdLst>
              <a:gd name="T0" fmla="*/ 0 w 21600"/>
              <a:gd name="T1" fmla="*/ 0 h 21718"/>
              <a:gd name="T2" fmla="*/ 34473650 w 21600"/>
              <a:gd name="T3" fmla="*/ 2147483647 h 21718"/>
              <a:gd name="T4" fmla="*/ 0 w 21600"/>
              <a:gd name="T5" fmla="*/ 2147483647 h 21718"/>
              <a:gd name="T6" fmla="*/ 0 60000 65536"/>
              <a:gd name="T7" fmla="*/ 0 60000 65536"/>
              <a:gd name="T8" fmla="*/ 0 60000 65536"/>
              <a:gd name="T9" fmla="*/ 0 w 21600"/>
              <a:gd name="T10" fmla="*/ 0 h 21718"/>
              <a:gd name="T11" fmla="*/ 21600 w 21600"/>
              <a:gd name="T12" fmla="*/ 21718 h 217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1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39"/>
                  <a:pt x="21599" y="21678"/>
                  <a:pt x="21599" y="21717"/>
                </a:cubicBezTo>
              </a:path>
              <a:path w="21600" h="2171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39"/>
                  <a:pt x="21599" y="21678"/>
                  <a:pt x="21599" y="21717"/>
                </a:cubicBezTo>
                <a:lnTo>
                  <a:pt x="0" y="21600"/>
                </a:lnTo>
                <a:close/>
              </a:path>
            </a:pathLst>
          </a:cu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0" name="Arc 79"/>
          <p:cNvSpPr>
            <a:spLocks/>
          </p:cNvSpPr>
          <p:nvPr/>
        </p:nvSpPr>
        <p:spPr bwMode="auto">
          <a:xfrm flipH="1">
            <a:off x="7651326" y="5159368"/>
            <a:ext cx="162159" cy="610387"/>
          </a:xfrm>
          <a:custGeom>
            <a:avLst/>
            <a:gdLst>
              <a:gd name="T0" fmla="*/ 0 w 21600"/>
              <a:gd name="T1" fmla="*/ 0 h 21718"/>
              <a:gd name="T2" fmla="*/ 34473650 w 21600"/>
              <a:gd name="T3" fmla="*/ 2147483647 h 21718"/>
              <a:gd name="T4" fmla="*/ 0 w 21600"/>
              <a:gd name="T5" fmla="*/ 2147483647 h 21718"/>
              <a:gd name="T6" fmla="*/ 0 60000 65536"/>
              <a:gd name="T7" fmla="*/ 0 60000 65536"/>
              <a:gd name="T8" fmla="*/ 0 60000 65536"/>
              <a:gd name="T9" fmla="*/ 0 w 21600"/>
              <a:gd name="T10" fmla="*/ 0 h 21718"/>
              <a:gd name="T11" fmla="*/ 21600 w 21600"/>
              <a:gd name="T12" fmla="*/ 21718 h 217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1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39"/>
                  <a:pt x="21599" y="21678"/>
                  <a:pt x="21599" y="21717"/>
                </a:cubicBezTo>
              </a:path>
              <a:path w="21600" h="2171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39"/>
                  <a:pt x="21599" y="21678"/>
                  <a:pt x="21599" y="21717"/>
                </a:cubicBezTo>
                <a:lnTo>
                  <a:pt x="0" y="21600"/>
                </a:lnTo>
                <a:close/>
              </a:path>
            </a:pathLst>
          </a:cu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1" name="Arc 80"/>
          <p:cNvSpPr>
            <a:spLocks/>
          </p:cNvSpPr>
          <p:nvPr/>
        </p:nvSpPr>
        <p:spPr bwMode="auto">
          <a:xfrm>
            <a:off x="7072330" y="5362128"/>
            <a:ext cx="149319" cy="424326"/>
          </a:xfrm>
          <a:custGeom>
            <a:avLst/>
            <a:gdLst>
              <a:gd name="T0" fmla="*/ 0 w 21597"/>
              <a:gd name="T1" fmla="*/ 0 h 21600"/>
              <a:gd name="T2" fmla="*/ 691767083 w 21597"/>
              <a:gd name="T3" fmla="*/ 2147483647 h 21600"/>
              <a:gd name="T4" fmla="*/ 0 w 21597"/>
              <a:gd name="T5" fmla="*/ 2147483647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-1" y="0"/>
                </a:moveTo>
                <a:cubicBezTo>
                  <a:pt x="11793" y="0"/>
                  <a:pt x="21406" y="9459"/>
                  <a:pt x="21597" y="21250"/>
                </a:cubicBezTo>
              </a:path>
              <a:path w="21597" h="21600" stroke="0" extrusionOk="0">
                <a:moveTo>
                  <a:pt x="-1" y="0"/>
                </a:moveTo>
                <a:cubicBezTo>
                  <a:pt x="11793" y="0"/>
                  <a:pt x="21406" y="9459"/>
                  <a:pt x="21597" y="21250"/>
                </a:cubicBezTo>
                <a:lnTo>
                  <a:pt x="0" y="21600"/>
                </a:lnTo>
                <a:close/>
              </a:path>
            </a:pathLst>
          </a:cu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2" name="Arc 81"/>
          <p:cNvSpPr>
            <a:spLocks/>
          </p:cNvSpPr>
          <p:nvPr/>
        </p:nvSpPr>
        <p:spPr bwMode="auto">
          <a:xfrm flipH="1">
            <a:off x="7857681" y="5362128"/>
            <a:ext cx="143343" cy="424326"/>
          </a:xfrm>
          <a:custGeom>
            <a:avLst/>
            <a:gdLst>
              <a:gd name="T0" fmla="*/ 0 w 21597"/>
              <a:gd name="T1" fmla="*/ 0 h 21600"/>
              <a:gd name="T2" fmla="*/ 691767083 w 21597"/>
              <a:gd name="T3" fmla="*/ 2147483647 h 21600"/>
              <a:gd name="T4" fmla="*/ 0 w 21597"/>
              <a:gd name="T5" fmla="*/ 2147483647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-1" y="0"/>
                </a:moveTo>
                <a:cubicBezTo>
                  <a:pt x="11793" y="0"/>
                  <a:pt x="21406" y="9459"/>
                  <a:pt x="21597" y="21250"/>
                </a:cubicBezTo>
              </a:path>
              <a:path w="21597" h="21600" stroke="0" extrusionOk="0">
                <a:moveTo>
                  <a:pt x="-1" y="0"/>
                </a:moveTo>
                <a:cubicBezTo>
                  <a:pt x="11793" y="0"/>
                  <a:pt x="21406" y="9459"/>
                  <a:pt x="21597" y="21250"/>
                </a:cubicBezTo>
                <a:lnTo>
                  <a:pt x="0" y="21600"/>
                </a:lnTo>
                <a:close/>
              </a:path>
            </a:pathLst>
          </a:cu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" name="Arc 41"/>
          <p:cNvSpPr>
            <a:spLocks/>
          </p:cNvSpPr>
          <p:nvPr/>
        </p:nvSpPr>
        <p:spPr bwMode="auto">
          <a:xfrm flipV="1">
            <a:off x="7072330" y="5634057"/>
            <a:ext cx="942980" cy="238661"/>
          </a:xfrm>
          <a:custGeom>
            <a:avLst/>
            <a:gdLst>
              <a:gd name="T0" fmla="*/ 2147483647 w 21600"/>
              <a:gd name="T1" fmla="*/ 0 h 37549"/>
              <a:gd name="T2" fmla="*/ 2147483647 w 21600"/>
              <a:gd name="T3" fmla="*/ 378486509 h 37549"/>
              <a:gd name="T4" fmla="*/ 0 w 21600"/>
              <a:gd name="T5" fmla="*/ 178866176 h 37549"/>
              <a:gd name="T6" fmla="*/ 0 60000 65536"/>
              <a:gd name="T7" fmla="*/ 0 60000 65536"/>
              <a:gd name="T8" fmla="*/ 0 60000 65536"/>
              <a:gd name="T9" fmla="*/ 0 w 21600"/>
              <a:gd name="T10" fmla="*/ 0 h 37549"/>
              <a:gd name="T11" fmla="*/ 21600 w 21600"/>
              <a:gd name="T12" fmla="*/ 37549 h 375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549" fill="none" extrusionOk="0">
                <a:moveTo>
                  <a:pt x="12315" y="0"/>
                </a:moveTo>
                <a:cubicBezTo>
                  <a:pt x="18131" y="4036"/>
                  <a:pt x="21600" y="10666"/>
                  <a:pt x="21600" y="17745"/>
                </a:cubicBezTo>
                <a:cubicBezTo>
                  <a:pt x="21600" y="26340"/>
                  <a:pt x="16503" y="34118"/>
                  <a:pt x="8622" y="37549"/>
                </a:cubicBezTo>
              </a:path>
              <a:path w="21600" h="37549" stroke="0" extrusionOk="0">
                <a:moveTo>
                  <a:pt x="12315" y="0"/>
                </a:moveTo>
                <a:cubicBezTo>
                  <a:pt x="18131" y="4036"/>
                  <a:pt x="21600" y="10666"/>
                  <a:pt x="21600" y="17745"/>
                </a:cubicBezTo>
                <a:cubicBezTo>
                  <a:pt x="21600" y="26340"/>
                  <a:pt x="16503" y="34118"/>
                  <a:pt x="8622" y="37549"/>
                </a:cubicBezTo>
                <a:lnTo>
                  <a:pt x="0" y="17745"/>
                </a:lnTo>
                <a:close/>
              </a:path>
            </a:pathLst>
          </a:custGeom>
          <a:noFill/>
          <a:ln w="6350">
            <a:solidFill>
              <a:srgbClr val="0000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4" name="Arc 43"/>
          <p:cNvSpPr>
            <a:spLocks/>
          </p:cNvSpPr>
          <p:nvPr/>
        </p:nvSpPr>
        <p:spPr bwMode="auto">
          <a:xfrm flipH="1">
            <a:off x="7000892" y="5634057"/>
            <a:ext cx="857258" cy="238661"/>
          </a:xfrm>
          <a:custGeom>
            <a:avLst/>
            <a:gdLst>
              <a:gd name="T0" fmla="*/ 2147483647 w 21600"/>
              <a:gd name="T1" fmla="*/ 0 h 37549"/>
              <a:gd name="T2" fmla="*/ 2147483647 w 21600"/>
              <a:gd name="T3" fmla="*/ 378486509 h 37549"/>
              <a:gd name="T4" fmla="*/ 0 w 21600"/>
              <a:gd name="T5" fmla="*/ 178866176 h 37549"/>
              <a:gd name="T6" fmla="*/ 0 60000 65536"/>
              <a:gd name="T7" fmla="*/ 0 60000 65536"/>
              <a:gd name="T8" fmla="*/ 0 60000 65536"/>
              <a:gd name="T9" fmla="*/ 0 w 21600"/>
              <a:gd name="T10" fmla="*/ 0 h 37549"/>
              <a:gd name="T11" fmla="*/ 21600 w 21600"/>
              <a:gd name="T12" fmla="*/ 37549 h 375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549" fill="none" extrusionOk="0">
                <a:moveTo>
                  <a:pt x="12315" y="0"/>
                </a:moveTo>
                <a:cubicBezTo>
                  <a:pt x="18131" y="4036"/>
                  <a:pt x="21600" y="10666"/>
                  <a:pt x="21600" y="17745"/>
                </a:cubicBezTo>
                <a:cubicBezTo>
                  <a:pt x="21600" y="26340"/>
                  <a:pt x="16503" y="34118"/>
                  <a:pt x="8622" y="37549"/>
                </a:cubicBezTo>
              </a:path>
              <a:path w="21600" h="37549" stroke="0" extrusionOk="0">
                <a:moveTo>
                  <a:pt x="12315" y="0"/>
                </a:moveTo>
                <a:cubicBezTo>
                  <a:pt x="18131" y="4036"/>
                  <a:pt x="21600" y="10666"/>
                  <a:pt x="21600" y="17745"/>
                </a:cubicBezTo>
                <a:cubicBezTo>
                  <a:pt x="21600" y="26340"/>
                  <a:pt x="16503" y="34118"/>
                  <a:pt x="8622" y="37549"/>
                </a:cubicBezTo>
                <a:lnTo>
                  <a:pt x="0" y="17745"/>
                </a:lnTo>
                <a:close/>
              </a:path>
            </a:pathLst>
          </a:custGeom>
          <a:noFill/>
          <a:ln w="6350">
            <a:solidFill>
              <a:srgbClr val="0000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5" name="Oval 37"/>
          <p:cNvSpPr>
            <a:spLocks noChangeArrowheads="1"/>
          </p:cNvSpPr>
          <p:nvPr/>
        </p:nvSpPr>
        <p:spPr bwMode="auto">
          <a:xfrm>
            <a:off x="6929454" y="4929198"/>
            <a:ext cx="1139226" cy="178690"/>
          </a:xfrm>
          <a:prstGeom prst="ellipse">
            <a:avLst/>
          </a:prstGeom>
          <a:noFill/>
          <a:ln w="15875">
            <a:solidFill>
              <a:srgbClr val="FF0000">
                <a:alpha val="75000"/>
              </a:srgb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" name="Line 77"/>
          <p:cNvSpPr>
            <a:spLocks noChangeShapeType="1"/>
          </p:cNvSpPr>
          <p:nvPr/>
        </p:nvSpPr>
        <p:spPr bwMode="auto">
          <a:xfrm>
            <a:off x="7500959" y="5211016"/>
            <a:ext cx="0" cy="50400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7" name="Line 74"/>
          <p:cNvSpPr>
            <a:spLocks noChangeShapeType="1"/>
          </p:cNvSpPr>
          <p:nvPr/>
        </p:nvSpPr>
        <p:spPr bwMode="auto">
          <a:xfrm>
            <a:off x="7500959" y="5853958"/>
            <a:ext cx="0" cy="504000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8" name="Oval 68"/>
          <p:cNvSpPr>
            <a:spLocks noChangeArrowheads="1"/>
          </p:cNvSpPr>
          <p:nvPr/>
        </p:nvSpPr>
        <p:spPr bwMode="auto">
          <a:xfrm>
            <a:off x="6941276" y="5929330"/>
            <a:ext cx="1274062" cy="214314"/>
          </a:xfrm>
          <a:prstGeom prst="ellipse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9" name="Arc 41"/>
          <p:cNvSpPr>
            <a:spLocks/>
          </p:cNvSpPr>
          <p:nvPr/>
        </p:nvSpPr>
        <p:spPr bwMode="auto">
          <a:xfrm flipV="1">
            <a:off x="6929454" y="5926685"/>
            <a:ext cx="1320174" cy="238661"/>
          </a:xfrm>
          <a:custGeom>
            <a:avLst/>
            <a:gdLst>
              <a:gd name="T0" fmla="*/ 2147483647 w 21600"/>
              <a:gd name="T1" fmla="*/ 0 h 37549"/>
              <a:gd name="T2" fmla="*/ 2147483647 w 21600"/>
              <a:gd name="T3" fmla="*/ 378486509 h 37549"/>
              <a:gd name="T4" fmla="*/ 0 w 21600"/>
              <a:gd name="T5" fmla="*/ 178866176 h 37549"/>
              <a:gd name="T6" fmla="*/ 0 60000 65536"/>
              <a:gd name="T7" fmla="*/ 0 60000 65536"/>
              <a:gd name="T8" fmla="*/ 0 60000 65536"/>
              <a:gd name="T9" fmla="*/ 0 w 21600"/>
              <a:gd name="T10" fmla="*/ 0 h 37549"/>
              <a:gd name="T11" fmla="*/ 21600 w 21600"/>
              <a:gd name="T12" fmla="*/ 37549 h 375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549" fill="none" extrusionOk="0">
                <a:moveTo>
                  <a:pt x="12315" y="0"/>
                </a:moveTo>
                <a:cubicBezTo>
                  <a:pt x="18131" y="4036"/>
                  <a:pt x="21600" y="10666"/>
                  <a:pt x="21600" y="17745"/>
                </a:cubicBezTo>
                <a:cubicBezTo>
                  <a:pt x="21600" y="26340"/>
                  <a:pt x="16503" y="34118"/>
                  <a:pt x="8622" y="37549"/>
                </a:cubicBezTo>
              </a:path>
              <a:path w="21600" h="37549" stroke="0" extrusionOk="0">
                <a:moveTo>
                  <a:pt x="12315" y="0"/>
                </a:moveTo>
                <a:cubicBezTo>
                  <a:pt x="18131" y="4036"/>
                  <a:pt x="21600" y="10666"/>
                  <a:pt x="21600" y="17745"/>
                </a:cubicBezTo>
                <a:cubicBezTo>
                  <a:pt x="21600" y="26340"/>
                  <a:pt x="16503" y="34118"/>
                  <a:pt x="8622" y="37549"/>
                </a:cubicBezTo>
                <a:lnTo>
                  <a:pt x="0" y="17745"/>
                </a:lnTo>
                <a:close/>
              </a:path>
            </a:pathLst>
          </a:custGeom>
          <a:noFill/>
          <a:ln w="6350">
            <a:solidFill>
              <a:srgbClr val="0000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0" name="Arc 43"/>
          <p:cNvSpPr>
            <a:spLocks/>
          </p:cNvSpPr>
          <p:nvPr/>
        </p:nvSpPr>
        <p:spPr bwMode="auto">
          <a:xfrm flipH="1">
            <a:off x="6943649" y="5929330"/>
            <a:ext cx="1200158" cy="238661"/>
          </a:xfrm>
          <a:custGeom>
            <a:avLst/>
            <a:gdLst>
              <a:gd name="T0" fmla="*/ 2147483647 w 21600"/>
              <a:gd name="T1" fmla="*/ 0 h 37549"/>
              <a:gd name="T2" fmla="*/ 2147483647 w 21600"/>
              <a:gd name="T3" fmla="*/ 378486509 h 37549"/>
              <a:gd name="T4" fmla="*/ 0 w 21600"/>
              <a:gd name="T5" fmla="*/ 178866176 h 37549"/>
              <a:gd name="T6" fmla="*/ 0 60000 65536"/>
              <a:gd name="T7" fmla="*/ 0 60000 65536"/>
              <a:gd name="T8" fmla="*/ 0 60000 65536"/>
              <a:gd name="T9" fmla="*/ 0 w 21600"/>
              <a:gd name="T10" fmla="*/ 0 h 37549"/>
              <a:gd name="T11" fmla="*/ 21600 w 21600"/>
              <a:gd name="T12" fmla="*/ 37549 h 375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549" fill="none" extrusionOk="0">
                <a:moveTo>
                  <a:pt x="12315" y="0"/>
                </a:moveTo>
                <a:cubicBezTo>
                  <a:pt x="18131" y="4036"/>
                  <a:pt x="21600" y="10666"/>
                  <a:pt x="21600" y="17745"/>
                </a:cubicBezTo>
                <a:cubicBezTo>
                  <a:pt x="21600" y="26340"/>
                  <a:pt x="16503" y="34118"/>
                  <a:pt x="8622" y="37549"/>
                </a:cubicBezTo>
              </a:path>
              <a:path w="21600" h="37549" stroke="0" extrusionOk="0">
                <a:moveTo>
                  <a:pt x="12315" y="0"/>
                </a:moveTo>
                <a:cubicBezTo>
                  <a:pt x="18131" y="4036"/>
                  <a:pt x="21600" y="10666"/>
                  <a:pt x="21600" y="17745"/>
                </a:cubicBezTo>
                <a:cubicBezTo>
                  <a:pt x="21600" y="26340"/>
                  <a:pt x="16503" y="34118"/>
                  <a:pt x="8622" y="37549"/>
                </a:cubicBezTo>
                <a:lnTo>
                  <a:pt x="0" y="17745"/>
                </a:lnTo>
                <a:close/>
              </a:path>
            </a:pathLst>
          </a:custGeom>
          <a:noFill/>
          <a:ln w="6350">
            <a:solidFill>
              <a:srgbClr val="0000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571472" y="1620742"/>
            <a:ext cx="4857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kumimoji="1" lang="ja-JP" altLang="en-US" dirty="0" smtClean="0">
                <a:solidFill>
                  <a:schemeClr val="accent2"/>
                </a:solidFill>
              </a:rPr>
              <a:t>円環状</a:t>
            </a:r>
            <a:r>
              <a:rPr lang="ja-JP" altLang="en-US" dirty="0" smtClean="0">
                <a:solidFill>
                  <a:schemeClr val="accent2"/>
                </a:solidFill>
              </a:rPr>
              <a:t>の</a:t>
            </a:r>
            <a:r>
              <a:rPr kumimoji="1" lang="ja-JP" altLang="en-US" dirty="0" smtClean="0">
                <a:solidFill>
                  <a:schemeClr val="accent2"/>
                </a:solidFill>
              </a:rPr>
              <a:t>送・受信</a:t>
            </a:r>
            <a:r>
              <a:rPr lang="ja-JP" altLang="en-US" dirty="0" smtClean="0">
                <a:solidFill>
                  <a:schemeClr val="accent2"/>
                </a:solidFill>
              </a:rPr>
              <a:t>ループを用いて　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r>
              <a:rPr lang="ja-JP" altLang="en-US" dirty="0" smtClean="0">
                <a:solidFill>
                  <a:schemeClr val="accent2"/>
                </a:solidFill>
              </a:rPr>
              <a:t>　電磁誘導を発生、観測する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endParaRPr lang="en-US" altLang="ja-JP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u"/>
            </a:pPr>
            <a:r>
              <a:rPr lang="ja-JP" altLang="en-US" dirty="0" smtClean="0">
                <a:solidFill>
                  <a:schemeClr val="accent2"/>
                </a:solidFill>
              </a:rPr>
              <a:t>この方法は、</a:t>
            </a:r>
            <a:endParaRPr kumimoji="1" lang="en-US" altLang="ja-JP" dirty="0" smtClean="0">
              <a:solidFill>
                <a:schemeClr val="accent2"/>
              </a:solidFill>
            </a:endParaRPr>
          </a:p>
          <a:p>
            <a:pPr marL="914400" lvl="1" indent="-457200">
              <a:buFont typeface="+mj-ea"/>
              <a:buAutoNum type="circleNumDbPlain"/>
            </a:pPr>
            <a:r>
              <a:rPr lang="ja-JP" altLang="en-US" dirty="0" smtClean="0">
                <a:solidFill>
                  <a:schemeClr val="accent2"/>
                </a:solidFill>
              </a:rPr>
              <a:t>ループの直下を観測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pPr marL="914400" lvl="1" indent="-457200">
              <a:buFont typeface="+mj-ea"/>
              <a:buAutoNum type="circleNumDbPlain"/>
            </a:pPr>
            <a:r>
              <a:rPr lang="ja-JP" altLang="en-US" dirty="0" smtClean="0">
                <a:solidFill>
                  <a:schemeClr val="accent2"/>
                </a:solidFill>
              </a:rPr>
              <a:t>電極を使わない</a:t>
            </a:r>
          </a:p>
        </p:txBody>
      </p:sp>
      <p:cxnSp>
        <p:nvCxnSpPr>
          <p:cNvPr id="95" name="直線コネクタ 94"/>
          <p:cNvCxnSpPr>
            <a:stCxn id="17" idx="2"/>
          </p:cNvCxnSpPr>
          <p:nvPr/>
        </p:nvCxnSpPr>
        <p:spPr bwMode="auto">
          <a:xfrm rot="10800000">
            <a:off x="1000100" y="4500570"/>
            <a:ext cx="285752" cy="5449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直線矢印コネクタ 99"/>
          <p:cNvCxnSpPr/>
          <p:nvPr/>
        </p:nvCxnSpPr>
        <p:spPr bwMode="auto">
          <a:xfrm flipV="1">
            <a:off x="5643570" y="2775556"/>
            <a:ext cx="2801950" cy="1050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1" name="Text Box 35"/>
          <p:cNvSpPr txBox="1">
            <a:spLocks noChangeArrowheads="1"/>
          </p:cNvSpPr>
          <p:nvPr/>
        </p:nvSpPr>
        <p:spPr bwMode="auto">
          <a:xfrm>
            <a:off x="5730876" y="2264380"/>
            <a:ext cx="336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i="1" dirty="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106" name="Rectangle 52"/>
          <p:cNvSpPr>
            <a:spLocks noChangeArrowheads="1"/>
          </p:cNvSpPr>
          <p:nvPr/>
        </p:nvSpPr>
        <p:spPr bwMode="auto">
          <a:xfrm>
            <a:off x="6761180" y="2753021"/>
            <a:ext cx="311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/>
              <a:t>0</a:t>
            </a:r>
          </a:p>
        </p:txBody>
      </p:sp>
      <p:sp>
        <p:nvSpPr>
          <p:cNvPr id="107" name="Rectangle 61"/>
          <p:cNvSpPr>
            <a:spLocks noChangeArrowheads="1"/>
          </p:cNvSpPr>
          <p:nvPr/>
        </p:nvSpPr>
        <p:spPr bwMode="auto">
          <a:xfrm>
            <a:off x="5500694" y="1500174"/>
            <a:ext cx="1428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送信電流 </a:t>
            </a:r>
            <a:r>
              <a:rPr lang="en-US" altLang="ja-JP" sz="2000" b="1" i="1" dirty="0" smtClean="0"/>
              <a:t>I</a:t>
            </a:r>
            <a:endParaRPr lang="ja-JP" altLang="en-US" sz="2000" b="1" i="1" dirty="0"/>
          </a:p>
        </p:txBody>
      </p:sp>
      <p:cxnSp>
        <p:nvCxnSpPr>
          <p:cNvPr id="108" name="直線矢印コネクタ 107"/>
          <p:cNvCxnSpPr/>
          <p:nvPr/>
        </p:nvCxnSpPr>
        <p:spPr bwMode="auto">
          <a:xfrm rot="5400000" flipH="1" flipV="1">
            <a:off x="6388906" y="2255036"/>
            <a:ext cx="1081096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0" name="Line 46"/>
          <p:cNvSpPr>
            <a:spLocks noChangeShapeType="1"/>
          </p:cNvSpPr>
          <p:nvPr/>
        </p:nvSpPr>
        <p:spPr bwMode="auto">
          <a:xfrm>
            <a:off x="5645787" y="2223951"/>
            <a:ext cx="1283667" cy="1667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1" name="Rectangle 21"/>
          <p:cNvSpPr>
            <a:spLocks noChangeArrowheads="1"/>
          </p:cNvSpPr>
          <p:nvPr/>
        </p:nvSpPr>
        <p:spPr bwMode="auto">
          <a:xfrm>
            <a:off x="8501090" y="2548590"/>
            <a:ext cx="4286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i="1" dirty="0" smtClean="0"/>
              <a:t>t</a:t>
            </a:r>
            <a:endParaRPr lang="ja-JP" altLang="en-US" b="1" i="1" dirty="0"/>
          </a:p>
        </p:txBody>
      </p:sp>
      <p:sp>
        <p:nvSpPr>
          <p:cNvPr id="130" name="Text Box 39"/>
          <p:cNvSpPr txBox="1">
            <a:spLocks noChangeArrowheads="1"/>
          </p:cNvSpPr>
          <p:nvPr/>
        </p:nvSpPr>
        <p:spPr bwMode="auto">
          <a:xfrm>
            <a:off x="7348558" y="1792420"/>
            <a:ext cx="15811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i="1" dirty="0" smtClean="0"/>
              <a:t>t=0</a:t>
            </a:r>
            <a:r>
              <a:rPr lang="ja-JP" altLang="en-US" sz="2000" dirty="0" smtClean="0"/>
              <a:t>で電流を遮断</a:t>
            </a:r>
            <a:endParaRPr lang="ja-JP" altLang="en-US" sz="2000" dirty="0"/>
          </a:p>
        </p:txBody>
      </p:sp>
      <p:sp>
        <p:nvSpPr>
          <p:cNvPr id="132" name="Line 46"/>
          <p:cNvSpPr>
            <a:spLocks noChangeShapeType="1"/>
          </p:cNvSpPr>
          <p:nvPr/>
        </p:nvSpPr>
        <p:spPr bwMode="auto">
          <a:xfrm>
            <a:off x="6919930" y="2784391"/>
            <a:ext cx="1283667" cy="1667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53" name="直線矢印コネクタ 152"/>
          <p:cNvCxnSpPr/>
          <p:nvPr/>
        </p:nvCxnSpPr>
        <p:spPr bwMode="auto">
          <a:xfrm flipV="1">
            <a:off x="5643570" y="4457650"/>
            <a:ext cx="2801950" cy="1050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4" name="Line 46"/>
          <p:cNvSpPr>
            <a:spLocks noChangeShapeType="1"/>
          </p:cNvSpPr>
          <p:nvPr/>
        </p:nvSpPr>
        <p:spPr bwMode="auto">
          <a:xfrm>
            <a:off x="5572132" y="4466485"/>
            <a:ext cx="1283667" cy="166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55" name="直線矢印コネクタ 154"/>
          <p:cNvCxnSpPr/>
          <p:nvPr/>
        </p:nvCxnSpPr>
        <p:spPr bwMode="auto">
          <a:xfrm rot="5400000" flipH="1" flipV="1">
            <a:off x="6318262" y="3897316"/>
            <a:ext cx="1081096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6" name="Rectangle 21"/>
          <p:cNvSpPr>
            <a:spLocks noChangeArrowheads="1"/>
          </p:cNvSpPr>
          <p:nvPr/>
        </p:nvSpPr>
        <p:spPr bwMode="auto">
          <a:xfrm>
            <a:off x="8429652" y="4181781"/>
            <a:ext cx="4286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i="1" dirty="0" smtClean="0"/>
              <a:t>t</a:t>
            </a:r>
            <a:endParaRPr lang="ja-JP" altLang="en-US" b="1" i="1" dirty="0"/>
          </a:p>
        </p:txBody>
      </p:sp>
      <p:cxnSp>
        <p:nvCxnSpPr>
          <p:cNvPr id="98" name="直線コネクタ 97"/>
          <p:cNvCxnSpPr/>
          <p:nvPr/>
        </p:nvCxnSpPr>
        <p:spPr bwMode="auto">
          <a:xfrm rot="5400000">
            <a:off x="1571606" y="4786322"/>
            <a:ext cx="571502" cy="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直線矢印コネクタ 130"/>
          <p:cNvCxnSpPr/>
          <p:nvPr/>
        </p:nvCxnSpPr>
        <p:spPr bwMode="auto">
          <a:xfrm rot="5400000">
            <a:off x="1464845" y="5536024"/>
            <a:ext cx="785820" cy="7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直線コネクタ 157"/>
          <p:cNvCxnSpPr/>
          <p:nvPr/>
        </p:nvCxnSpPr>
        <p:spPr bwMode="auto">
          <a:xfrm rot="5400000">
            <a:off x="3607191" y="4821644"/>
            <a:ext cx="500065" cy="79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0" name="テキスト ボックス 159"/>
          <p:cNvSpPr txBox="1"/>
          <p:nvPr/>
        </p:nvSpPr>
        <p:spPr>
          <a:xfrm>
            <a:off x="1071538" y="5997379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 smtClean="0">
                <a:solidFill>
                  <a:schemeClr val="bg1"/>
                </a:solidFill>
              </a:rPr>
              <a:t>時刻 </a:t>
            </a:r>
            <a:r>
              <a:rPr kumimoji="1" lang="en-US" altLang="ja-JP" sz="1800" b="1" i="1" dirty="0" smtClean="0">
                <a:solidFill>
                  <a:schemeClr val="bg1"/>
                </a:solidFill>
              </a:rPr>
              <a:t>t=0  </a:t>
            </a:r>
            <a:r>
              <a:rPr kumimoji="1" lang="ja-JP" altLang="en-US" sz="1800" b="1" dirty="0" smtClean="0">
                <a:solidFill>
                  <a:schemeClr val="bg1"/>
                </a:solidFill>
              </a:rPr>
              <a:t>に電流を遮断</a:t>
            </a:r>
            <a:r>
              <a:rPr lang="ja-JP" altLang="en-US" sz="1800" b="1" dirty="0" smtClean="0">
                <a:solidFill>
                  <a:schemeClr val="bg1"/>
                </a:solidFill>
              </a:rPr>
              <a:t>、</a:t>
            </a:r>
            <a:endParaRPr lang="en-US" altLang="ja-JP" sz="1800" b="1" dirty="0" smtClean="0">
              <a:solidFill>
                <a:schemeClr val="bg1"/>
              </a:solidFill>
            </a:endParaRPr>
          </a:p>
          <a:p>
            <a:r>
              <a:rPr lang="ja-JP" altLang="en-US" sz="1800" b="1" dirty="0" smtClean="0">
                <a:solidFill>
                  <a:schemeClr val="bg1"/>
                </a:solidFill>
              </a:rPr>
              <a:t>　地下で電磁誘導が起きる</a:t>
            </a:r>
            <a:endParaRPr kumimoji="1" lang="en-US" altLang="ja-JP" sz="1800" b="1" dirty="0" smtClean="0">
              <a:solidFill>
                <a:schemeClr val="bg1"/>
              </a:solidFill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285720" y="4038905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coincident-loop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5147"/>
            <a:ext cx="8286808" cy="42268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857224" y="4776156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dirty="0" smtClean="0">
                <a:solidFill>
                  <a:schemeClr val="accent2"/>
                </a:solidFill>
              </a:rPr>
              <a:t>Volcano-loop</a:t>
            </a:r>
            <a:r>
              <a:rPr lang="ja-JP" altLang="en-US" dirty="0" smtClean="0">
                <a:solidFill>
                  <a:schemeClr val="accent2"/>
                </a:solidFill>
              </a:rPr>
              <a:t>の特徴：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ja-JP" altLang="en-US" dirty="0" smtClean="0">
                <a:solidFill>
                  <a:schemeClr val="accent2"/>
                </a:solidFill>
              </a:rPr>
              <a:t>（火口直下を）ピンポイントに観測する　　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pPr marL="857250" lvl="1" indent="-457200"/>
            <a:r>
              <a:rPr lang="ja-JP" altLang="en-US" dirty="0" smtClean="0">
                <a:solidFill>
                  <a:schemeClr val="accent2"/>
                </a:solidFill>
              </a:rPr>
              <a:t>　　　　→</a:t>
            </a:r>
            <a:r>
              <a:rPr lang="ja-JP" altLang="en-US" u="sng" dirty="0" smtClean="0">
                <a:solidFill>
                  <a:schemeClr val="accent2"/>
                </a:solidFill>
              </a:rPr>
              <a:t>観測が容易に行え、直下の分解能がある</a:t>
            </a:r>
            <a:endParaRPr lang="en-US" altLang="ja-JP" u="sng" dirty="0" smtClean="0">
              <a:solidFill>
                <a:schemeClr val="accent2"/>
              </a:solidFill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ja-JP" altLang="en-US" dirty="0" smtClean="0">
                <a:solidFill>
                  <a:schemeClr val="accent2"/>
                </a:solidFill>
              </a:rPr>
              <a:t>電極を使わない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pPr marL="857250" lvl="1" indent="-457200"/>
            <a:r>
              <a:rPr lang="ja-JP" altLang="en-US" dirty="0" smtClean="0">
                <a:solidFill>
                  <a:schemeClr val="accent2"/>
                </a:solidFill>
              </a:rPr>
              <a:t>　　　　→</a:t>
            </a:r>
            <a:r>
              <a:rPr lang="ja-JP" altLang="en-US" u="sng" dirty="0" smtClean="0">
                <a:solidFill>
                  <a:schemeClr val="accent2"/>
                </a:solidFill>
              </a:rPr>
              <a:t>接地抵抗の高さが問題にならない</a:t>
            </a:r>
            <a:endParaRPr lang="en-US" altLang="ja-JP" u="sng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研究目的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643050"/>
            <a:ext cx="4929222" cy="471490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kumimoji="1" lang="en-US" altLang="ja-JP" sz="2800" dirty="0" smtClean="0">
                <a:solidFill>
                  <a:schemeClr val="accent2"/>
                </a:solidFill>
              </a:rPr>
              <a:t>Volcano-loop</a:t>
            </a:r>
            <a:r>
              <a:rPr kumimoji="1" lang="ja-JP" altLang="en-US" sz="2800" dirty="0" smtClean="0">
                <a:solidFill>
                  <a:schemeClr val="accent2"/>
                </a:solidFill>
              </a:rPr>
              <a:t>の</a:t>
            </a:r>
            <a:r>
              <a:rPr lang="ja-JP" altLang="en-US" sz="2800" dirty="0" smtClean="0">
                <a:solidFill>
                  <a:schemeClr val="accent2"/>
                </a:solidFill>
              </a:rPr>
              <a:t>予備研究</a:t>
            </a:r>
            <a:r>
              <a:rPr kumimoji="1" lang="ja-JP" altLang="en-US" sz="2800" dirty="0" smtClean="0">
                <a:solidFill>
                  <a:schemeClr val="accent2"/>
                </a:solidFill>
              </a:rPr>
              <a:t>：</a:t>
            </a:r>
            <a:endParaRPr lang="en-US" altLang="ja-JP" sz="2800" dirty="0" smtClean="0">
              <a:solidFill>
                <a:schemeClr val="accent2"/>
              </a:solidFill>
            </a:endParaRPr>
          </a:p>
          <a:p>
            <a:pPr marL="857250" lvl="1" indent="-457200">
              <a:buFont typeface="Wingdings" pitchFamily="2" charset="2"/>
              <a:buChar char="p"/>
            </a:pPr>
            <a:r>
              <a:rPr lang="ja-JP" altLang="en-US" sz="2400" dirty="0" smtClean="0">
                <a:solidFill>
                  <a:schemeClr val="accent2"/>
                </a:solidFill>
              </a:rPr>
              <a:t>応答計算：</a:t>
            </a:r>
            <a:endParaRPr lang="en-US" altLang="ja-JP" sz="2400" dirty="0" smtClean="0">
              <a:solidFill>
                <a:schemeClr val="accent2"/>
              </a:solidFill>
            </a:endParaRPr>
          </a:p>
          <a:p>
            <a:pPr marL="857250" lvl="1" indent="-457200">
              <a:buNone/>
            </a:pPr>
            <a:r>
              <a:rPr lang="ja-JP" altLang="en-US" sz="2400" dirty="0" smtClean="0">
                <a:solidFill>
                  <a:schemeClr val="accent2"/>
                </a:solidFill>
              </a:rPr>
              <a:t>　　</a:t>
            </a:r>
            <a:r>
              <a:rPr lang="en-US" altLang="ja-JP" sz="2400" dirty="0" smtClean="0">
                <a:solidFill>
                  <a:schemeClr val="accent2"/>
                </a:solidFill>
              </a:rPr>
              <a:t>1</a:t>
            </a:r>
            <a:r>
              <a:rPr lang="ja-JP" altLang="en-US" sz="2400" dirty="0" smtClean="0">
                <a:solidFill>
                  <a:schemeClr val="accent2"/>
                </a:solidFill>
              </a:rPr>
              <a:t>次元、成層構造大地での</a:t>
            </a:r>
            <a:r>
              <a:rPr lang="en-US" altLang="ja-JP" sz="2400" dirty="0" smtClean="0">
                <a:solidFill>
                  <a:schemeClr val="accent2"/>
                </a:solidFill>
              </a:rPr>
              <a:t>volcano-loop</a:t>
            </a:r>
            <a:r>
              <a:rPr lang="ja-JP" altLang="en-US" sz="2400" dirty="0" smtClean="0">
                <a:solidFill>
                  <a:schemeClr val="accent2"/>
                </a:solidFill>
              </a:rPr>
              <a:t>の応答計算</a:t>
            </a:r>
            <a:endParaRPr kumimoji="1" lang="en-US" altLang="ja-JP" sz="2400" dirty="0" smtClean="0">
              <a:solidFill>
                <a:schemeClr val="accent2"/>
              </a:solidFill>
            </a:endParaRPr>
          </a:p>
          <a:p>
            <a:pPr marL="857250" lvl="1" indent="-457200">
              <a:buFont typeface="Wingdings" pitchFamily="2" charset="2"/>
              <a:buChar char="p"/>
            </a:pPr>
            <a:r>
              <a:rPr lang="ja-JP" altLang="en-US" sz="2400" dirty="0" smtClean="0">
                <a:solidFill>
                  <a:schemeClr val="accent2"/>
                </a:solidFill>
              </a:rPr>
              <a:t>データ解析：</a:t>
            </a:r>
            <a:endParaRPr lang="en-US" altLang="ja-JP" sz="2400" dirty="0" smtClean="0">
              <a:solidFill>
                <a:schemeClr val="accent2"/>
              </a:solidFill>
            </a:endParaRPr>
          </a:p>
          <a:p>
            <a:pPr marL="857250" lvl="1" indent="-457200">
              <a:buNone/>
            </a:pPr>
            <a:r>
              <a:rPr lang="ja-JP" altLang="en-US" sz="2400" dirty="0" smtClean="0">
                <a:solidFill>
                  <a:schemeClr val="accent2"/>
                </a:solidFill>
              </a:rPr>
              <a:t>　　データから大地の比抵抗構造の再現性を確認</a:t>
            </a:r>
            <a:endParaRPr lang="en-US" altLang="ja-JP" sz="2400" dirty="0" smtClean="0">
              <a:solidFill>
                <a:schemeClr val="accent2"/>
              </a:solidFill>
            </a:endParaRPr>
          </a:p>
          <a:p>
            <a:pPr marL="857250" lvl="1" indent="-457200">
              <a:buFont typeface="Wingdings" pitchFamily="2" charset="2"/>
              <a:buChar char="p"/>
            </a:pPr>
            <a:r>
              <a:rPr lang="en-US" altLang="ja-JP" sz="2400" dirty="0" smtClean="0">
                <a:solidFill>
                  <a:schemeClr val="accent2"/>
                </a:solidFill>
              </a:rPr>
              <a:t>3-D</a:t>
            </a:r>
            <a:r>
              <a:rPr lang="ja-JP" altLang="en-US" sz="2400" dirty="0" smtClean="0">
                <a:solidFill>
                  <a:schemeClr val="accent2"/>
                </a:solidFill>
              </a:rPr>
              <a:t>構造大地</a:t>
            </a:r>
            <a:endParaRPr lang="en-US" altLang="ja-JP" sz="2400" dirty="0" smtClean="0">
              <a:solidFill>
                <a:schemeClr val="accent2"/>
              </a:solidFill>
            </a:endParaRPr>
          </a:p>
          <a:p>
            <a:pPr marL="857250" lvl="1" indent="-457200">
              <a:buNone/>
            </a:pPr>
            <a:r>
              <a:rPr lang="ja-JP" altLang="en-US" sz="2400" dirty="0" smtClean="0">
                <a:solidFill>
                  <a:schemeClr val="accent2"/>
                </a:solidFill>
              </a:rPr>
              <a:t>　　ボルン近似を用いた三次元　構造の計算法</a:t>
            </a:r>
            <a:endParaRPr lang="en-US" altLang="ja-JP" sz="2400" dirty="0" smtClean="0">
              <a:solidFill>
                <a:schemeClr val="accent2"/>
              </a:solidFill>
            </a:endParaRPr>
          </a:p>
          <a:p>
            <a:pPr marL="857250" lvl="1" indent="-457200">
              <a:buNone/>
            </a:pPr>
            <a:r>
              <a:rPr lang="ja-JP" altLang="en-US" sz="800" dirty="0" smtClean="0">
                <a:solidFill>
                  <a:schemeClr val="accent2"/>
                </a:solidFill>
              </a:rPr>
              <a:t>　</a:t>
            </a:r>
            <a:endParaRPr lang="en-US" altLang="ja-JP" sz="800" dirty="0" smtClean="0">
              <a:solidFill>
                <a:schemeClr val="accent2"/>
              </a:solidFill>
            </a:endParaRPr>
          </a:p>
          <a:p>
            <a:pPr marL="457200" indent="-457200">
              <a:buFont typeface="Wingdings" pitchFamily="2" charset="2"/>
              <a:buChar char="u"/>
            </a:pPr>
            <a:endParaRPr lang="en-US" altLang="ja-JP" sz="2800" dirty="0" smtClean="0">
              <a:solidFill>
                <a:schemeClr val="accent2"/>
              </a:solidFill>
            </a:endParaRPr>
          </a:p>
        </p:txBody>
      </p:sp>
      <p:cxnSp>
        <p:nvCxnSpPr>
          <p:cNvPr id="4" name="直線コネクタ 3"/>
          <p:cNvCxnSpPr/>
          <p:nvPr/>
        </p:nvCxnSpPr>
        <p:spPr bwMode="auto">
          <a:xfrm rot="16200000" flipV="1">
            <a:off x="8050407" y="2941156"/>
            <a:ext cx="114303" cy="7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線コネクタ 4"/>
          <p:cNvCxnSpPr/>
          <p:nvPr/>
        </p:nvCxnSpPr>
        <p:spPr bwMode="auto">
          <a:xfrm rot="16200000" flipV="1">
            <a:off x="8193283" y="2941157"/>
            <a:ext cx="114303" cy="7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直線コネクタ 5"/>
          <p:cNvCxnSpPr/>
          <p:nvPr/>
        </p:nvCxnSpPr>
        <p:spPr bwMode="auto">
          <a:xfrm rot="16200000" flipV="1">
            <a:off x="5621515" y="2941156"/>
            <a:ext cx="114303" cy="7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線コネクタ 6"/>
          <p:cNvCxnSpPr/>
          <p:nvPr/>
        </p:nvCxnSpPr>
        <p:spPr bwMode="auto">
          <a:xfrm rot="16200000" flipV="1">
            <a:off x="5764391" y="2941157"/>
            <a:ext cx="114303" cy="7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線コネクタ 7"/>
          <p:cNvCxnSpPr/>
          <p:nvPr/>
        </p:nvCxnSpPr>
        <p:spPr bwMode="auto">
          <a:xfrm rot="16200000" flipV="1">
            <a:off x="5907267" y="2941157"/>
            <a:ext cx="114303" cy="7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線コネクタ 8"/>
          <p:cNvCxnSpPr/>
          <p:nvPr/>
        </p:nvCxnSpPr>
        <p:spPr bwMode="auto">
          <a:xfrm rot="16200000" flipV="1">
            <a:off x="6050143" y="2941156"/>
            <a:ext cx="114303" cy="7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コネクタ 9"/>
          <p:cNvCxnSpPr/>
          <p:nvPr/>
        </p:nvCxnSpPr>
        <p:spPr bwMode="auto">
          <a:xfrm rot="16200000" flipV="1">
            <a:off x="6193019" y="2941157"/>
            <a:ext cx="114303" cy="7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コネクタ 10"/>
          <p:cNvCxnSpPr/>
          <p:nvPr/>
        </p:nvCxnSpPr>
        <p:spPr bwMode="auto">
          <a:xfrm rot="16200000" flipV="1">
            <a:off x="6621647" y="2941156"/>
            <a:ext cx="114303" cy="7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/>
          <p:cNvCxnSpPr/>
          <p:nvPr/>
        </p:nvCxnSpPr>
        <p:spPr bwMode="auto">
          <a:xfrm rot="16200000" flipV="1">
            <a:off x="6335895" y="2941157"/>
            <a:ext cx="114303" cy="7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コネクタ 12"/>
          <p:cNvCxnSpPr/>
          <p:nvPr/>
        </p:nvCxnSpPr>
        <p:spPr bwMode="auto">
          <a:xfrm rot="16200000" flipV="1">
            <a:off x="6478770" y="2941157"/>
            <a:ext cx="114303" cy="7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コネクタ 13"/>
          <p:cNvCxnSpPr/>
          <p:nvPr/>
        </p:nvCxnSpPr>
        <p:spPr bwMode="auto">
          <a:xfrm rot="16200000" flipV="1">
            <a:off x="6764523" y="2941157"/>
            <a:ext cx="114303" cy="7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線コネクタ 14"/>
          <p:cNvCxnSpPr/>
          <p:nvPr/>
        </p:nvCxnSpPr>
        <p:spPr bwMode="auto">
          <a:xfrm rot="16200000" flipV="1">
            <a:off x="6907399" y="2941157"/>
            <a:ext cx="114303" cy="7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コネクタ 15"/>
          <p:cNvCxnSpPr/>
          <p:nvPr/>
        </p:nvCxnSpPr>
        <p:spPr bwMode="auto">
          <a:xfrm rot="16200000" flipV="1">
            <a:off x="7050275" y="2941156"/>
            <a:ext cx="114303" cy="7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/>
          <p:cNvCxnSpPr/>
          <p:nvPr/>
        </p:nvCxnSpPr>
        <p:spPr bwMode="auto">
          <a:xfrm rot="16200000" flipV="1">
            <a:off x="7193151" y="2941157"/>
            <a:ext cx="114303" cy="7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線コネクタ 17"/>
          <p:cNvCxnSpPr/>
          <p:nvPr/>
        </p:nvCxnSpPr>
        <p:spPr bwMode="auto">
          <a:xfrm rot="16200000" flipV="1">
            <a:off x="7621779" y="2941156"/>
            <a:ext cx="114303" cy="7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線コネクタ 18"/>
          <p:cNvCxnSpPr/>
          <p:nvPr/>
        </p:nvCxnSpPr>
        <p:spPr bwMode="auto">
          <a:xfrm rot="16200000" flipV="1">
            <a:off x="7336027" y="2941157"/>
            <a:ext cx="114303" cy="7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線コネクタ 19"/>
          <p:cNvCxnSpPr/>
          <p:nvPr/>
        </p:nvCxnSpPr>
        <p:spPr bwMode="auto">
          <a:xfrm rot="16200000" flipV="1">
            <a:off x="7478902" y="2941157"/>
            <a:ext cx="114303" cy="7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線コネクタ 20"/>
          <p:cNvCxnSpPr/>
          <p:nvPr/>
        </p:nvCxnSpPr>
        <p:spPr bwMode="auto">
          <a:xfrm rot="16200000" flipV="1">
            <a:off x="7764655" y="2941157"/>
            <a:ext cx="114303" cy="7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線コネクタ 21"/>
          <p:cNvCxnSpPr/>
          <p:nvPr/>
        </p:nvCxnSpPr>
        <p:spPr bwMode="auto">
          <a:xfrm rot="16200000" flipV="1">
            <a:off x="7907531" y="2941157"/>
            <a:ext cx="114303" cy="7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線コネクタ 22"/>
          <p:cNvCxnSpPr/>
          <p:nvPr/>
        </p:nvCxnSpPr>
        <p:spPr bwMode="auto">
          <a:xfrm>
            <a:off x="5500694" y="2890533"/>
            <a:ext cx="285752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円/楕円 23"/>
          <p:cNvSpPr/>
          <p:nvPr/>
        </p:nvSpPr>
        <p:spPr bwMode="auto">
          <a:xfrm>
            <a:off x="6215074" y="2643182"/>
            <a:ext cx="1285881" cy="22974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25" name="直線矢印コネクタ 24"/>
          <p:cNvCxnSpPr>
            <a:stCxn id="24" idx="1"/>
          </p:cNvCxnSpPr>
          <p:nvPr/>
        </p:nvCxnSpPr>
        <p:spPr bwMode="auto">
          <a:xfrm rot="16200000" flipH="1">
            <a:off x="6576085" y="2504128"/>
            <a:ext cx="109231" cy="4546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7" name="テキスト ボックス 26"/>
          <p:cNvSpPr txBox="1"/>
          <p:nvPr/>
        </p:nvSpPr>
        <p:spPr>
          <a:xfrm>
            <a:off x="6929454" y="1834210"/>
            <a:ext cx="221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Volcano-l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oop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500694" y="2243072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 smtClean="0"/>
              <a:t>a=50 m</a:t>
            </a:r>
            <a:endParaRPr kumimoji="1" lang="ja-JP" altLang="en-US" sz="2000" i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500958" y="3747789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/>
              <a:t>2th-boundary</a:t>
            </a:r>
            <a:endParaRPr kumimoji="1" lang="ja-JP" altLang="en-US" sz="2000" i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729559" y="2521201"/>
            <a:ext cx="91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i="1" dirty="0" smtClean="0"/>
              <a:t>I=8</a:t>
            </a:r>
            <a:r>
              <a:rPr lang="ja-JP" altLang="en-US" sz="1800" i="1" dirty="0" smtClean="0"/>
              <a:t> </a:t>
            </a:r>
            <a:r>
              <a:rPr kumimoji="1" lang="en-US" altLang="ja-JP" sz="1800" i="1" dirty="0" smtClean="0"/>
              <a:t>A</a:t>
            </a:r>
            <a:endParaRPr kumimoji="1" lang="ja-JP" altLang="en-US" sz="1800" i="1" dirty="0"/>
          </a:p>
        </p:txBody>
      </p:sp>
      <p:cxnSp>
        <p:nvCxnSpPr>
          <p:cNvPr id="36" name="直線矢印コネクタ 35"/>
          <p:cNvCxnSpPr>
            <a:stCxn id="24" idx="5"/>
          </p:cNvCxnSpPr>
          <p:nvPr/>
        </p:nvCxnSpPr>
        <p:spPr bwMode="auto">
          <a:xfrm rot="5400000" flipH="1" flipV="1">
            <a:off x="7380190" y="2575635"/>
            <a:ext cx="196098" cy="3311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直線コネクタ 36"/>
          <p:cNvCxnSpPr/>
          <p:nvPr/>
        </p:nvCxnSpPr>
        <p:spPr bwMode="auto">
          <a:xfrm rot="16200000" flipV="1">
            <a:off x="5640004" y="3558427"/>
            <a:ext cx="92862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直線コネクタ 37"/>
          <p:cNvCxnSpPr/>
          <p:nvPr/>
        </p:nvCxnSpPr>
        <p:spPr bwMode="auto">
          <a:xfrm rot="16200000" flipV="1">
            <a:off x="5497130" y="3558429"/>
            <a:ext cx="92858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線コネクタ 38"/>
          <p:cNvCxnSpPr/>
          <p:nvPr/>
        </p:nvCxnSpPr>
        <p:spPr bwMode="auto">
          <a:xfrm>
            <a:off x="5500698" y="3533475"/>
            <a:ext cx="2057414" cy="20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テキスト ボックス 39"/>
          <p:cNvSpPr txBox="1"/>
          <p:nvPr/>
        </p:nvSpPr>
        <p:spPr>
          <a:xfrm>
            <a:off x="5572133" y="3033409"/>
            <a:ext cx="1428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/>
              <a:t>1th-layer</a:t>
            </a:r>
            <a:endParaRPr kumimoji="1" lang="ja-JP" altLang="en-US" sz="20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572132" y="3633431"/>
            <a:ext cx="185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/>
              <a:t>2th-layer</a:t>
            </a:r>
            <a:endParaRPr kumimoji="1" lang="ja-JP" altLang="en-US" sz="20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500694" y="4890797"/>
            <a:ext cx="185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/>
              <a:t>Nth-layer</a:t>
            </a:r>
            <a:endParaRPr kumimoji="1" lang="ja-JP" altLang="en-US" sz="20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500958" y="3243204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/>
              <a:t>1th-boundary</a:t>
            </a:r>
            <a:endParaRPr kumimoji="1" lang="ja-JP" altLang="en-US" sz="2000" i="1" dirty="0"/>
          </a:p>
        </p:txBody>
      </p:sp>
      <p:cxnSp>
        <p:nvCxnSpPr>
          <p:cNvPr id="45" name="直線コネクタ 44"/>
          <p:cNvCxnSpPr/>
          <p:nvPr/>
        </p:nvCxnSpPr>
        <p:spPr bwMode="auto">
          <a:xfrm rot="16200000" flipV="1">
            <a:off x="5925755" y="3558425"/>
            <a:ext cx="92862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/>
          <p:cNvCxnSpPr/>
          <p:nvPr/>
        </p:nvCxnSpPr>
        <p:spPr bwMode="auto">
          <a:xfrm rot="16200000" flipV="1">
            <a:off x="5782881" y="3558427"/>
            <a:ext cx="92858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/>
          <p:cNvCxnSpPr/>
          <p:nvPr/>
        </p:nvCxnSpPr>
        <p:spPr bwMode="auto">
          <a:xfrm rot="16200000" flipV="1">
            <a:off x="6211507" y="3558425"/>
            <a:ext cx="92862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/>
          <p:cNvCxnSpPr/>
          <p:nvPr/>
        </p:nvCxnSpPr>
        <p:spPr bwMode="auto">
          <a:xfrm rot="16200000" flipV="1">
            <a:off x="6068633" y="3558427"/>
            <a:ext cx="92858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/>
          <p:cNvCxnSpPr/>
          <p:nvPr/>
        </p:nvCxnSpPr>
        <p:spPr bwMode="auto">
          <a:xfrm rot="16200000" flipV="1">
            <a:off x="6497259" y="3558425"/>
            <a:ext cx="92862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線コネクタ 49"/>
          <p:cNvCxnSpPr/>
          <p:nvPr/>
        </p:nvCxnSpPr>
        <p:spPr bwMode="auto">
          <a:xfrm rot="16200000" flipV="1">
            <a:off x="6354385" y="3558427"/>
            <a:ext cx="92858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コネクタ 50"/>
          <p:cNvCxnSpPr/>
          <p:nvPr/>
        </p:nvCxnSpPr>
        <p:spPr bwMode="auto">
          <a:xfrm rot="16200000" flipV="1">
            <a:off x="6783012" y="3558427"/>
            <a:ext cx="92862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/>
          <p:cNvCxnSpPr/>
          <p:nvPr/>
        </p:nvCxnSpPr>
        <p:spPr bwMode="auto">
          <a:xfrm rot="16200000" flipV="1">
            <a:off x="6640138" y="3558429"/>
            <a:ext cx="92858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/>
          <p:cNvCxnSpPr/>
          <p:nvPr/>
        </p:nvCxnSpPr>
        <p:spPr bwMode="auto">
          <a:xfrm rot="16200000" flipV="1">
            <a:off x="7068763" y="3558425"/>
            <a:ext cx="92862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/>
          <p:cNvCxnSpPr/>
          <p:nvPr/>
        </p:nvCxnSpPr>
        <p:spPr bwMode="auto">
          <a:xfrm rot="16200000" flipV="1">
            <a:off x="6925889" y="3558427"/>
            <a:ext cx="92858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/>
          <p:cNvCxnSpPr/>
          <p:nvPr/>
        </p:nvCxnSpPr>
        <p:spPr bwMode="auto">
          <a:xfrm rot="16200000" flipV="1">
            <a:off x="7354515" y="3558425"/>
            <a:ext cx="92862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/>
          <p:cNvCxnSpPr/>
          <p:nvPr/>
        </p:nvCxnSpPr>
        <p:spPr bwMode="auto">
          <a:xfrm rot="16200000" flipV="1">
            <a:off x="7211641" y="3558427"/>
            <a:ext cx="92858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直線コネクタ 57"/>
          <p:cNvCxnSpPr/>
          <p:nvPr/>
        </p:nvCxnSpPr>
        <p:spPr bwMode="auto">
          <a:xfrm rot="16200000" flipV="1">
            <a:off x="7497393" y="3558427"/>
            <a:ext cx="92858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直線コネクタ 61"/>
          <p:cNvCxnSpPr/>
          <p:nvPr/>
        </p:nvCxnSpPr>
        <p:spPr bwMode="auto">
          <a:xfrm rot="16200000" flipV="1">
            <a:off x="5640000" y="4101412"/>
            <a:ext cx="92862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直線コネクタ 62"/>
          <p:cNvCxnSpPr/>
          <p:nvPr/>
        </p:nvCxnSpPr>
        <p:spPr bwMode="auto">
          <a:xfrm rot="16200000" flipV="1">
            <a:off x="5497126" y="4101414"/>
            <a:ext cx="92858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直線コネクタ 63"/>
          <p:cNvCxnSpPr/>
          <p:nvPr/>
        </p:nvCxnSpPr>
        <p:spPr bwMode="auto">
          <a:xfrm>
            <a:off x="5500694" y="4076460"/>
            <a:ext cx="2057414" cy="20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直線コネクタ 64"/>
          <p:cNvCxnSpPr/>
          <p:nvPr/>
        </p:nvCxnSpPr>
        <p:spPr bwMode="auto">
          <a:xfrm rot="16200000" flipV="1">
            <a:off x="5925751" y="4101410"/>
            <a:ext cx="92862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直線コネクタ 65"/>
          <p:cNvCxnSpPr/>
          <p:nvPr/>
        </p:nvCxnSpPr>
        <p:spPr bwMode="auto">
          <a:xfrm rot="16200000" flipV="1">
            <a:off x="5782877" y="4101412"/>
            <a:ext cx="92858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直線コネクタ 66"/>
          <p:cNvCxnSpPr/>
          <p:nvPr/>
        </p:nvCxnSpPr>
        <p:spPr bwMode="auto">
          <a:xfrm rot="16200000" flipV="1">
            <a:off x="6211503" y="4101410"/>
            <a:ext cx="92862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直線コネクタ 67"/>
          <p:cNvCxnSpPr/>
          <p:nvPr/>
        </p:nvCxnSpPr>
        <p:spPr bwMode="auto">
          <a:xfrm rot="16200000" flipV="1">
            <a:off x="6068629" y="4101412"/>
            <a:ext cx="92858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直線コネクタ 68"/>
          <p:cNvCxnSpPr/>
          <p:nvPr/>
        </p:nvCxnSpPr>
        <p:spPr bwMode="auto">
          <a:xfrm rot="16200000" flipV="1">
            <a:off x="6497255" y="4101410"/>
            <a:ext cx="92862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直線コネクタ 69"/>
          <p:cNvCxnSpPr/>
          <p:nvPr/>
        </p:nvCxnSpPr>
        <p:spPr bwMode="auto">
          <a:xfrm rot="16200000" flipV="1">
            <a:off x="6354381" y="4101412"/>
            <a:ext cx="92858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直線コネクタ 70"/>
          <p:cNvCxnSpPr/>
          <p:nvPr/>
        </p:nvCxnSpPr>
        <p:spPr bwMode="auto">
          <a:xfrm rot="16200000" flipV="1">
            <a:off x="6783008" y="4101412"/>
            <a:ext cx="92862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直線コネクタ 71"/>
          <p:cNvCxnSpPr/>
          <p:nvPr/>
        </p:nvCxnSpPr>
        <p:spPr bwMode="auto">
          <a:xfrm rot="16200000" flipV="1">
            <a:off x="6640134" y="4101414"/>
            <a:ext cx="92858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直線コネクタ 72"/>
          <p:cNvCxnSpPr/>
          <p:nvPr/>
        </p:nvCxnSpPr>
        <p:spPr bwMode="auto">
          <a:xfrm rot="16200000" flipV="1">
            <a:off x="7068759" y="4101410"/>
            <a:ext cx="92862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直線コネクタ 73"/>
          <p:cNvCxnSpPr/>
          <p:nvPr/>
        </p:nvCxnSpPr>
        <p:spPr bwMode="auto">
          <a:xfrm rot="16200000" flipV="1">
            <a:off x="6925885" y="4101412"/>
            <a:ext cx="92858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直線コネクタ 74"/>
          <p:cNvCxnSpPr/>
          <p:nvPr/>
        </p:nvCxnSpPr>
        <p:spPr bwMode="auto">
          <a:xfrm rot="16200000" flipV="1">
            <a:off x="7354511" y="4101410"/>
            <a:ext cx="92862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直線コネクタ 75"/>
          <p:cNvCxnSpPr/>
          <p:nvPr/>
        </p:nvCxnSpPr>
        <p:spPr bwMode="auto">
          <a:xfrm rot="16200000" flipV="1">
            <a:off x="7211637" y="4101412"/>
            <a:ext cx="92858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直線コネクタ 77"/>
          <p:cNvCxnSpPr/>
          <p:nvPr/>
        </p:nvCxnSpPr>
        <p:spPr bwMode="auto">
          <a:xfrm rot="16200000" flipV="1">
            <a:off x="7497389" y="4101412"/>
            <a:ext cx="92858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テキスト ボックス 100"/>
          <p:cNvSpPr txBox="1"/>
          <p:nvPr/>
        </p:nvSpPr>
        <p:spPr>
          <a:xfrm>
            <a:off x="7572396" y="4500570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/>
              <a:t>(N-1) </a:t>
            </a:r>
            <a:r>
              <a:rPr lang="en-US" altLang="ja-JP" sz="2000" i="1" dirty="0" err="1" smtClean="0"/>
              <a:t>th</a:t>
            </a:r>
            <a:r>
              <a:rPr lang="en-US" altLang="ja-JP" sz="2000" i="1" dirty="0" smtClean="0"/>
              <a:t>-boundary</a:t>
            </a:r>
            <a:endParaRPr kumimoji="1" lang="ja-JP" altLang="en-US" sz="2000" i="1" dirty="0"/>
          </a:p>
        </p:txBody>
      </p:sp>
      <p:cxnSp>
        <p:nvCxnSpPr>
          <p:cNvPr id="337" name="直線コネクタ 336"/>
          <p:cNvCxnSpPr/>
          <p:nvPr/>
        </p:nvCxnSpPr>
        <p:spPr bwMode="auto">
          <a:xfrm rot="5400000">
            <a:off x="6358744" y="3532681"/>
            <a:ext cx="100013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直線矢印コネクタ 339"/>
          <p:cNvCxnSpPr/>
          <p:nvPr/>
        </p:nvCxnSpPr>
        <p:spPr bwMode="auto">
          <a:xfrm rot="5400000">
            <a:off x="6554951" y="5197637"/>
            <a:ext cx="604541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1" name="直線コネクタ 340"/>
          <p:cNvCxnSpPr/>
          <p:nvPr/>
        </p:nvCxnSpPr>
        <p:spPr bwMode="auto">
          <a:xfrm rot="16200000" flipV="1">
            <a:off x="5640000" y="4782755"/>
            <a:ext cx="92862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2" name="直線コネクタ 341"/>
          <p:cNvCxnSpPr/>
          <p:nvPr/>
        </p:nvCxnSpPr>
        <p:spPr bwMode="auto">
          <a:xfrm rot="16200000" flipV="1">
            <a:off x="5497126" y="4782757"/>
            <a:ext cx="92858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3" name="直線コネクタ 342"/>
          <p:cNvCxnSpPr/>
          <p:nvPr/>
        </p:nvCxnSpPr>
        <p:spPr bwMode="auto">
          <a:xfrm>
            <a:off x="5500694" y="4757803"/>
            <a:ext cx="2057414" cy="20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4" name="直線コネクタ 343"/>
          <p:cNvCxnSpPr/>
          <p:nvPr/>
        </p:nvCxnSpPr>
        <p:spPr bwMode="auto">
          <a:xfrm rot="16200000" flipV="1">
            <a:off x="5925751" y="4782753"/>
            <a:ext cx="92862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5" name="直線コネクタ 344"/>
          <p:cNvCxnSpPr/>
          <p:nvPr/>
        </p:nvCxnSpPr>
        <p:spPr bwMode="auto">
          <a:xfrm rot="16200000" flipV="1">
            <a:off x="5782877" y="4782755"/>
            <a:ext cx="92858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6" name="直線コネクタ 345"/>
          <p:cNvCxnSpPr/>
          <p:nvPr/>
        </p:nvCxnSpPr>
        <p:spPr bwMode="auto">
          <a:xfrm rot="16200000" flipV="1">
            <a:off x="6211503" y="4782753"/>
            <a:ext cx="92862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7" name="直線コネクタ 346"/>
          <p:cNvCxnSpPr/>
          <p:nvPr/>
        </p:nvCxnSpPr>
        <p:spPr bwMode="auto">
          <a:xfrm rot="16200000" flipV="1">
            <a:off x="6068629" y="4782755"/>
            <a:ext cx="92858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8" name="直線コネクタ 347"/>
          <p:cNvCxnSpPr/>
          <p:nvPr/>
        </p:nvCxnSpPr>
        <p:spPr bwMode="auto">
          <a:xfrm rot="16200000" flipV="1">
            <a:off x="6497255" y="4782753"/>
            <a:ext cx="92862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9" name="直線コネクタ 348"/>
          <p:cNvCxnSpPr/>
          <p:nvPr/>
        </p:nvCxnSpPr>
        <p:spPr bwMode="auto">
          <a:xfrm rot="16200000" flipV="1">
            <a:off x="6354381" y="4782755"/>
            <a:ext cx="92858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0" name="直線コネクタ 349"/>
          <p:cNvCxnSpPr/>
          <p:nvPr/>
        </p:nvCxnSpPr>
        <p:spPr bwMode="auto">
          <a:xfrm rot="16200000" flipV="1">
            <a:off x="6783008" y="4782755"/>
            <a:ext cx="92862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1" name="直線コネクタ 350"/>
          <p:cNvCxnSpPr/>
          <p:nvPr/>
        </p:nvCxnSpPr>
        <p:spPr bwMode="auto">
          <a:xfrm rot="16200000" flipV="1">
            <a:off x="6640134" y="4782757"/>
            <a:ext cx="92858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2" name="直線コネクタ 351"/>
          <p:cNvCxnSpPr/>
          <p:nvPr/>
        </p:nvCxnSpPr>
        <p:spPr bwMode="auto">
          <a:xfrm rot="16200000" flipV="1">
            <a:off x="7068759" y="4782753"/>
            <a:ext cx="92862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3" name="直線コネクタ 352"/>
          <p:cNvCxnSpPr/>
          <p:nvPr/>
        </p:nvCxnSpPr>
        <p:spPr bwMode="auto">
          <a:xfrm rot="16200000" flipV="1">
            <a:off x="6925885" y="4782755"/>
            <a:ext cx="92858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直線コネクタ 353"/>
          <p:cNvCxnSpPr/>
          <p:nvPr/>
        </p:nvCxnSpPr>
        <p:spPr bwMode="auto">
          <a:xfrm rot="16200000" flipV="1">
            <a:off x="7354511" y="4782753"/>
            <a:ext cx="92862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5" name="直線コネクタ 354"/>
          <p:cNvCxnSpPr/>
          <p:nvPr/>
        </p:nvCxnSpPr>
        <p:spPr bwMode="auto">
          <a:xfrm rot="16200000" flipV="1">
            <a:off x="7211637" y="4782755"/>
            <a:ext cx="92858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6" name="直線コネクタ 355"/>
          <p:cNvCxnSpPr/>
          <p:nvPr/>
        </p:nvCxnSpPr>
        <p:spPr bwMode="auto">
          <a:xfrm rot="16200000" flipV="1">
            <a:off x="7497389" y="4782755"/>
            <a:ext cx="92858" cy="571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8" name="直線コネクタ 357"/>
          <p:cNvCxnSpPr/>
          <p:nvPr/>
        </p:nvCxnSpPr>
        <p:spPr bwMode="auto">
          <a:xfrm rot="5400000">
            <a:off x="6607586" y="4464454"/>
            <a:ext cx="500066" cy="7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60" name="テキスト ボックス 359"/>
          <p:cNvSpPr txBox="1"/>
          <p:nvPr/>
        </p:nvSpPr>
        <p:spPr>
          <a:xfrm>
            <a:off x="6715140" y="542926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z</a:t>
            </a:r>
            <a:endParaRPr kumimoji="1" lang="ja-JP" altLang="en-US" i="1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5715008" y="5857892"/>
            <a:ext cx="3286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成層、</a:t>
            </a:r>
            <a:r>
              <a:rPr lang="en-US" altLang="ja-JP" sz="2000" dirty="0" smtClean="0"/>
              <a:t>z</a:t>
            </a:r>
            <a:r>
              <a:rPr lang="ja-JP" altLang="en-US" sz="2000" dirty="0" smtClean="0"/>
              <a:t>軸対称な構造大地</a:t>
            </a:r>
            <a:endParaRPr kumimoji="1" lang="ja-JP" altLang="en-US" sz="2000" dirty="0"/>
          </a:p>
        </p:txBody>
      </p:sp>
      <p:cxnSp>
        <p:nvCxnSpPr>
          <p:cNvPr id="90" name="直線コネクタ 89"/>
          <p:cNvCxnSpPr>
            <a:stCxn id="24" idx="7"/>
            <a:endCxn id="27" idx="2"/>
          </p:cNvCxnSpPr>
          <p:nvPr/>
        </p:nvCxnSpPr>
        <p:spPr bwMode="auto">
          <a:xfrm rot="5400000" flipH="1" flipV="1">
            <a:off x="7514986" y="2155087"/>
            <a:ext cx="319397" cy="72408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Arc 64"/>
          <p:cNvSpPr>
            <a:spLocks/>
          </p:cNvSpPr>
          <p:nvPr/>
        </p:nvSpPr>
        <p:spPr bwMode="auto">
          <a:xfrm flipH="1">
            <a:off x="6500824" y="3676351"/>
            <a:ext cx="2286016" cy="287338"/>
          </a:xfrm>
          <a:custGeom>
            <a:avLst/>
            <a:gdLst>
              <a:gd name="T0" fmla="*/ 2147483647 w 43200"/>
              <a:gd name="T1" fmla="*/ 70361681 h 43200"/>
              <a:gd name="T2" fmla="*/ 2147483647 w 43200"/>
              <a:gd name="T3" fmla="*/ 73487332 h 43200"/>
              <a:gd name="T4" fmla="*/ 2147483647 w 43200"/>
              <a:gd name="T5" fmla="*/ 42275719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5455" y="35949"/>
                </a:moveTo>
                <a:cubicBezTo>
                  <a:pt x="1941" y="31995"/>
                  <a:pt x="0" y="268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208" y="43200"/>
                  <a:pt x="11012" y="41183"/>
                  <a:pt x="7031" y="37547"/>
                </a:cubicBezTo>
              </a:path>
              <a:path w="43200" h="43200" stroke="0" extrusionOk="0">
                <a:moveTo>
                  <a:pt x="5455" y="35949"/>
                </a:moveTo>
                <a:cubicBezTo>
                  <a:pt x="1941" y="31995"/>
                  <a:pt x="0" y="268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208" y="43200"/>
                  <a:pt x="11012" y="41183"/>
                  <a:pt x="7031" y="37547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" name="タイトル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応答計算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42910" y="1547891"/>
            <a:ext cx="52864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ja-JP" altLang="en-US" dirty="0" smtClean="0">
                <a:solidFill>
                  <a:schemeClr val="accent2"/>
                </a:solidFill>
              </a:rPr>
              <a:t>火山の構造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ja-JP" altLang="en-US" dirty="0" smtClean="0">
                <a:solidFill>
                  <a:schemeClr val="accent2"/>
                </a:solidFill>
              </a:rPr>
              <a:t> 高比抵抗の岩体 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ja-JP" altLang="en-US" dirty="0" smtClean="0">
                <a:solidFill>
                  <a:schemeClr val="accent2"/>
                </a:solidFill>
              </a:rPr>
              <a:t> 低比抵抗のマグマ、熱水層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r>
              <a:rPr lang="ja-JP" altLang="en-US" dirty="0" smtClean="0">
                <a:solidFill>
                  <a:schemeClr val="accent2"/>
                </a:solidFill>
              </a:rPr>
              <a:t>                         </a:t>
            </a:r>
            <a:r>
              <a:rPr lang="en-US" altLang="ja-JP" dirty="0" smtClean="0">
                <a:solidFill>
                  <a:schemeClr val="accent2"/>
                </a:solidFill>
              </a:rPr>
              <a:t>(conductivity anomaly)</a:t>
            </a:r>
          </a:p>
          <a:p>
            <a:endParaRPr lang="en-US" altLang="ja-JP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p"/>
            </a:pPr>
            <a:r>
              <a:rPr lang="ja-JP" altLang="en-US" dirty="0" smtClean="0">
                <a:solidFill>
                  <a:schemeClr val="accent2"/>
                </a:solidFill>
              </a:rPr>
              <a:t>上述の典型的な構造を持つ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r>
              <a:rPr lang="ja-JP" altLang="en-US" dirty="0" smtClean="0">
                <a:solidFill>
                  <a:schemeClr val="accent2"/>
                </a:solidFill>
              </a:rPr>
              <a:t>　　大地</a:t>
            </a:r>
            <a:r>
              <a:rPr lang="en-US" altLang="ja-JP" dirty="0" smtClean="0">
                <a:solidFill>
                  <a:schemeClr val="accent2"/>
                </a:solidFill>
              </a:rPr>
              <a:t>(</a:t>
            </a:r>
            <a:r>
              <a:rPr lang="ja-JP" altLang="en-US" dirty="0" smtClean="0">
                <a:solidFill>
                  <a:schemeClr val="accent2"/>
                </a:solidFill>
              </a:rPr>
              <a:t>火山</a:t>
            </a:r>
            <a:r>
              <a:rPr lang="en-US" altLang="ja-JP" dirty="0" smtClean="0">
                <a:solidFill>
                  <a:schemeClr val="accent2"/>
                </a:solidFill>
              </a:rPr>
              <a:t>)</a:t>
            </a:r>
            <a:r>
              <a:rPr lang="ja-JP" altLang="en-US" dirty="0" smtClean="0">
                <a:solidFill>
                  <a:schemeClr val="accent2"/>
                </a:solidFill>
              </a:rPr>
              <a:t>の応答を計算する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endParaRPr kumimoji="1" lang="en-US" altLang="ja-JP" sz="1000" dirty="0" smtClean="0">
              <a:solidFill>
                <a:schemeClr val="accent2"/>
              </a:solidFill>
            </a:endParaRPr>
          </a:p>
          <a:p>
            <a:r>
              <a:rPr kumimoji="1" lang="en-US" altLang="ja-JP" dirty="0" smtClean="0">
                <a:solidFill>
                  <a:schemeClr val="accent2"/>
                </a:solidFill>
              </a:rPr>
              <a:t>Case1</a:t>
            </a:r>
            <a:r>
              <a:rPr kumimoji="1" lang="ja-JP" altLang="en-US" dirty="0" smtClean="0">
                <a:solidFill>
                  <a:schemeClr val="accent2"/>
                </a:solidFill>
              </a:rPr>
              <a:t>　</a:t>
            </a:r>
            <a:r>
              <a:rPr lang="ja-JP" altLang="en-US" dirty="0" smtClean="0">
                <a:solidFill>
                  <a:schemeClr val="accent2"/>
                </a:solidFill>
              </a:rPr>
              <a:t>様々な深さの低比抵抗異常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r>
              <a:rPr kumimoji="1" lang="ja-JP" altLang="en-US" dirty="0" smtClean="0">
                <a:solidFill>
                  <a:schemeClr val="accent2"/>
                </a:solidFill>
              </a:rPr>
              <a:t>　　　　　　</a:t>
            </a:r>
            <a:r>
              <a:rPr lang="ja-JP" altLang="en-US" dirty="0" smtClean="0">
                <a:solidFill>
                  <a:schemeClr val="accent2"/>
                </a:solidFill>
              </a:rPr>
              <a:t>（</a:t>
            </a:r>
            <a:r>
              <a:rPr kumimoji="1" lang="en-US" altLang="ja-JP" i="1" dirty="0" smtClean="0">
                <a:solidFill>
                  <a:schemeClr val="accent2"/>
                </a:solidFill>
              </a:rPr>
              <a:t>z</a:t>
            </a:r>
            <a:r>
              <a:rPr kumimoji="1" lang="ja-JP" altLang="en-US" dirty="0" smtClean="0">
                <a:solidFill>
                  <a:schemeClr val="accent2"/>
                </a:solidFill>
              </a:rPr>
              <a:t>を変える</a:t>
            </a:r>
            <a:r>
              <a:rPr lang="ja-JP" altLang="en-US" dirty="0" smtClean="0">
                <a:solidFill>
                  <a:schemeClr val="accent2"/>
                </a:solidFill>
              </a:rPr>
              <a:t>）</a:t>
            </a:r>
            <a:endParaRPr kumimoji="1" lang="en-US" altLang="ja-JP" dirty="0" smtClean="0">
              <a:solidFill>
                <a:schemeClr val="accent2"/>
              </a:solidFill>
            </a:endParaRPr>
          </a:p>
          <a:p>
            <a:r>
              <a:rPr lang="en-US" altLang="ja-JP" dirty="0" smtClean="0">
                <a:solidFill>
                  <a:schemeClr val="accent2"/>
                </a:solidFill>
              </a:rPr>
              <a:t>Case2</a:t>
            </a:r>
            <a:r>
              <a:rPr lang="ja-JP" altLang="en-US" dirty="0" smtClean="0">
                <a:solidFill>
                  <a:schemeClr val="accent2"/>
                </a:solidFill>
              </a:rPr>
              <a:t>　様々な厚さの低比抵抗異常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r>
              <a:rPr lang="ja-JP" altLang="en-US" dirty="0" smtClean="0">
                <a:solidFill>
                  <a:schemeClr val="accent2"/>
                </a:solidFill>
              </a:rPr>
              <a:t>　　　　　　（</a:t>
            </a:r>
            <a:r>
              <a:rPr lang="en-US" altLang="ja-JP" i="1" dirty="0" smtClean="0">
                <a:solidFill>
                  <a:schemeClr val="accent2"/>
                </a:solidFill>
              </a:rPr>
              <a:t>h</a:t>
            </a:r>
            <a:r>
              <a:rPr lang="ja-JP" altLang="en-US" dirty="0" smtClean="0">
                <a:solidFill>
                  <a:schemeClr val="accent2"/>
                </a:solidFill>
              </a:rPr>
              <a:t>を変える）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endParaRPr lang="en-US" altLang="ja-JP" dirty="0" smtClean="0">
              <a:solidFill>
                <a:schemeClr val="accent2"/>
              </a:solidFill>
            </a:endParaRPr>
          </a:p>
        </p:txBody>
      </p:sp>
      <p:cxnSp>
        <p:nvCxnSpPr>
          <p:cNvPr id="78" name="直線コネクタ 77"/>
          <p:cNvCxnSpPr/>
          <p:nvPr/>
        </p:nvCxnSpPr>
        <p:spPr bwMode="auto">
          <a:xfrm flipV="1">
            <a:off x="6500826" y="4071942"/>
            <a:ext cx="2357454" cy="49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テキスト ボックス 80"/>
          <p:cNvSpPr txBox="1"/>
          <p:nvPr/>
        </p:nvSpPr>
        <p:spPr>
          <a:xfrm>
            <a:off x="8001024" y="3357562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/>
              <a:t>100Ωm</a:t>
            </a:r>
          </a:p>
          <a:p>
            <a:r>
              <a:rPr lang="en-US" altLang="ja-JP" sz="2000" i="1" dirty="0" smtClean="0"/>
              <a:t>Host rock</a:t>
            </a: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6572264" y="414338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 smtClean="0"/>
              <a:t>h</a:t>
            </a:r>
            <a:endParaRPr kumimoji="1" lang="ja-JP" altLang="en-US" i="1" dirty="0"/>
          </a:p>
        </p:txBody>
      </p:sp>
      <p:cxnSp>
        <p:nvCxnSpPr>
          <p:cNvPr id="83" name="直線矢印コネクタ 82"/>
          <p:cNvCxnSpPr/>
          <p:nvPr/>
        </p:nvCxnSpPr>
        <p:spPr bwMode="auto">
          <a:xfrm rot="5400000">
            <a:off x="6357553" y="4292353"/>
            <a:ext cx="428628" cy="7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4" name="テキスト ボックス 83"/>
          <p:cNvSpPr txBox="1"/>
          <p:nvPr/>
        </p:nvSpPr>
        <p:spPr>
          <a:xfrm>
            <a:off x="6357982" y="4457650"/>
            <a:ext cx="2714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/>
              <a:t>anomaly layer</a:t>
            </a:r>
            <a:r>
              <a:rPr lang="ja-JP" altLang="en-US" sz="2000" i="1" dirty="0" smtClean="0"/>
              <a:t>　</a:t>
            </a:r>
            <a:r>
              <a:rPr lang="en-US" altLang="ja-JP" sz="2000" i="1" dirty="0" smtClean="0"/>
              <a:t>10</a:t>
            </a:r>
            <a:r>
              <a:rPr lang="ja-JP" altLang="en-US" sz="2000" i="1" dirty="0" smtClean="0"/>
              <a:t> </a:t>
            </a:r>
            <a:r>
              <a:rPr lang="en-US" altLang="ja-JP" sz="2000" i="1" dirty="0" err="1" smtClean="0"/>
              <a:t>Ωm</a:t>
            </a:r>
            <a:endParaRPr kumimoji="1" lang="ja-JP" altLang="en-US" sz="2000" i="1" dirty="0"/>
          </a:p>
        </p:txBody>
      </p:sp>
      <p:cxnSp>
        <p:nvCxnSpPr>
          <p:cNvPr id="85" name="直線コネクタ 84"/>
          <p:cNvCxnSpPr/>
          <p:nvPr/>
        </p:nvCxnSpPr>
        <p:spPr bwMode="auto">
          <a:xfrm>
            <a:off x="6500826" y="4505476"/>
            <a:ext cx="2311339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直線コネクタ 85"/>
          <p:cNvCxnSpPr/>
          <p:nvPr/>
        </p:nvCxnSpPr>
        <p:spPr bwMode="auto">
          <a:xfrm rot="5400000">
            <a:off x="8143900" y="4221312"/>
            <a:ext cx="428628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直線コネクタ 86"/>
          <p:cNvCxnSpPr/>
          <p:nvPr/>
        </p:nvCxnSpPr>
        <p:spPr bwMode="auto">
          <a:xfrm rot="5400000">
            <a:off x="8001024" y="4221312"/>
            <a:ext cx="428628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直線コネクタ 87"/>
          <p:cNvCxnSpPr/>
          <p:nvPr/>
        </p:nvCxnSpPr>
        <p:spPr bwMode="auto">
          <a:xfrm rot="5400000">
            <a:off x="7858147" y="4221312"/>
            <a:ext cx="428628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直線コネクタ 89"/>
          <p:cNvCxnSpPr/>
          <p:nvPr/>
        </p:nvCxnSpPr>
        <p:spPr bwMode="auto">
          <a:xfrm rot="5400000">
            <a:off x="6758868" y="4115670"/>
            <a:ext cx="126858" cy="714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直線矢印コネクタ 92"/>
          <p:cNvCxnSpPr/>
          <p:nvPr/>
        </p:nvCxnSpPr>
        <p:spPr bwMode="auto">
          <a:xfrm rot="5400000">
            <a:off x="4567562" y="3924628"/>
            <a:ext cx="3294230" cy="7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4" name="直線コネクタ 93"/>
          <p:cNvCxnSpPr/>
          <p:nvPr/>
        </p:nvCxnSpPr>
        <p:spPr bwMode="auto">
          <a:xfrm>
            <a:off x="6118313" y="4071942"/>
            <a:ext cx="168199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直線コネクタ 95"/>
          <p:cNvCxnSpPr/>
          <p:nvPr/>
        </p:nvCxnSpPr>
        <p:spPr bwMode="auto">
          <a:xfrm>
            <a:off x="6118313" y="2602522"/>
            <a:ext cx="168199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直線コネクタ 100"/>
          <p:cNvCxnSpPr/>
          <p:nvPr/>
        </p:nvCxnSpPr>
        <p:spPr bwMode="auto">
          <a:xfrm rot="16200000" flipH="1">
            <a:off x="8434415" y="5005398"/>
            <a:ext cx="428627" cy="2762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直線コネクタ 102"/>
          <p:cNvCxnSpPr/>
          <p:nvPr/>
        </p:nvCxnSpPr>
        <p:spPr bwMode="auto">
          <a:xfrm rot="5400000">
            <a:off x="7439044" y="4214818"/>
            <a:ext cx="428628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直線コネクタ 103"/>
          <p:cNvCxnSpPr/>
          <p:nvPr/>
        </p:nvCxnSpPr>
        <p:spPr bwMode="auto">
          <a:xfrm rot="5400000">
            <a:off x="7715271" y="4214818"/>
            <a:ext cx="428628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線コネクタ 104"/>
          <p:cNvCxnSpPr/>
          <p:nvPr/>
        </p:nvCxnSpPr>
        <p:spPr bwMode="auto">
          <a:xfrm rot="5400000">
            <a:off x="7572395" y="4221312"/>
            <a:ext cx="428628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直線コネクタ 105"/>
          <p:cNvCxnSpPr/>
          <p:nvPr/>
        </p:nvCxnSpPr>
        <p:spPr bwMode="auto">
          <a:xfrm rot="5400000">
            <a:off x="8429651" y="4214818"/>
            <a:ext cx="428628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直線コネクタ 106"/>
          <p:cNvCxnSpPr/>
          <p:nvPr/>
        </p:nvCxnSpPr>
        <p:spPr bwMode="auto">
          <a:xfrm rot="5400000">
            <a:off x="8286775" y="4221312"/>
            <a:ext cx="428628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直線コネクタ 107"/>
          <p:cNvCxnSpPr/>
          <p:nvPr/>
        </p:nvCxnSpPr>
        <p:spPr bwMode="auto">
          <a:xfrm rot="16200000" flipH="1">
            <a:off x="7996263" y="5005398"/>
            <a:ext cx="428627" cy="2762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直線コネクタ 108"/>
          <p:cNvCxnSpPr/>
          <p:nvPr/>
        </p:nvCxnSpPr>
        <p:spPr bwMode="auto">
          <a:xfrm rot="16200000" flipH="1">
            <a:off x="7577158" y="5005398"/>
            <a:ext cx="428627" cy="2762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直線コネクタ 109"/>
          <p:cNvCxnSpPr/>
          <p:nvPr/>
        </p:nvCxnSpPr>
        <p:spPr bwMode="auto">
          <a:xfrm rot="16200000" flipH="1">
            <a:off x="7139007" y="5005398"/>
            <a:ext cx="428627" cy="2762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直線コネクタ 110"/>
          <p:cNvCxnSpPr/>
          <p:nvPr/>
        </p:nvCxnSpPr>
        <p:spPr bwMode="auto">
          <a:xfrm rot="16200000" flipH="1">
            <a:off x="6719902" y="5005398"/>
            <a:ext cx="428627" cy="2762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直線コネクタ 113"/>
          <p:cNvCxnSpPr/>
          <p:nvPr/>
        </p:nvCxnSpPr>
        <p:spPr bwMode="auto">
          <a:xfrm rot="16200000" flipH="1">
            <a:off x="6474634" y="5188758"/>
            <a:ext cx="214312" cy="1238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直線コネクタ 114"/>
          <p:cNvCxnSpPr/>
          <p:nvPr/>
        </p:nvCxnSpPr>
        <p:spPr bwMode="auto">
          <a:xfrm rot="5400000">
            <a:off x="7286644" y="4214818"/>
            <a:ext cx="428628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直線コネクタ 115"/>
          <p:cNvCxnSpPr/>
          <p:nvPr/>
        </p:nvCxnSpPr>
        <p:spPr bwMode="auto">
          <a:xfrm rot="5400000">
            <a:off x="7143768" y="4214818"/>
            <a:ext cx="428628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テキスト ボックス 116"/>
          <p:cNvSpPr txBox="1"/>
          <p:nvPr/>
        </p:nvSpPr>
        <p:spPr>
          <a:xfrm>
            <a:off x="5857884" y="3824591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 smtClean="0"/>
              <a:t>z</a:t>
            </a: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5857884" y="235743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/>
              <a:t>0</a:t>
            </a:r>
          </a:p>
        </p:txBody>
      </p:sp>
      <p:cxnSp>
        <p:nvCxnSpPr>
          <p:cNvPr id="64" name="直線コネクタ 63"/>
          <p:cNvCxnSpPr/>
          <p:nvPr/>
        </p:nvCxnSpPr>
        <p:spPr bwMode="auto">
          <a:xfrm rot="5400000">
            <a:off x="7000892" y="4214818"/>
            <a:ext cx="428628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直線コネクタ 64"/>
          <p:cNvCxnSpPr/>
          <p:nvPr/>
        </p:nvCxnSpPr>
        <p:spPr bwMode="auto">
          <a:xfrm rot="5400000">
            <a:off x="6858016" y="4214818"/>
            <a:ext cx="428628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直線コネクタ 88"/>
          <p:cNvCxnSpPr/>
          <p:nvPr/>
        </p:nvCxnSpPr>
        <p:spPr bwMode="auto">
          <a:xfrm rot="5400000">
            <a:off x="6615992" y="4099652"/>
            <a:ext cx="126858" cy="714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直線コネクタ 91"/>
          <p:cNvCxnSpPr/>
          <p:nvPr/>
        </p:nvCxnSpPr>
        <p:spPr bwMode="auto">
          <a:xfrm rot="5400000">
            <a:off x="6715140" y="4214818"/>
            <a:ext cx="428628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7" name="テキスト ボックス 156"/>
          <p:cNvSpPr txBox="1"/>
          <p:nvPr/>
        </p:nvSpPr>
        <p:spPr>
          <a:xfrm>
            <a:off x="7215206" y="1538575"/>
            <a:ext cx="192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Volcano-l</a:t>
            </a:r>
            <a:r>
              <a:rPr kumimoji="1" lang="en-US" altLang="ja-JP" dirty="0" smtClean="0">
                <a:solidFill>
                  <a:srgbClr val="FF0000"/>
                </a:solidFill>
              </a:rPr>
              <a:t>oop</a:t>
            </a:r>
          </a:p>
        </p:txBody>
      </p:sp>
      <p:cxnSp>
        <p:nvCxnSpPr>
          <p:cNvPr id="159" name="直線コネクタ 158"/>
          <p:cNvCxnSpPr/>
          <p:nvPr/>
        </p:nvCxnSpPr>
        <p:spPr bwMode="auto">
          <a:xfrm rot="16200000" flipV="1">
            <a:off x="8616964" y="2720658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直線コネクタ 159"/>
          <p:cNvCxnSpPr/>
          <p:nvPr/>
        </p:nvCxnSpPr>
        <p:spPr bwMode="auto">
          <a:xfrm rot="16200000" flipV="1">
            <a:off x="8759840" y="27206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直線コネクタ 160"/>
          <p:cNvCxnSpPr/>
          <p:nvPr/>
        </p:nvCxnSpPr>
        <p:spPr bwMode="auto">
          <a:xfrm rot="16200000" flipV="1">
            <a:off x="6473824" y="27206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直線コネクタ 161"/>
          <p:cNvCxnSpPr/>
          <p:nvPr/>
        </p:nvCxnSpPr>
        <p:spPr bwMode="auto">
          <a:xfrm rot="16200000" flipV="1">
            <a:off x="6616700" y="2720658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直線コネクタ 162"/>
          <p:cNvCxnSpPr/>
          <p:nvPr/>
        </p:nvCxnSpPr>
        <p:spPr bwMode="auto">
          <a:xfrm rot="16200000" flipV="1">
            <a:off x="6759576" y="27206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直線コネクタ 163"/>
          <p:cNvCxnSpPr/>
          <p:nvPr/>
        </p:nvCxnSpPr>
        <p:spPr bwMode="auto">
          <a:xfrm rot="16200000" flipV="1">
            <a:off x="7188204" y="2720658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直線コネクタ 164"/>
          <p:cNvCxnSpPr/>
          <p:nvPr/>
        </p:nvCxnSpPr>
        <p:spPr bwMode="auto">
          <a:xfrm rot="16200000" flipV="1">
            <a:off x="6902452" y="27206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直線コネクタ 165"/>
          <p:cNvCxnSpPr/>
          <p:nvPr/>
        </p:nvCxnSpPr>
        <p:spPr bwMode="auto">
          <a:xfrm rot="16200000" flipV="1">
            <a:off x="7045327" y="27206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直線コネクタ 166"/>
          <p:cNvCxnSpPr/>
          <p:nvPr/>
        </p:nvCxnSpPr>
        <p:spPr bwMode="auto">
          <a:xfrm rot="16200000" flipV="1">
            <a:off x="7331080" y="27206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直線コネクタ 167"/>
          <p:cNvCxnSpPr/>
          <p:nvPr/>
        </p:nvCxnSpPr>
        <p:spPr bwMode="auto">
          <a:xfrm rot="16200000" flipV="1">
            <a:off x="7473956" y="27206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9" name="直線コネクタ 168"/>
          <p:cNvCxnSpPr/>
          <p:nvPr/>
        </p:nvCxnSpPr>
        <p:spPr bwMode="auto">
          <a:xfrm rot="16200000" flipV="1">
            <a:off x="7616832" y="2720658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直線コネクタ 169"/>
          <p:cNvCxnSpPr/>
          <p:nvPr/>
        </p:nvCxnSpPr>
        <p:spPr bwMode="auto">
          <a:xfrm rot="16200000" flipV="1">
            <a:off x="7759708" y="27206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直線コネクタ 170"/>
          <p:cNvCxnSpPr/>
          <p:nvPr/>
        </p:nvCxnSpPr>
        <p:spPr bwMode="auto">
          <a:xfrm rot="16200000" flipV="1">
            <a:off x="8188336" y="2720658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直線コネクタ 171"/>
          <p:cNvCxnSpPr/>
          <p:nvPr/>
        </p:nvCxnSpPr>
        <p:spPr bwMode="auto">
          <a:xfrm rot="16200000" flipV="1">
            <a:off x="7902584" y="27206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直線コネクタ 172"/>
          <p:cNvCxnSpPr/>
          <p:nvPr/>
        </p:nvCxnSpPr>
        <p:spPr bwMode="auto">
          <a:xfrm rot="16200000" flipV="1">
            <a:off x="8045459" y="27206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直線コネクタ 173"/>
          <p:cNvCxnSpPr/>
          <p:nvPr/>
        </p:nvCxnSpPr>
        <p:spPr bwMode="auto">
          <a:xfrm rot="16200000" flipV="1">
            <a:off x="8331212" y="27206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直線コネクタ 174"/>
          <p:cNvCxnSpPr/>
          <p:nvPr/>
        </p:nvCxnSpPr>
        <p:spPr bwMode="auto">
          <a:xfrm rot="16200000" flipV="1">
            <a:off x="8474088" y="27206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直線コネクタ 175"/>
          <p:cNvCxnSpPr/>
          <p:nvPr/>
        </p:nvCxnSpPr>
        <p:spPr bwMode="auto">
          <a:xfrm>
            <a:off x="6518298" y="2676221"/>
            <a:ext cx="22859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直線コネクタ 176"/>
          <p:cNvCxnSpPr/>
          <p:nvPr/>
        </p:nvCxnSpPr>
        <p:spPr bwMode="auto">
          <a:xfrm rot="5400000" flipH="1" flipV="1">
            <a:off x="6250791" y="3067503"/>
            <a:ext cx="1143008" cy="7858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直線コネクタ 177"/>
          <p:cNvCxnSpPr/>
          <p:nvPr/>
        </p:nvCxnSpPr>
        <p:spPr bwMode="auto">
          <a:xfrm rot="5400000" flipH="1" flipV="1">
            <a:off x="6822296" y="3067503"/>
            <a:ext cx="1143008" cy="7858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直線コネクタ 178"/>
          <p:cNvCxnSpPr/>
          <p:nvPr/>
        </p:nvCxnSpPr>
        <p:spPr bwMode="auto">
          <a:xfrm rot="5400000" flipH="1" flipV="1">
            <a:off x="7643832" y="3674726"/>
            <a:ext cx="428628" cy="2857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直線コネクタ 179"/>
          <p:cNvCxnSpPr/>
          <p:nvPr/>
        </p:nvCxnSpPr>
        <p:spPr bwMode="auto">
          <a:xfrm rot="5400000" flipH="1" flipV="1">
            <a:off x="7964491" y="2996878"/>
            <a:ext cx="501691" cy="2857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3" name="Arc 63"/>
          <p:cNvSpPr>
            <a:spLocks/>
          </p:cNvSpPr>
          <p:nvPr/>
        </p:nvSpPr>
        <p:spPr bwMode="auto">
          <a:xfrm flipH="1">
            <a:off x="6845324" y="3246138"/>
            <a:ext cx="1584326" cy="215899"/>
          </a:xfrm>
          <a:custGeom>
            <a:avLst/>
            <a:gdLst>
              <a:gd name="T0" fmla="*/ 2147483647 w 43200"/>
              <a:gd name="T1" fmla="*/ 70360691 h 43200"/>
              <a:gd name="T2" fmla="*/ 2147483647 w 43200"/>
              <a:gd name="T3" fmla="*/ 73486225 h 43200"/>
              <a:gd name="T4" fmla="*/ 2147483647 w 43200"/>
              <a:gd name="T5" fmla="*/ 42275252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5455" y="35949"/>
                </a:moveTo>
                <a:cubicBezTo>
                  <a:pt x="1941" y="31995"/>
                  <a:pt x="0" y="268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208" y="43200"/>
                  <a:pt x="11012" y="41183"/>
                  <a:pt x="7031" y="37547"/>
                </a:cubicBezTo>
              </a:path>
              <a:path w="43200" h="43200" stroke="0" extrusionOk="0">
                <a:moveTo>
                  <a:pt x="5455" y="35949"/>
                </a:moveTo>
                <a:cubicBezTo>
                  <a:pt x="1941" y="31995"/>
                  <a:pt x="0" y="268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208" y="43200"/>
                  <a:pt x="11012" y="41183"/>
                  <a:pt x="7031" y="37547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" name="Arc 63"/>
          <p:cNvSpPr>
            <a:spLocks/>
          </p:cNvSpPr>
          <p:nvPr/>
        </p:nvSpPr>
        <p:spPr bwMode="auto">
          <a:xfrm flipH="1">
            <a:off x="7143766" y="2819095"/>
            <a:ext cx="1000132" cy="214313"/>
          </a:xfrm>
          <a:custGeom>
            <a:avLst/>
            <a:gdLst>
              <a:gd name="T0" fmla="*/ 2147483647 w 43200"/>
              <a:gd name="T1" fmla="*/ 70360691 h 43200"/>
              <a:gd name="T2" fmla="*/ 2147483647 w 43200"/>
              <a:gd name="T3" fmla="*/ 73486225 h 43200"/>
              <a:gd name="T4" fmla="*/ 2147483647 w 43200"/>
              <a:gd name="T5" fmla="*/ 42275252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5455" y="35949"/>
                </a:moveTo>
                <a:cubicBezTo>
                  <a:pt x="1941" y="31995"/>
                  <a:pt x="0" y="268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208" y="43200"/>
                  <a:pt x="11012" y="41183"/>
                  <a:pt x="7031" y="37547"/>
                </a:cubicBezTo>
              </a:path>
              <a:path w="43200" h="43200" stroke="0" extrusionOk="0">
                <a:moveTo>
                  <a:pt x="5455" y="35949"/>
                </a:moveTo>
                <a:cubicBezTo>
                  <a:pt x="1941" y="31995"/>
                  <a:pt x="0" y="268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208" y="43200"/>
                  <a:pt x="11012" y="41183"/>
                  <a:pt x="7031" y="37547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187" name="直線コネクタ 186"/>
          <p:cNvCxnSpPr/>
          <p:nvPr/>
        </p:nvCxnSpPr>
        <p:spPr bwMode="auto">
          <a:xfrm rot="5400000" flipH="1" flipV="1">
            <a:off x="8535994" y="2998503"/>
            <a:ext cx="501691" cy="2857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8" name="Arc 7"/>
          <p:cNvSpPr>
            <a:spLocks/>
          </p:cNvSpPr>
          <p:nvPr/>
        </p:nvSpPr>
        <p:spPr bwMode="auto">
          <a:xfrm>
            <a:off x="6915174" y="2241250"/>
            <a:ext cx="288925" cy="1004888"/>
          </a:xfrm>
          <a:custGeom>
            <a:avLst/>
            <a:gdLst>
              <a:gd name="T0" fmla="*/ 7299463 w 21600"/>
              <a:gd name="T1" fmla="*/ 0 h 43102"/>
              <a:gd name="T2" fmla="*/ 65530547 w 21600"/>
              <a:gd name="T3" fmla="*/ 2147483647 h 43102"/>
              <a:gd name="T4" fmla="*/ 0 w 21600"/>
              <a:gd name="T5" fmla="*/ 2147483647 h 43102"/>
              <a:gd name="T6" fmla="*/ 0 60000 65536"/>
              <a:gd name="T7" fmla="*/ 0 60000 65536"/>
              <a:gd name="T8" fmla="*/ 0 60000 65536"/>
              <a:gd name="T9" fmla="*/ 0 w 21600"/>
              <a:gd name="T10" fmla="*/ 0 h 43102"/>
              <a:gd name="T11" fmla="*/ 21600 w 21600"/>
              <a:gd name="T12" fmla="*/ 43102 h 43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02" fill="none" extrusionOk="0">
                <a:moveTo>
                  <a:pt x="227" y="0"/>
                </a:moveTo>
                <a:cubicBezTo>
                  <a:pt x="12067" y="125"/>
                  <a:pt x="21600" y="9758"/>
                  <a:pt x="21600" y="21599"/>
                </a:cubicBezTo>
                <a:cubicBezTo>
                  <a:pt x="21600" y="32735"/>
                  <a:pt x="13133" y="42046"/>
                  <a:pt x="2046" y="43101"/>
                </a:cubicBezTo>
              </a:path>
              <a:path w="21600" h="43102" stroke="0" extrusionOk="0">
                <a:moveTo>
                  <a:pt x="227" y="0"/>
                </a:moveTo>
                <a:cubicBezTo>
                  <a:pt x="12067" y="125"/>
                  <a:pt x="21600" y="9758"/>
                  <a:pt x="21600" y="21599"/>
                </a:cubicBezTo>
                <a:cubicBezTo>
                  <a:pt x="21600" y="32735"/>
                  <a:pt x="13133" y="42046"/>
                  <a:pt x="2046" y="43101"/>
                </a:cubicBezTo>
                <a:lnTo>
                  <a:pt x="0" y="21599"/>
                </a:lnTo>
                <a:close/>
              </a:path>
            </a:pathLst>
          </a:custGeom>
          <a:noFill/>
          <a:ln w="127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9" name="Arc 8"/>
          <p:cNvSpPr>
            <a:spLocks/>
          </p:cNvSpPr>
          <p:nvPr/>
        </p:nvSpPr>
        <p:spPr bwMode="auto">
          <a:xfrm flipH="1">
            <a:off x="8067699" y="2241250"/>
            <a:ext cx="288925" cy="1004888"/>
          </a:xfrm>
          <a:custGeom>
            <a:avLst/>
            <a:gdLst>
              <a:gd name="T0" fmla="*/ 19912175 w 21600"/>
              <a:gd name="T1" fmla="*/ 0 h 43094"/>
              <a:gd name="T2" fmla="*/ 65530547 w 21600"/>
              <a:gd name="T3" fmla="*/ 2147483647 h 43094"/>
              <a:gd name="T4" fmla="*/ 0 w 21600"/>
              <a:gd name="T5" fmla="*/ 2147483647 h 43094"/>
              <a:gd name="T6" fmla="*/ 0 60000 65536"/>
              <a:gd name="T7" fmla="*/ 0 60000 65536"/>
              <a:gd name="T8" fmla="*/ 0 60000 65536"/>
              <a:gd name="T9" fmla="*/ 0 w 21600"/>
              <a:gd name="T10" fmla="*/ 0 h 43094"/>
              <a:gd name="T11" fmla="*/ 21600 w 21600"/>
              <a:gd name="T12" fmla="*/ 43094 h 430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094" fill="none" extrusionOk="0">
                <a:moveTo>
                  <a:pt x="622" y="-1"/>
                </a:moveTo>
                <a:cubicBezTo>
                  <a:pt x="12304" y="336"/>
                  <a:pt x="21600" y="9903"/>
                  <a:pt x="21600" y="21591"/>
                </a:cubicBezTo>
                <a:cubicBezTo>
                  <a:pt x="21600" y="32727"/>
                  <a:pt x="13133" y="42038"/>
                  <a:pt x="2046" y="43093"/>
                </a:cubicBezTo>
              </a:path>
              <a:path w="21600" h="43094" stroke="0" extrusionOk="0">
                <a:moveTo>
                  <a:pt x="622" y="-1"/>
                </a:moveTo>
                <a:cubicBezTo>
                  <a:pt x="12304" y="336"/>
                  <a:pt x="21600" y="9903"/>
                  <a:pt x="21600" y="21591"/>
                </a:cubicBezTo>
                <a:cubicBezTo>
                  <a:pt x="21600" y="32727"/>
                  <a:pt x="13133" y="42038"/>
                  <a:pt x="2046" y="43093"/>
                </a:cubicBezTo>
                <a:lnTo>
                  <a:pt x="0" y="21591"/>
                </a:lnTo>
                <a:close/>
              </a:path>
            </a:pathLst>
          </a:custGeom>
          <a:noFill/>
          <a:ln w="127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0" name="Line 9"/>
          <p:cNvSpPr>
            <a:spLocks noChangeShapeType="1"/>
          </p:cNvSpPr>
          <p:nvPr/>
        </p:nvSpPr>
        <p:spPr bwMode="auto">
          <a:xfrm>
            <a:off x="7635899" y="2020588"/>
            <a:ext cx="0" cy="1512887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1" name="Arc 10"/>
          <p:cNvSpPr>
            <a:spLocks/>
          </p:cNvSpPr>
          <p:nvPr/>
        </p:nvSpPr>
        <p:spPr bwMode="auto">
          <a:xfrm>
            <a:off x="7275537" y="2050750"/>
            <a:ext cx="136525" cy="1433513"/>
          </a:xfrm>
          <a:custGeom>
            <a:avLst/>
            <a:gdLst>
              <a:gd name="T0" fmla="*/ 4347436 w 21600"/>
              <a:gd name="T1" fmla="*/ 0 h 42970"/>
              <a:gd name="T2" fmla="*/ 2515252 w 21600"/>
              <a:gd name="T3" fmla="*/ 2147483647 h 42970"/>
              <a:gd name="T4" fmla="*/ 0 w 21600"/>
              <a:gd name="T5" fmla="*/ 2147483647 h 42970"/>
              <a:gd name="T6" fmla="*/ 0 60000 65536"/>
              <a:gd name="T7" fmla="*/ 0 60000 65536"/>
              <a:gd name="T8" fmla="*/ 0 60000 65536"/>
              <a:gd name="T9" fmla="*/ 0 w 21600"/>
              <a:gd name="T10" fmla="*/ 0 h 42970"/>
              <a:gd name="T11" fmla="*/ 21600 w 21600"/>
              <a:gd name="T12" fmla="*/ 42970 h 429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970" fill="none" extrusionOk="0">
                <a:moveTo>
                  <a:pt x="2723" y="0"/>
                </a:moveTo>
                <a:cubicBezTo>
                  <a:pt x="13513" y="1372"/>
                  <a:pt x="21600" y="10551"/>
                  <a:pt x="21600" y="21428"/>
                </a:cubicBezTo>
                <a:cubicBezTo>
                  <a:pt x="21600" y="32745"/>
                  <a:pt x="12863" y="42144"/>
                  <a:pt x="1576" y="42970"/>
                </a:cubicBezTo>
              </a:path>
              <a:path w="21600" h="42970" stroke="0" extrusionOk="0">
                <a:moveTo>
                  <a:pt x="2723" y="0"/>
                </a:moveTo>
                <a:cubicBezTo>
                  <a:pt x="13513" y="1372"/>
                  <a:pt x="21600" y="10551"/>
                  <a:pt x="21600" y="21428"/>
                </a:cubicBezTo>
                <a:cubicBezTo>
                  <a:pt x="21600" y="32745"/>
                  <a:pt x="12863" y="42144"/>
                  <a:pt x="1576" y="42970"/>
                </a:cubicBezTo>
                <a:lnTo>
                  <a:pt x="0" y="21428"/>
                </a:lnTo>
                <a:close/>
              </a:path>
            </a:pathLst>
          </a:custGeom>
          <a:noFill/>
          <a:ln w="127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2" name="Arc 11"/>
          <p:cNvSpPr>
            <a:spLocks/>
          </p:cNvSpPr>
          <p:nvPr/>
        </p:nvSpPr>
        <p:spPr bwMode="auto">
          <a:xfrm flipH="1">
            <a:off x="7851799" y="2049163"/>
            <a:ext cx="136525" cy="1433512"/>
          </a:xfrm>
          <a:custGeom>
            <a:avLst/>
            <a:gdLst>
              <a:gd name="T0" fmla="*/ 4162350 w 21600"/>
              <a:gd name="T1" fmla="*/ 0 h 42984"/>
              <a:gd name="T2" fmla="*/ 2515252 w 21600"/>
              <a:gd name="T3" fmla="*/ 2147483647 h 42984"/>
              <a:gd name="T4" fmla="*/ 0 w 21600"/>
              <a:gd name="T5" fmla="*/ 2147483647 h 42984"/>
              <a:gd name="T6" fmla="*/ 0 60000 65536"/>
              <a:gd name="T7" fmla="*/ 0 60000 65536"/>
              <a:gd name="T8" fmla="*/ 0 60000 65536"/>
              <a:gd name="T9" fmla="*/ 0 w 21600"/>
              <a:gd name="T10" fmla="*/ 0 h 42984"/>
              <a:gd name="T11" fmla="*/ 21600 w 21600"/>
              <a:gd name="T12" fmla="*/ 42984 h 429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984" fill="none" extrusionOk="0">
                <a:moveTo>
                  <a:pt x="2607" y="0"/>
                </a:moveTo>
                <a:cubicBezTo>
                  <a:pt x="13448" y="1318"/>
                  <a:pt x="21600" y="10521"/>
                  <a:pt x="21600" y="21442"/>
                </a:cubicBezTo>
                <a:cubicBezTo>
                  <a:pt x="21600" y="32759"/>
                  <a:pt x="12863" y="42158"/>
                  <a:pt x="1576" y="42984"/>
                </a:cubicBezTo>
              </a:path>
              <a:path w="21600" h="42984" stroke="0" extrusionOk="0">
                <a:moveTo>
                  <a:pt x="2607" y="0"/>
                </a:moveTo>
                <a:cubicBezTo>
                  <a:pt x="13448" y="1318"/>
                  <a:pt x="21600" y="10521"/>
                  <a:pt x="21600" y="21442"/>
                </a:cubicBezTo>
                <a:cubicBezTo>
                  <a:pt x="21600" y="32759"/>
                  <a:pt x="12863" y="42158"/>
                  <a:pt x="1576" y="42984"/>
                </a:cubicBezTo>
                <a:lnTo>
                  <a:pt x="0" y="21442"/>
                </a:lnTo>
                <a:close/>
              </a:path>
            </a:pathLst>
          </a:custGeom>
          <a:noFill/>
          <a:ln w="127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" name="Arc 63"/>
          <p:cNvSpPr>
            <a:spLocks/>
          </p:cNvSpPr>
          <p:nvPr/>
        </p:nvSpPr>
        <p:spPr bwMode="auto">
          <a:xfrm flipH="1">
            <a:off x="7000890" y="2461905"/>
            <a:ext cx="1285884" cy="142876"/>
          </a:xfrm>
          <a:custGeom>
            <a:avLst/>
            <a:gdLst>
              <a:gd name="T0" fmla="*/ 2147483647 w 43200"/>
              <a:gd name="T1" fmla="*/ 70360691 h 43200"/>
              <a:gd name="T2" fmla="*/ 2147483647 w 43200"/>
              <a:gd name="T3" fmla="*/ 73486225 h 43200"/>
              <a:gd name="T4" fmla="*/ 2147483647 w 43200"/>
              <a:gd name="T5" fmla="*/ 42275252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5455" y="35949"/>
                </a:moveTo>
                <a:cubicBezTo>
                  <a:pt x="1941" y="31995"/>
                  <a:pt x="0" y="268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208" y="43200"/>
                  <a:pt x="11012" y="41183"/>
                  <a:pt x="7031" y="37547"/>
                </a:cubicBezTo>
              </a:path>
              <a:path w="43200" h="43200" stroke="0" extrusionOk="0">
                <a:moveTo>
                  <a:pt x="5455" y="35949"/>
                </a:moveTo>
                <a:cubicBezTo>
                  <a:pt x="1941" y="31995"/>
                  <a:pt x="0" y="2688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208" y="43200"/>
                  <a:pt x="11012" y="41183"/>
                  <a:pt x="7031" y="37547"/>
                </a:cubicBezTo>
                <a:lnTo>
                  <a:pt x="21600" y="21600"/>
                </a:lnTo>
                <a:close/>
              </a:path>
            </a:pathLst>
          </a:custGeom>
          <a:noFill/>
          <a:ln w="15875">
            <a:solidFill>
              <a:srgbClr val="FF0000"/>
            </a:solidFill>
            <a:prstDash val="solid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5" name="テキスト ボックス 194"/>
          <p:cNvSpPr txBox="1"/>
          <p:nvPr/>
        </p:nvSpPr>
        <p:spPr>
          <a:xfrm>
            <a:off x="8286774" y="228599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 smtClean="0"/>
              <a:t>I</a:t>
            </a:r>
            <a:endParaRPr kumimoji="1" lang="ja-JP" altLang="en-US" b="1" i="1" dirty="0"/>
          </a:p>
        </p:txBody>
      </p:sp>
      <p:cxnSp>
        <p:nvCxnSpPr>
          <p:cNvPr id="196" name="直線コネクタ 195"/>
          <p:cNvCxnSpPr/>
          <p:nvPr/>
        </p:nvCxnSpPr>
        <p:spPr bwMode="auto">
          <a:xfrm rot="5400000" flipH="1" flipV="1">
            <a:off x="6322231" y="2964654"/>
            <a:ext cx="357189" cy="2857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直線コネクタ 73"/>
          <p:cNvCxnSpPr/>
          <p:nvPr/>
        </p:nvCxnSpPr>
        <p:spPr bwMode="auto">
          <a:xfrm rot="5400000">
            <a:off x="8572528" y="4214818"/>
            <a:ext cx="428628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exp_anomaly_he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8926" y="-71462"/>
            <a:ext cx="6715172" cy="450059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71406" y="454863"/>
            <a:ext cx="3000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Case1  </a:t>
            </a:r>
            <a:r>
              <a:rPr lang="ja-JP" altLang="en-US" dirty="0" smtClean="0"/>
              <a:t>様々な深さの</a:t>
            </a:r>
            <a:endParaRPr lang="en-US" altLang="ja-JP" dirty="0" smtClean="0"/>
          </a:p>
          <a:p>
            <a:r>
              <a:rPr lang="ja-JP" altLang="en-US" dirty="0" smtClean="0"/>
              <a:t>　　　　低比抵抗異常</a:t>
            </a:r>
            <a:endParaRPr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43042" y="600076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/>
              <a:t>ρ</a:t>
            </a:r>
            <a:r>
              <a:rPr kumimoji="1" lang="en-US" altLang="ja-JP" sz="2000" i="1" dirty="0" smtClean="0"/>
              <a:t>=100Ωm</a:t>
            </a:r>
            <a:endParaRPr kumimoji="1" lang="ja-JP" altLang="en-US" sz="2000" i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7158" y="5429264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/>
              <a:t>ρ</a:t>
            </a:r>
            <a:r>
              <a:rPr kumimoji="1" lang="en-US" altLang="ja-JP" sz="2000" i="1" dirty="0" smtClean="0"/>
              <a:t>=10Ωm</a:t>
            </a:r>
            <a:endParaRPr kumimoji="1" lang="ja-JP" altLang="en-US" sz="2000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8120" y="4967599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Anomaly</a:t>
            </a:r>
          </a:p>
        </p:txBody>
      </p:sp>
      <p:cxnSp>
        <p:nvCxnSpPr>
          <p:cNvPr id="8" name="直線コネクタ 7"/>
          <p:cNvCxnSpPr/>
          <p:nvPr/>
        </p:nvCxnSpPr>
        <p:spPr bwMode="auto">
          <a:xfrm rot="16200000" flipV="1">
            <a:off x="687348" y="4912080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線コネクタ 8"/>
          <p:cNvCxnSpPr/>
          <p:nvPr/>
        </p:nvCxnSpPr>
        <p:spPr bwMode="auto">
          <a:xfrm rot="16200000" flipV="1">
            <a:off x="830224" y="4912081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コネクタ 9"/>
          <p:cNvCxnSpPr/>
          <p:nvPr/>
        </p:nvCxnSpPr>
        <p:spPr bwMode="auto">
          <a:xfrm rot="16200000" flipV="1">
            <a:off x="1258852" y="4912080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コネクタ 10"/>
          <p:cNvCxnSpPr/>
          <p:nvPr/>
        </p:nvCxnSpPr>
        <p:spPr bwMode="auto">
          <a:xfrm rot="16200000" flipV="1">
            <a:off x="973100" y="4912081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/>
          <p:cNvCxnSpPr/>
          <p:nvPr/>
        </p:nvCxnSpPr>
        <p:spPr bwMode="auto">
          <a:xfrm rot="16200000" flipV="1">
            <a:off x="1115975" y="4912081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コネクタ 12"/>
          <p:cNvCxnSpPr/>
          <p:nvPr/>
        </p:nvCxnSpPr>
        <p:spPr bwMode="auto">
          <a:xfrm rot="16200000" flipV="1">
            <a:off x="2465385" y="4912080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コネクタ 13"/>
          <p:cNvCxnSpPr/>
          <p:nvPr/>
        </p:nvCxnSpPr>
        <p:spPr bwMode="auto">
          <a:xfrm rot="16200000" flipV="1">
            <a:off x="2179633" y="491207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線コネクタ 14"/>
          <p:cNvCxnSpPr/>
          <p:nvPr/>
        </p:nvCxnSpPr>
        <p:spPr bwMode="auto">
          <a:xfrm rot="16200000" flipV="1">
            <a:off x="1973232" y="4912080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コネクタ 15"/>
          <p:cNvCxnSpPr/>
          <p:nvPr/>
        </p:nvCxnSpPr>
        <p:spPr bwMode="auto">
          <a:xfrm rot="16200000" flipV="1">
            <a:off x="2036756" y="4726285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/>
          <p:cNvCxnSpPr/>
          <p:nvPr/>
        </p:nvCxnSpPr>
        <p:spPr bwMode="auto">
          <a:xfrm rot="16200000" flipV="1">
            <a:off x="2322509" y="4912080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線コネクタ 17"/>
          <p:cNvCxnSpPr/>
          <p:nvPr/>
        </p:nvCxnSpPr>
        <p:spPr bwMode="auto">
          <a:xfrm>
            <a:off x="580995" y="4824723"/>
            <a:ext cx="2071703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線矢印コネクタ 18"/>
          <p:cNvCxnSpPr/>
          <p:nvPr/>
        </p:nvCxnSpPr>
        <p:spPr bwMode="auto">
          <a:xfrm rot="5400000">
            <a:off x="550806" y="5731957"/>
            <a:ext cx="2042390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テキスト ボックス 19"/>
          <p:cNvSpPr txBox="1"/>
          <p:nvPr/>
        </p:nvSpPr>
        <p:spPr>
          <a:xfrm>
            <a:off x="785786" y="4424613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i="1" dirty="0" smtClean="0"/>
              <a:t>z=0</a:t>
            </a:r>
            <a:endParaRPr kumimoji="1" lang="en-US" altLang="ja-JP" sz="2000" i="1" dirty="0" smtClean="0"/>
          </a:p>
        </p:txBody>
      </p:sp>
      <p:cxnSp>
        <p:nvCxnSpPr>
          <p:cNvPr id="21" name="直線矢印コネクタ 20"/>
          <p:cNvCxnSpPr/>
          <p:nvPr/>
        </p:nvCxnSpPr>
        <p:spPr bwMode="auto">
          <a:xfrm rot="5400000">
            <a:off x="1857753" y="5181516"/>
            <a:ext cx="571504" cy="7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2" name="直線コネクタ 21"/>
          <p:cNvCxnSpPr/>
          <p:nvPr/>
        </p:nvCxnSpPr>
        <p:spPr bwMode="auto">
          <a:xfrm rot="16200000" flipV="1">
            <a:off x="1422546" y="5075770"/>
            <a:ext cx="542980" cy="183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テキスト ボックス 22"/>
          <p:cNvSpPr txBox="1"/>
          <p:nvPr/>
        </p:nvSpPr>
        <p:spPr>
          <a:xfrm>
            <a:off x="2143108" y="4966807"/>
            <a:ext cx="633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/>
              <a:t>40m</a:t>
            </a:r>
            <a:endParaRPr kumimoji="1" lang="ja-JP" altLang="en-US" sz="2000" i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010284" y="5857890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Anomaly</a:t>
            </a:r>
          </a:p>
        </p:txBody>
      </p:sp>
      <p:cxnSp>
        <p:nvCxnSpPr>
          <p:cNvPr id="25" name="直線コネクタ 24"/>
          <p:cNvCxnSpPr/>
          <p:nvPr/>
        </p:nvCxnSpPr>
        <p:spPr bwMode="auto">
          <a:xfrm rot="16200000" flipV="1">
            <a:off x="6180161" y="4830757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直線コネクタ 25"/>
          <p:cNvCxnSpPr/>
          <p:nvPr/>
        </p:nvCxnSpPr>
        <p:spPr bwMode="auto">
          <a:xfrm rot="16200000" flipV="1">
            <a:off x="6323037" y="4830758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直線コネクタ 26"/>
          <p:cNvCxnSpPr/>
          <p:nvPr/>
        </p:nvCxnSpPr>
        <p:spPr bwMode="auto">
          <a:xfrm rot="16200000" flipV="1">
            <a:off x="6751665" y="4830757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線コネクタ 27"/>
          <p:cNvCxnSpPr/>
          <p:nvPr/>
        </p:nvCxnSpPr>
        <p:spPr bwMode="auto">
          <a:xfrm rot="16200000" flipV="1">
            <a:off x="6465913" y="4830758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線コネクタ 28"/>
          <p:cNvCxnSpPr/>
          <p:nvPr/>
        </p:nvCxnSpPr>
        <p:spPr bwMode="auto">
          <a:xfrm rot="16200000" flipV="1">
            <a:off x="6608788" y="4830758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線コネクタ 29"/>
          <p:cNvCxnSpPr/>
          <p:nvPr/>
        </p:nvCxnSpPr>
        <p:spPr bwMode="auto">
          <a:xfrm rot="16200000" flipV="1">
            <a:off x="6894541" y="4830758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直線コネクタ 30"/>
          <p:cNvCxnSpPr/>
          <p:nvPr/>
        </p:nvCxnSpPr>
        <p:spPr bwMode="auto">
          <a:xfrm rot="16200000" flipV="1">
            <a:off x="7037417" y="4830758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線コネクタ 31"/>
          <p:cNvCxnSpPr/>
          <p:nvPr/>
        </p:nvCxnSpPr>
        <p:spPr bwMode="auto">
          <a:xfrm rot="16200000" flipV="1">
            <a:off x="8037549" y="4830757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直線コネクタ 32"/>
          <p:cNvCxnSpPr/>
          <p:nvPr/>
        </p:nvCxnSpPr>
        <p:spPr bwMode="auto">
          <a:xfrm rot="16200000" flipV="1">
            <a:off x="7180293" y="4830756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/>
          <p:cNvCxnSpPr/>
          <p:nvPr/>
        </p:nvCxnSpPr>
        <p:spPr bwMode="auto">
          <a:xfrm rot="16200000" flipV="1">
            <a:off x="7323169" y="4830757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線コネクタ 34"/>
          <p:cNvCxnSpPr/>
          <p:nvPr/>
        </p:nvCxnSpPr>
        <p:spPr bwMode="auto">
          <a:xfrm rot="16200000" flipV="1">
            <a:off x="7751797" y="4830756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線コネクタ 35"/>
          <p:cNvCxnSpPr/>
          <p:nvPr/>
        </p:nvCxnSpPr>
        <p:spPr bwMode="auto">
          <a:xfrm rot="16200000" flipV="1">
            <a:off x="7466045" y="4830757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線コネクタ 36"/>
          <p:cNvCxnSpPr/>
          <p:nvPr/>
        </p:nvCxnSpPr>
        <p:spPr bwMode="auto">
          <a:xfrm rot="16200000" flipV="1">
            <a:off x="7608920" y="4830757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直線コネクタ 37"/>
          <p:cNvCxnSpPr/>
          <p:nvPr/>
        </p:nvCxnSpPr>
        <p:spPr bwMode="auto">
          <a:xfrm rot="16200000" flipV="1">
            <a:off x="7894673" y="4830757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線コネクタ 38"/>
          <p:cNvCxnSpPr/>
          <p:nvPr/>
        </p:nvCxnSpPr>
        <p:spPr bwMode="auto">
          <a:xfrm>
            <a:off x="6153159" y="4784732"/>
            <a:ext cx="2071703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直線矢印コネクタ 39"/>
          <p:cNvCxnSpPr/>
          <p:nvPr/>
        </p:nvCxnSpPr>
        <p:spPr bwMode="auto">
          <a:xfrm rot="16200000" flipH="1">
            <a:off x="6040844" y="5674931"/>
            <a:ext cx="2214579" cy="87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直線コネクタ 40"/>
          <p:cNvCxnSpPr/>
          <p:nvPr/>
        </p:nvCxnSpPr>
        <p:spPr bwMode="auto">
          <a:xfrm rot="16200000" flipV="1">
            <a:off x="6739941" y="6273273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テキスト ボックス 41"/>
          <p:cNvSpPr txBox="1"/>
          <p:nvPr/>
        </p:nvSpPr>
        <p:spPr>
          <a:xfrm>
            <a:off x="6072198" y="5357824"/>
            <a:ext cx="866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i="1" dirty="0" smtClean="0"/>
              <a:t>z=160</a:t>
            </a:r>
            <a:endParaRPr kumimoji="1" lang="en-US" altLang="ja-JP" sz="2000" i="1" dirty="0" smtClean="0"/>
          </a:p>
        </p:txBody>
      </p:sp>
      <p:cxnSp>
        <p:nvCxnSpPr>
          <p:cNvPr id="43" name="直線矢印コネクタ 42"/>
          <p:cNvCxnSpPr/>
          <p:nvPr/>
        </p:nvCxnSpPr>
        <p:spPr bwMode="auto">
          <a:xfrm rot="5400000">
            <a:off x="7225127" y="6071807"/>
            <a:ext cx="571504" cy="7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4" name="直線コネクタ 43"/>
          <p:cNvCxnSpPr/>
          <p:nvPr/>
        </p:nvCxnSpPr>
        <p:spPr bwMode="auto">
          <a:xfrm rot="16200000" flipV="1">
            <a:off x="6352204" y="6273271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直線コネクタ 44"/>
          <p:cNvCxnSpPr/>
          <p:nvPr/>
        </p:nvCxnSpPr>
        <p:spPr bwMode="auto">
          <a:xfrm rot="16200000" flipV="1">
            <a:off x="7004233" y="5966061"/>
            <a:ext cx="542980" cy="183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/>
          <p:cNvCxnSpPr/>
          <p:nvPr/>
        </p:nvCxnSpPr>
        <p:spPr bwMode="auto">
          <a:xfrm rot="16200000" flipV="1">
            <a:off x="6209328" y="5844649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/>
          <p:cNvCxnSpPr/>
          <p:nvPr/>
        </p:nvCxnSpPr>
        <p:spPr bwMode="auto">
          <a:xfrm rot="16200000" flipV="1">
            <a:off x="6382751" y="5844649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/>
          <p:cNvCxnSpPr/>
          <p:nvPr/>
        </p:nvCxnSpPr>
        <p:spPr bwMode="auto">
          <a:xfrm rot="16200000" flipV="1">
            <a:off x="6566518" y="5844643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/>
          <p:cNvCxnSpPr/>
          <p:nvPr/>
        </p:nvCxnSpPr>
        <p:spPr bwMode="auto">
          <a:xfrm rot="16200000" flipV="1">
            <a:off x="6566518" y="6273271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線コネクタ 49"/>
          <p:cNvCxnSpPr/>
          <p:nvPr/>
        </p:nvCxnSpPr>
        <p:spPr bwMode="auto">
          <a:xfrm rot="16200000" flipV="1">
            <a:off x="6923708" y="6273273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コネクタ 50"/>
          <p:cNvCxnSpPr/>
          <p:nvPr/>
        </p:nvCxnSpPr>
        <p:spPr bwMode="auto">
          <a:xfrm rot="16200000" flipV="1">
            <a:off x="6780832" y="5844643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テキスト ボックス 51"/>
          <p:cNvSpPr txBox="1"/>
          <p:nvPr/>
        </p:nvSpPr>
        <p:spPr>
          <a:xfrm>
            <a:off x="7510482" y="5857098"/>
            <a:ext cx="990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/>
              <a:t>40m</a:t>
            </a:r>
            <a:endParaRPr kumimoji="1" lang="ja-JP" altLang="en-US" sz="2000" i="1" dirty="0"/>
          </a:p>
        </p:txBody>
      </p:sp>
      <p:cxnSp>
        <p:nvCxnSpPr>
          <p:cNvPr id="53" name="直線コネクタ 52"/>
          <p:cNvCxnSpPr/>
          <p:nvPr/>
        </p:nvCxnSpPr>
        <p:spPr bwMode="auto">
          <a:xfrm>
            <a:off x="6224598" y="5757934"/>
            <a:ext cx="1857389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/>
          <p:cNvCxnSpPr/>
          <p:nvPr/>
        </p:nvCxnSpPr>
        <p:spPr bwMode="auto">
          <a:xfrm>
            <a:off x="6224598" y="6356368"/>
            <a:ext cx="1857389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/>
          <p:cNvCxnSpPr/>
          <p:nvPr/>
        </p:nvCxnSpPr>
        <p:spPr bwMode="auto">
          <a:xfrm rot="16200000" flipV="1">
            <a:off x="6789919" y="5966060"/>
            <a:ext cx="542980" cy="183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/>
          <p:cNvCxnSpPr>
            <a:endCxn id="42" idx="3"/>
          </p:cNvCxnSpPr>
          <p:nvPr/>
        </p:nvCxnSpPr>
        <p:spPr bwMode="auto">
          <a:xfrm rot="10800000">
            <a:off x="6938946" y="5557880"/>
            <a:ext cx="204822" cy="1571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/>
          <p:cNvCxnSpPr/>
          <p:nvPr/>
        </p:nvCxnSpPr>
        <p:spPr bwMode="auto">
          <a:xfrm rot="16200000" flipV="1">
            <a:off x="7638087" y="5800938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直線コネクタ 57"/>
          <p:cNvCxnSpPr/>
          <p:nvPr/>
        </p:nvCxnSpPr>
        <p:spPr bwMode="auto">
          <a:xfrm rot="16200000" flipV="1">
            <a:off x="7811510" y="5800938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直線コネクタ 58"/>
          <p:cNvCxnSpPr/>
          <p:nvPr/>
        </p:nvCxnSpPr>
        <p:spPr bwMode="auto">
          <a:xfrm rot="16200000" flipV="1">
            <a:off x="7995277" y="5800932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直線コネクタ 59"/>
          <p:cNvCxnSpPr/>
          <p:nvPr/>
        </p:nvCxnSpPr>
        <p:spPr bwMode="auto">
          <a:xfrm rot="16200000" flipV="1">
            <a:off x="7352335" y="5800932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直線コネクタ 60"/>
          <p:cNvCxnSpPr/>
          <p:nvPr/>
        </p:nvCxnSpPr>
        <p:spPr bwMode="auto">
          <a:xfrm rot="16200000" flipV="1">
            <a:off x="7638087" y="6229565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直線コネクタ 61"/>
          <p:cNvCxnSpPr/>
          <p:nvPr/>
        </p:nvCxnSpPr>
        <p:spPr bwMode="auto">
          <a:xfrm rot="16200000" flipV="1">
            <a:off x="7811510" y="6229565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直線コネクタ 62"/>
          <p:cNvCxnSpPr/>
          <p:nvPr/>
        </p:nvCxnSpPr>
        <p:spPr bwMode="auto">
          <a:xfrm rot="16200000" flipV="1">
            <a:off x="7995277" y="6229559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テキスト ボックス 63"/>
          <p:cNvSpPr txBox="1"/>
          <p:nvPr/>
        </p:nvSpPr>
        <p:spPr>
          <a:xfrm>
            <a:off x="3214678" y="548644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Anomaly</a:t>
            </a:r>
          </a:p>
        </p:txBody>
      </p:sp>
      <p:cxnSp>
        <p:nvCxnSpPr>
          <p:cNvPr id="65" name="直線コネクタ 64"/>
          <p:cNvCxnSpPr/>
          <p:nvPr/>
        </p:nvCxnSpPr>
        <p:spPr bwMode="auto">
          <a:xfrm rot="16200000" flipV="1">
            <a:off x="3384555" y="48307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直線コネクタ 65"/>
          <p:cNvCxnSpPr/>
          <p:nvPr/>
        </p:nvCxnSpPr>
        <p:spPr bwMode="auto">
          <a:xfrm rot="16200000" flipV="1">
            <a:off x="3527431" y="4830760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直線コネクタ 66"/>
          <p:cNvCxnSpPr/>
          <p:nvPr/>
        </p:nvCxnSpPr>
        <p:spPr bwMode="auto">
          <a:xfrm rot="16200000" flipV="1">
            <a:off x="3956059" y="48307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直線コネクタ 67"/>
          <p:cNvCxnSpPr/>
          <p:nvPr/>
        </p:nvCxnSpPr>
        <p:spPr bwMode="auto">
          <a:xfrm rot="16200000" flipV="1">
            <a:off x="3670307" y="4830760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直線コネクタ 68"/>
          <p:cNvCxnSpPr/>
          <p:nvPr/>
        </p:nvCxnSpPr>
        <p:spPr bwMode="auto">
          <a:xfrm rot="16200000" flipV="1">
            <a:off x="3813182" y="4830760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直線コネクタ 69"/>
          <p:cNvCxnSpPr/>
          <p:nvPr/>
        </p:nvCxnSpPr>
        <p:spPr bwMode="auto">
          <a:xfrm rot="16200000" flipV="1">
            <a:off x="4098935" y="4830760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直線コネクタ 70"/>
          <p:cNvCxnSpPr/>
          <p:nvPr/>
        </p:nvCxnSpPr>
        <p:spPr bwMode="auto">
          <a:xfrm rot="16200000" flipV="1">
            <a:off x="4241811" y="4830760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直線コネクタ 71"/>
          <p:cNvCxnSpPr/>
          <p:nvPr/>
        </p:nvCxnSpPr>
        <p:spPr bwMode="auto">
          <a:xfrm rot="16200000" flipV="1">
            <a:off x="5241943" y="48307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直線コネクタ 72"/>
          <p:cNvCxnSpPr/>
          <p:nvPr/>
        </p:nvCxnSpPr>
        <p:spPr bwMode="auto">
          <a:xfrm rot="16200000" flipV="1">
            <a:off x="4384687" y="4830758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直線コネクタ 73"/>
          <p:cNvCxnSpPr/>
          <p:nvPr/>
        </p:nvCxnSpPr>
        <p:spPr bwMode="auto">
          <a:xfrm rot="16200000" flipV="1">
            <a:off x="4527563" y="48307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直線コネクタ 74"/>
          <p:cNvCxnSpPr/>
          <p:nvPr/>
        </p:nvCxnSpPr>
        <p:spPr bwMode="auto">
          <a:xfrm rot="16200000" flipV="1">
            <a:off x="4956191" y="4830758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直線コネクタ 75"/>
          <p:cNvCxnSpPr/>
          <p:nvPr/>
        </p:nvCxnSpPr>
        <p:spPr bwMode="auto">
          <a:xfrm rot="16200000" flipV="1">
            <a:off x="4670439" y="48307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直線コネクタ 76"/>
          <p:cNvCxnSpPr/>
          <p:nvPr/>
        </p:nvCxnSpPr>
        <p:spPr bwMode="auto">
          <a:xfrm rot="16200000" flipV="1">
            <a:off x="4813314" y="48307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直線コネクタ 77"/>
          <p:cNvCxnSpPr/>
          <p:nvPr/>
        </p:nvCxnSpPr>
        <p:spPr bwMode="auto">
          <a:xfrm rot="16200000" flipV="1">
            <a:off x="5099067" y="48307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直線コネクタ 78"/>
          <p:cNvCxnSpPr/>
          <p:nvPr/>
        </p:nvCxnSpPr>
        <p:spPr bwMode="auto">
          <a:xfrm>
            <a:off x="3357553" y="4784734"/>
            <a:ext cx="2071703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直線矢印コネクタ 79"/>
          <p:cNvCxnSpPr/>
          <p:nvPr/>
        </p:nvCxnSpPr>
        <p:spPr bwMode="auto">
          <a:xfrm rot="5400000">
            <a:off x="3250000" y="5678900"/>
            <a:ext cx="2214578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直線コネクタ 80"/>
          <p:cNvCxnSpPr/>
          <p:nvPr/>
        </p:nvCxnSpPr>
        <p:spPr bwMode="auto">
          <a:xfrm rot="16200000" flipV="1">
            <a:off x="3944335" y="5901825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テキスト ボックス 81"/>
          <p:cNvSpPr txBox="1"/>
          <p:nvPr/>
        </p:nvSpPr>
        <p:spPr>
          <a:xfrm>
            <a:off x="3214678" y="5029154"/>
            <a:ext cx="928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i="1" dirty="0" smtClean="0"/>
              <a:t>z=100</a:t>
            </a:r>
            <a:endParaRPr kumimoji="1" lang="en-US" altLang="ja-JP" sz="2000" i="1" dirty="0" smtClean="0"/>
          </a:p>
        </p:txBody>
      </p:sp>
      <p:cxnSp>
        <p:nvCxnSpPr>
          <p:cNvPr id="83" name="直線矢印コネクタ 82"/>
          <p:cNvCxnSpPr/>
          <p:nvPr/>
        </p:nvCxnSpPr>
        <p:spPr bwMode="auto">
          <a:xfrm rot="5400000">
            <a:off x="4572397" y="5700359"/>
            <a:ext cx="571504" cy="7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4" name="直線コネクタ 83"/>
          <p:cNvCxnSpPr/>
          <p:nvPr/>
        </p:nvCxnSpPr>
        <p:spPr bwMode="auto">
          <a:xfrm rot="16200000" flipV="1">
            <a:off x="3556598" y="5901823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直線コネクタ 84"/>
          <p:cNvCxnSpPr/>
          <p:nvPr/>
        </p:nvCxnSpPr>
        <p:spPr bwMode="auto">
          <a:xfrm rot="16200000" flipV="1">
            <a:off x="4208627" y="5594613"/>
            <a:ext cx="542980" cy="183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直線コネクタ 85"/>
          <p:cNvCxnSpPr/>
          <p:nvPr/>
        </p:nvCxnSpPr>
        <p:spPr bwMode="auto">
          <a:xfrm rot="16200000" flipV="1">
            <a:off x="3413722" y="5473201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直線コネクタ 86"/>
          <p:cNvCxnSpPr/>
          <p:nvPr/>
        </p:nvCxnSpPr>
        <p:spPr bwMode="auto">
          <a:xfrm rot="16200000" flipV="1">
            <a:off x="3587145" y="5473201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直線コネクタ 87"/>
          <p:cNvCxnSpPr/>
          <p:nvPr/>
        </p:nvCxnSpPr>
        <p:spPr bwMode="auto">
          <a:xfrm rot="16200000" flipV="1">
            <a:off x="3770912" y="5473195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直線コネクタ 88"/>
          <p:cNvCxnSpPr/>
          <p:nvPr/>
        </p:nvCxnSpPr>
        <p:spPr bwMode="auto">
          <a:xfrm rot="16200000" flipV="1">
            <a:off x="3770912" y="5901823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直線コネクタ 89"/>
          <p:cNvCxnSpPr/>
          <p:nvPr/>
        </p:nvCxnSpPr>
        <p:spPr bwMode="auto">
          <a:xfrm rot="16200000" flipV="1">
            <a:off x="4128102" y="5901825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直線コネクタ 90"/>
          <p:cNvCxnSpPr/>
          <p:nvPr/>
        </p:nvCxnSpPr>
        <p:spPr bwMode="auto">
          <a:xfrm rot="16200000" flipV="1">
            <a:off x="3985226" y="5473195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テキスト ボックス 91"/>
          <p:cNvSpPr txBox="1"/>
          <p:nvPr/>
        </p:nvSpPr>
        <p:spPr>
          <a:xfrm>
            <a:off x="4867276" y="5485650"/>
            <a:ext cx="633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/>
              <a:t>40m</a:t>
            </a:r>
            <a:endParaRPr kumimoji="1" lang="ja-JP" altLang="en-US" sz="2000" i="1" dirty="0"/>
          </a:p>
        </p:txBody>
      </p:sp>
      <p:cxnSp>
        <p:nvCxnSpPr>
          <p:cNvPr id="93" name="直線コネクタ 92"/>
          <p:cNvCxnSpPr/>
          <p:nvPr/>
        </p:nvCxnSpPr>
        <p:spPr bwMode="auto">
          <a:xfrm>
            <a:off x="3428992" y="5386486"/>
            <a:ext cx="1857389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直線コネクタ 93"/>
          <p:cNvCxnSpPr/>
          <p:nvPr/>
        </p:nvCxnSpPr>
        <p:spPr bwMode="auto">
          <a:xfrm>
            <a:off x="3428992" y="5984920"/>
            <a:ext cx="1857389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直線コネクタ 94"/>
          <p:cNvCxnSpPr/>
          <p:nvPr/>
        </p:nvCxnSpPr>
        <p:spPr bwMode="auto">
          <a:xfrm rot="16200000" flipV="1">
            <a:off x="3994313" y="5594612"/>
            <a:ext cx="542980" cy="183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直線コネクタ 95"/>
          <p:cNvCxnSpPr>
            <a:endCxn id="82" idx="3"/>
          </p:cNvCxnSpPr>
          <p:nvPr/>
        </p:nvCxnSpPr>
        <p:spPr bwMode="auto">
          <a:xfrm rot="10800000">
            <a:off x="4143340" y="5229210"/>
            <a:ext cx="214346" cy="1858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直線コネクタ 96"/>
          <p:cNvCxnSpPr/>
          <p:nvPr/>
        </p:nvCxnSpPr>
        <p:spPr bwMode="auto">
          <a:xfrm rot="16200000" flipV="1">
            <a:off x="5015904" y="5429490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直線コネクタ 97"/>
          <p:cNvCxnSpPr/>
          <p:nvPr/>
        </p:nvCxnSpPr>
        <p:spPr bwMode="auto">
          <a:xfrm rot="16200000" flipV="1">
            <a:off x="5199671" y="5429484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直線コネクタ 98"/>
          <p:cNvCxnSpPr/>
          <p:nvPr/>
        </p:nvCxnSpPr>
        <p:spPr bwMode="auto">
          <a:xfrm rot="16200000" flipV="1">
            <a:off x="5015904" y="5901829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直線コネクタ 99"/>
          <p:cNvCxnSpPr/>
          <p:nvPr/>
        </p:nvCxnSpPr>
        <p:spPr bwMode="auto">
          <a:xfrm rot="16200000" flipV="1">
            <a:off x="5199671" y="5901823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直線コネクタ 100"/>
          <p:cNvCxnSpPr/>
          <p:nvPr/>
        </p:nvCxnSpPr>
        <p:spPr bwMode="auto">
          <a:xfrm>
            <a:off x="571472" y="5467665"/>
            <a:ext cx="214314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直線コネクタ 101"/>
          <p:cNvCxnSpPr/>
          <p:nvPr/>
        </p:nvCxnSpPr>
        <p:spPr bwMode="auto">
          <a:xfrm rot="16200000" flipV="1">
            <a:off x="2617785" y="5369227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直線コネクタ 102"/>
          <p:cNvCxnSpPr/>
          <p:nvPr/>
        </p:nvCxnSpPr>
        <p:spPr bwMode="auto">
          <a:xfrm rot="16200000" flipV="1">
            <a:off x="2332033" y="5369226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直線コネクタ 103"/>
          <p:cNvCxnSpPr/>
          <p:nvPr/>
        </p:nvCxnSpPr>
        <p:spPr bwMode="auto">
          <a:xfrm rot="16200000" flipV="1">
            <a:off x="2474909" y="5369227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線コネクタ 104"/>
          <p:cNvCxnSpPr/>
          <p:nvPr/>
        </p:nvCxnSpPr>
        <p:spPr bwMode="auto">
          <a:xfrm rot="16200000" flipV="1">
            <a:off x="2187546" y="5369227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直線コネクタ 105"/>
          <p:cNvCxnSpPr/>
          <p:nvPr/>
        </p:nvCxnSpPr>
        <p:spPr bwMode="auto">
          <a:xfrm rot="16200000" flipV="1">
            <a:off x="1708298" y="5075769"/>
            <a:ext cx="542980" cy="183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直線コネクタ 106"/>
          <p:cNvCxnSpPr/>
          <p:nvPr/>
        </p:nvCxnSpPr>
        <p:spPr bwMode="auto">
          <a:xfrm rot="16200000" flipV="1">
            <a:off x="1565422" y="5075769"/>
            <a:ext cx="542980" cy="183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直線コネクタ 107"/>
          <p:cNvCxnSpPr/>
          <p:nvPr/>
        </p:nvCxnSpPr>
        <p:spPr bwMode="auto">
          <a:xfrm rot="16200000" flipV="1">
            <a:off x="1279670" y="5075769"/>
            <a:ext cx="542980" cy="183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直線コネクタ 108"/>
          <p:cNvCxnSpPr/>
          <p:nvPr/>
        </p:nvCxnSpPr>
        <p:spPr bwMode="auto">
          <a:xfrm rot="16200000" flipV="1">
            <a:off x="830224" y="5369227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直線コネクタ 109"/>
          <p:cNvCxnSpPr/>
          <p:nvPr/>
        </p:nvCxnSpPr>
        <p:spPr bwMode="auto">
          <a:xfrm rot="16200000" flipV="1">
            <a:off x="973100" y="5369227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直線コネクタ 110"/>
          <p:cNvCxnSpPr/>
          <p:nvPr/>
        </p:nvCxnSpPr>
        <p:spPr bwMode="auto">
          <a:xfrm rot="16200000" flipV="1">
            <a:off x="1401728" y="5369226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直線コネクタ 111"/>
          <p:cNvCxnSpPr/>
          <p:nvPr/>
        </p:nvCxnSpPr>
        <p:spPr bwMode="auto">
          <a:xfrm rot="16200000" flipV="1">
            <a:off x="1115976" y="5369227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直線コネクタ 112"/>
          <p:cNvCxnSpPr/>
          <p:nvPr/>
        </p:nvCxnSpPr>
        <p:spPr bwMode="auto">
          <a:xfrm rot="16200000" flipV="1">
            <a:off x="1258851" y="5369227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直線コネクタ 113"/>
          <p:cNvCxnSpPr/>
          <p:nvPr/>
        </p:nvCxnSpPr>
        <p:spPr bwMode="auto">
          <a:xfrm rot="16200000" flipV="1">
            <a:off x="401596" y="494059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直線コネクタ 114"/>
          <p:cNvCxnSpPr/>
          <p:nvPr/>
        </p:nvCxnSpPr>
        <p:spPr bwMode="auto">
          <a:xfrm rot="16200000" flipV="1">
            <a:off x="544472" y="494059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直線コネクタ 115"/>
          <p:cNvCxnSpPr/>
          <p:nvPr/>
        </p:nvCxnSpPr>
        <p:spPr bwMode="auto">
          <a:xfrm rot="16200000" flipV="1">
            <a:off x="527035" y="5369226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直線コネクタ 116"/>
          <p:cNvCxnSpPr/>
          <p:nvPr/>
        </p:nvCxnSpPr>
        <p:spPr bwMode="auto">
          <a:xfrm rot="16200000" flipV="1">
            <a:off x="669911" y="5369227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直線コネクタ 117"/>
          <p:cNvCxnSpPr>
            <a:endCxn id="20" idx="3"/>
          </p:cNvCxnSpPr>
          <p:nvPr/>
        </p:nvCxnSpPr>
        <p:spPr bwMode="auto">
          <a:xfrm rot="16200000" flipV="1">
            <a:off x="1385896" y="4667500"/>
            <a:ext cx="228576" cy="1429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直線コネクタ 118"/>
          <p:cNvCxnSpPr/>
          <p:nvPr/>
        </p:nvCxnSpPr>
        <p:spPr bwMode="auto">
          <a:xfrm rot="16200000" flipV="1">
            <a:off x="4422942" y="5594613"/>
            <a:ext cx="542980" cy="183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テキスト ボックス 119"/>
          <p:cNvSpPr txBox="1"/>
          <p:nvPr/>
        </p:nvSpPr>
        <p:spPr>
          <a:xfrm>
            <a:off x="571472" y="621508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3071802" y="6253483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②</a:t>
            </a:r>
            <a:endParaRPr kumimoji="1" lang="ja-JP" altLang="en-US" dirty="0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5572132" y="6253481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③</a:t>
            </a:r>
            <a:endParaRPr kumimoji="1" lang="ja-JP" altLang="en-US" dirty="0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3929058" y="35716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4929190" y="1181385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②</a:t>
            </a:r>
            <a:endParaRPr kumimoji="1" lang="ja-JP" altLang="en-US" dirty="0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5929322" y="1824327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③</a:t>
            </a:r>
            <a:endParaRPr kumimoji="1" lang="ja-JP" altLang="en-US" dirty="0"/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6357950" y="285749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</a:t>
            </a:r>
            <a:r>
              <a:rPr kumimoji="1" lang="en-US" altLang="ja-JP" dirty="0" smtClean="0"/>
              <a:t>o anomaly</a:t>
            </a:r>
            <a:endParaRPr kumimoji="1" lang="ja-JP" altLang="en-US" dirty="0"/>
          </a:p>
        </p:txBody>
      </p:sp>
      <p:cxnSp>
        <p:nvCxnSpPr>
          <p:cNvPr id="127" name="直線コネクタ 126"/>
          <p:cNvCxnSpPr/>
          <p:nvPr/>
        </p:nvCxnSpPr>
        <p:spPr bwMode="auto">
          <a:xfrm rot="16200000" flipH="1">
            <a:off x="6572264" y="2500306"/>
            <a:ext cx="428628" cy="2857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9" name="正方形/長方形 128"/>
          <p:cNvSpPr/>
          <p:nvPr/>
        </p:nvSpPr>
        <p:spPr bwMode="auto">
          <a:xfrm>
            <a:off x="3090847" y="142852"/>
            <a:ext cx="642942" cy="4000528"/>
          </a:xfrm>
          <a:prstGeom prst="rect">
            <a:avLst/>
          </a:prstGeom>
          <a:solidFill>
            <a:schemeClr val="bg1"/>
          </a:solidFill>
          <a:ln w="3175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30" name="正方形/長方形 129"/>
          <p:cNvSpPr/>
          <p:nvPr/>
        </p:nvSpPr>
        <p:spPr bwMode="auto">
          <a:xfrm>
            <a:off x="3224202" y="4000504"/>
            <a:ext cx="6134144" cy="295276"/>
          </a:xfrm>
          <a:prstGeom prst="rect">
            <a:avLst/>
          </a:prstGeom>
          <a:solidFill>
            <a:schemeClr val="bg1"/>
          </a:solidFill>
          <a:ln w="3175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aphicFrame>
        <p:nvGraphicFramePr>
          <p:cNvPr id="147458" name="Object 2"/>
          <p:cNvGraphicFramePr>
            <a:graphicFrameLocks noChangeAspect="1"/>
          </p:cNvGraphicFramePr>
          <p:nvPr/>
        </p:nvGraphicFramePr>
        <p:xfrm>
          <a:off x="3643306" y="3894144"/>
          <a:ext cx="539750" cy="392112"/>
        </p:xfrm>
        <a:graphic>
          <a:graphicData uri="http://schemas.openxmlformats.org/presentationml/2006/ole">
            <p:oleObj spid="_x0000_s147458" name="数式" r:id="rId4" imgW="279360" imgH="203040" progId="Equation.3">
              <p:embed/>
            </p:oleObj>
          </a:graphicData>
        </a:graphic>
      </p:graphicFrame>
      <p:graphicFrame>
        <p:nvGraphicFramePr>
          <p:cNvPr id="147457" name="Object 1"/>
          <p:cNvGraphicFramePr>
            <a:graphicFrameLocks noChangeAspect="1"/>
          </p:cNvGraphicFramePr>
          <p:nvPr/>
        </p:nvGraphicFramePr>
        <p:xfrm>
          <a:off x="8901144" y="3929066"/>
          <a:ext cx="171450" cy="295275"/>
        </p:xfrm>
        <a:graphic>
          <a:graphicData uri="http://schemas.openxmlformats.org/presentationml/2006/ole">
            <p:oleObj spid="_x0000_s147457" name="数式" r:id="rId5" imgW="88560" imgH="152280" progId="Equation.3">
              <p:embed/>
            </p:oleObj>
          </a:graphicData>
        </a:graphic>
      </p:graphicFrame>
      <p:graphicFrame>
        <p:nvGraphicFramePr>
          <p:cNvPr id="147459" name="Object 3"/>
          <p:cNvGraphicFramePr>
            <a:graphicFrameLocks noChangeAspect="1"/>
          </p:cNvGraphicFramePr>
          <p:nvPr/>
        </p:nvGraphicFramePr>
        <p:xfrm>
          <a:off x="4972050" y="3894138"/>
          <a:ext cx="515938" cy="392112"/>
        </p:xfrm>
        <a:graphic>
          <a:graphicData uri="http://schemas.openxmlformats.org/presentationml/2006/ole">
            <p:oleObj spid="_x0000_s147459" name="数式" r:id="rId6" imgW="266400" imgH="203040" progId="Equation.3">
              <p:embed/>
            </p:oleObj>
          </a:graphicData>
        </a:graphic>
      </p:graphicFrame>
      <p:graphicFrame>
        <p:nvGraphicFramePr>
          <p:cNvPr id="147460" name="Object 4"/>
          <p:cNvGraphicFramePr>
            <a:graphicFrameLocks noChangeAspect="1"/>
          </p:cNvGraphicFramePr>
          <p:nvPr/>
        </p:nvGraphicFramePr>
        <p:xfrm>
          <a:off x="6246828" y="3894144"/>
          <a:ext cx="539750" cy="392112"/>
        </p:xfrm>
        <a:graphic>
          <a:graphicData uri="http://schemas.openxmlformats.org/presentationml/2006/ole">
            <p:oleObj spid="_x0000_s147460" name="数式" r:id="rId7" imgW="279360" imgH="203040" progId="Equation.3">
              <p:embed/>
            </p:oleObj>
          </a:graphicData>
        </a:graphic>
      </p:graphicFrame>
      <p:graphicFrame>
        <p:nvGraphicFramePr>
          <p:cNvPr id="147461" name="Object 5"/>
          <p:cNvGraphicFramePr>
            <a:graphicFrameLocks noChangeAspect="1"/>
          </p:cNvGraphicFramePr>
          <p:nvPr/>
        </p:nvGraphicFramePr>
        <p:xfrm>
          <a:off x="7583488" y="3894138"/>
          <a:ext cx="515937" cy="392112"/>
        </p:xfrm>
        <a:graphic>
          <a:graphicData uri="http://schemas.openxmlformats.org/presentationml/2006/ole">
            <p:oleObj spid="_x0000_s147461" name="数式" r:id="rId8" imgW="266400" imgH="203040" progId="Equation.3">
              <p:embed/>
            </p:oleObj>
          </a:graphicData>
        </a:graphic>
      </p:graphicFrame>
      <p:graphicFrame>
        <p:nvGraphicFramePr>
          <p:cNvPr id="147462" name="Object 6"/>
          <p:cNvGraphicFramePr>
            <a:graphicFrameLocks noChangeAspect="1"/>
          </p:cNvGraphicFramePr>
          <p:nvPr/>
        </p:nvGraphicFramePr>
        <p:xfrm>
          <a:off x="8342343" y="4133857"/>
          <a:ext cx="587375" cy="366713"/>
        </p:xfrm>
        <a:graphic>
          <a:graphicData uri="http://schemas.openxmlformats.org/presentationml/2006/ole">
            <p:oleObj spid="_x0000_s147462" name="数式" r:id="rId9" imgW="304560" imgH="190440" progId="Equation.3">
              <p:embed/>
            </p:oleObj>
          </a:graphicData>
        </a:graphic>
      </p:graphicFrame>
      <p:graphicFrame>
        <p:nvGraphicFramePr>
          <p:cNvPr id="147469" name="Object 13"/>
          <p:cNvGraphicFramePr>
            <a:graphicFrameLocks noChangeAspect="1"/>
          </p:cNvGraphicFramePr>
          <p:nvPr/>
        </p:nvGraphicFramePr>
        <p:xfrm>
          <a:off x="3246432" y="1142984"/>
          <a:ext cx="539750" cy="392112"/>
        </p:xfrm>
        <a:graphic>
          <a:graphicData uri="http://schemas.openxmlformats.org/presentationml/2006/ole">
            <p:oleObj spid="_x0000_s147469" name="数式" r:id="rId10" imgW="279360" imgH="203040" progId="Equation.3">
              <p:embed/>
            </p:oleObj>
          </a:graphicData>
        </a:graphic>
      </p:graphicFrame>
      <p:graphicFrame>
        <p:nvGraphicFramePr>
          <p:cNvPr id="147470" name="Object 14"/>
          <p:cNvGraphicFramePr>
            <a:graphicFrameLocks noChangeAspect="1"/>
          </p:cNvGraphicFramePr>
          <p:nvPr/>
        </p:nvGraphicFramePr>
        <p:xfrm>
          <a:off x="3246432" y="2143116"/>
          <a:ext cx="539750" cy="392112"/>
        </p:xfrm>
        <a:graphic>
          <a:graphicData uri="http://schemas.openxmlformats.org/presentationml/2006/ole">
            <p:oleObj spid="_x0000_s147470" name="数式" r:id="rId11" imgW="279360" imgH="203040" progId="Equation.3">
              <p:embed/>
            </p:oleObj>
          </a:graphicData>
        </a:graphic>
      </p:graphicFrame>
      <p:graphicFrame>
        <p:nvGraphicFramePr>
          <p:cNvPr id="147471" name="Object 15"/>
          <p:cNvGraphicFramePr>
            <a:graphicFrameLocks noChangeAspect="1"/>
          </p:cNvGraphicFramePr>
          <p:nvPr/>
        </p:nvGraphicFramePr>
        <p:xfrm>
          <a:off x="3246432" y="3179764"/>
          <a:ext cx="539750" cy="392112"/>
        </p:xfrm>
        <a:graphic>
          <a:graphicData uri="http://schemas.openxmlformats.org/presentationml/2006/ole">
            <p:oleObj spid="_x0000_s147471" name="数式" r:id="rId12" imgW="279360" imgH="203040" progId="Equation.3">
              <p:embed/>
            </p:oleObj>
          </a:graphicData>
        </a:graphic>
      </p:graphicFrame>
      <p:graphicFrame>
        <p:nvGraphicFramePr>
          <p:cNvPr id="147472" name="Object 16"/>
          <p:cNvGraphicFramePr>
            <a:graphicFrameLocks noChangeAspect="1"/>
          </p:cNvGraphicFramePr>
          <p:nvPr/>
        </p:nvGraphicFramePr>
        <p:xfrm>
          <a:off x="3071802" y="357166"/>
          <a:ext cx="661987" cy="368300"/>
        </p:xfrm>
        <a:graphic>
          <a:graphicData uri="http://schemas.openxmlformats.org/presentationml/2006/ole">
            <p:oleObj spid="_x0000_s147472" name="数式" r:id="rId13" imgW="342720" imgH="190440" progId="Equation.3">
              <p:embed/>
            </p:oleObj>
          </a:graphicData>
        </a:graphic>
      </p:graphicFrame>
      <p:sp>
        <p:nvSpPr>
          <p:cNvPr id="139" name="テキスト ボックス 138"/>
          <p:cNvSpPr txBox="1"/>
          <p:nvPr/>
        </p:nvSpPr>
        <p:spPr>
          <a:xfrm>
            <a:off x="785786" y="3181649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時刻</a:t>
            </a:r>
            <a:r>
              <a:rPr kumimoji="1" lang="en-US" altLang="ja-JP" dirty="0" smtClean="0"/>
              <a:t>t=0</a:t>
            </a:r>
            <a:r>
              <a:rPr kumimoji="1" lang="ja-JP" altLang="en-US" dirty="0" smtClean="0"/>
              <a:t>に遮断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exp_anomaly_thichnes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488" y="-142900"/>
            <a:ext cx="6643734" cy="4643470"/>
          </a:xfrm>
          <a:prstGeom prst="rect">
            <a:avLst/>
          </a:prstGeom>
        </p:spPr>
      </p:pic>
      <p:sp>
        <p:nvSpPr>
          <p:cNvPr id="282" name="テキスト ボックス 281"/>
          <p:cNvSpPr txBox="1"/>
          <p:nvPr/>
        </p:nvSpPr>
        <p:spPr>
          <a:xfrm>
            <a:off x="714348" y="571580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Anomaly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71438" y="428604"/>
            <a:ext cx="300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Case2</a:t>
            </a:r>
            <a:r>
              <a:rPr lang="ja-JP" altLang="en-US" dirty="0" smtClean="0"/>
              <a:t>  様々な厚さの</a:t>
            </a:r>
            <a:endParaRPr lang="en-US" altLang="ja-JP" dirty="0" smtClean="0"/>
          </a:p>
          <a:p>
            <a:r>
              <a:rPr lang="en-US" altLang="ja-JP" dirty="0" smtClean="0"/>
              <a:t>     </a:t>
            </a:r>
            <a:r>
              <a:rPr lang="ja-JP" altLang="en-US" dirty="0" smtClean="0"/>
              <a:t>　　低比抵抗異常</a:t>
            </a:r>
            <a:endParaRPr lang="en-US" altLang="ja-JP" dirty="0" smtClean="0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7500958" y="492919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/>
              <a:t>ρ</a:t>
            </a:r>
            <a:r>
              <a:rPr kumimoji="1" lang="en-US" altLang="ja-JP" sz="2000" i="1" dirty="0" smtClean="0"/>
              <a:t>=100Ωm</a:t>
            </a:r>
            <a:endParaRPr kumimoji="1" lang="ja-JP" altLang="en-US" sz="2000" i="1" dirty="0"/>
          </a:p>
        </p:txBody>
      </p:sp>
      <p:sp>
        <p:nvSpPr>
          <p:cNvPr id="207" name="テキスト ボックス 206"/>
          <p:cNvSpPr txBox="1"/>
          <p:nvPr/>
        </p:nvSpPr>
        <p:spPr>
          <a:xfrm>
            <a:off x="6286512" y="5429264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/>
              <a:t>ρ</a:t>
            </a:r>
            <a:r>
              <a:rPr kumimoji="1" lang="en-US" altLang="ja-JP" sz="2000" i="1" dirty="0" smtClean="0"/>
              <a:t>=10Ωm</a:t>
            </a:r>
            <a:endParaRPr kumimoji="1" lang="ja-JP" altLang="en-US" sz="2000" i="1" dirty="0"/>
          </a:p>
        </p:txBody>
      </p:sp>
      <p:sp>
        <p:nvSpPr>
          <p:cNvPr id="210" name="テキスト ボックス 209"/>
          <p:cNvSpPr txBox="1"/>
          <p:nvPr/>
        </p:nvSpPr>
        <p:spPr>
          <a:xfrm>
            <a:off x="6305560" y="578566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Anomaly</a:t>
            </a:r>
          </a:p>
        </p:txBody>
      </p:sp>
      <p:cxnSp>
        <p:nvCxnSpPr>
          <p:cNvPr id="211" name="直線コネクタ 210"/>
          <p:cNvCxnSpPr/>
          <p:nvPr/>
        </p:nvCxnSpPr>
        <p:spPr bwMode="auto">
          <a:xfrm rot="16200000" flipV="1">
            <a:off x="6475437" y="4829967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2" name="直線コネクタ 211"/>
          <p:cNvCxnSpPr/>
          <p:nvPr/>
        </p:nvCxnSpPr>
        <p:spPr bwMode="auto">
          <a:xfrm rot="16200000" flipV="1">
            <a:off x="6618313" y="4829968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3" name="直線コネクタ 212"/>
          <p:cNvCxnSpPr/>
          <p:nvPr/>
        </p:nvCxnSpPr>
        <p:spPr bwMode="auto">
          <a:xfrm rot="16200000" flipV="1">
            <a:off x="7046941" y="4829967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4" name="直線コネクタ 213"/>
          <p:cNvCxnSpPr/>
          <p:nvPr/>
        </p:nvCxnSpPr>
        <p:spPr bwMode="auto">
          <a:xfrm rot="16200000" flipV="1">
            <a:off x="6761189" y="4829968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直線コネクタ 214"/>
          <p:cNvCxnSpPr/>
          <p:nvPr/>
        </p:nvCxnSpPr>
        <p:spPr bwMode="auto">
          <a:xfrm rot="16200000" flipV="1">
            <a:off x="6904064" y="4829968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6" name="直線コネクタ 215"/>
          <p:cNvCxnSpPr/>
          <p:nvPr/>
        </p:nvCxnSpPr>
        <p:spPr bwMode="auto">
          <a:xfrm rot="16200000" flipV="1">
            <a:off x="7189817" y="4829968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直線コネクタ 216"/>
          <p:cNvCxnSpPr/>
          <p:nvPr/>
        </p:nvCxnSpPr>
        <p:spPr bwMode="auto">
          <a:xfrm rot="16200000" flipV="1">
            <a:off x="7332693" y="4829968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直線コネクタ 217"/>
          <p:cNvCxnSpPr/>
          <p:nvPr/>
        </p:nvCxnSpPr>
        <p:spPr bwMode="auto">
          <a:xfrm rot="16200000" flipV="1">
            <a:off x="8332825" y="4829967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9" name="直線コネクタ 218"/>
          <p:cNvCxnSpPr/>
          <p:nvPr/>
        </p:nvCxnSpPr>
        <p:spPr bwMode="auto">
          <a:xfrm rot="16200000" flipV="1">
            <a:off x="7475569" y="4829966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0" name="直線コネクタ 219"/>
          <p:cNvCxnSpPr/>
          <p:nvPr/>
        </p:nvCxnSpPr>
        <p:spPr bwMode="auto">
          <a:xfrm rot="16200000" flipV="1">
            <a:off x="7618445" y="4829967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直線コネクタ 220"/>
          <p:cNvCxnSpPr/>
          <p:nvPr/>
        </p:nvCxnSpPr>
        <p:spPr bwMode="auto">
          <a:xfrm rot="16200000" flipV="1">
            <a:off x="8047073" y="4829966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2" name="直線コネクタ 221"/>
          <p:cNvCxnSpPr/>
          <p:nvPr/>
        </p:nvCxnSpPr>
        <p:spPr bwMode="auto">
          <a:xfrm rot="16200000" flipV="1">
            <a:off x="7761321" y="4829967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3" name="直線コネクタ 222"/>
          <p:cNvCxnSpPr/>
          <p:nvPr/>
        </p:nvCxnSpPr>
        <p:spPr bwMode="auto">
          <a:xfrm rot="16200000" flipV="1">
            <a:off x="7904196" y="4829967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4" name="直線コネクタ 223"/>
          <p:cNvCxnSpPr/>
          <p:nvPr/>
        </p:nvCxnSpPr>
        <p:spPr bwMode="auto">
          <a:xfrm rot="16200000" flipV="1">
            <a:off x="8189949" y="4829967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5" name="直線コネクタ 224"/>
          <p:cNvCxnSpPr/>
          <p:nvPr/>
        </p:nvCxnSpPr>
        <p:spPr bwMode="auto">
          <a:xfrm>
            <a:off x="6448435" y="4783942"/>
            <a:ext cx="2071703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6" name="直線矢印コネクタ 225"/>
          <p:cNvCxnSpPr/>
          <p:nvPr/>
        </p:nvCxnSpPr>
        <p:spPr bwMode="auto">
          <a:xfrm rot="16200000" flipH="1">
            <a:off x="6371443" y="5638817"/>
            <a:ext cx="2143932" cy="87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7" name="直線コネクタ 226"/>
          <p:cNvCxnSpPr/>
          <p:nvPr/>
        </p:nvCxnSpPr>
        <p:spPr bwMode="auto">
          <a:xfrm rot="16200000" flipV="1">
            <a:off x="7035217" y="6128815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直線矢印コネクタ 228"/>
          <p:cNvCxnSpPr/>
          <p:nvPr/>
        </p:nvCxnSpPr>
        <p:spPr bwMode="auto">
          <a:xfrm rot="16200000" flipH="1">
            <a:off x="8014517" y="5995215"/>
            <a:ext cx="429420" cy="87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30" name="直線コネクタ 229"/>
          <p:cNvCxnSpPr/>
          <p:nvPr/>
        </p:nvCxnSpPr>
        <p:spPr bwMode="auto">
          <a:xfrm rot="16200000" flipV="1">
            <a:off x="6647480" y="6128813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直線コネクタ 233"/>
          <p:cNvCxnSpPr/>
          <p:nvPr/>
        </p:nvCxnSpPr>
        <p:spPr bwMode="auto">
          <a:xfrm rot="16200000" flipV="1">
            <a:off x="6504604" y="5800147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直線コネクタ 234"/>
          <p:cNvCxnSpPr/>
          <p:nvPr/>
        </p:nvCxnSpPr>
        <p:spPr bwMode="auto">
          <a:xfrm rot="16200000" flipV="1">
            <a:off x="6678027" y="5800147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6" name="直線コネクタ 235"/>
          <p:cNvCxnSpPr/>
          <p:nvPr/>
        </p:nvCxnSpPr>
        <p:spPr bwMode="auto">
          <a:xfrm rot="16200000" flipV="1">
            <a:off x="6861794" y="5800141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直線コネクタ 236"/>
          <p:cNvCxnSpPr/>
          <p:nvPr/>
        </p:nvCxnSpPr>
        <p:spPr bwMode="auto">
          <a:xfrm rot="16200000" flipV="1">
            <a:off x="6861794" y="6128813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直線コネクタ 237"/>
          <p:cNvCxnSpPr/>
          <p:nvPr/>
        </p:nvCxnSpPr>
        <p:spPr bwMode="auto">
          <a:xfrm rot="16200000" flipV="1">
            <a:off x="7218984" y="6128815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直線コネクタ 238"/>
          <p:cNvCxnSpPr/>
          <p:nvPr/>
        </p:nvCxnSpPr>
        <p:spPr bwMode="auto">
          <a:xfrm rot="16200000" flipV="1">
            <a:off x="7076108" y="5800141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0" name="テキスト ボックス 239"/>
          <p:cNvSpPr txBox="1"/>
          <p:nvPr/>
        </p:nvSpPr>
        <p:spPr>
          <a:xfrm>
            <a:off x="8286776" y="578645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/>
              <a:t>40m</a:t>
            </a:r>
            <a:endParaRPr kumimoji="1" lang="ja-JP" altLang="en-US" sz="2000" i="1" dirty="0"/>
          </a:p>
        </p:txBody>
      </p:sp>
      <p:cxnSp>
        <p:nvCxnSpPr>
          <p:cNvPr id="242" name="直線コネクタ 241"/>
          <p:cNvCxnSpPr/>
          <p:nvPr/>
        </p:nvCxnSpPr>
        <p:spPr bwMode="auto">
          <a:xfrm>
            <a:off x="6519874" y="5783282"/>
            <a:ext cx="1857389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3" name="直線コネクタ 242"/>
          <p:cNvCxnSpPr/>
          <p:nvPr/>
        </p:nvCxnSpPr>
        <p:spPr bwMode="auto">
          <a:xfrm>
            <a:off x="6519874" y="6211910"/>
            <a:ext cx="1857389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直線コネクタ 243"/>
          <p:cNvCxnSpPr/>
          <p:nvPr/>
        </p:nvCxnSpPr>
        <p:spPr bwMode="auto">
          <a:xfrm rot="16200000" flipV="1">
            <a:off x="7171920" y="5909119"/>
            <a:ext cx="400896" cy="1523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7" name="テキスト ボックス 246"/>
          <p:cNvSpPr txBox="1"/>
          <p:nvPr/>
        </p:nvSpPr>
        <p:spPr>
          <a:xfrm>
            <a:off x="3643306" y="571580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Anomaly</a:t>
            </a:r>
          </a:p>
        </p:txBody>
      </p:sp>
      <p:cxnSp>
        <p:nvCxnSpPr>
          <p:cNvPr id="248" name="直線コネクタ 247"/>
          <p:cNvCxnSpPr/>
          <p:nvPr/>
        </p:nvCxnSpPr>
        <p:spPr bwMode="auto">
          <a:xfrm rot="16200000" flipV="1">
            <a:off x="3813183" y="48307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直線コネクタ 248"/>
          <p:cNvCxnSpPr/>
          <p:nvPr/>
        </p:nvCxnSpPr>
        <p:spPr bwMode="auto">
          <a:xfrm rot="16200000" flipV="1">
            <a:off x="3956059" y="4830760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0" name="直線コネクタ 249"/>
          <p:cNvCxnSpPr/>
          <p:nvPr/>
        </p:nvCxnSpPr>
        <p:spPr bwMode="auto">
          <a:xfrm rot="16200000" flipV="1">
            <a:off x="4384687" y="48307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1" name="直線コネクタ 250"/>
          <p:cNvCxnSpPr/>
          <p:nvPr/>
        </p:nvCxnSpPr>
        <p:spPr bwMode="auto">
          <a:xfrm rot="16200000" flipV="1">
            <a:off x="4098935" y="4830760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直線コネクタ 251"/>
          <p:cNvCxnSpPr/>
          <p:nvPr/>
        </p:nvCxnSpPr>
        <p:spPr bwMode="auto">
          <a:xfrm rot="16200000" flipV="1">
            <a:off x="4241810" y="4830760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直線コネクタ 252"/>
          <p:cNvCxnSpPr/>
          <p:nvPr/>
        </p:nvCxnSpPr>
        <p:spPr bwMode="auto">
          <a:xfrm rot="16200000" flipV="1">
            <a:off x="4527563" y="4830760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直線コネクタ 253"/>
          <p:cNvCxnSpPr/>
          <p:nvPr/>
        </p:nvCxnSpPr>
        <p:spPr bwMode="auto">
          <a:xfrm rot="16200000" flipV="1">
            <a:off x="4670439" y="4830760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直線コネクタ 254"/>
          <p:cNvCxnSpPr/>
          <p:nvPr/>
        </p:nvCxnSpPr>
        <p:spPr bwMode="auto">
          <a:xfrm rot="16200000" flipV="1">
            <a:off x="5670571" y="48307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直線コネクタ 255"/>
          <p:cNvCxnSpPr/>
          <p:nvPr/>
        </p:nvCxnSpPr>
        <p:spPr bwMode="auto">
          <a:xfrm rot="16200000" flipV="1">
            <a:off x="4813315" y="4830758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直線コネクタ 256"/>
          <p:cNvCxnSpPr/>
          <p:nvPr/>
        </p:nvCxnSpPr>
        <p:spPr bwMode="auto">
          <a:xfrm rot="16200000" flipV="1">
            <a:off x="4956191" y="48307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直線コネクタ 257"/>
          <p:cNvCxnSpPr/>
          <p:nvPr/>
        </p:nvCxnSpPr>
        <p:spPr bwMode="auto">
          <a:xfrm rot="16200000" flipV="1">
            <a:off x="5384819" y="4830758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9" name="直線コネクタ 258"/>
          <p:cNvCxnSpPr/>
          <p:nvPr/>
        </p:nvCxnSpPr>
        <p:spPr bwMode="auto">
          <a:xfrm rot="16200000" flipV="1">
            <a:off x="5099067" y="48307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直線コネクタ 259"/>
          <p:cNvCxnSpPr/>
          <p:nvPr/>
        </p:nvCxnSpPr>
        <p:spPr bwMode="auto">
          <a:xfrm rot="16200000" flipV="1">
            <a:off x="5241942" y="48307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1" name="直線コネクタ 260"/>
          <p:cNvCxnSpPr/>
          <p:nvPr/>
        </p:nvCxnSpPr>
        <p:spPr bwMode="auto">
          <a:xfrm rot="16200000" flipV="1">
            <a:off x="5527695" y="48307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2" name="直線コネクタ 261"/>
          <p:cNvCxnSpPr/>
          <p:nvPr/>
        </p:nvCxnSpPr>
        <p:spPr bwMode="auto">
          <a:xfrm>
            <a:off x="3786181" y="4784734"/>
            <a:ext cx="2071703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3" name="直線矢印コネクタ 262"/>
          <p:cNvCxnSpPr/>
          <p:nvPr/>
        </p:nvCxnSpPr>
        <p:spPr bwMode="auto">
          <a:xfrm rot="16200000" flipH="1">
            <a:off x="3709983" y="5639610"/>
            <a:ext cx="2143932" cy="87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6" name="直線矢印コネクタ 265"/>
          <p:cNvCxnSpPr/>
          <p:nvPr/>
        </p:nvCxnSpPr>
        <p:spPr bwMode="auto">
          <a:xfrm rot="5400000">
            <a:off x="5001025" y="5929725"/>
            <a:ext cx="571504" cy="7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68" name="直線コネクタ 267"/>
          <p:cNvCxnSpPr/>
          <p:nvPr/>
        </p:nvCxnSpPr>
        <p:spPr bwMode="auto">
          <a:xfrm rot="16200000" flipV="1">
            <a:off x="4851569" y="5823981"/>
            <a:ext cx="542980" cy="183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直線コネクタ 268"/>
          <p:cNvCxnSpPr/>
          <p:nvPr/>
        </p:nvCxnSpPr>
        <p:spPr bwMode="auto">
          <a:xfrm rot="16200000" flipV="1">
            <a:off x="4637255" y="5823979"/>
            <a:ext cx="542980" cy="183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1" name="直線コネクタ 270"/>
          <p:cNvCxnSpPr/>
          <p:nvPr/>
        </p:nvCxnSpPr>
        <p:spPr bwMode="auto">
          <a:xfrm rot="16200000" flipV="1">
            <a:off x="3842350" y="5658850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2" name="直線コネクタ 271"/>
          <p:cNvCxnSpPr/>
          <p:nvPr/>
        </p:nvCxnSpPr>
        <p:spPr bwMode="auto">
          <a:xfrm rot="16200000" flipV="1">
            <a:off x="4015773" y="5658855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直線コネクタ 272"/>
          <p:cNvCxnSpPr/>
          <p:nvPr/>
        </p:nvCxnSpPr>
        <p:spPr bwMode="auto">
          <a:xfrm rot="16200000" flipV="1">
            <a:off x="4199540" y="5658849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6" name="直線コネクタ 275"/>
          <p:cNvCxnSpPr/>
          <p:nvPr/>
        </p:nvCxnSpPr>
        <p:spPr bwMode="auto">
          <a:xfrm rot="16200000" flipV="1">
            <a:off x="4413854" y="5658849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7" name="テキスト ボックス 276"/>
          <p:cNvSpPr txBox="1"/>
          <p:nvPr/>
        </p:nvSpPr>
        <p:spPr>
          <a:xfrm>
            <a:off x="5295904" y="5715016"/>
            <a:ext cx="106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/>
              <a:t>100m</a:t>
            </a:r>
            <a:endParaRPr kumimoji="1" lang="ja-JP" altLang="en-US" sz="2000" i="1" dirty="0"/>
          </a:p>
        </p:txBody>
      </p:sp>
      <p:cxnSp>
        <p:nvCxnSpPr>
          <p:cNvPr id="278" name="直線コネクタ 277"/>
          <p:cNvCxnSpPr/>
          <p:nvPr/>
        </p:nvCxnSpPr>
        <p:spPr bwMode="auto">
          <a:xfrm>
            <a:off x="3857620" y="5641990"/>
            <a:ext cx="1857389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9" name="直線コネクタ 278"/>
          <p:cNvCxnSpPr/>
          <p:nvPr/>
        </p:nvCxnSpPr>
        <p:spPr bwMode="auto">
          <a:xfrm>
            <a:off x="3857620" y="6214286"/>
            <a:ext cx="1857389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直線コネクタ 279"/>
          <p:cNvCxnSpPr/>
          <p:nvPr/>
        </p:nvCxnSpPr>
        <p:spPr bwMode="auto">
          <a:xfrm rot="16200000" flipV="1">
            <a:off x="4422941" y="5823978"/>
            <a:ext cx="542980" cy="183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3" name="直線コネクタ 282"/>
          <p:cNvCxnSpPr/>
          <p:nvPr/>
        </p:nvCxnSpPr>
        <p:spPr bwMode="auto">
          <a:xfrm rot="16200000" flipV="1">
            <a:off x="884225" y="48307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4" name="直線コネクタ 283"/>
          <p:cNvCxnSpPr/>
          <p:nvPr/>
        </p:nvCxnSpPr>
        <p:spPr bwMode="auto">
          <a:xfrm rot="16200000" flipV="1">
            <a:off x="1027101" y="4830760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5" name="直線コネクタ 284"/>
          <p:cNvCxnSpPr/>
          <p:nvPr/>
        </p:nvCxnSpPr>
        <p:spPr bwMode="auto">
          <a:xfrm rot="16200000" flipV="1">
            <a:off x="1455729" y="48307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直線コネクタ 285"/>
          <p:cNvCxnSpPr/>
          <p:nvPr/>
        </p:nvCxnSpPr>
        <p:spPr bwMode="auto">
          <a:xfrm rot="16200000" flipV="1">
            <a:off x="1169977" y="4830760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7" name="直線コネクタ 286"/>
          <p:cNvCxnSpPr/>
          <p:nvPr/>
        </p:nvCxnSpPr>
        <p:spPr bwMode="auto">
          <a:xfrm rot="16200000" flipV="1">
            <a:off x="1312852" y="4830760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8" name="直線コネクタ 287"/>
          <p:cNvCxnSpPr/>
          <p:nvPr/>
        </p:nvCxnSpPr>
        <p:spPr bwMode="auto">
          <a:xfrm rot="16200000" flipV="1">
            <a:off x="1598605" y="4830760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9" name="直線コネクタ 288"/>
          <p:cNvCxnSpPr/>
          <p:nvPr/>
        </p:nvCxnSpPr>
        <p:spPr bwMode="auto">
          <a:xfrm rot="16200000" flipV="1">
            <a:off x="1741481" y="4830760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0" name="直線コネクタ 289"/>
          <p:cNvCxnSpPr/>
          <p:nvPr/>
        </p:nvCxnSpPr>
        <p:spPr bwMode="auto">
          <a:xfrm rot="16200000" flipV="1">
            <a:off x="2741613" y="48307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1" name="直線コネクタ 290"/>
          <p:cNvCxnSpPr/>
          <p:nvPr/>
        </p:nvCxnSpPr>
        <p:spPr bwMode="auto">
          <a:xfrm rot="16200000" flipV="1">
            <a:off x="1884357" y="4830758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2" name="直線コネクタ 291"/>
          <p:cNvCxnSpPr/>
          <p:nvPr/>
        </p:nvCxnSpPr>
        <p:spPr bwMode="auto">
          <a:xfrm rot="16200000" flipV="1">
            <a:off x="2027233" y="48307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3" name="直線コネクタ 292"/>
          <p:cNvCxnSpPr/>
          <p:nvPr/>
        </p:nvCxnSpPr>
        <p:spPr bwMode="auto">
          <a:xfrm rot="16200000" flipV="1">
            <a:off x="2455861" y="4830758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4" name="直線コネクタ 293"/>
          <p:cNvCxnSpPr/>
          <p:nvPr/>
        </p:nvCxnSpPr>
        <p:spPr bwMode="auto">
          <a:xfrm rot="16200000" flipV="1">
            <a:off x="2170109" y="48307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5" name="直線コネクタ 294"/>
          <p:cNvCxnSpPr/>
          <p:nvPr/>
        </p:nvCxnSpPr>
        <p:spPr bwMode="auto">
          <a:xfrm rot="16200000" flipV="1">
            <a:off x="2312984" y="48307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6" name="直線コネクタ 295"/>
          <p:cNvCxnSpPr/>
          <p:nvPr/>
        </p:nvCxnSpPr>
        <p:spPr bwMode="auto">
          <a:xfrm rot="16200000" flipV="1">
            <a:off x="2598737" y="4830759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8" name="直線矢印コネクタ 297"/>
          <p:cNvCxnSpPr/>
          <p:nvPr/>
        </p:nvCxnSpPr>
        <p:spPr bwMode="auto">
          <a:xfrm rot="5400000">
            <a:off x="784993" y="5643577"/>
            <a:ext cx="2143932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0" name="テキスト ボックス 299"/>
          <p:cNvSpPr txBox="1"/>
          <p:nvPr/>
        </p:nvSpPr>
        <p:spPr>
          <a:xfrm>
            <a:off x="714348" y="621508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i="1" dirty="0" smtClean="0"/>
              <a:t>z</a:t>
            </a:r>
            <a:r>
              <a:rPr kumimoji="1" lang="en-US" altLang="ja-JP" sz="2000" i="1" dirty="0" smtClean="0"/>
              <a:t>=200</a:t>
            </a:r>
          </a:p>
        </p:txBody>
      </p:sp>
      <p:cxnSp>
        <p:nvCxnSpPr>
          <p:cNvPr id="301" name="直線矢印コネクタ 300"/>
          <p:cNvCxnSpPr/>
          <p:nvPr/>
        </p:nvCxnSpPr>
        <p:spPr bwMode="auto">
          <a:xfrm rot="5400000">
            <a:off x="2000233" y="5786453"/>
            <a:ext cx="858048" cy="7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03" name="直線コネクタ 302"/>
          <p:cNvCxnSpPr/>
          <p:nvPr/>
        </p:nvCxnSpPr>
        <p:spPr bwMode="auto">
          <a:xfrm rot="16200000" flipV="1">
            <a:off x="1372566" y="5587416"/>
            <a:ext cx="928693" cy="3266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4" name="直線コネクタ 303"/>
          <p:cNvCxnSpPr/>
          <p:nvPr/>
        </p:nvCxnSpPr>
        <p:spPr bwMode="auto">
          <a:xfrm rot="16200000" flipV="1">
            <a:off x="1136794" y="5465997"/>
            <a:ext cx="542980" cy="183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2" name="テキスト ボックス 311"/>
          <p:cNvSpPr txBox="1"/>
          <p:nvPr/>
        </p:nvSpPr>
        <p:spPr>
          <a:xfrm>
            <a:off x="2428860" y="550070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/>
              <a:t>160m</a:t>
            </a:r>
            <a:endParaRPr kumimoji="1" lang="ja-JP" altLang="en-US" sz="2000" i="1" dirty="0"/>
          </a:p>
        </p:txBody>
      </p:sp>
      <p:cxnSp>
        <p:nvCxnSpPr>
          <p:cNvPr id="313" name="直線コネクタ 312"/>
          <p:cNvCxnSpPr/>
          <p:nvPr/>
        </p:nvCxnSpPr>
        <p:spPr bwMode="auto">
          <a:xfrm>
            <a:off x="928662" y="5286388"/>
            <a:ext cx="1857389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4" name="直線コネクタ 313"/>
          <p:cNvCxnSpPr/>
          <p:nvPr/>
        </p:nvCxnSpPr>
        <p:spPr bwMode="auto">
          <a:xfrm>
            <a:off x="928662" y="6214286"/>
            <a:ext cx="1857389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直線コネクタ 314"/>
          <p:cNvCxnSpPr/>
          <p:nvPr/>
        </p:nvCxnSpPr>
        <p:spPr bwMode="auto">
          <a:xfrm rot="16200000" flipV="1">
            <a:off x="820492" y="5465997"/>
            <a:ext cx="542980" cy="183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直線コネクタ 315"/>
          <p:cNvCxnSpPr>
            <a:endCxn id="300" idx="3"/>
          </p:cNvCxnSpPr>
          <p:nvPr/>
        </p:nvCxnSpPr>
        <p:spPr bwMode="auto">
          <a:xfrm rot="5400000">
            <a:off x="1685892" y="6243672"/>
            <a:ext cx="200053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0" name="直線コネクタ 349"/>
          <p:cNvCxnSpPr/>
          <p:nvPr/>
        </p:nvCxnSpPr>
        <p:spPr bwMode="auto">
          <a:xfrm rot="16200000" flipV="1">
            <a:off x="7314796" y="5909119"/>
            <a:ext cx="400896" cy="1523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1" name="直線コネクタ 350"/>
          <p:cNvCxnSpPr/>
          <p:nvPr/>
        </p:nvCxnSpPr>
        <p:spPr bwMode="auto">
          <a:xfrm rot="16200000" flipV="1">
            <a:off x="7600548" y="5909119"/>
            <a:ext cx="400896" cy="1523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2" name="直線コネクタ 351"/>
          <p:cNvCxnSpPr/>
          <p:nvPr/>
        </p:nvCxnSpPr>
        <p:spPr bwMode="auto">
          <a:xfrm rot="16200000" flipV="1">
            <a:off x="7457672" y="5909119"/>
            <a:ext cx="400896" cy="1523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3" name="直線コネクタ 352"/>
          <p:cNvCxnSpPr/>
          <p:nvPr/>
        </p:nvCxnSpPr>
        <p:spPr bwMode="auto">
          <a:xfrm rot="16200000" flipV="1">
            <a:off x="7733900" y="5909119"/>
            <a:ext cx="400896" cy="1523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直線コネクタ 353"/>
          <p:cNvCxnSpPr/>
          <p:nvPr/>
        </p:nvCxnSpPr>
        <p:spPr bwMode="auto">
          <a:xfrm rot="16200000" flipV="1">
            <a:off x="7876776" y="5909119"/>
            <a:ext cx="400896" cy="1523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5" name="直線コネクタ 354"/>
          <p:cNvCxnSpPr/>
          <p:nvPr/>
        </p:nvCxnSpPr>
        <p:spPr bwMode="auto">
          <a:xfrm rot="16200000" flipV="1">
            <a:off x="8097263" y="5800141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1" name="直線コネクタ 360"/>
          <p:cNvCxnSpPr/>
          <p:nvPr/>
        </p:nvCxnSpPr>
        <p:spPr bwMode="auto">
          <a:xfrm rot="16200000" flipV="1">
            <a:off x="1699206" y="5587415"/>
            <a:ext cx="928693" cy="3266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3" name="直線コネクタ 362"/>
          <p:cNvCxnSpPr/>
          <p:nvPr/>
        </p:nvCxnSpPr>
        <p:spPr bwMode="auto">
          <a:xfrm rot="16200000" flipV="1">
            <a:off x="1198706" y="6127936"/>
            <a:ext cx="123878" cy="504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6" name="直線コネクタ 365"/>
          <p:cNvCxnSpPr/>
          <p:nvPr/>
        </p:nvCxnSpPr>
        <p:spPr bwMode="auto">
          <a:xfrm rot="16200000" flipV="1">
            <a:off x="1555896" y="6108939"/>
            <a:ext cx="123878" cy="504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7" name="直線コネクタ 366"/>
          <p:cNvCxnSpPr/>
          <p:nvPr/>
        </p:nvCxnSpPr>
        <p:spPr bwMode="auto">
          <a:xfrm rot="16200000" flipV="1">
            <a:off x="891930" y="6127936"/>
            <a:ext cx="123878" cy="504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2" name="直線コネクタ 371"/>
          <p:cNvCxnSpPr/>
          <p:nvPr/>
        </p:nvCxnSpPr>
        <p:spPr bwMode="auto">
          <a:xfrm rot="16200000" flipV="1">
            <a:off x="3994750" y="6158916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3" name="直線コネクタ 372"/>
          <p:cNvCxnSpPr/>
          <p:nvPr/>
        </p:nvCxnSpPr>
        <p:spPr bwMode="auto">
          <a:xfrm rot="16200000" flipV="1">
            <a:off x="4168173" y="6158921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4" name="直線コネクタ 373"/>
          <p:cNvCxnSpPr/>
          <p:nvPr/>
        </p:nvCxnSpPr>
        <p:spPr bwMode="auto">
          <a:xfrm rot="16200000" flipV="1">
            <a:off x="4351940" y="6158915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5" name="直線コネクタ 374"/>
          <p:cNvCxnSpPr/>
          <p:nvPr/>
        </p:nvCxnSpPr>
        <p:spPr bwMode="auto">
          <a:xfrm rot="16200000" flipV="1">
            <a:off x="4566254" y="6158915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5" name="テキスト ボックス 154"/>
          <p:cNvSpPr txBox="1"/>
          <p:nvPr/>
        </p:nvSpPr>
        <p:spPr>
          <a:xfrm>
            <a:off x="3857620" y="42860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3428992" y="492919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②</a:t>
            </a:r>
            <a:endParaRPr kumimoji="1" lang="ja-JP" altLang="en-US" dirty="0"/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6224598" y="492840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③</a:t>
            </a:r>
            <a:endParaRPr kumimoji="1" lang="ja-JP" altLang="en-US" dirty="0"/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428596" y="485776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5857884" y="178592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③</a:t>
            </a:r>
            <a:endParaRPr kumimoji="1" lang="ja-JP" altLang="en-US" dirty="0"/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4857752" y="121442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②</a:t>
            </a:r>
            <a:endParaRPr kumimoji="1" lang="ja-JP" altLang="en-US" dirty="0"/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6286512" y="285749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 anomaly</a:t>
            </a:r>
            <a:endParaRPr kumimoji="1" lang="ja-JP" altLang="en-US" dirty="0"/>
          </a:p>
        </p:txBody>
      </p:sp>
      <p:cxnSp>
        <p:nvCxnSpPr>
          <p:cNvPr id="163" name="直線コネクタ 162"/>
          <p:cNvCxnSpPr/>
          <p:nvPr/>
        </p:nvCxnSpPr>
        <p:spPr bwMode="auto">
          <a:xfrm rot="16200000" flipH="1">
            <a:off x="6500826" y="2528824"/>
            <a:ext cx="428628" cy="2857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直線コネクタ 163"/>
          <p:cNvCxnSpPr/>
          <p:nvPr/>
        </p:nvCxnSpPr>
        <p:spPr bwMode="auto">
          <a:xfrm>
            <a:off x="857223" y="4786322"/>
            <a:ext cx="2071703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直線コネクタ 164"/>
          <p:cNvCxnSpPr/>
          <p:nvPr/>
        </p:nvCxnSpPr>
        <p:spPr bwMode="auto">
          <a:xfrm rot="16200000" flipV="1">
            <a:off x="2214547" y="5357828"/>
            <a:ext cx="214315" cy="714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直線コネクタ 165"/>
          <p:cNvCxnSpPr/>
          <p:nvPr/>
        </p:nvCxnSpPr>
        <p:spPr bwMode="auto">
          <a:xfrm rot="16200000" flipV="1">
            <a:off x="2464580" y="5965049"/>
            <a:ext cx="357190" cy="142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9" name="直線コネクタ 168"/>
          <p:cNvCxnSpPr/>
          <p:nvPr/>
        </p:nvCxnSpPr>
        <p:spPr bwMode="auto">
          <a:xfrm rot="16200000" flipV="1">
            <a:off x="5342547" y="5658851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直線コネクタ 169"/>
          <p:cNvCxnSpPr/>
          <p:nvPr/>
        </p:nvCxnSpPr>
        <p:spPr bwMode="auto">
          <a:xfrm rot="16200000" flipV="1">
            <a:off x="5515970" y="5658856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直線コネクタ 170"/>
          <p:cNvCxnSpPr/>
          <p:nvPr/>
        </p:nvCxnSpPr>
        <p:spPr bwMode="auto">
          <a:xfrm rot="16200000" flipV="1">
            <a:off x="5699737" y="5658850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直線コネクタ 172"/>
          <p:cNvCxnSpPr/>
          <p:nvPr/>
        </p:nvCxnSpPr>
        <p:spPr bwMode="auto">
          <a:xfrm rot="16200000" flipV="1">
            <a:off x="5444533" y="6087478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直線コネクタ 173"/>
          <p:cNvCxnSpPr/>
          <p:nvPr/>
        </p:nvCxnSpPr>
        <p:spPr bwMode="auto">
          <a:xfrm rot="16200000" flipV="1">
            <a:off x="5617956" y="6087483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直線コネクタ 174"/>
          <p:cNvCxnSpPr/>
          <p:nvPr/>
        </p:nvCxnSpPr>
        <p:spPr bwMode="auto">
          <a:xfrm rot="16200000" flipV="1">
            <a:off x="5801723" y="6087477"/>
            <a:ext cx="71432" cy="40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正方形/長方形 122"/>
          <p:cNvSpPr/>
          <p:nvPr/>
        </p:nvSpPr>
        <p:spPr bwMode="auto">
          <a:xfrm>
            <a:off x="3143240" y="4035432"/>
            <a:ext cx="6134144" cy="393700"/>
          </a:xfrm>
          <a:prstGeom prst="rect">
            <a:avLst/>
          </a:prstGeom>
          <a:solidFill>
            <a:schemeClr val="bg1"/>
          </a:solidFill>
          <a:ln w="3175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aphicFrame>
        <p:nvGraphicFramePr>
          <p:cNvPr id="124" name="Object 2"/>
          <p:cNvGraphicFramePr>
            <a:graphicFrameLocks noChangeAspect="1"/>
          </p:cNvGraphicFramePr>
          <p:nvPr/>
        </p:nvGraphicFramePr>
        <p:xfrm>
          <a:off x="3643306" y="3965582"/>
          <a:ext cx="539750" cy="392112"/>
        </p:xfrm>
        <a:graphic>
          <a:graphicData uri="http://schemas.openxmlformats.org/presentationml/2006/ole">
            <p:oleObj spid="_x0000_s162817" name="数式" r:id="rId4" imgW="279360" imgH="203040" progId="Equation.3">
              <p:embed/>
            </p:oleObj>
          </a:graphicData>
        </a:graphic>
      </p:graphicFrame>
      <p:graphicFrame>
        <p:nvGraphicFramePr>
          <p:cNvPr id="125" name="Object 1"/>
          <p:cNvGraphicFramePr>
            <a:graphicFrameLocks noChangeAspect="1"/>
          </p:cNvGraphicFramePr>
          <p:nvPr/>
        </p:nvGraphicFramePr>
        <p:xfrm>
          <a:off x="8758268" y="4000504"/>
          <a:ext cx="171450" cy="295275"/>
        </p:xfrm>
        <a:graphic>
          <a:graphicData uri="http://schemas.openxmlformats.org/presentationml/2006/ole">
            <p:oleObj spid="_x0000_s162818" name="数式" r:id="rId5" imgW="88560" imgH="152280" progId="Equation.3">
              <p:embed/>
            </p:oleObj>
          </a:graphicData>
        </a:graphic>
      </p:graphicFrame>
      <p:graphicFrame>
        <p:nvGraphicFramePr>
          <p:cNvPr id="126" name="Object 3"/>
          <p:cNvGraphicFramePr>
            <a:graphicFrameLocks noChangeAspect="1"/>
          </p:cNvGraphicFramePr>
          <p:nvPr/>
        </p:nvGraphicFramePr>
        <p:xfrm>
          <a:off x="4857752" y="3965582"/>
          <a:ext cx="515938" cy="392112"/>
        </p:xfrm>
        <a:graphic>
          <a:graphicData uri="http://schemas.openxmlformats.org/presentationml/2006/ole">
            <p:oleObj spid="_x0000_s162819" name="数式" r:id="rId6" imgW="266400" imgH="203040" progId="Equation.3">
              <p:embed/>
            </p:oleObj>
          </a:graphicData>
        </a:graphic>
      </p:graphicFrame>
      <p:graphicFrame>
        <p:nvGraphicFramePr>
          <p:cNvPr id="127" name="Object 4"/>
          <p:cNvGraphicFramePr>
            <a:graphicFrameLocks noChangeAspect="1"/>
          </p:cNvGraphicFramePr>
          <p:nvPr/>
        </p:nvGraphicFramePr>
        <p:xfrm>
          <a:off x="6143636" y="3965582"/>
          <a:ext cx="539750" cy="392112"/>
        </p:xfrm>
        <a:graphic>
          <a:graphicData uri="http://schemas.openxmlformats.org/presentationml/2006/ole">
            <p:oleObj spid="_x0000_s162820" name="数式" r:id="rId7" imgW="279360" imgH="203040" progId="Equation.3">
              <p:embed/>
            </p:oleObj>
          </a:graphicData>
        </a:graphic>
      </p:graphicFrame>
      <p:graphicFrame>
        <p:nvGraphicFramePr>
          <p:cNvPr id="128" name="Object 5"/>
          <p:cNvGraphicFramePr>
            <a:graphicFrameLocks noChangeAspect="1"/>
          </p:cNvGraphicFramePr>
          <p:nvPr/>
        </p:nvGraphicFramePr>
        <p:xfrm>
          <a:off x="7413649" y="3965582"/>
          <a:ext cx="515937" cy="392112"/>
        </p:xfrm>
        <a:graphic>
          <a:graphicData uri="http://schemas.openxmlformats.org/presentationml/2006/ole">
            <p:oleObj spid="_x0000_s162821" name="数式" r:id="rId8" imgW="266400" imgH="203040" progId="Equation.3">
              <p:embed/>
            </p:oleObj>
          </a:graphicData>
        </a:graphic>
      </p:graphicFrame>
      <p:graphicFrame>
        <p:nvGraphicFramePr>
          <p:cNvPr id="129" name="Object 6"/>
          <p:cNvGraphicFramePr>
            <a:graphicFrameLocks noChangeAspect="1"/>
          </p:cNvGraphicFramePr>
          <p:nvPr/>
        </p:nvGraphicFramePr>
        <p:xfrm>
          <a:off x="8143900" y="4168785"/>
          <a:ext cx="587375" cy="366713"/>
        </p:xfrm>
        <a:graphic>
          <a:graphicData uri="http://schemas.openxmlformats.org/presentationml/2006/ole">
            <p:oleObj spid="_x0000_s162822" name="数式" r:id="rId9" imgW="304560" imgH="190440" progId="Equation.3">
              <p:embed/>
            </p:oleObj>
          </a:graphicData>
        </a:graphic>
      </p:graphicFrame>
      <p:sp>
        <p:nvSpPr>
          <p:cNvPr id="135" name="正方形/長方形 134"/>
          <p:cNvSpPr/>
          <p:nvPr/>
        </p:nvSpPr>
        <p:spPr bwMode="auto">
          <a:xfrm>
            <a:off x="3019409" y="142852"/>
            <a:ext cx="642942" cy="4000528"/>
          </a:xfrm>
          <a:prstGeom prst="rect">
            <a:avLst/>
          </a:prstGeom>
          <a:solidFill>
            <a:schemeClr val="bg1"/>
          </a:solidFill>
          <a:ln w="3175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aphicFrame>
        <p:nvGraphicFramePr>
          <p:cNvPr id="136" name="Object 13"/>
          <p:cNvGraphicFramePr>
            <a:graphicFrameLocks noChangeAspect="1"/>
          </p:cNvGraphicFramePr>
          <p:nvPr/>
        </p:nvGraphicFramePr>
        <p:xfrm>
          <a:off x="3194039" y="1142984"/>
          <a:ext cx="539750" cy="392112"/>
        </p:xfrm>
        <a:graphic>
          <a:graphicData uri="http://schemas.openxmlformats.org/presentationml/2006/ole">
            <p:oleObj spid="_x0000_s162827" name="数式" r:id="rId10" imgW="279360" imgH="203040" progId="Equation.3">
              <p:embed/>
            </p:oleObj>
          </a:graphicData>
        </a:graphic>
      </p:graphicFrame>
      <p:graphicFrame>
        <p:nvGraphicFramePr>
          <p:cNvPr id="137" name="Object 14"/>
          <p:cNvGraphicFramePr>
            <a:graphicFrameLocks noChangeAspect="1"/>
          </p:cNvGraphicFramePr>
          <p:nvPr/>
        </p:nvGraphicFramePr>
        <p:xfrm>
          <a:off x="3194039" y="2143116"/>
          <a:ext cx="539750" cy="392112"/>
        </p:xfrm>
        <a:graphic>
          <a:graphicData uri="http://schemas.openxmlformats.org/presentationml/2006/ole">
            <p:oleObj spid="_x0000_s162828" name="数式" r:id="rId11" imgW="279360" imgH="203040" progId="Equation.3">
              <p:embed/>
            </p:oleObj>
          </a:graphicData>
        </a:graphic>
      </p:graphicFrame>
      <p:graphicFrame>
        <p:nvGraphicFramePr>
          <p:cNvPr id="138" name="Object 15"/>
          <p:cNvGraphicFramePr>
            <a:graphicFrameLocks noChangeAspect="1"/>
          </p:cNvGraphicFramePr>
          <p:nvPr/>
        </p:nvGraphicFramePr>
        <p:xfrm>
          <a:off x="3174994" y="3179764"/>
          <a:ext cx="539750" cy="392112"/>
        </p:xfrm>
        <a:graphic>
          <a:graphicData uri="http://schemas.openxmlformats.org/presentationml/2006/ole">
            <p:oleObj spid="_x0000_s162829" name="数式" r:id="rId12" imgW="279360" imgH="203040" progId="Equation.3">
              <p:embed/>
            </p:oleObj>
          </a:graphicData>
        </a:graphic>
      </p:graphicFrame>
      <p:graphicFrame>
        <p:nvGraphicFramePr>
          <p:cNvPr id="139" name="Object 16"/>
          <p:cNvGraphicFramePr>
            <a:graphicFrameLocks noChangeAspect="1"/>
          </p:cNvGraphicFramePr>
          <p:nvPr/>
        </p:nvGraphicFramePr>
        <p:xfrm>
          <a:off x="3000364" y="357166"/>
          <a:ext cx="661987" cy="368300"/>
        </p:xfrm>
        <a:graphic>
          <a:graphicData uri="http://schemas.openxmlformats.org/presentationml/2006/ole">
            <p:oleObj spid="_x0000_s162830" name="数式" r:id="rId13" imgW="342720" imgH="190440" progId="Equation.3">
              <p:embed/>
            </p:oleObj>
          </a:graphicData>
        </a:graphic>
      </p:graphicFrame>
      <p:cxnSp>
        <p:nvCxnSpPr>
          <p:cNvPr id="133" name="直線コネクタ 132"/>
          <p:cNvCxnSpPr/>
          <p:nvPr/>
        </p:nvCxnSpPr>
        <p:spPr bwMode="auto">
          <a:xfrm rot="16200000" flipV="1">
            <a:off x="2500298" y="5357827"/>
            <a:ext cx="214315" cy="714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 bwMode="auto">
          <a:xfrm rot="16200000" flipV="1">
            <a:off x="8678880" y="2265484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直線コネクタ 2"/>
          <p:cNvCxnSpPr/>
          <p:nvPr/>
        </p:nvCxnSpPr>
        <p:spPr bwMode="auto">
          <a:xfrm rot="16200000" flipV="1">
            <a:off x="8821756" y="2265485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直線コネクタ 3"/>
          <p:cNvCxnSpPr/>
          <p:nvPr/>
        </p:nvCxnSpPr>
        <p:spPr bwMode="auto">
          <a:xfrm rot="16200000" flipV="1">
            <a:off x="6535740" y="2265485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線コネクタ 4"/>
          <p:cNvCxnSpPr/>
          <p:nvPr/>
        </p:nvCxnSpPr>
        <p:spPr bwMode="auto">
          <a:xfrm rot="16200000" flipV="1">
            <a:off x="6678616" y="2265484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直線コネクタ 5"/>
          <p:cNvCxnSpPr/>
          <p:nvPr/>
        </p:nvCxnSpPr>
        <p:spPr bwMode="auto">
          <a:xfrm rot="16200000" flipV="1">
            <a:off x="6821492" y="2265485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線コネクタ 6"/>
          <p:cNvCxnSpPr/>
          <p:nvPr/>
        </p:nvCxnSpPr>
        <p:spPr bwMode="auto">
          <a:xfrm rot="16200000" flipV="1">
            <a:off x="7250120" y="2265484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線コネクタ 7"/>
          <p:cNvCxnSpPr/>
          <p:nvPr/>
        </p:nvCxnSpPr>
        <p:spPr bwMode="auto">
          <a:xfrm rot="16200000" flipV="1">
            <a:off x="6964368" y="2265485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線コネクタ 8"/>
          <p:cNvCxnSpPr/>
          <p:nvPr/>
        </p:nvCxnSpPr>
        <p:spPr bwMode="auto">
          <a:xfrm rot="16200000" flipV="1">
            <a:off x="7107243" y="2265485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コネクタ 9"/>
          <p:cNvCxnSpPr/>
          <p:nvPr/>
        </p:nvCxnSpPr>
        <p:spPr bwMode="auto">
          <a:xfrm rot="16200000" flipV="1">
            <a:off x="7392996" y="2265485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コネクタ 10"/>
          <p:cNvCxnSpPr/>
          <p:nvPr/>
        </p:nvCxnSpPr>
        <p:spPr bwMode="auto">
          <a:xfrm rot="16200000" flipV="1">
            <a:off x="7535872" y="2265485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/>
          <p:cNvCxnSpPr/>
          <p:nvPr/>
        </p:nvCxnSpPr>
        <p:spPr bwMode="auto">
          <a:xfrm rot="16200000" flipV="1">
            <a:off x="7678748" y="2265484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コネクタ 12"/>
          <p:cNvCxnSpPr/>
          <p:nvPr/>
        </p:nvCxnSpPr>
        <p:spPr bwMode="auto">
          <a:xfrm rot="16200000" flipV="1">
            <a:off x="7821624" y="2265485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コネクタ 13"/>
          <p:cNvCxnSpPr/>
          <p:nvPr/>
        </p:nvCxnSpPr>
        <p:spPr bwMode="auto">
          <a:xfrm rot="16200000" flipV="1">
            <a:off x="8250252" y="2265484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線コネクタ 14"/>
          <p:cNvCxnSpPr/>
          <p:nvPr/>
        </p:nvCxnSpPr>
        <p:spPr bwMode="auto">
          <a:xfrm rot="16200000" flipV="1">
            <a:off x="7964500" y="2265485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コネクタ 15"/>
          <p:cNvCxnSpPr/>
          <p:nvPr/>
        </p:nvCxnSpPr>
        <p:spPr bwMode="auto">
          <a:xfrm rot="16200000" flipV="1">
            <a:off x="8107375" y="2265485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/>
          <p:cNvCxnSpPr/>
          <p:nvPr/>
        </p:nvCxnSpPr>
        <p:spPr bwMode="auto">
          <a:xfrm rot="16200000" flipV="1">
            <a:off x="8393128" y="2265485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線コネクタ 17"/>
          <p:cNvCxnSpPr/>
          <p:nvPr/>
        </p:nvCxnSpPr>
        <p:spPr bwMode="auto">
          <a:xfrm rot="16200000" flipV="1">
            <a:off x="8536004" y="2265485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線コネクタ 18"/>
          <p:cNvCxnSpPr/>
          <p:nvPr/>
        </p:nvCxnSpPr>
        <p:spPr bwMode="auto">
          <a:xfrm>
            <a:off x="6437301" y="2221047"/>
            <a:ext cx="257176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直線コネクタ 25"/>
          <p:cNvCxnSpPr/>
          <p:nvPr/>
        </p:nvCxnSpPr>
        <p:spPr bwMode="auto">
          <a:xfrm>
            <a:off x="6572264" y="3719658"/>
            <a:ext cx="2311339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直線コネクタ 30"/>
          <p:cNvCxnSpPr/>
          <p:nvPr/>
        </p:nvCxnSpPr>
        <p:spPr bwMode="auto">
          <a:xfrm rot="16200000" flipV="1">
            <a:off x="6392864" y="2265485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線コネクタ 31"/>
          <p:cNvCxnSpPr/>
          <p:nvPr/>
        </p:nvCxnSpPr>
        <p:spPr bwMode="auto">
          <a:xfrm rot="16200000" flipV="1">
            <a:off x="8974156" y="2265486"/>
            <a:ext cx="142876" cy="5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タイトル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データ解析</a:t>
            </a:r>
            <a:endParaRPr kumimoji="1" lang="ja-JP" altLang="en-US" dirty="0"/>
          </a:p>
        </p:txBody>
      </p:sp>
      <p:sp>
        <p:nvSpPr>
          <p:cNvPr id="34" name="コンテンツ プレースホルダ 2"/>
          <p:cNvSpPr txBox="1">
            <a:spLocks/>
          </p:cNvSpPr>
          <p:nvPr/>
        </p:nvSpPr>
        <p:spPr>
          <a:xfrm>
            <a:off x="571472" y="1500174"/>
            <a:ext cx="5357850" cy="48577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lang="en-US" altLang="ja-JP" kern="0" dirty="0" smtClean="0">
                <a:solidFill>
                  <a:schemeClr val="accent2"/>
                </a:solidFill>
                <a:latin typeface="+mn-lt"/>
                <a:ea typeface="+mn-ea"/>
              </a:rPr>
              <a:t>3</a:t>
            </a: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層大地の構造を</a:t>
            </a:r>
            <a:r>
              <a:rPr lang="ja-JP" altLang="en-US" kern="0" dirty="0" smtClean="0">
                <a:solidFill>
                  <a:schemeClr val="accent2"/>
                </a:solidFill>
                <a:latin typeface="+mn-lt"/>
                <a:ea typeface="+mn-ea"/>
              </a:rPr>
              <a:t>再現</a:t>
            </a:r>
            <a:endParaRPr lang="en-US" altLang="ja-JP" kern="0" dirty="0" smtClean="0">
              <a:solidFill>
                <a:schemeClr val="accent2"/>
              </a:solidFill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kern="0" dirty="0" smtClean="0">
                <a:solidFill>
                  <a:schemeClr val="accent2"/>
                </a:solidFill>
                <a:latin typeface="+mn-lt"/>
                <a:ea typeface="+mn-ea"/>
              </a:rPr>
              <a:t>Occam’s inversion</a:t>
            </a:r>
            <a:r>
              <a:rPr lang="ja-JP" altLang="en-US" kern="0" dirty="0" smtClean="0">
                <a:solidFill>
                  <a:schemeClr val="accent2"/>
                </a:solidFill>
                <a:latin typeface="+mn-lt"/>
                <a:ea typeface="+mn-ea"/>
              </a:rPr>
              <a:t>を使用</a:t>
            </a:r>
            <a:endParaRPr lang="en-US" altLang="ja-JP" sz="2000" kern="0" dirty="0" smtClean="0">
              <a:solidFill>
                <a:schemeClr val="accent2"/>
              </a:solidFill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ja-JP" altLang="en-US" kern="0" dirty="0" smtClean="0">
                <a:solidFill>
                  <a:schemeClr val="accent2"/>
                </a:solidFill>
                <a:latin typeface="+mn-lt"/>
                <a:ea typeface="+mn-ea"/>
              </a:rPr>
              <a:t>データは</a:t>
            </a:r>
            <a:r>
              <a:rPr lang="en-US" altLang="ja-JP" kern="0" dirty="0" smtClean="0">
                <a:solidFill>
                  <a:schemeClr val="accent2"/>
                </a:solidFill>
                <a:latin typeface="+mn-lt"/>
                <a:ea typeface="+mn-ea"/>
              </a:rPr>
              <a:t>forward</a:t>
            </a:r>
            <a:r>
              <a:rPr lang="ja-JP" altLang="en-US" kern="0" dirty="0" smtClean="0">
                <a:solidFill>
                  <a:schemeClr val="accent2"/>
                </a:solidFill>
                <a:latin typeface="+mn-lt"/>
                <a:ea typeface="+mn-ea"/>
              </a:rPr>
              <a:t>計算に</a:t>
            </a:r>
            <a:r>
              <a:rPr lang="en-US" altLang="ja-JP" kern="0" dirty="0" smtClean="0">
                <a:solidFill>
                  <a:schemeClr val="accent2"/>
                </a:solidFill>
                <a:latin typeface="+mn-lt"/>
                <a:ea typeface="+mn-ea"/>
              </a:rPr>
              <a:t>5%</a:t>
            </a:r>
            <a:r>
              <a:rPr lang="ja-JP" altLang="en-US" kern="0" dirty="0" smtClean="0">
                <a:solidFill>
                  <a:schemeClr val="accent2"/>
                </a:solidFill>
                <a:latin typeface="+mn-lt"/>
                <a:ea typeface="+mn-ea"/>
              </a:rPr>
              <a:t>の誤差を与えたものを使用</a:t>
            </a:r>
            <a:endParaRPr lang="en-US" altLang="ja-JP" kern="0" dirty="0" smtClean="0">
              <a:solidFill>
                <a:schemeClr val="accent2"/>
              </a:solidFill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ja-JP" altLang="en-US" kern="0" dirty="0" smtClean="0">
                <a:solidFill>
                  <a:schemeClr val="accent2"/>
                </a:solidFill>
              </a:rPr>
              <a:t>複数の深度の低比抵抗層を扱う</a:t>
            </a:r>
            <a:endParaRPr lang="en-US" altLang="ja-JP" kern="0" dirty="0" smtClean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ja-JP" altLang="en-US" sz="2800" kern="0" dirty="0" smtClean="0">
                <a:solidFill>
                  <a:schemeClr val="accent2"/>
                </a:solidFill>
              </a:rPr>
              <a:t>　　　</a:t>
            </a:r>
            <a:r>
              <a:rPr lang="ja-JP" altLang="en-US" kern="0" dirty="0" smtClean="0">
                <a:solidFill>
                  <a:schemeClr val="accent2"/>
                </a:solidFill>
              </a:rPr>
              <a:t>深度 </a:t>
            </a:r>
            <a:r>
              <a:rPr lang="en-US" altLang="ja-JP" i="1" kern="0" dirty="0" smtClean="0">
                <a:solidFill>
                  <a:schemeClr val="accent2"/>
                </a:solidFill>
              </a:rPr>
              <a:t>z=500,</a:t>
            </a:r>
            <a:r>
              <a:rPr lang="en-US" altLang="ja-JP" kern="0" dirty="0" smtClean="0">
                <a:solidFill>
                  <a:schemeClr val="accent2"/>
                </a:solidFill>
              </a:rPr>
              <a:t>400,200,0</a:t>
            </a:r>
            <a:r>
              <a:rPr lang="ja-JP" altLang="en-US" kern="0" dirty="0" smtClean="0">
                <a:solidFill>
                  <a:schemeClr val="accent2"/>
                </a:solidFill>
              </a:rPr>
              <a:t> </a:t>
            </a:r>
            <a:r>
              <a:rPr lang="en-US" altLang="ja-JP" kern="0" dirty="0" smtClean="0">
                <a:solidFill>
                  <a:schemeClr val="accent2"/>
                </a:solidFill>
              </a:rPr>
              <a:t>[m]</a:t>
            </a:r>
            <a:endParaRPr lang="en-US" altLang="ja-JP" kern="0" dirty="0" smtClean="0">
              <a:solidFill>
                <a:schemeClr val="accent2"/>
              </a:solidFill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altLang="ja-JP" sz="1000" kern="0" dirty="0" smtClean="0">
              <a:solidFill>
                <a:schemeClr val="accent2"/>
              </a:solidFill>
              <a:latin typeface="+mn-lt"/>
              <a:ea typeface="+mn-ea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p"/>
              <a:defRPr/>
            </a:pPr>
            <a:r>
              <a:rPr kumimoji="1" lang="en-US" altLang="ja-JP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Occam’s inversion</a:t>
            </a:r>
            <a:endParaRPr lang="en-US" altLang="ja-JP" kern="0" dirty="0" smtClean="0">
              <a:solidFill>
                <a:schemeClr val="accent2"/>
              </a:solidFill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ja-JP" altLang="en-US" kern="0" dirty="0" smtClean="0">
                <a:solidFill>
                  <a:schemeClr val="accent2"/>
                </a:solidFill>
                <a:latin typeface="+mn-lt"/>
                <a:ea typeface="+mn-ea"/>
              </a:rPr>
              <a:t>地下</a:t>
            </a:r>
            <a:r>
              <a:rPr lang="en-US" altLang="ja-JP" kern="0" dirty="0" smtClean="0">
                <a:solidFill>
                  <a:schemeClr val="accent2"/>
                </a:solidFill>
                <a:latin typeface="+mn-lt"/>
                <a:ea typeface="+mn-ea"/>
              </a:rPr>
              <a:t>600m</a:t>
            </a:r>
            <a:r>
              <a:rPr lang="ja-JP" altLang="en-US" kern="0" dirty="0" smtClean="0">
                <a:solidFill>
                  <a:schemeClr val="accent2"/>
                </a:solidFill>
                <a:latin typeface="+mn-lt"/>
                <a:ea typeface="+mn-ea"/>
              </a:rPr>
              <a:t>までを、</a:t>
            </a:r>
            <a:r>
              <a:rPr lang="en-US" altLang="ja-JP" kern="0" dirty="0" smtClean="0">
                <a:solidFill>
                  <a:schemeClr val="accent2"/>
                </a:solidFill>
                <a:latin typeface="+mn-lt"/>
                <a:ea typeface="+mn-ea"/>
              </a:rPr>
              <a:t>30</a:t>
            </a:r>
            <a:r>
              <a:rPr lang="ja-JP" altLang="en-US" kern="0" dirty="0" smtClean="0">
                <a:solidFill>
                  <a:schemeClr val="accent2"/>
                </a:solidFill>
                <a:latin typeface="+mn-lt"/>
                <a:ea typeface="+mn-ea"/>
              </a:rPr>
              <a:t>層に等分する</a:t>
            </a:r>
            <a:endParaRPr kumimoji="1" lang="en-US" altLang="ja-JP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比抵抗は</a:t>
            </a:r>
            <a:r>
              <a:rPr lang="ja-JP" altLang="en-US" kern="0" dirty="0" smtClean="0">
                <a:solidFill>
                  <a:schemeClr val="accent2"/>
                </a:solidFill>
                <a:latin typeface="+mn-lt"/>
                <a:ea typeface="+mn-ea"/>
              </a:rPr>
              <a:t>連続的に変化すると仮定</a:t>
            </a:r>
            <a:endParaRPr kumimoji="1" lang="en-US" altLang="ja-JP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072330" y="3000372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/>
              <a:t>100Ωm</a:t>
            </a:r>
          </a:p>
          <a:p>
            <a:r>
              <a:rPr lang="en-US" altLang="ja-JP" sz="2000" i="1" dirty="0" smtClean="0"/>
              <a:t>Host rock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643702" y="3857628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 smtClean="0"/>
              <a:t>100m</a:t>
            </a:r>
            <a:endParaRPr kumimoji="1" lang="ja-JP" altLang="en-US" sz="2000" i="1" dirty="0"/>
          </a:p>
        </p:txBody>
      </p:sp>
      <p:cxnSp>
        <p:nvCxnSpPr>
          <p:cNvPr id="46" name="直線矢印コネクタ 45"/>
          <p:cNvCxnSpPr/>
          <p:nvPr/>
        </p:nvCxnSpPr>
        <p:spPr bwMode="auto">
          <a:xfrm rot="5400000">
            <a:off x="6429785" y="3935163"/>
            <a:ext cx="428628" cy="7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8" name="テキスト ボックス 47"/>
          <p:cNvSpPr txBox="1"/>
          <p:nvPr/>
        </p:nvSpPr>
        <p:spPr>
          <a:xfrm>
            <a:off x="6429420" y="4100460"/>
            <a:ext cx="2714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/>
              <a:t>anomaly layer</a:t>
            </a:r>
            <a:r>
              <a:rPr lang="ja-JP" altLang="en-US" sz="2000" i="1" dirty="0" smtClean="0"/>
              <a:t>　</a:t>
            </a:r>
            <a:r>
              <a:rPr lang="en-US" altLang="ja-JP" sz="2000" i="1" dirty="0" smtClean="0"/>
              <a:t>10Ωm</a:t>
            </a:r>
            <a:endParaRPr kumimoji="1" lang="ja-JP" altLang="en-US" sz="2000" i="1" dirty="0"/>
          </a:p>
        </p:txBody>
      </p:sp>
      <p:cxnSp>
        <p:nvCxnSpPr>
          <p:cNvPr id="45" name="直線コネクタ 44"/>
          <p:cNvCxnSpPr/>
          <p:nvPr/>
        </p:nvCxnSpPr>
        <p:spPr bwMode="auto">
          <a:xfrm>
            <a:off x="6572264" y="4148286"/>
            <a:ext cx="2311339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/>
          <p:cNvCxnSpPr/>
          <p:nvPr/>
        </p:nvCxnSpPr>
        <p:spPr bwMode="auto">
          <a:xfrm rot="5400000">
            <a:off x="8215338" y="3864122"/>
            <a:ext cx="428628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/>
          <p:cNvCxnSpPr/>
          <p:nvPr/>
        </p:nvCxnSpPr>
        <p:spPr bwMode="auto">
          <a:xfrm rot="5400000">
            <a:off x="8072462" y="3864122"/>
            <a:ext cx="428628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/>
          <p:cNvCxnSpPr/>
          <p:nvPr/>
        </p:nvCxnSpPr>
        <p:spPr bwMode="auto">
          <a:xfrm rot="5400000">
            <a:off x="7929585" y="3864122"/>
            <a:ext cx="428628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直線コネクタ 57"/>
          <p:cNvCxnSpPr/>
          <p:nvPr/>
        </p:nvCxnSpPr>
        <p:spPr bwMode="auto">
          <a:xfrm rot="5400000">
            <a:off x="7224730" y="3783160"/>
            <a:ext cx="204790" cy="809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直線コネクタ 59"/>
          <p:cNvCxnSpPr/>
          <p:nvPr/>
        </p:nvCxnSpPr>
        <p:spPr bwMode="auto">
          <a:xfrm rot="5400000">
            <a:off x="6794587" y="3794199"/>
            <a:ext cx="198296" cy="714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直線コネクタ 60"/>
          <p:cNvCxnSpPr/>
          <p:nvPr/>
        </p:nvCxnSpPr>
        <p:spPr bwMode="auto">
          <a:xfrm rot="5400000">
            <a:off x="6929454" y="3783160"/>
            <a:ext cx="204790" cy="809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直線コネクタ 62"/>
          <p:cNvCxnSpPr/>
          <p:nvPr/>
        </p:nvCxnSpPr>
        <p:spPr bwMode="auto">
          <a:xfrm rot="5400000">
            <a:off x="7072330" y="3783160"/>
            <a:ext cx="204790" cy="809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テキスト ボックス 68"/>
          <p:cNvSpPr txBox="1"/>
          <p:nvPr/>
        </p:nvSpPr>
        <p:spPr>
          <a:xfrm>
            <a:off x="6572264" y="5221444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600m</a:t>
            </a:r>
            <a:r>
              <a:rPr kumimoji="1" lang="ja-JP" altLang="en-US" sz="2000" dirty="0" smtClean="0"/>
              <a:t>まで</a:t>
            </a:r>
            <a:r>
              <a:rPr lang="ja-JP" altLang="en-US" sz="2000" dirty="0" smtClean="0"/>
              <a:t>の構造を</a:t>
            </a:r>
            <a:r>
              <a:rPr lang="en-US" altLang="ja-JP" sz="2000" dirty="0" smtClean="0"/>
              <a:t>30</a:t>
            </a:r>
            <a:r>
              <a:rPr lang="ja-JP" altLang="en-US" sz="2000" dirty="0" smtClean="0"/>
              <a:t>層に分けて、推定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(Inversion)</a:t>
            </a:r>
            <a:r>
              <a:rPr kumimoji="1" lang="ja-JP" altLang="en-US" sz="2000" dirty="0" smtClean="0"/>
              <a:t>する</a:t>
            </a:r>
            <a:endParaRPr kumimoji="1" lang="ja-JP" altLang="en-US" sz="20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929322" y="3500438"/>
            <a:ext cx="357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i="1" dirty="0" smtClean="0"/>
              <a:t>z</a:t>
            </a:r>
          </a:p>
        </p:txBody>
      </p:sp>
      <p:cxnSp>
        <p:nvCxnSpPr>
          <p:cNvPr id="74" name="直線矢印コネクタ 73"/>
          <p:cNvCxnSpPr/>
          <p:nvPr/>
        </p:nvCxnSpPr>
        <p:spPr bwMode="auto">
          <a:xfrm rot="5400000">
            <a:off x="4639000" y="3567438"/>
            <a:ext cx="3294230" cy="7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直線コネクタ 77"/>
          <p:cNvCxnSpPr/>
          <p:nvPr/>
        </p:nvCxnSpPr>
        <p:spPr bwMode="auto">
          <a:xfrm>
            <a:off x="6189751" y="3714752"/>
            <a:ext cx="168199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円/楕円 84"/>
          <p:cNvSpPr/>
          <p:nvPr/>
        </p:nvSpPr>
        <p:spPr bwMode="auto">
          <a:xfrm>
            <a:off x="6929454" y="1928802"/>
            <a:ext cx="1357322" cy="22080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5929322" y="2071678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/>
              <a:t>0</a:t>
            </a:r>
          </a:p>
        </p:txBody>
      </p:sp>
      <p:cxnSp>
        <p:nvCxnSpPr>
          <p:cNvPr id="91" name="直線コネクタ 90"/>
          <p:cNvCxnSpPr/>
          <p:nvPr/>
        </p:nvCxnSpPr>
        <p:spPr bwMode="auto">
          <a:xfrm>
            <a:off x="6189751" y="2245332"/>
            <a:ext cx="168199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線コネクタ 104"/>
          <p:cNvCxnSpPr/>
          <p:nvPr/>
        </p:nvCxnSpPr>
        <p:spPr bwMode="auto">
          <a:xfrm rot="16200000" flipH="1">
            <a:off x="8215338" y="2786058"/>
            <a:ext cx="714380" cy="4286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直線コネクタ 105"/>
          <p:cNvCxnSpPr/>
          <p:nvPr/>
        </p:nvCxnSpPr>
        <p:spPr bwMode="auto">
          <a:xfrm rot="16200000" flipH="1">
            <a:off x="7679553" y="2821777"/>
            <a:ext cx="928694" cy="5715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直線コネクタ 106"/>
          <p:cNvCxnSpPr/>
          <p:nvPr/>
        </p:nvCxnSpPr>
        <p:spPr bwMode="auto">
          <a:xfrm rot="16200000" flipH="1">
            <a:off x="6250793" y="2821778"/>
            <a:ext cx="928694" cy="5715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直線コネクタ 108"/>
          <p:cNvCxnSpPr/>
          <p:nvPr/>
        </p:nvCxnSpPr>
        <p:spPr bwMode="auto">
          <a:xfrm rot="16200000" flipH="1">
            <a:off x="7224729" y="2724144"/>
            <a:ext cx="419104" cy="2762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直線コネクタ 110"/>
          <p:cNvCxnSpPr/>
          <p:nvPr/>
        </p:nvCxnSpPr>
        <p:spPr bwMode="auto">
          <a:xfrm rot="16200000" flipH="1">
            <a:off x="8505853" y="4648208"/>
            <a:ext cx="428627" cy="2762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直線コネクタ 116"/>
          <p:cNvCxnSpPr/>
          <p:nvPr/>
        </p:nvCxnSpPr>
        <p:spPr bwMode="auto">
          <a:xfrm rot="16200000" flipH="1">
            <a:off x="6786578" y="2714621"/>
            <a:ext cx="419104" cy="2762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直線コネクタ 118"/>
          <p:cNvCxnSpPr/>
          <p:nvPr/>
        </p:nvCxnSpPr>
        <p:spPr bwMode="auto">
          <a:xfrm rot="5400000">
            <a:off x="7510482" y="3857628"/>
            <a:ext cx="428628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直線コネクタ 119"/>
          <p:cNvCxnSpPr/>
          <p:nvPr/>
        </p:nvCxnSpPr>
        <p:spPr bwMode="auto">
          <a:xfrm rot="5400000">
            <a:off x="7786709" y="3857628"/>
            <a:ext cx="428628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直線コネクタ 120"/>
          <p:cNvCxnSpPr/>
          <p:nvPr/>
        </p:nvCxnSpPr>
        <p:spPr bwMode="auto">
          <a:xfrm rot="5400000">
            <a:off x="7643833" y="3864122"/>
            <a:ext cx="428628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直線コネクタ 124"/>
          <p:cNvCxnSpPr/>
          <p:nvPr/>
        </p:nvCxnSpPr>
        <p:spPr bwMode="auto">
          <a:xfrm rot="5400000">
            <a:off x="8501089" y="3857628"/>
            <a:ext cx="428628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直線コネクタ 125"/>
          <p:cNvCxnSpPr/>
          <p:nvPr/>
        </p:nvCxnSpPr>
        <p:spPr bwMode="auto">
          <a:xfrm rot="5400000">
            <a:off x="8358213" y="3864122"/>
            <a:ext cx="428628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直線コネクタ 76"/>
          <p:cNvCxnSpPr/>
          <p:nvPr/>
        </p:nvCxnSpPr>
        <p:spPr bwMode="auto">
          <a:xfrm rot="16200000" flipH="1">
            <a:off x="8067701" y="4648208"/>
            <a:ext cx="428627" cy="2762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直線コネクタ 78"/>
          <p:cNvCxnSpPr/>
          <p:nvPr/>
        </p:nvCxnSpPr>
        <p:spPr bwMode="auto">
          <a:xfrm rot="16200000" flipH="1">
            <a:off x="7648596" y="4648208"/>
            <a:ext cx="428627" cy="2762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直線コネクタ 79"/>
          <p:cNvCxnSpPr/>
          <p:nvPr/>
        </p:nvCxnSpPr>
        <p:spPr bwMode="auto">
          <a:xfrm rot="16200000" flipH="1">
            <a:off x="7210445" y="4648208"/>
            <a:ext cx="428627" cy="2762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直線コネクタ 80"/>
          <p:cNvCxnSpPr/>
          <p:nvPr/>
        </p:nvCxnSpPr>
        <p:spPr bwMode="auto">
          <a:xfrm rot="16200000" flipH="1">
            <a:off x="6791340" y="4648208"/>
            <a:ext cx="428627" cy="2762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直線コネクタ 81"/>
          <p:cNvCxnSpPr/>
          <p:nvPr/>
        </p:nvCxnSpPr>
        <p:spPr bwMode="auto">
          <a:xfrm rot="16200000" flipH="1">
            <a:off x="6455583" y="3402808"/>
            <a:ext cx="214312" cy="1238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直線コネクタ 86"/>
          <p:cNvCxnSpPr/>
          <p:nvPr/>
        </p:nvCxnSpPr>
        <p:spPr bwMode="auto">
          <a:xfrm rot="16200000" flipH="1">
            <a:off x="8760650" y="2688428"/>
            <a:ext cx="214312" cy="1238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直線コネクタ 87"/>
          <p:cNvCxnSpPr/>
          <p:nvPr/>
        </p:nvCxnSpPr>
        <p:spPr bwMode="auto">
          <a:xfrm rot="16200000" flipH="1">
            <a:off x="6546072" y="4831568"/>
            <a:ext cx="214312" cy="1238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直線コネクタ 66"/>
          <p:cNvCxnSpPr/>
          <p:nvPr/>
        </p:nvCxnSpPr>
        <p:spPr bwMode="auto">
          <a:xfrm rot="5400000">
            <a:off x="7358082" y="3857628"/>
            <a:ext cx="428628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直線コネクタ 67"/>
          <p:cNvCxnSpPr/>
          <p:nvPr/>
        </p:nvCxnSpPr>
        <p:spPr bwMode="auto">
          <a:xfrm rot="5400000">
            <a:off x="7215206" y="3857628"/>
            <a:ext cx="428628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lin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ine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31750" cap="rnd" cmpd="sng" algn="ctr">
          <a:solidFill>
            <a:srgbClr val="FF0000"/>
          </a:solidFill>
          <a:prstDash val="sysDash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400" b="0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lin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4621</TotalTime>
  <Words>939</Words>
  <Application>Microsoft Office PowerPoint</Application>
  <PresentationFormat>画面に合わせる (4:3)</PresentationFormat>
  <Paragraphs>254</Paragraphs>
  <Slides>25</Slides>
  <Notes>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7" baseType="lpstr">
      <vt:lpstr>template</vt:lpstr>
      <vt:lpstr>数式</vt:lpstr>
      <vt:lpstr>Volcano-loopの理論計算</vt:lpstr>
      <vt:lpstr>研究背景</vt:lpstr>
      <vt:lpstr>Coincident-loop概要 </vt:lpstr>
      <vt:lpstr>スライド 4</vt:lpstr>
      <vt:lpstr>研究目的</vt:lpstr>
      <vt:lpstr>応答計算</vt:lpstr>
      <vt:lpstr>スライド 7</vt:lpstr>
      <vt:lpstr>スライド 8</vt:lpstr>
      <vt:lpstr>データ解析</vt:lpstr>
      <vt:lpstr>スライド 10</vt:lpstr>
      <vt:lpstr>スライド 11</vt:lpstr>
      <vt:lpstr>3-D 計算法</vt:lpstr>
      <vt:lpstr>スライド 13</vt:lpstr>
      <vt:lpstr>計算結果(暫定)</vt:lpstr>
      <vt:lpstr>スライド 15</vt:lpstr>
      <vt:lpstr>結論</vt:lpstr>
      <vt:lpstr>スライド 17</vt:lpstr>
      <vt:lpstr>質問</vt:lpstr>
      <vt:lpstr>Forward　詳述</vt:lpstr>
      <vt:lpstr>スライド 20</vt:lpstr>
      <vt:lpstr>Inversion　詳述</vt:lpstr>
      <vt:lpstr>スライド 22</vt:lpstr>
      <vt:lpstr>スライド 23</vt:lpstr>
      <vt:lpstr>これまでの方法ー伊豆大島三原山の例</vt:lpstr>
      <vt:lpstr>マグマの上昇に伴う比抵抗変化モデル</vt:lpstr>
    </vt:vector>
  </TitlesOfParts>
  <Company>東京工業大学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新しい火山探査： Volcano-loopに向けて </dc:title>
  <dc:creator>nagatakehiroyuki</dc:creator>
  <cp:lastModifiedBy>横山</cp:lastModifiedBy>
  <cp:revision>656</cp:revision>
  <dcterms:created xsi:type="dcterms:W3CDTF">2010-04-28T05:56:05Z</dcterms:created>
  <dcterms:modified xsi:type="dcterms:W3CDTF">2010-05-04T18:33:30Z</dcterms:modified>
</cp:coreProperties>
</file>