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77" r:id="rId3"/>
    <p:sldId id="262" r:id="rId4"/>
    <p:sldId id="257" r:id="rId5"/>
    <p:sldId id="258" r:id="rId6"/>
    <p:sldId id="275" r:id="rId7"/>
    <p:sldId id="259" r:id="rId8"/>
    <p:sldId id="260" r:id="rId9"/>
    <p:sldId id="263" r:id="rId10"/>
    <p:sldId id="279" r:id="rId11"/>
    <p:sldId id="261" r:id="rId12"/>
    <p:sldId id="264" r:id="rId13"/>
    <p:sldId id="265" r:id="rId14"/>
    <p:sldId id="266" r:id="rId15"/>
    <p:sldId id="268" r:id="rId16"/>
    <p:sldId id="267" r:id="rId17"/>
    <p:sldId id="276" r:id="rId18"/>
    <p:sldId id="269" r:id="rId19"/>
    <p:sldId id="271" r:id="rId20"/>
    <p:sldId id="272" r:id="rId21"/>
    <p:sldId id="273" r:id="rId22"/>
    <p:sldId id="274" r:id="rId23"/>
    <p:sldId id="278" r:id="rId24"/>
    <p:sldId id="270" r:id="rId25"/>
  </p:sldIdLst>
  <p:sldSz cx="9144000" cy="6858000" type="screen4x3"/>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49" autoAdjust="0"/>
  </p:normalViewPr>
  <p:slideViewPr>
    <p:cSldViewPr>
      <p:cViewPr varScale="1">
        <p:scale>
          <a:sx n="85" d="100"/>
          <a:sy n="85" d="100"/>
        </p:scale>
        <p:origin x="-84" y="-2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56E6035-B7D4-4EB2-BA4C-A3591D3CD0CA}" type="datetimeFigureOut">
              <a:rPr kumimoji="1" lang="ja-JP" altLang="en-US" smtClean="0"/>
              <a:pPr/>
              <a:t>2010/4/28</a:t>
            </a:fld>
            <a:endParaRPr kumimoji="1" lang="ja-JP" altLang="en-US"/>
          </a:p>
        </p:txBody>
      </p:sp>
      <p:sp>
        <p:nvSpPr>
          <p:cNvPr id="4" name="フッター プレースホルダ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C9581F2-6829-4B95-8796-7771365EAFC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2B48097-549B-49F3-91E8-FB79115D1CCE}" type="datetimeFigureOut">
              <a:rPr kumimoji="1" lang="ja-JP" altLang="en-US" smtClean="0"/>
              <a:pPr/>
              <a:t>2010/4/28</a:t>
            </a:fld>
            <a:endParaRPr kumimoji="1" lang="ja-JP" altLang="en-US"/>
          </a:p>
        </p:txBody>
      </p:sp>
      <p:sp>
        <p:nvSpPr>
          <p:cNvPr id="4" name="スライド イメージ プレースホルダ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17CB09E-63A7-4192-B3E2-54CE047BA24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イントロダクションとして</a:t>
            </a:r>
            <a:r>
              <a:rPr kumimoji="1" lang="en-US" altLang="ja-JP" dirty="0" smtClean="0"/>
              <a:t>QBO</a:t>
            </a:r>
            <a:r>
              <a:rPr kumimoji="1" lang="ja-JP" altLang="en-US" dirty="0" smtClean="0"/>
              <a:t>という現象を紹介！</a:t>
            </a:r>
            <a:endParaRPr kumimoji="1" lang="ja-JP" altLang="en-US" dirty="0"/>
          </a:p>
        </p:txBody>
      </p:sp>
      <p:sp>
        <p:nvSpPr>
          <p:cNvPr id="4" name="スライド番号プレースホルダ 3"/>
          <p:cNvSpPr>
            <a:spLocks noGrp="1"/>
          </p:cNvSpPr>
          <p:nvPr>
            <p:ph type="sldNum" sz="quarter" idx="10"/>
          </p:nvPr>
        </p:nvSpPr>
        <p:spPr/>
        <p:txBody>
          <a:bodyPr/>
          <a:lstStyle/>
          <a:p>
            <a:fld id="{717CB09E-63A7-4192-B3E2-54CE047BA24D}" type="slidenum">
              <a:rPr kumimoji="1" lang="ja-JP" altLang="en-US" smtClean="0"/>
              <a:pPr/>
              <a:t>2</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質量源と沈み込みに対応するところに高気圧、低気圧がある。地衡流バランス。</a:t>
            </a:r>
            <a:endParaRPr kumimoji="1" lang="en-US" altLang="ja-JP" dirty="0" smtClean="0"/>
          </a:p>
          <a:p>
            <a:r>
              <a:rPr kumimoji="1" lang="ja-JP" altLang="en-US" dirty="0" smtClean="0"/>
              <a:t>赤道域では質量源から沈み込みに強い流れ。</a:t>
            </a:r>
            <a:endParaRPr kumimoji="1" lang="en-US" altLang="ja-JP" dirty="0" smtClean="0"/>
          </a:p>
          <a:p>
            <a:r>
              <a:rPr kumimoji="1" lang="ja-JP" altLang="en-US" dirty="0" smtClean="0"/>
              <a:t>その結果、セルが分断されている。</a:t>
            </a:r>
            <a:endParaRPr kumimoji="1" lang="ja-JP" altLang="en-US" dirty="0"/>
          </a:p>
        </p:txBody>
      </p:sp>
      <p:sp>
        <p:nvSpPr>
          <p:cNvPr id="4" name="スライド番号プレースホルダ 3"/>
          <p:cNvSpPr>
            <a:spLocks noGrp="1"/>
          </p:cNvSpPr>
          <p:nvPr>
            <p:ph type="sldNum" sz="quarter" idx="10"/>
          </p:nvPr>
        </p:nvSpPr>
        <p:spPr/>
        <p:txBody>
          <a:bodyPr/>
          <a:lstStyle/>
          <a:p>
            <a:fld id="{717CB09E-63A7-4192-B3E2-54CE047BA24D}" type="slidenum">
              <a:rPr kumimoji="1" lang="ja-JP" altLang="en-US" smtClean="0"/>
              <a:pPr/>
              <a:t>18</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図は</a:t>
            </a:r>
            <a:r>
              <a:rPr kumimoji="1" lang="en-US" altLang="ja-JP" dirty="0" smtClean="0"/>
              <a:t>f_0=10^-4 β=1.6×10^-11</a:t>
            </a:r>
            <a:r>
              <a:rPr kumimoji="1" lang="ja-JP" altLang="en-US" dirty="0" smtClean="0"/>
              <a:t>（中緯度）</a:t>
            </a:r>
            <a:r>
              <a:rPr kumimoji="1" lang="en-US" altLang="ja-JP" dirty="0" smtClean="0"/>
              <a:t>λ=2000km</a:t>
            </a:r>
            <a:endParaRPr kumimoji="1" lang="ja-JP" altLang="en-US" dirty="0" smtClean="0"/>
          </a:p>
          <a:p>
            <a:r>
              <a:rPr kumimoji="1" lang="en-US" altLang="ja-JP" dirty="0" smtClean="0"/>
              <a:t>F_0</a:t>
            </a:r>
            <a:r>
              <a:rPr kumimoji="1" lang="ja-JP" altLang="en-US" dirty="0" smtClean="0"/>
              <a:t>を小さくすると重力波とロスビー波領域がかぶってくる。</a:t>
            </a:r>
            <a:endParaRPr kumimoji="1" lang="en-US" altLang="ja-JP" dirty="0" smtClean="0"/>
          </a:p>
        </p:txBody>
      </p:sp>
      <p:sp>
        <p:nvSpPr>
          <p:cNvPr id="4" name="スライド番号プレースホルダ 3"/>
          <p:cNvSpPr>
            <a:spLocks noGrp="1"/>
          </p:cNvSpPr>
          <p:nvPr>
            <p:ph type="sldNum" sz="quarter" idx="10"/>
          </p:nvPr>
        </p:nvSpPr>
        <p:spPr/>
        <p:txBody>
          <a:bodyPr/>
          <a:lstStyle/>
          <a:p>
            <a:fld id="{717CB09E-63A7-4192-B3E2-54CE047BA24D}" type="slidenum">
              <a:rPr kumimoji="1" lang="ja-JP" altLang="en-US" smtClean="0"/>
              <a:pPr/>
              <a:t>4</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F</a:t>
            </a:r>
            <a:r>
              <a:rPr kumimoji="1" lang="ja-JP" altLang="en-US" dirty="0" smtClean="0"/>
              <a:t>などを代入→無次元化→波動解を仮定</a:t>
            </a:r>
            <a:endParaRPr kumimoji="1" lang="ja-JP" altLang="en-US" dirty="0"/>
          </a:p>
        </p:txBody>
      </p:sp>
      <p:sp>
        <p:nvSpPr>
          <p:cNvPr id="4" name="スライド番号プレースホルダ 3"/>
          <p:cNvSpPr>
            <a:spLocks noGrp="1"/>
          </p:cNvSpPr>
          <p:nvPr>
            <p:ph type="sldNum" sz="quarter" idx="10"/>
          </p:nvPr>
        </p:nvSpPr>
        <p:spPr/>
        <p:txBody>
          <a:bodyPr/>
          <a:lstStyle/>
          <a:p>
            <a:fld id="{717CB09E-63A7-4192-B3E2-54CE047BA24D}" type="slidenum">
              <a:rPr kumimoji="1" lang="ja-JP" altLang="en-US" smtClean="0"/>
              <a:pPr/>
              <a:t>5</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Ｙ＝０が赤道</a:t>
            </a:r>
            <a:endParaRPr kumimoji="1" lang="en-US" altLang="ja-JP" dirty="0" smtClean="0"/>
          </a:p>
          <a:p>
            <a:r>
              <a:rPr kumimoji="1" lang="en-US" altLang="ja-JP" dirty="0" smtClean="0"/>
              <a:t>F</a:t>
            </a:r>
            <a:r>
              <a:rPr kumimoji="1" lang="ja-JP" altLang="en-US" dirty="0" smtClean="0"/>
              <a:t>などを代入→無次元化→波動解を仮定</a:t>
            </a:r>
            <a:endParaRPr kumimoji="1" lang="ja-JP" altLang="en-US" dirty="0"/>
          </a:p>
        </p:txBody>
      </p:sp>
      <p:sp>
        <p:nvSpPr>
          <p:cNvPr id="4" name="スライド番号プレースホルダ 3"/>
          <p:cNvSpPr>
            <a:spLocks noGrp="1"/>
          </p:cNvSpPr>
          <p:nvPr>
            <p:ph type="sldNum" sz="quarter" idx="10"/>
          </p:nvPr>
        </p:nvSpPr>
        <p:spPr/>
        <p:txBody>
          <a:bodyPr/>
          <a:lstStyle/>
          <a:p>
            <a:fld id="{717CB09E-63A7-4192-B3E2-54CE047BA24D}" type="slidenum">
              <a:rPr kumimoji="1" lang="ja-JP" altLang="en-US" smtClean="0"/>
              <a:pPr/>
              <a:t>6</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1</a:t>
            </a:r>
            <a:r>
              <a:rPr kumimoji="1" lang="ja-JP" altLang="en-US" dirty="0" smtClean="0"/>
              <a:t>次元調和振動子のシュレディンガー方程式</a:t>
            </a:r>
            <a:endParaRPr kumimoji="1" lang="en-US" altLang="ja-JP" dirty="0" smtClean="0"/>
          </a:p>
          <a:p>
            <a:r>
              <a:rPr kumimoji="1" lang="ja-JP" altLang="en-US" dirty="0" smtClean="0"/>
              <a:t>実際の大気では</a:t>
            </a:r>
            <a:r>
              <a:rPr kumimoji="1" lang="en-US" altLang="ja-JP" dirty="0" smtClean="0"/>
              <a:t>y</a:t>
            </a:r>
            <a:r>
              <a:rPr kumimoji="1" lang="ja-JP" altLang="en-US" dirty="0" smtClean="0"/>
              <a:t>は有限だが、この境界条件はあまり影響を及ぼさない。</a:t>
            </a:r>
            <a:endParaRPr kumimoji="1" lang="en-US" altLang="ja-JP" dirty="0" smtClean="0"/>
          </a:p>
          <a:p>
            <a:r>
              <a:rPr kumimoji="1" lang="ja-JP" altLang="en-US" dirty="0" smtClean="0"/>
              <a:t>分散関係は</a:t>
            </a:r>
            <a:r>
              <a:rPr kumimoji="1" lang="en-US" altLang="ja-JP" dirty="0" smtClean="0"/>
              <a:t>ω</a:t>
            </a:r>
            <a:r>
              <a:rPr kumimoji="1" lang="ja-JP" altLang="en-US" dirty="0" smtClean="0"/>
              <a:t>の三次方程式なので</a:t>
            </a:r>
            <a:r>
              <a:rPr kumimoji="1" lang="en-US" altLang="ja-JP" dirty="0" smtClean="0"/>
              <a:t>3</a:t>
            </a:r>
            <a:r>
              <a:rPr kumimoji="1" lang="ja-JP" altLang="en-US" dirty="0" err="1" smtClean="0"/>
              <a:t>つの</a:t>
            </a:r>
            <a:r>
              <a:rPr kumimoji="1" lang="ja-JP" altLang="en-US" dirty="0" smtClean="0"/>
              <a:t>解が出てくる。</a:t>
            </a:r>
            <a:endParaRPr kumimoji="1" lang="ja-JP" altLang="en-US" dirty="0"/>
          </a:p>
        </p:txBody>
      </p:sp>
      <p:sp>
        <p:nvSpPr>
          <p:cNvPr id="4" name="スライド番号プレースホルダ 3"/>
          <p:cNvSpPr>
            <a:spLocks noGrp="1"/>
          </p:cNvSpPr>
          <p:nvPr>
            <p:ph type="sldNum" sz="quarter" idx="10"/>
          </p:nvPr>
        </p:nvSpPr>
        <p:spPr/>
        <p:txBody>
          <a:bodyPr/>
          <a:lstStyle/>
          <a:p>
            <a:fld id="{717CB09E-63A7-4192-B3E2-54CE047BA24D}" type="slidenum">
              <a:rPr kumimoji="1" lang="ja-JP" altLang="en-US" smtClean="0"/>
              <a:pPr/>
              <a:t>7</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ω=k</a:t>
            </a:r>
            <a:r>
              <a:rPr kumimoji="1" lang="ja-JP" altLang="en-US" dirty="0" smtClean="0"/>
              <a:t>は最初の式変形</a:t>
            </a:r>
            <a:endParaRPr kumimoji="1" lang="ja-JP" altLang="en-US" dirty="0"/>
          </a:p>
        </p:txBody>
      </p:sp>
      <p:sp>
        <p:nvSpPr>
          <p:cNvPr id="4" name="スライド番号プレースホルダ 3"/>
          <p:cNvSpPr>
            <a:spLocks noGrp="1"/>
          </p:cNvSpPr>
          <p:nvPr>
            <p:ph type="sldNum" sz="quarter" idx="10"/>
          </p:nvPr>
        </p:nvSpPr>
        <p:spPr/>
        <p:txBody>
          <a:bodyPr/>
          <a:lstStyle/>
          <a:p>
            <a:fld id="{717CB09E-63A7-4192-B3E2-54CE047BA24D}" type="slidenum">
              <a:rPr kumimoji="1" lang="ja-JP" altLang="en-US" smtClean="0"/>
              <a:pPr/>
              <a:t>8</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それぞれ重力波的、ロスビー波的な特徴。</a:t>
            </a:r>
            <a:r>
              <a:rPr kumimoji="1" lang="en-US" altLang="ja-JP" dirty="0" smtClean="0"/>
              <a:t>C</a:t>
            </a:r>
            <a:r>
              <a:rPr kumimoji="1" lang="ja-JP" altLang="en-US" dirty="0" smtClean="0"/>
              <a:t>は地衡風に近い。</a:t>
            </a:r>
            <a:endParaRPr kumimoji="1" lang="ja-JP" altLang="en-US" dirty="0"/>
          </a:p>
        </p:txBody>
      </p:sp>
      <p:sp>
        <p:nvSpPr>
          <p:cNvPr id="4" name="スライド番号プレースホルダ 3"/>
          <p:cNvSpPr>
            <a:spLocks noGrp="1"/>
          </p:cNvSpPr>
          <p:nvPr>
            <p:ph type="sldNum" sz="quarter" idx="10"/>
          </p:nvPr>
        </p:nvSpPr>
        <p:spPr/>
        <p:txBody>
          <a:bodyPr/>
          <a:lstStyle/>
          <a:p>
            <a:fld id="{717CB09E-63A7-4192-B3E2-54CE047BA24D}" type="slidenum">
              <a:rPr kumimoji="1" lang="ja-JP" altLang="en-US" smtClean="0"/>
              <a:pPr/>
              <a:t>11</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17CB09E-63A7-4192-B3E2-54CE047BA24D}" type="slidenum">
              <a:rPr kumimoji="1" lang="ja-JP" altLang="en-US" smtClean="0"/>
              <a:pPr/>
              <a:t>12</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重力波とロスビー波の両方の特徴が！</a:t>
            </a:r>
            <a:endParaRPr kumimoji="1" lang="ja-JP" altLang="en-US" dirty="0"/>
          </a:p>
        </p:txBody>
      </p:sp>
      <p:sp>
        <p:nvSpPr>
          <p:cNvPr id="4" name="スライド番号プレースホルダ 3"/>
          <p:cNvSpPr>
            <a:spLocks noGrp="1"/>
          </p:cNvSpPr>
          <p:nvPr>
            <p:ph type="sldNum" sz="quarter" idx="10"/>
          </p:nvPr>
        </p:nvSpPr>
        <p:spPr/>
        <p:txBody>
          <a:bodyPr/>
          <a:lstStyle/>
          <a:p>
            <a:fld id="{717CB09E-63A7-4192-B3E2-54CE047BA24D}" type="slidenum">
              <a:rPr kumimoji="1" lang="ja-JP" altLang="en-US" smtClean="0"/>
              <a:pPr/>
              <a:t>13</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EAEA035-1AE8-477F-9AF1-CB2A34B3A27E}" type="datetimeFigureOut">
              <a:rPr kumimoji="1" lang="ja-JP" altLang="en-US" smtClean="0"/>
              <a:pPr/>
              <a:t>2010/4/28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271667D-B16A-445A-96EA-F44CC7D98601}"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EAEA035-1AE8-477F-9AF1-CB2A34B3A27E}" type="datetimeFigureOut">
              <a:rPr kumimoji="1" lang="ja-JP" altLang="en-US" smtClean="0"/>
              <a:pPr/>
              <a:t>2010/4/28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271667D-B16A-445A-96EA-F44CC7D98601}"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EAEA035-1AE8-477F-9AF1-CB2A34B3A27E}" type="datetimeFigureOut">
              <a:rPr kumimoji="1" lang="ja-JP" altLang="en-US" smtClean="0"/>
              <a:pPr/>
              <a:t>2010/4/28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271667D-B16A-445A-96EA-F44CC7D98601}"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EAEA035-1AE8-477F-9AF1-CB2A34B3A27E}" type="datetimeFigureOut">
              <a:rPr kumimoji="1" lang="ja-JP" altLang="en-US" smtClean="0"/>
              <a:pPr/>
              <a:t>2010/4/28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271667D-B16A-445A-96EA-F44CC7D98601}"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EAEA035-1AE8-477F-9AF1-CB2A34B3A27E}" type="datetimeFigureOut">
              <a:rPr kumimoji="1" lang="ja-JP" altLang="en-US" smtClean="0"/>
              <a:pPr/>
              <a:t>2010/4/28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271667D-B16A-445A-96EA-F44CC7D98601}"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EAEA035-1AE8-477F-9AF1-CB2A34B3A27E}" type="datetimeFigureOut">
              <a:rPr kumimoji="1" lang="ja-JP" altLang="en-US" smtClean="0"/>
              <a:pPr/>
              <a:t>2010/4/28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271667D-B16A-445A-96EA-F44CC7D98601}"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EAEA035-1AE8-477F-9AF1-CB2A34B3A27E}" type="datetimeFigureOut">
              <a:rPr kumimoji="1" lang="ja-JP" altLang="en-US" smtClean="0"/>
              <a:pPr/>
              <a:t>2010/4/28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A271667D-B16A-445A-96EA-F44CC7D98601}"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EAEA035-1AE8-477F-9AF1-CB2A34B3A27E}" type="datetimeFigureOut">
              <a:rPr kumimoji="1" lang="ja-JP" altLang="en-US" smtClean="0"/>
              <a:pPr/>
              <a:t>2010/4/28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A271667D-B16A-445A-96EA-F44CC7D98601}"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EAEA035-1AE8-477F-9AF1-CB2A34B3A27E}" type="datetimeFigureOut">
              <a:rPr kumimoji="1" lang="ja-JP" altLang="en-US" smtClean="0"/>
              <a:pPr/>
              <a:t>2010/4/28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271667D-B16A-445A-96EA-F44CC7D98601}"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EAEA035-1AE8-477F-9AF1-CB2A34B3A27E}" type="datetimeFigureOut">
              <a:rPr kumimoji="1" lang="ja-JP" altLang="en-US" smtClean="0"/>
              <a:pPr/>
              <a:t>2010/4/28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271667D-B16A-445A-96EA-F44CC7D98601}"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EAEA035-1AE8-477F-9AF1-CB2A34B3A27E}" type="datetimeFigureOut">
              <a:rPr kumimoji="1" lang="ja-JP" altLang="en-US" smtClean="0"/>
              <a:pPr/>
              <a:t>2010/4/28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271667D-B16A-445A-96EA-F44CC7D98601}"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EA035-1AE8-477F-9AF1-CB2A34B3A27E}" type="datetimeFigureOut">
              <a:rPr kumimoji="1" lang="ja-JP" altLang="en-US" smtClean="0"/>
              <a:pPr/>
              <a:t>2010/4/28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1667D-B16A-445A-96EA-F44CC7D98601}"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10.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868346"/>
          </a:xfrm>
        </p:spPr>
        <p:txBody>
          <a:bodyPr>
            <a:normAutofit/>
          </a:bodyPr>
          <a:lstStyle/>
          <a:p>
            <a:r>
              <a:rPr lang="ja-JP" altLang="en-US" sz="4000" dirty="0" smtClean="0"/>
              <a:t>論文</a:t>
            </a:r>
            <a:r>
              <a:rPr lang="ja-JP" altLang="en-US" sz="4000" dirty="0"/>
              <a:t>紹介</a:t>
            </a:r>
            <a:endParaRPr kumimoji="1" lang="ja-JP" altLang="en-US" sz="4000" dirty="0"/>
          </a:p>
        </p:txBody>
      </p:sp>
      <p:sp>
        <p:nvSpPr>
          <p:cNvPr id="5" name="コンテンツ プレースホルダ 4"/>
          <p:cNvSpPr>
            <a:spLocks noGrp="1"/>
          </p:cNvSpPr>
          <p:nvPr>
            <p:ph idx="1"/>
          </p:nvPr>
        </p:nvSpPr>
        <p:spPr>
          <a:xfrm>
            <a:off x="500034" y="1285860"/>
            <a:ext cx="8229600" cy="4525963"/>
          </a:xfrm>
        </p:spPr>
        <p:txBody>
          <a:bodyPr>
            <a:normAutofit/>
          </a:bodyPr>
          <a:lstStyle/>
          <a:p>
            <a:pPr>
              <a:buNone/>
            </a:pPr>
            <a:r>
              <a:rPr lang="en-US" altLang="ja-JP" sz="2800" dirty="0"/>
              <a:t>Quasi-Geostrophic Motions in the Equatorial </a:t>
            </a:r>
            <a:r>
              <a:rPr lang="en-US" altLang="ja-JP" sz="2800" dirty="0" smtClean="0"/>
              <a:t>Area</a:t>
            </a:r>
          </a:p>
          <a:p>
            <a:pPr algn="ctr">
              <a:buNone/>
            </a:pPr>
            <a:r>
              <a:rPr lang="en-US" altLang="ja-JP" sz="2800" dirty="0"/>
              <a:t>Taroh </a:t>
            </a:r>
            <a:r>
              <a:rPr lang="en-US" altLang="ja-JP" sz="2800" dirty="0" smtClean="0"/>
              <a:t>Matsuno(1966)</a:t>
            </a:r>
          </a:p>
          <a:p>
            <a:pPr algn="ctr">
              <a:buNone/>
            </a:pPr>
            <a:endParaRPr lang="en-US" altLang="ja-JP" sz="2800" dirty="0" smtClean="0"/>
          </a:p>
          <a:p>
            <a:pPr algn="ctr">
              <a:buNone/>
            </a:pPr>
            <a:endParaRPr lang="en-US" altLang="ja-JP" sz="2800" dirty="0" smtClean="0"/>
          </a:p>
          <a:p>
            <a:pPr algn="ctr">
              <a:buNone/>
            </a:pPr>
            <a:endParaRPr lang="en-US" altLang="ja-JP" sz="2800" dirty="0" smtClean="0"/>
          </a:p>
          <a:p>
            <a:pPr algn="ctr">
              <a:buNone/>
            </a:pPr>
            <a:endParaRPr lang="en-US" altLang="ja-JP" sz="2800" dirty="0" smtClean="0"/>
          </a:p>
          <a:p>
            <a:pPr algn="ctr">
              <a:buNone/>
            </a:pPr>
            <a:endParaRPr lang="en-US" altLang="ja-JP" sz="2800" dirty="0" smtClean="0"/>
          </a:p>
          <a:p>
            <a:pPr algn="r">
              <a:buNone/>
            </a:pPr>
            <a:r>
              <a:rPr lang="ja-JP" altLang="en-US" dirty="0" smtClean="0"/>
              <a:t>今村研　修士課程</a:t>
            </a:r>
            <a:r>
              <a:rPr lang="en-US" altLang="ja-JP" dirty="0" smtClean="0"/>
              <a:t>1</a:t>
            </a:r>
            <a:r>
              <a:rPr lang="ja-JP" altLang="en-US" dirty="0" smtClean="0"/>
              <a:t>年　荒井 宏明</a:t>
            </a:r>
            <a:endParaRPr lang="en-US" altLang="ja-JP"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011222"/>
          </a:xfrm>
        </p:spPr>
        <p:txBody>
          <a:bodyPr/>
          <a:lstStyle/>
          <a:p>
            <a:r>
              <a:rPr kumimoji="1" lang="ja-JP" altLang="en-US" dirty="0" smtClean="0"/>
              <a:t>地衡風とは？</a:t>
            </a:r>
            <a:endParaRPr kumimoji="1" lang="ja-JP" altLang="en-US" dirty="0"/>
          </a:p>
        </p:txBody>
      </p:sp>
      <p:grpSp>
        <p:nvGrpSpPr>
          <p:cNvPr id="21" name="グループ化 20"/>
          <p:cNvGrpSpPr/>
          <p:nvPr/>
        </p:nvGrpSpPr>
        <p:grpSpPr>
          <a:xfrm>
            <a:off x="785786" y="3214686"/>
            <a:ext cx="2786082" cy="2643206"/>
            <a:chOff x="2214546" y="3214686"/>
            <a:chExt cx="2143140" cy="2143140"/>
          </a:xfrm>
        </p:grpSpPr>
        <p:sp>
          <p:nvSpPr>
            <p:cNvPr id="4" name="円/楕円 3"/>
            <p:cNvSpPr>
              <a:spLocks/>
            </p:cNvSpPr>
            <p:nvPr/>
          </p:nvSpPr>
          <p:spPr>
            <a:xfrm>
              <a:off x="2928926" y="3929066"/>
              <a:ext cx="714380" cy="71438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2214546" y="3214686"/>
              <a:ext cx="2143140" cy="214314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1924262" y="4181365"/>
            <a:ext cx="642942" cy="707886"/>
          </a:xfrm>
          <a:prstGeom prst="rect">
            <a:avLst/>
          </a:prstGeom>
          <a:noFill/>
        </p:spPr>
        <p:txBody>
          <a:bodyPr wrap="square" rtlCol="0">
            <a:spAutoFit/>
          </a:bodyPr>
          <a:lstStyle/>
          <a:p>
            <a:r>
              <a:rPr kumimoji="1" lang="ja-JP" altLang="en-US" sz="4000" b="1" dirty="0" smtClean="0">
                <a:solidFill>
                  <a:srgbClr val="0070C0"/>
                </a:solidFill>
              </a:rPr>
              <a:t>Ｌ</a:t>
            </a:r>
            <a:endParaRPr kumimoji="1" lang="ja-JP" altLang="en-US" sz="4000" b="1" dirty="0">
              <a:solidFill>
                <a:srgbClr val="0070C0"/>
              </a:solidFill>
            </a:endParaRPr>
          </a:p>
        </p:txBody>
      </p:sp>
      <p:cxnSp>
        <p:nvCxnSpPr>
          <p:cNvPr id="24" name="直線矢印コネクタ 23"/>
          <p:cNvCxnSpPr/>
          <p:nvPr/>
        </p:nvCxnSpPr>
        <p:spPr>
          <a:xfrm flipH="1">
            <a:off x="2857488" y="4500570"/>
            <a:ext cx="714380" cy="35719"/>
          </a:xfrm>
          <a:prstGeom prst="straightConnector1">
            <a:avLst/>
          </a:prstGeom>
          <a:ln w="25400">
            <a:solidFill>
              <a:schemeClr val="accent5">
                <a:lumMod val="75000"/>
              </a:schemeClr>
            </a:solidFill>
            <a:tailEnd type="arrow"/>
          </a:ln>
          <a:scene3d>
            <a:camera prst="orthographicFront">
              <a:rot lat="0" lon="0" rev="2142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rot="10800000" flipV="1">
            <a:off x="3013960" y="3815468"/>
            <a:ext cx="1241280" cy="35719"/>
          </a:xfrm>
          <a:prstGeom prst="straightConnector1">
            <a:avLst/>
          </a:prstGeom>
          <a:ln w="25400">
            <a:solidFill>
              <a:schemeClr val="accent6">
                <a:lumMod val="75000"/>
              </a:schemeClr>
            </a:solidFill>
            <a:tailEnd type="arrow"/>
          </a:ln>
          <a:scene3d>
            <a:camera prst="orthographicFront">
              <a:rot lat="0" lon="0" rev="1602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a:off x="3694529" y="4478268"/>
            <a:ext cx="714380" cy="35719"/>
          </a:xfrm>
          <a:prstGeom prst="straightConnector1">
            <a:avLst/>
          </a:prstGeom>
          <a:ln w="25400">
            <a:solidFill>
              <a:schemeClr val="accent4">
                <a:lumMod val="75000"/>
              </a:schemeClr>
            </a:solidFill>
            <a:tailEnd type="arrow"/>
          </a:ln>
          <a:scene3d>
            <a:camera prst="orthographicFront">
              <a:rot lat="0" lon="0" rev="10620000"/>
            </a:camera>
            <a:lightRig rig="threePt" dir="t"/>
          </a:scene3d>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143240" y="2857496"/>
            <a:ext cx="1143008" cy="461665"/>
          </a:xfrm>
          <a:prstGeom prst="rect">
            <a:avLst/>
          </a:prstGeom>
          <a:noFill/>
        </p:spPr>
        <p:txBody>
          <a:bodyPr wrap="square" rtlCol="0">
            <a:spAutoFit/>
          </a:bodyPr>
          <a:lstStyle/>
          <a:p>
            <a:r>
              <a:rPr lang="ja-JP" altLang="en-US" sz="2400" dirty="0" smtClean="0">
                <a:solidFill>
                  <a:schemeClr val="accent6">
                    <a:lumMod val="75000"/>
                  </a:schemeClr>
                </a:solidFill>
              </a:rPr>
              <a:t>地衡風</a:t>
            </a:r>
            <a:endParaRPr kumimoji="1" lang="ja-JP" altLang="en-US" sz="2400" dirty="0">
              <a:solidFill>
                <a:schemeClr val="accent6">
                  <a:lumMod val="75000"/>
                </a:schemeClr>
              </a:solidFill>
            </a:endParaRPr>
          </a:p>
        </p:txBody>
      </p:sp>
      <p:sp>
        <p:nvSpPr>
          <p:cNvPr id="32" name="テキスト ボックス 31"/>
          <p:cNvSpPr txBox="1"/>
          <p:nvPr/>
        </p:nvSpPr>
        <p:spPr>
          <a:xfrm>
            <a:off x="3643306" y="4572008"/>
            <a:ext cx="1571636" cy="461665"/>
          </a:xfrm>
          <a:prstGeom prst="rect">
            <a:avLst/>
          </a:prstGeom>
          <a:noFill/>
        </p:spPr>
        <p:txBody>
          <a:bodyPr wrap="square" rtlCol="0">
            <a:spAutoFit/>
          </a:bodyPr>
          <a:lstStyle/>
          <a:p>
            <a:r>
              <a:rPr kumimoji="1" lang="ja-JP" altLang="en-US" sz="2400" dirty="0" smtClean="0">
                <a:solidFill>
                  <a:schemeClr val="accent4">
                    <a:lumMod val="75000"/>
                  </a:schemeClr>
                </a:solidFill>
              </a:rPr>
              <a:t>コリオリ力</a:t>
            </a:r>
            <a:endParaRPr kumimoji="1" lang="ja-JP" altLang="en-US" sz="2400" dirty="0">
              <a:solidFill>
                <a:schemeClr val="accent4">
                  <a:lumMod val="75000"/>
                </a:schemeClr>
              </a:solidFill>
            </a:endParaRPr>
          </a:p>
        </p:txBody>
      </p:sp>
      <p:sp>
        <p:nvSpPr>
          <p:cNvPr id="33" name="テキスト ボックス 32"/>
          <p:cNvSpPr txBox="1"/>
          <p:nvPr/>
        </p:nvSpPr>
        <p:spPr>
          <a:xfrm>
            <a:off x="1214414" y="3929066"/>
            <a:ext cx="2214578" cy="461665"/>
          </a:xfrm>
          <a:prstGeom prst="rect">
            <a:avLst/>
          </a:prstGeom>
          <a:noFill/>
        </p:spPr>
        <p:txBody>
          <a:bodyPr wrap="square" rtlCol="0">
            <a:spAutoFit/>
          </a:bodyPr>
          <a:lstStyle/>
          <a:p>
            <a:r>
              <a:rPr kumimoji="1" lang="ja-JP" altLang="en-US" sz="2400" dirty="0" smtClean="0">
                <a:solidFill>
                  <a:schemeClr val="accent5">
                    <a:lumMod val="75000"/>
                  </a:schemeClr>
                </a:solidFill>
              </a:rPr>
              <a:t>気圧傾度</a:t>
            </a:r>
            <a:r>
              <a:rPr lang="ja-JP" altLang="en-US" sz="2400" dirty="0" smtClean="0">
                <a:solidFill>
                  <a:schemeClr val="accent5">
                    <a:lumMod val="75000"/>
                  </a:schemeClr>
                </a:solidFill>
              </a:rPr>
              <a:t>力</a:t>
            </a:r>
            <a:endParaRPr kumimoji="1" lang="ja-JP" altLang="en-US" sz="2400" dirty="0">
              <a:solidFill>
                <a:schemeClr val="accent5">
                  <a:lumMod val="75000"/>
                </a:schemeClr>
              </a:solidFill>
            </a:endParaRPr>
          </a:p>
        </p:txBody>
      </p:sp>
      <p:grpSp>
        <p:nvGrpSpPr>
          <p:cNvPr id="34" name="グループ化 33"/>
          <p:cNvGrpSpPr/>
          <p:nvPr/>
        </p:nvGrpSpPr>
        <p:grpSpPr>
          <a:xfrm>
            <a:off x="5000628" y="3214686"/>
            <a:ext cx="2786082" cy="2643206"/>
            <a:chOff x="2214546" y="3214686"/>
            <a:chExt cx="2143140" cy="2143140"/>
          </a:xfrm>
        </p:grpSpPr>
        <p:sp>
          <p:nvSpPr>
            <p:cNvPr id="35" name="円/楕円 34"/>
            <p:cNvSpPr>
              <a:spLocks/>
            </p:cNvSpPr>
            <p:nvPr/>
          </p:nvSpPr>
          <p:spPr>
            <a:xfrm>
              <a:off x="2928926" y="3929066"/>
              <a:ext cx="714380"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2214546" y="3214686"/>
              <a:ext cx="2143140" cy="21431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テキスト ボックス 36"/>
          <p:cNvSpPr txBox="1"/>
          <p:nvPr/>
        </p:nvSpPr>
        <p:spPr>
          <a:xfrm>
            <a:off x="6139104" y="4181365"/>
            <a:ext cx="642942" cy="707886"/>
          </a:xfrm>
          <a:prstGeom prst="rect">
            <a:avLst/>
          </a:prstGeom>
          <a:noFill/>
        </p:spPr>
        <p:txBody>
          <a:bodyPr wrap="square" rtlCol="0">
            <a:spAutoFit/>
          </a:bodyPr>
          <a:lstStyle/>
          <a:p>
            <a:r>
              <a:rPr lang="ja-JP" altLang="en-US" sz="4000" b="1" dirty="0" smtClean="0">
                <a:solidFill>
                  <a:srgbClr val="FF0000"/>
                </a:solidFill>
              </a:rPr>
              <a:t>Ｈ</a:t>
            </a:r>
            <a:endParaRPr kumimoji="1" lang="ja-JP" altLang="en-US" sz="4000" b="1" dirty="0">
              <a:solidFill>
                <a:srgbClr val="FF0000"/>
              </a:solidFill>
            </a:endParaRPr>
          </a:p>
        </p:txBody>
      </p:sp>
      <p:cxnSp>
        <p:nvCxnSpPr>
          <p:cNvPr id="38" name="直線矢印コネクタ 37"/>
          <p:cNvCxnSpPr/>
          <p:nvPr/>
        </p:nvCxnSpPr>
        <p:spPr>
          <a:xfrm flipH="1">
            <a:off x="7072330" y="4500570"/>
            <a:ext cx="714380" cy="35719"/>
          </a:xfrm>
          <a:prstGeom prst="straightConnector1">
            <a:avLst/>
          </a:prstGeom>
          <a:ln w="25400">
            <a:solidFill>
              <a:schemeClr val="accent4">
                <a:lumMod val="75000"/>
              </a:schemeClr>
            </a:solidFill>
            <a:tailEnd type="arrow"/>
          </a:ln>
          <a:scene3d>
            <a:camera prst="orthographicFront">
              <a:rot lat="0" lon="0" rev="2142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a:off x="7909371" y="4478268"/>
            <a:ext cx="714380" cy="35719"/>
          </a:xfrm>
          <a:prstGeom prst="straightConnector1">
            <a:avLst/>
          </a:prstGeom>
          <a:ln w="25400">
            <a:solidFill>
              <a:schemeClr val="accent5">
                <a:lumMod val="75000"/>
              </a:schemeClr>
            </a:solidFill>
            <a:tailEnd type="arrow"/>
          </a:ln>
          <a:scene3d>
            <a:camera prst="orthographicFront">
              <a:rot lat="0" lon="0" rev="10620000"/>
            </a:camera>
            <a:lightRig rig="threePt" dir="t"/>
          </a:scene3d>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7358082" y="5715016"/>
            <a:ext cx="1143008" cy="461665"/>
          </a:xfrm>
          <a:prstGeom prst="rect">
            <a:avLst/>
          </a:prstGeom>
          <a:noFill/>
        </p:spPr>
        <p:txBody>
          <a:bodyPr wrap="square" rtlCol="0">
            <a:spAutoFit/>
          </a:bodyPr>
          <a:lstStyle/>
          <a:p>
            <a:r>
              <a:rPr lang="ja-JP" altLang="en-US" sz="2400" dirty="0" smtClean="0">
                <a:solidFill>
                  <a:schemeClr val="accent6">
                    <a:lumMod val="75000"/>
                  </a:schemeClr>
                </a:solidFill>
              </a:rPr>
              <a:t>地衡風</a:t>
            </a:r>
            <a:endParaRPr kumimoji="1" lang="ja-JP" altLang="en-US" sz="2400" dirty="0">
              <a:solidFill>
                <a:schemeClr val="accent6">
                  <a:lumMod val="75000"/>
                </a:schemeClr>
              </a:solidFill>
            </a:endParaRPr>
          </a:p>
        </p:txBody>
      </p:sp>
      <p:sp>
        <p:nvSpPr>
          <p:cNvPr id="42" name="テキスト ボックス 41"/>
          <p:cNvSpPr txBox="1"/>
          <p:nvPr/>
        </p:nvSpPr>
        <p:spPr>
          <a:xfrm>
            <a:off x="5929322" y="4000504"/>
            <a:ext cx="1571636" cy="461665"/>
          </a:xfrm>
          <a:prstGeom prst="rect">
            <a:avLst/>
          </a:prstGeom>
          <a:noFill/>
        </p:spPr>
        <p:txBody>
          <a:bodyPr wrap="square" rtlCol="0">
            <a:spAutoFit/>
          </a:bodyPr>
          <a:lstStyle/>
          <a:p>
            <a:r>
              <a:rPr kumimoji="1" lang="ja-JP" altLang="en-US" sz="2400" dirty="0" smtClean="0">
                <a:solidFill>
                  <a:schemeClr val="accent4">
                    <a:lumMod val="75000"/>
                  </a:schemeClr>
                </a:solidFill>
              </a:rPr>
              <a:t>コリオリ力</a:t>
            </a:r>
            <a:endParaRPr kumimoji="1" lang="ja-JP" altLang="en-US" sz="2400" dirty="0">
              <a:solidFill>
                <a:schemeClr val="accent4">
                  <a:lumMod val="75000"/>
                </a:schemeClr>
              </a:solidFill>
            </a:endParaRPr>
          </a:p>
        </p:txBody>
      </p:sp>
      <p:sp>
        <p:nvSpPr>
          <p:cNvPr id="43" name="テキスト ボックス 42"/>
          <p:cNvSpPr txBox="1"/>
          <p:nvPr/>
        </p:nvSpPr>
        <p:spPr>
          <a:xfrm>
            <a:off x="7429520" y="4000504"/>
            <a:ext cx="2214578" cy="461665"/>
          </a:xfrm>
          <a:prstGeom prst="rect">
            <a:avLst/>
          </a:prstGeom>
          <a:noFill/>
        </p:spPr>
        <p:txBody>
          <a:bodyPr wrap="square" rtlCol="0">
            <a:spAutoFit/>
          </a:bodyPr>
          <a:lstStyle/>
          <a:p>
            <a:r>
              <a:rPr kumimoji="1" lang="ja-JP" altLang="en-US" sz="2400" dirty="0" smtClean="0">
                <a:solidFill>
                  <a:schemeClr val="accent5">
                    <a:lumMod val="75000"/>
                  </a:schemeClr>
                </a:solidFill>
              </a:rPr>
              <a:t>気圧傾度</a:t>
            </a:r>
            <a:r>
              <a:rPr lang="ja-JP" altLang="en-US" sz="2400" dirty="0" smtClean="0">
                <a:solidFill>
                  <a:schemeClr val="accent5">
                    <a:lumMod val="75000"/>
                  </a:schemeClr>
                </a:solidFill>
              </a:rPr>
              <a:t>力</a:t>
            </a:r>
            <a:endParaRPr kumimoji="1" lang="ja-JP" altLang="en-US" sz="2400" dirty="0">
              <a:solidFill>
                <a:schemeClr val="accent5">
                  <a:lumMod val="75000"/>
                </a:schemeClr>
              </a:solidFill>
            </a:endParaRPr>
          </a:p>
        </p:txBody>
      </p:sp>
      <p:cxnSp>
        <p:nvCxnSpPr>
          <p:cNvPr id="45" name="直線矢印コネクタ 44"/>
          <p:cNvCxnSpPr/>
          <p:nvPr/>
        </p:nvCxnSpPr>
        <p:spPr>
          <a:xfrm rot="10800000" flipV="1">
            <a:off x="7233334" y="5161282"/>
            <a:ext cx="1241280" cy="35719"/>
          </a:xfrm>
          <a:prstGeom prst="straightConnector1">
            <a:avLst/>
          </a:prstGeom>
          <a:ln w="25400">
            <a:solidFill>
              <a:schemeClr val="accent6">
                <a:lumMod val="75000"/>
              </a:schemeClr>
            </a:solidFill>
            <a:tailEnd type="arrow"/>
          </a:ln>
          <a:scene3d>
            <a:camera prst="orthographicFront">
              <a:rot lat="0" lon="0" rev="5220000"/>
            </a:camera>
            <a:lightRig rig="threePt" dir="t"/>
          </a:scene3d>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3500430" y="1428736"/>
            <a:ext cx="4214842" cy="954107"/>
          </a:xfrm>
          <a:prstGeom prst="rect">
            <a:avLst/>
          </a:prstGeom>
          <a:noFill/>
        </p:spPr>
        <p:txBody>
          <a:bodyPr wrap="square" rtlCol="0">
            <a:spAutoFit/>
          </a:bodyPr>
          <a:lstStyle/>
          <a:p>
            <a:r>
              <a:rPr lang="ja-JP" altLang="en-US" sz="2800" dirty="0" smtClean="0"/>
              <a:t>　気圧傾度力とコリオリ力が釣り合うように吹く風。</a:t>
            </a:r>
            <a:endParaRPr kumimoji="1" lang="ja-JP" altLang="en-US" sz="2800" dirty="0"/>
          </a:p>
        </p:txBody>
      </p:sp>
      <p:sp>
        <p:nvSpPr>
          <p:cNvPr id="47" name="テキスト ボックス 46"/>
          <p:cNvSpPr txBox="1"/>
          <p:nvPr/>
        </p:nvSpPr>
        <p:spPr>
          <a:xfrm>
            <a:off x="785786" y="5857892"/>
            <a:ext cx="3000396" cy="461665"/>
          </a:xfrm>
          <a:prstGeom prst="rect">
            <a:avLst/>
          </a:prstGeom>
          <a:noFill/>
        </p:spPr>
        <p:txBody>
          <a:bodyPr wrap="square" rtlCol="0">
            <a:spAutoFit/>
          </a:bodyPr>
          <a:lstStyle/>
          <a:p>
            <a:r>
              <a:rPr kumimoji="1" lang="ja-JP" altLang="en-US" sz="2400" dirty="0" smtClean="0"/>
              <a:t>低気圧</a:t>
            </a:r>
            <a:r>
              <a:rPr lang="ja-JP" altLang="en-US" sz="2400" dirty="0" smtClean="0"/>
              <a:t>：反時計回り</a:t>
            </a:r>
            <a:endParaRPr kumimoji="1" lang="en-US" altLang="ja-JP" sz="2400" dirty="0" smtClean="0"/>
          </a:p>
        </p:txBody>
      </p:sp>
      <p:sp>
        <p:nvSpPr>
          <p:cNvPr id="48" name="テキスト ボックス 47"/>
          <p:cNvSpPr txBox="1"/>
          <p:nvPr/>
        </p:nvSpPr>
        <p:spPr>
          <a:xfrm>
            <a:off x="4929190" y="5929330"/>
            <a:ext cx="3000396" cy="461665"/>
          </a:xfrm>
          <a:prstGeom prst="rect">
            <a:avLst/>
          </a:prstGeom>
          <a:noFill/>
        </p:spPr>
        <p:txBody>
          <a:bodyPr wrap="square" rtlCol="0">
            <a:spAutoFit/>
          </a:bodyPr>
          <a:lstStyle/>
          <a:p>
            <a:r>
              <a:rPr lang="ja-JP" altLang="en-US" sz="2400" dirty="0" smtClean="0"/>
              <a:t>高</a:t>
            </a:r>
            <a:r>
              <a:rPr kumimoji="1" lang="ja-JP" altLang="en-US" sz="2400" dirty="0" smtClean="0"/>
              <a:t>気圧</a:t>
            </a:r>
            <a:r>
              <a:rPr lang="ja-JP" altLang="en-US" sz="2400" dirty="0" smtClean="0"/>
              <a:t>：時計回り</a:t>
            </a:r>
            <a:endParaRPr kumimoji="1" lang="en-US" altLang="ja-JP" sz="2400" dirty="0" smtClean="0"/>
          </a:p>
        </p:txBody>
      </p:sp>
      <p:pic>
        <p:nvPicPr>
          <p:cNvPr id="40962" name="Picture 2" descr="C:\Documents and Settings\hiro\デスクトップ\STP論文紹介\eq9.bmp"/>
          <p:cNvPicPr>
            <a:picLocks noChangeAspect="1" noChangeArrowheads="1"/>
          </p:cNvPicPr>
          <p:nvPr/>
        </p:nvPicPr>
        <p:blipFill>
          <a:blip r:embed="rId2" cstate="print"/>
          <a:srcRect/>
          <a:stretch>
            <a:fillRect/>
          </a:stretch>
        </p:blipFill>
        <p:spPr bwMode="auto">
          <a:xfrm>
            <a:off x="1071538" y="1285860"/>
            <a:ext cx="1879600" cy="1498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4348" y="0"/>
            <a:ext cx="8229600" cy="868346"/>
          </a:xfrm>
        </p:spPr>
        <p:txBody>
          <a:bodyPr>
            <a:normAutofit/>
          </a:bodyPr>
          <a:lstStyle/>
          <a:p>
            <a:r>
              <a:rPr kumimoji="1" lang="ja-JP" altLang="en-US" sz="4000" dirty="0" smtClean="0"/>
              <a:t>速度場と圧力場</a:t>
            </a:r>
            <a:r>
              <a:rPr kumimoji="1" lang="en-US" altLang="ja-JP" sz="4000" dirty="0" smtClean="0"/>
              <a:t>(n=1</a:t>
            </a:r>
            <a:r>
              <a:rPr kumimoji="1" lang="ja-JP" altLang="en-US" sz="4000" dirty="0" smtClean="0"/>
              <a:t>の場合</a:t>
            </a:r>
            <a:r>
              <a:rPr kumimoji="1" lang="en-US" altLang="ja-JP" sz="4000" dirty="0" smtClean="0"/>
              <a:t>)</a:t>
            </a:r>
            <a:endParaRPr kumimoji="1" lang="ja-JP" altLang="en-US" sz="4000" dirty="0"/>
          </a:p>
        </p:txBody>
      </p:sp>
      <p:pic>
        <p:nvPicPr>
          <p:cNvPr id="4098" name="Picture 2" descr="C:\Documents and Settings\hiro\デスクトップ\STP論文紹介\n1a.bmp"/>
          <p:cNvPicPr>
            <a:picLocks noChangeAspect="1" noChangeArrowheads="1"/>
          </p:cNvPicPr>
          <p:nvPr/>
        </p:nvPicPr>
        <p:blipFill>
          <a:blip r:embed="rId3" cstate="print"/>
          <a:srcRect/>
          <a:stretch>
            <a:fillRect/>
          </a:stretch>
        </p:blipFill>
        <p:spPr bwMode="auto">
          <a:xfrm>
            <a:off x="642910" y="857232"/>
            <a:ext cx="3143272" cy="2704675"/>
          </a:xfrm>
          <a:prstGeom prst="rect">
            <a:avLst/>
          </a:prstGeom>
          <a:noFill/>
          <a:ln>
            <a:solidFill>
              <a:schemeClr val="tx1"/>
            </a:solidFill>
          </a:ln>
        </p:spPr>
      </p:pic>
      <p:pic>
        <p:nvPicPr>
          <p:cNvPr id="4099" name="Picture 3" descr="C:\Documents and Settings\hiro\デスクトップ\STP論文紹介\n1b.bmp"/>
          <p:cNvPicPr>
            <a:picLocks noChangeAspect="1" noChangeArrowheads="1"/>
          </p:cNvPicPr>
          <p:nvPr/>
        </p:nvPicPr>
        <p:blipFill>
          <a:blip r:embed="rId4" cstate="print"/>
          <a:srcRect/>
          <a:stretch>
            <a:fillRect/>
          </a:stretch>
        </p:blipFill>
        <p:spPr bwMode="auto">
          <a:xfrm>
            <a:off x="2714612" y="3987644"/>
            <a:ext cx="3227000" cy="2646141"/>
          </a:xfrm>
          <a:prstGeom prst="rect">
            <a:avLst/>
          </a:prstGeom>
          <a:noFill/>
          <a:ln>
            <a:solidFill>
              <a:schemeClr val="tx1"/>
            </a:solidFill>
          </a:ln>
        </p:spPr>
      </p:pic>
      <p:pic>
        <p:nvPicPr>
          <p:cNvPr id="3074" name="Picture 2" descr="C:\Documents and Settings\hiro\デスクトップ\STP論文紹介\n1c.bmp"/>
          <p:cNvPicPr>
            <a:picLocks noChangeAspect="1" noChangeArrowheads="1"/>
          </p:cNvPicPr>
          <p:nvPr/>
        </p:nvPicPr>
        <p:blipFill>
          <a:blip r:embed="rId5" cstate="print"/>
          <a:srcRect/>
          <a:stretch>
            <a:fillRect/>
          </a:stretch>
        </p:blipFill>
        <p:spPr bwMode="auto">
          <a:xfrm>
            <a:off x="4929190" y="857232"/>
            <a:ext cx="3286148" cy="2684551"/>
          </a:xfrm>
          <a:prstGeom prst="rect">
            <a:avLst/>
          </a:prstGeom>
          <a:noFill/>
          <a:ln>
            <a:solidFill>
              <a:schemeClr val="tx1"/>
            </a:solidFill>
          </a:ln>
        </p:spPr>
      </p:pic>
      <p:sp>
        <p:nvSpPr>
          <p:cNvPr id="7" name="テキスト ボックス 6"/>
          <p:cNvSpPr txBox="1"/>
          <p:nvPr/>
        </p:nvSpPr>
        <p:spPr>
          <a:xfrm>
            <a:off x="6000760" y="6072206"/>
            <a:ext cx="4000528" cy="559769"/>
          </a:xfrm>
          <a:prstGeom prst="rect">
            <a:avLst/>
          </a:prstGeom>
          <a:noFill/>
        </p:spPr>
        <p:txBody>
          <a:bodyPr wrap="square" rtlCol="0">
            <a:spAutoFit/>
          </a:bodyPr>
          <a:lstStyle/>
          <a:p>
            <a:pPr>
              <a:lnSpc>
                <a:spcPct val="150000"/>
              </a:lnSpc>
            </a:pPr>
            <a:r>
              <a:rPr lang="ja-JP" altLang="en-US" sz="2400" dirty="0" smtClean="0">
                <a:latin typeface="+mn-ea"/>
                <a:cs typeface="Arial Unicode MS" pitchFamily="50" charset="-128"/>
              </a:rPr>
              <a:t>西進慣性重力波</a:t>
            </a:r>
            <a:endParaRPr lang="en-US" altLang="ja-JP" sz="2400" dirty="0" smtClean="0">
              <a:latin typeface="+mn-ea"/>
              <a:cs typeface="Arial Unicode MS" pitchFamily="50" charset="-128"/>
            </a:endParaRPr>
          </a:p>
        </p:txBody>
      </p:sp>
      <p:sp>
        <p:nvSpPr>
          <p:cNvPr id="8" name="テキスト ボックス 7"/>
          <p:cNvSpPr txBox="1"/>
          <p:nvPr/>
        </p:nvSpPr>
        <p:spPr>
          <a:xfrm>
            <a:off x="785786" y="3571876"/>
            <a:ext cx="2857520" cy="461665"/>
          </a:xfrm>
          <a:prstGeom prst="rect">
            <a:avLst/>
          </a:prstGeom>
          <a:noFill/>
        </p:spPr>
        <p:txBody>
          <a:bodyPr wrap="square" rtlCol="0">
            <a:spAutoFit/>
          </a:bodyPr>
          <a:lstStyle/>
          <a:p>
            <a:r>
              <a:rPr kumimoji="1" lang="ja-JP" altLang="en-US" sz="2400" dirty="0" smtClean="0"/>
              <a:t>東進慣性重力波</a:t>
            </a:r>
            <a:endParaRPr kumimoji="1" lang="ja-JP" altLang="en-US" sz="2400" dirty="0"/>
          </a:p>
        </p:txBody>
      </p:sp>
      <p:sp>
        <p:nvSpPr>
          <p:cNvPr id="9" name="テキスト ボックス 8"/>
          <p:cNvSpPr txBox="1"/>
          <p:nvPr/>
        </p:nvSpPr>
        <p:spPr>
          <a:xfrm>
            <a:off x="6286480" y="3571876"/>
            <a:ext cx="2857520" cy="461665"/>
          </a:xfrm>
          <a:prstGeom prst="rect">
            <a:avLst/>
          </a:prstGeom>
          <a:noFill/>
        </p:spPr>
        <p:txBody>
          <a:bodyPr wrap="square" rtlCol="0">
            <a:spAutoFit/>
          </a:bodyPr>
          <a:lstStyle/>
          <a:p>
            <a:r>
              <a:rPr lang="ja-JP" altLang="en-US" sz="2400" dirty="0" smtClean="0"/>
              <a:t>ロスビー</a:t>
            </a:r>
            <a:r>
              <a:rPr kumimoji="1" lang="ja-JP" altLang="en-US" sz="2400" dirty="0" smtClean="0"/>
              <a:t>波</a:t>
            </a:r>
            <a:endParaRPr kumimoji="1" lang="ja-JP" altLang="en-US" sz="2400" dirty="0"/>
          </a:p>
        </p:txBody>
      </p:sp>
      <p:sp>
        <p:nvSpPr>
          <p:cNvPr id="10" name="テキスト ボックス 9"/>
          <p:cNvSpPr txBox="1"/>
          <p:nvPr/>
        </p:nvSpPr>
        <p:spPr>
          <a:xfrm>
            <a:off x="142844" y="5500702"/>
            <a:ext cx="2143140" cy="1200329"/>
          </a:xfrm>
          <a:prstGeom prst="rect">
            <a:avLst/>
          </a:prstGeom>
          <a:noFill/>
        </p:spPr>
        <p:txBody>
          <a:bodyPr wrap="square" rtlCol="0">
            <a:spAutoFit/>
          </a:bodyPr>
          <a:lstStyle/>
          <a:p>
            <a:r>
              <a:rPr kumimoji="1" lang="ja-JP" altLang="en-US" sz="2400" dirty="0" smtClean="0">
                <a:solidFill>
                  <a:srgbClr val="FFC000"/>
                </a:solidFill>
              </a:rPr>
              <a:t>ベクトルは流速</a:t>
            </a:r>
            <a:endParaRPr kumimoji="1" lang="en-US" altLang="ja-JP" sz="2400" dirty="0" smtClean="0">
              <a:solidFill>
                <a:srgbClr val="FFC000"/>
              </a:solidFill>
            </a:endParaRPr>
          </a:p>
          <a:p>
            <a:r>
              <a:rPr lang="ja-JP" altLang="en-US" sz="2400" dirty="0" smtClean="0">
                <a:solidFill>
                  <a:srgbClr val="FFC000"/>
                </a:solidFill>
              </a:rPr>
              <a:t>実線は高気圧</a:t>
            </a:r>
            <a:endParaRPr lang="en-US" altLang="ja-JP" sz="2400" dirty="0" smtClean="0">
              <a:solidFill>
                <a:srgbClr val="FFC000"/>
              </a:solidFill>
            </a:endParaRPr>
          </a:p>
          <a:p>
            <a:r>
              <a:rPr kumimoji="1" lang="ja-JP" altLang="en-US" sz="2400" dirty="0" smtClean="0">
                <a:solidFill>
                  <a:srgbClr val="FFC000"/>
                </a:solidFill>
              </a:rPr>
              <a:t>点線は低気圧</a:t>
            </a:r>
            <a:endParaRPr kumimoji="1" lang="ja-JP" altLang="en-US" sz="2400" dirty="0">
              <a:solidFill>
                <a:srgbClr val="FFC000"/>
              </a:solidFill>
            </a:endParaRPr>
          </a:p>
        </p:txBody>
      </p:sp>
      <p:cxnSp>
        <p:nvCxnSpPr>
          <p:cNvPr id="12" name="直線矢印コネクタ 11"/>
          <p:cNvCxnSpPr/>
          <p:nvPr/>
        </p:nvCxnSpPr>
        <p:spPr>
          <a:xfrm rot="10800000" flipV="1">
            <a:off x="3786182" y="1643050"/>
            <a:ext cx="714380" cy="5715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4572000" y="1643050"/>
            <a:ext cx="1071570" cy="5000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143372" y="1214422"/>
            <a:ext cx="1143008" cy="461665"/>
          </a:xfrm>
          <a:prstGeom prst="rect">
            <a:avLst/>
          </a:prstGeom>
          <a:noFill/>
        </p:spPr>
        <p:txBody>
          <a:bodyPr wrap="square" rtlCol="0">
            <a:spAutoFit/>
          </a:bodyPr>
          <a:lstStyle/>
          <a:p>
            <a:r>
              <a:rPr kumimoji="1" lang="ja-JP" altLang="en-US" sz="2400" dirty="0" smtClean="0"/>
              <a:t>赤道</a:t>
            </a:r>
            <a:endParaRPr kumimoji="1" lang="ja-JP" alt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0"/>
            <a:ext cx="8229600" cy="939784"/>
          </a:xfrm>
        </p:spPr>
        <p:txBody>
          <a:bodyPr>
            <a:normAutofit/>
          </a:bodyPr>
          <a:lstStyle/>
          <a:p>
            <a:r>
              <a:rPr kumimoji="1" lang="en-US" altLang="ja-JP" sz="4000" dirty="0" smtClean="0"/>
              <a:t>n=2</a:t>
            </a:r>
            <a:r>
              <a:rPr kumimoji="1" lang="ja-JP" altLang="en-US" sz="4000" dirty="0" smtClean="0"/>
              <a:t>の場合</a:t>
            </a:r>
            <a:endParaRPr kumimoji="1" lang="ja-JP" altLang="en-US" sz="4000" dirty="0"/>
          </a:p>
        </p:txBody>
      </p:sp>
      <p:pic>
        <p:nvPicPr>
          <p:cNvPr id="4098" name="Picture 2" descr="C:\Documents and Settings\hiro\デスクトップ\STP論文紹介\n2a.bmp"/>
          <p:cNvPicPr>
            <a:picLocks noChangeAspect="1" noChangeArrowheads="1"/>
          </p:cNvPicPr>
          <p:nvPr/>
        </p:nvPicPr>
        <p:blipFill>
          <a:blip r:embed="rId3" cstate="print"/>
          <a:srcRect/>
          <a:stretch>
            <a:fillRect/>
          </a:stretch>
        </p:blipFill>
        <p:spPr bwMode="auto">
          <a:xfrm>
            <a:off x="500034" y="785794"/>
            <a:ext cx="3143272" cy="2699114"/>
          </a:xfrm>
          <a:prstGeom prst="rect">
            <a:avLst/>
          </a:prstGeom>
          <a:noFill/>
          <a:ln>
            <a:solidFill>
              <a:schemeClr val="tx1"/>
            </a:solidFill>
          </a:ln>
        </p:spPr>
      </p:pic>
      <p:pic>
        <p:nvPicPr>
          <p:cNvPr id="4099" name="Picture 3" descr="C:\Documents and Settings\hiro\デスクトップ\STP論文紹介\n2b.bmp"/>
          <p:cNvPicPr>
            <a:picLocks noChangeAspect="1" noChangeArrowheads="1"/>
          </p:cNvPicPr>
          <p:nvPr/>
        </p:nvPicPr>
        <p:blipFill>
          <a:blip r:embed="rId4" cstate="print"/>
          <a:srcRect/>
          <a:stretch>
            <a:fillRect/>
          </a:stretch>
        </p:blipFill>
        <p:spPr bwMode="auto">
          <a:xfrm>
            <a:off x="2571736" y="4071942"/>
            <a:ext cx="3429024" cy="2622947"/>
          </a:xfrm>
          <a:prstGeom prst="rect">
            <a:avLst/>
          </a:prstGeom>
          <a:noFill/>
          <a:ln>
            <a:solidFill>
              <a:schemeClr val="tx1"/>
            </a:solidFill>
          </a:ln>
        </p:spPr>
      </p:pic>
      <p:pic>
        <p:nvPicPr>
          <p:cNvPr id="4100" name="Picture 4" descr="C:\Documents and Settings\hiro\デスクトップ\STP論文紹介\n2c.bmp"/>
          <p:cNvPicPr>
            <a:picLocks noChangeAspect="1" noChangeArrowheads="1"/>
          </p:cNvPicPr>
          <p:nvPr/>
        </p:nvPicPr>
        <p:blipFill>
          <a:blip r:embed="rId5" cstate="print"/>
          <a:srcRect/>
          <a:stretch>
            <a:fillRect/>
          </a:stretch>
        </p:blipFill>
        <p:spPr bwMode="auto">
          <a:xfrm>
            <a:off x="5072066" y="714355"/>
            <a:ext cx="3429024" cy="2825413"/>
          </a:xfrm>
          <a:prstGeom prst="rect">
            <a:avLst/>
          </a:prstGeom>
          <a:noFill/>
          <a:ln>
            <a:solidFill>
              <a:schemeClr val="tx1"/>
            </a:solidFill>
          </a:ln>
        </p:spPr>
      </p:pic>
      <p:sp>
        <p:nvSpPr>
          <p:cNvPr id="8" name="テキスト ボックス 7"/>
          <p:cNvSpPr txBox="1"/>
          <p:nvPr/>
        </p:nvSpPr>
        <p:spPr>
          <a:xfrm>
            <a:off x="642910" y="3500438"/>
            <a:ext cx="3071834" cy="461665"/>
          </a:xfrm>
          <a:prstGeom prst="rect">
            <a:avLst/>
          </a:prstGeom>
          <a:noFill/>
        </p:spPr>
        <p:txBody>
          <a:bodyPr wrap="square" rtlCol="0">
            <a:spAutoFit/>
          </a:bodyPr>
          <a:lstStyle/>
          <a:p>
            <a:r>
              <a:rPr kumimoji="1" lang="ja-JP" altLang="en-US" sz="2400" dirty="0" smtClean="0"/>
              <a:t>東進慣性重力波</a:t>
            </a:r>
            <a:endParaRPr kumimoji="1" lang="ja-JP" altLang="en-US" sz="2400" dirty="0"/>
          </a:p>
        </p:txBody>
      </p:sp>
      <p:sp>
        <p:nvSpPr>
          <p:cNvPr id="9" name="テキスト ボックス 8"/>
          <p:cNvSpPr txBox="1"/>
          <p:nvPr/>
        </p:nvSpPr>
        <p:spPr>
          <a:xfrm>
            <a:off x="6072166" y="6215082"/>
            <a:ext cx="3071834" cy="461665"/>
          </a:xfrm>
          <a:prstGeom prst="rect">
            <a:avLst/>
          </a:prstGeom>
          <a:noFill/>
        </p:spPr>
        <p:txBody>
          <a:bodyPr wrap="square" rtlCol="0">
            <a:spAutoFit/>
          </a:bodyPr>
          <a:lstStyle/>
          <a:p>
            <a:r>
              <a:rPr lang="ja-JP" altLang="en-US" sz="2400" dirty="0" smtClean="0"/>
              <a:t>西</a:t>
            </a:r>
            <a:r>
              <a:rPr kumimoji="1" lang="ja-JP" altLang="en-US" sz="2400" dirty="0" smtClean="0"/>
              <a:t>進慣性重力波</a:t>
            </a:r>
            <a:endParaRPr kumimoji="1" lang="ja-JP" altLang="en-US" sz="2400" dirty="0"/>
          </a:p>
        </p:txBody>
      </p:sp>
      <p:sp>
        <p:nvSpPr>
          <p:cNvPr id="10" name="テキスト ボックス 9"/>
          <p:cNvSpPr txBox="1"/>
          <p:nvPr/>
        </p:nvSpPr>
        <p:spPr>
          <a:xfrm>
            <a:off x="6143636" y="3571876"/>
            <a:ext cx="2000264" cy="461665"/>
          </a:xfrm>
          <a:prstGeom prst="rect">
            <a:avLst/>
          </a:prstGeom>
          <a:noFill/>
        </p:spPr>
        <p:txBody>
          <a:bodyPr wrap="square" rtlCol="0">
            <a:spAutoFit/>
          </a:bodyPr>
          <a:lstStyle/>
          <a:p>
            <a:r>
              <a:rPr kumimoji="1" lang="ja-JP" altLang="en-US" sz="2400" dirty="0" smtClean="0"/>
              <a:t>ロスビー波</a:t>
            </a:r>
            <a:endParaRPr kumimoji="1" lang="ja-JP" alt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5470"/>
          </a:xfrm>
        </p:spPr>
        <p:txBody>
          <a:bodyPr>
            <a:normAutofit/>
          </a:bodyPr>
          <a:lstStyle/>
          <a:p>
            <a:r>
              <a:rPr kumimoji="1" lang="en-US" altLang="ja-JP" sz="4000" dirty="0" smtClean="0"/>
              <a:t>n=0</a:t>
            </a:r>
            <a:r>
              <a:rPr kumimoji="1" lang="ja-JP" altLang="en-US" sz="4000" dirty="0" smtClean="0"/>
              <a:t>の場合</a:t>
            </a:r>
            <a:endParaRPr kumimoji="1" lang="ja-JP" altLang="en-US" sz="4000" dirty="0"/>
          </a:p>
        </p:txBody>
      </p:sp>
      <p:pic>
        <p:nvPicPr>
          <p:cNvPr id="5124" name="Picture 4" descr="C:\Documents and Settings\hiro\デスクトップ\STP論文紹介\n0k05b.bmp"/>
          <p:cNvPicPr>
            <a:picLocks noChangeAspect="1" noChangeArrowheads="1"/>
          </p:cNvPicPr>
          <p:nvPr/>
        </p:nvPicPr>
        <p:blipFill>
          <a:blip r:embed="rId3" cstate="print"/>
          <a:srcRect/>
          <a:stretch>
            <a:fillRect/>
          </a:stretch>
        </p:blipFill>
        <p:spPr bwMode="auto">
          <a:xfrm>
            <a:off x="5072066" y="857232"/>
            <a:ext cx="3101721" cy="2598023"/>
          </a:xfrm>
          <a:prstGeom prst="rect">
            <a:avLst/>
          </a:prstGeom>
          <a:noFill/>
          <a:ln>
            <a:solidFill>
              <a:schemeClr val="tx1"/>
            </a:solidFill>
          </a:ln>
        </p:spPr>
      </p:pic>
      <p:pic>
        <p:nvPicPr>
          <p:cNvPr id="5125" name="Picture 5" descr="C:\Documents and Settings\hiro\デスクトップ\STP論文紹介\n0k05a.bmp"/>
          <p:cNvPicPr>
            <a:picLocks noChangeAspect="1" noChangeArrowheads="1"/>
          </p:cNvPicPr>
          <p:nvPr/>
        </p:nvPicPr>
        <p:blipFill>
          <a:blip r:embed="rId4" cstate="print"/>
          <a:srcRect/>
          <a:stretch>
            <a:fillRect/>
          </a:stretch>
        </p:blipFill>
        <p:spPr bwMode="auto">
          <a:xfrm>
            <a:off x="428596" y="928670"/>
            <a:ext cx="3456781" cy="2500330"/>
          </a:xfrm>
          <a:prstGeom prst="rect">
            <a:avLst/>
          </a:prstGeom>
          <a:noFill/>
          <a:ln>
            <a:solidFill>
              <a:schemeClr val="tx1"/>
            </a:solidFill>
          </a:ln>
        </p:spPr>
      </p:pic>
      <p:pic>
        <p:nvPicPr>
          <p:cNvPr id="5128" name="Picture 8" descr="C:\Documents and Settings\hiro\デスクトップ\STP論文紹介\n0k1.bmp"/>
          <p:cNvPicPr>
            <a:picLocks noChangeAspect="1" noChangeArrowheads="1"/>
          </p:cNvPicPr>
          <p:nvPr/>
        </p:nvPicPr>
        <p:blipFill>
          <a:blip r:embed="rId5" cstate="print"/>
          <a:srcRect/>
          <a:stretch>
            <a:fillRect/>
          </a:stretch>
        </p:blipFill>
        <p:spPr bwMode="auto">
          <a:xfrm>
            <a:off x="428596" y="4071942"/>
            <a:ext cx="4333483" cy="1941508"/>
          </a:xfrm>
          <a:prstGeom prst="rect">
            <a:avLst/>
          </a:prstGeom>
          <a:noFill/>
          <a:ln>
            <a:solidFill>
              <a:schemeClr val="tx1"/>
            </a:solidFill>
          </a:ln>
        </p:spPr>
      </p:pic>
      <p:sp>
        <p:nvSpPr>
          <p:cNvPr id="11" name="テキスト ボックス 10"/>
          <p:cNvSpPr txBox="1"/>
          <p:nvPr/>
        </p:nvSpPr>
        <p:spPr>
          <a:xfrm>
            <a:off x="285720" y="3429000"/>
            <a:ext cx="3929090" cy="461665"/>
          </a:xfrm>
          <a:prstGeom prst="rect">
            <a:avLst/>
          </a:prstGeom>
          <a:noFill/>
        </p:spPr>
        <p:txBody>
          <a:bodyPr wrap="square" rtlCol="0">
            <a:spAutoFit/>
          </a:bodyPr>
          <a:lstStyle/>
          <a:p>
            <a:r>
              <a:rPr lang="ja-JP" altLang="en-US" sz="2400" dirty="0" smtClean="0"/>
              <a:t>東進慣性重力波</a:t>
            </a:r>
            <a:r>
              <a:rPr lang="en-US" altLang="ja-JP" sz="2400" dirty="0" smtClean="0"/>
              <a:t>(n=0,k=0.5)</a:t>
            </a:r>
            <a:endParaRPr kumimoji="1" lang="ja-JP" altLang="en-US" sz="2400" dirty="0"/>
          </a:p>
        </p:txBody>
      </p:sp>
      <p:sp>
        <p:nvSpPr>
          <p:cNvPr id="12" name="テキスト ボックス 11"/>
          <p:cNvSpPr txBox="1"/>
          <p:nvPr/>
        </p:nvSpPr>
        <p:spPr>
          <a:xfrm>
            <a:off x="4714876" y="3429000"/>
            <a:ext cx="3857652" cy="461665"/>
          </a:xfrm>
          <a:prstGeom prst="rect">
            <a:avLst/>
          </a:prstGeom>
          <a:noFill/>
        </p:spPr>
        <p:txBody>
          <a:bodyPr wrap="square" rtlCol="0">
            <a:spAutoFit/>
          </a:bodyPr>
          <a:lstStyle/>
          <a:p>
            <a:r>
              <a:rPr lang="ja-JP" altLang="en-US" sz="2400" dirty="0" smtClean="0"/>
              <a:t>西進慣性重力波</a:t>
            </a:r>
            <a:r>
              <a:rPr lang="en-US" altLang="ja-JP" sz="2400" dirty="0" smtClean="0"/>
              <a:t>(n=0,k=0.5)</a:t>
            </a:r>
            <a:endParaRPr kumimoji="1" lang="ja-JP" altLang="en-US" sz="2400" dirty="0"/>
          </a:p>
        </p:txBody>
      </p:sp>
      <p:sp>
        <p:nvSpPr>
          <p:cNvPr id="13" name="テキスト ボックス 12"/>
          <p:cNvSpPr txBox="1"/>
          <p:nvPr/>
        </p:nvSpPr>
        <p:spPr>
          <a:xfrm>
            <a:off x="500034" y="6143644"/>
            <a:ext cx="3143272" cy="461665"/>
          </a:xfrm>
          <a:prstGeom prst="rect">
            <a:avLst/>
          </a:prstGeom>
          <a:noFill/>
        </p:spPr>
        <p:txBody>
          <a:bodyPr wrap="square" rtlCol="0">
            <a:spAutoFit/>
          </a:bodyPr>
          <a:lstStyle/>
          <a:p>
            <a:r>
              <a:rPr lang="ja-JP" altLang="en-US" sz="2400" dirty="0" smtClean="0"/>
              <a:t>ロスビー波</a:t>
            </a:r>
            <a:r>
              <a:rPr lang="en-US" altLang="ja-JP" sz="2400" dirty="0" smtClean="0"/>
              <a:t>(n=0,k=1)</a:t>
            </a:r>
            <a:endParaRPr kumimoji="1" lang="ja-JP" alt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5470"/>
          </a:xfrm>
        </p:spPr>
        <p:txBody>
          <a:bodyPr>
            <a:normAutofit fontScale="90000"/>
          </a:bodyPr>
          <a:lstStyle/>
          <a:p>
            <a:r>
              <a:rPr lang="en-US" altLang="ja-JP" dirty="0" smtClean="0"/>
              <a:t>n=-1</a:t>
            </a:r>
            <a:r>
              <a:rPr lang="ja-JP" altLang="en-US" dirty="0" smtClean="0"/>
              <a:t>の場合</a:t>
            </a:r>
            <a:endParaRPr kumimoji="1" lang="ja-JP" altLang="en-US" dirty="0"/>
          </a:p>
        </p:txBody>
      </p:sp>
      <p:pic>
        <p:nvPicPr>
          <p:cNvPr id="6146" name="Picture 2" descr="C:\Documents and Settings\hiro\デスクトップ\STP論文紹介\n-1k05.bmp"/>
          <p:cNvPicPr>
            <a:picLocks noChangeAspect="1" noChangeArrowheads="1"/>
          </p:cNvPicPr>
          <p:nvPr/>
        </p:nvPicPr>
        <p:blipFill>
          <a:blip r:embed="rId2" cstate="print"/>
          <a:srcRect/>
          <a:stretch>
            <a:fillRect/>
          </a:stretch>
        </p:blipFill>
        <p:spPr bwMode="auto">
          <a:xfrm>
            <a:off x="857224" y="1071546"/>
            <a:ext cx="5253713" cy="2487624"/>
          </a:xfrm>
          <a:prstGeom prst="rect">
            <a:avLst/>
          </a:prstGeom>
          <a:noFill/>
        </p:spPr>
      </p:pic>
      <p:sp>
        <p:nvSpPr>
          <p:cNvPr id="5" name="テキスト ボックス 4"/>
          <p:cNvSpPr txBox="1"/>
          <p:nvPr/>
        </p:nvSpPr>
        <p:spPr>
          <a:xfrm>
            <a:off x="1500166" y="3643314"/>
            <a:ext cx="4214842" cy="461665"/>
          </a:xfrm>
          <a:prstGeom prst="rect">
            <a:avLst/>
          </a:prstGeom>
          <a:noFill/>
        </p:spPr>
        <p:txBody>
          <a:bodyPr wrap="square" rtlCol="0">
            <a:spAutoFit/>
          </a:bodyPr>
          <a:lstStyle/>
          <a:p>
            <a:r>
              <a:rPr kumimoji="1" lang="en-US" altLang="ja-JP" sz="2400" dirty="0" smtClean="0"/>
              <a:t>n=-1,k=0.5</a:t>
            </a:r>
            <a:r>
              <a:rPr kumimoji="1" lang="ja-JP" altLang="en-US" sz="2400" dirty="0" smtClean="0"/>
              <a:t>の場合</a:t>
            </a:r>
            <a:endParaRPr kumimoji="1" lang="ja-JP" altLang="en-US" sz="2400" dirty="0"/>
          </a:p>
        </p:txBody>
      </p:sp>
      <p:sp>
        <p:nvSpPr>
          <p:cNvPr id="6" name="テキスト ボックス 5"/>
          <p:cNvSpPr txBox="1"/>
          <p:nvPr/>
        </p:nvSpPr>
        <p:spPr>
          <a:xfrm>
            <a:off x="1000100" y="4429132"/>
            <a:ext cx="6286544" cy="1384995"/>
          </a:xfrm>
          <a:prstGeom prst="rect">
            <a:avLst/>
          </a:prstGeom>
          <a:noFill/>
        </p:spPr>
        <p:txBody>
          <a:bodyPr wrap="square" rtlCol="0">
            <a:spAutoFit/>
          </a:bodyPr>
          <a:lstStyle/>
          <a:p>
            <a:r>
              <a:rPr kumimoji="1" lang="ja-JP" altLang="en-US" sz="2800" dirty="0" smtClean="0"/>
              <a:t>・東に重力波として伝播</a:t>
            </a:r>
            <a:endParaRPr kumimoji="1" lang="en-US" altLang="ja-JP" sz="2800" dirty="0" smtClean="0"/>
          </a:p>
          <a:p>
            <a:pPr>
              <a:lnSpc>
                <a:spcPct val="200000"/>
              </a:lnSpc>
            </a:pPr>
            <a:r>
              <a:rPr lang="ja-JP" altLang="en-US" sz="2800" dirty="0" smtClean="0"/>
              <a:t>・南北方向には地衡風バランス</a:t>
            </a:r>
            <a:endParaRPr kumimoji="1" lang="ja-JP" alt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fontScale="90000"/>
          </a:bodyPr>
          <a:lstStyle/>
          <a:p>
            <a:r>
              <a:rPr lang="ja-JP" altLang="en-US" dirty="0" smtClean="0"/>
              <a:t>赤道域での波の捕捉</a:t>
            </a:r>
            <a:endParaRPr kumimoji="1" lang="ja-JP" altLang="en-US" dirty="0"/>
          </a:p>
        </p:txBody>
      </p:sp>
      <p:pic>
        <p:nvPicPr>
          <p:cNvPr id="7170" name="Picture 2" descr="C:\Documents and Settings\hiro\デスクトップ\STP論文紹介\equation10.bmp"/>
          <p:cNvPicPr>
            <a:picLocks noChangeAspect="1" noChangeArrowheads="1"/>
          </p:cNvPicPr>
          <p:nvPr/>
        </p:nvPicPr>
        <p:blipFill>
          <a:blip r:embed="rId2" cstate="print"/>
          <a:srcRect/>
          <a:stretch>
            <a:fillRect/>
          </a:stretch>
        </p:blipFill>
        <p:spPr bwMode="auto">
          <a:xfrm>
            <a:off x="4929190" y="928670"/>
            <a:ext cx="3424378" cy="1571636"/>
          </a:xfrm>
          <a:prstGeom prst="rect">
            <a:avLst/>
          </a:prstGeom>
          <a:noFill/>
        </p:spPr>
      </p:pic>
      <p:pic>
        <p:nvPicPr>
          <p:cNvPr id="7171" name="Picture 3" descr="C:\Documents and Settings\hiro\デスクトップ\STP論文紹介\equation11.bmp"/>
          <p:cNvPicPr>
            <a:picLocks noChangeAspect="1" noChangeArrowheads="1"/>
          </p:cNvPicPr>
          <p:nvPr/>
        </p:nvPicPr>
        <p:blipFill>
          <a:blip r:embed="rId3" cstate="print"/>
          <a:srcRect/>
          <a:stretch>
            <a:fillRect/>
          </a:stretch>
        </p:blipFill>
        <p:spPr bwMode="auto">
          <a:xfrm>
            <a:off x="785786" y="4000504"/>
            <a:ext cx="2928958" cy="556338"/>
          </a:xfrm>
          <a:prstGeom prst="rect">
            <a:avLst/>
          </a:prstGeom>
          <a:noFill/>
        </p:spPr>
      </p:pic>
      <p:pic>
        <p:nvPicPr>
          <p:cNvPr id="7172" name="Picture 4" descr="C:\Documents and Settings\hiro\デスクトップ\STP論文紹介\equation12.bmp"/>
          <p:cNvPicPr>
            <a:picLocks noChangeAspect="1" noChangeArrowheads="1"/>
          </p:cNvPicPr>
          <p:nvPr/>
        </p:nvPicPr>
        <p:blipFill>
          <a:blip r:embed="rId4" cstate="print"/>
          <a:srcRect/>
          <a:stretch>
            <a:fillRect/>
          </a:stretch>
        </p:blipFill>
        <p:spPr bwMode="auto">
          <a:xfrm>
            <a:off x="1000100" y="5172075"/>
            <a:ext cx="2357454" cy="1381687"/>
          </a:xfrm>
          <a:prstGeom prst="rect">
            <a:avLst/>
          </a:prstGeom>
          <a:noFill/>
        </p:spPr>
      </p:pic>
      <p:sp>
        <p:nvSpPr>
          <p:cNvPr id="7" name="テキスト ボックス 6"/>
          <p:cNvSpPr txBox="1"/>
          <p:nvPr/>
        </p:nvSpPr>
        <p:spPr>
          <a:xfrm>
            <a:off x="5286380" y="2428868"/>
            <a:ext cx="3214710" cy="830997"/>
          </a:xfrm>
          <a:prstGeom prst="rect">
            <a:avLst/>
          </a:prstGeom>
          <a:noFill/>
        </p:spPr>
        <p:txBody>
          <a:bodyPr wrap="square" rtlCol="0">
            <a:spAutoFit/>
          </a:bodyPr>
          <a:lstStyle/>
          <a:p>
            <a:r>
              <a:rPr kumimoji="1" lang="ja-JP" altLang="en-US" sz="2400" dirty="0" smtClean="0"/>
              <a:t>この領域の中で解は波状になる。</a:t>
            </a:r>
            <a:endParaRPr kumimoji="1" lang="ja-JP" altLang="en-US" sz="2400" dirty="0"/>
          </a:p>
        </p:txBody>
      </p:sp>
      <p:sp>
        <p:nvSpPr>
          <p:cNvPr id="8" name="テキスト ボックス 7"/>
          <p:cNvSpPr txBox="1"/>
          <p:nvPr/>
        </p:nvSpPr>
        <p:spPr>
          <a:xfrm>
            <a:off x="285720" y="3429000"/>
            <a:ext cx="3929090" cy="523220"/>
          </a:xfrm>
          <a:prstGeom prst="rect">
            <a:avLst/>
          </a:prstGeom>
          <a:noFill/>
        </p:spPr>
        <p:txBody>
          <a:bodyPr wrap="square" rtlCol="0">
            <a:spAutoFit/>
          </a:bodyPr>
          <a:lstStyle/>
          <a:p>
            <a:r>
              <a:rPr kumimoji="1" lang="ja-JP" altLang="en-US" sz="2800" dirty="0" smtClean="0"/>
              <a:t>慣性</a:t>
            </a:r>
            <a:r>
              <a:rPr lang="ja-JP" altLang="en-US" sz="2800" dirty="0" smtClean="0"/>
              <a:t>重力波の位相速度</a:t>
            </a:r>
            <a:endParaRPr kumimoji="1" lang="ja-JP" altLang="en-US" sz="2800" dirty="0"/>
          </a:p>
        </p:txBody>
      </p:sp>
      <p:sp>
        <p:nvSpPr>
          <p:cNvPr id="9" name="テキスト ボックス 8"/>
          <p:cNvSpPr txBox="1"/>
          <p:nvPr/>
        </p:nvSpPr>
        <p:spPr>
          <a:xfrm>
            <a:off x="357158" y="4714884"/>
            <a:ext cx="3714776" cy="523220"/>
          </a:xfrm>
          <a:prstGeom prst="rect">
            <a:avLst/>
          </a:prstGeom>
          <a:noFill/>
        </p:spPr>
        <p:txBody>
          <a:bodyPr wrap="square" rtlCol="0">
            <a:spAutoFit/>
          </a:bodyPr>
          <a:lstStyle/>
          <a:p>
            <a:r>
              <a:rPr kumimoji="1" lang="ja-JP" altLang="en-US" sz="2800" dirty="0" smtClean="0"/>
              <a:t>ロスビー波の位相速度</a:t>
            </a:r>
            <a:endParaRPr kumimoji="1" lang="ja-JP" altLang="en-US" sz="2800" dirty="0"/>
          </a:p>
        </p:txBody>
      </p:sp>
      <p:sp>
        <p:nvSpPr>
          <p:cNvPr id="10" name="右矢印 9"/>
          <p:cNvSpPr/>
          <p:nvPr/>
        </p:nvSpPr>
        <p:spPr>
          <a:xfrm>
            <a:off x="3857620" y="4071942"/>
            <a:ext cx="714380"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3857620" y="5643578"/>
            <a:ext cx="714380"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857752" y="4071942"/>
            <a:ext cx="2500330" cy="461665"/>
          </a:xfrm>
          <a:prstGeom prst="rect">
            <a:avLst/>
          </a:prstGeom>
          <a:noFill/>
        </p:spPr>
        <p:txBody>
          <a:bodyPr wrap="square" rtlCol="0">
            <a:spAutoFit/>
          </a:bodyPr>
          <a:lstStyle/>
          <a:p>
            <a:r>
              <a:rPr kumimoji="1" lang="ja-JP" altLang="en-US" sz="2400" dirty="0" smtClean="0"/>
              <a:t>赤道側に屈折。</a:t>
            </a:r>
            <a:endParaRPr kumimoji="1" lang="ja-JP" altLang="en-US" sz="2400" dirty="0"/>
          </a:p>
        </p:txBody>
      </p:sp>
      <p:sp>
        <p:nvSpPr>
          <p:cNvPr id="13" name="テキスト ボックス 12"/>
          <p:cNvSpPr txBox="1"/>
          <p:nvPr/>
        </p:nvSpPr>
        <p:spPr>
          <a:xfrm>
            <a:off x="4714876" y="5357826"/>
            <a:ext cx="4000528" cy="1200329"/>
          </a:xfrm>
          <a:prstGeom prst="rect">
            <a:avLst/>
          </a:prstGeom>
          <a:noFill/>
        </p:spPr>
        <p:txBody>
          <a:bodyPr wrap="square" rtlCol="0">
            <a:spAutoFit/>
          </a:bodyPr>
          <a:lstStyle/>
          <a:p>
            <a:r>
              <a:rPr kumimoji="1" lang="ja-JP" altLang="en-US" sz="2400" dirty="0" smtClean="0"/>
              <a:t>　波の屈折による赤道域での捕捉、という単純な説明は正しくない。</a:t>
            </a:r>
            <a:endParaRPr kumimoji="1" lang="ja-JP" altLang="en-US" sz="2400" dirty="0"/>
          </a:p>
        </p:txBody>
      </p:sp>
      <p:cxnSp>
        <p:nvCxnSpPr>
          <p:cNvPr id="15" name="直線コネクタ 14"/>
          <p:cNvCxnSpPr/>
          <p:nvPr/>
        </p:nvCxnSpPr>
        <p:spPr>
          <a:xfrm>
            <a:off x="214282" y="3429000"/>
            <a:ext cx="8643998"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14282" y="4786322"/>
            <a:ext cx="8643998"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6" name="Picture 5" descr="C:\Documents and Settings\hiro\デスクトップ\STP論文紹介\equation6.bmp"/>
          <p:cNvPicPr>
            <a:picLocks noChangeAspect="1" noChangeArrowheads="1"/>
          </p:cNvPicPr>
          <p:nvPr/>
        </p:nvPicPr>
        <p:blipFill>
          <a:blip r:embed="rId5" cstate="print"/>
          <a:srcRect/>
          <a:stretch>
            <a:fillRect/>
          </a:stretch>
        </p:blipFill>
        <p:spPr bwMode="auto">
          <a:xfrm>
            <a:off x="214282" y="2143116"/>
            <a:ext cx="4357718" cy="795956"/>
          </a:xfrm>
          <a:prstGeom prst="rect">
            <a:avLst/>
          </a:prstGeom>
          <a:noFill/>
          <a:ln w="25400">
            <a:solidFill>
              <a:srgbClr val="FF0000"/>
            </a:solidFill>
          </a:ln>
        </p:spPr>
      </p:pic>
      <p:pic>
        <p:nvPicPr>
          <p:cNvPr id="18" name="Picture 3" descr="C:\Documents and Settings\hiro\デスクトップ\STP論文紹介\equation4.bmp"/>
          <p:cNvPicPr>
            <a:picLocks noChangeAspect="1" noChangeArrowheads="1"/>
          </p:cNvPicPr>
          <p:nvPr/>
        </p:nvPicPr>
        <p:blipFill>
          <a:blip r:embed="rId6" cstate="print"/>
          <a:srcRect/>
          <a:stretch>
            <a:fillRect/>
          </a:stretch>
        </p:blipFill>
        <p:spPr bwMode="auto">
          <a:xfrm>
            <a:off x="0" y="1000108"/>
            <a:ext cx="4186232" cy="101282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214282" y="1285860"/>
            <a:ext cx="5214974" cy="2926136"/>
            <a:chOff x="214282" y="1285860"/>
            <a:chExt cx="5214974" cy="2926136"/>
          </a:xfrm>
        </p:grpSpPr>
        <p:pic>
          <p:nvPicPr>
            <p:cNvPr id="8194" name="Picture 2" descr="C:\Documents and Settings\hiro\デスクトップ\STP論文紹介\equation13.bmp"/>
            <p:cNvPicPr>
              <a:picLocks noChangeAspect="1" noChangeArrowheads="1"/>
            </p:cNvPicPr>
            <p:nvPr/>
          </p:nvPicPr>
          <p:blipFill>
            <a:blip r:embed="rId2" cstate="print"/>
            <a:srcRect/>
            <a:stretch>
              <a:fillRect/>
            </a:stretch>
          </p:blipFill>
          <p:spPr bwMode="auto">
            <a:xfrm>
              <a:off x="214282" y="1500174"/>
              <a:ext cx="3286148" cy="2711822"/>
            </a:xfrm>
            <a:prstGeom prst="rect">
              <a:avLst/>
            </a:prstGeom>
            <a:noFill/>
          </p:spPr>
        </p:pic>
        <p:sp>
          <p:nvSpPr>
            <p:cNvPr id="5" name="テキスト ボックス 4"/>
            <p:cNvSpPr txBox="1"/>
            <p:nvPr/>
          </p:nvSpPr>
          <p:spPr>
            <a:xfrm>
              <a:off x="2428860" y="1285860"/>
              <a:ext cx="1857388" cy="461665"/>
            </a:xfrm>
            <a:prstGeom prst="rect">
              <a:avLst/>
            </a:prstGeom>
            <a:noFill/>
          </p:spPr>
          <p:txBody>
            <a:bodyPr wrap="square" rtlCol="0">
              <a:spAutoFit/>
            </a:bodyPr>
            <a:lstStyle/>
            <a:p>
              <a:r>
                <a:rPr kumimoji="1" lang="ja-JP" altLang="en-US" sz="2400" dirty="0" smtClean="0"/>
                <a:t>↓摩擦</a:t>
              </a:r>
              <a:endParaRPr kumimoji="1" lang="ja-JP" altLang="en-US" sz="2400" dirty="0"/>
            </a:p>
          </p:txBody>
        </p:sp>
        <p:sp>
          <p:nvSpPr>
            <p:cNvPr id="6" name="テキスト ボックス 5"/>
            <p:cNvSpPr txBox="1"/>
            <p:nvPr/>
          </p:nvSpPr>
          <p:spPr>
            <a:xfrm>
              <a:off x="3428992" y="2643182"/>
              <a:ext cx="1357322" cy="461665"/>
            </a:xfrm>
            <a:prstGeom prst="rect">
              <a:avLst/>
            </a:prstGeom>
            <a:noFill/>
          </p:spPr>
          <p:txBody>
            <a:bodyPr wrap="square" rtlCol="0">
              <a:spAutoFit/>
            </a:bodyPr>
            <a:lstStyle/>
            <a:p>
              <a:r>
                <a:rPr kumimoji="1" lang="ja-JP" altLang="en-US" sz="2400" dirty="0" smtClean="0"/>
                <a:t>←外力</a:t>
              </a:r>
              <a:endParaRPr kumimoji="1" lang="ja-JP" altLang="en-US" sz="2400" dirty="0"/>
            </a:p>
          </p:txBody>
        </p:sp>
        <p:sp>
          <p:nvSpPr>
            <p:cNvPr id="7" name="テキスト ボックス 6"/>
            <p:cNvSpPr txBox="1"/>
            <p:nvPr/>
          </p:nvSpPr>
          <p:spPr>
            <a:xfrm>
              <a:off x="3000364" y="3143248"/>
              <a:ext cx="2428892" cy="461665"/>
            </a:xfrm>
            <a:prstGeom prst="rect">
              <a:avLst/>
            </a:prstGeom>
            <a:noFill/>
          </p:spPr>
          <p:txBody>
            <a:bodyPr wrap="square" rtlCol="0">
              <a:spAutoFit/>
            </a:bodyPr>
            <a:lstStyle/>
            <a:p>
              <a:r>
                <a:rPr kumimoji="1" lang="ja-JP" altLang="en-US" sz="2400" dirty="0" smtClean="0"/>
                <a:t>↓湧きだし</a:t>
              </a:r>
              <a:endParaRPr kumimoji="1" lang="ja-JP" altLang="en-US" sz="2400" dirty="0"/>
            </a:p>
          </p:txBody>
        </p:sp>
      </p:grpSp>
      <p:pic>
        <p:nvPicPr>
          <p:cNvPr id="8195" name="Picture 3" descr="C:\Documents and Settings\hiro\デスクトップ\STP論文紹介\equation14.bmp"/>
          <p:cNvPicPr>
            <a:picLocks noChangeAspect="1" noChangeArrowheads="1"/>
          </p:cNvPicPr>
          <p:nvPr/>
        </p:nvPicPr>
        <p:blipFill>
          <a:blip r:embed="rId3" cstate="print"/>
          <a:srcRect/>
          <a:stretch>
            <a:fillRect/>
          </a:stretch>
        </p:blipFill>
        <p:spPr bwMode="auto">
          <a:xfrm>
            <a:off x="785786" y="1643050"/>
            <a:ext cx="2713114" cy="2571768"/>
          </a:xfrm>
          <a:prstGeom prst="rect">
            <a:avLst/>
          </a:prstGeom>
          <a:noFill/>
        </p:spPr>
      </p:pic>
      <p:sp>
        <p:nvSpPr>
          <p:cNvPr id="2" name="タイトル 1"/>
          <p:cNvSpPr>
            <a:spLocks noGrp="1"/>
          </p:cNvSpPr>
          <p:nvPr>
            <p:ph type="title"/>
          </p:nvPr>
        </p:nvSpPr>
        <p:spPr>
          <a:xfrm>
            <a:off x="500034" y="285728"/>
            <a:ext cx="8229600" cy="796908"/>
          </a:xfrm>
        </p:spPr>
        <p:txBody>
          <a:bodyPr>
            <a:normAutofit/>
          </a:bodyPr>
          <a:lstStyle/>
          <a:p>
            <a:r>
              <a:rPr kumimoji="1" lang="ja-JP" altLang="en-US" sz="4000" dirty="0" smtClean="0"/>
              <a:t>強制定常運動</a:t>
            </a:r>
            <a:endParaRPr kumimoji="1" lang="ja-JP" altLang="en-US" sz="4000" dirty="0"/>
          </a:p>
        </p:txBody>
      </p:sp>
      <p:grpSp>
        <p:nvGrpSpPr>
          <p:cNvPr id="13" name="グループ化 12"/>
          <p:cNvGrpSpPr/>
          <p:nvPr/>
        </p:nvGrpSpPr>
        <p:grpSpPr>
          <a:xfrm>
            <a:off x="4500562" y="1142984"/>
            <a:ext cx="3643338" cy="3571900"/>
            <a:chOff x="4929190" y="1142984"/>
            <a:chExt cx="3214710" cy="3357586"/>
          </a:xfrm>
        </p:grpSpPr>
        <p:pic>
          <p:nvPicPr>
            <p:cNvPr id="8196" name="Picture 4" descr="C:\Documents and Settings\hiro\デスクトップ\STP論文紹介\equation15.bmp"/>
            <p:cNvPicPr>
              <a:picLocks noChangeAspect="1" noChangeArrowheads="1"/>
            </p:cNvPicPr>
            <p:nvPr/>
          </p:nvPicPr>
          <p:blipFill>
            <a:blip r:embed="rId4" cstate="print"/>
            <a:srcRect/>
            <a:stretch>
              <a:fillRect/>
            </a:stretch>
          </p:blipFill>
          <p:spPr bwMode="auto">
            <a:xfrm>
              <a:off x="5072066" y="1142984"/>
              <a:ext cx="2571768" cy="570611"/>
            </a:xfrm>
            <a:prstGeom prst="rect">
              <a:avLst/>
            </a:prstGeom>
            <a:noFill/>
          </p:spPr>
        </p:pic>
        <p:pic>
          <p:nvPicPr>
            <p:cNvPr id="8197" name="Picture 5" descr="C:\Documents and Settings\hiro\デスクトップ\STP論文紹介\equation17.bmp"/>
            <p:cNvPicPr>
              <a:picLocks noChangeAspect="1" noChangeArrowheads="1"/>
            </p:cNvPicPr>
            <p:nvPr/>
          </p:nvPicPr>
          <p:blipFill>
            <a:blip r:embed="rId5" cstate="print"/>
            <a:srcRect/>
            <a:stretch>
              <a:fillRect/>
            </a:stretch>
          </p:blipFill>
          <p:spPr bwMode="auto">
            <a:xfrm>
              <a:off x="4929190" y="1928802"/>
              <a:ext cx="3214710" cy="2571768"/>
            </a:xfrm>
            <a:prstGeom prst="rect">
              <a:avLst/>
            </a:prstGeom>
            <a:noFill/>
          </p:spPr>
        </p:pic>
      </p:grpSp>
      <p:sp>
        <p:nvSpPr>
          <p:cNvPr id="20" name="テキスト ボックス 19"/>
          <p:cNvSpPr txBox="1"/>
          <p:nvPr/>
        </p:nvSpPr>
        <p:spPr>
          <a:xfrm>
            <a:off x="428596" y="4286256"/>
            <a:ext cx="4071966" cy="400110"/>
          </a:xfrm>
          <a:prstGeom prst="rect">
            <a:avLst/>
          </a:prstGeom>
          <a:noFill/>
        </p:spPr>
        <p:txBody>
          <a:bodyPr wrap="square" rtlCol="0">
            <a:spAutoFit/>
          </a:bodyPr>
          <a:lstStyle/>
          <a:p>
            <a:r>
              <a:rPr kumimoji="1" lang="ja-JP" altLang="en-US" sz="2000" dirty="0" smtClean="0"/>
              <a:t>外力は</a:t>
            </a:r>
            <a:r>
              <a:rPr kumimoji="1" lang="en-US" altLang="ja-JP" sz="2000" dirty="0" smtClean="0"/>
              <a:t>x</a:t>
            </a:r>
            <a:r>
              <a:rPr kumimoji="1" lang="ja-JP" altLang="en-US" sz="2000" dirty="0" smtClean="0"/>
              <a:t>方向に波状</a:t>
            </a:r>
            <a:endParaRPr kumimoji="1" lang="ja-JP" altLang="en-US" sz="2000" dirty="0"/>
          </a:p>
        </p:txBody>
      </p:sp>
      <p:grpSp>
        <p:nvGrpSpPr>
          <p:cNvPr id="19" name="グループ化 18"/>
          <p:cNvGrpSpPr/>
          <p:nvPr/>
        </p:nvGrpSpPr>
        <p:grpSpPr>
          <a:xfrm>
            <a:off x="4714876" y="4857760"/>
            <a:ext cx="3740147" cy="1714512"/>
            <a:chOff x="4714876" y="4857760"/>
            <a:chExt cx="3740147" cy="1714512"/>
          </a:xfrm>
        </p:grpSpPr>
        <p:pic>
          <p:nvPicPr>
            <p:cNvPr id="3073" name="Picture 1" descr="C:\Documents and Settings\hiro\デスクトップ\STP論文紹介\eq7.bmp"/>
            <p:cNvPicPr>
              <a:picLocks noChangeAspect="1" noChangeArrowheads="1"/>
            </p:cNvPicPr>
            <p:nvPr/>
          </p:nvPicPr>
          <p:blipFill>
            <a:blip r:embed="rId6" cstate="print"/>
            <a:srcRect/>
            <a:stretch>
              <a:fillRect/>
            </a:stretch>
          </p:blipFill>
          <p:spPr bwMode="auto">
            <a:xfrm>
              <a:off x="4714876" y="4857760"/>
              <a:ext cx="1687283" cy="1671660"/>
            </a:xfrm>
            <a:prstGeom prst="rect">
              <a:avLst/>
            </a:prstGeom>
            <a:noFill/>
          </p:spPr>
        </p:pic>
        <p:pic>
          <p:nvPicPr>
            <p:cNvPr id="3074" name="Picture 2" descr="C:\Documents and Settings\hiro\デスクトップ\STP論文紹介\eq8.bmp"/>
            <p:cNvPicPr>
              <a:picLocks noChangeAspect="1" noChangeArrowheads="1"/>
            </p:cNvPicPr>
            <p:nvPr/>
          </p:nvPicPr>
          <p:blipFill>
            <a:blip r:embed="rId7" cstate="print"/>
            <a:srcRect/>
            <a:stretch>
              <a:fillRect/>
            </a:stretch>
          </p:blipFill>
          <p:spPr bwMode="auto">
            <a:xfrm>
              <a:off x="6786578" y="4857760"/>
              <a:ext cx="1668445" cy="1714512"/>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1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285728"/>
            <a:ext cx="8229600" cy="796908"/>
          </a:xfrm>
        </p:spPr>
        <p:txBody>
          <a:bodyPr>
            <a:normAutofit/>
          </a:bodyPr>
          <a:lstStyle/>
          <a:p>
            <a:r>
              <a:rPr kumimoji="1" lang="ja-JP" altLang="en-US" sz="4000" dirty="0" smtClean="0"/>
              <a:t>強制定常運動</a:t>
            </a:r>
            <a:endParaRPr kumimoji="1" lang="ja-JP" altLang="en-US" sz="4000" dirty="0"/>
          </a:p>
        </p:txBody>
      </p:sp>
      <p:pic>
        <p:nvPicPr>
          <p:cNvPr id="8200" name="Picture 8" descr="C:\Documents and Settings\hiro\デスクトップ\STP論文紹介\equation19.bmp"/>
          <p:cNvPicPr>
            <a:picLocks noChangeAspect="1" noChangeArrowheads="1"/>
          </p:cNvPicPr>
          <p:nvPr/>
        </p:nvPicPr>
        <p:blipFill>
          <a:blip r:embed="rId2" cstate="print"/>
          <a:srcRect/>
          <a:stretch>
            <a:fillRect/>
          </a:stretch>
        </p:blipFill>
        <p:spPr bwMode="auto">
          <a:xfrm>
            <a:off x="4214810" y="1714488"/>
            <a:ext cx="4462458" cy="639594"/>
          </a:xfrm>
          <a:prstGeom prst="rect">
            <a:avLst/>
          </a:prstGeom>
          <a:noFill/>
        </p:spPr>
      </p:pic>
      <p:pic>
        <p:nvPicPr>
          <p:cNvPr id="8201" name="Picture 9" descr="C:\Documents and Settings\hiro\デスクトップ\STP論文紹介\equation18.bmp"/>
          <p:cNvPicPr>
            <a:picLocks noChangeAspect="1" noChangeArrowheads="1"/>
          </p:cNvPicPr>
          <p:nvPr/>
        </p:nvPicPr>
        <p:blipFill>
          <a:blip r:embed="rId3" cstate="print"/>
          <a:srcRect/>
          <a:stretch>
            <a:fillRect/>
          </a:stretch>
        </p:blipFill>
        <p:spPr bwMode="auto">
          <a:xfrm>
            <a:off x="642910" y="5143512"/>
            <a:ext cx="2857520" cy="622202"/>
          </a:xfrm>
          <a:prstGeom prst="rect">
            <a:avLst/>
          </a:prstGeom>
          <a:noFill/>
        </p:spPr>
      </p:pic>
      <p:pic>
        <p:nvPicPr>
          <p:cNvPr id="8202" name="Picture 10" descr="C:\Documents and Settings\hiro\デスクトップ\STP論文紹介\equation20.bmp"/>
          <p:cNvPicPr>
            <a:picLocks noChangeAspect="1" noChangeArrowheads="1"/>
          </p:cNvPicPr>
          <p:nvPr/>
        </p:nvPicPr>
        <p:blipFill>
          <a:blip r:embed="rId4" cstate="print"/>
          <a:srcRect/>
          <a:stretch>
            <a:fillRect/>
          </a:stretch>
        </p:blipFill>
        <p:spPr bwMode="auto">
          <a:xfrm>
            <a:off x="4643438" y="2714620"/>
            <a:ext cx="3552825" cy="1447800"/>
          </a:xfrm>
          <a:prstGeom prst="rect">
            <a:avLst/>
          </a:prstGeom>
          <a:noFill/>
          <a:ln w="38100">
            <a:solidFill>
              <a:srgbClr val="FF0000"/>
            </a:solidFill>
          </a:ln>
        </p:spPr>
      </p:pic>
      <p:pic>
        <p:nvPicPr>
          <p:cNvPr id="17" name="Picture 5" descr="C:\Documents and Settings\hiro\デスクトップ\STP論文紹介\equation3.bmp"/>
          <p:cNvPicPr>
            <a:picLocks noChangeAspect="1" noChangeArrowheads="1"/>
          </p:cNvPicPr>
          <p:nvPr/>
        </p:nvPicPr>
        <p:blipFill>
          <a:blip r:embed="rId5" cstate="print"/>
          <a:srcRect/>
          <a:stretch>
            <a:fillRect/>
          </a:stretch>
        </p:blipFill>
        <p:spPr bwMode="auto">
          <a:xfrm>
            <a:off x="571472" y="2500306"/>
            <a:ext cx="3143272" cy="2571768"/>
          </a:xfrm>
          <a:prstGeom prst="rect">
            <a:avLst/>
          </a:prstGeom>
          <a:noFill/>
        </p:spPr>
      </p:pic>
      <p:pic>
        <p:nvPicPr>
          <p:cNvPr id="37890" name="Picture 2" descr="C:\Documents and Settings\hiro\デスクトップ\STP論文紹介\equation25.bmp"/>
          <p:cNvPicPr>
            <a:picLocks noChangeAspect="1" noChangeArrowheads="1"/>
          </p:cNvPicPr>
          <p:nvPr/>
        </p:nvPicPr>
        <p:blipFill>
          <a:blip r:embed="rId6" cstate="print"/>
          <a:srcRect/>
          <a:stretch>
            <a:fillRect/>
          </a:stretch>
        </p:blipFill>
        <p:spPr bwMode="auto">
          <a:xfrm>
            <a:off x="571472" y="1214422"/>
            <a:ext cx="3238500" cy="714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0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2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68346"/>
          </a:xfrm>
        </p:spPr>
        <p:txBody>
          <a:bodyPr>
            <a:normAutofit/>
          </a:bodyPr>
          <a:lstStyle/>
          <a:p>
            <a:r>
              <a:rPr kumimoji="1" lang="ja-JP" altLang="en-US" sz="4000" dirty="0" smtClean="0"/>
              <a:t>強制定常運動</a:t>
            </a:r>
            <a:endParaRPr kumimoji="1" lang="ja-JP" altLang="en-US" sz="4000" dirty="0"/>
          </a:p>
        </p:txBody>
      </p:sp>
      <p:pic>
        <p:nvPicPr>
          <p:cNvPr id="9218" name="Picture 2" descr="C:\Documents and Settings\hiro\デスクトップ\STP論文紹介\equation21.bmp"/>
          <p:cNvPicPr>
            <a:picLocks noChangeAspect="1" noChangeArrowheads="1"/>
          </p:cNvPicPr>
          <p:nvPr/>
        </p:nvPicPr>
        <p:blipFill>
          <a:blip r:embed="rId3" cstate="print"/>
          <a:srcRect/>
          <a:stretch>
            <a:fillRect/>
          </a:stretch>
        </p:blipFill>
        <p:spPr bwMode="auto">
          <a:xfrm>
            <a:off x="357159" y="1214422"/>
            <a:ext cx="4714908" cy="1369909"/>
          </a:xfrm>
          <a:prstGeom prst="rect">
            <a:avLst/>
          </a:prstGeom>
          <a:noFill/>
        </p:spPr>
      </p:pic>
      <p:pic>
        <p:nvPicPr>
          <p:cNvPr id="9219" name="Picture 3" descr="C:\Documents and Settings\hiro\デスクトップ\STP論文紹介\equation22.bmp"/>
          <p:cNvPicPr>
            <a:picLocks noChangeAspect="1" noChangeArrowheads="1"/>
          </p:cNvPicPr>
          <p:nvPr/>
        </p:nvPicPr>
        <p:blipFill>
          <a:blip r:embed="rId4" cstate="print"/>
          <a:srcRect/>
          <a:stretch>
            <a:fillRect/>
          </a:stretch>
        </p:blipFill>
        <p:spPr bwMode="auto">
          <a:xfrm>
            <a:off x="2714612" y="2071678"/>
            <a:ext cx="6239857" cy="4786322"/>
          </a:xfrm>
          <a:prstGeom prst="rect">
            <a:avLst/>
          </a:prstGeom>
          <a:noFill/>
        </p:spPr>
      </p:pic>
      <p:sp>
        <p:nvSpPr>
          <p:cNvPr id="5" name="右矢印 4"/>
          <p:cNvSpPr/>
          <p:nvPr/>
        </p:nvSpPr>
        <p:spPr>
          <a:xfrm>
            <a:off x="1857356" y="2857496"/>
            <a:ext cx="571504"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00034" y="2714620"/>
            <a:ext cx="1428760" cy="830997"/>
          </a:xfrm>
          <a:prstGeom prst="rect">
            <a:avLst/>
          </a:prstGeom>
          <a:noFill/>
        </p:spPr>
        <p:txBody>
          <a:bodyPr wrap="square" rtlCol="0">
            <a:spAutoFit/>
          </a:bodyPr>
          <a:lstStyle/>
          <a:p>
            <a:r>
              <a:rPr lang="ja-JP" altLang="en-US" sz="2400" dirty="0" smtClean="0"/>
              <a:t>湧き出し</a:t>
            </a:r>
            <a:endParaRPr kumimoji="1" lang="en-US" altLang="ja-JP" sz="2400" dirty="0" smtClean="0"/>
          </a:p>
          <a:p>
            <a:r>
              <a:rPr lang="ja-JP" altLang="en-US" sz="2400" dirty="0" smtClean="0"/>
              <a:t>沈み込み</a:t>
            </a:r>
            <a:endParaRPr kumimoji="1" lang="ja-JP" altLang="en-US" sz="2400" dirty="0"/>
          </a:p>
        </p:txBody>
      </p:sp>
      <p:sp>
        <p:nvSpPr>
          <p:cNvPr id="7" name="右矢印 6"/>
          <p:cNvSpPr/>
          <p:nvPr/>
        </p:nvSpPr>
        <p:spPr>
          <a:xfrm>
            <a:off x="2000232" y="5214950"/>
            <a:ext cx="571504"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42844" y="5072074"/>
            <a:ext cx="2000264" cy="830997"/>
          </a:xfrm>
          <a:prstGeom prst="rect">
            <a:avLst/>
          </a:prstGeom>
          <a:noFill/>
        </p:spPr>
        <p:txBody>
          <a:bodyPr wrap="square" rtlCol="0">
            <a:spAutoFit/>
          </a:bodyPr>
          <a:lstStyle/>
          <a:p>
            <a:r>
              <a:rPr kumimoji="1" lang="ja-JP" altLang="en-US" sz="2400" dirty="0" smtClean="0"/>
              <a:t>得られた速度と圧力場</a:t>
            </a:r>
            <a:endParaRPr kumimoji="1" lang="ja-JP" alt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5470"/>
          </a:xfrm>
        </p:spPr>
        <p:txBody>
          <a:bodyPr>
            <a:normAutofit fontScale="90000"/>
          </a:bodyPr>
          <a:lstStyle/>
          <a:p>
            <a:r>
              <a:rPr kumimoji="1" lang="ja-JP" altLang="en-US" dirty="0" smtClean="0"/>
              <a:t>まとめ</a:t>
            </a:r>
            <a:endParaRPr kumimoji="1" lang="ja-JP" altLang="en-US" dirty="0"/>
          </a:p>
        </p:txBody>
      </p:sp>
      <p:sp>
        <p:nvSpPr>
          <p:cNvPr id="3" name="コンテンツ プレースホルダ 2"/>
          <p:cNvSpPr>
            <a:spLocks noGrp="1"/>
          </p:cNvSpPr>
          <p:nvPr>
            <p:ph idx="1"/>
          </p:nvPr>
        </p:nvSpPr>
        <p:spPr/>
        <p:txBody>
          <a:bodyPr/>
          <a:lstStyle/>
          <a:p>
            <a:pPr>
              <a:buNone/>
            </a:pPr>
            <a:r>
              <a:rPr lang="en-US" altLang="ja-JP" sz="2800" dirty="0" smtClean="0"/>
              <a:t>(1)</a:t>
            </a:r>
            <a:r>
              <a:rPr lang="ja-JP" altLang="en-US" sz="2800" dirty="0" smtClean="0"/>
              <a:t>赤道域でも波はロスビー波と慣性重力波に区別される。慣性重力波の周波数はロスビー波のものと比べてかなり高い。</a:t>
            </a:r>
            <a:endParaRPr kumimoji="1" lang="en-US" altLang="ja-JP" sz="2800" dirty="0" smtClean="0"/>
          </a:p>
          <a:p>
            <a:pPr>
              <a:buNone/>
            </a:pPr>
            <a:endParaRPr lang="en-US" altLang="ja-JP" dirty="0" smtClean="0"/>
          </a:p>
          <a:p>
            <a:pPr>
              <a:buNone/>
            </a:pPr>
            <a:r>
              <a:rPr kumimoji="1" lang="en-US" altLang="ja-JP" sz="2800" dirty="0" smtClean="0"/>
              <a:t>(2)</a:t>
            </a:r>
            <a:r>
              <a:rPr kumimoji="1" lang="ja-JP" altLang="en-US" sz="2800" dirty="0" smtClean="0"/>
              <a:t>最低モードの波はロスビー波と慣性重力波の両方の特徴を持つ。低波長ではロスビー波、高波長では慣性重力波の特徴が卓越する。</a:t>
            </a:r>
            <a:endParaRPr kumimoji="1" lang="en-US" altLang="ja-JP"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71472" y="5143512"/>
            <a:ext cx="8286808" cy="1569660"/>
          </a:xfrm>
          <a:prstGeom prst="rect">
            <a:avLst/>
          </a:prstGeom>
          <a:noFill/>
        </p:spPr>
        <p:txBody>
          <a:bodyPr wrap="square" rtlCol="0">
            <a:spAutoFit/>
          </a:bodyPr>
          <a:lstStyle/>
          <a:p>
            <a:r>
              <a:rPr lang="ja-JP" altLang="en-US" sz="2400" dirty="0" smtClean="0"/>
              <a:t>・</a:t>
            </a:r>
            <a:r>
              <a:rPr lang="en-US" altLang="ja-JP" sz="2400" dirty="0" smtClean="0"/>
              <a:t>QBO(Quasi-biennial oscillation)</a:t>
            </a:r>
            <a:r>
              <a:rPr lang="ja-JP" altLang="en-US" sz="2400" dirty="0" smtClean="0"/>
              <a:t>準</a:t>
            </a:r>
            <a:r>
              <a:rPr lang="en-US" altLang="ja-JP" sz="2400" dirty="0" smtClean="0"/>
              <a:t>2</a:t>
            </a:r>
            <a:r>
              <a:rPr lang="ja-JP" altLang="en-US" sz="2400" dirty="0" smtClean="0"/>
              <a:t>年周期振動</a:t>
            </a:r>
            <a:endParaRPr lang="en-US" altLang="ja-JP" sz="2400" dirty="0" smtClean="0"/>
          </a:p>
          <a:p>
            <a:r>
              <a:rPr lang="ja-JP" altLang="en-US" sz="2400" dirty="0" smtClean="0"/>
              <a:t>・赤道域の成層圏で東西風が約</a:t>
            </a:r>
            <a:r>
              <a:rPr lang="en-US" altLang="ja-JP" sz="2400" dirty="0" smtClean="0"/>
              <a:t>1</a:t>
            </a:r>
            <a:r>
              <a:rPr lang="ja-JP" altLang="en-US" sz="2400" dirty="0" smtClean="0"/>
              <a:t>年おきに交替する現象。</a:t>
            </a:r>
            <a:endParaRPr lang="en-US" altLang="ja-JP" sz="2400" dirty="0" smtClean="0"/>
          </a:p>
          <a:p>
            <a:r>
              <a:rPr lang="ja-JP" altLang="en-US" sz="2400" dirty="0" smtClean="0"/>
              <a:t>・大気波動と平均流との相互作用が重要。</a:t>
            </a:r>
            <a:endParaRPr lang="en-US" altLang="ja-JP" sz="2400" dirty="0" smtClean="0"/>
          </a:p>
          <a:p>
            <a:r>
              <a:rPr lang="ja-JP" altLang="en-US" sz="2400" dirty="0" smtClean="0"/>
              <a:t>・松野氏は</a:t>
            </a:r>
            <a:r>
              <a:rPr lang="en-US" altLang="ja-JP" sz="2400" dirty="0" smtClean="0"/>
              <a:t>QBO</a:t>
            </a:r>
            <a:r>
              <a:rPr lang="ja-JP" altLang="en-US" sz="2400" dirty="0" smtClean="0"/>
              <a:t>にアプローチする第一段階として本研究を行う。</a:t>
            </a:r>
            <a:endParaRPr lang="en-US" altLang="ja-JP" sz="2400" dirty="0" smtClean="0"/>
          </a:p>
        </p:txBody>
      </p:sp>
      <p:sp>
        <p:nvSpPr>
          <p:cNvPr id="6" name="テキスト ボックス 5"/>
          <p:cNvSpPr txBox="1"/>
          <p:nvPr/>
        </p:nvSpPr>
        <p:spPr>
          <a:xfrm>
            <a:off x="1857356" y="142852"/>
            <a:ext cx="4429156" cy="707886"/>
          </a:xfrm>
          <a:prstGeom prst="rect">
            <a:avLst/>
          </a:prstGeom>
          <a:noFill/>
        </p:spPr>
        <p:txBody>
          <a:bodyPr wrap="square" rtlCol="0">
            <a:spAutoFit/>
          </a:bodyPr>
          <a:lstStyle/>
          <a:p>
            <a:pPr algn="ctr"/>
            <a:r>
              <a:rPr kumimoji="1" lang="ja-JP" altLang="en-US" sz="4000" dirty="0" smtClean="0"/>
              <a:t>イントロダクション</a:t>
            </a:r>
            <a:endParaRPr kumimoji="1" lang="ja-JP" altLang="en-US" sz="4000" dirty="0"/>
          </a:p>
        </p:txBody>
      </p:sp>
      <p:pic>
        <p:nvPicPr>
          <p:cNvPr id="39938" name="Picture 2" descr="C:\Documents and Settings\hiro\デスクトップ\STP論文紹介\qbo2.JPG"/>
          <p:cNvPicPr>
            <a:picLocks noChangeAspect="1" noChangeArrowheads="1"/>
          </p:cNvPicPr>
          <p:nvPr/>
        </p:nvPicPr>
        <p:blipFill>
          <a:blip r:embed="rId3" cstate="print"/>
          <a:srcRect/>
          <a:stretch>
            <a:fillRect/>
          </a:stretch>
        </p:blipFill>
        <p:spPr bwMode="auto">
          <a:xfrm>
            <a:off x="428596" y="1928802"/>
            <a:ext cx="8072494" cy="2641417"/>
          </a:xfrm>
          <a:prstGeom prst="rect">
            <a:avLst/>
          </a:prstGeom>
          <a:noFill/>
          <a:scene3d>
            <a:camera prst="orthographicFront">
              <a:rot lat="0" lon="0" rev="12000"/>
            </a:camera>
            <a:lightRig rig="threePt" dir="t"/>
          </a:scene3d>
        </p:spPr>
      </p:pic>
      <p:sp>
        <p:nvSpPr>
          <p:cNvPr id="7" name="テキスト ボックス 6"/>
          <p:cNvSpPr txBox="1"/>
          <p:nvPr/>
        </p:nvSpPr>
        <p:spPr>
          <a:xfrm>
            <a:off x="214282" y="1357298"/>
            <a:ext cx="4714908" cy="523220"/>
          </a:xfrm>
          <a:prstGeom prst="rect">
            <a:avLst/>
          </a:prstGeom>
          <a:noFill/>
        </p:spPr>
        <p:txBody>
          <a:bodyPr wrap="square" rtlCol="0">
            <a:spAutoFit/>
          </a:bodyPr>
          <a:lstStyle/>
          <a:p>
            <a:r>
              <a:rPr lang="ja-JP" altLang="en-US" sz="2800" dirty="0" smtClean="0"/>
              <a:t>赤道成層圏の準</a:t>
            </a:r>
            <a:r>
              <a:rPr lang="en-US" altLang="ja-JP" sz="2800" dirty="0" smtClean="0"/>
              <a:t>2</a:t>
            </a:r>
            <a:r>
              <a:rPr lang="ja-JP" altLang="en-US" sz="2800" dirty="0" smtClean="0"/>
              <a:t>年周期振動</a:t>
            </a:r>
            <a:endParaRPr kumimoji="1" lang="ja-JP" altLang="en-US" sz="2800" dirty="0"/>
          </a:p>
        </p:txBody>
      </p:sp>
      <p:sp>
        <p:nvSpPr>
          <p:cNvPr id="8" name="テキスト ボックス 7"/>
          <p:cNvSpPr txBox="1"/>
          <p:nvPr/>
        </p:nvSpPr>
        <p:spPr>
          <a:xfrm>
            <a:off x="5857884" y="4572008"/>
            <a:ext cx="3000396" cy="276999"/>
          </a:xfrm>
          <a:prstGeom prst="rect">
            <a:avLst/>
          </a:prstGeom>
          <a:noFill/>
        </p:spPr>
        <p:txBody>
          <a:bodyPr wrap="square" rtlCol="0">
            <a:spAutoFit/>
          </a:bodyPr>
          <a:lstStyle/>
          <a:p>
            <a:r>
              <a:rPr kumimoji="1" lang="en-US" altLang="ja-JP" sz="1200" dirty="0" smtClean="0"/>
              <a:t>(Holton,2004.Data provided by </a:t>
            </a:r>
            <a:r>
              <a:rPr kumimoji="1" lang="en-US" altLang="ja-JP" sz="1200" dirty="0" err="1" smtClean="0"/>
              <a:t>B.Naujokat</a:t>
            </a:r>
            <a:r>
              <a:rPr kumimoji="1" lang="en-US" altLang="ja-JP" sz="1200" dirty="0" smtClean="0"/>
              <a:t>.)</a:t>
            </a:r>
            <a:endParaRPr kumimoji="1" lang="ja-JP" altLang="en-US" sz="1200" dirty="0"/>
          </a:p>
        </p:txBody>
      </p:sp>
      <p:sp>
        <p:nvSpPr>
          <p:cNvPr id="9" name="テキスト ボックス 8"/>
          <p:cNvSpPr txBox="1"/>
          <p:nvPr/>
        </p:nvSpPr>
        <p:spPr>
          <a:xfrm>
            <a:off x="7643834" y="1714488"/>
            <a:ext cx="928694" cy="369332"/>
          </a:xfrm>
          <a:prstGeom prst="rect">
            <a:avLst/>
          </a:prstGeom>
          <a:noFill/>
        </p:spPr>
        <p:txBody>
          <a:bodyPr wrap="square" rtlCol="0">
            <a:spAutoFit/>
          </a:bodyPr>
          <a:lstStyle/>
          <a:p>
            <a:r>
              <a:rPr lang="en-US" altLang="ja-JP" dirty="0" smtClean="0"/>
              <a:t>5m/s</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5470"/>
          </a:xfrm>
        </p:spPr>
        <p:txBody>
          <a:bodyPr>
            <a:normAutofit fontScale="90000"/>
          </a:bodyPr>
          <a:lstStyle/>
          <a:p>
            <a:r>
              <a:rPr kumimoji="1" lang="ja-JP" altLang="en-US" dirty="0" smtClean="0"/>
              <a:t>まとめ</a:t>
            </a:r>
            <a:r>
              <a:rPr kumimoji="1" lang="en-US" altLang="ja-JP" dirty="0" smtClean="0"/>
              <a:t>(2)</a:t>
            </a:r>
            <a:endParaRPr kumimoji="1" lang="ja-JP" altLang="en-US" dirty="0"/>
          </a:p>
        </p:txBody>
      </p:sp>
      <p:sp>
        <p:nvSpPr>
          <p:cNvPr id="3" name="コンテンツ プレースホルダ 2"/>
          <p:cNvSpPr>
            <a:spLocks noGrp="1"/>
          </p:cNvSpPr>
          <p:nvPr>
            <p:ph idx="1"/>
          </p:nvPr>
        </p:nvSpPr>
        <p:spPr>
          <a:xfrm>
            <a:off x="457200" y="1214422"/>
            <a:ext cx="8229600" cy="4911741"/>
          </a:xfrm>
        </p:spPr>
        <p:txBody>
          <a:bodyPr>
            <a:normAutofit/>
          </a:bodyPr>
          <a:lstStyle/>
          <a:p>
            <a:pPr>
              <a:buNone/>
            </a:pPr>
            <a:r>
              <a:rPr kumimoji="1" lang="en-US" altLang="ja-JP" sz="2800" dirty="0" smtClean="0"/>
              <a:t>(3)</a:t>
            </a:r>
            <a:r>
              <a:rPr kumimoji="1" lang="ja-JP" altLang="en-US" sz="2800" dirty="0" smtClean="0"/>
              <a:t>強制定常運動の</a:t>
            </a:r>
            <a:r>
              <a:rPr lang="ja-JP" altLang="en-US" sz="2800" dirty="0" smtClean="0"/>
              <a:t>１つの</a:t>
            </a:r>
            <a:r>
              <a:rPr kumimoji="1" lang="ja-JP" altLang="en-US" sz="2800" dirty="0" smtClean="0"/>
              <a:t>例が示された。</a:t>
            </a:r>
            <a:endParaRPr kumimoji="1" lang="en-US" altLang="ja-JP" sz="2800" dirty="0" smtClean="0"/>
          </a:p>
          <a:p>
            <a:pPr>
              <a:buNone/>
            </a:pPr>
            <a:r>
              <a:rPr lang="en-US" altLang="ja-JP" sz="2800" dirty="0" smtClean="0"/>
              <a:t>	</a:t>
            </a:r>
            <a:r>
              <a:rPr lang="ja-JP" altLang="en-US" sz="2800" dirty="0" smtClean="0"/>
              <a:t>質量源</a:t>
            </a:r>
            <a:r>
              <a:rPr kumimoji="1" lang="ja-JP" altLang="en-US" sz="2800" dirty="0" smtClean="0"/>
              <a:t>や</a:t>
            </a:r>
            <a:r>
              <a:rPr lang="ja-JP" altLang="en-US" sz="2800" dirty="0" smtClean="0"/>
              <a:t>沈み込み</a:t>
            </a:r>
            <a:r>
              <a:rPr kumimoji="1" lang="ja-JP" altLang="en-US" sz="2800" dirty="0" smtClean="0"/>
              <a:t>に対応するところに高気圧や低気圧が表れるが、赤道域での質量源から</a:t>
            </a:r>
            <a:r>
              <a:rPr lang="ja-JP" altLang="en-US" sz="2800" dirty="0" smtClean="0"/>
              <a:t>沈み込み</a:t>
            </a:r>
            <a:r>
              <a:rPr kumimoji="1" lang="ja-JP" altLang="en-US" sz="2800" dirty="0" smtClean="0"/>
              <a:t>への流れのために高低気圧のセルは赤道によって分割されている。</a:t>
            </a:r>
            <a:endParaRPr kumimoji="1" lang="ja-JP" alt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hiro\デスクトップ\STP論文紹介\img1.bmp"/>
          <p:cNvPicPr>
            <a:picLocks noChangeAspect="1" noChangeArrowheads="1"/>
          </p:cNvPicPr>
          <p:nvPr/>
        </p:nvPicPr>
        <p:blipFill>
          <a:blip r:embed="rId2" cstate="print"/>
          <a:srcRect/>
          <a:stretch>
            <a:fillRect/>
          </a:stretch>
        </p:blipFill>
        <p:spPr bwMode="auto">
          <a:xfrm>
            <a:off x="4714876" y="1500174"/>
            <a:ext cx="4180468" cy="2408246"/>
          </a:xfrm>
          <a:prstGeom prst="rect">
            <a:avLst/>
          </a:prstGeom>
          <a:noFill/>
          <a:scene3d>
            <a:camera prst="orthographicFront">
              <a:rot lat="0" lon="0" rev="21570000"/>
            </a:camera>
            <a:lightRig rig="threePt" dir="t"/>
          </a:scene3d>
        </p:spPr>
      </p:pic>
      <p:pic>
        <p:nvPicPr>
          <p:cNvPr id="2051" name="Picture 3" descr="C:\Documents and Settings\hiro\デスクトップ\STP論文紹介\img2.bmp"/>
          <p:cNvPicPr>
            <a:picLocks noChangeAspect="1" noChangeArrowheads="1"/>
          </p:cNvPicPr>
          <p:nvPr/>
        </p:nvPicPr>
        <p:blipFill>
          <a:blip r:embed="rId3" cstate="print"/>
          <a:srcRect/>
          <a:stretch>
            <a:fillRect/>
          </a:stretch>
        </p:blipFill>
        <p:spPr bwMode="auto">
          <a:xfrm>
            <a:off x="3428992" y="4143380"/>
            <a:ext cx="5535254" cy="2449509"/>
          </a:xfrm>
          <a:prstGeom prst="rect">
            <a:avLst/>
          </a:prstGeom>
          <a:noFill/>
          <a:scene3d>
            <a:camera prst="orthographicFront">
              <a:rot lat="0" lon="0" rev="21540000"/>
            </a:camera>
            <a:lightRig rig="threePt" dir="t"/>
          </a:scene3d>
        </p:spPr>
      </p:pic>
      <p:pic>
        <p:nvPicPr>
          <p:cNvPr id="2052" name="Picture 4" descr="C:\Documents and Settings\hiro\デスクトップ\STP論文紹介\img3.bmp"/>
          <p:cNvPicPr>
            <a:picLocks noChangeAspect="1" noChangeArrowheads="1"/>
          </p:cNvPicPr>
          <p:nvPr/>
        </p:nvPicPr>
        <p:blipFill>
          <a:blip r:embed="rId4" cstate="print"/>
          <a:srcRect/>
          <a:stretch>
            <a:fillRect/>
          </a:stretch>
        </p:blipFill>
        <p:spPr bwMode="auto">
          <a:xfrm>
            <a:off x="428596" y="785794"/>
            <a:ext cx="3929090" cy="3177192"/>
          </a:xfrm>
          <a:prstGeom prst="rect">
            <a:avLst/>
          </a:prstGeom>
          <a:noFill/>
          <a:scene3d>
            <a:camera prst="orthographicFront">
              <a:rot lat="0" lon="0" rev="30000"/>
            </a:camera>
            <a:lightRig rig="threePt" dir="t"/>
          </a:scene3d>
        </p:spPr>
      </p:pic>
      <p:sp>
        <p:nvSpPr>
          <p:cNvPr id="5" name="テキスト ボックス 4"/>
          <p:cNvSpPr txBox="1"/>
          <p:nvPr/>
        </p:nvSpPr>
        <p:spPr>
          <a:xfrm>
            <a:off x="1428728" y="0"/>
            <a:ext cx="5715040" cy="707886"/>
          </a:xfrm>
          <a:prstGeom prst="rect">
            <a:avLst/>
          </a:prstGeom>
          <a:noFill/>
        </p:spPr>
        <p:txBody>
          <a:bodyPr wrap="square" rtlCol="0">
            <a:spAutoFit/>
          </a:bodyPr>
          <a:lstStyle/>
          <a:p>
            <a:pPr algn="ctr"/>
            <a:r>
              <a:rPr kumimoji="1" lang="ja-JP" altLang="en-US" sz="4000" dirty="0" smtClean="0">
                <a:latin typeface="+mj-ea"/>
                <a:ea typeface="+mj-ea"/>
              </a:rPr>
              <a:t>観測例</a:t>
            </a:r>
            <a:endParaRPr kumimoji="1" lang="ja-JP" altLang="en-US" sz="4000" dirty="0">
              <a:latin typeface="+mj-ea"/>
              <a:ea typeface="+mj-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Documents and Settings\hiro\デスクトップ\STP論文紹介\qbo.JPG"/>
          <p:cNvPicPr>
            <a:picLocks noChangeAspect="1" noChangeArrowheads="1"/>
          </p:cNvPicPr>
          <p:nvPr/>
        </p:nvPicPr>
        <p:blipFill>
          <a:blip r:embed="rId2" cstate="print"/>
          <a:srcRect/>
          <a:stretch>
            <a:fillRect/>
          </a:stretch>
        </p:blipFill>
        <p:spPr bwMode="auto">
          <a:xfrm>
            <a:off x="357158" y="1000108"/>
            <a:ext cx="3727440" cy="5477518"/>
          </a:xfrm>
          <a:prstGeom prst="rect">
            <a:avLst/>
          </a:prstGeom>
          <a:noFill/>
        </p:spPr>
      </p:pic>
      <p:sp>
        <p:nvSpPr>
          <p:cNvPr id="5" name="テキスト ボックス 4"/>
          <p:cNvSpPr txBox="1"/>
          <p:nvPr/>
        </p:nvSpPr>
        <p:spPr>
          <a:xfrm>
            <a:off x="4286248" y="1142984"/>
            <a:ext cx="4143404" cy="4893647"/>
          </a:xfrm>
          <a:prstGeom prst="rect">
            <a:avLst/>
          </a:prstGeom>
          <a:noFill/>
        </p:spPr>
        <p:txBody>
          <a:bodyPr wrap="square" rtlCol="0">
            <a:spAutoFit/>
          </a:bodyPr>
          <a:lstStyle/>
          <a:p>
            <a:r>
              <a:rPr lang="ja-JP" altLang="en-US" sz="2400" dirty="0" smtClean="0"/>
              <a:t>・松野氏は</a:t>
            </a:r>
            <a:r>
              <a:rPr lang="en-US" altLang="ja-JP" sz="2400" dirty="0" smtClean="0"/>
              <a:t>QBO</a:t>
            </a:r>
            <a:r>
              <a:rPr lang="ja-JP" altLang="en-US" sz="2400" dirty="0" smtClean="0"/>
              <a:t>にアプローチする第一段階として本研究を行う。</a:t>
            </a:r>
            <a:endParaRPr lang="en-US" altLang="ja-JP" sz="2400" dirty="0" smtClean="0"/>
          </a:p>
          <a:p>
            <a:endParaRPr lang="en-US" altLang="ja-JP" sz="2400" dirty="0" smtClean="0"/>
          </a:p>
          <a:p>
            <a:r>
              <a:rPr kumimoji="1" lang="ja-JP" altLang="en-US" sz="2400" dirty="0" smtClean="0"/>
              <a:t>・</a:t>
            </a:r>
            <a:r>
              <a:rPr kumimoji="1" lang="en-US" altLang="ja-JP" sz="2400" dirty="0" smtClean="0"/>
              <a:t>1990</a:t>
            </a:r>
            <a:r>
              <a:rPr kumimoji="1" lang="ja-JP" altLang="en-US" sz="2400" dirty="0" smtClean="0"/>
              <a:t>年代までは</a:t>
            </a:r>
            <a:r>
              <a:rPr lang="ja-JP" altLang="en-US" sz="2400" dirty="0" smtClean="0"/>
              <a:t>西風加速はケルビン波、東風加速は混合ロスビー重力波によるものと考えられていた。</a:t>
            </a:r>
            <a:r>
              <a:rPr lang="en-US" altLang="ja-JP" sz="2400" dirty="0" smtClean="0"/>
              <a:t>(Holton and Lindzen,1972)</a:t>
            </a:r>
            <a:endParaRPr kumimoji="1" lang="en-US" altLang="ja-JP" sz="2400" dirty="0" smtClean="0"/>
          </a:p>
          <a:p>
            <a:endParaRPr lang="en-US" altLang="ja-JP" sz="2400" dirty="0" smtClean="0"/>
          </a:p>
          <a:p>
            <a:r>
              <a:rPr lang="ja-JP" altLang="en-US" sz="2400" dirty="0" smtClean="0"/>
              <a:t>・現在では</a:t>
            </a:r>
            <a:r>
              <a:rPr lang="en-US" altLang="ja-JP" sz="2400" dirty="0" smtClean="0"/>
              <a:t>QBO</a:t>
            </a:r>
            <a:r>
              <a:rPr lang="ja-JP" altLang="en-US" sz="2400" dirty="0" smtClean="0"/>
              <a:t>の主な駆動源は重力波と考えられているが、ケルビン波や混合ロスビー重力波の寄与もある。</a:t>
            </a:r>
            <a:endParaRPr lang="en-US" altLang="ja-JP" sz="2400" dirty="0" smtClean="0"/>
          </a:p>
        </p:txBody>
      </p:sp>
      <p:sp>
        <p:nvSpPr>
          <p:cNvPr id="6" name="テキスト ボックス 5"/>
          <p:cNvSpPr txBox="1"/>
          <p:nvPr/>
        </p:nvSpPr>
        <p:spPr>
          <a:xfrm>
            <a:off x="1928794" y="142852"/>
            <a:ext cx="4429156" cy="707886"/>
          </a:xfrm>
          <a:prstGeom prst="rect">
            <a:avLst/>
          </a:prstGeom>
          <a:noFill/>
        </p:spPr>
        <p:txBody>
          <a:bodyPr wrap="square" rtlCol="0">
            <a:spAutoFit/>
          </a:bodyPr>
          <a:lstStyle/>
          <a:p>
            <a:pPr algn="ctr"/>
            <a:r>
              <a:rPr kumimoji="1" lang="en-US" altLang="ja-JP" sz="4000" dirty="0" smtClean="0"/>
              <a:t>QBO</a:t>
            </a:r>
            <a:r>
              <a:rPr kumimoji="1" lang="ja-JP" altLang="en-US" sz="4000" dirty="0" smtClean="0"/>
              <a:t>について</a:t>
            </a:r>
            <a:endParaRPr kumimoji="1" lang="ja-JP" altLang="en-US" sz="4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7158" y="1500174"/>
            <a:ext cx="8229600" cy="2868610"/>
          </a:xfrm>
        </p:spPr>
        <p:txBody>
          <a:bodyPr>
            <a:normAutofit/>
          </a:bodyPr>
          <a:lstStyle/>
          <a:p>
            <a:r>
              <a:rPr kumimoji="1" lang="ja-JP" altLang="en-US" sz="8800" dirty="0" smtClean="0"/>
              <a:t>終</a:t>
            </a:r>
            <a:endParaRPr kumimoji="1" lang="ja-JP" altLang="en-US" sz="8800" dirty="0"/>
          </a:p>
        </p:txBody>
      </p:sp>
      <p:sp>
        <p:nvSpPr>
          <p:cNvPr id="4" name="テキスト ボックス 3"/>
          <p:cNvSpPr txBox="1"/>
          <p:nvPr/>
        </p:nvSpPr>
        <p:spPr>
          <a:xfrm>
            <a:off x="5357786" y="6334780"/>
            <a:ext cx="3786214" cy="523220"/>
          </a:xfrm>
          <a:prstGeom prst="rect">
            <a:avLst/>
          </a:prstGeom>
          <a:noFill/>
        </p:spPr>
        <p:txBody>
          <a:bodyPr wrap="square" rtlCol="0">
            <a:spAutoFit/>
          </a:bodyPr>
          <a:lstStyle/>
          <a:p>
            <a:r>
              <a:rPr kumimoji="1" lang="ja-JP" altLang="en-US" sz="2800" dirty="0" smtClean="0"/>
              <a:t>ありがとうございました</a:t>
            </a:r>
            <a:endParaRPr kumimoji="1" lang="ja-JP" altLang="en-US" sz="2800" dirty="0"/>
          </a:p>
        </p:txBody>
      </p:sp>
      <p:sp>
        <p:nvSpPr>
          <p:cNvPr id="5" name="正方形/長方形 4"/>
          <p:cNvSpPr/>
          <p:nvPr/>
        </p:nvSpPr>
        <p:spPr>
          <a:xfrm>
            <a:off x="3857620" y="3429000"/>
            <a:ext cx="1140056" cy="369332"/>
          </a:xfrm>
          <a:prstGeom prst="rect">
            <a:avLst/>
          </a:prstGeom>
        </p:spPr>
        <p:txBody>
          <a:bodyPr wrap="none">
            <a:spAutoFit/>
          </a:bodyPr>
          <a:lstStyle/>
          <a:p>
            <a:r>
              <a:rPr lang="ja-JP" altLang="en-US" dirty="0" smtClean="0"/>
              <a:t>＼</a:t>
            </a:r>
            <a:r>
              <a:rPr lang="en-US" altLang="ja-JP" dirty="0" smtClean="0"/>
              <a:t>(^o^)</a:t>
            </a:r>
            <a:r>
              <a:rPr lang="ja-JP" altLang="en-US" dirty="0" smtClean="0"/>
              <a:t>／</a:t>
            </a:r>
            <a:endParaRPr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11156"/>
          </a:xfrm>
        </p:spPr>
        <p:txBody>
          <a:bodyPr>
            <a:normAutofit fontScale="90000"/>
          </a:bodyPr>
          <a:lstStyle/>
          <a:p>
            <a:r>
              <a:rPr lang="ja-JP" altLang="en-US" dirty="0" smtClean="0"/>
              <a:t>成層流体について</a:t>
            </a:r>
            <a:endParaRPr kumimoji="1" lang="ja-JP" altLang="en-US" dirty="0"/>
          </a:p>
        </p:txBody>
      </p:sp>
      <p:pic>
        <p:nvPicPr>
          <p:cNvPr id="1026" name="Picture 2" descr="C:\Documents and Settings\hiro\デスクトップ\STP論文紹介\equation23.bmp"/>
          <p:cNvPicPr>
            <a:picLocks noChangeAspect="1" noChangeArrowheads="1"/>
          </p:cNvPicPr>
          <p:nvPr/>
        </p:nvPicPr>
        <p:blipFill>
          <a:blip r:embed="rId3" cstate="print"/>
          <a:srcRect/>
          <a:stretch>
            <a:fillRect/>
          </a:stretch>
        </p:blipFill>
        <p:spPr bwMode="auto">
          <a:xfrm>
            <a:off x="571472" y="1357298"/>
            <a:ext cx="2643206" cy="4165409"/>
          </a:xfrm>
          <a:prstGeom prst="rect">
            <a:avLst/>
          </a:prstGeom>
          <a:noFill/>
        </p:spPr>
      </p:pic>
      <p:pic>
        <p:nvPicPr>
          <p:cNvPr id="1027" name="Picture 3" descr="C:\Documents and Settings\hiro\デスクトップ\STP論文紹介\equation24.bmp"/>
          <p:cNvPicPr>
            <a:picLocks noChangeAspect="1" noChangeArrowheads="1"/>
          </p:cNvPicPr>
          <p:nvPr/>
        </p:nvPicPr>
        <p:blipFill>
          <a:blip r:embed="rId4" cstate="print"/>
          <a:srcRect/>
          <a:stretch>
            <a:fillRect/>
          </a:stretch>
        </p:blipFill>
        <p:spPr bwMode="auto">
          <a:xfrm>
            <a:off x="4857752" y="3500438"/>
            <a:ext cx="3048000" cy="1762125"/>
          </a:xfrm>
          <a:prstGeom prst="rect">
            <a:avLst/>
          </a:prstGeom>
          <a:noFill/>
        </p:spPr>
      </p:pic>
      <p:sp>
        <p:nvSpPr>
          <p:cNvPr id="5" name="右矢印 4"/>
          <p:cNvSpPr/>
          <p:nvPr/>
        </p:nvSpPr>
        <p:spPr>
          <a:xfrm>
            <a:off x="3714744" y="3929066"/>
            <a:ext cx="1071570"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中かっこ 5"/>
          <p:cNvSpPr/>
          <p:nvPr/>
        </p:nvSpPr>
        <p:spPr>
          <a:xfrm>
            <a:off x="3000364" y="3143248"/>
            <a:ext cx="571504" cy="2357454"/>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3857620" y="1142984"/>
            <a:ext cx="4286280" cy="1569660"/>
          </a:xfrm>
          <a:prstGeom prst="rect">
            <a:avLst/>
          </a:prstGeom>
          <a:noFill/>
        </p:spPr>
        <p:txBody>
          <a:bodyPr wrap="square" rtlCol="0">
            <a:spAutoFit/>
          </a:bodyPr>
          <a:lstStyle/>
          <a:p>
            <a:r>
              <a:rPr lang="ja-JP" altLang="en-US" sz="2400" dirty="0" smtClean="0"/>
              <a:t>　式変形によって、実際の大気のような成層流体にも今までの議論が適用できることが分かる。</a:t>
            </a:r>
            <a:endParaRPr lang="en-US" altLang="ja-JP" sz="2400" dirty="0" smtClean="0"/>
          </a:p>
          <a:p>
            <a:r>
              <a:rPr kumimoji="1" lang="ja-JP" altLang="en-US" sz="2400" dirty="0" smtClean="0"/>
              <a:t>　</a:t>
            </a:r>
            <a:r>
              <a:rPr lang="ja-JP" altLang="en-US" sz="2400" dirty="0" smtClean="0"/>
              <a:t>　</a:t>
            </a:r>
            <a:endParaRPr kumimoji="1" lang="ja-JP" altLang="en-US" sz="2400" dirty="0"/>
          </a:p>
        </p:txBody>
      </p:sp>
      <p:graphicFrame>
        <p:nvGraphicFramePr>
          <p:cNvPr id="8" name="オブジェクト 7"/>
          <p:cNvGraphicFramePr>
            <a:graphicFrameLocks noChangeAspect="1"/>
          </p:cNvGraphicFramePr>
          <p:nvPr/>
        </p:nvGraphicFramePr>
        <p:xfrm>
          <a:off x="5214942" y="3000372"/>
          <a:ext cx="428628" cy="402434"/>
        </p:xfrm>
        <a:graphic>
          <a:graphicData uri="http://schemas.openxmlformats.org/presentationml/2006/ole">
            <p:oleObj spid="_x0000_s1028" name="数式" r:id="rId5" imgW="203040" imgH="215640" progId="Equation.3">
              <p:embed/>
            </p:oleObj>
          </a:graphicData>
        </a:graphic>
      </p:graphicFrame>
      <p:sp>
        <p:nvSpPr>
          <p:cNvPr id="9" name="テキスト ボックス 8"/>
          <p:cNvSpPr txBox="1"/>
          <p:nvPr/>
        </p:nvSpPr>
        <p:spPr>
          <a:xfrm>
            <a:off x="5500694" y="3000372"/>
            <a:ext cx="1785950" cy="369332"/>
          </a:xfrm>
          <a:prstGeom prst="rect">
            <a:avLst/>
          </a:prstGeom>
          <a:noFill/>
        </p:spPr>
        <p:txBody>
          <a:bodyPr wrap="square" rtlCol="0">
            <a:spAutoFit/>
          </a:bodyPr>
          <a:lstStyle/>
          <a:p>
            <a:r>
              <a:rPr kumimoji="1" lang="ja-JP" altLang="en-US" dirty="0" smtClean="0"/>
              <a:t>は見かけの深さ</a:t>
            </a:r>
            <a:endParaRPr kumimoji="1" lang="ja-JP" altLang="en-US" dirty="0"/>
          </a:p>
        </p:txBody>
      </p:sp>
      <p:sp>
        <p:nvSpPr>
          <p:cNvPr id="10" name="正方形/長方形 9"/>
          <p:cNvSpPr/>
          <p:nvPr/>
        </p:nvSpPr>
        <p:spPr>
          <a:xfrm>
            <a:off x="857224" y="1428736"/>
            <a:ext cx="2286016" cy="16430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929190" y="4572008"/>
            <a:ext cx="3071834" cy="714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内容</a:t>
            </a:r>
            <a:endParaRPr kumimoji="1" lang="ja-JP" altLang="en-US" dirty="0"/>
          </a:p>
        </p:txBody>
      </p:sp>
      <p:sp>
        <p:nvSpPr>
          <p:cNvPr id="3" name="コンテンツ プレースホルダ 2"/>
          <p:cNvSpPr>
            <a:spLocks noGrp="1"/>
          </p:cNvSpPr>
          <p:nvPr>
            <p:ph idx="1"/>
          </p:nvPr>
        </p:nvSpPr>
        <p:spPr/>
        <p:txBody>
          <a:bodyPr>
            <a:normAutofit/>
          </a:bodyPr>
          <a:lstStyle/>
          <a:p>
            <a:pPr algn="ctr">
              <a:lnSpc>
                <a:spcPct val="170000"/>
              </a:lnSpc>
              <a:buNone/>
            </a:pPr>
            <a:r>
              <a:rPr lang="ja-JP" altLang="en-US" dirty="0" smtClean="0"/>
              <a:t>～赤道域での準水平波動～</a:t>
            </a:r>
            <a:endParaRPr lang="en-US" altLang="ja-JP" dirty="0" smtClean="0"/>
          </a:p>
          <a:p>
            <a:pPr algn="ctr">
              <a:lnSpc>
                <a:spcPct val="170000"/>
              </a:lnSpc>
              <a:buNone/>
            </a:pPr>
            <a:r>
              <a:rPr lang="ja-JP" altLang="en-US" dirty="0" smtClean="0"/>
              <a:t>・混合ロスビー重力波</a:t>
            </a:r>
            <a:endParaRPr lang="en-US" altLang="ja-JP" dirty="0" smtClean="0"/>
          </a:p>
          <a:p>
            <a:pPr algn="ctr">
              <a:lnSpc>
                <a:spcPct val="170000"/>
              </a:lnSpc>
              <a:buNone/>
            </a:pPr>
            <a:r>
              <a:rPr lang="ja-JP" altLang="en-US" dirty="0" smtClean="0"/>
              <a:t>・赤道域での波の捕捉</a:t>
            </a:r>
            <a:endParaRPr lang="en-US" altLang="ja-JP" dirty="0" smtClean="0"/>
          </a:p>
          <a:p>
            <a:pPr algn="ctr">
              <a:lnSpc>
                <a:spcPct val="170000"/>
              </a:lnSpc>
              <a:buNone/>
            </a:pPr>
            <a:r>
              <a:rPr lang="ja-JP" altLang="en-US" dirty="0" smtClean="0"/>
              <a:t>・強制定常運動</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68346"/>
          </a:xfrm>
        </p:spPr>
        <p:txBody>
          <a:bodyPr>
            <a:normAutofit/>
          </a:bodyPr>
          <a:lstStyle/>
          <a:p>
            <a:r>
              <a:rPr lang="ja-JP" altLang="en-US" sz="4000" dirty="0" smtClean="0"/>
              <a:t>慣性重力波とロスビー波</a:t>
            </a:r>
            <a:endParaRPr kumimoji="1" lang="ja-JP" altLang="en-US" sz="4000" dirty="0"/>
          </a:p>
        </p:txBody>
      </p:sp>
      <p:sp>
        <p:nvSpPr>
          <p:cNvPr id="3" name="コンテンツ プレースホルダ 2"/>
          <p:cNvSpPr>
            <a:spLocks noGrp="1"/>
          </p:cNvSpPr>
          <p:nvPr>
            <p:ph idx="1"/>
          </p:nvPr>
        </p:nvSpPr>
        <p:spPr>
          <a:xfrm>
            <a:off x="285720" y="1357298"/>
            <a:ext cx="8072494" cy="2286016"/>
          </a:xfrm>
        </p:spPr>
        <p:txBody>
          <a:bodyPr>
            <a:normAutofit/>
          </a:bodyPr>
          <a:lstStyle/>
          <a:p>
            <a:pPr>
              <a:buNone/>
            </a:pPr>
            <a:r>
              <a:rPr lang="ja-JP" altLang="en-US" b="1" dirty="0" smtClean="0">
                <a:solidFill>
                  <a:schemeClr val="accent6">
                    <a:lumMod val="75000"/>
                  </a:schemeClr>
                </a:solidFill>
                <a:latin typeface="+mj-ea"/>
                <a:ea typeface="+mj-ea"/>
              </a:rPr>
              <a:t>慣性重力波</a:t>
            </a:r>
            <a:endParaRPr lang="en-US" altLang="ja-JP" b="1" dirty="0" smtClean="0">
              <a:solidFill>
                <a:schemeClr val="accent6">
                  <a:lumMod val="75000"/>
                </a:schemeClr>
              </a:solidFill>
              <a:latin typeface="+mj-ea"/>
              <a:ea typeface="+mj-ea"/>
            </a:endParaRPr>
          </a:p>
          <a:p>
            <a:pPr>
              <a:buNone/>
            </a:pPr>
            <a:r>
              <a:rPr lang="ja-JP" altLang="en-US" sz="2800" dirty="0" smtClean="0"/>
              <a:t>・復元力は重力</a:t>
            </a:r>
            <a:endParaRPr lang="en-US" altLang="ja-JP" sz="2800" dirty="0" smtClean="0"/>
          </a:p>
          <a:p>
            <a:pPr>
              <a:buNone/>
            </a:pPr>
            <a:r>
              <a:rPr lang="ja-JP" altLang="en-US" sz="2800" dirty="0" smtClean="0"/>
              <a:t>・総観規模ではあまり重要でない</a:t>
            </a:r>
            <a:endParaRPr lang="en-US" altLang="ja-JP" sz="2800" dirty="0" smtClean="0"/>
          </a:p>
          <a:p>
            <a:pPr>
              <a:buNone/>
            </a:pPr>
            <a:r>
              <a:rPr lang="ja-JP" altLang="en-US" sz="2800" dirty="0" smtClean="0"/>
              <a:t>・中層大気に運動量を輸送</a:t>
            </a:r>
            <a:endParaRPr lang="en-US" altLang="ja-JP" sz="2800" dirty="0" smtClean="0"/>
          </a:p>
        </p:txBody>
      </p:sp>
      <p:sp>
        <p:nvSpPr>
          <p:cNvPr id="4" name="コンテンツ プレースホルダ 2"/>
          <p:cNvSpPr txBox="1">
            <a:spLocks/>
          </p:cNvSpPr>
          <p:nvPr/>
        </p:nvSpPr>
        <p:spPr>
          <a:xfrm>
            <a:off x="214282" y="3643314"/>
            <a:ext cx="7358114" cy="278608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1" lang="ja-JP" altLang="en-US" sz="3200" b="1" i="0" u="none" strike="noStrike" kern="1200" cap="none" spc="0" normalizeH="0" baseline="0" noProof="0" dirty="0" smtClean="0">
                <a:ln>
                  <a:noFill/>
                </a:ln>
                <a:solidFill>
                  <a:schemeClr val="accent6">
                    <a:lumMod val="75000"/>
                  </a:schemeClr>
                </a:solidFill>
                <a:effectLst/>
                <a:uLnTx/>
                <a:uFillTx/>
                <a:latin typeface="+mj-ea"/>
                <a:ea typeface="+mj-ea"/>
                <a:cs typeface="+mn-cs"/>
              </a:rPr>
              <a:t>ロスビー波</a:t>
            </a:r>
            <a:endParaRPr kumimoji="1" lang="en-US" altLang="ja-JP" sz="3200" b="1" i="0" u="none" strike="noStrike" kern="1200" cap="none" spc="0" normalizeH="0" baseline="0" noProof="0" dirty="0" smtClean="0">
              <a:ln>
                <a:noFill/>
              </a:ln>
              <a:solidFill>
                <a:schemeClr val="accent6">
                  <a:lumMod val="75000"/>
                </a:schemeClr>
              </a:solidFill>
              <a:effectLst/>
              <a:uLnTx/>
              <a:uFillTx/>
              <a:latin typeface="+mj-ea"/>
              <a:ea typeface="+mj-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2800" dirty="0" smtClean="0"/>
              <a:t>・復元力は</a:t>
            </a:r>
            <a:r>
              <a:rPr lang="en-US" altLang="ja-JP" sz="2800" dirty="0"/>
              <a:t>f</a:t>
            </a:r>
            <a:r>
              <a:rPr lang="ja-JP" altLang="en-US" sz="2800" dirty="0" smtClean="0"/>
              <a:t>の緯度変化</a:t>
            </a:r>
            <a:r>
              <a:rPr lang="en-US" altLang="ja-JP" sz="2800" dirty="0" smtClean="0"/>
              <a:t>(β</a:t>
            </a:r>
            <a:r>
              <a:rPr lang="ja-JP" altLang="en-US" sz="2800" dirty="0" smtClean="0"/>
              <a:t>効果</a:t>
            </a:r>
            <a:r>
              <a:rPr lang="en-US" altLang="ja-JP" sz="2800" dirty="0" smtClean="0"/>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・総観規模で重要</a:t>
            </a:r>
            <a:endParaRPr kumimoji="1" lang="en-US" altLang="ja-JP"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2800" dirty="0" smtClean="0"/>
              <a:t>・西向きにしか進まない</a:t>
            </a:r>
            <a:endParaRPr kumimoji="1" lang="en-US" altLang="ja-JP"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3553" name="Picture 1" descr="C:\Documents and Settings\hiro\デスクトップ\STP論文紹介\rossby2.GIF"/>
          <p:cNvPicPr>
            <a:picLocks noChangeAspect="1" noChangeArrowheads="1"/>
          </p:cNvPicPr>
          <p:nvPr/>
        </p:nvPicPr>
        <p:blipFill>
          <a:blip r:embed="rId4" cstate="print"/>
          <a:srcRect/>
          <a:stretch>
            <a:fillRect/>
          </a:stretch>
        </p:blipFill>
        <p:spPr bwMode="auto">
          <a:xfrm flipV="1">
            <a:off x="5429256" y="1142984"/>
            <a:ext cx="3714744" cy="5715016"/>
          </a:xfrm>
          <a:prstGeom prst="rect">
            <a:avLst/>
          </a:prstGeom>
          <a:noFill/>
        </p:spPr>
      </p:pic>
      <p:sp>
        <p:nvSpPr>
          <p:cNvPr id="8" name="テキスト ボックス 7"/>
          <p:cNvSpPr txBox="1"/>
          <p:nvPr/>
        </p:nvSpPr>
        <p:spPr>
          <a:xfrm>
            <a:off x="5622614" y="868028"/>
            <a:ext cx="500066" cy="461665"/>
          </a:xfrm>
          <a:prstGeom prst="rect">
            <a:avLst/>
          </a:prstGeom>
          <a:noFill/>
        </p:spPr>
        <p:txBody>
          <a:bodyPr wrap="square" rtlCol="0">
            <a:spAutoFit/>
          </a:bodyPr>
          <a:lstStyle/>
          <a:p>
            <a:r>
              <a:rPr kumimoji="1" lang="en-US" altLang="ja-JP" sz="2400" dirty="0" smtClean="0"/>
              <a:t>ω</a:t>
            </a:r>
            <a:endParaRPr kumimoji="1" lang="ja-JP" altLang="en-US" sz="2400" dirty="0"/>
          </a:p>
        </p:txBody>
      </p:sp>
      <p:sp>
        <p:nvSpPr>
          <p:cNvPr id="9" name="テキスト ボックス 8"/>
          <p:cNvSpPr txBox="1"/>
          <p:nvPr/>
        </p:nvSpPr>
        <p:spPr>
          <a:xfrm>
            <a:off x="8792367" y="3857628"/>
            <a:ext cx="500066" cy="461665"/>
          </a:xfrm>
          <a:prstGeom prst="rect">
            <a:avLst/>
          </a:prstGeom>
          <a:noFill/>
        </p:spPr>
        <p:txBody>
          <a:bodyPr wrap="square" rtlCol="0">
            <a:spAutoFit/>
          </a:bodyPr>
          <a:lstStyle/>
          <a:p>
            <a:r>
              <a:rPr lang="en-US" altLang="ja-JP" sz="2400" dirty="0" smtClean="0"/>
              <a:t>k</a:t>
            </a:r>
            <a:endParaRPr kumimoji="1" lang="ja-JP" altLang="en-US" sz="2400" dirty="0"/>
          </a:p>
        </p:txBody>
      </p:sp>
      <p:graphicFrame>
        <p:nvGraphicFramePr>
          <p:cNvPr id="10" name="オブジェクト 9"/>
          <p:cNvGraphicFramePr>
            <a:graphicFrameLocks noChangeAspect="1"/>
          </p:cNvGraphicFramePr>
          <p:nvPr/>
        </p:nvGraphicFramePr>
        <p:xfrm>
          <a:off x="5449576" y="2663821"/>
          <a:ext cx="372889" cy="479428"/>
        </p:xfrm>
        <a:graphic>
          <a:graphicData uri="http://schemas.openxmlformats.org/presentationml/2006/ole">
            <p:oleObj spid="_x0000_s23554" name="数式" r:id="rId5" imgW="177480" imgH="228600" progId="Equation.3">
              <p:embed/>
            </p:oleObj>
          </a:graphicData>
        </a:graphic>
      </p:graphicFrame>
      <p:sp>
        <p:nvSpPr>
          <p:cNvPr id="11" name="テキスト ボックス 10"/>
          <p:cNvSpPr txBox="1"/>
          <p:nvPr/>
        </p:nvSpPr>
        <p:spPr>
          <a:xfrm>
            <a:off x="6572264" y="1857364"/>
            <a:ext cx="2428860" cy="461665"/>
          </a:xfrm>
          <a:prstGeom prst="rect">
            <a:avLst/>
          </a:prstGeom>
          <a:noFill/>
        </p:spPr>
        <p:txBody>
          <a:bodyPr wrap="square" rtlCol="0">
            <a:spAutoFit/>
          </a:bodyPr>
          <a:lstStyle/>
          <a:p>
            <a:r>
              <a:rPr kumimoji="1" lang="ja-JP" altLang="en-US" sz="2400" dirty="0" smtClean="0"/>
              <a:t>西進慣性</a:t>
            </a:r>
            <a:r>
              <a:rPr lang="ja-JP" altLang="en-US" sz="2400" dirty="0" smtClean="0"/>
              <a:t>重力波</a:t>
            </a:r>
            <a:endParaRPr kumimoji="1" lang="ja-JP" altLang="en-US" sz="2400" dirty="0"/>
          </a:p>
        </p:txBody>
      </p:sp>
      <p:sp>
        <p:nvSpPr>
          <p:cNvPr id="12" name="テキスト ボックス 11"/>
          <p:cNvSpPr txBox="1"/>
          <p:nvPr/>
        </p:nvSpPr>
        <p:spPr>
          <a:xfrm>
            <a:off x="6572264" y="3500438"/>
            <a:ext cx="2000264" cy="461665"/>
          </a:xfrm>
          <a:prstGeom prst="rect">
            <a:avLst/>
          </a:prstGeom>
          <a:noFill/>
        </p:spPr>
        <p:txBody>
          <a:bodyPr wrap="square" rtlCol="0">
            <a:spAutoFit/>
          </a:bodyPr>
          <a:lstStyle/>
          <a:p>
            <a:r>
              <a:rPr kumimoji="1" lang="ja-JP" altLang="en-US" sz="2400" dirty="0" smtClean="0"/>
              <a:t>ロスビー波</a:t>
            </a:r>
            <a:endParaRPr kumimoji="1" lang="ja-JP" altLang="en-US" sz="2400" dirty="0"/>
          </a:p>
        </p:txBody>
      </p:sp>
      <p:sp>
        <p:nvSpPr>
          <p:cNvPr id="13" name="テキスト ボックス 12"/>
          <p:cNvSpPr txBox="1"/>
          <p:nvPr/>
        </p:nvSpPr>
        <p:spPr>
          <a:xfrm>
            <a:off x="6572582" y="5817252"/>
            <a:ext cx="2500298" cy="461665"/>
          </a:xfrm>
          <a:prstGeom prst="rect">
            <a:avLst/>
          </a:prstGeom>
          <a:noFill/>
        </p:spPr>
        <p:txBody>
          <a:bodyPr wrap="square" rtlCol="0">
            <a:spAutoFit/>
          </a:bodyPr>
          <a:lstStyle/>
          <a:p>
            <a:r>
              <a:rPr lang="ja-JP" altLang="en-US" sz="2400" dirty="0" smtClean="0"/>
              <a:t>東</a:t>
            </a:r>
            <a:r>
              <a:rPr kumimoji="1" lang="ja-JP" altLang="en-US" sz="2400" dirty="0" smtClean="0"/>
              <a:t>進慣性</a:t>
            </a:r>
            <a:r>
              <a:rPr lang="ja-JP" altLang="en-US" sz="2400" dirty="0" smtClean="0"/>
              <a:t>重力波</a:t>
            </a:r>
            <a:endParaRPr kumimoji="1" lang="ja-JP" altLang="en-US" sz="2400" dirty="0"/>
          </a:p>
        </p:txBody>
      </p:sp>
      <p:cxnSp>
        <p:nvCxnSpPr>
          <p:cNvPr id="15" name="直線矢印コネクタ 14"/>
          <p:cNvCxnSpPr/>
          <p:nvPr/>
        </p:nvCxnSpPr>
        <p:spPr>
          <a:xfrm rot="10800000" flipV="1">
            <a:off x="6143636" y="4929198"/>
            <a:ext cx="500066" cy="2857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3555" name="Object 3"/>
          <p:cNvGraphicFramePr>
            <a:graphicFrameLocks noChangeAspect="1"/>
          </p:cNvGraphicFramePr>
          <p:nvPr/>
        </p:nvGraphicFramePr>
        <p:xfrm>
          <a:off x="5374747" y="4857760"/>
          <a:ext cx="474556" cy="387340"/>
        </p:xfrm>
        <a:graphic>
          <a:graphicData uri="http://schemas.openxmlformats.org/presentationml/2006/ole">
            <p:oleObj spid="_x0000_s23555" name="数式" r:id="rId6" imgW="279360" imgH="228600" progId="Equation.3">
              <p:embed/>
            </p:oleObj>
          </a:graphicData>
        </a:graphic>
      </p:graphicFrame>
      <p:sp>
        <p:nvSpPr>
          <p:cNvPr id="20" name="テキスト ボックス 19"/>
          <p:cNvSpPr txBox="1"/>
          <p:nvPr/>
        </p:nvSpPr>
        <p:spPr>
          <a:xfrm>
            <a:off x="6592584" y="4643764"/>
            <a:ext cx="1785950" cy="461665"/>
          </a:xfrm>
          <a:prstGeom prst="rect">
            <a:avLst/>
          </a:prstGeom>
          <a:noFill/>
        </p:spPr>
        <p:txBody>
          <a:bodyPr wrap="square" rtlCol="0">
            <a:spAutoFit/>
          </a:bodyPr>
          <a:lstStyle/>
          <a:p>
            <a:r>
              <a:rPr kumimoji="1" lang="ja-JP" altLang="en-US" sz="2400" dirty="0" smtClean="0"/>
              <a:t>ケルビン波</a:t>
            </a:r>
            <a:endParaRPr kumimoji="1" lang="ja-JP" altLang="en-US" sz="2400" dirty="0"/>
          </a:p>
        </p:txBody>
      </p:sp>
      <p:graphicFrame>
        <p:nvGraphicFramePr>
          <p:cNvPr id="21" name="オブジェクト 20"/>
          <p:cNvGraphicFramePr>
            <a:graphicFrameLocks noChangeAspect="1"/>
          </p:cNvGraphicFramePr>
          <p:nvPr/>
        </p:nvGraphicFramePr>
        <p:xfrm>
          <a:off x="6143636" y="2928934"/>
          <a:ext cx="901604" cy="428628"/>
        </p:xfrm>
        <a:graphic>
          <a:graphicData uri="http://schemas.openxmlformats.org/presentationml/2006/ole">
            <p:oleObj spid="_x0000_s23556" name="数式" r:id="rId7" imgW="723600" imgH="253800" progId="Equation.3">
              <p:embed/>
            </p:oleObj>
          </a:graphicData>
        </a:graphic>
      </p:graphicFrame>
      <p:sp>
        <p:nvSpPr>
          <p:cNvPr id="22" name="テキスト ボックス 21"/>
          <p:cNvSpPr txBox="1"/>
          <p:nvPr/>
        </p:nvSpPr>
        <p:spPr>
          <a:xfrm>
            <a:off x="7715272" y="4143380"/>
            <a:ext cx="500066" cy="369332"/>
          </a:xfrm>
          <a:prstGeom prst="rect">
            <a:avLst/>
          </a:prstGeom>
          <a:noFill/>
        </p:spPr>
        <p:txBody>
          <a:bodyPr wrap="square" rtlCol="0">
            <a:spAutoFit/>
          </a:bodyPr>
          <a:lstStyle/>
          <a:p>
            <a:r>
              <a:rPr kumimoji="1" lang="en-US" altLang="ja-JP" dirty="0" smtClean="0"/>
              <a:t>8/λ</a:t>
            </a:r>
            <a:endParaRPr kumimoji="1" lang="ja-JP" altLang="en-US" dirty="0"/>
          </a:p>
        </p:txBody>
      </p:sp>
      <p:sp>
        <p:nvSpPr>
          <p:cNvPr id="23" name="テキスト ボックス 22"/>
          <p:cNvSpPr txBox="1"/>
          <p:nvPr/>
        </p:nvSpPr>
        <p:spPr>
          <a:xfrm>
            <a:off x="6674500" y="4131238"/>
            <a:ext cx="500066" cy="369332"/>
          </a:xfrm>
          <a:prstGeom prst="rect">
            <a:avLst/>
          </a:prstGeom>
          <a:noFill/>
        </p:spPr>
        <p:txBody>
          <a:bodyPr wrap="square" rtlCol="0">
            <a:spAutoFit/>
          </a:bodyPr>
          <a:lstStyle/>
          <a:p>
            <a:r>
              <a:rPr kumimoji="1" lang="en-US" altLang="ja-JP" dirty="0" smtClean="0"/>
              <a:t>4/λ</a:t>
            </a:r>
            <a:endParaRPr kumimoji="1" lang="ja-JP" altLang="en-US" dirty="0"/>
          </a:p>
        </p:txBody>
      </p:sp>
      <p:pic>
        <p:nvPicPr>
          <p:cNvPr id="23557" name="Picture 5" descr="C:\Documents and Settings\hiro\デスクトップ\STP論文紹介\eq5.bmp"/>
          <p:cNvPicPr>
            <a:picLocks noChangeAspect="1" noChangeArrowheads="1"/>
          </p:cNvPicPr>
          <p:nvPr/>
        </p:nvPicPr>
        <p:blipFill>
          <a:blip r:embed="rId8" cstate="print"/>
          <a:srcRect/>
          <a:stretch>
            <a:fillRect/>
          </a:stretch>
        </p:blipFill>
        <p:spPr bwMode="auto">
          <a:xfrm>
            <a:off x="1071538" y="4786322"/>
            <a:ext cx="3793733" cy="37623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5470"/>
          </a:xfrm>
        </p:spPr>
        <p:txBody>
          <a:bodyPr>
            <a:normAutofit/>
          </a:bodyPr>
          <a:lstStyle/>
          <a:p>
            <a:r>
              <a:rPr lang="ja-JP" altLang="en-US" sz="4000" dirty="0" smtClean="0"/>
              <a:t>モデルと方程式</a:t>
            </a:r>
            <a:endParaRPr kumimoji="1" lang="ja-JP" altLang="en-US" sz="4000" dirty="0"/>
          </a:p>
        </p:txBody>
      </p:sp>
      <p:pic>
        <p:nvPicPr>
          <p:cNvPr id="4" name="Picture 2" descr="C:\Documents and Settings\hiro\デスクトップ\STP論文紹介\eq1.bmp"/>
          <p:cNvPicPr>
            <a:picLocks noChangeAspect="1" noChangeArrowheads="1"/>
          </p:cNvPicPr>
          <p:nvPr/>
        </p:nvPicPr>
        <p:blipFill>
          <a:blip r:embed="rId3" cstate="print"/>
          <a:srcRect/>
          <a:stretch>
            <a:fillRect/>
          </a:stretch>
        </p:blipFill>
        <p:spPr bwMode="auto">
          <a:xfrm>
            <a:off x="642910" y="4357694"/>
            <a:ext cx="2928958" cy="2025100"/>
          </a:xfrm>
          <a:prstGeom prst="rect">
            <a:avLst/>
          </a:prstGeom>
          <a:noFill/>
        </p:spPr>
      </p:pic>
      <p:grpSp>
        <p:nvGrpSpPr>
          <p:cNvPr id="55" name="グループ化 54"/>
          <p:cNvGrpSpPr/>
          <p:nvPr/>
        </p:nvGrpSpPr>
        <p:grpSpPr>
          <a:xfrm>
            <a:off x="6072198" y="1714488"/>
            <a:ext cx="2714644" cy="2143140"/>
            <a:chOff x="4572000" y="1214422"/>
            <a:chExt cx="3429024" cy="2643206"/>
          </a:xfrm>
        </p:grpSpPr>
        <p:sp>
          <p:nvSpPr>
            <p:cNvPr id="24" name="円/楕円 23"/>
            <p:cNvSpPr/>
            <p:nvPr/>
          </p:nvSpPr>
          <p:spPr>
            <a:xfrm>
              <a:off x="4572000" y="1285860"/>
              <a:ext cx="2571768" cy="25717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弧 24"/>
            <p:cNvSpPr/>
            <p:nvPr/>
          </p:nvSpPr>
          <p:spPr>
            <a:xfrm flipV="1">
              <a:off x="4572000" y="2285992"/>
              <a:ext cx="2571768" cy="571504"/>
            </a:xfrm>
            <a:prstGeom prst="arc">
              <a:avLst>
                <a:gd name="adj1" fmla="val 10912999"/>
                <a:gd name="adj2" fmla="val 2155107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7" name="直線矢印コネクタ 36"/>
            <p:cNvCxnSpPr/>
            <p:nvPr/>
          </p:nvCxnSpPr>
          <p:spPr>
            <a:xfrm rot="16200000" flipV="1">
              <a:off x="5643570" y="1785926"/>
              <a:ext cx="928694" cy="2143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rot="5400000" flipH="1" flipV="1">
              <a:off x="6143636" y="1571612"/>
              <a:ext cx="857256" cy="7143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円弧 43"/>
            <p:cNvSpPr/>
            <p:nvPr/>
          </p:nvSpPr>
          <p:spPr>
            <a:xfrm flipV="1">
              <a:off x="4643438" y="1857364"/>
              <a:ext cx="2428892" cy="500066"/>
            </a:xfrm>
            <a:prstGeom prst="arc">
              <a:avLst>
                <a:gd name="adj1" fmla="val 10912999"/>
                <a:gd name="adj2" fmla="val 2155107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2" name="直線矢印コネクタ 31"/>
            <p:cNvCxnSpPr/>
            <p:nvPr/>
          </p:nvCxnSpPr>
          <p:spPr>
            <a:xfrm flipV="1">
              <a:off x="6215074" y="2214554"/>
              <a:ext cx="1143008" cy="1428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7358082" y="2000240"/>
              <a:ext cx="642942" cy="369332"/>
            </a:xfrm>
            <a:prstGeom prst="rect">
              <a:avLst/>
            </a:prstGeom>
            <a:noFill/>
          </p:spPr>
          <p:txBody>
            <a:bodyPr wrap="square" rtlCol="0">
              <a:spAutoFit/>
            </a:bodyPr>
            <a:lstStyle/>
            <a:p>
              <a:r>
                <a:rPr lang="en-US" altLang="ja-JP" dirty="0" smtClean="0"/>
                <a:t>x</a:t>
              </a:r>
            </a:p>
          </p:txBody>
        </p:sp>
        <p:sp>
          <p:nvSpPr>
            <p:cNvPr id="52" name="テキスト ボックス 51"/>
            <p:cNvSpPr txBox="1"/>
            <p:nvPr/>
          </p:nvSpPr>
          <p:spPr>
            <a:xfrm>
              <a:off x="5643570" y="1357298"/>
              <a:ext cx="285752" cy="369332"/>
            </a:xfrm>
            <a:prstGeom prst="rect">
              <a:avLst/>
            </a:prstGeom>
            <a:noFill/>
          </p:spPr>
          <p:txBody>
            <a:bodyPr wrap="square" rtlCol="0">
              <a:spAutoFit/>
            </a:bodyPr>
            <a:lstStyle/>
            <a:p>
              <a:r>
                <a:rPr lang="en-US" altLang="ja-JP" dirty="0" smtClean="0"/>
                <a:t>y</a:t>
              </a:r>
              <a:endParaRPr kumimoji="1" lang="ja-JP" altLang="en-US" dirty="0"/>
            </a:p>
          </p:txBody>
        </p:sp>
        <p:sp>
          <p:nvSpPr>
            <p:cNvPr id="53" name="テキスト ボックス 52"/>
            <p:cNvSpPr txBox="1"/>
            <p:nvPr/>
          </p:nvSpPr>
          <p:spPr>
            <a:xfrm>
              <a:off x="6858016" y="1214422"/>
              <a:ext cx="428628" cy="369332"/>
            </a:xfrm>
            <a:prstGeom prst="rect">
              <a:avLst/>
            </a:prstGeom>
            <a:noFill/>
          </p:spPr>
          <p:txBody>
            <a:bodyPr wrap="square" rtlCol="0">
              <a:spAutoFit/>
            </a:bodyPr>
            <a:lstStyle/>
            <a:p>
              <a:r>
                <a:rPr kumimoji="1" lang="en-US" altLang="ja-JP" dirty="0" smtClean="0"/>
                <a:t>z</a:t>
              </a:r>
              <a:endParaRPr kumimoji="1" lang="ja-JP" altLang="en-US" dirty="0"/>
            </a:p>
          </p:txBody>
        </p:sp>
      </p:grpSp>
      <p:sp>
        <p:nvSpPr>
          <p:cNvPr id="54" name="テキスト ボックス 53"/>
          <p:cNvSpPr txBox="1"/>
          <p:nvPr/>
        </p:nvSpPr>
        <p:spPr>
          <a:xfrm>
            <a:off x="3500430" y="4714884"/>
            <a:ext cx="2000264" cy="523220"/>
          </a:xfrm>
          <a:prstGeom prst="rect">
            <a:avLst/>
          </a:prstGeom>
          <a:noFill/>
        </p:spPr>
        <p:txBody>
          <a:bodyPr wrap="square" rtlCol="0">
            <a:spAutoFit/>
          </a:bodyPr>
          <a:lstStyle/>
          <a:p>
            <a:r>
              <a:rPr lang="ja-JP" altLang="en-US" sz="2800" dirty="0" smtClean="0"/>
              <a:t>運動方程式</a:t>
            </a:r>
            <a:endParaRPr kumimoji="1" lang="ja-JP" altLang="en-US" sz="2800" dirty="0"/>
          </a:p>
        </p:txBody>
      </p:sp>
      <p:sp>
        <p:nvSpPr>
          <p:cNvPr id="56" name="右中かっこ 55"/>
          <p:cNvSpPr/>
          <p:nvPr/>
        </p:nvSpPr>
        <p:spPr>
          <a:xfrm>
            <a:off x="3000364" y="4357694"/>
            <a:ext cx="428628" cy="1143008"/>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テキスト ボックス 56"/>
          <p:cNvSpPr txBox="1"/>
          <p:nvPr/>
        </p:nvSpPr>
        <p:spPr>
          <a:xfrm>
            <a:off x="3643306" y="5715016"/>
            <a:ext cx="1643074" cy="523220"/>
          </a:xfrm>
          <a:prstGeom prst="rect">
            <a:avLst/>
          </a:prstGeom>
          <a:noFill/>
        </p:spPr>
        <p:txBody>
          <a:bodyPr wrap="square" rtlCol="0">
            <a:spAutoFit/>
          </a:bodyPr>
          <a:lstStyle/>
          <a:p>
            <a:r>
              <a:rPr kumimoji="1" lang="ja-JP" altLang="en-US" sz="2800" dirty="0" smtClean="0"/>
              <a:t>連続の式</a:t>
            </a:r>
            <a:endParaRPr kumimoji="1" lang="ja-JP" altLang="en-US" sz="2800" dirty="0"/>
          </a:p>
        </p:txBody>
      </p:sp>
      <p:sp>
        <p:nvSpPr>
          <p:cNvPr id="58" name="テキスト ボックス 57"/>
          <p:cNvSpPr txBox="1"/>
          <p:nvPr/>
        </p:nvSpPr>
        <p:spPr>
          <a:xfrm>
            <a:off x="5857884" y="4286256"/>
            <a:ext cx="2786082" cy="2245102"/>
          </a:xfrm>
          <a:prstGeom prst="rect">
            <a:avLst/>
          </a:prstGeom>
          <a:noFill/>
          <a:ln>
            <a:solidFill>
              <a:schemeClr val="tx1"/>
            </a:solidFill>
          </a:ln>
        </p:spPr>
        <p:txBody>
          <a:bodyPr wrap="square" rtlCol="0">
            <a:spAutoFit/>
          </a:bodyPr>
          <a:lstStyle/>
          <a:p>
            <a:pPr>
              <a:lnSpc>
                <a:spcPct val="150000"/>
              </a:lnSpc>
            </a:pPr>
            <a:r>
              <a:rPr kumimoji="1" lang="en-US" altLang="ja-JP" sz="2400" dirty="0" smtClean="0"/>
              <a:t>u:</a:t>
            </a:r>
            <a:r>
              <a:rPr kumimoji="1" lang="ja-JP" altLang="en-US" sz="2400" dirty="0" smtClean="0"/>
              <a:t>速度の東西成分</a:t>
            </a:r>
            <a:endParaRPr kumimoji="1" lang="en-US" altLang="ja-JP" sz="2400" dirty="0" smtClean="0"/>
          </a:p>
          <a:p>
            <a:pPr>
              <a:lnSpc>
                <a:spcPct val="150000"/>
              </a:lnSpc>
            </a:pPr>
            <a:r>
              <a:rPr lang="en-US" altLang="ja-JP" sz="2400" dirty="0" smtClean="0"/>
              <a:t>v:</a:t>
            </a:r>
            <a:r>
              <a:rPr lang="ja-JP" altLang="en-US" sz="2400" dirty="0" smtClean="0"/>
              <a:t>速度の南北成分</a:t>
            </a:r>
            <a:endParaRPr lang="en-US" altLang="ja-JP" sz="2400" dirty="0" smtClean="0"/>
          </a:p>
          <a:p>
            <a:pPr>
              <a:lnSpc>
                <a:spcPct val="150000"/>
              </a:lnSpc>
            </a:pPr>
            <a:r>
              <a:rPr lang="en-US" altLang="ja-JP" sz="2400" dirty="0" smtClean="0"/>
              <a:t>f:</a:t>
            </a:r>
            <a:r>
              <a:rPr lang="ja-JP" altLang="en-US" sz="2400" dirty="0" smtClean="0"/>
              <a:t>コリオリ力</a:t>
            </a:r>
            <a:r>
              <a:rPr lang="en-US" altLang="ja-JP" sz="2400" dirty="0" smtClean="0"/>
              <a:t>(2Ωsinφ)</a:t>
            </a:r>
          </a:p>
          <a:p>
            <a:pPr>
              <a:lnSpc>
                <a:spcPct val="150000"/>
              </a:lnSpc>
            </a:pPr>
            <a:r>
              <a:rPr lang="en-US" altLang="ja-JP" sz="2400" dirty="0" smtClean="0"/>
              <a:t>g:</a:t>
            </a:r>
            <a:r>
              <a:rPr lang="ja-JP" altLang="en-US" sz="2400" dirty="0" smtClean="0"/>
              <a:t>重力加速度</a:t>
            </a:r>
            <a:endParaRPr kumimoji="1" lang="ja-JP" altLang="en-US" sz="2400" dirty="0"/>
          </a:p>
        </p:txBody>
      </p:sp>
      <p:pic>
        <p:nvPicPr>
          <p:cNvPr id="21506" name="Picture 2" descr="C:\Documents and Settings\hiro\デスクトップ\STP論文紹介\model.png"/>
          <p:cNvPicPr>
            <a:picLocks noChangeAspect="1" noChangeArrowheads="1"/>
          </p:cNvPicPr>
          <p:nvPr/>
        </p:nvPicPr>
        <p:blipFill>
          <a:blip r:embed="rId4" cstate="print"/>
          <a:srcRect/>
          <a:stretch>
            <a:fillRect/>
          </a:stretch>
        </p:blipFill>
        <p:spPr bwMode="auto">
          <a:xfrm>
            <a:off x="428596" y="1500174"/>
            <a:ext cx="4141907" cy="2742121"/>
          </a:xfrm>
          <a:prstGeom prst="rect">
            <a:avLst/>
          </a:prstGeom>
          <a:noFill/>
        </p:spPr>
      </p:pic>
      <p:sp>
        <p:nvSpPr>
          <p:cNvPr id="3" name="コンテンツ プレースホルダ 2"/>
          <p:cNvSpPr>
            <a:spLocks noGrp="1"/>
          </p:cNvSpPr>
          <p:nvPr>
            <p:ph idx="1"/>
          </p:nvPr>
        </p:nvSpPr>
        <p:spPr>
          <a:xfrm>
            <a:off x="428596" y="1071546"/>
            <a:ext cx="8229600" cy="500066"/>
          </a:xfrm>
        </p:spPr>
        <p:txBody>
          <a:bodyPr>
            <a:noAutofit/>
          </a:bodyPr>
          <a:lstStyle/>
          <a:p>
            <a:pPr>
              <a:buNone/>
            </a:pPr>
            <a:r>
              <a:rPr kumimoji="1" lang="ja-JP" altLang="en-US" sz="2800" dirty="0" smtClean="0"/>
              <a:t>発散順圧モデル</a:t>
            </a:r>
            <a:endParaRPr kumimoji="1" lang="ja-JP" alt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hiro\デスクトップ\STP論文紹介\equation2.bmp"/>
          <p:cNvPicPr>
            <a:picLocks noChangeAspect="1" noChangeArrowheads="1"/>
          </p:cNvPicPr>
          <p:nvPr/>
        </p:nvPicPr>
        <p:blipFill>
          <a:blip r:embed="rId3" cstate="print"/>
          <a:srcRect/>
          <a:stretch>
            <a:fillRect/>
          </a:stretch>
        </p:blipFill>
        <p:spPr bwMode="auto">
          <a:xfrm>
            <a:off x="4786314" y="4214818"/>
            <a:ext cx="3241253" cy="2520640"/>
          </a:xfrm>
          <a:prstGeom prst="rect">
            <a:avLst/>
          </a:prstGeom>
          <a:noFill/>
        </p:spPr>
      </p:pic>
      <p:pic>
        <p:nvPicPr>
          <p:cNvPr id="1029" name="Picture 5" descr="C:\Documents and Settings\hiro\デスクトップ\STP論文紹介\equation3.bmp"/>
          <p:cNvPicPr>
            <a:picLocks noChangeAspect="1" noChangeArrowheads="1"/>
          </p:cNvPicPr>
          <p:nvPr/>
        </p:nvPicPr>
        <p:blipFill>
          <a:blip r:embed="rId4" cstate="print"/>
          <a:srcRect/>
          <a:stretch>
            <a:fillRect/>
          </a:stretch>
        </p:blipFill>
        <p:spPr bwMode="auto">
          <a:xfrm>
            <a:off x="4857752" y="4143380"/>
            <a:ext cx="3143272" cy="2571768"/>
          </a:xfrm>
          <a:prstGeom prst="rect">
            <a:avLst/>
          </a:prstGeom>
          <a:noFill/>
        </p:spPr>
      </p:pic>
      <p:sp>
        <p:nvSpPr>
          <p:cNvPr id="2" name="タイトル 1"/>
          <p:cNvSpPr>
            <a:spLocks noGrp="1"/>
          </p:cNvSpPr>
          <p:nvPr>
            <p:ph type="title"/>
          </p:nvPr>
        </p:nvSpPr>
        <p:spPr>
          <a:xfrm>
            <a:off x="457200" y="274638"/>
            <a:ext cx="8229600" cy="725470"/>
          </a:xfrm>
        </p:spPr>
        <p:txBody>
          <a:bodyPr>
            <a:normAutofit/>
          </a:bodyPr>
          <a:lstStyle/>
          <a:p>
            <a:r>
              <a:rPr lang="ja-JP" altLang="en-US" sz="4000" dirty="0" smtClean="0"/>
              <a:t>モデルと方程式</a:t>
            </a:r>
            <a:endParaRPr kumimoji="1" lang="ja-JP" altLang="en-US" sz="4000" dirty="0"/>
          </a:p>
        </p:txBody>
      </p:sp>
      <p:sp>
        <p:nvSpPr>
          <p:cNvPr id="19" name="下矢印 18"/>
          <p:cNvSpPr/>
          <p:nvPr/>
        </p:nvSpPr>
        <p:spPr>
          <a:xfrm rot="16200000">
            <a:off x="3964777" y="1250141"/>
            <a:ext cx="500066" cy="1571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Picture 2" descr="C:\Documents and Settings\hiro\デスクトップ\STP論文紹介\eq1.bmp"/>
          <p:cNvPicPr>
            <a:picLocks noChangeAspect="1" noChangeArrowheads="1"/>
          </p:cNvPicPr>
          <p:nvPr/>
        </p:nvPicPr>
        <p:blipFill>
          <a:blip r:embed="rId5" cstate="print"/>
          <a:srcRect/>
          <a:stretch>
            <a:fillRect/>
          </a:stretch>
        </p:blipFill>
        <p:spPr bwMode="auto">
          <a:xfrm>
            <a:off x="571472" y="1214422"/>
            <a:ext cx="2928958" cy="2025100"/>
          </a:xfrm>
          <a:prstGeom prst="rect">
            <a:avLst/>
          </a:prstGeom>
          <a:noFill/>
        </p:spPr>
      </p:pic>
      <p:pic>
        <p:nvPicPr>
          <p:cNvPr id="5" name="Picture 4" descr="C:\Documents and Settings\hiro\デスクトップ\STP論文紹介\eq2.bmp"/>
          <p:cNvPicPr>
            <a:picLocks noChangeAspect="1" noChangeArrowheads="1"/>
          </p:cNvPicPr>
          <p:nvPr/>
        </p:nvPicPr>
        <p:blipFill>
          <a:blip r:embed="rId6" cstate="print"/>
          <a:srcRect/>
          <a:stretch>
            <a:fillRect/>
          </a:stretch>
        </p:blipFill>
        <p:spPr bwMode="auto">
          <a:xfrm>
            <a:off x="3714744" y="2500306"/>
            <a:ext cx="871249" cy="928694"/>
          </a:xfrm>
          <a:prstGeom prst="rect">
            <a:avLst/>
          </a:prstGeom>
          <a:noFill/>
        </p:spPr>
      </p:pic>
      <p:pic>
        <p:nvPicPr>
          <p:cNvPr id="1030" name="Picture 6" descr="C:\Documents and Settings\hiro\デスクトップ\STP論文紹介\eq1a.bmp"/>
          <p:cNvPicPr>
            <a:picLocks noChangeAspect="1" noChangeArrowheads="1"/>
          </p:cNvPicPr>
          <p:nvPr/>
        </p:nvPicPr>
        <p:blipFill>
          <a:blip r:embed="rId7" cstate="print"/>
          <a:srcRect/>
          <a:stretch>
            <a:fillRect/>
          </a:stretch>
        </p:blipFill>
        <p:spPr bwMode="auto">
          <a:xfrm>
            <a:off x="5143504" y="1214422"/>
            <a:ext cx="2500330" cy="2277698"/>
          </a:xfrm>
          <a:prstGeom prst="rect">
            <a:avLst/>
          </a:prstGeom>
          <a:noFill/>
        </p:spPr>
      </p:pic>
      <p:grpSp>
        <p:nvGrpSpPr>
          <p:cNvPr id="7" name="グループ化 27"/>
          <p:cNvGrpSpPr/>
          <p:nvPr/>
        </p:nvGrpSpPr>
        <p:grpSpPr>
          <a:xfrm>
            <a:off x="3071802" y="4714884"/>
            <a:ext cx="2000264" cy="1357322"/>
            <a:chOff x="7000892" y="4500570"/>
            <a:chExt cx="2000264" cy="1357322"/>
          </a:xfrm>
        </p:grpSpPr>
        <p:pic>
          <p:nvPicPr>
            <p:cNvPr id="1031" name="Picture 7" descr="C:\Documents and Settings\hiro\デスクトップ\STP論文紹介\eq3.bmp"/>
            <p:cNvPicPr>
              <a:picLocks noChangeAspect="1" noChangeArrowheads="1"/>
            </p:cNvPicPr>
            <p:nvPr/>
          </p:nvPicPr>
          <p:blipFill>
            <a:blip r:embed="rId8" cstate="print"/>
            <a:srcRect/>
            <a:stretch>
              <a:fillRect/>
            </a:stretch>
          </p:blipFill>
          <p:spPr bwMode="auto">
            <a:xfrm>
              <a:off x="7215207" y="4929198"/>
              <a:ext cx="825506" cy="928694"/>
            </a:xfrm>
            <a:prstGeom prst="rect">
              <a:avLst/>
            </a:prstGeom>
            <a:noFill/>
          </p:spPr>
        </p:pic>
        <p:sp>
          <p:nvSpPr>
            <p:cNvPr id="26" name="テキスト ボックス 25"/>
            <p:cNvSpPr txBox="1"/>
            <p:nvPr/>
          </p:nvSpPr>
          <p:spPr>
            <a:xfrm>
              <a:off x="7000892" y="4500570"/>
              <a:ext cx="2000264" cy="461665"/>
            </a:xfrm>
            <a:prstGeom prst="rect">
              <a:avLst/>
            </a:prstGeom>
            <a:noFill/>
          </p:spPr>
          <p:txBody>
            <a:bodyPr wrap="square" rtlCol="0">
              <a:spAutoFit/>
            </a:bodyPr>
            <a:lstStyle/>
            <a:p>
              <a:r>
                <a:rPr kumimoji="1" lang="ja-JP" altLang="en-US" sz="2400" dirty="0" smtClean="0"/>
                <a:t>波動解を仮定</a:t>
              </a:r>
              <a:endParaRPr kumimoji="1" lang="ja-JP" altLang="en-US" sz="2400" dirty="0"/>
            </a:p>
          </p:txBody>
        </p:sp>
      </p:grpSp>
      <p:sp>
        <p:nvSpPr>
          <p:cNvPr id="28" name="下矢印 27"/>
          <p:cNvSpPr/>
          <p:nvPr/>
        </p:nvSpPr>
        <p:spPr>
          <a:xfrm>
            <a:off x="6000760" y="3500438"/>
            <a:ext cx="642942"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7000892" y="3643314"/>
            <a:ext cx="1428760" cy="400110"/>
          </a:xfrm>
          <a:prstGeom prst="rect">
            <a:avLst/>
          </a:prstGeom>
          <a:noFill/>
        </p:spPr>
        <p:txBody>
          <a:bodyPr wrap="square" rtlCol="0">
            <a:spAutoFit/>
          </a:bodyPr>
          <a:lstStyle/>
          <a:p>
            <a:r>
              <a:rPr lang="ja-JP" altLang="en-US" sz="2000" dirty="0" smtClean="0"/>
              <a:t>無次元化</a:t>
            </a:r>
            <a:endParaRPr kumimoji="1" lang="ja-JP" altLang="en-US" sz="2000" dirty="0"/>
          </a:p>
        </p:txBody>
      </p:sp>
      <p:sp>
        <p:nvSpPr>
          <p:cNvPr id="32" name="テキスト ボックス 31"/>
          <p:cNvSpPr txBox="1"/>
          <p:nvPr/>
        </p:nvSpPr>
        <p:spPr>
          <a:xfrm>
            <a:off x="2928926" y="3429000"/>
            <a:ext cx="2428892" cy="646331"/>
          </a:xfrm>
          <a:prstGeom prst="rect">
            <a:avLst/>
          </a:prstGeom>
          <a:noFill/>
        </p:spPr>
        <p:txBody>
          <a:bodyPr wrap="square" rtlCol="0">
            <a:spAutoFit/>
          </a:bodyPr>
          <a:lstStyle/>
          <a:p>
            <a:r>
              <a:rPr lang="el-GR" altLang="ja-JP" dirty="0" smtClean="0"/>
              <a:t>φ</a:t>
            </a:r>
            <a:r>
              <a:rPr lang="en-US" altLang="ja-JP" dirty="0" smtClean="0"/>
              <a:t>:</a:t>
            </a:r>
            <a:r>
              <a:rPr lang="en-US" altLang="ja-JP" dirty="0" err="1" smtClean="0"/>
              <a:t>Geopotential</a:t>
            </a:r>
            <a:endParaRPr lang="en-US" altLang="ja-JP" dirty="0" smtClean="0"/>
          </a:p>
          <a:p>
            <a:r>
              <a:rPr lang="en-US" altLang="ja-JP" dirty="0" smtClean="0"/>
              <a:t>c:</a:t>
            </a:r>
            <a:r>
              <a:rPr lang="ja-JP" altLang="en-US" dirty="0" smtClean="0"/>
              <a:t>重力波の位相速度</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9"/>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8" grpId="0" animBg="1"/>
      <p:bldP spid="30"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68346"/>
          </a:xfrm>
        </p:spPr>
        <p:txBody>
          <a:bodyPr>
            <a:normAutofit/>
          </a:bodyPr>
          <a:lstStyle/>
          <a:p>
            <a:r>
              <a:rPr kumimoji="1" lang="ja-JP" altLang="en-US" sz="4000" dirty="0" smtClean="0"/>
              <a:t>分散関係式</a:t>
            </a:r>
            <a:endParaRPr kumimoji="1" lang="ja-JP" altLang="en-US" sz="4000" dirty="0"/>
          </a:p>
        </p:txBody>
      </p:sp>
      <p:grpSp>
        <p:nvGrpSpPr>
          <p:cNvPr id="11" name="グループ化 10"/>
          <p:cNvGrpSpPr/>
          <p:nvPr/>
        </p:nvGrpSpPr>
        <p:grpSpPr>
          <a:xfrm>
            <a:off x="714348" y="2428868"/>
            <a:ext cx="3362315" cy="942980"/>
            <a:chOff x="714348" y="2428868"/>
            <a:chExt cx="3362315" cy="942980"/>
          </a:xfrm>
        </p:grpSpPr>
        <p:pic>
          <p:nvPicPr>
            <p:cNvPr id="2052" name="Picture 4" descr="C:\Documents and Settings\hiro\デスクトップ\STP論文紹介\equation5.bmp"/>
            <p:cNvPicPr>
              <a:picLocks noChangeAspect="1" noChangeArrowheads="1"/>
            </p:cNvPicPr>
            <p:nvPr/>
          </p:nvPicPr>
          <p:blipFill>
            <a:blip r:embed="rId3" cstate="print"/>
            <a:srcRect/>
            <a:stretch>
              <a:fillRect/>
            </a:stretch>
          </p:blipFill>
          <p:spPr bwMode="auto">
            <a:xfrm>
              <a:off x="1000100" y="2786058"/>
              <a:ext cx="3076563" cy="585790"/>
            </a:xfrm>
            <a:prstGeom prst="rect">
              <a:avLst/>
            </a:prstGeom>
            <a:noFill/>
          </p:spPr>
        </p:pic>
        <p:sp>
          <p:nvSpPr>
            <p:cNvPr id="10" name="テキスト ボックス 9"/>
            <p:cNvSpPr txBox="1"/>
            <p:nvPr/>
          </p:nvSpPr>
          <p:spPr>
            <a:xfrm>
              <a:off x="714348" y="2428868"/>
              <a:ext cx="2286016" cy="461665"/>
            </a:xfrm>
            <a:prstGeom prst="rect">
              <a:avLst/>
            </a:prstGeom>
            <a:noFill/>
          </p:spPr>
          <p:txBody>
            <a:bodyPr wrap="square" rtlCol="0">
              <a:spAutoFit/>
            </a:bodyPr>
            <a:lstStyle/>
            <a:p>
              <a:r>
                <a:rPr lang="ja-JP" altLang="en-US" sz="2400" dirty="0" smtClean="0"/>
                <a:t>境界条件</a:t>
              </a:r>
              <a:endParaRPr kumimoji="1" lang="ja-JP" altLang="en-US" sz="2400" dirty="0"/>
            </a:p>
          </p:txBody>
        </p:sp>
      </p:grpSp>
      <p:grpSp>
        <p:nvGrpSpPr>
          <p:cNvPr id="39" name="グループ化 38"/>
          <p:cNvGrpSpPr/>
          <p:nvPr/>
        </p:nvGrpSpPr>
        <p:grpSpPr>
          <a:xfrm>
            <a:off x="4357686" y="785794"/>
            <a:ext cx="4786314" cy="5670572"/>
            <a:chOff x="4357686" y="785794"/>
            <a:chExt cx="4786314" cy="5670572"/>
          </a:xfrm>
        </p:grpSpPr>
        <p:grpSp>
          <p:nvGrpSpPr>
            <p:cNvPr id="35" name="グループ化 34"/>
            <p:cNvGrpSpPr/>
            <p:nvPr/>
          </p:nvGrpSpPr>
          <p:grpSpPr>
            <a:xfrm>
              <a:off x="4357686" y="785794"/>
              <a:ext cx="4714590" cy="5670572"/>
              <a:chOff x="4357686" y="785794"/>
              <a:chExt cx="4714590" cy="5670572"/>
            </a:xfrm>
          </p:grpSpPr>
          <p:pic>
            <p:nvPicPr>
              <p:cNvPr id="17409" name="Picture 1" descr="C:\Documents and Settings\hiro\デスクトップ\STP論文紹介\graph2-2.bmp"/>
              <p:cNvPicPr>
                <a:picLocks noChangeAspect="1" noChangeArrowheads="1"/>
              </p:cNvPicPr>
              <p:nvPr/>
            </p:nvPicPr>
            <p:blipFill>
              <a:blip r:embed="rId4" cstate="print"/>
              <a:srcRect/>
              <a:stretch>
                <a:fillRect/>
              </a:stretch>
            </p:blipFill>
            <p:spPr bwMode="auto">
              <a:xfrm>
                <a:off x="4357686" y="1000108"/>
                <a:ext cx="4667250" cy="5456258"/>
              </a:xfrm>
              <a:prstGeom prst="rect">
                <a:avLst/>
              </a:prstGeom>
              <a:noFill/>
            </p:spPr>
          </p:pic>
          <p:sp>
            <p:nvSpPr>
              <p:cNvPr id="14" name="テキスト ボックス 13"/>
              <p:cNvSpPr txBox="1"/>
              <p:nvPr/>
            </p:nvSpPr>
            <p:spPr>
              <a:xfrm>
                <a:off x="6215074" y="785794"/>
                <a:ext cx="2214578" cy="369332"/>
              </a:xfrm>
              <a:prstGeom prst="rect">
                <a:avLst/>
              </a:prstGeom>
              <a:noFill/>
            </p:spPr>
            <p:txBody>
              <a:bodyPr wrap="square" rtlCol="0">
                <a:spAutoFit/>
              </a:bodyPr>
              <a:lstStyle/>
              <a:p>
                <a:r>
                  <a:rPr lang="en-US" altLang="ja-JP" dirty="0" smtClean="0"/>
                  <a:t>n</a:t>
                </a:r>
                <a:r>
                  <a:rPr lang="ja-JP" altLang="en-US" dirty="0" smtClean="0"/>
                  <a:t>≠</a:t>
                </a:r>
                <a:r>
                  <a:rPr lang="en-US" altLang="ja-JP" dirty="0" smtClean="0"/>
                  <a:t>0</a:t>
                </a:r>
                <a:r>
                  <a:rPr lang="ja-JP" altLang="en-US" dirty="0" smtClean="0"/>
                  <a:t>のとき</a:t>
                </a:r>
                <a:endParaRPr kumimoji="1" lang="ja-JP" altLang="en-US" dirty="0"/>
              </a:p>
            </p:txBody>
          </p:sp>
          <p:sp>
            <p:nvSpPr>
              <p:cNvPr id="15" name="テキスト ボックス 14"/>
              <p:cNvSpPr txBox="1"/>
              <p:nvPr/>
            </p:nvSpPr>
            <p:spPr>
              <a:xfrm>
                <a:off x="6286512" y="2000240"/>
                <a:ext cx="2571736" cy="461665"/>
              </a:xfrm>
              <a:prstGeom prst="rect">
                <a:avLst/>
              </a:prstGeom>
              <a:noFill/>
            </p:spPr>
            <p:txBody>
              <a:bodyPr wrap="square" rtlCol="0">
                <a:spAutoFit/>
              </a:bodyPr>
              <a:lstStyle/>
              <a:p>
                <a:r>
                  <a:rPr kumimoji="1" lang="ja-JP" altLang="en-US" b="1" dirty="0" smtClean="0"/>
                  <a:t>←</a:t>
                </a:r>
                <a:r>
                  <a:rPr kumimoji="1" lang="ja-JP" altLang="en-US" sz="2400" b="1" dirty="0" smtClean="0"/>
                  <a:t>西進慣性重力波</a:t>
                </a:r>
                <a:endParaRPr kumimoji="1" lang="ja-JP" altLang="en-US" sz="2400" b="1" dirty="0"/>
              </a:p>
            </p:txBody>
          </p:sp>
          <p:sp>
            <p:nvSpPr>
              <p:cNvPr id="16" name="テキスト ボックス 15"/>
              <p:cNvSpPr txBox="1"/>
              <p:nvPr/>
            </p:nvSpPr>
            <p:spPr>
              <a:xfrm>
                <a:off x="6143636" y="5072074"/>
                <a:ext cx="2786050" cy="461665"/>
              </a:xfrm>
              <a:prstGeom prst="rect">
                <a:avLst/>
              </a:prstGeom>
              <a:noFill/>
            </p:spPr>
            <p:txBody>
              <a:bodyPr wrap="square" rtlCol="0">
                <a:spAutoFit/>
              </a:bodyPr>
              <a:lstStyle/>
              <a:p>
                <a:r>
                  <a:rPr kumimoji="1" lang="ja-JP" altLang="en-US" b="1" dirty="0" smtClean="0"/>
                  <a:t>←</a:t>
                </a:r>
                <a:r>
                  <a:rPr kumimoji="1" lang="ja-JP" altLang="en-US" sz="2400" b="1" dirty="0" smtClean="0"/>
                  <a:t>東進慣性重力波</a:t>
                </a:r>
                <a:endParaRPr kumimoji="1" lang="ja-JP" altLang="en-US" sz="2400" b="1" dirty="0"/>
              </a:p>
            </p:txBody>
          </p:sp>
          <p:sp>
            <p:nvSpPr>
              <p:cNvPr id="17" name="テキスト ボックス 16"/>
              <p:cNvSpPr txBox="1"/>
              <p:nvPr/>
            </p:nvSpPr>
            <p:spPr>
              <a:xfrm>
                <a:off x="6072198" y="3000372"/>
                <a:ext cx="2071702" cy="461665"/>
              </a:xfrm>
              <a:prstGeom prst="rect">
                <a:avLst/>
              </a:prstGeom>
              <a:noFill/>
            </p:spPr>
            <p:txBody>
              <a:bodyPr wrap="square" rtlCol="0">
                <a:spAutoFit/>
              </a:bodyPr>
              <a:lstStyle/>
              <a:p>
                <a:r>
                  <a:rPr lang="ja-JP" altLang="en-US" b="1" dirty="0" smtClean="0"/>
                  <a:t>↓</a:t>
                </a:r>
                <a:r>
                  <a:rPr lang="ja-JP" altLang="en-US" sz="2400" b="1" dirty="0" smtClean="0"/>
                  <a:t>ロスビー</a:t>
                </a:r>
                <a:r>
                  <a:rPr kumimoji="1" lang="ja-JP" altLang="en-US" sz="2400" b="1" dirty="0" smtClean="0"/>
                  <a:t>波</a:t>
                </a:r>
                <a:endParaRPr kumimoji="1" lang="ja-JP" altLang="en-US" sz="2400" b="1" dirty="0"/>
              </a:p>
            </p:txBody>
          </p:sp>
          <p:sp>
            <p:nvSpPr>
              <p:cNvPr id="19" name="テキスト ボックス 18"/>
              <p:cNvSpPr txBox="1"/>
              <p:nvPr/>
            </p:nvSpPr>
            <p:spPr>
              <a:xfrm>
                <a:off x="5214942" y="4572008"/>
                <a:ext cx="785818" cy="461665"/>
              </a:xfrm>
              <a:prstGeom prst="rect">
                <a:avLst/>
              </a:prstGeom>
              <a:noFill/>
            </p:spPr>
            <p:txBody>
              <a:bodyPr wrap="square" rtlCol="0">
                <a:spAutoFit/>
              </a:bodyPr>
              <a:lstStyle/>
              <a:p>
                <a:r>
                  <a:rPr kumimoji="1" lang="en-US" altLang="ja-JP" sz="2400" b="1" dirty="0" smtClean="0"/>
                  <a:t>n=1</a:t>
                </a:r>
                <a:endParaRPr kumimoji="1" lang="ja-JP" altLang="en-US" sz="2400" b="1" dirty="0"/>
              </a:p>
            </p:txBody>
          </p:sp>
          <p:sp>
            <p:nvSpPr>
              <p:cNvPr id="20" name="テキスト ボックス 19"/>
              <p:cNvSpPr txBox="1"/>
              <p:nvPr/>
            </p:nvSpPr>
            <p:spPr>
              <a:xfrm>
                <a:off x="5072066" y="5286388"/>
                <a:ext cx="785818" cy="461665"/>
              </a:xfrm>
              <a:prstGeom prst="rect">
                <a:avLst/>
              </a:prstGeom>
              <a:noFill/>
            </p:spPr>
            <p:txBody>
              <a:bodyPr wrap="square" rtlCol="0">
                <a:spAutoFit/>
              </a:bodyPr>
              <a:lstStyle/>
              <a:p>
                <a:r>
                  <a:rPr kumimoji="1" lang="en-US" altLang="ja-JP" sz="2400" b="1" dirty="0" smtClean="0"/>
                  <a:t>n=2</a:t>
                </a:r>
                <a:endParaRPr kumimoji="1" lang="ja-JP" altLang="en-US" sz="2400" b="1" dirty="0"/>
              </a:p>
            </p:txBody>
          </p:sp>
          <p:sp>
            <p:nvSpPr>
              <p:cNvPr id="21" name="テキスト ボックス 20"/>
              <p:cNvSpPr txBox="1"/>
              <p:nvPr/>
            </p:nvSpPr>
            <p:spPr>
              <a:xfrm>
                <a:off x="4980626" y="3071810"/>
                <a:ext cx="714380" cy="461665"/>
              </a:xfrm>
              <a:prstGeom prst="rect">
                <a:avLst/>
              </a:prstGeom>
              <a:noFill/>
            </p:spPr>
            <p:txBody>
              <a:bodyPr wrap="square" rtlCol="0">
                <a:spAutoFit/>
              </a:bodyPr>
              <a:lstStyle/>
              <a:p>
                <a:r>
                  <a:rPr kumimoji="1" lang="en-US" altLang="ja-JP" sz="2400" b="1" dirty="0" smtClean="0"/>
                  <a:t>n=1</a:t>
                </a:r>
                <a:endParaRPr kumimoji="1" lang="ja-JP" altLang="en-US" sz="2400" b="1" dirty="0"/>
              </a:p>
            </p:txBody>
          </p:sp>
          <p:sp>
            <p:nvSpPr>
              <p:cNvPr id="22" name="テキスト ボックス 21"/>
              <p:cNvSpPr txBox="1"/>
              <p:nvPr/>
            </p:nvSpPr>
            <p:spPr>
              <a:xfrm>
                <a:off x="5786446" y="3786190"/>
                <a:ext cx="785818" cy="461665"/>
              </a:xfrm>
              <a:prstGeom prst="rect">
                <a:avLst/>
              </a:prstGeom>
              <a:noFill/>
            </p:spPr>
            <p:txBody>
              <a:bodyPr wrap="square" rtlCol="0">
                <a:spAutoFit/>
              </a:bodyPr>
              <a:lstStyle/>
              <a:p>
                <a:r>
                  <a:rPr kumimoji="1" lang="en-US" altLang="ja-JP" sz="2400" b="1" dirty="0" smtClean="0"/>
                  <a:t>n=2</a:t>
                </a:r>
                <a:endParaRPr kumimoji="1" lang="ja-JP" altLang="en-US" sz="2400" b="1" dirty="0"/>
              </a:p>
            </p:txBody>
          </p:sp>
          <p:cxnSp>
            <p:nvCxnSpPr>
              <p:cNvPr id="24" name="直線矢印コネクタ 23"/>
              <p:cNvCxnSpPr/>
              <p:nvPr/>
            </p:nvCxnSpPr>
            <p:spPr>
              <a:xfrm rot="5400000" flipH="1" flipV="1">
                <a:off x="5893603" y="3750471"/>
                <a:ext cx="35719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rot="5400000">
                <a:off x="5178429" y="3536157"/>
                <a:ext cx="215108"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5000628" y="2500306"/>
                <a:ext cx="785818" cy="461665"/>
              </a:xfrm>
              <a:prstGeom prst="rect">
                <a:avLst/>
              </a:prstGeom>
              <a:noFill/>
            </p:spPr>
            <p:txBody>
              <a:bodyPr wrap="square" rtlCol="0">
                <a:spAutoFit/>
              </a:bodyPr>
              <a:lstStyle/>
              <a:p>
                <a:r>
                  <a:rPr kumimoji="1" lang="en-US" altLang="ja-JP" sz="2400" b="1" dirty="0" smtClean="0"/>
                  <a:t>n=1</a:t>
                </a:r>
                <a:endParaRPr kumimoji="1" lang="ja-JP" altLang="en-US" sz="2400" b="1" dirty="0"/>
              </a:p>
            </p:txBody>
          </p:sp>
          <p:sp>
            <p:nvSpPr>
              <p:cNvPr id="31" name="テキスト ボックス 30"/>
              <p:cNvSpPr txBox="1"/>
              <p:nvPr/>
            </p:nvSpPr>
            <p:spPr>
              <a:xfrm>
                <a:off x="5000628" y="2143116"/>
                <a:ext cx="785818" cy="461665"/>
              </a:xfrm>
              <a:prstGeom prst="rect">
                <a:avLst/>
              </a:prstGeom>
              <a:noFill/>
            </p:spPr>
            <p:txBody>
              <a:bodyPr wrap="square" rtlCol="0">
                <a:spAutoFit/>
              </a:bodyPr>
              <a:lstStyle/>
              <a:p>
                <a:r>
                  <a:rPr kumimoji="1" lang="en-US" altLang="ja-JP" sz="2400" b="1" dirty="0" smtClean="0"/>
                  <a:t>n=2</a:t>
                </a:r>
                <a:endParaRPr kumimoji="1" lang="ja-JP" altLang="en-US" sz="2400" b="1" dirty="0"/>
              </a:p>
            </p:txBody>
          </p:sp>
          <p:sp>
            <p:nvSpPr>
              <p:cNvPr id="32" name="テキスト ボックス 31"/>
              <p:cNvSpPr txBox="1"/>
              <p:nvPr/>
            </p:nvSpPr>
            <p:spPr>
              <a:xfrm>
                <a:off x="5000628" y="1643050"/>
                <a:ext cx="785818" cy="461665"/>
              </a:xfrm>
              <a:prstGeom prst="rect">
                <a:avLst/>
              </a:prstGeom>
              <a:noFill/>
            </p:spPr>
            <p:txBody>
              <a:bodyPr wrap="square" rtlCol="0">
                <a:spAutoFit/>
              </a:bodyPr>
              <a:lstStyle/>
              <a:p>
                <a:r>
                  <a:rPr kumimoji="1" lang="en-US" altLang="ja-JP" sz="2400" b="1" dirty="0" smtClean="0"/>
                  <a:t>n=3</a:t>
                </a:r>
                <a:endParaRPr kumimoji="1" lang="ja-JP" altLang="en-US" sz="2400" b="1" dirty="0"/>
              </a:p>
            </p:txBody>
          </p:sp>
          <p:sp>
            <p:nvSpPr>
              <p:cNvPr id="33" name="テキスト ボックス 32"/>
              <p:cNvSpPr txBox="1"/>
              <p:nvPr/>
            </p:nvSpPr>
            <p:spPr>
              <a:xfrm>
                <a:off x="4480560" y="827070"/>
                <a:ext cx="357190" cy="461665"/>
              </a:xfrm>
              <a:prstGeom prst="rect">
                <a:avLst/>
              </a:prstGeom>
              <a:noFill/>
            </p:spPr>
            <p:txBody>
              <a:bodyPr wrap="square" rtlCol="0">
                <a:spAutoFit/>
              </a:bodyPr>
              <a:lstStyle/>
              <a:p>
                <a:r>
                  <a:rPr lang="en-US" altLang="ja-JP" sz="2400" b="1" dirty="0" smtClean="0"/>
                  <a:t>ω</a:t>
                </a:r>
                <a:endParaRPr kumimoji="1" lang="ja-JP" altLang="en-US" sz="2400" b="1" dirty="0"/>
              </a:p>
            </p:txBody>
          </p:sp>
          <p:sp>
            <p:nvSpPr>
              <p:cNvPr id="34" name="テキスト ボックス 33"/>
              <p:cNvSpPr txBox="1"/>
              <p:nvPr/>
            </p:nvSpPr>
            <p:spPr>
              <a:xfrm>
                <a:off x="8715086" y="3663952"/>
                <a:ext cx="357190" cy="461665"/>
              </a:xfrm>
              <a:prstGeom prst="rect">
                <a:avLst/>
              </a:prstGeom>
              <a:noFill/>
            </p:spPr>
            <p:txBody>
              <a:bodyPr wrap="square" rtlCol="0">
                <a:spAutoFit/>
              </a:bodyPr>
              <a:lstStyle/>
              <a:p>
                <a:r>
                  <a:rPr lang="en-US" altLang="ja-JP" sz="2400" b="1" dirty="0" smtClean="0"/>
                  <a:t>k</a:t>
                </a:r>
                <a:endParaRPr kumimoji="1" lang="ja-JP" altLang="en-US" sz="2400" b="1" dirty="0"/>
              </a:p>
            </p:txBody>
          </p:sp>
        </p:grpSp>
        <p:sp>
          <p:nvSpPr>
            <p:cNvPr id="36" name="円/楕円 35"/>
            <p:cNvSpPr/>
            <p:nvPr/>
          </p:nvSpPr>
          <p:spPr>
            <a:xfrm rot="21034228">
              <a:off x="4786314" y="1071546"/>
              <a:ext cx="4357686" cy="192882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4643438" y="3000372"/>
              <a:ext cx="4357686" cy="121444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rot="393795">
              <a:off x="4582710" y="4529769"/>
              <a:ext cx="4357686" cy="168727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051" name="Picture 3" descr="C:\Documents and Settings\hiro\デスクトップ\STP論文紹介\equation4.bmp"/>
          <p:cNvPicPr>
            <a:picLocks noChangeAspect="1" noChangeArrowheads="1"/>
          </p:cNvPicPr>
          <p:nvPr/>
        </p:nvPicPr>
        <p:blipFill>
          <a:blip r:embed="rId5" cstate="print"/>
          <a:srcRect/>
          <a:stretch>
            <a:fillRect/>
          </a:stretch>
        </p:blipFill>
        <p:spPr bwMode="auto">
          <a:xfrm>
            <a:off x="500034" y="1214422"/>
            <a:ext cx="4186232" cy="1012829"/>
          </a:xfrm>
          <a:prstGeom prst="rect">
            <a:avLst/>
          </a:prstGeom>
          <a:noFill/>
        </p:spPr>
      </p:pic>
      <p:grpSp>
        <p:nvGrpSpPr>
          <p:cNvPr id="12" name="グループ化 11"/>
          <p:cNvGrpSpPr/>
          <p:nvPr/>
        </p:nvGrpSpPr>
        <p:grpSpPr>
          <a:xfrm>
            <a:off x="214282" y="4000504"/>
            <a:ext cx="4357718" cy="1581774"/>
            <a:chOff x="357158" y="4000504"/>
            <a:chExt cx="4357718" cy="1581774"/>
          </a:xfrm>
        </p:grpSpPr>
        <p:pic>
          <p:nvPicPr>
            <p:cNvPr id="2053" name="Picture 5" descr="C:\Documents and Settings\hiro\デスクトップ\STP論文紹介\equation6.bmp"/>
            <p:cNvPicPr>
              <a:picLocks noChangeAspect="1" noChangeArrowheads="1"/>
            </p:cNvPicPr>
            <p:nvPr/>
          </p:nvPicPr>
          <p:blipFill>
            <a:blip r:embed="rId6" cstate="print"/>
            <a:srcRect/>
            <a:stretch>
              <a:fillRect/>
            </a:stretch>
          </p:blipFill>
          <p:spPr bwMode="auto">
            <a:xfrm>
              <a:off x="357158" y="4786322"/>
              <a:ext cx="4357718" cy="795956"/>
            </a:xfrm>
            <a:prstGeom prst="rect">
              <a:avLst/>
            </a:prstGeom>
            <a:noFill/>
            <a:ln w="25400">
              <a:solidFill>
                <a:srgbClr val="FF0000"/>
              </a:solidFill>
            </a:ln>
          </p:spPr>
        </p:pic>
        <p:pic>
          <p:nvPicPr>
            <p:cNvPr id="2054" name="Picture 6" descr="C:\Documents and Settings\hiro\デスクトップ\STP論文紹介\equation7.bmp"/>
            <p:cNvPicPr>
              <a:picLocks noChangeAspect="1" noChangeArrowheads="1"/>
            </p:cNvPicPr>
            <p:nvPr/>
          </p:nvPicPr>
          <p:blipFill>
            <a:blip r:embed="rId7" cstate="print"/>
            <a:srcRect/>
            <a:stretch>
              <a:fillRect/>
            </a:stretch>
          </p:blipFill>
          <p:spPr bwMode="auto">
            <a:xfrm>
              <a:off x="1071538" y="4000504"/>
              <a:ext cx="2500330" cy="62656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hiro\デスクトップ\STP論文紹介\graph3-3.bmp"/>
          <p:cNvPicPr>
            <a:picLocks noChangeArrowheads="1"/>
          </p:cNvPicPr>
          <p:nvPr/>
        </p:nvPicPr>
        <p:blipFill>
          <a:blip r:embed="rId3" cstate="print"/>
          <a:srcRect/>
          <a:stretch>
            <a:fillRect/>
          </a:stretch>
        </p:blipFill>
        <p:spPr bwMode="auto">
          <a:xfrm>
            <a:off x="4857752" y="1142984"/>
            <a:ext cx="3787200" cy="5288400"/>
          </a:xfrm>
          <a:prstGeom prst="rect">
            <a:avLst/>
          </a:prstGeom>
          <a:noFill/>
        </p:spPr>
      </p:pic>
      <p:pic>
        <p:nvPicPr>
          <p:cNvPr id="15361" name="Picture 1" descr="C:\Documents and Settings\hiro\デスクトップ\STP論文紹介\graph3-2.bmp"/>
          <p:cNvPicPr>
            <a:picLocks noChangeAspect="1" noChangeArrowheads="1"/>
          </p:cNvPicPr>
          <p:nvPr/>
        </p:nvPicPr>
        <p:blipFill>
          <a:blip r:embed="rId4" cstate="print"/>
          <a:srcRect/>
          <a:stretch>
            <a:fillRect/>
          </a:stretch>
        </p:blipFill>
        <p:spPr bwMode="auto">
          <a:xfrm>
            <a:off x="4857752" y="1142984"/>
            <a:ext cx="3786214" cy="5286800"/>
          </a:xfrm>
          <a:prstGeom prst="rect">
            <a:avLst/>
          </a:prstGeom>
          <a:noFill/>
        </p:spPr>
      </p:pic>
      <p:sp>
        <p:nvSpPr>
          <p:cNvPr id="2" name="タイトル 1"/>
          <p:cNvSpPr>
            <a:spLocks noGrp="1"/>
          </p:cNvSpPr>
          <p:nvPr>
            <p:ph type="title"/>
          </p:nvPr>
        </p:nvSpPr>
        <p:spPr>
          <a:xfrm>
            <a:off x="457200" y="274638"/>
            <a:ext cx="8229600" cy="868346"/>
          </a:xfrm>
        </p:spPr>
        <p:txBody>
          <a:bodyPr>
            <a:normAutofit/>
          </a:bodyPr>
          <a:lstStyle/>
          <a:p>
            <a:r>
              <a:rPr kumimoji="1" lang="ja-JP" altLang="en-US" sz="4000" dirty="0" smtClean="0"/>
              <a:t>混合ロスビー重力波</a:t>
            </a:r>
            <a:endParaRPr kumimoji="1" lang="ja-JP" altLang="en-US" sz="4000" dirty="0"/>
          </a:p>
        </p:txBody>
      </p:sp>
      <p:pic>
        <p:nvPicPr>
          <p:cNvPr id="3076" name="Picture 4" descr="C:\Documents and Settings\hiro\デスクトップ\STP論文紹介\equation8.bmp"/>
          <p:cNvPicPr>
            <a:picLocks noChangeAspect="1" noChangeArrowheads="1"/>
          </p:cNvPicPr>
          <p:nvPr/>
        </p:nvPicPr>
        <p:blipFill>
          <a:blip r:embed="rId5" cstate="print"/>
          <a:srcRect/>
          <a:stretch>
            <a:fillRect/>
          </a:stretch>
        </p:blipFill>
        <p:spPr bwMode="auto">
          <a:xfrm>
            <a:off x="357158" y="2500306"/>
            <a:ext cx="3630947" cy="2903555"/>
          </a:xfrm>
          <a:prstGeom prst="rect">
            <a:avLst/>
          </a:prstGeom>
          <a:noFill/>
        </p:spPr>
      </p:pic>
      <p:sp>
        <p:nvSpPr>
          <p:cNvPr id="12" name="テキスト ボックス 11"/>
          <p:cNvSpPr txBox="1"/>
          <p:nvPr/>
        </p:nvSpPr>
        <p:spPr>
          <a:xfrm>
            <a:off x="285720" y="2143116"/>
            <a:ext cx="2071702" cy="461665"/>
          </a:xfrm>
          <a:prstGeom prst="rect">
            <a:avLst/>
          </a:prstGeom>
          <a:noFill/>
        </p:spPr>
        <p:txBody>
          <a:bodyPr wrap="square" rtlCol="0">
            <a:spAutoFit/>
          </a:bodyPr>
          <a:lstStyle/>
          <a:p>
            <a:r>
              <a:rPr lang="en-US" altLang="ja-JP" sz="2400" dirty="0" smtClean="0"/>
              <a:t>n=0</a:t>
            </a:r>
            <a:r>
              <a:rPr lang="ja-JP" altLang="en-US" sz="2400" dirty="0" smtClean="0"/>
              <a:t>のとき</a:t>
            </a:r>
            <a:endParaRPr kumimoji="1" lang="ja-JP" altLang="en-US" sz="2400" dirty="0"/>
          </a:p>
        </p:txBody>
      </p:sp>
      <p:cxnSp>
        <p:nvCxnSpPr>
          <p:cNvPr id="47" name="直線コネクタ 46"/>
          <p:cNvCxnSpPr/>
          <p:nvPr/>
        </p:nvCxnSpPr>
        <p:spPr>
          <a:xfrm>
            <a:off x="1000100" y="4214818"/>
            <a:ext cx="307183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928662" y="4643446"/>
            <a:ext cx="307183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2" name="グループ化 51"/>
          <p:cNvGrpSpPr/>
          <p:nvPr/>
        </p:nvGrpSpPr>
        <p:grpSpPr>
          <a:xfrm>
            <a:off x="5214942" y="2285992"/>
            <a:ext cx="3537679" cy="1046180"/>
            <a:chOff x="4606221" y="2714620"/>
            <a:chExt cx="3537679" cy="1046180"/>
          </a:xfrm>
        </p:grpSpPr>
        <p:sp>
          <p:nvSpPr>
            <p:cNvPr id="50" name="円/楕円 49"/>
            <p:cNvSpPr/>
            <p:nvPr/>
          </p:nvSpPr>
          <p:spPr>
            <a:xfrm rot="675309">
              <a:off x="4606221" y="3093361"/>
              <a:ext cx="3214710" cy="66743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5786446" y="2714620"/>
              <a:ext cx="2357454" cy="369332"/>
            </a:xfrm>
            <a:prstGeom prst="rect">
              <a:avLst/>
            </a:prstGeom>
            <a:noFill/>
            <a:ln w="25400">
              <a:solidFill>
                <a:srgbClr val="FF0000"/>
              </a:solidFill>
            </a:ln>
          </p:spPr>
          <p:txBody>
            <a:bodyPr wrap="square" rtlCol="0">
              <a:spAutoFit/>
            </a:bodyPr>
            <a:lstStyle/>
            <a:p>
              <a:r>
                <a:rPr kumimoji="1" lang="ja-JP" altLang="en-US" b="1" dirty="0" smtClean="0"/>
                <a:t>混合ロスビー重力波</a:t>
              </a:r>
              <a:endParaRPr kumimoji="1" lang="ja-JP" altLang="en-US" b="1" dirty="0"/>
            </a:p>
          </p:txBody>
        </p:sp>
      </p:grpSp>
      <p:grpSp>
        <p:nvGrpSpPr>
          <p:cNvPr id="22" name="グループ化 21"/>
          <p:cNvGrpSpPr/>
          <p:nvPr/>
        </p:nvGrpSpPr>
        <p:grpSpPr>
          <a:xfrm>
            <a:off x="285720" y="5429264"/>
            <a:ext cx="3857652" cy="1058279"/>
            <a:chOff x="285720" y="5429264"/>
            <a:chExt cx="3857652" cy="1058279"/>
          </a:xfrm>
        </p:grpSpPr>
        <p:sp>
          <p:nvSpPr>
            <p:cNvPr id="53" name="テキスト ボックス 52"/>
            <p:cNvSpPr txBox="1"/>
            <p:nvPr/>
          </p:nvSpPr>
          <p:spPr>
            <a:xfrm>
              <a:off x="285720" y="5429264"/>
              <a:ext cx="1857388" cy="461665"/>
            </a:xfrm>
            <a:prstGeom prst="rect">
              <a:avLst/>
            </a:prstGeom>
            <a:noFill/>
          </p:spPr>
          <p:txBody>
            <a:bodyPr wrap="square" rtlCol="0">
              <a:spAutoFit/>
            </a:bodyPr>
            <a:lstStyle/>
            <a:p>
              <a:r>
                <a:rPr kumimoji="1" lang="ja-JP" altLang="en-US" sz="2400" b="1" dirty="0" smtClean="0"/>
                <a:t>特別な場合</a:t>
              </a:r>
              <a:endParaRPr kumimoji="1" lang="ja-JP" altLang="en-US" sz="2400" b="1" dirty="0"/>
            </a:p>
          </p:txBody>
        </p:sp>
        <p:pic>
          <p:nvPicPr>
            <p:cNvPr id="2050" name="Picture 2" descr="C:\Documents and Settings\hiro\デスクトップ\STP論文紹介\eq5.bmp"/>
            <p:cNvPicPr>
              <a:picLocks noChangeAspect="1" noChangeArrowheads="1"/>
            </p:cNvPicPr>
            <p:nvPr/>
          </p:nvPicPr>
          <p:blipFill>
            <a:blip r:embed="rId6" cstate="print"/>
            <a:srcRect/>
            <a:stretch>
              <a:fillRect/>
            </a:stretch>
          </p:blipFill>
          <p:spPr bwMode="auto">
            <a:xfrm>
              <a:off x="642910" y="5929330"/>
              <a:ext cx="857256" cy="558213"/>
            </a:xfrm>
            <a:prstGeom prst="rect">
              <a:avLst/>
            </a:prstGeom>
            <a:noFill/>
          </p:spPr>
        </p:pic>
        <p:sp>
          <p:nvSpPr>
            <p:cNvPr id="14" name="右矢印 13"/>
            <p:cNvSpPr/>
            <p:nvPr/>
          </p:nvSpPr>
          <p:spPr>
            <a:xfrm>
              <a:off x="1500166" y="6000768"/>
              <a:ext cx="50006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071670" y="5929330"/>
              <a:ext cx="2071702" cy="461665"/>
            </a:xfrm>
            <a:prstGeom prst="rect">
              <a:avLst/>
            </a:prstGeom>
            <a:noFill/>
          </p:spPr>
          <p:txBody>
            <a:bodyPr wrap="square" rtlCol="0">
              <a:spAutoFit/>
            </a:bodyPr>
            <a:lstStyle/>
            <a:p>
              <a:r>
                <a:rPr kumimoji="1" lang="en-US" altLang="ja-JP" sz="2400" dirty="0" smtClean="0"/>
                <a:t>n=-1</a:t>
              </a:r>
              <a:r>
                <a:rPr kumimoji="1" lang="ja-JP" altLang="en-US" sz="2400" dirty="0" smtClean="0"/>
                <a:t>で表わす</a:t>
              </a:r>
              <a:endParaRPr kumimoji="1" lang="ja-JP" altLang="en-US" sz="2400" dirty="0"/>
            </a:p>
          </p:txBody>
        </p:sp>
      </p:grpSp>
      <p:pic>
        <p:nvPicPr>
          <p:cNvPr id="16" name="Picture 5" descr="C:\Documents and Settings\hiro\デスクトップ\STP論文紹介\equation6.bmp"/>
          <p:cNvPicPr>
            <a:picLocks noChangeAspect="1" noChangeArrowheads="1"/>
          </p:cNvPicPr>
          <p:nvPr/>
        </p:nvPicPr>
        <p:blipFill>
          <a:blip r:embed="rId7" cstate="print"/>
          <a:srcRect/>
          <a:stretch>
            <a:fillRect/>
          </a:stretch>
        </p:blipFill>
        <p:spPr bwMode="auto">
          <a:xfrm>
            <a:off x="142844" y="1214422"/>
            <a:ext cx="4357718" cy="795956"/>
          </a:xfrm>
          <a:prstGeom prst="rect">
            <a:avLst/>
          </a:prstGeom>
          <a:noFill/>
          <a:ln w="25400">
            <a:solidFill>
              <a:srgbClr val="FF0000"/>
            </a:solidFill>
          </a:ln>
        </p:spPr>
      </p:pic>
      <p:grpSp>
        <p:nvGrpSpPr>
          <p:cNvPr id="21" name="グループ化 20"/>
          <p:cNvGrpSpPr/>
          <p:nvPr/>
        </p:nvGrpSpPr>
        <p:grpSpPr>
          <a:xfrm>
            <a:off x="4635978" y="4670979"/>
            <a:ext cx="4722368" cy="651309"/>
            <a:chOff x="4635978" y="4670979"/>
            <a:chExt cx="4722368" cy="651309"/>
          </a:xfrm>
        </p:grpSpPr>
        <p:sp>
          <p:nvSpPr>
            <p:cNvPr id="18" name="テキスト ボックス 17"/>
            <p:cNvSpPr txBox="1"/>
            <p:nvPr/>
          </p:nvSpPr>
          <p:spPr>
            <a:xfrm>
              <a:off x="7358082" y="4929198"/>
              <a:ext cx="2000264" cy="369332"/>
            </a:xfrm>
            <a:prstGeom prst="rect">
              <a:avLst/>
            </a:prstGeom>
            <a:noFill/>
            <a:ln w="25400">
              <a:solidFill>
                <a:srgbClr val="FFC000"/>
              </a:solidFill>
            </a:ln>
          </p:spPr>
          <p:txBody>
            <a:bodyPr wrap="square" rtlCol="0">
              <a:spAutoFit/>
            </a:bodyPr>
            <a:lstStyle/>
            <a:p>
              <a:r>
                <a:rPr kumimoji="1" lang="ja-JP" altLang="en-US" b="1" dirty="0" smtClean="0"/>
                <a:t>ケルビン波</a:t>
              </a:r>
              <a:endParaRPr kumimoji="1" lang="ja-JP" altLang="en-US" b="1" dirty="0"/>
            </a:p>
          </p:txBody>
        </p:sp>
        <p:sp>
          <p:nvSpPr>
            <p:cNvPr id="20" name="円/楕円 19"/>
            <p:cNvSpPr/>
            <p:nvPr/>
          </p:nvSpPr>
          <p:spPr>
            <a:xfrm rot="2381805">
              <a:off x="4635978" y="4670979"/>
              <a:ext cx="4347735" cy="65130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テキスト ボックス 22"/>
          <p:cNvSpPr txBox="1"/>
          <p:nvPr/>
        </p:nvSpPr>
        <p:spPr>
          <a:xfrm>
            <a:off x="4857752" y="1000108"/>
            <a:ext cx="357190" cy="461665"/>
          </a:xfrm>
          <a:prstGeom prst="rect">
            <a:avLst/>
          </a:prstGeom>
          <a:noFill/>
        </p:spPr>
        <p:txBody>
          <a:bodyPr wrap="square" rtlCol="0">
            <a:spAutoFit/>
          </a:bodyPr>
          <a:lstStyle/>
          <a:p>
            <a:r>
              <a:rPr kumimoji="1" lang="en-US" altLang="ja-JP" sz="2400" b="1" dirty="0" smtClean="0"/>
              <a:t>ω</a:t>
            </a:r>
            <a:endParaRPr kumimoji="1" lang="ja-JP" altLang="en-US" sz="2400" b="1" dirty="0"/>
          </a:p>
        </p:txBody>
      </p:sp>
      <p:sp>
        <p:nvSpPr>
          <p:cNvPr id="24" name="テキスト ボックス 23"/>
          <p:cNvSpPr txBox="1"/>
          <p:nvPr/>
        </p:nvSpPr>
        <p:spPr>
          <a:xfrm>
            <a:off x="8572528" y="3286124"/>
            <a:ext cx="285752" cy="461665"/>
          </a:xfrm>
          <a:prstGeom prst="rect">
            <a:avLst/>
          </a:prstGeom>
          <a:noFill/>
        </p:spPr>
        <p:txBody>
          <a:bodyPr wrap="square" rtlCol="0">
            <a:spAutoFit/>
          </a:bodyPr>
          <a:lstStyle/>
          <a:p>
            <a:r>
              <a:rPr kumimoji="1" lang="en-US" altLang="ja-JP" sz="2400" b="1" dirty="0" smtClean="0"/>
              <a:t>k</a:t>
            </a:r>
            <a:endParaRPr kumimoji="1" lang="ja-JP" altLang="en-US" sz="2400" b="1" dirty="0"/>
          </a:p>
        </p:txBody>
      </p:sp>
      <p:sp>
        <p:nvSpPr>
          <p:cNvPr id="25" name="台形 24"/>
          <p:cNvSpPr/>
          <p:nvPr/>
        </p:nvSpPr>
        <p:spPr>
          <a:xfrm rot="15329431">
            <a:off x="5550133" y="891032"/>
            <a:ext cx="2305029" cy="3414020"/>
          </a:xfrm>
          <a:prstGeom prst="trapezoi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5361"/>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53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固有関数</a:t>
            </a:r>
            <a:endParaRPr kumimoji="1" lang="ja-JP" altLang="en-US" dirty="0"/>
          </a:p>
        </p:txBody>
      </p:sp>
      <p:pic>
        <p:nvPicPr>
          <p:cNvPr id="12289" name="Picture 1" descr="C:\Documents and Settings\hiro\デスクトップ\STP論文紹介\equaion25.bmp"/>
          <p:cNvPicPr>
            <a:picLocks noChangeAspect="1" noChangeArrowheads="1"/>
          </p:cNvPicPr>
          <p:nvPr/>
        </p:nvPicPr>
        <p:blipFill>
          <a:blip r:embed="rId2" cstate="print"/>
          <a:srcRect/>
          <a:stretch>
            <a:fillRect/>
          </a:stretch>
        </p:blipFill>
        <p:spPr bwMode="auto">
          <a:xfrm>
            <a:off x="642910" y="1357298"/>
            <a:ext cx="8001056" cy="4742410"/>
          </a:xfrm>
          <a:prstGeom prst="rect">
            <a:avLst/>
          </a:prstGeom>
          <a:noFill/>
        </p:spPr>
      </p:pic>
      <p:sp>
        <p:nvSpPr>
          <p:cNvPr id="4" name="テキスト ボックス 3"/>
          <p:cNvSpPr txBox="1"/>
          <p:nvPr/>
        </p:nvSpPr>
        <p:spPr>
          <a:xfrm>
            <a:off x="928662" y="6143644"/>
            <a:ext cx="6143668" cy="461665"/>
          </a:xfrm>
          <a:prstGeom prst="rect">
            <a:avLst/>
          </a:prstGeom>
          <a:noFill/>
        </p:spPr>
        <p:txBody>
          <a:bodyPr wrap="square" rtlCol="0">
            <a:spAutoFit/>
          </a:bodyPr>
          <a:lstStyle/>
          <a:p>
            <a:r>
              <a:rPr kumimoji="1" lang="en-US" altLang="ja-JP" sz="2400" dirty="0" smtClean="0"/>
              <a:t>n</a:t>
            </a:r>
            <a:r>
              <a:rPr kumimoji="1" lang="ja-JP" altLang="en-US" sz="2400" dirty="0" smtClean="0"/>
              <a:t>はモード、</a:t>
            </a:r>
            <a:r>
              <a:rPr kumimoji="1" lang="en-US" altLang="ja-JP" sz="2400" dirty="0" smtClean="0"/>
              <a:t>l</a:t>
            </a:r>
            <a:r>
              <a:rPr kumimoji="1" lang="ja-JP" altLang="en-US" sz="2400" dirty="0" smtClean="0"/>
              <a:t>は</a:t>
            </a:r>
            <a:r>
              <a:rPr kumimoji="1" lang="en-US" altLang="ja-JP" sz="2400" dirty="0" smtClean="0"/>
              <a:t>3</a:t>
            </a:r>
            <a:r>
              <a:rPr kumimoji="1" lang="ja-JP" altLang="en-US" sz="2400" dirty="0" err="1" smtClean="0"/>
              <a:t>つの</a:t>
            </a:r>
            <a:r>
              <a:rPr kumimoji="1" lang="ja-JP" altLang="en-US" sz="2400" dirty="0" smtClean="0"/>
              <a:t>解を表わす添字</a:t>
            </a:r>
            <a:endParaRPr kumimoji="1" lang="ja-JP" alt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3340</TotalTime>
  <Words>789</Words>
  <Application>Microsoft Office PowerPoint</Application>
  <PresentationFormat>画面に合わせる (4:3)</PresentationFormat>
  <Paragraphs>175</Paragraphs>
  <Slides>24</Slides>
  <Notes>10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24</vt:i4>
      </vt:variant>
    </vt:vector>
  </HeadingPairs>
  <TitlesOfParts>
    <vt:vector size="26" baseType="lpstr">
      <vt:lpstr>Office テーマ</vt:lpstr>
      <vt:lpstr>数式</vt:lpstr>
      <vt:lpstr>論文紹介</vt:lpstr>
      <vt:lpstr>スライド 2</vt:lpstr>
      <vt:lpstr>内容</vt:lpstr>
      <vt:lpstr>慣性重力波とロスビー波</vt:lpstr>
      <vt:lpstr>モデルと方程式</vt:lpstr>
      <vt:lpstr>モデルと方程式</vt:lpstr>
      <vt:lpstr>分散関係式</vt:lpstr>
      <vt:lpstr>混合ロスビー重力波</vt:lpstr>
      <vt:lpstr>固有関数</vt:lpstr>
      <vt:lpstr>地衡風とは？</vt:lpstr>
      <vt:lpstr>速度場と圧力場(n=1の場合)</vt:lpstr>
      <vt:lpstr>n=2の場合</vt:lpstr>
      <vt:lpstr>n=0の場合</vt:lpstr>
      <vt:lpstr>n=-1の場合</vt:lpstr>
      <vt:lpstr>赤道域での波の捕捉</vt:lpstr>
      <vt:lpstr>強制定常運動</vt:lpstr>
      <vt:lpstr>強制定常運動</vt:lpstr>
      <vt:lpstr>強制定常運動</vt:lpstr>
      <vt:lpstr>まとめ</vt:lpstr>
      <vt:lpstr>まとめ(2)</vt:lpstr>
      <vt:lpstr>スライド 21</vt:lpstr>
      <vt:lpstr>スライド 22</vt:lpstr>
      <vt:lpstr>終</vt:lpstr>
      <vt:lpstr>成層流体について</vt:lpstr>
    </vt:vector>
  </TitlesOfParts>
  <Company>今村研</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論文紹介</dc:title>
  <dc:creator>荒井</dc:creator>
  <cp:lastModifiedBy>荒井</cp:lastModifiedBy>
  <cp:revision>321</cp:revision>
  <dcterms:created xsi:type="dcterms:W3CDTF">2010-04-18T07:05:09Z</dcterms:created>
  <dcterms:modified xsi:type="dcterms:W3CDTF">2010-04-28T04:40:16Z</dcterms:modified>
</cp:coreProperties>
</file>