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74" r:id="rId3"/>
    <p:sldId id="276" r:id="rId4"/>
    <p:sldId id="277" r:id="rId5"/>
    <p:sldId id="278" r:id="rId6"/>
    <p:sldId id="263" r:id="rId7"/>
    <p:sldId id="264" r:id="rId8"/>
    <p:sldId id="258" r:id="rId9"/>
    <p:sldId id="271" r:id="rId10"/>
    <p:sldId id="272" r:id="rId11"/>
    <p:sldId id="257" r:id="rId12"/>
    <p:sldId id="279" r:id="rId13"/>
    <p:sldId id="260" r:id="rId14"/>
    <p:sldId id="273" r:id="rId15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DECE7-DE69-464A-B5B7-692E90575148}" type="datetimeFigureOut">
              <a:rPr kumimoji="1" lang="ja-JP" altLang="en-US" smtClean="0"/>
              <a:pPr/>
              <a:t>2010/3/2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EA40B-0D4A-4223-BBD6-BCC6AD22041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3FBF2-4E4D-4B07-9ABF-6A55782121B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A40B-0D4A-4223-BBD6-BCC6AD22041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3FBF2-4E4D-4B07-9ABF-6A55782121B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3FBF2-4E4D-4B07-9ABF-6A55782121B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3FBF2-4E4D-4B07-9ABF-6A55782121B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A40B-0D4A-4223-BBD6-BCC6AD22041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A40B-0D4A-4223-BBD6-BCC6AD22041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A40B-0D4A-4223-BBD6-BCC6AD22041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A40B-0D4A-4223-BBD6-BCC6AD22041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A40B-0D4A-4223-BBD6-BCC6AD22041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2010/3/2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2010/3/2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2010/3/2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2010/3/2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2010/3/2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2010/3/2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2010/3/2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2010/3/2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2010/3/2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2010/3/2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ja-JP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アイコンをクリックして図を追加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2010/3/2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B3A09D-DC21-4409-9CC8-3D2B91AB2EBA}" type="datetimeFigureOut">
              <a:rPr kumimoji="1" lang="ja-JP" altLang="en-US" smtClean="0"/>
              <a:pPr/>
              <a:t>2010/3/2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DEEAFF-6F54-44FA-9162-D0D8E25703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7937282" cy="171451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accent1"/>
                </a:solidFill>
              </a:rPr>
              <a:t>MMO</a:t>
            </a:r>
            <a:r>
              <a:rPr lang="ja-JP" altLang="en-US" dirty="0" smtClean="0">
                <a:solidFill>
                  <a:schemeClr val="accent1"/>
                </a:solidFill>
              </a:rPr>
              <a:t>搭載用</a:t>
            </a:r>
            <a:r>
              <a:rPr lang="en-US" altLang="ja-JP" dirty="0" smtClean="0">
                <a:solidFill>
                  <a:schemeClr val="accent1"/>
                </a:solidFill>
              </a:rPr>
              <a:t>HEP-ion/SSSD</a:t>
            </a:r>
            <a:r>
              <a:rPr lang="en-US" altLang="ja-JP" dirty="0" smtClean="0">
                <a:solidFill>
                  <a:schemeClr val="accent1"/>
                </a:solidFill>
              </a:rPr>
              <a:t/>
            </a:r>
            <a:br>
              <a:rPr lang="en-US" altLang="ja-JP" dirty="0" smtClean="0">
                <a:solidFill>
                  <a:schemeClr val="accent1"/>
                </a:solidFill>
              </a:rPr>
            </a:br>
            <a:r>
              <a:rPr lang="ja-JP" altLang="en-US" dirty="0" smtClean="0">
                <a:solidFill>
                  <a:schemeClr val="accent1"/>
                </a:solidFill>
              </a:rPr>
              <a:t>エネルギー較正試験・評価</a:t>
            </a:r>
            <a:r>
              <a:rPr lang="en-US" altLang="ja-JP" dirty="0" smtClean="0">
                <a:solidFill>
                  <a:schemeClr val="accent1"/>
                </a:solidFill>
              </a:rPr>
              <a:t/>
            </a:r>
            <a:br>
              <a:rPr lang="en-US" altLang="ja-JP" dirty="0" smtClean="0">
                <a:solidFill>
                  <a:schemeClr val="accent1"/>
                </a:solidFill>
              </a:rPr>
            </a:b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1752600"/>
          </a:xfrm>
        </p:spPr>
        <p:txBody>
          <a:bodyPr/>
          <a:lstStyle/>
          <a:p>
            <a:r>
              <a:rPr kumimoji="1" lang="ja-JP" altLang="en-US" dirty="0" smtClean="0"/>
              <a:t>高島研</a:t>
            </a:r>
            <a:r>
              <a:rPr kumimoji="1" lang="en-US" altLang="ja-JP" dirty="0" smtClean="0"/>
              <a:t>M1</a:t>
            </a:r>
            <a:r>
              <a:rPr kumimoji="1" lang="ja-JP" altLang="en-US" dirty="0" smtClean="0"/>
              <a:t>　西村夏奈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kumimoji="1" lang="en-US" altLang="ja-JP" dirty="0" smtClean="0"/>
              <a:t>Proton</a:t>
            </a:r>
            <a:r>
              <a:rPr kumimoji="1" lang="ja-JP" altLang="en-US" dirty="0" smtClean="0"/>
              <a:t>照射のまとめ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928670"/>
            <a:ext cx="8072494" cy="3357586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Proton 544 </a:t>
            </a:r>
            <a:r>
              <a:rPr lang="en-US" altLang="ja-JP" sz="2000" dirty="0" err="1" smtClean="0"/>
              <a:t>keV</a:t>
            </a:r>
            <a:r>
              <a:rPr lang="ja-JP" altLang="en-US" sz="2000" dirty="0" smtClean="0"/>
              <a:t>の信号は</a:t>
            </a:r>
            <a:r>
              <a:rPr lang="en-US" altLang="ja-JP" sz="2000" dirty="0" smtClean="0"/>
              <a:t>9800 </a:t>
            </a:r>
            <a:r>
              <a:rPr lang="en-US" altLang="ja-JP" sz="2000" dirty="0" err="1" smtClean="0"/>
              <a:t>adc</a:t>
            </a:r>
            <a:r>
              <a:rPr lang="ja-JP" altLang="en-US" sz="2000" dirty="0" smtClean="0"/>
              <a:t>にピークと</a:t>
            </a:r>
            <a:r>
              <a:rPr lang="ja-JP" altLang="en-US" sz="2000" dirty="0" smtClean="0"/>
              <a:t>なったので、</a:t>
            </a:r>
            <a:r>
              <a:rPr lang="ja-JP" altLang="en-US" sz="2000" dirty="0" smtClean="0"/>
              <a:t>粒子計測におけるデポジットエネルギーは</a:t>
            </a:r>
            <a:r>
              <a:rPr lang="ja-JP" altLang="en-US" sz="2000" dirty="0" smtClean="0"/>
              <a:t>、</a:t>
            </a:r>
            <a:r>
              <a:rPr lang="en-US" altLang="ja-JP" sz="2000" dirty="0" smtClean="0"/>
              <a:t>E[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]=0.36[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adc</a:t>
            </a:r>
            <a:r>
              <a:rPr lang="en-US" altLang="ja-JP" sz="2000" dirty="0" smtClean="0"/>
              <a:t>]×ADC [</a:t>
            </a:r>
            <a:r>
              <a:rPr lang="en-US" altLang="ja-JP" sz="2000" dirty="0" err="1" smtClean="0"/>
              <a:t>ch</a:t>
            </a:r>
            <a:r>
              <a:rPr lang="en-US" altLang="ja-JP" sz="2000" dirty="0" smtClean="0"/>
              <a:t>]</a:t>
            </a:r>
            <a:r>
              <a:rPr lang="ja-JP" altLang="en-US" sz="2000" dirty="0" smtClean="0"/>
              <a:t>として較正することが可能となった。</a:t>
            </a:r>
            <a:endParaRPr lang="en-US" altLang="ja-JP" sz="2000" dirty="0" smtClean="0"/>
          </a:p>
          <a:p>
            <a:r>
              <a:rPr lang="ja-JP" altLang="en-US" sz="2000" dirty="0" smtClean="0"/>
              <a:t>高エネルギー側の</a:t>
            </a:r>
            <a:r>
              <a:rPr lang="ja-JP" altLang="en-US" sz="2000" dirty="0" smtClean="0"/>
              <a:t>テイルから、検出器の厚みが薄いため、高エネルギー粒子はほとんど散乱せずにエネルギーを落としていると考えられる。</a:t>
            </a:r>
            <a:endParaRPr lang="en-US" altLang="ja-JP" sz="2000" dirty="0" smtClean="0"/>
          </a:p>
          <a:p>
            <a:r>
              <a:rPr lang="ja-JP" altLang="en-US" sz="2000" dirty="0" smtClean="0"/>
              <a:t>予想</a:t>
            </a:r>
            <a:r>
              <a:rPr lang="ja-JP" altLang="en-US" sz="2000" dirty="0" smtClean="0"/>
              <a:t>されていた</a:t>
            </a:r>
            <a:r>
              <a:rPr lang="en-US" altLang="ja-JP" sz="2000" dirty="0" err="1" smtClean="0"/>
              <a:t>ch</a:t>
            </a:r>
            <a:r>
              <a:rPr lang="ja-JP" altLang="en-US" sz="2000" dirty="0" smtClean="0"/>
              <a:t>同士の相関が実験から確認できた</a:t>
            </a:r>
            <a:r>
              <a:rPr lang="ja-JP" altLang="en-US" sz="2000" dirty="0" smtClean="0"/>
              <a:t>。</a:t>
            </a:r>
            <a:r>
              <a:rPr lang="ja-JP" altLang="en-US" sz="2000" dirty="0" smtClean="0"/>
              <a:t>実際の観測では、信号のあった</a:t>
            </a:r>
            <a:r>
              <a:rPr lang="en-US" altLang="ja-JP" sz="2000" dirty="0" err="1" smtClean="0"/>
              <a:t>ch</a:t>
            </a:r>
            <a:r>
              <a:rPr lang="ja-JP" altLang="en-US" sz="2000" dirty="0" smtClean="0"/>
              <a:t>と両サイドの</a:t>
            </a:r>
            <a:r>
              <a:rPr lang="en-US" altLang="ja-JP" sz="2000" dirty="0" err="1" smtClean="0"/>
              <a:t>ch</a:t>
            </a:r>
            <a:r>
              <a:rPr lang="ja-JP" altLang="en-US" sz="2000" dirty="0" smtClean="0"/>
              <a:t>のイベントを足し合わせから、デポジットエネルギーを確定する。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4733266" cy="3209916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08"/>
          </a:xfrm>
          <a:noFill/>
        </p:spPr>
        <p:txBody>
          <a:bodyPr>
            <a:normAutofit/>
          </a:bodyPr>
          <a:lstStyle/>
          <a:p>
            <a:r>
              <a:rPr lang="en-US" altLang="ja-JP" sz="4000" dirty="0" smtClean="0"/>
              <a:t>Si</a:t>
            </a:r>
            <a:r>
              <a:rPr lang="ja-JP" altLang="en-US" sz="4000" dirty="0" smtClean="0"/>
              <a:t>イオン照射</a:t>
            </a:r>
            <a:r>
              <a:rPr lang="en-US" altLang="ja-JP" sz="4000" dirty="0" smtClean="0"/>
              <a:t>(800 </a:t>
            </a:r>
            <a:r>
              <a:rPr lang="en-US" altLang="ja-JP" sz="4000" dirty="0" err="1" smtClean="0"/>
              <a:t>MeV</a:t>
            </a:r>
            <a:r>
              <a:rPr lang="en-US" altLang="ja-JP" sz="4000" dirty="0" smtClean="0"/>
              <a:t>/n)</a:t>
            </a:r>
            <a:r>
              <a:rPr lang="ja-JP" altLang="en-US" sz="4000" dirty="0" smtClean="0"/>
              <a:t>　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7224" y="78579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4</a:t>
            </a:r>
            <a:r>
              <a:rPr kumimoji="1" lang="en-US" altLang="ja-JP" dirty="0" smtClean="0"/>
              <a:t>00 </a:t>
            </a:r>
            <a:r>
              <a:rPr lang="en-US" altLang="ja-JP" dirty="0" smtClean="0"/>
              <a:t>µm </a:t>
            </a:r>
            <a:r>
              <a:rPr lang="ja-JP" altLang="en-US" dirty="0" smtClean="0"/>
              <a:t>厚</a:t>
            </a:r>
            <a:r>
              <a:rPr lang="en-US" altLang="ja-JP" dirty="0" smtClean="0"/>
              <a:t> </a:t>
            </a:r>
            <a:r>
              <a:rPr lang="ja-JP" altLang="en-US" dirty="0" smtClean="0"/>
              <a:t>シリコン検出器にデポジットするエネルギーは</a:t>
            </a:r>
            <a:endParaRPr lang="en-US" altLang="ja-JP" dirty="0" smtClean="0"/>
          </a:p>
          <a:p>
            <a:r>
              <a:rPr lang="en-US" altLang="ja-JP" dirty="0" smtClean="0"/>
              <a:t>Stopping power 85.9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/mm @ 22.4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→ 34.4 </a:t>
            </a:r>
            <a:r>
              <a:rPr lang="en-US" altLang="ja-JP" dirty="0" err="1" smtClean="0"/>
              <a:t>MeV</a:t>
            </a:r>
            <a:r>
              <a:rPr lang="ja-JP" altLang="en-US" dirty="0" smtClean="0"/>
              <a:t>がデポジットされる。</a:t>
            </a:r>
            <a:endParaRPr lang="en-US" altLang="ja-JP" dirty="0" smtClean="0"/>
          </a:p>
          <a:p>
            <a:r>
              <a:rPr lang="en-US" altLang="ja-JP" dirty="0" smtClean="0"/>
              <a:t>ASIC</a:t>
            </a:r>
            <a:r>
              <a:rPr lang="ja-JP" altLang="en-US" dirty="0" smtClean="0"/>
              <a:t>のダイナミックレンジは</a:t>
            </a:r>
            <a:r>
              <a:rPr lang="en-US" altLang="ja-JP" dirty="0" smtClean="0"/>
              <a:t>2.5 </a:t>
            </a:r>
            <a:r>
              <a:rPr lang="en-US" altLang="ja-JP" dirty="0" err="1" smtClean="0"/>
              <a:t>MeV</a:t>
            </a:r>
            <a:r>
              <a:rPr lang="ja-JP" altLang="en-US" dirty="0" smtClean="0"/>
              <a:t>程度</a:t>
            </a:r>
            <a:r>
              <a:rPr lang="en-US" altLang="ja-JP" dirty="0" smtClean="0"/>
              <a:t>(slow-shaper</a:t>
            </a:r>
            <a:r>
              <a:rPr lang="ja-JP" altLang="en-US" dirty="0" smtClean="0"/>
              <a:t>のゲインの線形性が崩れてくる位置として予想</a:t>
            </a:r>
            <a:r>
              <a:rPr lang="en-US" altLang="ja-JP" dirty="0" smtClean="0"/>
              <a:t>)</a:t>
            </a:r>
            <a:r>
              <a:rPr lang="ja-JP" altLang="en-US" dirty="0" smtClean="0"/>
              <a:t>なので、その付近で飽和するはずである。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4282" y="7857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予想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3286116" y="3143248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Si</a:t>
            </a:r>
            <a:r>
              <a:rPr lang="en-US" altLang="ja-JP" baseline="30000" dirty="0" smtClean="0"/>
              <a:t> </a:t>
            </a:r>
            <a:endParaRPr lang="ja-JP" altLang="en-US" dirty="0"/>
          </a:p>
        </p:txBody>
      </p:sp>
      <p:cxnSp>
        <p:nvCxnSpPr>
          <p:cNvPr id="47" name="直線矢印コネクタ 46"/>
          <p:cNvCxnSpPr/>
          <p:nvPr/>
        </p:nvCxnSpPr>
        <p:spPr>
          <a:xfrm rot="16200000" flipH="1">
            <a:off x="3500430" y="3429000"/>
            <a:ext cx="357190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500034" y="2357430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E = </a:t>
            </a:r>
            <a:r>
              <a:rPr lang="en-US" altLang="ja-JP" sz="1600" dirty="0" smtClean="0"/>
              <a:t>0.36×ADC </a:t>
            </a:r>
            <a:endParaRPr lang="en-US" altLang="ja-JP" sz="1600" dirty="0" smtClean="0"/>
          </a:p>
          <a:p>
            <a:r>
              <a:rPr kumimoji="1" lang="en-US" altLang="ja-JP" sz="1600" dirty="0" smtClean="0"/>
              <a:t>(proton</a:t>
            </a:r>
            <a:r>
              <a:rPr lang="ja-JP" altLang="en-US" sz="1600" dirty="0" smtClean="0"/>
              <a:t>の実験結果に基づく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pic>
        <p:nvPicPr>
          <p:cNvPr id="24" name="Picture 4" descr="F:\ch23_gain_ADC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3666" y="2071678"/>
            <a:ext cx="4720334" cy="3214710"/>
          </a:xfrm>
          <a:prstGeom prst="rect">
            <a:avLst/>
          </a:prstGeom>
          <a:noFill/>
        </p:spPr>
      </p:pic>
      <p:grpSp>
        <p:nvGrpSpPr>
          <p:cNvPr id="52" name="グループ化 51"/>
          <p:cNvGrpSpPr/>
          <p:nvPr/>
        </p:nvGrpSpPr>
        <p:grpSpPr>
          <a:xfrm>
            <a:off x="357158" y="5572140"/>
            <a:ext cx="8501122" cy="857256"/>
            <a:chOff x="428596" y="5572140"/>
            <a:chExt cx="8501122" cy="857256"/>
          </a:xfrm>
        </p:grpSpPr>
        <p:sp>
          <p:nvSpPr>
            <p:cNvPr id="23" name="正方形/長方形 22"/>
            <p:cNvSpPr/>
            <p:nvPr/>
          </p:nvSpPr>
          <p:spPr>
            <a:xfrm>
              <a:off x="1214414" y="5643578"/>
              <a:ext cx="7643866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dirty="0" smtClean="0"/>
                <a:t>2.4 </a:t>
              </a:r>
              <a:r>
                <a:rPr lang="en-US" altLang="ja-JP" dirty="0" err="1" smtClean="0"/>
                <a:t>MeV</a:t>
              </a:r>
              <a:r>
                <a:rPr lang="ja-JP" altLang="en-US" dirty="0" err="1" smtClean="0"/>
                <a:t>で飽</a:t>
              </a:r>
              <a:r>
                <a:rPr lang="ja-JP" altLang="en-US" dirty="0" smtClean="0"/>
                <a:t>和し、ピークとなった</a:t>
              </a:r>
              <a:r>
                <a:rPr lang="ja-JP" altLang="en-US" dirty="0" smtClean="0"/>
                <a:t>。</a:t>
              </a:r>
              <a:r>
                <a:rPr lang="en-US" altLang="ja-JP" dirty="0" smtClean="0"/>
                <a:t>Si</a:t>
              </a:r>
              <a:r>
                <a:rPr lang="ja-JP" altLang="en-US" dirty="0" smtClean="0"/>
                <a:t>信号の出力以外</a:t>
              </a:r>
              <a:r>
                <a:rPr lang="ja-JP" altLang="en-US" dirty="0" smtClean="0"/>
                <a:t>にもピークが</a:t>
              </a:r>
              <a:r>
                <a:rPr lang="ja-JP" altLang="en-US" dirty="0" smtClean="0"/>
                <a:t>見られ</a:t>
              </a:r>
              <a:r>
                <a:rPr lang="en-US" altLang="ja-JP" dirty="0" smtClean="0"/>
                <a:t>(-1600 </a:t>
              </a:r>
              <a:r>
                <a:rPr lang="en-US" altLang="ja-JP" dirty="0" err="1" smtClean="0"/>
                <a:t>keV</a:t>
              </a:r>
              <a:r>
                <a:rPr lang="en-US" altLang="ja-JP" dirty="0" smtClean="0"/>
                <a:t>, 100 </a:t>
              </a:r>
              <a:r>
                <a:rPr lang="en-US" altLang="ja-JP" dirty="0" err="1" smtClean="0"/>
                <a:t>keV</a:t>
              </a:r>
              <a:r>
                <a:rPr lang="en-US" altLang="ja-JP" dirty="0" smtClean="0"/>
                <a:t>, </a:t>
              </a:r>
              <a:r>
                <a:rPr lang="en-US" altLang="ja-JP" dirty="0" smtClean="0"/>
                <a:t>600 </a:t>
              </a:r>
              <a:r>
                <a:rPr lang="en-US" altLang="ja-JP" dirty="0" err="1" smtClean="0"/>
                <a:t>keV</a:t>
              </a:r>
              <a:r>
                <a:rPr lang="ja-JP" altLang="en-US" dirty="0" smtClean="0"/>
                <a:t>付近</a:t>
              </a:r>
              <a:r>
                <a:rPr lang="en-US" altLang="ja-JP" dirty="0" smtClean="0"/>
                <a:t>)</a:t>
              </a:r>
              <a:r>
                <a:rPr lang="ja-JP" altLang="en-US" dirty="0" err="1" smtClean="0"/>
                <a:t>、</a:t>
              </a:r>
              <a:r>
                <a:rPr lang="ja-JP" altLang="en-US" dirty="0" smtClean="0"/>
                <a:t>現在解析中である。</a:t>
              </a:r>
              <a:endParaRPr lang="en-US" altLang="ja-JP" dirty="0" smtClean="0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00034" y="564357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/>
                <a:t>結果</a:t>
              </a:r>
              <a:endParaRPr lang="ja-JP" altLang="en-US" dirty="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428596" y="5572140"/>
              <a:ext cx="8501122" cy="857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" name="直線コネクタ 15"/>
          <p:cNvCxnSpPr/>
          <p:nvPr/>
        </p:nvCxnSpPr>
        <p:spPr>
          <a:xfrm>
            <a:off x="4929190" y="2786058"/>
            <a:ext cx="3714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4929190" y="2500306"/>
            <a:ext cx="1197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Si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の飽和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ch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5400000" flipH="1" flipV="1">
            <a:off x="8215618" y="2991408"/>
            <a:ext cx="35719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7500926" y="3214686"/>
            <a:ext cx="164307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200" b="1" dirty="0" smtClean="0"/>
              <a:t>この辺りで飽和すると予想されていた</a:t>
            </a:r>
            <a:endParaRPr lang="ja-JP" altLang="en-US" sz="1200" b="1" dirty="0"/>
          </a:p>
        </p:txBody>
      </p:sp>
      <p:sp>
        <p:nvSpPr>
          <p:cNvPr id="22" name="円/楕円 21"/>
          <p:cNvSpPr/>
          <p:nvPr/>
        </p:nvSpPr>
        <p:spPr>
          <a:xfrm>
            <a:off x="8358214" y="2714620"/>
            <a:ext cx="500066" cy="21431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/>
          <a:lstStyle/>
          <a:p>
            <a:r>
              <a:rPr kumimoji="1" lang="en-US" altLang="ja-JP" dirty="0" smtClean="0"/>
              <a:t>Si</a:t>
            </a:r>
            <a:r>
              <a:rPr kumimoji="1" lang="ja-JP" altLang="en-US" dirty="0" smtClean="0"/>
              <a:t>照射のまとめ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709160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Si</a:t>
            </a:r>
            <a:r>
              <a:rPr lang="ja-JP" altLang="en-US" sz="2000" dirty="0" smtClean="0"/>
              <a:t>の信号は、測定限界である</a:t>
            </a:r>
            <a:r>
              <a:rPr lang="en-US" altLang="ja-JP" sz="2000" dirty="0" smtClean="0"/>
              <a:t>2.5 </a:t>
            </a:r>
            <a:r>
              <a:rPr lang="en-US" altLang="ja-JP" sz="2000" dirty="0" err="1" smtClean="0"/>
              <a:t>MeV</a:t>
            </a:r>
            <a:r>
              <a:rPr lang="ja-JP" altLang="en-US" sz="2000" dirty="0" smtClean="0"/>
              <a:t>付近で</a:t>
            </a:r>
            <a:r>
              <a:rPr lang="ja-JP" altLang="en-US" sz="2000" dirty="0" smtClean="0"/>
              <a:t>飽和しピークとなった。</a:t>
            </a:r>
            <a:endParaRPr lang="en-US" altLang="ja-JP" sz="2000" dirty="0" smtClean="0"/>
          </a:p>
          <a:p>
            <a:r>
              <a:rPr lang="ja-JP" altLang="en-US" sz="2000" dirty="0" smtClean="0"/>
              <a:t>大信号の入射によって、メインイベント以外にもいくつかピークが見られた。原因はまだはっきりしていないが、特性</a:t>
            </a:r>
            <a:r>
              <a:rPr lang="en-US" altLang="ja-JP" sz="2000" dirty="0" smtClean="0"/>
              <a:t>X</a:t>
            </a:r>
            <a:r>
              <a:rPr lang="ja-JP" altLang="en-US" sz="2000" dirty="0" smtClean="0"/>
              <a:t>線・消滅光子</a:t>
            </a:r>
            <a:r>
              <a:rPr lang="ja-JP" altLang="en-US" sz="2000" dirty="0" smtClean="0"/>
              <a:t>・コンプトン散乱・周辺</a:t>
            </a:r>
            <a:r>
              <a:rPr lang="ja-JP" altLang="en-US" sz="2000" dirty="0" smtClean="0"/>
              <a:t>物質からの</a:t>
            </a:r>
            <a:r>
              <a:rPr lang="en-US" altLang="ja-JP" sz="2000" dirty="0" smtClean="0"/>
              <a:t>back-scatter</a:t>
            </a:r>
            <a:r>
              <a:rPr lang="ja-JP" altLang="en-US" sz="2000" dirty="0" smtClean="0"/>
              <a:t>などが考えられる。</a:t>
            </a:r>
            <a:endParaRPr lang="en-US" altLang="ja-JP" sz="2000" dirty="0" smtClean="0"/>
          </a:p>
          <a:p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F:\HIMAC_FWH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3214678" cy="2180069"/>
          </a:xfrm>
          <a:prstGeom prst="rect">
            <a:avLst/>
          </a:prstGeom>
          <a:noFill/>
        </p:spPr>
      </p:pic>
      <p:pic>
        <p:nvPicPr>
          <p:cNvPr id="2056" name="Picture 8" descr="F:\HIMAC_pe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785794"/>
            <a:ext cx="3231663" cy="2191587"/>
          </a:xfrm>
          <a:prstGeom prst="rect">
            <a:avLst/>
          </a:prstGeom>
          <a:noFill/>
        </p:spPr>
      </p:pic>
      <p:pic>
        <p:nvPicPr>
          <p:cNvPr id="2055" name="Picture 7" descr="F:\pea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785794"/>
            <a:ext cx="3214678" cy="2198544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分解</a:t>
            </a:r>
            <a:r>
              <a:rPr kumimoji="1" lang="ja-JP" altLang="en-US" dirty="0" smtClean="0"/>
              <a:t>能の変化 </a:t>
            </a:r>
            <a:r>
              <a:rPr kumimoji="1" lang="en-US" altLang="ja-JP" dirty="0" smtClean="0"/>
              <a:t>(Am</a:t>
            </a:r>
            <a:r>
              <a:rPr kumimoji="1" lang="ja-JP" altLang="en-US" dirty="0" smtClean="0"/>
              <a:t>照射：</a:t>
            </a:r>
            <a:r>
              <a:rPr lang="en-US" altLang="ja-JP" dirty="0" smtClean="0"/>
              <a:t>60 </a:t>
            </a:r>
            <a:r>
              <a:rPr lang="en-US" altLang="ja-JP" dirty="0" err="1" smtClean="0"/>
              <a:t>keV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928794" y="2285992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200" dirty="0" smtClean="0">
                <a:solidFill>
                  <a:srgbClr val="FF0000"/>
                </a:solidFill>
              </a:rPr>
              <a:t>赤：照射後</a:t>
            </a:r>
            <a:endParaRPr lang="en-US" altLang="ja-JP" sz="12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1200" dirty="0" smtClean="0">
                <a:solidFill>
                  <a:srgbClr val="0000FF"/>
                </a:solidFill>
              </a:rPr>
              <a:t>青：</a:t>
            </a:r>
            <a:r>
              <a:rPr lang="ja-JP" altLang="en-US" sz="1200" dirty="0" smtClean="0">
                <a:solidFill>
                  <a:srgbClr val="0000FF"/>
                </a:solidFill>
              </a:rPr>
              <a:t>照射前</a:t>
            </a:r>
            <a:endParaRPr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643042" y="5357826"/>
            <a:ext cx="60007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dirty="0" smtClean="0"/>
              <a:t>◆</a:t>
            </a:r>
            <a:r>
              <a:rPr lang="en-US" altLang="ja-JP" dirty="0" err="1" smtClean="0"/>
              <a:t>Si+Proton</a:t>
            </a:r>
            <a:r>
              <a:rPr lang="ja-JP" altLang="en-US" dirty="0" smtClean="0"/>
              <a:t>照射後は、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　</a:t>
            </a:r>
            <a:r>
              <a:rPr lang="ja-JP" altLang="en-US" dirty="0" smtClean="0"/>
              <a:t>分解能：常温で</a:t>
            </a:r>
            <a:r>
              <a:rPr lang="en-US" altLang="ja-JP" dirty="0" smtClean="0"/>
              <a:t>4keV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70</a:t>
            </a:r>
            <a:r>
              <a:rPr lang="ja-JP" altLang="en-US" dirty="0" smtClean="0"/>
              <a:t>℃で</a:t>
            </a:r>
            <a:r>
              <a:rPr lang="en-US" altLang="ja-JP" dirty="0" smtClean="0"/>
              <a:t>2keV</a:t>
            </a:r>
            <a:r>
              <a:rPr lang="ja-JP" altLang="en-US" dirty="0" smtClean="0"/>
              <a:t>程度</a:t>
            </a:r>
            <a:r>
              <a:rPr lang="ja-JP" altLang="en-US" dirty="0" smtClean="0"/>
              <a:t>劣化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　</a:t>
            </a:r>
            <a:r>
              <a:rPr lang="ja-JP" altLang="en-US" dirty="0" smtClean="0"/>
              <a:t>零点付近のノイズ：常温、</a:t>
            </a:r>
            <a:r>
              <a:rPr lang="en-US" altLang="ja-JP" dirty="0" smtClean="0"/>
              <a:t>70</a:t>
            </a:r>
            <a:r>
              <a:rPr lang="ja-JP" altLang="en-US" dirty="0" smtClean="0"/>
              <a:t>℃ともに</a:t>
            </a:r>
            <a:r>
              <a:rPr lang="en-US" altLang="ja-JP" dirty="0" smtClean="0"/>
              <a:t>2 </a:t>
            </a:r>
            <a:r>
              <a:rPr lang="en-US" altLang="ja-JP" dirty="0" err="1" smtClean="0"/>
              <a:t>keV</a:t>
            </a:r>
            <a:r>
              <a:rPr lang="ja-JP" altLang="en-US" dirty="0" smtClean="0"/>
              <a:t>程度増加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　ピーク位置：常温で</a:t>
            </a:r>
            <a:r>
              <a:rPr lang="en-US" altLang="ja-JP" dirty="0" smtClean="0"/>
              <a:t>-3keV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70</a:t>
            </a:r>
            <a:r>
              <a:rPr lang="ja-JP" altLang="en-US" dirty="0" smtClean="0"/>
              <a:t>℃で</a:t>
            </a:r>
            <a:r>
              <a:rPr lang="en-US" altLang="ja-JP" dirty="0" smtClean="0"/>
              <a:t>+10 </a:t>
            </a:r>
            <a:r>
              <a:rPr lang="en-US" altLang="ja-JP" dirty="0" err="1" smtClean="0"/>
              <a:t>keV</a:t>
            </a:r>
            <a:r>
              <a:rPr lang="ja-JP" altLang="en-US" dirty="0" smtClean="0"/>
              <a:t>程度シフト</a:t>
            </a:r>
            <a:endParaRPr lang="en-US" altLang="ja-JP" dirty="0" smtClean="0"/>
          </a:p>
        </p:txBody>
      </p:sp>
      <p:sp>
        <p:nvSpPr>
          <p:cNvPr id="23" name="正方形/長方形 22"/>
          <p:cNvSpPr/>
          <p:nvPr/>
        </p:nvSpPr>
        <p:spPr>
          <a:xfrm>
            <a:off x="632864" y="714355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002060"/>
                </a:solidFill>
              </a:rPr>
              <a:t>エネルギー分解能</a:t>
            </a:r>
            <a:endParaRPr lang="ja-JP" altLang="en-US" sz="1600" b="1" dirty="0">
              <a:solidFill>
                <a:srgbClr val="002060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929090" y="714356"/>
            <a:ext cx="1425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600" b="1" dirty="0" smtClean="0">
                <a:solidFill>
                  <a:srgbClr val="002060"/>
                </a:solidFill>
              </a:rPr>
              <a:t>ノイズの変化</a:t>
            </a:r>
            <a:endParaRPr lang="ja-JP" altLang="en-US" sz="1600" b="1" dirty="0">
              <a:solidFill>
                <a:srgbClr val="002060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4929190" y="2285992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200" dirty="0" smtClean="0">
                <a:solidFill>
                  <a:srgbClr val="FF0000"/>
                </a:solidFill>
              </a:rPr>
              <a:t>赤：照射後</a:t>
            </a:r>
            <a:endParaRPr lang="en-US" altLang="ja-JP" sz="12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1200" dirty="0" smtClean="0">
                <a:solidFill>
                  <a:srgbClr val="0000FF"/>
                </a:solidFill>
              </a:rPr>
              <a:t>青：照射前</a:t>
            </a:r>
            <a:endParaRPr lang="en-US" altLang="ja-JP" sz="1200" dirty="0" smtClean="0">
              <a:solidFill>
                <a:srgbClr val="0000FF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5929323" y="714356"/>
            <a:ext cx="2464891" cy="2287146"/>
            <a:chOff x="5966858" y="785794"/>
            <a:chExt cx="2464891" cy="2287146"/>
          </a:xfrm>
        </p:grpSpPr>
        <p:sp>
          <p:nvSpPr>
            <p:cNvPr id="48" name="正方形/長方形 47"/>
            <p:cNvSpPr/>
            <p:nvPr/>
          </p:nvSpPr>
          <p:spPr>
            <a:xfrm>
              <a:off x="6592784" y="785794"/>
              <a:ext cx="18389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600" b="1" dirty="0" smtClean="0">
                  <a:solidFill>
                    <a:srgbClr val="002060"/>
                  </a:solidFill>
                </a:rPr>
                <a:t>ピーク位置の変化</a:t>
              </a:r>
              <a:endParaRPr lang="ja-JP" alt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7252741" y="2857496"/>
              <a:ext cx="81464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800" b="1" dirty="0" smtClean="0"/>
                <a:t>Temperature</a:t>
              </a:r>
              <a:endParaRPr lang="ja-JP" altLang="en-US" sz="800" b="1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 rot="16200000">
              <a:off x="5503076" y="1463889"/>
              <a:ext cx="11430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Energy[</a:t>
              </a:r>
              <a:r>
                <a:rPr kumimoji="1" lang="en-US" altLang="ja-JP" sz="8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keV</a:t>
              </a:r>
              <a:r>
                <a:rPr kumimoji="1" lang="en-US" altLang="ja-JP" sz="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]</a:t>
              </a:r>
              <a:endParaRPr kumimoji="1" lang="ja-JP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6324047" y="2357430"/>
              <a:ext cx="9541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200" dirty="0" smtClean="0">
                  <a:solidFill>
                    <a:srgbClr val="FF0000"/>
                  </a:solidFill>
                </a:rPr>
                <a:t>赤：照射後</a:t>
              </a:r>
              <a:endParaRPr lang="en-US" altLang="ja-JP" sz="1200" dirty="0" smtClean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ja-JP" altLang="en-US" sz="1200" dirty="0" smtClean="0">
                  <a:solidFill>
                    <a:srgbClr val="0000FF"/>
                  </a:solidFill>
                </a:rPr>
                <a:t>青：照射前</a:t>
              </a:r>
              <a:endParaRPr lang="en-US" altLang="ja-JP" sz="12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214282" y="3000372"/>
            <a:ext cx="3072381" cy="2215708"/>
            <a:chOff x="-31939" y="3016816"/>
            <a:chExt cx="3072381" cy="2215708"/>
          </a:xfrm>
        </p:grpSpPr>
        <p:pic>
          <p:nvPicPr>
            <p:cNvPr id="1027" name="Picture 3" descr="F:\Am_before-aft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31359" y="3088254"/>
              <a:ext cx="3071801" cy="2083175"/>
            </a:xfrm>
            <a:prstGeom prst="rect">
              <a:avLst/>
            </a:prstGeom>
            <a:noFill/>
          </p:spPr>
        </p:pic>
        <p:sp>
          <p:nvSpPr>
            <p:cNvPr id="26" name="テキスト ボックス 25"/>
            <p:cNvSpPr txBox="1"/>
            <p:nvPr/>
          </p:nvSpPr>
          <p:spPr>
            <a:xfrm rot="16200000">
              <a:off x="-252192" y="3451381"/>
              <a:ext cx="6559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Count</a:t>
              </a:r>
              <a:endParaRPr kumimoji="1" lang="ja-JP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82989" y="3016816"/>
              <a:ext cx="17315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1" dirty="0" smtClean="0">
                  <a:solidFill>
                    <a:srgbClr val="002060"/>
                  </a:solidFill>
                </a:rPr>
                <a:t>Am</a:t>
              </a:r>
              <a:r>
                <a:rPr lang="ja-JP" altLang="en-US" sz="1600" b="1" dirty="0" smtClean="0">
                  <a:solidFill>
                    <a:srgbClr val="002060"/>
                  </a:solidFill>
                </a:rPr>
                <a:t>のスペクトル</a:t>
              </a:r>
              <a:endParaRPr lang="ja-JP" alt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397501" y="5017080"/>
              <a:ext cx="5549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ADC</a:t>
              </a:r>
              <a:r>
                <a:rPr kumimoji="1" lang="ja-JP" altLang="en-US" sz="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値</a:t>
              </a:r>
              <a:endParaRPr kumimoji="1" lang="ja-JP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825997" y="3445444"/>
              <a:ext cx="9541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200" dirty="0" smtClean="0">
                  <a:solidFill>
                    <a:srgbClr val="FF0000"/>
                  </a:solidFill>
                </a:rPr>
                <a:t>赤：照射後</a:t>
              </a:r>
              <a:endParaRPr lang="en-US" altLang="ja-JP" sz="1200" dirty="0" smtClean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ja-JP" altLang="en-US" sz="1200" dirty="0" smtClean="0">
                  <a:solidFill>
                    <a:srgbClr val="0000FF"/>
                  </a:solidFill>
                </a:rPr>
                <a:t>青：照射前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254394" y="33025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 smtClean="0"/>
                <a:t>常温</a:t>
              </a:r>
              <a:endParaRPr lang="ja-JP" altLang="en-US" sz="1200" b="1" dirty="0"/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 rot="16200000">
            <a:off x="2465145" y="1463889"/>
            <a:ext cx="1143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Energy[</a:t>
            </a:r>
            <a:r>
              <a:rPr kumimoji="1" lang="en-US" altLang="ja-JP" sz="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keV</a:t>
            </a:r>
            <a:r>
              <a:rPr kumimoji="1" lang="en-US" altLang="ja-JP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endParaRPr kumimoji="1" lang="ja-JP" altLang="en-US" sz="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 rot="16200000">
            <a:off x="-463780" y="1535328"/>
            <a:ext cx="1143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Energy[</a:t>
            </a:r>
            <a:r>
              <a:rPr kumimoji="1" lang="en-US" altLang="ja-JP" sz="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keV</a:t>
            </a:r>
            <a:r>
              <a:rPr kumimoji="1" lang="en-US" altLang="ja-JP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endParaRPr kumimoji="1" lang="ja-JP" altLang="en-US" sz="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F:\after_HIMAC_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788" y="3071810"/>
            <a:ext cx="3071802" cy="2083176"/>
          </a:xfrm>
          <a:prstGeom prst="rect">
            <a:avLst/>
          </a:prstGeom>
          <a:noFill/>
        </p:spPr>
      </p:pic>
      <p:sp>
        <p:nvSpPr>
          <p:cNvPr id="29" name="正方形/長方形 28"/>
          <p:cNvSpPr/>
          <p:nvPr/>
        </p:nvSpPr>
        <p:spPr>
          <a:xfrm>
            <a:off x="3214678" y="3000372"/>
            <a:ext cx="3214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600" b="1" dirty="0" smtClean="0">
                <a:solidFill>
                  <a:srgbClr val="002060"/>
                </a:solidFill>
              </a:rPr>
              <a:t>照射後の試験における温度推移</a:t>
            </a:r>
            <a:endParaRPr lang="ja-JP" altLang="en-US" sz="1600" b="1" dirty="0">
              <a:solidFill>
                <a:srgbClr val="002060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6215074" y="3071810"/>
            <a:ext cx="2643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600" dirty="0" smtClean="0"/>
              <a:t>※</a:t>
            </a:r>
            <a:r>
              <a:rPr lang="ja-JP" altLang="en-US" sz="1600" dirty="0" smtClean="0"/>
              <a:t>エネルギー</a:t>
            </a:r>
            <a:r>
              <a:rPr lang="ja-JP" altLang="en-US" sz="1600" dirty="0" smtClean="0"/>
              <a:t>較正は照射後の各温度での</a:t>
            </a:r>
            <a:r>
              <a:rPr lang="en-US" altLang="ja-JP" sz="1600" dirty="0" smtClean="0"/>
              <a:t>Am</a:t>
            </a:r>
            <a:r>
              <a:rPr lang="ja-JP" altLang="en-US" sz="1600" dirty="0" smtClean="0"/>
              <a:t>のスペクトルのピーク値に基づく</a:t>
            </a:r>
            <a:endParaRPr lang="en-US" altLang="ja-JP" sz="1600" dirty="0" smtClean="0"/>
          </a:p>
          <a:p>
            <a:pPr>
              <a:defRPr/>
            </a:pPr>
            <a:r>
              <a:rPr lang="ja-JP" altLang="en-US" sz="1600" dirty="0" smtClean="0"/>
              <a:t>　</a:t>
            </a:r>
            <a:endParaRPr lang="ja-JP" altLang="en-US" sz="1600" dirty="0"/>
          </a:p>
        </p:txBody>
      </p:sp>
      <p:sp>
        <p:nvSpPr>
          <p:cNvPr id="58" name="正方形/長方形 57"/>
          <p:cNvSpPr/>
          <p:nvPr/>
        </p:nvSpPr>
        <p:spPr>
          <a:xfrm>
            <a:off x="4071934" y="2786058"/>
            <a:ext cx="814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800" b="1" dirty="0" smtClean="0"/>
              <a:t>Temperature</a:t>
            </a:r>
            <a:endParaRPr lang="ja-JP" altLang="en-US" sz="800" b="1" dirty="0"/>
          </a:p>
        </p:txBody>
      </p:sp>
      <p:sp>
        <p:nvSpPr>
          <p:cNvPr id="59" name="正方形/長方形 58"/>
          <p:cNvSpPr/>
          <p:nvPr/>
        </p:nvSpPr>
        <p:spPr>
          <a:xfrm>
            <a:off x="1142976" y="2786058"/>
            <a:ext cx="814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800" b="1" dirty="0" smtClean="0"/>
              <a:t>Temperature</a:t>
            </a:r>
            <a:endParaRPr lang="ja-JP" altLang="en-US" sz="800" b="1" dirty="0"/>
          </a:p>
        </p:txBody>
      </p:sp>
      <p:sp>
        <p:nvSpPr>
          <p:cNvPr id="60" name="正方形/長方形 59"/>
          <p:cNvSpPr/>
          <p:nvPr/>
        </p:nvSpPr>
        <p:spPr>
          <a:xfrm>
            <a:off x="357158" y="1071546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400" b="1" dirty="0" smtClean="0"/>
              <a:t>常温：</a:t>
            </a:r>
            <a:r>
              <a:rPr lang="en-US" altLang="ja-JP" sz="1400" b="1" dirty="0" smtClean="0"/>
              <a:t>50</a:t>
            </a:r>
            <a:r>
              <a:rPr lang="ja-JP" altLang="en-US" sz="1400" b="1" dirty="0" smtClean="0"/>
              <a:t>％</a:t>
            </a:r>
            <a:r>
              <a:rPr lang="ja-JP" altLang="en-US" sz="1400" b="1" dirty="0" smtClean="0"/>
              <a:t>劣化</a:t>
            </a:r>
            <a:endParaRPr lang="en-US" altLang="ja-JP" sz="1400" b="1" dirty="0" smtClean="0"/>
          </a:p>
          <a:p>
            <a:pPr>
              <a:defRPr/>
            </a:pPr>
            <a:r>
              <a:rPr lang="en-US" altLang="ja-JP" sz="1400" b="1" dirty="0" smtClean="0"/>
              <a:t>70</a:t>
            </a:r>
            <a:r>
              <a:rPr lang="ja-JP" altLang="en-US" sz="1400" b="1" dirty="0" smtClean="0"/>
              <a:t>℃：</a:t>
            </a:r>
            <a:r>
              <a:rPr lang="en-US" altLang="ja-JP" sz="1400" b="1" dirty="0" smtClean="0"/>
              <a:t>16</a:t>
            </a:r>
            <a:r>
              <a:rPr lang="ja-JP" altLang="en-US" sz="1400" b="1" dirty="0" smtClean="0"/>
              <a:t>％劣化</a:t>
            </a:r>
            <a:endParaRPr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まとめ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572164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sz="2400" dirty="0" smtClean="0"/>
              <a:t>Proton</a:t>
            </a:r>
            <a:r>
              <a:rPr kumimoji="1" lang="ja-JP" altLang="en-US" sz="2400" dirty="0" smtClean="0"/>
              <a:t>照射実験より、実際の粒子計測におけるエネルギー較正の見積もりができた。</a:t>
            </a:r>
            <a:r>
              <a:rPr lang="en-US" altLang="ja-JP" sz="2400" dirty="0" smtClean="0"/>
              <a:t>E[</a:t>
            </a:r>
            <a:r>
              <a:rPr lang="en-US" altLang="ja-JP" sz="2400" dirty="0" err="1" smtClean="0"/>
              <a:t>keV</a:t>
            </a:r>
            <a:r>
              <a:rPr lang="en-US" altLang="ja-JP" sz="2400" dirty="0" smtClean="0"/>
              <a:t>]= </a:t>
            </a:r>
            <a:r>
              <a:rPr lang="en-US" altLang="ja-JP" sz="2400" dirty="0" smtClean="0"/>
              <a:t>0.36×ADC</a:t>
            </a:r>
            <a:r>
              <a:rPr lang="ja-JP" altLang="en-US" sz="2400" dirty="0" smtClean="0"/>
              <a:t>値</a:t>
            </a:r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ch</a:t>
            </a:r>
            <a:r>
              <a:rPr lang="en-US" altLang="ja-JP" sz="2400" dirty="0" smtClean="0"/>
              <a:t>]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Si</a:t>
            </a:r>
            <a:r>
              <a:rPr lang="ja-JP" altLang="en-US" sz="2400" dirty="0" smtClean="0"/>
              <a:t>照射実験から、測定限界を超えるデポジットエネルギーは、</a:t>
            </a:r>
            <a:r>
              <a:rPr lang="en-US" altLang="ja-JP" sz="2400" dirty="0" smtClean="0"/>
              <a:t>2.5 </a:t>
            </a:r>
            <a:r>
              <a:rPr lang="en-US" altLang="ja-JP" sz="2400" dirty="0" err="1" smtClean="0"/>
              <a:t>MeV</a:t>
            </a:r>
            <a:r>
              <a:rPr lang="ja-JP" altLang="en-US" sz="2400" dirty="0" smtClean="0"/>
              <a:t>付近</a:t>
            </a:r>
            <a:r>
              <a:rPr kumimoji="1" lang="ja-JP" altLang="en-US" sz="2400" dirty="0" smtClean="0"/>
              <a:t>で飽和しピークとなったので、設計通りであることを確認できた。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放射線による検出器性能への影響は、分解能が</a:t>
            </a:r>
            <a:r>
              <a:rPr lang="ja-JP" altLang="en-US" sz="2400" dirty="0" smtClean="0"/>
              <a:t>常温で</a:t>
            </a:r>
            <a:r>
              <a:rPr lang="en-US" altLang="ja-JP" sz="2400" dirty="0" smtClean="0"/>
              <a:t>50</a:t>
            </a:r>
            <a:r>
              <a:rPr lang="ja-JP" altLang="en-US" sz="2400" dirty="0" smtClean="0"/>
              <a:t>％、</a:t>
            </a:r>
            <a:r>
              <a:rPr lang="en-US" altLang="ja-JP" sz="2400" dirty="0" smtClean="0"/>
              <a:t>70</a:t>
            </a:r>
            <a:r>
              <a:rPr lang="ja-JP" altLang="en-US" sz="2400" dirty="0" smtClean="0"/>
              <a:t>℃で</a:t>
            </a:r>
            <a:r>
              <a:rPr lang="en-US" altLang="ja-JP" sz="2400" dirty="0" smtClean="0"/>
              <a:t>15</a:t>
            </a:r>
            <a:r>
              <a:rPr kumimoji="1" lang="ja-JP" altLang="en-US" sz="2400" dirty="0" smtClean="0"/>
              <a:t>％程度劣化した。実際の</a:t>
            </a:r>
            <a:r>
              <a:rPr kumimoji="1" lang="en-US" altLang="ja-JP" sz="2400" dirty="0" smtClean="0"/>
              <a:t>MMO/HEP</a:t>
            </a:r>
            <a:r>
              <a:rPr kumimoji="1" lang="ja-JP" altLang="en-US" sz="2400" dirty="0" smtClean="0"/>
              <a:t>の動作</a:t>
            </a:r>
            <a:r>
              <a:rPr kumimoji="1" lang="ja-JP" altLang="en-US" sz="2400" dirty="0" smtClean="0"/>
              <a:t>環境</a:t>
            </a:r>
            <a:r>
              <a:rPr kumimoji="1" lang="en-US" altLang="ja-JP" sz="2400" dirty="0" smtClean="0"/>
              <a:t>(70</a:t>
            </a:r>
            <a:r>
              <a:rPr kumimoji="1" lang="ja-JP" altLang="en-US" sz="2400" dirty="0" smtClean="0"/>
              <a:t>℃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err="1" smtClean="0"/>
              <a:t>での</a:t>
            </a:r>
            <a:r>
              <a:rPr kumimoji="1" lang="ja-JP" altLang="en-US" sz="2400" dirty="0" smtClean="0"/>
              <a:t>変化はさほど大きくないので、観測に影響は少ないと考えられる。</a:t>
            </a:r>
            <a:endParaRPr kumimoji="1"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以下、解析中。</a:t>
            </a:r>
            <a:endParaRPr lang="en-US" altLang="ja-JP" sz="2400" dirty="0" smtClean="0"/>
          </a:p>
          <a:p>
            <a:r>
              <a:rPr lang="ja-JP" altLang="en-US" sz="2400" dirty="0" smtClean="0"/>
              <a:t>温度依存も含めた詳細なエネルギー較正曲線の導出</a:t>
            </a:r>
            <a:endParaRPr lang="en-US" altLang="ja-JP" sz="2400" dirty="0" smtClean="0"/>
          </a:p>
          <a:p>
            <a:r>
              <a:rPr lang="en-US" altLang="ja-JP" sz="2400" dirty="0" smtClean="0"/>
              <a:t>Si</a:t>
            </a:r>
            <a:r>
              <a:rPr lang="ja-JP" altLang="en-US" sz="2400" dirty="0" smtClean="0"/>
              <a:t>照射のメインイベント</a:t>
            </a:r>
            <a:r>
              <a:rPr lang="ja-JP" altLang="en-US" sz="2400" dirty="0" smtClean="0"/>
              <a:t>以外の</a:t>
            </a:r>
            <a:r>
              <a:rPr lang="ja-JP" altLang="en-US" sz="2400" dirty="0" smtClean="0"/>
              <a:t>ピークの原因</a:t>
            </a:r>
            <a:endParaRPr lang="en-US" altLang="ja-JP" sz="2400" dirty="0" smtClean="0"/>
          </a:p>
          <a:p>
            <a:r>
              <a:rPr lang="ja-JP" altLang="en-US" sz="2400" dirty="0" smtClean="0"/>
              <a:t>放射線照射後の試験の再現性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今後、</a:t>
            </a:r>
            <a:endParaRPr lang="en-US" altLang="ja-JP" sz="2400" dirty="0" smtClean="0"/>
          </a:p>
          <a:p>
            <a:r>
              <a:rPr lang="ja-JP" altLang="en-US" sz="2400" dirty="0" smtClean="0"/>
              <a:t>放射線による劣化試験の継続</a:t>
            </a:r>
            <a:endParaRPr lang="en-US" altLang="ja-JP" sz="2400" dirty="0" smtClean="0"/>
          </a:p>
          <a:p>
            <a:r>
              <a:rPr lang="ja-JP" altLang="en-US" sz="2400" dirty="0" smtClean="0"/>
              <a:t>低温</a:t>
            </a:r>
            <a:r>
              <a:rPr lang="en-US" altLang="ja-JP" sz="2400" dirty="0" smtClean="0"/>
              <a:t>(-30</a:t>
            </a:r>
            <a:r>
              <a:rPr lang="ja-JP" altLang="en-US" sz="2400" dirty="0" smtClean="0"/>
              <a:t>℃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～高温</a:t>
            </a:r>
            <a:r>
              <a:rPr lang="en-US" altLang="ja-JP" sz="2400" dirty="0" smtClean="0"/>
              <a:t>(90</a:t>
            </a:r>
            <a:r>
              <a:rPr lang="ja-JP" altLang="en-US" sz="2400" dirty="0" smtClean="0"/>
              <a:t>℃</a:t>
            </a:r>
            <a:r>
              <a:rPr lang="en-US" altLang="ja-JP" sz="2400" dirty="0" smtClean="0"/>
              <a:t>)</a:t>
            </a:r>
            <a:r>
              <a:rPr lang="ja-JP" altLang="en-US" sz="2400" dirty="0" err="1" smtClean="0"/>
              <a:t>までの</a:t>
            </a:r>
            <a:r>
              <a:rPr lang="ja-JP" altLang="en-US" sz="2400" dirty="0" smtClean="0"/>
              <a:t>エネルギー較正曲線の導出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ja-JP" sz="4000" b="1" dirty="0" err="1" smtClean="0">
                <a:latin typeface="+mn-ea"/>
              </a:rPr>
              <a:t>BepiColombo</a:t>
            </a:r>
            <a:r>
              <a:rPr lang="en-US" altLang="ja-JP" sz="4000" b="1" dirty="0" smtClean="0">
                <a:latin typeface="+mn-ea"/>
              </a:rPr>
              <a:t>/MMO/ HEP-ion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14282" y="85723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u="sng" dirty="0" err="1" smtClean="0">
                <a:ea typeface="ＭＳ 明朝" pitchFamily="17" charset="-128"/>
              </a:rPr>
              <a:t>BepiColombo</a:t>
            </a:r>
            <a:r>
              <a:rPr lang="en-US" altLang="ja-JP" b="1" u="sng" dirty="0" smtClean="0">
                <a:ea typeface="ＭＳ 明朝" pitchFamily="17" charset="-128"/>
              </a:rPr>
              <a:t>/MMO</a:t>
            </a:r>
          </a:p>
          <a:p>
            <a:r>
              <a:rPr lang="ja-JP" altLang="en-US" dirty="0" smtClean="0"/>
              <a:t>日欧協力の水星探査計画</a:t>
            </a:r>
            <a:r>
              <a:rPr lang="en-US" altLang="ja-JP" dirty="0" err="1" smtClean="0"/>
              <a:t>BepiColombo</a:t>
            </a:r>
            <a:r>
              <a:rPr lang="ja-JP" altLang="en-US" dirty="0" err="1" smtClean="0"/>
              <a:t>にて</a:t>
            </a:r>
            <a:r>
              <a:rPr lang="ja-JP" altLang="en-US" dirty="0" smtClean="0"/>
              <a:t>用いられる、</a:t>
            </a:r>
            <a:r>
              <a:rPr lang="en-US" altLang="ja-JP" dirty="0" smtClean="0"/>
              <a:t>2</a:t>
            </a:r>
            <a:r>
              <a:rPr lang="ja-JP" altLang="en-US" dirty="0" err="1" smtClean="0"/>
              <a:t>つの</a:t>
            </a:r>
            <a:r>
              <a:rPr lang="ja-JP" altLang="ja-JP" dirty="0" smtClean="0"/>
              <a:t>水星周回衛星</a:t>
            </a:r>
            <a:r>
              <a:rPr lang="ja-JP" altLang="en-US" dirty="0" smtClean="0"/>
              <a:t>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つ。</a:t>
            </a:r>
            <a:r>
              <a:rPr lang="en-US" altLang="ja-JP" dirty="0" smtClean="0"/>
              <a:t>MMO</a:t>
            </a:r>
            <a:r>
              <a:rPr lang="ja-JP" altLang="en-US" dirty="0" smtClean="0"/>
              <a:t>は水星磁気圏の構造およびダイナミクスを解明を目指す。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14282" y="1785926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u="sng" dirty="0" smtClean="0"/>
              <a:t>HEP-ion(High Energy Particle detector</a:t>
            </a:r>
            <a:r>
              <a:rPr lang="ja-JP" altLang="en-US" b="1" u="sng" dirty="0" smtClean="0"/>
              <a:t> </a:t>
            </a:r>
            <a:r>
              <a:rPr lang="en-US" altLang="ja-JP" b="1" u="sng" dirty="0" smtClean="0"/>
              <a:t>- ion analyzer)</a:t>
            </a:r>
          </a:p>
          <a:p>
            <a:r>
              <a:rPr lang="en-US" altLang="ja-JP" dirty="0" smtClean="0"/>
              <a:t>5</a:t>
            </a:r>
            <a:r>
              <a:rPr lang="ja-JP" altLang="en-US" dirty="0" smtClean="0"/>
              <a:t>種類のプラズマ粒子観測器のうちの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つ。</a:t>
            </a:r>
            <a:endParaRPr lang="en-US" altLang="ja-JP" dirty="0" smtClean="0"/>
          </a:p>
          <a:p>
            <a:r>
              <a:rPr lang="ja-JP" altLang="en-US" dirty="0" smtClean="0"/>
              <a:t>サイエンスターゲット：水星磁気圏内の加速粒子</a:t>
            </a:r>
            <a:endParaRPr lang="en-US" altLang="ja-JP" dirty="0" smtClean="0"/>
          </a:p>
          <a:p>
            <a:r>
              <a:rPr lang="ja-JP" altLang="en-US" dirty="0" smtClean="0"/>
              <a:t>　　　　　　　　　　　太陽風や宇宙線起源の高エネルギー粒子</a:t>
            </a:r>
            <a:endParaRPr lang="en-US" altLang="ja-JP" dirty="0" smtClean="0"/>
          </a:p>
          <a:p>
            <a:r>
              <a:rPr lang="ja-JP" altLang="en-US" dirty="0" smtClean="0"/>
              <a:t>エネルギーレンジ：</a:t>
            </a:r>
            <a:r>
              <a:rPr lang="en-US" altLang="ja-JP" dirty="0" smtClean="0">
                <a:solidFill>
                  <a:srgbClr val="002060"/>
                </a:solidFill>
              </a:rPr>
              <a:t>30</a:t>
            </a:r>
            <a:r>
              <a:rPr lang="ja-JP" altLang="en-US" dirty="0" smtClean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keV~1.5 </a:t>
            </a:r>
            <a:r>
              <a:rPr lang="en-US" altLang="ja-JP" dirty="0" err="1" smtClean="0">
                <a:solidFill>
                  <a:srgbClr val="002060"/>
                </a:solidFill>
              </a:rPr>
              <a:t>MeV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r>
              <a:rPr lang="ja-JP" altLang="en-US" dirty="0" smtClean="0">
                <a:latin typeface="+mn-ea"/>
              </a:rPr>
              <a:t>動作内容：炭素膜と</a:t>
            </a:r>
            <a:r>
              <a:rPr lang="en-US" altLang="ja-JP" dirty="0" smtClean="0">
                <a:latin typeface="+mn-ea"/>
              </a:rPr>
              <a:t>MCP</a:t>
            </a:r>
            <a:r>
              <a:rPr lang="ja-JP" altLang="en-US" dirty="0" smtClean="0">
                <a:latin typeface="+mn-ea"/>
              </a:rPr>
              <a:t>を用いた</a:t>
            </a:r>
            <a:r>
              <a:rPr lang="en-US" altLang="ja-JP" dirty="0" smtClean="0">
                <a:solidFill>
                  <a:srgbClr val="002060"/>
                </a:solidFill>
                <a:latin typeface="+mn-ea"/>
              </a:rPr>
              <a:t>TOF</a:t>
            </a:r>
            <a:r>
              <a:rPr lang="ja-JP" altLang="en-US" dirty="0" smtClean="0">
                <a:solidFill>
                  <a:srgbClr val="002060"/>
                </a:solidFill>
                <a:latin typeface="+mn-ea"/>
              </a:rPr>
              <a:t>式の速度分析</a:t>
            </a:r>
            <a:endParaRPr lang="en-US" altLang="ja-JP" dirty="0" smtClean="0">
              <a:solidFill>
                <a:srgbClr val="002060"/>
              </a:solidFill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　　　   </a:t>
            </a:r>
            <a:r>
              <a:rPr lang="en-US" altLang="ja-JP" dirty="0" smtClean="0">
                <a:latin typeface="+mn-ea"/>
              </a:rPr>
              <a:t>SSD</a:t>
            </a:r>
            <a:r>
              <a:rPr lang="ja-JP" altLang="en-US" dirty="0" smtClean="0">
                <a:latin typeface="+mn-ea"/>
              </a:rPr>
              <a:t>による</a:t>
            </a:r>
            <a:r>
              <a:rPr lang="ja-JP" altLang="en-US" dirty="0" smtClean="0">
                <a:solidFill>
                  <a:srgbClr val="002060"/>
                </a:solidFill>
                <a:latin typeface="+mn-ea"/>
              </a:rPr>
              <a:t>エネルギー分析</a:t>
            </a:r>
            <a:endParaRPr lang="en-US" altLang="ja-JP" dirty="0" smtClean="0">
              <a:solidFill>
                <a:srgbClr val="002060"/>
              </a:solidFill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得られるデータ：入射粒子の</a:t>
            </a:r>
            <a:r>
              <a:rPr lang="ja-JP" altLang="en-US" dirty="0" smtClean="0">
                <a:solidFill>
                  <a:srgbClr val="002060"/>
                </a:solidFill>
                <a:latin typeface="+mn-ea"/>
              </a:rPr>
              <a:t>質量</a:t>
            </a:r>
            <a:r>
              <a:rPr lang="ja-JP" altLang="en-US" dirty="0" smtClean="0">
                <a:latin typeface="+mn-ea"/>
              </a:rPr>
              <a:t>と</a:t>
            </a:r>
            <a:r>
              <a:rPr lang="ja-JP" altLang="en-US" dirty="0" smtClean="0">
                <a:solidFill>
                  <a:srgbClr val="002060"/>
                </a:solidFill>
                <a:latin typeface="+mn-ea"/>
              </a:rPr>
              <a:t>エネルギー</a:t>
            </a:r>
            <a:endParaRPr lang="en-US" altLang="ja-JP" dirty="0" smtClean="0">
              <a:solidFill>
                <a:srgbClr val="002060"/>
              </a:solidFill>
              <a:latin typeface="+mn-ea"/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 b="14129"/>
          <a:stretch>
            <a:fillRect/>
          </a:stretch>
        </p:blipFill>
        <p:spPr bwMode="auto">
          <a:xfrm>
            <a:off x="2879316" y="4071942"/>
            <a:ext cx="626468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14283" y="142853"/>
            <a:ext cx="871543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ja-JP" sz="3200" b="1" dirty="0" smtClean="0">
                <a:latin typeface="+mn-ea"/>
              </a:rPr>
              <a:t>MMO</a:t>
            </a:r>
            <a:r>
              <a:rPr lang="ja-JP" altLang="en-US" sz="3200" b="1" dirty="0" smtClean="0">
                <a:latin typeface="+mn-ea"/>
              </a:rPr>
              <a:t>の課題</a:t>
            </a:r>
            <a:r>
              <a:rPr lang="en-US" altLang="ja-JP" sz="3200" b="1" dirty="0" smtClean="0">
                <a:latin typeface="+mn-ea"/>
              </a:rPr>
              <a:t>…</a:t>
            </a:r>
            <a:r>
              <a:rPr lang="ja-JP" altLang="en-US" sz="3200" b="1" dirty="0" smtClean="0">
                <a:latin typeface="+mn-ea"/>
              </a:rPr>
              <a:t>光、熱、放射線対策</a:t>
            </a:r>
            <a:endParaRPr lang="en-US" altLang="ja-JP" sz="3200" b="1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285720" y="857232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u="sng" dirty="0" smtClean="0"/>
              <a:t>HEP-ion</a:t>
            </a:r>
            <a:r>
              <a:rPr lang="ja-JP" altLang="en-US" b="1" u="sng" dirty="0" smtClean="0"/>
              <a:t>の動作環境</a:t>
            </a:r>
            <a:endParaRPr lang="en-US" altLang="ja-JP" b="1" u="sng" dirty="0" smtClean="0"/>
          </a:p>
          <a:p>
            <a:r>
              <a:rPr lang="ja-JP" altLang="en-US" dirty="0" smtClean="0"/>
              <a:t>水星の太陽間距離：</a:t>
            </a:r>
            <a:r>
              <a:rPr lang="en-US" altLang="ja-JP" dirty="0" smtClean="0"/>
              <a:t>0.47</a:t>
            </a:r>
            <a:r>
              <a:rPr lang="ja-JP" altLang="en-US" dirty="0" smtClean="0"/>
              <a:t>～</a:t>
            </a:r>
            <a:r>
              <a:rPr lang="en-US" altLang="ja-JP" dirty="0" smtClean="0"/>
              <a:t>0.3AU</a:t>
            </a:r>
          </a:p>
          <a:p>
            <a:r>
              <a:rPr lang="ja-JP" altLang="en-US" dirty="0" smtClean="0"/>
              <a:t>　　　太陽光強度：</a:t>
            </a:r>
            <a:r>
              <a:rPr lang="en-US" altLang="ja-JP" dirty="0" smtClean="0"/>
              <a:t>6.3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14.5kW/m</a:t>
            </a:r>
            <a:r>
              <a:rPr lang="en-US" altLang="ja-JP" baseline="30000" dirty="0" smtClean="0"/>
              <a:t>2</a:t>
            </a:r>
          </a:p>
          <a:p>
            <a:r>
              <a:rPr lang="ja-JP" altLang="en-US" dirty="0" smtClean="0"/>
              <a:t>　　　赤外輻射：最大</a:t>
            </a:r>
            <a:r>
              <a:rPr lang="en-US" altLang="ja-JP" dirty="0" smtClean="0"/>
              <a:t>13.63kW/m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(</a:t>
            </a:r>
            <a:r>
              <a:rPr lang="ja-JP" altLang="en-US" dirty="0" smtClean="0"/>
              <a:t>昼側</a:t>
            </a:r>
            <a:r>
              <a:rPr lang="en-US" altLang="ja-JP" dirty="0" smtClean="0"/>
              <a:t>)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水星周回軌道は、</a:t>
            </a:r>
            <a:r>
              <a:rPr lang="ja-JP" altLang="ja-JP" dirty="0" smtClean="0"/>
              <a:t>地球</a:t>
            </a:r>
            <a:r>
              <a:rPr lang="ja-JP" altLang="ja-JP" dirty="0" smtClean="0"/>
              <a:t>の</a:t>
            </a:r>
            <a:r>
              <a:rPr lang="en-US" altLang="ja-JP" dirty="0" smtClean="0"/>
              <a:t>5</a:t>
            </a:r>
            <a:r>
              <a:rPr lang="ja-JP" altLang="ja-JP" dirty="0" smtClean="0"/>
              <a:t>～</a:t>
            </a:r>
            <a:r>
              <a:rPr lang="en-US" altLang="ja-JP" dirty="0" smtClean="0"/>
              <a:t>11</a:t>
            </a:r>
            <a:r>
              <a:rPr lang="ja-JP" altLang="ja-JP" dirty="0" smtClean="0"/>
              <a:t>倍</a:t>
            </a:r>
            <a:r>
              <a:rPr lang="ja-JP" altLang="ja-JP" dirty="0" smtClean="0"/>
              <a:t>の</a:t>
            </a:r>
            <a:r>
              <a:rPr lang="ja-JP" altLang="en-US" dirty="0" smtClean="0"/>
              <a:t>熱環境。</a:t>
            </a:r>
            <a:endParaRPr lang="en-US" altLang="ja-JP" dirty="0" smtClean="0"/>
          </a:p>
          <a:p>
            <a:r>
              <a:rPr lang="en-US" altLang="ja-JP" dirty="0" smtClean="0"/>
              <a:t>MMO</a:t>
            </a:r>
            <a:r>
              <a:rPr lang="ja-JP" altLang="en-US" dirty="0" smtClean="0"/>
              <a:t>が曝される最高温度は</a:t>
            </a:r>
            <a:r>
              <a:rPr lang="en-US" altLang="ja-JP" dirty="0" smtClean="0"/>
              <a:t>400</a:t>
            </a:r>
            <a:r>
              <a:rPr lang="ja-JP" altLang="en-US" dirty="0" smtClean="0"/>
              <a:t>℃と予想される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/>
              <a:t>→</a:t>
            </a:r>
            <a:r>
              <a:rPr lang="ja-JP" altLang="en-US" dirty="0" smtClean="0"/>
              <a:t>熱真空試験にて、</a:t>
            </a:r>
            <a:r>
              <a:rPr lang="en-US" altLang="ja-JP" dirty="0" smtClean="0"/>
              <a:t>HEP-ion</a:t>
            </a:r>
            <a:r>
              <a:rPr lang="ja-JP" altLang="ja-JP" dirty="0" smtClean="0"/>
              <a:t>の内部温度</a:t>
            </a:r>
            <a:r>
              <a:rPr lang="ja-JP" altLang="ja-JP" dirty="0" smtClean="0"/>
              <a:t>は最高</a:t>
            </a:r>
            <a:r>
              <a:rPr lang="en-US" altLang="ja-JP" dirty="0" smtClean="0"/>
              <a:t>90</a:t>
            </a:r>
            <a:r>
              <a:rPr lang="ja-JP" altLang="ja-JP" dirty="0" smtClean="0"/>
              <a:t>℃に達することが確認された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→</a:t>
            </a:r>
            <a:r>
              <a:rPr lang="en-US" altLang="ja-JP" dirty="0" smtClean="0"/>
              <a:t>Si</a:t>
            </a:r>
            <a:r>
              <a:rPr lang="ja-JP" altLang="ja-JP" dirty="0" smtClean="0"/>
              <a:t>半導体検出器は</a:t>
            </a:r>
            <a:r>
              <a:rPr lang="en-US" altLang="ja-JP" dirty="0" smtClean="0"/>
              <a:t>90</a:t>
            </a:r>
            <a:r>
              <a:rPr lang="ja-JP" altLang="ja-JP" dirty="0" smtClean="0"/>
              <a:t>℃においても正常に動作</a:t>
            </a:r>
            <a:r>
              <a:rPr lang="ja-JP" altLang="en-US" dirty="0" smtClean="0"/>
              <a:t>することを実証した。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ja-JP" altLang="ja-JP" dirty="0" smtClean="0">
                <a:solidFill>
                  <a:srgbClr val="FF0000"/>
                </a:solidFill>
              </a:rPr>
              <a:t>エネルギー分解能</a:t>
            </a:r>
            <a:r>
              <a:rPr lang="en-US" altLang="ja-JP" dirty="0" smtClean="0">
                <a:solidFill>
                  <a:srgbClr val="FF0000"/>
                </a:solidFill>
              </a:rPr>
              <a:t>19keV</a:t>
            </a:r>
            <a:r>
              <a:rPr lang="ja-JP" altLang="en-US" dirty="0" err="1" smtClean="0">
                <a:solidFill>
                  <a:srgbClr val="FF0000"/>
                </a:solidFill>
              </a:rPr>
              <a:t>、</a:t>
            </a:r>
            <a:r>
              <a:rPr lang="ja-JP" altLang="ja-JP" dirty="0" smtClean="0">
                <a:solidFill>
                  <a:srgbClr val="FF0000"/>
                </a:solidFill>
              </a:rPr>
              <a:t>下限値</a:t>
            </a:r>
            <a:r>
              <a:rPr lang="en-US" altLang="ja-JP" dirty="0" smtClean="0">
                <a:solidFill>
                  <a:srgbClr val="FF0000"/>
                </a:solidFill>
              </a:rPr>
              <a:t>38keV</a:t>
            </a:r>
            <a:endParaRPr lang="en-US" altLang="ja-JP" dirty="0" smtClean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714348" y="5000636"/>
            <a:ext cx="7572428" cy="1071570"/>
            <a:chOff x="642910" y="5000636"/>
            <a:chExt cx="7572428" cy="1071570"/>
          </a:xfrm>
        </p:grpSpPr>
        <p:sp>
          <p:nvSpPr>
            <p:cNvPr id="17" name="正方形/長方形 16"/>
            <p:cNvSpPr/>
            <p:nvPr/>
          </p:nvSpPr>
          <p:spPr>
            <a:xfrm>
              <a:off x="642910" y="5000636"/>
              <a:ext cx="7572428" cy="107157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000232" y="5072074"/>
              <a:ext cx="585791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ja-JP" dirty="0" smtClean="0"/>
                <a:t>①宇宙環境での過大パルスを想定した</a:t>
              </a:r>
              <a:r>
                <a:rPr lang="en-US" altLang="ja-JP" dirty="0" smtClean="0"/>
                <a:t>Si</a:t>
              </a:r>
              <a:r>
                <a:rPr lang="ja-JP" altLang="ja-JP" dirty="0" smtClean="0"/>
                <a:t>ビームの照射</a:t>
              </a:r>
              <a:endParaRPr lang="en-US" altLang="ja-JP" dirty="0" smtClean="0"/>
            </a:p>
            <a:p>
              <a:r>
                <a:rPr lang="ja-JP" altLang="ja-JP" dirty="0" smtClean="0"/>
                <a:t>②主な測定対象となる数百</a:t>
              </a:r>
              <a:r>
                <a:rPr lang="en-US" altLang="ja-JP" dirty="0" err="1" smtClean="0"/>
                <a:t>keV</a:t>
              </a:r>
              <a:r>
                <a:rPr lang="ja-JP" altLang="ja-JP" dirty="0" smtClean="0"/>
                <a:t>付近の高エネルギー粒子を想定した</a:t>
              </a:r>
              <a:r>
                <a:rPr lang="en-US" altLang="ja-JP" dirty="0" smtClean="0"/>
                <a:t>H</a:t>
              </a:r>
              <a:r>
                <a:rPr lang="ja-JP" altLang="ja-JP" dirty="0" smtClean="0"/>
                <a:t>ビームの照射</a:t>
              </a:r>
              <a:endParaRPr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785786" y="507207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/>
                <a:t>照射内容</a:t>
              </a:r>
              <a:endParaRPr lang="ja-JP" altLang="en-US" dirty="0"/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5572132" y="607220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＠放射線医学総合研究所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85720" y="428625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→</a:t>
            </a:r>
            <a:r>
              <a:rPr lang="ja-JP" altLang="ja-JP" dirty="0" smtClean="0"/>
              <a:t>次に</a:t>
            </a:r>
            <a:r>
              <a:rPr lang="ja-JP" altLang="en-US" dirty="0" smtClean="0"/>
              <a:t>、</a:t>
            </a:r>
            <a:r>
              <a:rPr lang="ja-JP" altLang="ja-JP" dirty="0" smtClean="0"/>
              <a:t>実際の放射線</a:t>
            </a:r>
            <a:r>
              <a:rPr lang="ja-JP" altLang="en-US" dirty="0" smtClean="0"/>
              <a:t>に対する振る舞いとその</a:t>
            </a:r>
            <a:r>
              <a:rPr lang="ja-JP" altLang="en-US" dirty="0" smtClean="0"/>
              <a:t>影響を見る</a:t>
            </a:r>
            <a:r>
              <a:rPr lang="ja-JP" altLang="ja-JP" dirty="0" smtClean="0"/>
              <a:t>ため</a:t>
            </a:r>
            <a:r>
              <a:rPr lang="ja-JP" altLang="ja-JP" dirty="0" smtClean="0"/>
              <a:t>、重粒子線による照射試験を行った。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318" y="3071810"/>
            <a:ext cx="6018682" cy="378619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428736"/>
            <a:ext cx="2686630" cy="150019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214282" y="142852"/>
            <a:ext cx="871543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ja-JP" altLang="en-US" sz="3200" b="1" dirty="0" smtClean="0">
                <a:latin typeface="+mn-ea"/>
              </a:rPr>
              <a:t>シリコン半導体ストリップ検出器</a:t>
            </a:r>
            <a:endParaRPr lang="en-US" altLang="ja-JP" sz="3200" b="1" dirty="0" smtClean="0">
              <a:latin typeface="+mn-ea"/>
            </a:endParaRPr>
          </a:p>
        </p:txBody>
      </p:sp>
      <p:grpSp>
        <p:nvGrpSpPr>
          <p:cNvPr id="2" name="グループ化 15"/>
          <p:cNvGrpSpPr/>
          <p:nvPr/>
        </p:nvGrpSpPr>
        <p:grpSpPr>
          <a:xfrm>
            <a:off x="214282" y="2143116"/>
            <a:ext cx="8643998" cy="4500594"/>
            <a:chOff x="428564" y="2000240"/>
            <a:chExt cx="8643998" cy="4500594"/>
          </a:xfrm>
        </p:grpSpPr>
        <p:sp>
          <p:nvSpPr>
            <p:cNvPr id="15" name="正方形/長方形 14"/>
            <p:cNvSpPr/>
            <p:nvPr/>
          </p:nvSpPr>
          <p:spPr>
            <a:xfrm>
              <a:off x="428564" y="500063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ja-JP" altLang="en-US" b="1" dirty="0">
                <a:latin typeface="+mn-ea"/>
              </a:endParaRPr>
            </a:p>
          </p:txBody>
        </p:sp>
        <p:sp>
          <p:nvSpPr>
            <p:cNvPr id="8" name="AutoShape 9"/>
            <p:cNvSpPr>
              <a:spLocks/>
            </p:cNvSpPr>
            <p:nvPr/>
          </p:nvSpPr>
          <p:spPr bwMode="auto">
            <a:xfrm>
              <a:off x="7000860" y="2000240"/>
              <a:ext cx="2071702" cy="785818"/>
            </a:xfrm>
            <a:prstGeom prst="borderCallout1">
              <a:avLst>
                <a:gd name="adj1" fmla="val 100958"/>
                <a:gd name="adj2" fmla="val -342"/>
                <a:gd name="adj3" fmla="val 182476"/>
                <a:gd name="adj4" fmla="val -22762"/>
              </a:avLst>
            </a:prstGeom>
            <a:ln w="31750">
              <a:solidFill>
                <a:srgbClr val="FFC000"/>
              </a:solidFill>
              <a:headEnd/>
              <a:tailEnd type="oval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 anchorCtr="0"/>
            <a:lstStyle/>
            <a:p>
              <a:pPr>
                <a:defRPr/>
              </a:pPr>
              <a:r>
                <a:rPr lang="ja-JP" altLang="en-US" sz="1600" dirty="0" smtClean="0">
                  <a:latin typeface="+mn-ea"/>
                </a:rPr>
                <a:t>読出</a:t>
              </a:r>
              <a:r>
                <a:rPr lang="en-US" altLang="ja-JP" sz="1600" dirty="0" smtClean="0">
                  <a:latin typeface="+mn-ea"/>
                </a:rPr>
                <a:t>IC</a:t>
              </a:r>
              <a:r>
                <a:rPr lang="ja-JP" altLang="en-US" sz="1600" dirty="0" smtClean="0">
                  <a:latin typeface="+mn-ea"/>
                </a:rPr>
                <a:t>；</a:t>
              </a:r>
              <a:r>
                <a:rPr lang="en-US" altLang="ja-JP" sz="1600" dirty="0" smtClean="0">
                  <a:latin typeface="+mn-ea"/>
                </a:rPr>
                <a:t>ASIC</a:t>
              </a:r>
              <a:r>
                <a:rPr lang="ja-JP" altLang="en-US" sz="1600" dirty="0" smtClean="0">
                  <a:latin typeface="+mn-ea"/>
                </a:rPr>
                <a:t>へ。</a:t>
              </a:r>
              <a:endParaRPr lang="en-US" altLang="ja-JP" sz="1600" dirty="0" smtClean="0">
                <a:latin typeface="+mn-ea"/>
              </a:endParaRPr>
            </a:p>
            <a:p>
              <a:pPr>
                <a:defRPr/>
              </a:pPr>
              <a:r>
                <a:rPr lang="en-US" altLang="ja-JP" sz="1600" dirty="0" smtClean="0">
                  <a:latin typeface="+mn-ea"/>
                </a:rPr>
                <a:t>(</a:t>
              </a:r>
              <a:r>
                <a:rPr lang="ja-JP" altLang="en-US" sz="1600" dirty="0" smtClean="0">
                  <a:latin typeface="+mn-ea"/>
                </a:rPr>
                <a:t>各ストリップが独立に読出される</a:t>
              </a:r>
              <a:r>
                <a:rPr lang="en-US" altLang="ja-JP" sz="1600" dirty="0" smtClean="0">
                  <a:latin typeface="+mn-ea"/>
                </a:rPr>
                <a:t>)</a:t>
              </a:r>
              <a:endParaRPr lang="ja-JP" altLang="en-US" sz="1600" dirty="0">
                <a:latin typeface="+mn-ea"/>
              </a:endParaRPr>
            </a:p>
          </p:txBody>
        </p:sp>
        <p:sp>
          <p:nvSpPr>
            <p:cNvPr id="10" name="AutoShape 11"/>
            <p:cNvSpPr>
              <a:spLocks/>
            </p:cNvSpPr>
            <p:nvPr/>
          </p:nvSpPr>
          <p:spPr bwMode="auto">
            <a:xfrm>
              <a:off x="785754" y="4429132"/>
              <a:ext cx="2071702" cy="714380"/>
            </a:xfrm>
            <a:prstGeom prst="borderCallout1">
              <a:avLst>
                <a:gd name="adj1" fmla="val 98874"/>
                <a:gd name="adj2" fmla="val 100520"/>
                <a:gd name="adj3" fmla="val 131473"/>
                <a:gd name="adj4" fmla="val 185934"/>
              </a:avLst>
            </a:prstGeom>
            <a:ln w="31750">
              <a:solidFill>
                <a:srgbClr val="FFC000"/>
              </a:solidFill>
              <a:headEnd/>
              <a:tailEnd type="oval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 anchorCtr="0"/>
            <a:lstStyle/>
            <a:p>
              <a:pPr>
                <a:defRPr/>
              </a:pPr>
              <a:r>
                <a:rPr lang="ja-JP" altLang="en-US" sz="1600" dirty="0" smtClean="0"/>
                <a:t>空乏層：バイアス電圧をかけて広げる。</a:t>
              </a:r>
              <a:endParaRPr lang="en-US" altLang="ja-JP" sz="1600" dirty="0" smtClean="0"/>
            </a:p>
            <a:p>
              <a:pPr>
                <a:defRPr/>
              </a:pPr>
              <a:r>
                <a:rPr lang="en-US" altLang="ja-JP" sz="1600" dirty="0" smtClean="0"/>
                <a:t>(</a:t>
              </a:r>
              <a:r>
                <a:rPr lang="ja-JP" altLang="en-US" sz="1600" dirty="0" smtClean="0"/>
                <a:t>有感層として働く</a:t>
              </a:r>
              <a:r>
                <a:rPr lang="en-US" altLang="ja-JP" sz="1600" dirty="0" smtClean="0"/>
                <a:t>)</a:t>
              </a:r>
              <a:endParaRPr lang="ja-JP" altLang="en-US" sz="1600" dirty="0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215042" y="5500702"/>
              <a:ext cx="20224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b="1" dirty="0"/>
                <a:t>n</a:t>
              </a:r>
              <a:r>
                <a:rPr lang="ja-JP" altLang="en-US" sz="1600" b="1" dirty="0"/>
                <a:t>型半導体</a:t>
              </a:r>
              <a:r>
                <a:rPr lang="ja-JP" altLang="en-US" sz="1600" b="1" dirty="0" smtClean="0"/>
                <a:t>ウェハー</a:t>
              </a:r>
              <a:endParaRPr lang="ja-JP" altLang="en-US" sz="1600" b="1" dirty="0"/>
            </a:p>
          </p:txBody>
        </p:sp>
        <p:sp>
          <p:nvSpPr>
            <p:cNvPr id="14" name="AutoShape 11"/>
            <p:cNvSpPr>
              <a:spLocks/>
            </p:cNvSpPr>
            <p:nvPr/>
          </p:nvSpPr>
          <p:spPr bwMode="auto">
            <a:xfrm>
              <a:off x="642878" y="5429264"/>
              <a:ext cx="2357454" cy="1071570"/>
            </a:xfrm>
            <a:prstGeom prst="borderCallout1">
              <a:avLst>
                <a:gd name="adj1" fmla="val 99992"/>
                <a:gd name="adj2" fmla="val 99540"/>
                <a:gd name="adj3" fmla="val 6829"/>
                <a:gd name="adj4" fmla="val 205907"/>
              </a:avLst>
            </a:prstGeom>
            <a:ln w="31750">
              <a:solidFill>
                <a:srgbClr val="FFC000"/>
              </a:solidFill>
              <a:headEnd/>
              <a:tailEnd type="oval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 anchorCtr="0"/>
            <a:lstStyle/>
            <a:p>
              <a:pPr>
                <a:defRPr/>
              </a:pPr>
              <a:r>
                <a:rPr lang="ja-JP" altLang="en-US" sz="1600" dirty="0" smtClean="0">
                  <a:latin typeface="+mn-ea"/>
                </a:rPr>
                <a:t>エネルギーを持った粒子が入ってくると電子</a:t>
              </a:r>
              <a:r>
                <a:rPr lang="en-US" altLang="ja-JP" sz="1600" dirty="0" smtClean="0">
                  <a:latin typeface="+mn-ea"/>
                </a:rPr>
                <a:t>-</a:t>
              </a:r>
              <a:r>
                <a:rPr lang="ja-JP" altLang="en-US" sz="1600" dirty="0" smtClean="0">
                  <a:latin typeface="+mn-ea"/>
                </a:rPr>
                <a:t>正孔対が生成する。</a:t>
              </a:r>
              <a:endParaRPr lang="en-US" altLang="ja-JP" sz="1600" dirty="0" smtClean="0">
                <a:latin typeface="+mn-ea"/>
              </a:endParaRPr>
            </a:p>
            <a:p>
              <a:pPr>
                <a:defRPr/>
              </a:pPr>
              <a:r>
                <a:rPr lang="en-US" altLang="ja-JP" sz="1600" dirty="0" smtClean="0">
                  <a:latin typeface="+mn-ea"/>
                </a:rPr>
                <a:t>(Si</a:t>
              </a:r>
              <a:r>
                <a:rPr lang="ja-JP" altLang="en-US" sz="1600" dirty="0" smtClean="0">
                  <a:latin typeface="+mn-ea"/>
                </a:rPr>
                <a:t>では</a:t>
              </a:r>
              <a:r>
                <a:rPr lang="en-US" altLang="ja-JP" sz="1600" dirty="0" smtClean="0">
                  <a:latin typeface="+mn-ea"/>
                </a:rPr>
                <a:t>3.6eV</a:t>
              </a:r>
              <a:r>
                <a:rPr lang="ja-JP" altLang="en-US" sz="1600" dirty="0" smtClean="0">
                  <a:latin typeface="+mn-ea"/>
                </a:rPr>
                <a:t>で</a:t>
              </a:r>
              <a:r>
                <a:rPr lang="en-US" altLang="ja-JP" sz="1600" dirty="0" smtClean="0">
                  <a:latin typeface="+mn-ea"/>
                </a:rPr>
                <a:t>1pair)</a:t>
              </a:r>
              <a:endParaRPr lang="ja-JP" altLang="en-US" sz="1600" dirty="0">
                <a:latin typeface="+mn-ea"/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 rot="5400000">
              <a:off x="7215968" y="5214156"/>
              <a:ext cx="2428892" cy="1588"/>
            </a:xfrm>
            <a:prstGeom prst="straightConnector1">
              <a:avLst/>
            </a:prstGeom>
            <a:ln w="15875">
              <a:solidFill>
                <a:srgbClr val="00206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正方形/長方形 22"/>
            <p:cNvSpPr/>
            <p:nvPr/>
          </p:nvSpPr>
          <p:spPr>
            <a:xfrm rot="5400000">
              <a:off x="7976285" y="4938517"/>
              <a:ext cx="1214446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2060"/>
                  </a:solidFill>
                  <a:latin typeface="+mn-ea"/>
                </a:rPr>
                <a:t>400μm</a:t>
              </a:r>
              <a:endParaRPr lang="ja-JP" altLang="en-US" sz="1600" b="1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4" name="AutoShape 11"/>
            <p:cNvSpPr>
              <a:spLocks/>
            </p:cNvSpPr>
            <p:nvPr/>
          </p:nvSpPr>
          <p:spPr bwMode="auto">
            <a:xfrm>
              <a:off x="500002" y="2714620"/>
              <a:ext cx="2857520" cy="1500198"/>
            </a:xfrm>
            <a:prstGeom prst="borderCallout1">
              <a:avLst>
                <a:gd name="adj1" fmla="val 98677"/>
                <a:gd name="adj2" fmla="val 99770"/>
                <a:gd name="adj3" fmla="val 122365"/>
                <a:gd name="adj4" fmla="val 147576"/>
              </a:avLst>
            </a:prstGeom>
            <a:ln w="31750">
              <a:solidFill>
                <a:srgbClr val="FFC000"/>
              </a:solidFill>
              <a:headEnd/>
              <a:tailEnd type="oval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 anchorCtr="0"/>
            <a:lstStyle/>
            <a:p>
              <a:pPr>
                <a:defRPr/>
              </a:pPr>
              <a:r>
                <a:rPr lang="en-US" altLang="ja-JP" sz="1600" dirty="0" smtClean="0">
                  <a:latin typeface="+mn-ea"/>
                </a:rPr>
                <a:t>P</a:t>
              </a:r>
              <a:r>
                <a:rPr lang="ja-JP" altLang="en-US" sz="1600" dirty="0" smtClean="0">
                  <a:latin typeface="+mn-ea"/>
                </a:rPr>
                <a:t>型半導体ストリップ：電極を</a:t>
              </a:r>
              <a:r>
                <a:rPr lang="en-US" altLang="ja-JP" sz="1600" dirty="0" smtClean="0">
                  <a:latin typeface="+mn-ea"/>
                </a:rPr>
                <a:t>32 </a:t>
              </a:r>
              <a:r>
                <a:rPr lang="ja-JP" altLang="en-US" sz="1600" dirty="0" smtClean="0">
                  <a:latin typeface="+mn-ea"/>
                </a:rPr>
                <a:t>分割することで、リーク電流を</a:t>
              </a:r>
              <a:r>
                <a:rPr lang="en-US" altLang="ja-JP" sz="1600" dirty="0" smtClean="0">
                  <a:latin typeface="+mn-ea"/>
                </a:rPr>
                <a:t>1/32</a:t>
              </a:r>
              <a:r>
                <a:rPr lang="ja-JP" altLang="en-US" sz="1600" dirty="0" smtClean="0">
                  <a:latin typeface="+mn-ea"/>
                </a:rPr>
                <a:t>に低減。各ストリップがそれぞれ独立した検出器として働き、一次元の位置分解能も持つ。</a:t>
              </a:r>
              <a:endParaRPr lang="ja-JP" altLang="en-US" sz="1600" dirty="0">
                <a:latin typeface="+mn-ea"/>
              </a:endParaRPr>
            </a:p>
          </p:txBody>
        </p:sp>
      </p:grp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 l="7382" t="36342" r="14764"/>
          <a:stretch>
            <a:fillRect/>
          </a:stretch>
        </p:blipFill>
        <p:spPr bwMode="auto">
          <a:xfrm>
            <a:off x="0" y="928670"/>
            <a:ext cx="3225645" cy="160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正方形/長方形 24"/>
          <p:cNvSpPr/>
          <p:nvPr/>
        </p:nvSpPr>
        <p:spPr>
          <a:xfrm>
            <a:off x="785818" y="1571612"/>
            <a:ext cx="554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SSSD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786446" y="6519446"/>
            <a:ext cx="1260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+mn-ea"/>
              </a:rPr>
              <a:t>SSSD</a:t>
            </a:r>
            <a:r>
              <a:rPr lang="ja-JP" altLang="en-US" sz="1600" b="1" dirty="0" smtClean="0">
                <a:latin typeface="+mn-ea"/>
              </a:rPr>
              <a:t>断面図</a:t>
            </a:r>
            <a:endParaRPr lang="ja-JP" altLang="en-US" sz="1600" dirty="0"/>
          </a:p>
        </p:txBody>
      </p:sp>
      <p:sp>
        <p:nvSpPr>
          <p:cNvPr id="30" name="正方形/長方形 29"/>
          <p:cNvSpPr/>
          <p:nvPr/>
        </p:nvSpPr>
        <p:spPr>
          <a:xfrm>
            <a:off x="5286380" y="1714488"/>
            <a:ext cx="714380" cy="6429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643438" y="1928802"/>
            <a:ext cx="682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Zoom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14314" y="1142984"/>
            <a:ext cx="1714512" cy="12144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428992" y="785794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高温下で働く放射線計測器として設計された、新規開発品。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l="7382" t="36342" r="14764"/>
          <a:stretch>
            <a:fillRect/>
          </a:stretch>
        </p:blipFill>
        <p:spPr bwMode="auto">
          <a:xfrm>
            <a:off x="5918355" y="857232"/>
            <a:ext cx="3225645" cy="160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8072462" y="1214422"/>
            <a:ext cx="785818" cy="50006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8215338" y="1714488"/>
            <a:ext cx="534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ASIC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4282" y="142852"/>
            <a:ext cx="871543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ja-JP" sz="3200" b="1" dirty="0" smtClean="0">
                <a:latin typeface="+mn-ea"/>
              </a:rPr>
              <a:t>SSSD</a:t>
            </a:r>
            <a:r>
              <a:rPr lang="ja-JP" altLang="en-US" sz="3200" b="1" dirty="0" smtClean="0">
                <a:latin typeface="+mn-ea"/>
              </a:rPr>
              <a:t>の読み出し：</a:t>
            </a:r>
            <a:r>
              <a:rPr lang="en-US" altLang="ja-JP" sz="3200" b="1" dirty="0" smtClean="0">
                <a:latin typeface="+mn-ea"/>
              </a:rPr>
              <a:t>ASIC (VA32TA)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42844" y="714356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+mn-ea"/>
              </a:rPr>
              <a:t>Application Specified IC</a:t>
            </a:r>
            <a:r>
              <a:rPr lang="ja-JP" altLang="en-US" dirty="0" smtClean="0">
                <a:latin typeface="+mn-ea"/>
              </a:rPr>
              <a:t>：特定用途向け</a:t>
            </a:r>
            <a:r>
              <a:rPr lang="en-US" altLang="ja-JP" dirty="0" smtClean="0">
                <a:latin typeface="+mn-ea"/>
              </a:rPr>
              <a:t>IC</a:t>
            </a:r>
          </a:p>
          <a:p>
            <a:r>
              <a:rPr lang="ja-JP" altLang="en-US" dirty="0" smtClean="0">
                <a:latin typeface="+mn-ea"/>
              </a:rPr>
              <a:t>読出しに必要な</a:t>
            </a:r>
            <a:r>
              <a:rPr lang="en-US" altLang="ja-JP" dirty="0" smtClean="0">
                <a:latin typeface="+mn-ea"/>
              </a:rPr>
              <a:t>CSA, shaper</a:t>
            </a:r>
            <a:r>
              <a:rPr lang="ja-JP" altLang="en-US" dirty="0" smtClean="0">
                <a:latin typeface="+mn-ea"/>
              </a:rPr>
              <a:t>等の回路が</a:t>
            </a:r>
            <a:r>
              <a:rPr lang="en-US" altLang="ja-JP" dirty="0" smtClean="0">
                <a:latin typeface="+mn-ea"/>
              </a:rPr>
              <a:t>32set</a:t>
            </a:r>
            <a:r>
              <a:rPr lang="ja-JP" altLang="en-US" dirty="0" smtClean="0">
                <a:latin typeface="+mn-ea"/>
              </a:rPr>
              <a:t>入っている。</a:t>
            </a:r>
            <a:r>
              <a:rPr lang="en-US" altLang="ja-JP" dirty="0" smtClean="0">
                <a:latin typeface="+mn-ea"/>
              </a:rPr>
              <a:t>90</a:t>
            </a:r>
            <a:r>
              <a:rPr lang="ja-JP" altLang="en-US" dirty="0" smtClean="0">
                <a:latin typeface="+mn-ea"/>
              </a:rPr>
              <a:t>℃までは動作するよう設計されている。</a:t>
            </a:r>
            <a:endParaRPr lang="ja-JP" altLang="en-US" dirty="0">
              <a:latin typeface="+mn-ea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4438" r="5917"/>
          <a:stretch>
            <a:fillRect/>
          </a:stretch>
        </p:blipFill>
        <p:spPr bwMode="auto">
          <a:xfrm>
            <a:off x="5072066" y="3143248"/>
            <a:ext cx="4071934" cy="3306723"/>
          </a:xfrm>
          <a:prstGeom prst="rect">
            <a:avLst/>
          </a:prstGeom>
          <a:noFill/>
          <a:ln w="158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0" name="正方形/長方形 19"/>
          <p:cNvSpPr/>
          <p:nvPr/>
        </p:nvSpPr>
        <p:spPr>
          <a:xfrm>
            <a:off x="6000760" y="2786058"/>
            <a:ext cx="2459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ja-JP" altLang="en-US" sz="1600" b="1" dirty="0" smtClean="0">
                <a:latin typeface="+mn-ea"/>
              </a:rPr>
              <a:t>出力タイミングチャート</a:t>
            </a:r>
            <a:endParaRPr lang="en-US" altLang="ja-JP" sz="1600" b="1" dirty="0" smtClean="0">
              <a:latin typeface="+mn-ea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43050"/>
            <a:ext cx="5143504" cy="144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正方形/長方形 22"/>
          <p:cNvSpPr/>
          <p:nvPr/>
        </p:nvSpPr>
        <p:spPr>
          <a:xfrm>
            <a:off x="571472" y="3071810"/>
            <a:ext cx="1425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  <a:latin typeface="+mn-ea"/>
              </a:rPr>
              <a:t>波形生成担当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857488" y="3071810"/>
            <a:ext cx="1824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  <a:latin typeface="+mn-ea"/>
              </a:rPr>
              <a:t>トリガー生成担当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42844" y="3500438"/>
            <a:ext cx="49292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+mn-ea"/>
              </a:rPr>
              <a:t>①入力された電荷は、プリアンプ（</a:t>
            </a:r>
            <a:r>
              <a:rPr lang="en-US" altLang="ja-JP" sz="1400" dirty="0" smtClean="0">
                <a:latin typeface="+mn-ea"/>
              </a:rPr>
              <a:t>CSA</a:t>
            </a:r>
            <a:r>
              <a:rPr lang="ja-JP" altLang="en-US" sz="1400" dirty="0" smtClean="0">
                <a:latin typeface="+mn-ea"/>
              </a:rPr>
              <a:t>）で電圧に変換され、</a:t>
            </a:r>
            <a:r>
              <a:rPr lang="en-US" altLang="ja-JP" sz="1400" dirty="0" smtClean="0">
                <a:latin typeface="+mn-ea"/>
              </a:rPr>
              <a:t>slow-shaper(VA) </a:t>
            </a:r>
            <a:r>
              <a:rPr lang="ja-JP" altLang="en-US" sz="1400" dirty="0" smtClean="0">
                <a:latin typeface="+mn-ea"/>
              </a:rPr>
              <a:t>と</a:t>
            </a:r>
            <a:r>
              <a:rPr lang="en-US" altLang="ja-JP" sz="1400" dirty="0" smtClean="0">
                <a:latin typeface="+mn-ea"/>
              </a:rPr>
              <a:t>fast-shaper(TA)</a:t>
            </a:r>
            <a:r>
              <a:rPr lang="ja-JP" altLang="en-US" sz="1400" dirty="0" smtClean="0">
                <a:latin typeface="+mn-ea"/>
              </a:rPr>
              <a:t>に分かれる。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②</a:t>
            </a:r>
            <a:r>
              <a:rPr lang="en-US" altLang="ja-JP" sz="1400" dirty="0" smtClean="0">
                <a:latin typeface="+mn-ea"/>
              </a:rPr>
              <a:t>fast-shaper</a:t>
            </a:r>
            <a:r>
              <a:rPr lang="ja-JP" altLang="en-US" sz="1400" dirty="0" smtClean="0">
                <a:latin typeface="+mn-ea"/>
              </a:rPr>
              <a:t>で短い時定数で波形整形された出力がディスクリミネータでスレッショルド電圧を超えると、</a:t>
            </a:r>
            <a:r>
              <a:rPr lang="en-US" altLang="ja-JP" sz="1400" dirty="0" smtClean="0">
                <a:latin typeface="+mn-ea"/>
              </a:rPr>
              <a:t>ta</a:t>
            </a:r>
            <a:r>
              <a:rPr lang="ja-JP" altLang="en-US" sz="1400" dirty="0" smtClean="0">
                <a:latin typeface="+mn-ea"/>
              </a:rPr>
              <a:t>というトリガーが出力される。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③</a:t>
            </a:r>
            <a:r>
              <a:rPr lang="en-US" altLang="ja-JP" sz="1400" dirty="0" smtClean="0">
                <a:latin typeface="+mn-ea"/>
              </a:rPr>
              <a:t>ta</a:t>
            </a:r>
            <a:r>
              <a:rPr lang="ja-JP" altLang="en-US" sz="1400" dirty="0" smtClean="0">
                <a:latin typeface="+mn-ea"/>
              </a:rPr>
              <a:t>が生成されると、少し遅れて全てのチャンネルのサンプルホールド回路をスタートする</a:t>
            </a:r>
            <a:r>
              <a:rPr lang="en-US" altLang="ja-JP" sz="1400" dirty="0" smtClean="0">
                <a:latin typeface="+mn-ea"/>
              </a:rPr>
              <a:t>Holdb</a:t>
            </a:r>
            <a:r>
              <a:rPr lang="ja-JP" altLang="en-US" sz="1400" dirty="0" smtClean="0">
                <a:latin typeface="+mn-ea"/>
              </a:rPr>
              <a:t>が送られ、</a:t>
            </a:r>
            <a:r>
              <a:rPr lang="en-US" altLang="ja-JP" sz="1400" dirty="0" smtClean="0">
                <a:latin typeface="+mn-ea"/>
              </a:rPr>
              <a:t>slow-shaper</a:t>
            </a:r>
            <a:r>
              <a:rPr lang="ja-JP" altLang="en-US" sz="1400" dirty="0" smtClean="0">
                <a:latin typeface="+mn-ea"/>
              </a:rPr>
              <a:t>で波形整形された波高値がホールドされる。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④</a:t>
            </a:r>
            <a:r>
              <a:rPr lang="en-US" altLang="ja-JP" sz="1400" dirty="0" smtClean="0">
                <a:latin typeface="+mn-ea"/>
              </a:rPr>
              <a:t>shift_in_b</a:t>
            </a:r>
            <a:r>
              <a:rPr lang="ja-JP" altLang="en-US" sz="1400" dirty="0" smtClean="0">
                <a:latin typeface="+mn-ea"/>
              </a:rPr>
              <a:t>が送られ</a:t>
            </a:r>
            <a:r>
              <a:rPr lang="en-US" altLang="ja-JP" sz="1400" dirty="0" smtClean="0">
                <a:latin typeface="+mn-ea"/>
              </a:rPr>
              <a:t>Clkb</a:t>
            </a:r>
            <a:r>
              <a:rPr lang="ja-JP" altLang="en-US" sz="1400" dirty="0" smtClean="0">
                <a:latin typeface="+mn-ea"/>
              </a:rPr>
              <a:t>が</a:t>
            </a:r>
            <a:r>
              <a:rPr lang="en-US" altLang="ja-JP" sz="1400" dirty="0" smtClean="0">
                <a:latin typeface="+mn-ea"/>
              </a:rPr>
              <a:t>1</a:t>
            </a:r>
            <a:r>
              <a:rPr lang="ja-JP" altLang="en-US" sz="1400" dirty="0" smtClean="0">
                <a:latin typeface="+mn-ea"/>
              </a:rPr>
              <a:t>つ入ると、マルチプレキサが元のチャンネルと繋がり、波高値を読出す。その後次々</a:t>
            </a:r>
            <a:r>
              <a:rPr lang="en-US" altLang="ja-JP" sz="1400" dirty="0" smtClean="0">
                <a:latin typeface="+mn-ea"/>
              </a:rPr>
              <a:t>Clkb</a:t>
            </a:r>
            <a:r>
              <a:rPr lang="ja-JP" altLang="en-US" sz="1400" dirty="0" smtClean="0">
                <a:latin typeface="+mn-ea"/>
              </a:rPr>
              <a:t>が送られ、全てのチャンネルの読出しが行われる。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⑤</a:t>
            </a:r>
            <a:r>
              <a:rPr lang="en-US" altLang="ja-JP" sz="1400" dirty="0" smtClean="0">
                <a:latin typeface="+mn-ea"/>
              </a:rPr>
              <a:t>shift_out_b</a:t>
            </a:r>
            <a:r>
              <a:rPr lang="ja-JP" altLang="en-US" sz="1400" dirty="0" smtClean="0">
                <a:latin typeface="+mn-ea"/>
              </a:rPr>
              <a:t>が送られて読出しが終わる。</a:t>
            </a:r>
            <a:endParaRPr lang="ja-JP" altLang="en-US" sz="1400" dirty="0">
              <a:latin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2844" y="6429396"/>
            <a:ext cx="785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+mn-ea"/>
              </a:rPr>
              <a:t>→その後</a:t>
            </a:r>
            <a:r>
              <a:rPr lang="en-US" altLang="ja-JP" sz="1400" dirty="0" smtClean="0">
                <a:latin typeface="+mn-ea"/>
              </a:rPr>
              <a:t>ADC</a:t>
            </a:r>
            <a:r>
              <a:rPr lang="ja-JP" altLang="en-US" sz="1400" dirty="0" smtClean="0">
                <a:latin typeface="+mn-ea"/>
              </a:rPr>
              <a:t>を通り、デジタル化</a:t>
            </a:r>
            <a:r>
              <a:rPr lang="ja-JP" altLang="en-US" sz="1400" dirty="0" smtClean="0">
                <a:latin typeface="+mn-ea"/>
              </a:rPr>
              <a:t>された波高値が</a:t>
            </a:r>
            <a:r>
              <a:rPr lang="ja-JP" altLang="en-US" sz="1400" dirty="0" smtClean="0">
                <a:latin typeface="+mn-ea"/>
              </a:rPr>
              <a:t>出力される。（時間分解能：数</a:t>
            </a:r>
            <a:r>
              <a:rPr lang="en-US" altLang="ja-JP" sz="1400" dirty="0" err="1" smtClean="0">
                <a:latin typeface="+mn-ea"/>
              </a:rPr>
              <a:t>msec</a:t>
            </a:r>
            <a:r>
              <a:rPr lang="ja-JP" altLang="en-US" sz="1400" dirty="0" smtClean="0">
                <a:latin typeface="+mn-ea"/>
              </a:rPr>
              <a:t>）</a:t>
            </a:r>
            <a:endParaRPr kumimoji="1" lang="ja-JP" altLang="en-US" sz="1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na Nishimura\Pictures\HIMAC1116,17\IMG_0099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5"/>
            <a:ext cx="5715334" cy="4286256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accent1"/>
                </a:solidFill>
              </a:rPr>
              <a:t>照射内容</a:t>
            </a:r>
            <a:endParaRPr lang="ja-JP" altLang="en-US" dirty="0">
              <a:solidFill>
                <a:schemeClr val="accent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1571636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Si </a:t>
            </a:r>
            <a:r>
              <a:rPr lang="en-US" altLang="ja-JP" sz="2000" dirty="0" smtClean="0"/>
              <a:t>800 </a:t>
            </a:r>
            <a:r>
              <a:rPr lang="en-US" altLang="ja-JP" sz="2000" dirty="0" err="1" smtClean="0"/>
              <a:t>MeV</a:t>
            </a:r>
            <a:r>
              <a:rPr lang="en-US" altLang="ja-JP" sz="2000" dirty="0" smtClean="0"/>
              <a:t>/n</a:t>
            </a:r>
            <a:r>
              <a:rPr lang="ja-JP" altLang="en-US" sz="2000" dirty="0" smtClean="0"/>
              <a:t>：</a:t>
            </a:r>
            <a:r>
              <a:rPr lang="en-US" altLang="ja-JP" sz="2000" dirty="0" smtClean="0"/>
              <a:t>Rate 700 count/3.3 sec </a:t>
            </a:r>
            <a:r>
              <a:rPr lang="en-US" altLang="ja-JP" sz="2000" dirty="0" smtClean="0"/>
              <a:t>60</a:t>
            </a:r>
            <a:r>
              <a:rPr lang="ja-JP" altLang="en-US" sz="2000" dirty="0" smtClean="0"/>
              <a:t>分間</a:t>
            </a:r>
            <a:endParaRPr lang="en-US" altLang="ja-JP" sz="2000" dirty="0" smtClean="0"/>
          </a:p>
          <a:p>
            <a:r>
              <a:rPr lang="en-US" altLang="ja-JP" sz="2000" dirty="0" smtClean="0"/>
              <a:t>Proton </a:t>
            </a:r>
            <a:r>
              <a:rPr lang="en-US" altLang="ja-JP" sz="2000" dirty="0" smtClean="0"/>
              <a:t>100 </a:t>
            </a:r>
            <a:r>
              <a:rPr lang="en-US" altLang="ja-JP" sz="2000" dirty="0" err="1" smtClean="0"/>
              <a:t>MeV</a:t>
            </a:r>
            <a:r>
              <a:rPr lang="en-US" altLang="ja-JP" sz="2000" dirty="0" smtClean="0"/>
              <a:t>/n</a:t>
            </a:r>
            <a:r>
              <a:rPr lang="ja-JP" altLang="en-US" sz="2000" dirty="0" smtClean="0"/>
              <a:t>：</a:t>
            </a:r>
            <a:r>
              <a:rPr lang="en-US" altLang="ja-JP" sz="2000" dirty="0" smtClean="0"/>
              <a:t>Rate 1500 count/3.3 sec </a:t>
            </a:r>
            <a:r>
              <a:rPr lang="en-US" altLang="ja-JP" sz="2000" dirty="0" smtClean="0"/>
              <a:t>40</a:t>
            </a:r>
            <a:r>
              <a:rPr lang="ja-JP" altLang="en-US" sz="2000" dirty="0" smtClean="0"/>
              <a:t>分間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/>
              <a:t>　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トータルの照射量</a:t>
            </a:r>
            <a:r>
              <a:rPr lang="en-US" altLang="ja-JP" sz="2000" dirty="0" smtClean="0"/>
              <a:t> </a:t>
            </a:r>
            <a:r>
              <a:rPr lang="en-US" altLang="ja-JP" sz="2000" dirty="0" smtClean="0"/>
              <a:t>11Rad</a:t>
            </a:r>
            <a:r>
              <a:rPr lang="ja-JP" altLang="en-US" sz="2000" dirty="0" smtClean="0"/>
              <a:t>程度：</a:t>
            </a:r>
            <a:r>
              <a:rPr lang="en-US" altLang="ja-JP" sz="2000" dirty="0" smtClean="0"/>
              <a:t>10</a:t>
            </a:r>
            <a:r>
              <a:rPr lang="ja-JP" altLang="en-US" sz="2000" dirty="0" smtClean="0"/>
              <a:t>匹</a:t>
            </a:r>
            <a:r>
              <a:rPr lang="ja-JP" altLang="en-US" sz="2000" dirty="0" smtClean="0"/>
              <a:t>のネズミを</a:t>
            </a:r>
            <a:r>
              <a:rPr lang="ja-JP" altLang="en-US" sz="2000" dirty="0" smtClean="0"/>
              <a:t>殺せるくらい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1857356" y="2214554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実験セットアップ</a:t>
            </a:r>
            <a:endParaRPr lang="ja-JP" altLang="en-US" b="1" dirty="0"/>
          </a:p>
        </p:txBody>
      </p:sp>
      <p:grpSp>
        <p:nvGrpSpPr>
          <p:cNvPr id="84" name="グループ化 83"/>
          <p:cNvGrpSpPr/>
          <p:nvPr/>
        </p:nvGrpSpPr>
        <p:grpSpPr>
          <a:xfrm>
            <a:off x="5953290" y="2714620"/>
            <a:ext cx="3190710" cy="3491709"/>
            <a:chOff x="5857884" y="2357430"/>
            <a:chExt cx="3190710" cy="3491709"/>
          </a:xfrm>
        </p:grpSpPr>
        <p:cxnSp>
          <p:nvCxnSpPr>
            <p:cNvPr id="58" name="直線コネクタ 57"/>
            <p:cNvCxnSpPr>
              <a:endCxn id="22" idx="1"/>
            </p:cNvCxnSpPr>
            <p:nvPr/>
          </p:nvCxnSpPr>
          <p:spPr>
            <a:xfrm flipV="1">
              <a:off x="6929454" y="3679033"/>
              <a:ext cx="428628" cy="1071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/>
            <p:cNvSpPr/>
            <p:nvPr/>
          </p:nvSpPr>
          <p:spPr>
            <a:xfrm>
              <a:off x="7215206" y="3143248"/>
              <a:ext cx="785818" cy="714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929586" y="3071810"/>
              <a:ext cx="1119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/>
                <a:t>シンチレータ</a:t>
              </a:r>
              <a:endParaRPr kumimoji="1" lang="ja-JP" altLang="en-US" sz="1200" b="1" dirty="0"/>
            </a:p>
          </p:txBody>
        </p:sp>
        <p:grpSp>
          <p:nvGrpSpPr>
            <p:cNvPr id="44" name="グループ化 43"/>
            <p:cNvGrpSpPr/>
            <p:nvPr/>
          </p:nvGrpSpPr>
          <p:grpSpPr>
            <a:xfrm>
              <a:off x="7286644" y="3500438"/>
              <a:ext cx="646331" cy="357190"/>
              <a:chOff x="7072330" y="3071810"/>
              <a:chExt cx="646331" cy="357190"/>
            </a:xfrm>
          </p:grpSpPr>
          <p:sp>
            <p:nvSpPr>
              <p:cNvPr id="22" name="正方形/長方形 21"/>
              <p:cNvSpPr/>
              <p:nvPr/>
            </p:nvSpPr>
            <p:spPr>
              <a:xfrm>
                <a:off x="7143768" y="3071810"/>
                <a:ext cx="500066" cy="35719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7072330" y="3143248"/>
                <a:ext cx="64633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1" dirty="0" smtClean="0"/>
                  <a:t>検出器</a:t>
                </a:r>
                <a:endParaRPr lang="ja-JP" altLang="en-US" sz="1200" b="1" dirty="0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 rot="16200000">
              <a:off x="7322363" y="2393149"/>
              <a:ext cx="571504" cy="500066"/>
              <a:chOff x="8429652" y="3286124"/>
              <a:chExt cx="571504" cy="500066"/>
            </a:xfrm>
          </p:grpSpPr>
          <p:sp>
            <p:nvSpPr>
              <p:cNvPr id="20" name="正方形/長方形 19"/>
              <p:cNvSpPr/>
              <p:nvPr/>
            </p:nvSpPr>
            <p:spPr>
              <a:xfrm>
                <a:off x="8429652" y="3286124"/>
                <a:ext cx="214314" cy="500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8643966" y="3357562"/>
                <a:ext cx="357190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7" name="直線矢印コネクタ 26"/>
            <p:cNvCxnSpPr>
              <a:stCxn id="20" idx="1"/>
              <a:endCxn id="22" idx="0"/>
            </p:cNvCxnSpPr>
            <p:nvPr/>
          </p:nvCxnSpPr>
          <p:spPr>
            <a:xfrm rot="5400000">
              <a:off x="7322363" y="3214686"/>
              <a:ext cx="57150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グループ化 51"/>
            <p:cNvGrpSpPr/>
            <p:nvPr/>
          </p:nvGrpSpPr>
          <p:grpSpPr>
            <a:xfrm rot="1663917">
              <a:off x="6412474" y="3813229"/>
              <a:ext cx="839276" cy="441509"/>
              <a:chOff x="6673120" y="3964548"/>
              <a:chExt cx="839276" cy="441509"/>
            </a:xfrm>
          </p:grpSpPr>
          <p:sp>
            <p:nvSpPr>
              <p:cNvPr id="41" name="正方形/長方形 40"/>
              <p:cNvSpPr/>
              <p:nvPr/>
            </p:nvSpPr>
            <p:spPr>
              <a:xfrm rot="2110017">
                <a:off x="6673120" y="3964548"/>
                <a:ext cx="789874" cy="4415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 rot="2089959">
                <a:off x="6681192" y="3994995"/>
                <a:ext cx="8312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 smtClean="0"/>
                  <a:t>VATAC</a:t>
                </a:r>
                <a:endParaRPr lang="ja-JP" altLang="en-US" dirty="0"/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>
              <a:off x="6929454" y="4500570"/>
              <a:ext cx="543042" cy="369332"/>
              <a:chOff x="6929454" y="4643446"/>
              <a:chExt cx="543042" cy="369332"/>
            </a:xfrm>
          </p:grpSpPr>
          <p:sp>
            <p:nvSpPr>
              <p:cNvPr id="42" name="正方形/長方形 41"/>
              <p:cNvSpPr/>
              <p:nvPr/>
            </p:nvSpPr>
            <p:spPr>
              <a:xfrm>
                <a:off x="6929454" y="4643446"/>
                <a:ext cx="500066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6929454" y="4643446"/>
                <a:ext cx="54304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HV</a:t>
                </a:r>
                <a:endParaRPr kumimoji="1" lang="ja-JP" altLang="en-US" dirty="0"/>
              </a:p>
            </p:txBody>
          </p:sp>
        </p:grpSp>
        <p:grpSp>
          <p:nvGrpSpPr>
            <p:cNvPr id="75" name="グループ化 74"/>
            <p:cNvGrpSpPr/>
            <p:nvPr/>
          </p:nvGrpSpPr>
          <p:grpSpPr>
            <a:xfrm>
              <a:off x="5857884" y="4714884"/>
              <a:ext cx="1415772" cy="1134255"/>
              <a:chOff x="5786446" y="5143512"/>
              <a:chExt cx="1415772" cy="1134255"/>
            </a:xfrm>
          </p:grpSpPr>
          <p:sp>
            <p:nvSpPr>
              <p:cNvPr id="54" name="正方形/長方形 53"/>
              <p:cNvSpPr/>
              <p:nvPr/>
            </p:nvSpPr>
            <p:spPr>
              <a:xfrm>
                <a:off x="5857884" y="5143512"/>
                <a:ext cx="571504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54"/>
              <p:cNvSpPr/>
              <p:nvPr/>
            </p:nvSpPr>
            <p:spPr>
              <a:xfrm>
                <a:off x="5929322" y="5357826"/>
                <a:ext cx="5000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 smtClean="0"/>
                  <a:t>PC</a:t>
                </a:r>
                <a:endParaRPr lang="ja-JP" altLang="en-US" dirty="0"/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>
                <a:off x="5786446" y="6000768"/>
                <a:ext cx="141577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200" b="1" dirty="0" smtClean="0"/>
                  <a:t>別室から遠隔操作</a:t>
                </a:r>
                <a:endParaRPr lang="ja-JP" altLang="en-US" sz="1200" b="1" dirty="0"/>
              </a:p>
            </p:txBody>
          </p:sp>
        </p:grpSp>
        <p:cxnSp>
          <p:nvCxnSpPr>
            <p:cNvPr id="62" name="直線コネクタ 61"/>
            <p:cNvCxnSpPr>
              <a:stCxn id="14" idx="0"/>
              <a:endCxn id="22" idx="2"/>
            </p:cNvCxnSpPr>
            <p:nvPr/>
          </p:nvCxnSpPr>
          <p:spPr>
            <a:xfrm rot="5400000" flipH="1" flipV="1">
              <a:off x="7083074" y="3975529"/>
              <a:ext cx="642942" cy="40714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endCxn id="41" idx="2"/>
            </p:cNvCxnSpPr>
            <p:nvPr/>
          </p:nvCxnSpPr>
          <p:spPr>
            <a:xfrm rot="5400000" flipH="1" flipV="1">
              <a:off x="6118489" y="4219643"/>
              <a:ext cx="591827" cy="3986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正方形/長方形 82"/>
            <p:cNvSpPr/>
            <p:nvPr/>
          </p:nvSpPr>
          <p:spPr>
            <a:xfrm>
              <a:off x="6357950" y="2500306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 smtClean="0"/>
                <a:t>ビーム照射</a:t>
              </a:r>
              <a:r>
                <a:rPr lang="ja-JP" altLang="en-US" sz="1200" b="1" dirty="0" smtClean="0"/>
                <a:t>口</a:t>
              </a:r>
              <a:endParaRPr lang="en-US" altLang="ja-JP" sz="1200" b="1" dirty="0" smtClean="0"/>
            </a:p>
            <a:p>
              <a:r>
                <a:rPr lang="en-US" altLang="ja-JP" sz="1200" b="1" dirty="0" smtClean="0"/>
                <a:t>(</a:t>
              </a:r>
              <a:r>
                <a:rPr lang="ja-JP" altLang="en-US" sz="1200" b="1" dirty="0" smtClean="0"/>
                <a:t>口径</a:t>
              </a:r>
              <a:r>
                <a:rPr lang="en-US" altLang="ja-JP" sz="1200" b="1" dirty="0" smtClean="0"/>
                <a:t>1 cm)</a:t>
              </a:r>
              <a:endParaRPr lang="ja-JP" alt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accent1"/>
                </a:solidFill>
              </a:rPr>
              <a:t>評価</a:t>
            </a:r>
            <a:endParaRPr lang="ja-JP" altLang="en-US" dirty="0">
              <a:solidFill>
                <a:schemeClr val="accent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42910" y="1000108"/>
            <a:ext cx="7786742" cy="1571636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Proton 100 </a:t>
            </a:r>
            <a:r>
              <a:rPr lang="en-US" altLang="ja-JP" sz="2400" dirty="0" err="1" smtClean="0"/>
              <a:t>MeV</a:t>
            </a:r>
            <a:r>
              <a:rPr lang="ja-JP" altLang="en-US" sz="2400" dirty="0" smtClean="0"/>
              <a:t>でエネルギー較正</a:t>
            </a:r>
            <a:endParaRPr lang="en-US" altLang="ja-JP" sz="2400" dirty="0" smtClean="0"/>
          </a:p>
          <a:p>
            <a:r>
              <a:rPr lang="ja-JP" altLang="en-US" sz="2400" dirty="0" smtClean="0"/>
              <a:t>大信号の影響</a:t>
            </a:r>
            <a:endParaRPr lang="en-US" altLang="ja-JP" sz="2400" dirty="0" smtClean="0"/>
          </a:p>
          <a:p>
            <a:r>
              <a:rPr lang="ja-JP" altLang="en-US" sz="2400" dirty="0" smtClean="0"/>
              <a:t>照射後の温度特性</a:t>
            </a:r>
            <a:endParaRPr lang="en-US" altLang="ja-JP" sz="2400" dirty="0" smtClean="0"/>
          </a:p>
          <a:p>
            <a:endParaRPr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500034" y="2571744"/>
            <a:ext cx="8215370" cy="40934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＊現段階での</a:t>
            </a:r>
            <a:r>
              <a:rPr lang="en-US" altLang="ja-JP" sz="2000" dirty="0" smtClean="0"/>
              <a:t>ADC</a:t>
            </a:r>
            <a:r>
              <a:rPr lang="ja-JP" altLang="en-US" sz="2000" dirty="0" smtClean="0"/>
              <a:t>値</a:t>
            </a:r>
            <a:r>
              <a:rPr lang="en-US" altLang="ja-JP" sz="2000" dirty="0" smtClean="0"/>
              <a:t>-Energy</a:t>
            </a:r>
            <a:r>
              <a:rPr lang="ja-JP" altLang="en-US" sz="2000" dirty="0" smtClean="0"/>
              <a:t>変換の方法＊</a:t>
            </a:r>
            <a:endParaRPr lang="en-US" altLang="ja-JP" sz="2000" dirty="0" smtClean="0"/>
          </a:p>
          <a:p>
            <a:r>
              <a:rPr lang="ja-JP" altLang="en-US" sz="2000" dirty="0" smtClean="0"/>
              <a:t>①テストパルスとして疑似的に電荷を読み出し回路へ入れ、出力される</a:t>
            </a:r>
            <a:r>
              <a:rPr lang="en-US" altLang="ja-JP" sz="2000" dirty="0" smtClean="0"/>
              <a:t>ADC</a:t>
            </a:r>
            <a:r>
              <a:rPr lang="ja-JP" altLang="en-US" sz="2000" dirty="0" smtClean="0"/>
              <a:t>値を見て較正する。　</a:t>
            </a:r>
            <a:endParaRPr lang="en-US" altLang="ja-JP" sz="2000" dirty="0" smtClean="0"/>
          </a:p>
          <a:p>
            <a:r>
              <a:rPr lang="ja-JP" altLang="en-US" sz="2000" dirty="0" smtClean="0"/>
              <a:t>②放射線源</a:t>
            </a:r>
            <a:r>
              <a:rPr lang="en-US" altLang="ja-JP" sz="2000" dirty="0" smtClean="0"/>
              <a:t>(γ</a:t>
            </a:r>
            <a:r>
              <a:rPr lang="ja-JP" altLang="en-US" sz="2000" dirty="0" smtClean="0"/>
              <a:t>線：</a:t>
            </a:r>
            <a:r>
              <a:rPr lang="en-US" altLang="ja-JP" sz="2000" dirty="0" smtClean="0"/>
              <a:t>60</a:t>
            </a:r>
            <a:r>
              <a:rPr lang="ja-JP" altLang="en-US" sz="2000" dirty="0" smtClean="0"/>
              <a:t>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, 122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を用いてピークとなった</a:t>
            </a:r>
            <a:r>
              <a:rPr lang="en-US" altLang="ja-JP" sz="2000" dirty="0" smtClean="0"/>
              <a:t>ADC</a:t>
            </a:r>
            <a:r>
              <a:rPr lang="ja-JP" altLang="en-US" sz="2000" dirty="0" smtClean="0"/>
              <a:t>値から較正する。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u="sng" dirty="0" smtClean="0"/>
              <a:t>粒子線による較正が必要な理由</a:t>
            </a:r>
            <a:endParaRPr lang="en-US" altLang="ja-JP" sz="2000" u="sng" dirty="0" smtClean="0"/>
          </a:p>
          <a:p>
            <a:r>
              <a:rPr lang="ja-JP" altLang="en-US" sz="2000" dirty="0" smtClean="0"/>
              <a:t>①：電荷を作りだすコンデンサーの値に不確定性がある。</a:t>
            </a:r>
            <a:endParaRPr lang="en-US" altLang="ja-JP" sz="2000" dirty="0" smtClean="0"/>
          </a:p>
          <a:p>
            <a:r>
              <a:rPr lang="ja-JP" altLang="en-US" sz="2000" dirty="0" smtClean="0"/>
              <a:t>②：</a:t>
            </a:r>
            <a:r>
              <a:rPr lang="en-US" altLang="ja-JP" sz="2000" dirty="0" smtClean="0"/>
              <a:t>γ</a:t>
            </a:r>
            <a:r>
              <a:rPr lang="ja-JP" altLang="en-US" sz="2000" dirty="0" smtClean="0"/>
              <a:t>線なので実際の粒子計測とは異なる相互作用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光電吸収と特性</a:t>
            </a:r>
            <a:r>
              <a:rPr lang="en-US" altLang="ja-JP" sz="2000" dirty="0" smtClean="0"/>
              <a:t>X</a:t>
            </a:r>
            <a:r>
              <a:rPr lang="ja-JP" altLang="en-US" sz="2000" dirty="0" smtClean="0"/>
              <a:t>線・コンプトン散乱など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がある。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→実際の観測対象となる荷電粒子を入射させ、そのデポジットエネルギーと出力される</a:t>
            </a:r>
            <a:r>
              <a:rPr lang="en-US" altLang="ja-JP" sz="2000" dirty="0" smtClean="0"/>
              <a:t>ADC</a:t>
            </a:r>
            <a:r>
              <a:rPr lang="ja-JP" altLang="en-US" sz="2000" dirty="0" smtClean="0"/>
              <a:t>値からエネルギー較正をしたい。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ch23_gain_AD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14488"/>
            <a:ext cx="3786182" cy="2578520"/>
          </a:xfrm>
          <a:prstGeom prst="rect">
            <a:avLst/>
          </a:prstGeom>
          <a:noFill/>
        </p:spPr>
      </p:pic>
      <p:pic>
        <p:nvPicPr>
          <p:cNvPr id="2053" name="Picture 5" descr="F:\proton_ch23_A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14488"/>
            <a:ext cx="4720334" cy="321471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08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Proton</a:t>
            </a:r>
            <a:r>
              <a:rPr kumimoji="1" lang="ja-JP" altLang="en-US" sz="4000" dirty="0" smtClean="0"/>
              <a:t>照射</a:t>
            </a:r>
            <a:r>
              <a:rPr kumimoji="1" lang="en-US" altLang="ja-JP" sz="4000" dirty="0" smtClean="0"/>
              <a:t>(100 </a:t>
            </a:r>
            <a:r>
              <a:rPr kumimoji="1" lang="en-US" altLang="ja-JP" sz="4000" dirty="0" err="1" smtClean="0"/>
              <a:t>MeV</a:t>
            </a:r>
            <a:r>
              <a:rPr kumimoji="1" lang="en-US" altLang="ja-JP" sz="4000" dirty="0" smtClean="0"/>
              <a:t>/n)</a:t>
            </a:r>
            <a:endParaRPr kumimoji="1" lang="ja-JP" altLang="en-US" sz="4000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14414" y="785794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4</a:t>
            </a:r>
            <a:r>
              <a:rPr lang="en-US" altLang="ja-JP" dirty="0" smtClean="0"/>
              <a:t>00 </a:t>
            </a:r>
            <a:r>
              <a:rPr lang="en-US" altLang="ja-JP" dirty="0" smtClean="0"/>
              <a:t>µm </a:t>
            </a:r>
            <a:r>
              <a:rPr lang="ja-JP" altLang="en-US" dirty="0" smtClean="0"/>
              <a:t>厚</a:t>
            </a:r>
            <a:r>
              <a:rPr lang="en-US" altLang="ja-JP" dirty="0" smtClean="0"/>
              <a:t> </a:t>
            </a:r>
            <a:r>
              <a:rPr lang="ja-JP" altLang="en-US" dirty="0" smtClean="0"/>
              <a:t>シリコン検出器にデポジットするエネルギーは</a:t>
            </a:r>
            <a:endParaRPr lang="en-US" altLang="ja-JP" dirty="0" smtClean="0"/>
          </a:p>
          <a:p>
            <a:r>
              <a:rPr lang="en-US" altLang="ja-JP" dirty="0" smtClean="0"/>
              <a:t>Stopping power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1.36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/mm @ 100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544 </a:t>
            </a:r>
            <a:r>
              <a:rPr lang="en-US" altLang="ja-JP" dirty="0" err="1" smtClean="0"/>
              <a:t>keV</a:t>
            </a:r>
            <a:r>
              <a:rPr lang="ja-JP" altLang="en-US" dirty="0" smtClean="0"/>
              <a:t>が</a:t>
            </a:r>
            <a:r>
              <a:rPr lang="ja-JP" altLang="en-US" dirty="0" smtClean="0"/>
              <a:t>デポジットされる。</a:t>
            </a:r>
            <a:endParaRPr lang="en-US" altLang="ja-JP" dirty="0" smtClean="0"/>
          </a:p>
        </p:txBody>
      </p:sp>
      <p:sp>
        <p:nvSpPr>
          <p:cNvPr id="22" name="正方形/長方形 21"/>
          <p:cNvSpPr/>
          <p:nvPr/>
        </p:nvSpPr>
        <p:spPr>
          <a:xfrm>
            <a:off x="571472" y="78579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予想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928662" y="5143512"/>
            <a:ext cx="428628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000" dirty="0" smtClean="0"/>
              <a:t>544 </a:t>
            </a:r>
            <a:r>
              <a:rPr lang="en-US" altLang="ja-JP" sz="2000" dirty="0" err="1" smtClean="0"/>
              <a:t>keV</a:t>
            </a:r>
            <a:r>
              <a:rPr lang="ja-JP" altLang="en-US" sz="2000" dirty="0" smtClean="0"/>
              <a:t>は</a:t>
            </a:r>
            <a:r>
              <a:rPr lang="en-US" altLang="ja-JP" sz="2000" dirty="0" smtClean="0"/>
              <a:t>9800 </a:t>
            </a:r>
            <a:r>
              <a:rPr lang="en-US" altLang="ja-JP" sz="2000" dirty="0" err="1" smtClean="0"/>
              <a:t>adc</a:t>
            </a:r>
            <a:r>
              <a:rPr lang="ja-JP" altLang="en-US" sz="2000" dirty="0" smtClean="0"/>
              <a:t>にピークとなった。分</a:t>
            </a:r>
            <a:r>
              <a:rPr lang="ja-JP" altLang="en-US" sz="2000" dirty="0" smtClean="0"/>
              <a:t>解能</a:t>
            </a:r>
            <a:r>
              <a:rPr lang="en-US" altLang="ja-JP" sz="2000" dirty="0" smtClean="0"/>
              <a:t>200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飛程・エネルギーストラグリン</a:t>
            </a:r>
            <a:r>
              <a:rPr lang="ja-JP" altLang="en-US" sz="2000" dirty="0" smtClean="0"/>
              <a:t>グによる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で、</a:t>
            </a:r>
            <a:r>
              <a:rPr lang="ja-JP" altLang="en-US" sz="2000" dirty="0" smtClean="0"/>
              <a:t>高エネルギー側にテイルが見られる。</a:t>
            </a:r>
            <a:endParaRPr lang="en-US" altLang="ja-JP" sz="2000" dirty="0" smtClean="0"/>
          </a:p>
        </p:txBody>
      </p:sp>
      <p:sp>
        <p:nvSpPr>
          <p:cNvPr id="48" name="正方形/長方形 47"/>
          <p:cNvSpPr/>
          <p:nvPr/>
        </p:nvSpPr>
        <p:spPr>
          <a:xfrm>
            <a:off x="142844" y="5072074"/>
            <a:ext cx="5072098" cy="142876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214282" y="5072074"/>
            <a:ext cx="78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結果</a:t>
            </a:r>
            <a:endParaRPr lang="ja-JP" altLang="en-US" sz="2000" dirty="0"/>
          </a:p>
        </p:txBody>
      </p:sp>
      <p:grpSp>
        <p:nvGrpSpPr>
          <p:cNvPr id="51" name="グループ化 50"/>
          <p:cNvGrpSpPr/>
          <p:nvPr/>
        </p:nvGrpSpPr>
        <p:grpSpPr>
          <a:xfrm>
            <a:off x="285720" y="1714488"/>
            <a:ext cx="4712918" cy="3308173"/>
            <a:chOff x="2143108" y="1785926"/>
            <a:chExt cx="4712918" cy="3308173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3571836" y="1785926"/>
              <a:ext cx="18934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chemeClr val="accent4">
                      <a:lumMod val="50000"/>
                    </a:schemeClr>
                  </a:solidFill>
                </a:rPr>
                <a:t>ch23</a:t>
              </a:r>
              <a:r>
                <a:rPr kumimoji="1" lang="ja-JP" altLang="en-US" sz="1600" b="1" dirty="0" smtClean="0">
                  <a:solidFill>
                    <a:schemeClr val="accent4">
                      <a:lumMod val="50000"/>
                    </a:schemeClr>
                  </a:solidFill>
                </a:rPr>
                <a:t>のスペクトル</a:t>
              </a:r>
              <a:endParaRPr kumimoji="1" lang="ja-JP" altLang="en-US" sz="16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 rot="16200000">
              <a:off x="1957801" y="2185547"/>
              <a:ext cx="678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Count</a:t>
              </a:r>
              <a:endParaRPr kumimoji="1"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000728" y="4786322"/>
              <a:ext cx="855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ADC</a:t>
              </a:r>
              <a:r>
                <a:rPr kumimoji="1" lang="ja-JP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値</a:t>
              </a:r>
              <a:endParaRPr kumimoji="1"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6" name="正方形/長方形 75"/>
          <p:cNvSpPr/>
          <p:nvPr/>
        </p:nvSpPr>
        <p:spPr>
          <a:xfrm>
            <a:off x="6327203" y="1714488"/>
            <a:ext cx="2816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002060"/>
                </a:solidFill>
              </a:rPr>
              <a:t>ADC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値と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エネルギーの関係</a:t>
            </a:r>
            <a:endParaRPr lang="en-US" altLang="ja-JP" sz="1600" b="1" dirty="0" smtClean="0">
              <a:solidFill>
                <a:srgbClr val="002060"/>
              </a:solidFill>
            </a:endParaRPr>
          </a:p>
          <a:p>
            <a:r>
              <a:rPr lang="en-US" altLang="ja-JP" sz="1600" b="1" dirty="0" smtClean="0">
                <a:solidFill>
                  <a:srgbClr val="002060"/>
                </a:solidFill>
              </a:rPr>
              <a:t>(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テストパルスでの測定結果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)</a:t>
            </a:r>
            <a:endParaRPr lang="en-US" altLang="ja-JP" sz="1600" b="1" dirty="0" smtClean="0">
              <a:solidFill>
                <a:srgbClr val="002060"/>
              </a:solidFill>
            </a:endParaRPr>
          </a:p>
        </p:txBody>
      </p:sp>
      <p:grpSp>
        <p:nvGrpSpPr>
          <p:cNvPr id="105" name="グループ化 104"/>
          <p:cNvGrpSpPr/>
          <p:nvPr/>
        </p:nvGrpSpPr>
        <p:grpSpPr>
          <a:xfrm>
            <a:off x="5357818" y="4290360"/>
            <a:ext cx="3786182" cy="2567640"/>
            <a:chOff x="5357818" y="4290360"/>
            <a:chExt cx="3786182" cy="2567640"/>
          </a:xfrm>
        </p:grpSpPr>
        <p:pic>
          <p:nvPicPr>
            <p:cNvPr id="2055" name="Picture 7" descr="F:\gain_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57818" y="4290360"/>
              <a:ext cx="3786182" cy="2567640"/>
            </a:xfrm>
            <a:prstGeom prst="rect">
              <a:avLst/>
            </a:prstGeom>
            <a:noFill/>
          </p:spPr>
        </p:pic>
        <p:cxnSp>
          <p:nvCxnSpPr>
            <p:cNvPr id="56" name="直線コネクタ 55"/>
            <p:cNvCxnSpPr/>
            <p:nvPr/>
          </p:nvCxnSpPr>
          <p:spPr>
            <a:xfrm rot="10800000">
              <a:off x="5755342" y="5289176"/>
              <a:ext cx="300317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正方形/長方形 95"/>
            <p:cNvSpPr/>
            <p:nvPr/>
          </p:nvSpPr>
          <p:spPr>
            <a:xfrm>
              <a:off x="6336927" y="552730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．</a:t>
              </a:r>
              <a:endParaRPr lang="en-US" altLang="ja-JP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6429388" y="5715016"/>
              <a:ext cx="7841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FF0000"/>
                  </a:solidFill>
                </a:rPr>
                <a:t>Proton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637679" y="569763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solidFill>
                    <a:srgbClr val="7030A0"/>
                  </a:solidFill>
                </a:rPr>
                <a:t>．</a:t>
              </a:r>
              <a:endParaRPr lang="en-US" altLang="ja-JP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5643570" y="6072206"/>
              <a:ext cx="4764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7030A0"/>
                  </a:solidFill>
                </a:rPr>
                <a:t>Am</a:t>
              </a: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5786446" y="5715016"/>
              <a:ext cx="418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00B050"/>
                  </a:solidFill>
                </a:rPr>
                <a:t>Co</a:t>
              </a: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5718361" y="555419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solidFill>
                    <a:srgbClr val="00B050"/>
                  </a:solidFill>
                </a:rPr>
                <a:t>．</a:t>
              </a:r>
              <a:endParaRPr lang="en-US" altLang="ja-JP" dirty="0" smtClean="0">
                <a:solidFill>
                  <a:srgbClr val="00B050"/>
                </a:solidFill>
              </a:endParaRPr>
            </a:p>
          </p:txBody>
        </p:sp>
      </p:grpSp>
      <p:sp>
        <p:nvSpPr>
          <p:cNvPr id="122" name="正方形/長方形 121"/>
          <p:cNvSpPr/>
          <p:nvPr/>
        </p:nvSpPr>
        <p:spPr>
          <a:xfrm>
            <a:off x="6858016" y="6643710"/>
            <a:ext cx="9220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dirty="0" smtClean="0"/>
              <a:t>Energy[</a:t>
            </a:r>
            <a:r>
              <a:rPr lang="en-US" altLang="ja-JP" sz="900" b="1" dirty="0" err="1" smtClean="0"/>
              <a:t>keV</a:t>
            </a:r>
            <a:r>
              <a:rPr lang="en-US" altLang="ja-JP" sz="900" b="1" dirty="0" smtClean="0"/>
              <a:t>]</a:t>
            </a:r>
          </a:p>
        </p:txBody>
      </p:sp>
      <p:sp>
        <p:nvSpPr>
          <p:cNvPr id="123" name="テキスト ボックス 122"/>
          <p:cNvSpPr txBox="1"/>
          <p:nvPr/>
        </p:nvSpPr>
        <p:spPr>
          <a:xfrm rot="16200000">
            <a:off x="5149267" y="5423501"/>
            <a:ext cx="647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ADC/</a:t>
            </a:r>
            <a:r>
              <a:rPr kumimoji="1" lang="en-US" altLang="ja-JP" sz="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keV</a:t>
            </a:r>
            <a:endParaRPr kumimoji="1" lang="ja-JP" altLang="en-US" sz="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357950" y="33575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．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429388" y="3571876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2643142" y="3071810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Proton</a:t>
            </a:r>
          </a:p>
        </p:txBody>
      </p:sp>
      <p:cxnSp>
        <p:nvCxnSpPr>
          <p:cNvPr id="41" name="直線矢印コネクタ 40"/>
          <p:cNvCxnSpPr/>
          <p:nvPr/>
        </p:nvCxnSpPr>
        <p:spPr>
          <a:xfrm rot="5400000">
            <a:off x="2500267" y="3428999"/>
            <a:ext cx="357188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roton_ch23+ch2_sha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714752"/>
            <a:ext cx="3581587" cy="2428892"/>
          </a:xfrm>
          <a:prstGeom prst="rect">
            <a:avLst/>
          </a:prstGeom>
          <a:noFill/>
        </p:spPr>
      </p:pic>
      <p:pic>
        <p:nvPicPr>
          <p:cNvPr id="3" name="Picture 3" descr="F:\proton_ch24onl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36" y="3714752"/>
            <a:ext cx="3571868" cy="2422301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隣合うストリップの相関</a:t>
            </a:r>
            <a:endParaRPr kumimoji="1" lang="ja-JP" altLang="en-US" sz="4000" dirty="0"/>
          </a:p>
        </p:txBody>
      </p:sp>
      <p:pic>
        <p:nvPicPr>
          <p:cNvPr id="3076" name="Picture 4" descr="F:\proton_ch23onl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85860"/>
            <a:ext cx="3571900" cy="2422324"/>
          </a:xfrm>
          <a:prstGeom prst="rect">
            <a:avLst/>
          </a:prstGeom>
          <a:noFill/>
        </p:spPr>
      </p:pic>
      <p:pic>
        <p:nvPicPr>
          <p:cNvPr id="3077" name="Picture 5" descr="F:\proton_ch23-ch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36" y="785794"/>
            <a:ext cx="4318971" cy="2928958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642878" y="1500174"/>
            <a:ext cx="2388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2060"/>
                </a:solidFill>
              </a:rPr>
              <a:t>ch23</a:t>
            </a:r>
            <a:r>
              <a:rPr kumimoji="1" lang="ja-JP" altLang="en-US" sz="1400" b="1" dirty="0" smtClean="0">
                <a:solidFill>
                  <a:srgbClr val="002060"/>
                </a:solidFill>
              </a:rPr>
              <a:t>のみに落ちたイベント</a:t>
            </a:r>
            <a:endParaRPr kumimoji="1" lang="en-US" altLang="ja-JP" sz="1400" b="1" dirty="0" smtClean="0">
              <a:solidFill>
                <a:srgbClr val="002060"/>
              </a:solidFill>
            </a:endParaRPr>
          </a:p>
          <a:p>
            <a:r>
              <a:rPr lang="ja-JP" altLang="en-US" sz="1400" b="1" dirty="0" smtClean="0">
                <a:solidFill>
                  <a:srgbClr val="002060"/>
                </a:solidFill>
              </a:rPr>
              <a:t>ピーク：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9800 </a:t>
            </a:r>
            <a:r>
              <a:rPr lang="en-US" altLang="ja-JP" sz="1400" b="1" dirty="0" err="1" smtClean="0">
                <a:solidFill>
                  <a:srgbClr val="002060"/>
                </a:solidFill>
              </a:rPr>
              <a:t>adc</a:t>
            </a:r>
            <a:endParaRPr lang="en-US" altLang="ja-JP" sz="1400" b="1" dirty="0" smtClean="0">
              <a:solidFill>
                <a:srgbClr val="002060"/>
              </a:solidFill>
            </a:endParaRPr>
          </a:p>
          <a:p>
            <a:r>
              <a:rPr lang="ja-JP" altLang="en-US" sz="1400" b="1" dirty="0" smtClean="0">
                <a:solidFill>
                  <a:srgbClr val="002060"/>
                </a:solidFill>
              </a:rPr>
              <a:t>カウント数：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58010</a:t>
            </a:r>
            <a:endParaRPr kumimoji="1" lang="en-US" altLang="ja-JP" sz="1400" b="1" dirty="0" smtClean="0">
              <a:solidFill>
                <a:srgbClr val="002060"/>
              </a:solidFill>
            </a:endParaRPr>
          </a:p>
          <a:p>
            <a:r>
              <a:rPr kumimoji="1" lang="en-US" altLang="ja-JP" sz="1400" b="1" dirty="0" smtClean="0">
                <a:solidFill>
                  <a:srgbClr val="002060"/>
                </a:solidFill>
              </a:rPr>
              <a:t> 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29026" y="3929066"/>
            <a:ext cx="2388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2060"/>
                </a:solidFill>
              </a:rPr>
              <a:t>ch24</a:t>
            </a:r>
            <a:r>
              <a:rPr kumimoji="1" lang="ja-JP" altLang="en-US" sz="1400" b="1" dirty="0" smtClean="0">
                <a:solidFill>
                  <a:srgbClr val="002060"/>
                </a:solidFill>
              </a:rPr>
              <a:t>のみに落ちたイベント</a:t>
            </a:r>
            <a:endParaRPr kumimoji="1" lang="en-US" altLang="ja-JP" sz="1400" b="1" dirty="0" smtClean="0">
              <a:solidFill>
                <a:srgbClr val="002060"/>
              </a:solidFill>
            </a:endParaRPr>
          </a:p>
          <a:p>
            <a:r>
              <a:rPr lang="ja-JP" altLang="en-US" sz="1400" b="1" dirty="0" smtClean="0">
                <a:solidFill>
                  <a:srgbClr val="002060"/>
                </a:solidFill>
              </a:rPr>
              <a:t>ピーク：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9800</a:t>
            </a:r>
          </a:p>
          <a:p>
            <a:r>
              <a:rPr lang="ja-JP" altLang="en-US" sz="1400" b="1" dirty="0" smtClean="0">
                <a:solidFill>
                  <a:srgbClr val="002060"/>
                </a:solidFill>
              </a:rPr>
              <a:t>カウント数：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56150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2878" y="3929066"/>
            <a:ext cx="24705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2060"/>
                </a:solidFill>
              </a:rPr>
              <a:t>s</a:t>
            </a:r>
            <a:r>
              <a:rPr kumimoji="1" lang="en-US" altLang="ja-JP" sz="1400" b="1" dirty="0" smtClean="0">
                <a:solidFill>
                  <a:srgbClr val="002060"/>
                </a:solidFill>
              </a:rPr>
              <a:t>hare</a:t>
            </a:r>
            <a:r>
              <a:rPr kumimoji="1" lang="ja-JP" altLang="en-US" sz="1400" b="1" dirty="0" smtClean="0">
                <a:solidFill>
                  <a:srgbClr val="002060"/>
                </a:solidFill>
              </a:rPr>
              <a:t>イ</a:t>
            </a:r>
            <a:r>
              <a:rPr kumimoji="1" lang="ja-JP" altLang="en-US" sz="1400" b="1" dirty="0" err="1" smtClean="0">
                <a:solidFill>
                  <a:srgbClr val="002060"/>
                </a:solidFill>
              </a:rPr>
              <a:t>べ</a:t>
            </a:r>
            <a:r>
              <a:rPr kumimoji="1" lang="ja-JP" altLang="en-US" sz="1400" b="1" dirty="0" smtClean="0">
                <a:solidFill>
                  <a:srgbClr val="002060"/>
                </a:solidFill>
              </a:rPr>
              <a:t>ント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(ch23+ch24</a:t>
            </a:r>
            <a:r>
              <a:rPr kumimoji="1" lang="en-US" altLang="ja-JP" sz="1400" b="1" dirty="0" smtClean="0">
                <a:solidFill>
                  <a:srgbClr val="002060"/>
                </a:solidFill>
              </a:rPr>
              <a:t> )</a:t>
            </a:r>
          </a:p>
          <a:p>
            <a:r>
              <a:rPr kumimoji="1" lang="ja-JP" altLang="en-US" sz="1400" b="1" dirty="0" smtClean="0">
                <a:solidFill>
                  <a:srgbClr val="002060"/>
                </a:solidFill>
              </a:rPr>
              <a:t>ピーク：</a:t>
            </a:r>
            <a:r>
              <a:rPr kumimoji="1" lang="en-US" altLang="ja-JP" sz="1400" b="1" dirty="0" smtClean="0">
                <a:solidFill>
                  <a:srgbClr val="002060"/>
                </a:solidFill>
              </a:rPr>
              <a:t>9760</a:t>
            </a:r>
          </a:p>
          <a:p>
            <a:r>
              <a:rPr lang="ja-JP" altLang="en-US" sz="1400" b="1" dirty="0" smtClean="0">
                <a:solidFill>
                  <a:srgbClr val="002060"/>
                </a:solidFill>
              </a:rPr>
              <a:t>カウント数：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2669 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57720" y="1071546"/>
            <a:ext cx="263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2060"/>
                </a:solidFill>
              </a:rPr>
              <a:t>ch23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と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ch24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の全</a:t>
            </a:r>
            <a:r>
              <a:rPr kumimoji="1" lang="ja-JP" altLang="en-US" sz="1600" b="1" dirty="0" smtClean="0">
                <a:solidFill>
                  <a:srgbClr val="002060"/>
                </a:solidFill>
              </a:rPr>
              <a:t>イ</a:t>
            </a:r>
            <a:r>
              <a:rPr kumimoji="1" lang="ja-JP" altLang="en-US" sz="1600" b="1" dirty="0" err="1" smtClean="0">
                <a:solidFill>
                  <a:srgbClr val="002060"/>
                </a:solidFill>
              </a:rPr>
              <a:t>べ</a:t>
            </a:r>
            <a:r>
              <a:rPr kumimoji="1" lang="ja-JP" altLang="en-US" sz="1600" b="1" dirty="0" smtClean="0">
                <a:solidFill>
                  <a:srgbClr val="002060"/>
                </a:solidFill>
              </a:rPr>
              <a:t>ント</a:t>
            </a:r>
            <a:r>
              <a:rPr kumimoji="1" lang="en-US" altLang="ja-JP" sz="1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altLang="ja-JP" sz="1600" b="1" dirty="0" smtClean="0">
                <a:solidFill>
                  <a:srgbClr val="002060"/>
                </a:solidFill>
              </a:rPr>
              <a:t>116829 counts</a:t>
            </a:r>
            <a:endParaRPr kumimoji="1" lang="ja-JP" altLang="en-US" sz="1600" b="1" dirty="0">
              <a:solidFill>
                <a:srgbClr val="002060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 rot="1976016">
            <a:off x="4536088" y="2608362"/>
            <a:ext cx="588547" cy="30477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929158" y="2428868"/>
            <a:ext cx="710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FF00FF"/>
                </a:solidFill>
              </a:rPr>
              <a:t>share</a:t>
            </a:r>
            <a:endParaRPr lang="ja-JP" altLang="en-US" sz="1600" dirty="0">
              <a:solidFill>
                <a:srgbClr val="FF00FF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10800000" flipV="1">
            <a:off x="2786018" y="2857496"/>
            <a:ext cx="1928826" cy="1500198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4929159" y="2928934"/>
            <a:ext cx="57150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 rot="5400000">
            <a:off x="4241974" y="2401674"/>
            <a:ext cx="588550" cy="2143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rot="10800000" flipV="1">
            <a:off x="2643142" y="2500306"/>
            <a:ext cx="1785950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5400000">
            <a:off x="4393373" y="3821909"/>
            <a:ext cx="1571636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285720" y="6286520"/>
            <a:ext cx="828680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/>
              <a:t>全イベントの</a:t>
            </a:r>
            <a:r>
              <a:rPr lang="en-US" altLang="ja-JP" dirty="0" smtClean="0"/>
              <a:t>97</a:t>
            </a:r>
            <a:r>
              <a:rPr lang="ja-JP" altLang="en-US" dirty="0" smtClean="0"/>
              <a:t>％はどちらかの</a:t>
            </a:r>
            <a:r>
              <a:rPr lang="en-US" altLang="ja-JP" dirty="0" err="1" smtClean="0"/>
              <a:t>ch</a:t>
            </a:r>
            <a:r>
              <a:rPr lang="ja-JP" altLang="en-US" dirty="0" smtClean="0"/>
              <a:t>で</a:t>
            </a:r>
            <a:r>
              <a:rPr lang="ja-JP" altLang="en-US" dirty="0" smtClean="0"/>
              <a:t>集められ、</a:t>
            </a:r>
            <a:r>
              <a:rPr lang="ja-JP" altLang="en-US" dirty="0" smtClean="0"/>
              <a:t>残りの</a:t>
            </a:r>
            <a:r>
              <a:rPr lang="en-US" altLang="ja-JP" dirty="0" smtClean="0"/>
              <a:t>3</a:t>
            </a:r>
            <a:r>
              <a:rPr lang="ja-JP" altLang="en-US" dirty="0" smtClean="0"/>
              <a:t>％は</a:t>
            </a:r>
            <a:r>
              <a:rPr lang="en-US" altLang="ja-JP" dirty="0" smtClean="0"/>
              <a:t>share</a:t>
            </a:r>
            <a:r>
              <a:rPr lang="ja-JP" altLang="en-US" dirty="0" smtClean="0"/>
              <a:t>されている。</a:t>
            </a:r>
            <a:endParaRPr lang="ja-JP" altLang="en-US" dirty="0"/>
          </a:p>
        </p:txBody>
      </p:sp>
      <p:cxnSp>
        <p:nvCxnSpPr>
          <p:cNvPr id="82" name="直線矢印コネクタ 81"/>
          <p:cNvCxnSpPr/>
          <p:nvPr/>
        </p:nvCxnSpPr>
        <p:spPr>
          <a:xfrm rot="5400000">
            <a:off x="7037405" y="4964123"/>
            <a:ext cx="235745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rot="5400000">
            <a:off x="6751653" y="4964123"/>
            <a:ext cx="2356660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グループ化 73"/>
          <p:cNvGrpSpPr/>
          <p:nvPr/>
        </p:nvGrpSpPr>
        <p:grpSpPr>
          <a:xfrm>
            <a:off x="7286644" y="3786190"/>
            <a:ext cx="1643074" cy="2357454"/>
            <a:chOff x="7143768" y="3214686"/>
            <a:chExt cx="1643074" cy="2357454"/>
          </a:xfrm>
        </p:grpSpPr>
        <p:sp>
          <p:nvSpPr>
            <p:cNvPr id="31" name="正方形/長方形 30"/>
            <p:cNvSpPr/>
            <p:nvPr/>
          </p:nvSpPr>
          <p:spPr>
            <a:xfrm>
              <a:off x="7358082" y="4071942"/>
              <a:ext cx="428628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8072462" y="4071942"/>
              <a:ext cx="428628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7286644" y="3857628"/>
              <a:ext cx="1293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 smtClean="0"/>
                <a:t>ch23</a:t>
              </a:r>
              <a:r>
                <a:rPr lang="ja-JP" altLang="en-US" sz="1400" dirty="0" smtClean="0"/>
                <a:t>　　</a:t>
              </a:r>
              <a:r>
                <a:rPr lang="en-US" altLang="ja-JP" sz="1400" dirty="0" smtClean="0"/>
                <a:t>ch24</a:t>
              </a:r>
              <a:endParaRPr lang="ja-JP" altLang="en-US" sz="1400" dirty="0"/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 rot="5400000">
              <a:off x="6751653" y="4392619"/>
              <a:ext cx="2357454" cy="1588"/>
            </a:xfrm>
            <a:prstGeom prst="straightConnector1">
              <a:avLst/>
            </a:prstGeom>
            <a:ln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7143768" y="4143380"/>
              <a:ext cx="16430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7143768" y="5286388"/>
              <a:ext cx="16430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正方形/長方形 59"/>
            <p:cNvSpPr/>
            <p:nvPr/>
          </p:nvSpPr>
          <p:spPr>
            <a:xfrm>
              <a:off x="7143768" y="4286256"/>
              <a:ext cx="3225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Si</a:t>
              </a:r>
              <a:endParaRPr lang="ja-JP" altLang="en-US" sz="1400" dirty="0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7143768" y="5286388"/>
              <a:ext cx="1643074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ひらめき">
  <a:themeElements>
    <a:clrScheme name="ひらめき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6928</TotalTime>
  <Words>1329</Words>
  <Application>Microsoft Office PowerPoint</Application>
  <PresentationFormat>画面に合わせる (4:3)</PresentationFormat>
  <Paragraphs>197</Paragraphs>
  <Slides>14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ひらめき</vt:lpstr>
      <vt:lpstr>MMO搭載用HEP-ion/SSSD エネルギー較正試験・評価 </vt:lpstr>
      <vt:lpstr>スライド 2</vt:lpstr>
      <vt:lpstr>スライド 3</vt:lpstr>
      <vt:lpstr>スライド 4</vt:lpstr>
      <vt:lpstr>スライド 5</vt:lpstr>
      <vt:lpstr>照射内容</vt:lpstr>
      <vt:lpstr>評価</vt:lpstr>
      <vt:lpstr>Proton照射(100 MeV/n)</vt:lpstr>
      <vt:lpstr>隣合うストリップの相関</vt:lpstr>
      <vt:lpstr>Proton照射のまとめ</vt:lpstr>
      <vt:lpstr>Siイオン照射(800 MeV/n)　</vt:lpstr>
      <vt:lpstr>Si照射のまとめ</vt:lpstr>
      <vt:lpstr>分解能の変化 (Am照射：60 keV)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放射線照射実験結果</dc:title>
  <dc:creator>Kana Nishimura</dc:creator>
  <cp:lastModifiedBy>Kana Nishimura</cp:lastModifiedBy>
  <cp:revision>82</cp:revision>
  <dcterms:created xsi:type="dcterms:W3CDTF">2010-02-15T05:56:46Z</dcterms:created>
  <dcterms:modified xsi:type="dcterms:W3CDTF">2010-03-03T04:34:34Z</dcterms:modified>
</cp:coreProperties>
</file>