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62" r:id="rId5"/>
    <p:sldId id="259" r:id="rId6"/>
    <p:sldId id="260" r:id="rId7"/>
    <p:sldId id="276" r:id="rId8"/>
    <p:sldId id="280" r:id="rId9"/>
    <p:sldId id="268" r:id="rId10"/>
    <p:sldId id="267" r:id="rId11"/>
    <p:sldId id="273" r:id="rId12"/>
    <p:sldId id="266" r:id="rId13"/>
    <p:sldId id="285" r:id="rId14"/>
    <p:sldId id="286" r:id="rId15"/>
    <p:sldId id="264" r:id="rId16"/>
    <p:sldId id="282" r:id="rId17"/>
    <p:sldId id="272" r:id="rId18"/>
    <p:sldId id="275" r:id="rId19"/>
    <p:sldId id="287" r:id="rId20"/>
    <p:sldId id="271" r:id="rId2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4710" autoAdjust="0"/>
  </p:normalViewPr>
  <p:slideViewPr>
    <p:cSldViewPr>
      <p:cViewPr varScale="1">
        <p:scale>
          <a:sx n="63" d="100"/>
          <a:sy n="63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85B844E-4D23-4FA2-AC34-D82FDCBB6278}" type="datetimeFigureOut">
              <a:rPr kumimoji="1" lang="ja-JP" altLang="en-US" smtClean="0"/>
              <a:pPr/>
              <a:t>2009/12/8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A6C6799E-F9A7-434D-BD8F-A8087D72AE4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仕事関数 </a:t>
            </a:r>
            <a:r>
              <a:rPr lang="en-US" altLang="ja-JP" b="1" dirty="0" smtClean="0"/>
              <a:t>CsI: 5.9eV</a:t>
            </a:r>
            <a:r>
              <a:rPr lang="en-US" altLang="ja-JP" b="1" baseline="0" dirty="0" smtClean="0"/>
              <a:t>  [</a:t>
            </a:r>
            <a:r>
              <a:rPr lang="en-US" altLang="ja-JP" b="1" dirty="0" smtClean="0"/>
              <a:t>CRC Handbook of Chemistry and Physics]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 smtClean="0"/>
              <a:t>KBr: </a:t>
            </a:r>
          </a:p>
          <a:p>
            <a:r>
              <a:rPr kumimoji="1" lang="ja-JP" altLang="en-US" dirty="0" smtClean="0"/>
              <a:t>２電子励起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799E-F9A7-434D-BD8F-A8087D72AE4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CB-CAFA-411B-AB51-56026C42344E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1209-339E-41E3-8A2F-B617ED8303EE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9FE-EB3C-4FB3-9479-867B07F2BB4F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8725-3C5D-48F0-B8EB-3E3EA5FA394A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EB29-8D13-48E4-BFC0-FACFACEAE1EB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B17-FDB4-4492-BD1C-6BDE5B2BD1D9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D67-B079-441F-ABBB-1CC12149D037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C4E5-BB4E-4B83-AC5D-452E3104D3C7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8005-009E-4B6F-9394-CD7FACF4B909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0F23-E365-4853-99DB-39985597200A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EF93-6515-48FB-B95F-327C5983DE41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CCB2-0C64-4D57-8CED-01A204143C91}" type="datetime1">
              <a:rPr kumimoji="1" lang="ja-JP" altLang="en-US" smtClean="0"/>
              <a:t>2009/12/8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3703-5759-493A-AE0A-31555BE216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472" y="1643051"/>
            <a:ext cx="8001056" cy="19574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真空紫外光による惑星周辺プラズマの撮像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/>
              <a:t>～</a:t>
            </a:r>
            <a:r>
              <a:rPr kumimoji="1" lang="en-US" altLang="ja-JP" sz="3600" dirty="0" smtClean="0"/>
              <a:t>MCP</a:t>
            </a:r>
            <a:r>
              <a:rPr kumimoji="1" lang="ja-JP" altLang="en-US" sz="3600" dirty="0" smtClean="0"/>
              <a:t>の量子効率向上に関する研究～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地球惑星科学専攻</a:t>
            </a:r>
            <a:endParaRPr kumimoji="1" lang="en-US" altLang="ja-JP" dirty="0" smtClean="0"/>
          </a:p>
          <a:p>
            <a:r>
              <a:rPr lang="ja-JP" altLang="en-US" dirty="0" smtClean="0"/>
              <a:t>小川　源太郎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光電物質の蒸着</a:t>
            </a:r>
            <a:endParaRPr kumimoji="1" lang="ja-JP" altLang="en-US" dirty="0"/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39750" y="1773238"/>
            <a:ext cx="2519363" cy="3208337"/>
            <a:chOff x="340" y="511"/>
            <a:chExt cx="1587" cy="2021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340" y="511"/>
              <a:ext cx="13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 b="1" dirty="0"/>
                <a:t>蒸着の厚みは</a:t>
              </a:r>
              <a:r>
                <a:rPr lang="ja-JP" altLang="en-US" sz="1200" b="1" dirty="0">
                  <a:solidFill>
                    <a:srgbClr val="FF0000"/>
                  </a:solidFill>
                </a:rPr>
                <a:t>膜厚計</a:t>
              </a:r>
              <a:r>
                <a:rPr lang="ja-JP" altLang="en-US" sz="1200" b="1" dirty="0"/>
                <a:t>で</a:t>
              </a:r>
            </a:p>
            <a:p>
              <a:r>
                <a:rPr lang="ja-JP" altLang="en-US" sz="1200" b="1" dirty="0"/>
                <a:t>モニターしてコントロールする。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00" y="2359"/>
              <a:ext cx="6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 b="1"/>
                <a:t>真空蒸着装置</a:t>
              </a:r>
            </a:p>
          </p:txBody>
        </p:sp>
        <p:pic>
          <p:nvPicPr>
            <p:cNvPr id="7" name="Picture 12" descr="IMG_15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845"/>
              <a:ext cx="1177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610" y="1979"/>
              <a:ext cx="2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b="1">
                  <a:solidFill>
                    <a:srgbClr val="FF0000"/>
                  </a:solidFill>
                </a:rPr>
                <a:t>CsI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598" y="148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b="1">
                  <a:solidFill>
                    <a:srgbClr val="FF0000"/>
                  </a:solidFill>
                </a:rPr>
                <a:t>MCP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H="1" flipV="1">
              <a:off x="1111" y="1208"/>
              <a:ext cx="499" cy="3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H="1" flipV="1">
              <a:off x="1020" y="1706"/>
              <a:ext cx="59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1066" y="981"/>
              <a:ext cx="317" cy="181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 flipV="1">
              <a:off x="1066" y="799"/>
              <a:ext cx="136" cy="27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300788" y="1804988"/>
            <a:ext cx="2465387" cy="3856037"/>
            <a:chOff x="3912" y="1525"/>
            <a:chExt cx="1553" cy="2429"/>
          </a:xfrm>
        </p:grpSpPr>
        <p:pic>
          <p:nvPicPr>
            <p:cNvPr id="15" name="Picture 14" descr="IMG_15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0" y="1616"/>
              <a:ext cx="923" cy="692"/>
            </a:xfrm>
            <a:prstGeom prst="rect">
              <a:avLst/>
            </a:prstGeom>
            <a:noFill/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059" y="2325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sz="1200" b="1"/>
                <a:t>MCP</a:t>
              </a:r>
              <a:r>
                <a:rPr lang="ja-JP" altLang="en-US" sz="1200" b="1"/>
                <a:t>左半分に</a:t>
              </a:r>
              <a:r>
                <a:rPr lang="en-US" altLang="ja-JP" sz="1200" b="1"/>
                <a:t>CsI</a:t>
              </a:r>
              <a:r>
                <a:rPr lang="ja-JP" altLang="en-US" sz="1200" b="1"/>
                <a:t>を蒸着</a:t>
              </a:r>
            </a:p>
          </p:txBody>
        </p:sp>
        <p:pic>
          <p:nvPicPr>
            <p:cNvPr id="17" name="Picture 29" descr="IMG_15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0" y="2647"/>
              <a:ext cx="923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969" y="3385"/>
              <a:ext cx="13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1200" b="1"/>
                <a:t>チャネルを実体顕微鏡で確認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69" y="1525"/>
              <a:ext cx="1315" cy="20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3912" y="3666"/>
              <a:ext cx="1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solidFill>
                    <a:srgbClr val="0000FF"/>
                  </a:solidFill>
                </a:rPr>
                <a:t>蒸着後、目視および実体顕微鏡で</a:t>
              </a:r>
            </a:p>
            <a:p>
              <a:r>
                <a:rPr lang="en-US" altLang="ja-JP" sz="1200">
                  <a:solidFill>
                    <a:srgbClr val="0000FF"/>
                  </a:solidFill>
                </a:rPr>
                <a:t>MCP</a:t>
              </a:r>
              <a:r>
                <a:rPr lang="ja-JP" altLang="en-US" sz="1200">
                  <a:solidFill>
                    <a:srgbClr val="0000FF"/>
                  </a:solidFill>
                </a:rPr>
                <a:t>のチャネルの様子を確認した</a:t>
              </a:r>
              <a:r>
                <a:rPr lang="en-US" altLang="ja-JP" sz="1200">
                  <a:solidFill>
                    <a:srgbClr val="0000FF"/>
                  </a:solidFill>
                </a:rPr>
                <a:t>. </a:t>
              </a:r>
            </a:p>
          </p:txBody>
        </p:sp>
      </p:grp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911225" y="5300663"/>
            <a:ext cx="121285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/>
              <a:t>蒸着時のデータ</a:t>
            </a:r>
          </a:p>
          <a:p>
            <a:r>
              <a:rPr lang="ja-JP" altLang="en-US" sz="1200"/>
              <a:t>室温：</a:t>
            </a:r>
            <a:r>
              <a:rPr lang="en-US" altLang="ja-JP" sz="1200"/>
              <a:t>25℃</a:t>
            </a:r>
          </a:p>
          <a:p>
            <a:r>
              <a:rPr lang="ja-JP" altLang="en-US" sz="1200"/>
              <a:t>湿度</a:t>
            </a:r>
            <a:r>
              <a:rPr lang="en-US" altLang="ja-JP" sz="1200"/>
              <a:t>55%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785926"/>
            <a:ext cx="319320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856624" y="307181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C000"/>
                </a:solidFill>
              </a:rPr>
              <a:t>L</a:t>
            </a:r>
            <a:endParaRPr kumimoji="1" lang="ja-JP" altLang="en-US" sz="3200" b="1" dirty="0">
              <a:solidFill>
                <a:srgbClr val="FFC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rot="5400000">
            <a:off x="749273" y="3321049"/>
            <a:ext cx="1071570" cy="158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1285852" y="1214424"/>
            <a:ext cx="1799447" cy="1820114"/>
            <a:chOff x="1000100" y="1214424"/>
            <a:chExt cx="1799447" cy="1820114"/>
          </a:xfrm>
        </p:grpSpPr>
        <p:pic>
          <p:nvPicPr>
            <p:cNvPr id="1027" name="Picture 3" descr="C:\Users\Ogawa\Desktop\IMG_15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987" y="1214424"/>
              <a:ext cx="1537439" cy="1152144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000100" y="2357430"/>
              <a:ext cx="17994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蒸着１回目</a:t>
              </a:r>
              <a:endParaRPr kumimoji="1" lang="en-US" altLang="ja-JP" sz="1400" dirty="0" smtClean="0"/>
            </a:p>
            <a:p>
              <a:pPr algn="ctr"/>
              <a:r>
                <a:rPr lang="ja-JP" altLang="en-US" sz="1200" dirty="0" smtClean="0"/>
                <a:t>蒸着時に</a:t>
              </a:r>
              <a:r>
                <a:rPr lang="en-US" altLang="ja-JP" sz="1200" dirty="0" smtClean="0"/>
                <a:t>CsI</a:t>
              </a:r>
              <a:r>
                <a:rPr lang="ja-JP" altLang="en-US" sz="1200" dirty="0" smtClean="0"/>
                <a:t>結晶と</a:t>
              </a:r>
              <a:r>
                <a:rPr lang="en-US" altLang="ja-JP" sz="1200" dirty="0" smtClean="0"/>
                <a:t>MCP</a:t>
              </a:r>
              <a:r>
                <a:rPr lang="ja-JP" altLang="en-US" sz="1200" dirty="0" smtClean="0"/>
                <a:t>の距離が近すぎた例。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571868" y="1214422"/>
            <a:ext cx="2071702" cy="2004780"/>
            <a:chOff x="3214678" y="1214424"/>
            <a:chExt cx="2071702" cy="2004780"/>
          </a:xfrm>
        </p:grpSpPr>
        <p:pic>
          <p:nvPicPr>
            <p:cNvPr id="1028" name="Picture 4" descr="C:\Users\Ogawa\Desktop\IMG_153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5" y="1214424"/>
              <a:ext cx="1537439" cy="1152144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214678" y="2357430"/>
              <a:ext cx="20717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蒸着</a:t>
              </a:r>
              <a:r>
                <a:rPr lang="ja-JP" altLang="en-US" sz="1400" dirty="0" smtClean="0"/>
                <a:t>２</a:t>
              </a:r>
              <a:r>
                <a:rPr kumimoji="1" lang="ja-JP" altLang="en-US" sz="1400" dirty="0" smtClean="0"/>
                <a:t>回目</a:t>
              </a:r>
              <a:endParaRPr kumimoji="1" lang="en-US" altLang="ja-JP" sz="1400" dirty="0" smtClean="0"/>
            </a:p>
            <a:p>
              <a:r>
                <a:rPr lang="en-US" altLang="ja-JP" sz="1200" dirty="0" smtClean="0"/>
                <a:t>CsI</a:t>
              </a:r>
              <a:r>
                <a:rPr lang="ja-JP" altLang="en-US" sz="1200" dirty="0" smtClean="0"/>
                <a:t>結晶から</a:t>
              </a:r>
              <a:r>
                <a:rPr lang="en-US" altLang="ja-JP" sz="1200" dirty="0" smtClean="0"/>
                <a:t>MCP</a:t>
              </a:r>
              <a:r>
                <a:rPr lang="ja-JP" altLang="en-US" sz="1200" dirty="0" err="1" smtClean="0"/>
                <a:t>までの</a:t>
              </a:r>
              <a:r>
                <a:rPr lang="ja-JP" altLang="en-US" sz="1200" dirty="0" smtClean="0"/>
                <a:t>距離は十分にとったが、蒸着量が多すぎた例。</a:t>
              </a:r>
              <a:endParaRPr kumimoji="1" lang="ja-JP" altLang="en-US" sz="12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977767" y="1214426"/>
            <a:ext cx="1562793" cy="1635447"/>
            <a:chOff x="6192081" y="1214426"/>
            <a:chExt cx="1562793" cy="1635447"/>
          </a:xfrm>
        </p:grpSpPr>
        <p:pic>
          <p:nvPicPr>
            <p:cNvPr id="1029" name="Picture 5" descr="C:\Users\Ogawa\Desktop\IMGP3584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2081" y="1214426"/>
              <a:ext cx="1562793" cy="1170432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515696" y="2357430"/>
              <a:ext cx="10567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蒸着３回目</a:t>
              </a:r>
              <a:endParaRPr kumimoji="1" lang="en-US" altLang="ja-JP" sz="1400" dirty="0" smtClean="0"/>
            </a:p>
            <a:p>
              <a:pPr algn="ctr"/>
              <a:r>
                <a:rPr lang="ja-JP" altLang="en-US" sz="1200" dirty="0" smtClean="0"/>
                <a:t>蒸着成功例。</a:t>
              </a:r>
              <a:endParaRPr kumimoji="1" lang="en-US" altLang="ja-JP" sz="1200" dirty="0" smtClean="0"/>
            </a:p>
          </p:txBody>
        </p:sp>
      </p:grpSp>
      <p:pic>
        <p:nvPicPr>
          <p:cNvPr id="1030" name="Picture 6" descr="C:\Users\Ogawa\Ogawa\21.CsI\20090902_mca\OGAWA02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857621" y="3214686"/>
            <a:ext cx="1468755" cy="1468755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4017688" y="4714884"/>
            <a:ext cx="1197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暗電流の様子。</a:t>
            </a:r>
            <a:endParaRPr kumimoji="1" lang="ja-JP" altLang="en-US" sz="1200" dirty="0"/>
          </a:p>
        </p:txBody>
      </p:sp>
      <p:cxnSp>
        <p:nvCxnSpPr>
          <p:cNvPr id="23" name="直線コネクタ 22"/>
          <p:cNvCxnSpPr/>
          <p:nvPr/>
        </p:nvCxnSpPr>
        <p:spPr>
          <a:xfrm rot="5400000">
            <a:off x="3678628" y="3178570"/>
            <a:ext cx="407117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43604" y="5280740"/>
            <a:ext cx="581441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これらの失敗例から、蒸着条件</a:t>
            </a:r>
            <a:r>
              <a:rPr lang="ja-JP" altLang="en-US" sz="1600" dirty="0" smtClean="0"/>
              <a:t>を決定した。</a:t>
            </a:r>
            <a:endParaRPr kumimoji="1" lang="en-US" altLang="ja-JP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sz="1600" dirty="0" smtClean="0"/>
              <a:t>蒸着する膜厚 </a:t>
            </a:r>
            <a:r>
              <a:rPr lang="en-US" altLang="ja-JP" sz="1600" dirty="0" smtClean="0"/>
              <a:t>= 300nm,</a:t>
            </a:r>
            <a:endParaRPr kumimoji="1" lang="en-US" altLang="ja-JP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kumimoji="1" lang="en-US" altLang="ja-JP" sz="1600" dirty="0" smtClean="0"/>
              <a:t>CsI</a:t>
            </a:r>
            <a:r>
              <a:rPr kumimoji="1" lang="ja-JP" altLang="en-US" sz="1600" dirty="0" smtClean="0"/>
              <a:t>結晶から</a:t>
            </a:r>
            <a:r>
              <a:rPr kumimoji="1" lang="en-US" altLang="ja-JP" sz="1600" dirty="0" smtClean="0"/>
              <a:t>MCP</a:t>
            </a:r>
            <a:r>
              <a:rPr kumimoji="1" lang="ja-JP" altLang="en-US" sz="1600" dirty="0" smtClean="0"/>
              <a:t>表面までの距離 </a:t>
            </a:r>
            <a:r>
              <a:rPr kumimoji="1" lang="en-US" altLang="ja-JP" sz="1600" b="1" dirty="0" smtClean="0"/>
              <a:t>L</a:t>
            </a:r>
            <a:r>
              <a:rPr lang="en-US" altLang="ja-JP" sz="1600" dirty="0" smtClean="0"/>
              <a:t> = 30cm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ja-JP" altLang="en-US" sz="1600" dirty="0" smtClean="0"/>
              <a:t>蒸着速度 </a:t>
            </a:r>
            <a:r>
              <a:rPr lang="en-US" altLang="ja-JP" sz="1600" dirty="0" smtClean="0"/>
              <a:t>= 0.1 – 1.0nm/min </a:t>
            </a:r>
            <a:r>
              <a:rPr lang="ja-JP" altLang="en-US" sz="1400" dirty="0" smtClean="0"/>
              <a:t>（タングステンに流す電流を調整する）</a:t>
            </a:r>
            <a:endParaRPr lang="ja-JP" altLang="en-US" sz="16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89359" y="3357562"/>
            <a:ext cx="206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距離が近いと、</a:t>
            </a:r>
            <a:endParaRPr kumimoji="1" lang="en-US" altLang="ja-JP" sz="1200" b="1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sz="1200" b="1" dirty="0" smtClean="0"/>
              <a:t>　蒸着斑ができる。</a:t>
            </a:r>
            <a:endParaRPr lang="en-US" altLang="ja-JP" sz="1200" b="1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sz="1200" b="1" dirty="0" smtClean="0"/>
              <a:t>　蒸着速度を調整しにくい。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 rot="16200000" flipV="1">
            <a:off x="2643174" y="3286124"/>
            <a:ext cx="571504" cy="1428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285852" y="4286256"/>
            <a:ext cx="200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蒸着量が多いと、</a:t>
            </a:r>
            <a:endParaRPr kumimoji="1" lang="en-US" altLang="ja-JP" sz="1200" b="1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sz="1200" b="1" dirty="0" smtClean="0"/>
              <a:t>　暗電流が増えてしまう。</a:t>
            </a:r>
            <a:endParaRPr lang="en-US" altLang="ja-JP" sz="1200" b="1" dirty="0" smtClean="0"/>
          </a:p>
          <a:p>
            <a:pPr>
              <a:buFont typeface="Wingdings" pitchFamily="2" charset="2"/>
              <a:buChar char="ü"/>
            </a:pPr>
            <a:r>
              <a:rPr kumimoji="1" lang="ja-JP" altLang="en-US" sz="1200" b="1" dirty="0" smtClean="0"/>
              <a:t>　蒸着斑ができる。</a:t>
            </a:r>
            <a:endParaRPr kumimoji="1" lang="ja-JP" altLang="en-US" sz="1200" b="1" dirty="0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3071802" y="4000504"/>
            <a:ext cx="642942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6072198" y="3214686"/>
            <a:ext cx="2214578" cy="1961863"/>
            <a:chOff x="6215074" y="3395963"/>
            <a:chExt cx="2214578" cy="1961863"/>
          </a:xfrm>
        </p:grpSpPr>
        <p:pic>
          <p:nvPicPr>
            <p:cNvPr id="1031" name="Picture 7" descr="C:\Users\Ogawa\Desktop\無題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9170" y="3395963"/>
              <a:ext cx="1466102" cy="1463244"/>
            </a:xfrm>
            <a:prstGeom prst="rect">
              <a:avLst/>
            </a:prstGeom>
            <a:noFill/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6215074" y="4896161"/>
              <a:ext cx="2214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CsI</a:t>
              </a:r>
              <a:r>
                <a:rPr kumimoji="1" lang="ja-JP" altLang="en-US" sz="1200" dirty="0" smtClean="0"/>
                <a:t>蒸着部分の暗電流は未蒸着部分と同程度になった。</a:t>
              </a:r>
              <a:endParaRPr kumimoji="1" lang="ja-JP" altLang="en-US" sz="1200" dirty="0"/>
            </a:p>
          </p:txBody>
        </p:sp>
      </p:grpSp>
      <p:cxnSp>
        <p:nvCxnSpPr>
          <p:cNvPr id="27" name="カギ線コネクタ 26"/>
          <p:cNvCxnSpPr/>
          <p:nvPr/>
        </p:nvCxnSpPr>
        <p:spPr>
          <a:xfrm flipV="1">
            <a:off x="5072066" y="5715016"/>
            <a:ext cx="1857388" cy="714380"/>
          </a:xfrm>
          <a:prstGeom prst="bentConnector3">
            <a:avLst>
              <a:gd name="adj1" fmla="val 100012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タイトル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実験時の問題点①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実験時の問題点②</a:t>
            </a:r>
            <a:endParaRPr kumimoji="1" lang="ja-JP" altLang="en-US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00113" y="1412875"/>
            <a:ext cx="74882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b="1" dirty="0"/>
              <a:t>CsI</a:t>
            </a:r>
            <a:r>
              <a:rPr lang="ja-JP" altLang="en-US" sz="2400" b="1" dirty="0" err="1"/>
              <a:t>には</a:t>
            </a:r>
            <a:r>
              <a:rPr lang="ja-JP" altLang="en-US" sz="2400" b="1" dirty="0"/>
              <a:t>潮解性があり、大気曝露により劣化する</a:t>
            </a:r>
            <a:r>
              <a:rPr lang="ja-JP" altLang="en-US" sz="2400" b="1" dirty="0" smtClean="0"/>
              <a:t>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  <a:p>
            <a:pPr lvl="0"/>
            <a:r>
              <a:rPr lang="ja-JP" altLang="en-US" sz="2400" b="1" dirty="0" smtClean="0">
                <a:solidFill>
                  <a:prstClr val="black"/>
                </a:solidFill>
              </a:rPr>
              <a:t>これまで、蒸着直後の大気暴露による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CsI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の劣化で、量子効率がどの程度変化するのかは分かっていなかった。</a:t>
            </a:r>
            <a:endParaRPr lang="en-US" altLang="ja-JP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356100" y="2208211"/>
            <a:ext cx="3240088" cy="1077913"/>
            <a:chOff x="2744" y="1570"/>
            <a:chExt cx="2041" cy="679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742" y="161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747" y="1616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/>
                <a:t>～</a:t>
              </a:r>
              <a:r>
                <a:rPr lang="en-US" altLang="ja-JP" sz="1200"/>
                <a:t>10μm</a:t>
              </a:r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4" y="1570"/>
              <a:ext cx="90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685" y="1918"/>
              <a:ext cx="1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/>
                <a:t>大気曝露により潮解した</a:t>
              </a:r>
            </a:p>
            <a:p>
              <a:r>
                <a:rPr lang="ja-JP" altLang="en-US" sz="1200"/>
                <a:t>光電物質の様子</a:t>
              </a:r>
              <a:r>
                <a:rPr lang="en-US" altLang="ja-JP" sz="1200"/>
                <a:t>.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928662" y="5214950"/>
            <a:ext cx="7358114" cy="1071570"/>
            <a:chOff x="1000100" y="5357826"/>
            <a:chExt cx="7358114" cy="107157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643042" y="557214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真空蒸着装置</a:t>
              </a:r>
              <a:endParaRPr lang="en-US" altLang="ja-JP" dirty="0" smtClean="0"/>
            </a:p>
            <a:p>
              <a:r>
                <a:rPr kumimoji="1" lang="ja-JP" altLang="en-US" dirty="0" smtClean="0"/>
                <a:t>で</a:t>
              </a:r>
              <a:r>
                <a:rPr kumimoji="1" lang="ja-JP" altLang="en-US" b="1" dirty="0" smtClean="0"/>
                <a:t>蒸着</a:t>
              </a:r>
              <a:endParaRPr kumimoji="1" lang="ja-JP" altLang="en-US" b="1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3286116" y="5929330"/>
              <a:ext cx="1143008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4429124" y="571501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（測定用）真空槽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71352" y="5488560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tx2"/>
                  </a:solidFill>
                </a:rPr>
                <a:t>大気に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40</a:t>
              </a:r>
              <a:r>
                <a:rPr lang="ja-JP" altLang="en-US" b="1" dirty="0" smtClean="0">
                  <a:solidFill>
                    <a:schemeClr val="tx2"/>
                  </a:solidFill>
                </a:rPr>
                <a:t>分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6215074" y="5929330"/>
              <a:ext cx="500066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711751" y="5572140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/>
                <a:t>波長毎の</a:t>
              </a:r>
              <a:endParaRPr lang="en-US" altLang="ja-JP" b="1" dirty="0" smtClean="0"/>
            </a:p>
            <a:p>
              <a:r>
                <a:rPr lang="ja-JP" altLang="en-US" b="1" dirty="0" smtClean="0"/>
                <a:t>効率を測定</a:t>
              </a:r>
              <a:endParaRPr kumimoji="1" lang="ja-JP" altLang="en-US" b="1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000100" y="5357826"/>
              <a:ext cx="7358114" cy="107157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蒸着する膜厚と効率の関係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85720" y="1934166"/>
            <a:ext cx="3867150" cy="3039927"/>
            <a:chOff x="285720" y="1934166"/>
            <a:chExt cx="3867150" cy="3039927"/>
          </a:xfrm>
        </p:grpSpPr>
        <p:pic>
          <p:nvPicPr>
            <p:cNvPr id="1027" name="Picture 3" descr="C:\Users\Ogawa\LiveSyncFolder\無題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1934166"/>
              <a:ext cx="3867150" cy="2781300"/>
            </a:xfrm>
            <a:prstGeom prst="rect">
              <a:avLst/>
            </a:prstGeom>
            <a:noFill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28596" y="4635539"/>
              <a:ext cx="3562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CsI</a:t>
              </a:r>
              <a:r>
                <a:rPr lang="ja-JP" altLang="en-US" sz="1600" dirty="0" smtClean="0"/>
                <a:t>と</a:t>
              </a:r>
              <a:r>
                <a:rPr lang="en-US" altLang="ja-JP" sz="1600" dirty="0" smtClean="0"/>
                <a:t>KBr</a:t>
              </a:r>
              <a:r>
                <a:rPr lang="ja-JP" altLang="en-US" sz="1600" dirty="0" smtClean="0"/>
                <a:t>の膜厚と量子効率の理論曲線。</a:t>
              </a:r>
              <a:endParaRPr kumimoji="1" lang="en-US" altLang="ja-JP" sz="1600" dirty="0" smtClean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19591" y="1576976"/>
            <a:ext cx="4667251" cy="4213996"/>
            <a:chOff x="4119591" y="1576976"/>
            <a:chExt cx="4667251" cy="4213996"/>
          </a:xfrm>
        </p:grpSpPr>
        <p:pic>
          <p:nvPicPr>
            <p:cNvPr id="1026" name="Picture 2" descr="C:\Users\Ogawa\Ogawa\21.CsI\20091203_ogawa_berjore\解析したもの\膜厚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9591" y="1576976"/>
              <a:ext cx="4667251" cy="3352800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286248" y="4929198"/>
              <a:ext cx="45005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CsI</a:t>
              </a:r>
              <a:r>
                <a:rPr kumimoji="1" lang="ja-JP" altLang="en-US" b="1" dirty="0" smtClean="0"/>
                <a:t>の膜厚と量子効率の関係。</a:t>
              </a:r>
              <a:endParaRPr kumimoji="1" lang="en-US" altLang="ja-JP" b="1" dirty="0" smtClean="0"/>
            </a:p>
            <a:p>
              <a:r>
                <a:rPr lang="ja-JP" altLang="en-US" sz="1600" b="1" dirty="0" smtClean="0"/>
                <a:t>重水素ランプ（</a:t>
              </a:r>
              <a:r>
                <a:rPr lang="en-US" altLang="ja-JP" sz="1600" b="1" dirty="0" smtClean="0"/>
                <a:t>MgF2</a:t>
              </a:r>
              <a:r>
                <a:rPr lang="ja-JP" altLang="en-US" sz="1600" b="1" dirty="0" smtClean="0"/>
                <a:t>窓付）の光（</a:t>
              </a:r>
              <a:r>
                <a:rPr lang="en-US" altLang="ja-JP" sz="1600" b="1" dirty="0" smtClean="0"/>
                <a:t>115nm – 400nm</a:t>
              </a:r>
              <a:r>
                <a:rPr lang="ja-JP" altLang="en-US" sz="1600" b="1" dirty="0" smtClean="0"/>
                <a:t>）に対する</a:t>
              </a:r>
              <a:r>
                <a:rPr lang="en-US" altLang="ja-JP" sz="1600" b="1" dirty="0" smtClean="0"/>
                <a:t>CsI</a:t>
              </a:r>
              <a:r>
                <a:rPr lang="ja-JP" altLang="en-US" sz="1600" b="1" dirty="0" smtClean="0"/>
                <a:t>蒸着</a:t>
              </a:r>
              <a:r>
                <a:rPr lang="en-US" altLang="ja-JP" sz="1600" b="1" dirty="0" smtClean="0"/>
                <a:t>MCP</a:t>
              </a:r>
              <a:r>
                <a:rPr lang="ja-JP" altLang="en-US" sz="1600" b="1" dirty="0" smtClean="0"/>
                <a:t>と未蒸着</a:t>
              </a:r>
              <a:r>
                <a:rPr lang="en-US" altLang="ja-JP" sz="1600" b="1" dirty="0" smtClean="0"/>
                <a:t>MCP</a:t>
              </a:r>
              <a:r>
                <a:rPr lang="ja-JP" altLang="en-US" sz="1600" b="1" dirty="0" smtClean="0"/>
                <a:t>の比をとった。</a:t>
              </a:r>
              <a:endParaRPr kumimoji="1" lang="ja-JP" altLang="en-US" sz="1600" b="1" dirty="0"/>
            </a:p>
          </p:txBody>
        </p:sp>
      </p:grp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蒸着直後の大気暴露と効率の関係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2132" y="1571612"/>
            <a:ext cx="3214742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CsI</a:t>
            </a:r>
            <a:r>
              <a:rPr kumimoji="1" lang="ja-JP" altLang="en-US" sz="2000" b="1" dirty="0" smtClean="0"/>
              <a:t>蒸着</a:t>
            </a:r>
            <a:r>
              <a:rPr lang="en-US" altLang="ja-JP" sz="2000" b="1" dirty="0" smtClean="0"/>
              <a:t>MCP</a:t>
            </a:r>
            <a:r>
              <a:rPr lang="ja-JP" altLang="en-US" sz="2000" b="1" dirty="0" smtClean="0"/>
              <a:t>は、蒸着直後に２時間以内の大気曝露であれば効率が低下することはない。</a:t>
            </a:r>
            <a:endParaRPr kumimoji="1" lang="ja-JP" altLang="en-US" sz="20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428728" y="5500702"/>
            <a:ext cx="7358114" cy="1071570"/>
            <a:chOff x="1000100" y="5357826"/>
            <a:chExt cx="7358114" cy="107157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643042" y="557214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真空蒸着装置</a:t>
              </a:r>
              <a:endParaRPr lang="en-US" altLang="ja-JP" dirty="0" smtClean="0"/>
            </a:p>
            <a:p>
              <a:r>
                <a:rPr kumimoji="1" lang="ja-JP" altLang="en-US" dirty="0" smtClean="0"/>
                <a:t>で</a:t>
              </a:r>
              <a:r>
                <a:rPr kumimoji="1" lang="ja-JP" altLang="en-US" b="1" dirty="0" smtClean="0"/>
                <a:t>蒸着</a:t>
              </a:r>
              <a:endParaRPr kumimoji="1" lang="ja-JP" altLang="en-US" b="1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3286116" y="5929330"/>
              <a:ext cx="1143008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429124" y="571501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（測定用）真空槽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71352" y="5488560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tx2"/>
                  </a:solidFill>
                </a:rPr>
                <a:t>大気に</a:t>
              </a:r>
              <a:r>
                <a:rPr lang="en-US" altLang="ja-JP" b="1" dirty="0" smtClean="0">
                  <a:solidFill>
                    <a:schemeClr val="tx2"/>
                  </a:solidFill>
                </a:rPr>
                <a:t>40</a:t>
              </a:r>
              <a:r>
                <a:rPr lang="ja-JP" altLang="en-US" b="1" dirty="0" smtClean="0">
                  <a:solidFill>
                    <a:schemeClr val="tx2"/>
                  </a:solidFill>
                </a:rPr>
                <a:t>分</a:t>
              </a:r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6215074" y="5929330"/>
              <a:ext cx="500066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711751" y="5572140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/>
                <a:t>波長毎の</a:t>
              </a:r>
              <a:endParaRPr lang="en-US" altLang="ja-JP" b="1" dirty="0" smtClean="0"/>
            </a:p>
            <a:p>
              <a:r>
                <a:rPr lang="ja-JP" altLang="en-US" b="1" dirty="0" smtClean="0"/>
                <a:t>効率を測定</a:t>
              </a:r>
              <a:endParaRPr kumimoji="1" lang="ja-JP" altLang="en-US" b="1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000100" y="5357826"/>
              <a:ext cx="7358114" cy="107157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702277" y="4917056"/>
            <a:ext cx="1941557" cy="1155150"/>
            <a:chOff x="5702277" y="4917056"/>
            <a:chExt cx="1941557" cy="1155150"/>
          </a:xfrm>
        </p:grpSpPr>
        <p:cxnSp>
          <p:nvCxnSpPr>
            <p:cNvPr id="19" name="直線コネクタ 18"/>
            <p:cNvCxnSpPr/>
            <p:nvPr/>
          </p:nvCxnSpPr>
          <p:spPr>
            <a:xfrm rot="5400000">
              <a:off x="6465107" y="5679297"/>
              <a:ext cx="78581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rot="10800000">
              <a:off x="6357951" y="5284799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702277" y="4917056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効率は低下しない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838206" y="1166813"/>
            <a:ext cx="5355866" cy="3917403"/>
            <a:chOff x="838206" y="1166813"/>
            <a:chExt cx="5355866" cy="391740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928662" y="4714884"/>
              <a:ext cx="435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大気曝露時間と</a:t>
              </a:r>
              <a:r>
                <a:rPr kumimoji="1" lang="en-US" altLang="ja-JP" b="1" dirty="0" smtClean="0"/>
                <a:t>CsI</a:t>
              </a:r>
              <a:r>
                <a:rPr kumimoji="1" lang="ja-JP" altLang="en-US" b="1" dirty="0" smtClean="0"/>
                <a:t>蒸着</a:t>
              </a:r>
              <a:r>
                <a:rPr kumimoji="1" lang="en-US" altLang="ja-JP" b="1" dirty="0" smtClean="0"/>
                <a:t>MCP</a:t>
              </a:r>
              <a:r>
                <a:rPr kumimoji="1" lang="ja-JP" altLang="en-US" b="1" dirty="0" smtClean="0"/>
                <a:t>の効率の関係。</a:t>
              </a:r>
              <a:endParaRPr kumimoji="1" lang="ja-JP" altLang="en-US" b="1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838206" y="1166813"/>
              <a:ext cx="5355866" cy="3609975"/>
              <a:chOff x="838206" y="1166813"/>
              <a:chExt cx="5355866" cy="3609975"/>
            </a:xfrm>
          </p:grpSpPr>
          <p:pic>
            <p:nvPicPr>
              <p:cNvPr id="3075" name="Picture 3" descr="C:\Users\Ogawa\Ogawa\21.CsI\20091205_ogawa_berjore\解析したもの\膜厚4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6" y="1166813"/>
                <a:ext cx="4591050" cy="3609975"/>
              </a:xfrm>
              <a:prstGeom prst="rect">
                <a:avLst/>
              </a:prstGeom>
              <a:noFill/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3071802" y="3286124"/>
                <a:ext cx="1055097" cy="5847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室温 </a:t>
                </a:r>
                <a:r>
                  <a:rPr kumimoji="1" lang="en-US" altLang="ja-JP" sz="1600" dirty="0" smtClean="0"/>
                  <a:t>25</a:t>
                </a:r>
                <a:r>
                  <a:rPr lang="ja-JP" altLang="en-US" sz="1600" dirty="0" smtClean="0"/>
                  <a:t>℃</a:t>
                </a:r>
                <a:endParaRPr lang="en-US" altLang="ja-JP" sz="1600" dirty="0" smtClean="0"/>
              </a:p>
              <a:p>
                <a:r>
                  <a:rPr kumimoji="1" lang="ja-JP" altLang="en-US" sz="1600" dirty="0" smtClean="0"/>
                  <a:t>湿度 </a:t>
                </a:r>
                <a:r>
                  <a:rPr kumimoji="1" lang="en-US" altLang="ja-JP" sz="1600" dirty="0" smtClean="0"/>
                  <a:t>55 %</a:t>
                </a:r>
                <a:endParaRPr kumimoji="1" lang="ja-JP" altLang="en-US" sz="16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4786314" y="3286124"/>
                <a:ext cx="1407758" cy="5847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室温 </a:t>
                </a:r>
                <a:r>
                  <a:rPr kumimoji="1" lang="en-US" altLang="ja-JP" sz="1600" dirty="0" smtClean="0"/>
                  <a:t>25</a:t>
                </a:r>
                <a:r>
                  <a:rPr lang="ja-JP" altLang="en-US" sz="1600" dirty="0" smtClean="0"/>
                  <a:t>℃</a:t>
                </a:r>
                <a:endParaRPr lang="en-US" altLang="ja-JP" sz="1600" dirty="0" smtClean="0"/>
              </a:p>
              <a:p>
                <a:r>
                  <a:rPr kumimoji="1" lang="ja-JP" altLang="en-US" sz="1600" dirty="0" smtClean="0"/>
                  <a:t>湿度 </a:t>
                </a:r>
                <a:r>
                  <a:rPr kumimoji="1" lang="en-US" altLang="ja-JP" sz="1600" dirty="0" smtClean="0"/>
                  <a:t>68 - 80 %</a:t>
                </a:r>
                <a:endParaRPr kumimoji="1" lang="ja-JP" altLang="en-US" sz="1600" dirty="0"/>
              </a:p>
            </p:txBody>
          </p:sp>
        </p:grpSp>
      </p:grp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極端紫外光に対する感度の比較</a:t>
            </a:r>
            <a:endParaRPr kumimoji="1" lang="ja-JP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152448" y="5572140"/>
            <a:ext cx="4777270" cy="7078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/>
              <a:t>304Å</a:t>
            </a:r>
            <a:r>
              <a:rPr lang="ja-JP" altLang="en-US" sz="2000" b="1" dirty="0"/>
              <a:t>においては</a:t>
            </a:r>
            <a:r>
              <a:rPr lang="en-US" altLang="ja-JP" sz="2000" b="1" dirty="0"/>
              <a:t>2.3</a:t>
            </a:r>
            <a:r>
              <a:rPr lang="ja-JP" altLang="en-US" sz="2000" b="1" dirty="0"/>
              <a:t>倍</a:t>
            </a:r>
            <a:r>
              <a:rPr lang="ja-JP" altLang="en-US" sz="2000" b="1" dirty="0" smtClean="0"/>
              <a:t>、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584Å</a:t>
            </a:r>
            <a:r>
              <a:rPr lang="ja-JP" altLang="en-US" sz="2000" b="1" dirty="0"/>
              <a:t>においては</a:t>
            </a:r>
            <a:r>
              <a:rPr lang="en-US" altLang="ja-JP" sz="2000" b="1" dirty="0"/>
              <a:t>2.0</a:t>
            </a:r>
            <a:r>
              <a:rPr lang="ja-JP" altLang="en-US" sz="2000" b="1" dirty="0"/>
              <a:t>倍に感度が向上した。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143406" y="1436699"/>
            <a:ext cx="4857750" cy="3635375"/>
            <a:chOff x="1202" y="959"/>
            <a:chExt cx="3060" cy="2290"/>
          </a:xfrm>
        </p:grpSpPr>
        <p:pic>
          <p:nvPicPr>
            <p:cNvPr id="6" name="Picture 5" descr="無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959"/>
              <a:ext cx="3060" cy="2244"/>
            </a:xfrm>
            <a:prstGeom prst="rect">
              <a:avLst/>
            </a:prstGeom>
            <a:noFill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973" y="3057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</a:rPr>
                <a:t>304Å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328" y="3057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</a:rPr>
                <a:t>584Å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493" y="1162"/>
              <a:ext cx="0" cy="190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60" y="2070"/>
              <a:ext cx="0" cy="99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14282" y="1428736"/>
            <a:ext cx="3592650" cy="5156807"/>
            <a:chOff x="264970" y="1558341"/>
            <a:chExt cx="3592650" cy="5156807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73974" y="2214554"/>
              <a:ext cx="3483646" cy="4500594"/>
              <a:chOff x="-32" y="1643050"/>
              <a:chExt cx="3483646" cy="4500594"/>
            </a:xfrm>
          </p:grpSpPr>
          <p:pic>
            <p:nvPicPr>
              <p:cNvPr id="17" name="Picture 6" descr="無題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2" y="3357562"/>
                <a:ext cx="3419475" cy="2473325"/>
              </a:xfrm>
              <a:prstGeom prst="rect">
                <a:avLst/>
              </a:prstGeom>
              <a:noFill/>
            </p:spPr>
          </p:pic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-32" y="5805090"/>
                <a:ext cx="34836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/>
                  <a:t>MCP</a:t>
                </a:r>
                <a:r>
                  <a:rPr lang="ja-JP" altLang="en-US" sz="1600" dirty="0"/>
                  <a:t>の</a:t>
                </a:r>
                <a:r>
                  <a:rPr lang="en-US" altLang="ja-JP" sz="1600" dirty="0"/>
                  <a:t>X</a:t>
                </a:r>
                <a:r>
                  <a:rPr lang="ja-JP" altLang="en-US" sz="1600" dirty="0"/>
                  <a:t>軸方向の感度変化（</a:t>
                </a:r>
                <a:r>
                  <a:rPr lang="en-US" altLang="ja-JP" sz="1600" dirty="0"/>
                  <a:t>@584Å</a:t>
                </a:r>
                <a:r>
                  <a:rPr lang="ja-JP" altLang="en-US" sz="1600" dirty="0"/>
                  <a:t>）</a:t>
                </a:r>
                <a:r>
                  <a:rPr lang="en-US" altLang="ja-JP" sz="1600" dirty="0"/>
                  <a:t>.</a:t>
                </a:r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auto">
              <a:xfrm>
                <a:off x="2643174" y="4822825"/>
                <a:ext cx="215900" cy="215900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Oval 27"/>
              <p:cNvSpPr>
                <a:spLocks noChangeArrowheads="1"/>
              </p:cNvSpPr>
              <p:nvPr/>
            </p:nvSpPr>
            <p:spPr bwMode="auto">
              <a:xfrm>
                <a:off x="1285852" y="3714752"/>
                <a:ext cx="215900" cy="21590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11" name="Picture 11" descr="IMGP3584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5252" y="1643050"/>
                <a:ext cx="2340864" cy="1755648"/>
              </a:xfrm>
              <a:prstGeom prst="rect">
                <a:avLst/>
              </a:prstGeom>
              <a:noFill/>
            </p:spPr>
          </p:pic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2209790" y="3255822"/>
                <a:ext cx="576263" cy="0"/>
              </a:xfrm>
              <a:prstGeom prst="line">
                <a:avLst/>
              </a:prstGeom>
              <a:noFill/>
              <a:ln w="508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H="1">
                <a:off x="1273165" y="3255822"/>
                <a:ext cx="647700" cy="0"/>
              </a:xfrm>
              <a:prstGeom prst="line">
                <a:avLst/>
              </a:prstGeom>
              <a:noFill/>
              <a:ln w="508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912803" y="2879585"/>
                <a:ext cx="8159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>
                    <a:solidFill>
                      <a:srgbClr val="FF33CC"/>
                    </a:solidFill>
                  </a:rPr>
                  <a:t>CsI</a:t>
                </a:r>
                <a:r>
                  <a:rPr lang="ja-JP" altLang="en-US" sz="1400" b="1">
                    <a:solidFill>
                      <a:srgbClr val="FF33CC"/>
                    </a:solidFill>
                  </a:rPr>
                  <a:t>蒸着</a:t>
                </a: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2497128" y="2884347"/>
                <a:ext cx="7175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>
                    <a:solidFill>
                      <a:srgbClr val="FF33CC"/>
                    </a:solidFill>
                  </a:rPr>
                  <a:t>未蒸着</a:t>
                </a:r>
              </a:p>
            </p:txBody>
          </p:sp>
        </p:grp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264970" y="1558341"/>
              <a:ext cx="35926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MCP</a:t>
              </a:r>
              <a:r>
                <a:rPr lang="ja-JP" altLang="en-US" sz="1600" dirty="0"/>
                <a:t>の</a:t>
              </a:r>
              <a:r>
                <a:rPr lang="en-US" altLang="ja-JP" sz="1600" dirty="0"/>
                <a:t>X</a:t>
              </a:r>
              <a:r>
                <a:rPr lang="ja-JP" altLang="en-US" sz="1600" dirty="0"/>
                <a:t>軸方向の感度変化を測定して</a:t>
              </a:r>
              <a:r>
                <a:rPr lang="ja-JP" altLang="en-US" sz="1600" dirty="0" smtClean="0"/>
                <a:t>、</a:t>
              </a:r>
              <a:endParaRPr lang="en-US" altLang="ja-JP" sz="1600" dirty="0" smtClean="0"/>
            </a:p>
            <a:p>
              <a:r>
                <a:rPr lang="en-US" altLang="ja-JP" sz="1600" dirty="0" smtClean="0"/>
                <a:t>CsI</a:t>
              </a:r>
              <a:r>
                <a:rPr lang="ja-JP" altLang="en-US" sz="1600" dirty="0"/>
                <a:t>が一様に蒸着されたかを確認した。</a:t>
              </a:r>
            </a:p>
          </p:txBody>
        </p:sp>
      </p:grpSp>
      <p:cxnSp>
        <p:nvCxnSpPr>
          <p:cNvPr id="29" name="直線コネクタ 28"/>
          <p:cNvCxnSpPr/>
          <p:nvPr/>
        </p:nvCxnSpPr>
        <p:spPr>
          <a:xfrm rot="5400000">
            <a:off x="1178707" y="4107649"/>
            <a:ext cx="53578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gawa\Ogawa\21.CsI\20091121\経時変化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857259"/>
            <a:ext cx="2800350" cy="3857625"/>
          </a:xfrm>
          <a:prstGeom prst="rect">
            <a:avLst/>
          </a:prstGeom>
          <a:noFill/>
        </p:spPr>
      </p:pic>
      <p:pic>
        <p:nvPicPr>
          <p:cNvPr id="3077" name="Picture 5" descr="C:\Users\Ogawa\Ogawa\21.CsI\20091121\経時変化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802" y="777740"/>
            <a:ext cx="6412230" cy="6080284"/>
          </a:xfrm>
          <a:prstGeom prst="rect">
            <a:avLst/>
          </a:prstGeom>
          <a:noFill/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経時変化①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経時変化②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357554" y="1773784"/>
            <a:ext cx="2438400" cy="2165165"/>
            <a:chOff x="3357554" y="1928802"/>
            <a:chExt cx="2438400" cy="2165165"/>
          </a:xfrm>
        </p:grpSpPr>
        <p:pic>
          <p:nvPicPr>
            <p:cNvPr id="2050" name="Picture 2" descr="C:\Users\Ogawa\Ogawa\21.CsI\pic.20091028_リーク直後\リーク直後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7554" y="1928802"/>
              <a:ext cx="2438400" cy="1828800"/>
            </a:xfrm>
            <a:prstGeom prst="rect">
              <a:avLst/>
            </a:prstGeom>
            <a:noFill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643306" y="3786190"/>
              <a:ext cx="1784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大気暴露直後の</a:t>
              </a:r>
              <a:r>
                <a:rPr kumimoji="1" lang="en-US" altLang="ja-JP" sz="1400" dirty="0" smtClean="0"/>
                <a:t>MCP</a:t>
              </a:r>
              <a:endParaRPr kumimoji="1" lang="ja-JP" altLang="en-US" sz="14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072198" y="1773784"/>
            <a:ext cx="2569934" cy="2165165"/>
            <a:chOff x="3857620" y="1928802"/>
            <a:chExt cx="2569934" cy="2165165"/>
          </a:xfrm>
        </p:grpSpPr>
        <p:pic>
          <p:nvPicPr>
            <p:cNvPr id="2051" name="Picture 3" descr="C:\Users\Ogawa\Ogawa\21.CsI\pic.20091028_リーク後3h\リーク後3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50" y="1928802"/>
              <a:ext cx="2438400" cy="1828800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857620" y="3786190"/>
              <a:ext cx="2569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大気暴露後３時間経過した</a:t>
              </a:r>
              <a:r>
                <a:rPr kumimoji="1" lang="en-US" altLang="ja-JP" sz="1400" dirty="0" smtClean="0"/>
                <a:t>MCP</a:t>
              </a:r>
              <a:endParaRPr kumimoji="1" lang="ja-JP" altLang="en-US" sz="14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71472" y="4059800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蒸着直後と大気暴露後では</a:t>
            </a:r>
            <a:r>
              <a:rPr kumimoji="1" lang="en-US" altLang="ja-JP" dirty="0" smtClean="0"/>
              <a:t>CsI</a:t>
            </a:r>
            <a:r>
              <a:rPr kumimoji="1" lang="ja-JP" altLang="en-US" dirty="0" smtClean="0"/>
              <a:t>に（見た目の）変化はなかった。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618667" y="1773784"/>
            <a:ext cx="2381697" cy="2165165"/>
            <a:chOff x="618667" y="1928802"/>
            <a:chExt cx="2381697" cy="216516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142976" y="378619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蒸着直後の</a:t>
              </a:r>
              <a:r>
                <a:rPr kumimoji="1" lang="en-US" altLang="ja-JP" sz="1400" dirty="0" smtClean="0"/>
                <a:t>MCP</a:t>
              </a:r>
              <a:endParaRPr kumimoji="1" lang="ja-JP" altLang="en-US" sz="1400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618667" y="1928802"/>
              <a:ext cx="2381697" cy="1785950"/>
              <a:chOff x="971550" y="2347913"/>
              <a:chExt cx="2925763" cy="2193925"/>
            </a:xfrm>
          </p:grpSpPr>
          <p:pic>
            <p:nvPicPr>
              <p:cNvPr id="17" name="Picture 11" descr="IMGP3584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550" y="2347913"/>
                <a:ext cx="2925763" cy="2193925"/>
              </a:xfrm>
              <a:prstGeom prst="rect">
                <a:avLst/>
              </a:prstGeom>
              <a:noFill/>
            </p:spPr>
          </p:pic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2555875" y="2997200"/>
                <a:ext cx="576263" cy="0"/>
              </a:xfrm>
              <a:prstGeom prst="line">
                <a:avLst/>
              </a:prstGeom>
              <a:noFill/>
              <a:ln w="508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 flipH="1">
                <a:off x="1619250" y="2997200"/>
                <a:ext cx="647700" cy="0"/>
              </a:xfrm>
              <a:prstGeom prst="line">
                <a:avLst/>
              </a:prstGeom>
              <a:noFill/>
              <a:ln w="5080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1258888" y="2620963"/>
                <a:ext cx="8159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>
                    <a:solidFill>
                      <a:srgbClr val="FF33CC"/>
                    </a:solidFill>
                  </a:rPr>
                  <a:t>CsI</a:t>
                </a:r>
                <a:r>
                  <a:rPr lang="ja-JP" altLang="en-US" sz="1400" b="1">
                    <a:solidFill>
                      <a:srgbClr val="FF33CC"/>
                    </a:solidFill>
                  </a:rPr>
                  <a:t>蒸着</a:t>
                </a: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2843213" y="2625725"/>
                <a:ext cx="7175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400" b="1">
                    <a:solidFill>
                      <a:srgbClr val="FF33CC"/>
                    </a:solidFill>
                  </a:rPr>
                  <a:t>未蒸着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016250" y="4076700"/>
                <a:ext cx="692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800" b="1">
                    <a:solidFill>
                      <a:srgbClr val="0000FF"/>
                    </a:solidFill>
                  </a:rPr>
                  <a:t>MCP</a:t>
                </a:r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1000100" y="4786322"/>
            <a:ext cx="6694461" cy="16312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結論</a:t>
            </a:r>
            <a:endParaRPr kumimoji="1"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CsI</a:t>
            </a:r>
            <a:r>
              <a:rPr lang="ja-JP" altLang="en-US" sz="2000" b="1" dirty="0" smtClean="0"/>
              <a:t>は窒素パージをすれば劣化しない。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kumimoji="1" lang="ja-JP" altLang="en-US" sz="2000" b="1" dirty="0" smtClean="0"/>
              <a:t>　数</a:t>
            </a:r>
            <a:r>
              <a:rPr lang="ja-JP" altLang="en-US" sz="2000" b="1" dirty="0" smtClean="0"/>
              <a:t>時間の</a:t>
            </a:r>
            <a:r>
              <a:rPr kumimoji="1" lang="ja-JP" altLang="en-US" sz="2000" b="1" dirty="0" smtClean="0"/>
              <a:t>大気暴露であれば</a:t>
            </a:r>
            <a:r>
              <a:rPr kumimoji="1" lang="en-US" altLang="ja-JP" sz="2000" b="1" dirty="0" smtClean="0"/>
              <a:t>CsI</a:t>
            </a:r>
            <a:r>
              <a:rPr kumimoji="1" lang="ja-JP" altLang="en-US" sz="2000" b="1" dirty="0" smtClean="0"/>
              <a:t>は劣化しない。</a:t>
            </a:r>
            <a:endParaRPr kumimoji="1"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ja-JP" altLang="en-US" sz="2000" b="1" dirty="0" smtClean="0"/>
              <a:t>　</a:t>
            </a:r>
            <a:r>
              <a:rPr lang="en-US" altLang="ja-JP" sz="2000" b="1" dirty="0" smtClean="0"/>
              <a:t>30.4nm, 58.4nm</a:t>
            </a:r>
            <a:r>
              <a:rPr lang="ja-JP" altLang="en-US" sz="2000" b="1" dirty="0" smtClean="0"/>
              <a:t>に関しては、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　１週間の大気暴露で</a:t>
            </a:r>
            <a:r>
              <a:rPr lang="en-US" altLang="ja-JP" sz="2000" b="1" dirty="0" smtClean="0"/>
              <a:t>CsI</a:t>
            </a:r>
            <a:r>
              <a:rPr lang="ja-JP" altLang="en-US" sz="2000" b="1" dirty="0" smtClean="0"/>
              <a:t>蒸着</a:t>
            </a:r>
            <a:r>
              <a:rPr lang="en-US" altLang="ja-JP" sz="2000" b="1" dirty="0" smtClean="0"/>
              <a:t>MCP</a:t>
            </a:r>
            <a:r>
              <a:rPr lang="ja-JP" altLang="en-US" sz="2000" b="1" dirty="0" smtClean="0"/>
              <a:t>の量子効率が下がった。</a:t>
            </a:r>
            <a:endParaRPr lang="en-US" altLang="ja-JP" sz="2000" b="1" dirty="0" smtClean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CsI</a:t>
            </a:r>
            <a:r>
              <a:rPr kumimoji="1" lang="ja-JP" altLang="en-US" dirty="0" smtClean="0"/>
              <a:t>蒸着</a:t>
            </a:r>
            <a:r>
              <a:rPr kumimoji="1" lang="en-US" altLang="ja-JP" dirty="0" smtClean="0"/>
              <a:t>MCP</a:t>
            </a:r>
            <a:r>
              <a:rPr kumimoji="1" lang="ja-JP" altLang="en-US" dirty="0" smtClean="0"/>
              <a:t>の量子効率の測定</a:t>
            </a:r>
            <a:endParaRPr kumimoji="1" lang="ja-JP" altLang="en-US" dirty="0"/>
          </a:p>
        </p:txBody>
      </p:sp>
      <p:pic>
        <p:nvPicPr>
          <p:cNvPr id="2050" name="Picture 2" descr="C:\Users\Ogawa\Ogawa\41.UVSOR\解析データ\304&amp;584QE\QE304&amp;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67" y="1738327"/>
            <a:ext cx="5029201" cy="376237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643042" y="5774312"/>
            <a:ext cx="57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未蒸着</a:t>
            </a:r>
            <a:r>
              <a:rPr kumimoji="1" lang="en-US" altLang="ja-JP" dirty="0" smtClean="0"/>
              <a:t>MCP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CsI</a:t>
            </a:r>
            <a:r>
              <a:rPr kumimoji="1" lang="ja-JP" altLang="en-US" dirty="0" smtClean="0"/>
              <a:t>蒸着</a:t>
            </a:r>
            <a:r>
              <a:rPr kumimoji="1" lang="en-US" altLang="ja-JP" dirty="0" smtClean="0"/>
              <a:t>MCP</a:t>
            </a:r>
            <a:r>
              <a:rPr kumimoji="1" lang="ja-JP" altLang="en-US" dirty="0" smtClean="0"/>
              <a:t>（</a:t>
            </a:r>
            <a:r>
              <a:rPr kumimoji="1" lang="ja-JP" altLang="en-US" u="sng" dirty="0" smtClean="0"/>
              <a:t>大気暴露１週間</a:t>
            </a:r>
            <a:r>
              <a:rPr kumimoji="1" lang="ja-JP" altLang="en-US" dirty="0" smtClean="0"/>
              <a:t>）の量子効率。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6116" y="4000504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4.14±0.07%</a:t>
            </a:r>
          </a:p>
          <a:p>
            <a:r>
              <a:rPr lang="en-US" altLang="ja-JP" sz="1600" dirty="0" smtClean="0"/>
              <a:t>3.45±0.06%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4942" y="2643182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19.4±2.2%</a:t>
            </a:r>
          </a:p>
          <a:p>
            <a:r>
              <a:rPr lang="en-US" altLang="ja-JP" sz="1600" dirty="0" smtClean="0"/>
              <a:t>13.0±1.7%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達成しうる量子効率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286278" y="1500174"/>
            <a:ext cx="4286250" cy="3481823"/>
            <a:chOff x="4643468" y="1500177"/>
            <a:chExt cx="4286250" cy="3481823"/>
          </a:xfrm>
        </p:grpSpPr>
        <p:pic>
          <p:nvPicPr>
            <p:cNvPr id="4098" name="Picture 2" descr="C:\Users\Ogawa\Desktop\無題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68" y="1500177"/>
              <a:ext cx="4286250" cy="3171825"/>
            </a:xfrm>
            <a:prstGeom prst="rect">
              <a:avLst/>
            </a:prstGeom>
            <a:noFill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770301" y="4643446"/>
              <a:ext cx="4087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30.4nm</a:t>
              </a:r>
              <a:r>
                <a:rPr kumimoji="1" lang="ja-JP" altLang="en-US" sz="1600" b="1" dirty="0" smtClean="0"/>
                <a:t>の光に対する多層膜反射鏡の反射率</a:t>
              </a:r>
              <a:endParaRPr kumimoji="1" lang="ja-JP" altLang="en-US" sz="1600" b="1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42910" y="5342295"/>
            <a:ext cx="8001056" cy="1015663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新たに開発された多層膜反射鏡（従来の約２倍）と</a:t>
            </a:r>
            <a:endParaRPr kumimoji="1" lang="en-US" altLang="ja-JP" sz="2000" b="1" dirty="0" smtClean="0"/>
          </a:p>
          <a:p>
            <a:r>
              <a:rPr lang="en-US" altLang="ja-JP" sz="2000" b="1" dirty="0" smtClean="0"/>
              <a:t>CsI</a:t>
            </a:r>
            <a:r>
              <a:rPr lang="ja-JP" altLang="en-US" sz="2000" b="1" dirty="0" smtClean="0"/>
              <a:t>蒸着</a:t>
            </a:r>
            <a:r>
              <a:rPr lang="en-US" altLang="ja-JP" sz="2000" b="1" dirty="0" smtClean="0"/>
              <a:t>MCP</a:t>
            </a:r>
            <a:r>
              <a:rPr lang="ja-JP" altLang="en-US" sz="2000" b="1" dirty="0" smtClean="0"/>
              <a:t>を組み合わせれば、</a:t>
            </a:r>
            <a:r>
              <a:rPr lang="en-US" altLang="ja-JP" sz="2000" b="1" dirty="0" smtClean="0"/>
              <a:t>IMAGE EUV</a:t>
            </a:r>
            <a:r>
              <a:rPr lang="ja-JP" altLang="en-US" sz="2000" b="1" dirty="0" smtClean="0"/>
              <a:t>に比べ、約４倍の量子効率が達成できることが分かった。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166592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CsI</a:t>
            </a:r>
            <a:r>
              <a:rPr kumimoji="1" lang="ja-JP" altLang="en-US" dirty="0" smtClean="0"/>
              <a:t>の膜厚</a:t>
            </a:r>
            <a:r>
              <a:rPr kumimoji="1" lang="en-US" altLang="ja-JP" dirty="0" smtClean="0"/>
              <a:t>300nm</a:t>
            </a:r>
            <a:r>
              <a:rPr kumimoji="1" lang="ja-JP" altLang="en-US" dirty="0" err="1" smtClean="0"/>
              <a:t>、</a:t>
            </a:r>
            <a:r>
              <a:rPr lang="ja-JP" altLang="en-US" dirty="0" smtClean="0"/>
              <a:t>バイアス角</a:t>
            </a:r>
            <a:r>
              <a:rPr lang="en-US" altLang="ja-JP" dirty="0" smtClean="0"/>
              <a:t>8</a:t>
            </a:r>
            <a:r>
              <a:rPr lang="ja-JP" altLang="en-US" dirty="0" smtClean="0"/>
              <a:t>度とした場合、</a:t>
            </a:r>
            <a:endParaRPr lang="en-US" altLang="ja-JP" dirty="0" smtClean="0"/>
          </a:p>
          <a:p>
            <a:r>
              <a:rPr kumimoji="1" lang="en-US" altLang="ja-JP" dirty="0" smtClean="0"/>
              <a:t>30.4nm</a:t>
            </a:r>
            <a:r>
              <a:rPr kumimoji="1" lang="ja-JP" altLang="en-US" dirty="0" smtClean="0"/>
              <a:t>の光に対して、未蒸着</a:t>
            </a:r>
            <a:r>
              <a:rPr kumimoji="1" lang="en-US" altLang="ja-JP" dirty="0" smtClean="0"/>
              <a:t>MCP</a:t>
            </a:r>
            <a:r>
              <a:rPr kumimoji="1" lang="ja-JP" altLang="en-US" dirty="0" smtClean="0"/>
              <a:t>の２倍の量子効率が得られることが分かった。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en-US" altLang="ja-JP" dirty="0" smtClean="0"/>
              <a:t>IMAGE</a:t>
            </a:r>
            <a:r>
              <a:rPr lang="ja-JP" altLang="en-US" dirty="0" smtClean="0"/>
              <a:t>衛星に搭載された</a:t>
            </a:r>
            <a:r>
              <a:rPr lang="en-US" altLang="ja-JP" dirty="0" smtClean="0"/>
              <a:t>EUV</a:t>
            </a:r>
            <a:r>
              <a:rPr lang="ja-JP" altLang="en-US" dirty="0" smtClean="0"/>
              <a:t>観測器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614444" y="3211297"/>
            <a:ext cx="3633788" cy="3360975"/>
            <a:chOff x="366708" y="3143248"/>
            <a:chExt cx="3633788" cy="33609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708" y="3143248"/>
              <a:ext cx="3633788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500034" y="5857892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IMAGE</a:t>
              </a:r>
              <a:r>
                <a:rPr lang="ja-JP" altLang="en-US" sz="1200" dirty="0"/>
                <a:t>に搭載</a:t>
              </a:r>
              <a:r>
                <a:rPr lang="ja-JP" altLang="en-US" sz="1200" dirty="0" smtClean="0"/>
                <a:t>された</a:t>
              </a:r>
              <a:endParaRPr lang="en-US" altLang="ja-JP" sz="1200" dirty="0" smtClean="0"/>
            </a:p>
            <a:p>
              <a:r>
                <a:rPr lang="en-US" altLang="ja-JP" sz="1200" dirty="0" smtClean="0"/>
                <a:t>EUV</a:t>
              </a:r>
              <a:r>
                <a:rPr lang="ja-JP" altLang="en-US" sz="1200" dirty="0" smtClean="0"/>
                <a:t>の構造の断面図</a:t>
              </a:r>
              <a:endParaRPr lang="en-US" altLang="ja-JP" sz="1200" dirty="0" smtClean="0"/>
            </a:p>
            <a:p>
              <a:r>
                <a:rPr lang="en-US" altLang="ja-JP" sz="1200" dirty="0" smtClean="0"/>
                <a:t>[</a:t>
              </a:r>
              <a:r>
                <a:rPr lang="en-US" altLang="ja-JP" sz="1200" dirty="0"/>
                <a:t>IMAGE EUV (NASA) </a:t>
              </a:r>
              <a:r>
                <a:rPr lang="ja-JP" altLang="en-US" sz="1200" dirty="0"/>
                <a:t>技術資料</a:t>
              </a:r>
              <a:r>
                <a:rPr lang="en-US" altLang="ja-JP" sz="1200" dirty="0"/>
                <a:t>]</a:t>
              </a: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500562" y="5072074"/>
            <a:ext cx="428628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ja-JP" altLang="en-US" sz="1600" dirty="0" smtClean="0"/>
              <a:t>チャネルの</a:t>
            </a:r>
            <a:r>
              <a:rPr lang="ja-JP" altLang="en-US" sz="1600" dirty="0"/>
              <a:t>内壁</a:t>
            </a:r>
            <a:r>
              <a:rPr lang="ja-JP" altLang="en-US" sz="1600" dirty="0" smtClean="0"/>
              <a:t>から飛び出した光</a:t>
            </a:r>
            <a:r>
              <a:rPr lang="ja-JP" altLang="en-US" sz="1600" dirty="0"/>
              <a:t>電子</a:t>
            </a:r>
            <a:r>
              <a:rPr lang="ja-JP" altLang="en-US" sz="1600" dirty="0" smtClean="0"/>
              <a:t>は入射側と出射側の間にかけられた電場に</a:t>
            </a:r>
            <a:r>
              <a:rPr lang="ja-JP" altLang="en-US" sz="1600" dirty="0"/>
              <a:t>よって加速され、チャネル内壁</a:t>
            </a:r>
            <a:r>
              <a:rPr lang="ja-JP" altLang="en-US" sz="1600" dirty="0" smtClean="0"/>
              <a:t>に衝突するたびに２次</a:t>
            </a:r>
            <a:r>
              <a:rPr lang="ja-JP" altLang="en-US" sz="1600" dirty="0"/>
              <a:t>電子を生成する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pPr algn="just"/>
            <a:r>
              <a:rPr lang="ja-JP" altLang="en-US" sz="1600" dirty="0" smtClean="0"/>
              <a:t>その</a:t>
            </a:r>
            <a:r>
              <a:rPr lang="ja-JP" altLang="en-US" sz="1600" dirty="0"/>
              <a:t>結果、</a:t>
            </a:r>
            <a:r>
              <a:rPr lang="ja-JP" altLang="en-US" sz="1600" dirty="0" smtClean="0"/>
              <a:t>出射側</a:t>
            </a:r>
            <a:r>
              <a:rPr lang="ja-JP" altLang="en-US" sz="1600" dirty="0"/>
              <a:t>から</a:t>
            </a:r>
            <a:r>
              <a:rPr lang="ja-JP" altLang="en-US" sz="1600" dirty="0" smtClean="0"/>
              <a:t>は</a:t>
            </a:r>
            <a:r>
              <a:rPr lang="en-US" altLang="ja-JP" sz="1600" dirty="0" smtClean="0"/>
              <a:t>10</a:t>
            </a:r>
            <a:r>
              <a:rPr lang="en-US" altLang="ja-JP" sz="1600" baseline="30000" dirty="0" smtClean="0"/>
              <a:t>6</a:t>
            </a:r>
            <a:r>
              <a:rPr lang="ja-JP" altLang="en-US" sz="1600" baseline="30000" dirty="0" smtClean="0"/>
              <a:t>　</a:t>
            </a:r>
            <a:r>
              <a:rPr lang="ja-JP" altLang="en-US" sz="1600" dirty="0" smtClean="0"/>
              <a:t>倍</a:t>
            </a:r>
            <a:r>
              <a:rPr lang="ja-JP" altLang="en-US" sz="1600" dirty="0"/>
              <a:t>程度</a:t>
            </a:r>
            <a:r>
              <a:rPr lang="ja-JP" altLang="en-US" sz="1600" dirty="0" smtClean="0"/>
              <a:t>に増倍された</a:t>
            </a:r>
            <a:r>
              <a:rPr lang="ja-JP" altLang="en-US" sz="1600" dirty="0"/>
              <a:t>電子が出てくる。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623902" y="1285860"/>
            <a:ext cx="4019536" cy="1633289"/>
            <a:chOff x="623902" y="1285860"/>
            <a:chExt cx="4019536" cy="1633289"/>
          </a:xfrm>
        </p:grpSpPr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3902" y="1285860"/>
              <a:ext cx="1620000" cy="163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2247900" y="2428868"/>
              <a:ext cx="2395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200" dirty="0"/>
                <a:t>IMAGE </a:t>
              </a:r>
              <a:r>
                <a:rPr lang="en-US" altLang="ja-JP" sz="1200" dirty="0" smtClean="0"/>
                <a:t>EUV</a:t>
              </a:r>
              <a:r>
                <a:rPr lang="ja-JP" altLang="en-US" sz="1200" dirty="0" smtClean="0"/>
                <a:t>が捉えた</a:t>
              </a:r>
              <a:r>
                <a:rPr lang="ja-JP" altLang="en-US" sz="1200" dirty="0"/>
                <a:t>地球周辺の</a:t>
              </a:r>
              <a:r>
                <a:rPr lang="en-US" altLang="ja-JP" sz="1200" dirty="0"/>
                <a:t>He+</a:t>
              </a:r>
              <a:r>
                <a:rPr lang="ja-JP" altLang="en-US" sz="1200" dirty="0"/>
                <a:t>の</a:t>
              </a:r>
              <a:r>
                <a:rPr lang="en-US" altLang="ja-JP" sz="1200" dirty="0"/>
                <a:t>2</a:t>
              </a:r>
              <a:r>
                <a:rPr lang="ja-JP" altLang="en-US" sz="1200" dirty="0"/>
                <a:t>次元像</a:t>
              </a:r>
              <a:r>
                <a:rPr lang="en-US" altLang="ja-JP" sz="1200" dirty="0"/>
                <a:t>. [</a:t>
              </a:r>
              <a:r>
                <a:rPr lang="en-US" altLang="ja-JP" sz="1200" dirty="0" err="1"/>
                <a:t>Sandel</a:t>
              </a:r>
              <a:r>
                <a:rPr lang="en-US" altLang="ja-JP" sz="1200" dirty="0"/>
                <a:t> et al, 2003]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643438" y="1000108"/>
            <a:ext cx="3460439" cy="3937651"/>
            <a:chOff x="4857752" y="1142984"/>
            <a:chExt cx="3460439" cy="3937651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857752" y="1142984"/>
              <a:ext cx="3209246" cy="2357454"/>
              <a:chOff x="4857752" y="1142984"/>
              <a:chExt cx="3209246" cy="235745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68093" y="1142984"/>
                <a:ext cx="3198905" cy="2357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4857752" y="1192397"/>
                <a:ext cx="1250663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/>
                  <a:t>MCP</a:t>
                </a:r>
                <a:r>
                  <a:rPr lang="ja-JP" altLang="en-US" sz="1400" b="1" dirty="0"/>
                  <a:t>の模式図</a:t>
                </a: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4857752" y="3429000"/>
              <a:ext cx="3460439" cy="1651635"/>
              <a:chOff x="4897775" y="3500438"/>
              <a:chExt cx="3460439" cy="165163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97775" y="3500438"/>
                <a:ext cx="2603183" cy="165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グループ化 25"/>
              <p:cNvGrpSpPr/>
              <p:nvPr/>
            </p:nvGrpSpPr>
            <p:grpSpPr>
              <a:xfrm>
                <a:off x="7564407" y="4286256"/>
                <a:ext cx="793807" cy="428628"/>
                <a:chOff x="7429520" y="4286256"/>
                <a:chExt cx="793807" cy="428628"/>
              </a:xfrm>
            </p:grpSpPr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429520" y="4286256"/>
                  <a:ext cx="1" cy="4286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 sz="1600" dirty="0"/>
                </a:p>
              </p:txBody>
            </p:sp>
            <p:sp>
              <p:nvSpPr>
                <p:cNvPr id="1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429520" y="4335669"/>
                  <a:ext cx="7938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400" b="1" dirty="0"/>
                    <a:t>～</a:t>
                  </a:r>
                  <a:r>
                    <a:rPr lang="en-US" altLang="ja-JP" sz="1400" b="1" dirty="0"/>
                    <a:t>10μm</a:t>
                  </a:r>
                </a:p>
              </p:txBody>
            </p:sp>
          </p:grpSp>
        </p:grpSp>
      </p:grp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実験室で蒸着環境（室温・湿度）を確認しながら</a:t>
            </a:r>
            <a:r>
              <a:rPr lang="en-US" altLang="ja-JP" sz="2800" b="1" dirty="0" smtClean="0"/>
              <a:t>CsI</a:t>
            </a:r>
            <a:r>
              <a:rPr lang="ja-JP" altLang="en-US" sz="2800" b="1" dirty="0" smtClean="0"/>
              <a:t>の蒸着を行う手順や、蒸着条件を決めた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r>
              <a:rPr lang="en-US" altLang="ja-JP" sz="2800" b="1" dirty="0" smtClean="0"/>
              <a:t>MCP</a:t>
            </a:r>
            <a:r>
              <a:rPr lang="ja-JP" altLang="en-US" sz="2800" b="1" dirty="0" smtClean="0"/>
              <a:t>表面へ光電物質を蒸着することで、未蒸着</a:t>
            </a:r>
            <a:r>
              <a:rPr lang="en-US" altLang="ja-JP" sz="2800" b="1" dirty="0" smtClean="0"/>
              <a:t>MCP</a:t>
            </a:r>
            <a:r>
              <a:rPr lang="ja-JP" altLang="en-US" sz="2800" b="1" dirty="0" smtClean="0"/>
              <a:t>と比べて</a:t>
            </a:r>
            <a:r>
              <a:rPr lang="en-US" altLang="ja-JP" sz="2800" b="1" dirty="0" smtClean="0"/>
              <a:t>2.0</a:t>
            </a:r>
            <a:r>
              <a:rPr lang="ja-JP" altLang="en-US" sz="2800" b="1" dirty="0" smtClean="0"/>
              <a:t>倍（</a:t>
            </a:r>
            <a:r>
              <a:rPr lang="en-US" altLang="ja-JP" sz="2800" b="1" dirty="0" smtClean="0"/>
              <a:t>58.4nm</a:t>
            </a:r>
            <a:r>
              <a:rPr lang="ja-JP" altLang="en-US" sz="2800" b="1" dirty="0" smtClean="0"/>
              <a:t>）から</a:t>
            </a:r>
            <a:r>
              <a:rPr lang="en-US" altLang="ja-JP" sz="2800" b="1" dirty="0" smtClean="0"/>
              <a:t>2.3</a:t>
            </a:r>
            <a:r>
              <a:rPr lang="ja-JP" altLang="en-US" sz="2800" b="1" dirty="0" smtClean="0"/>
              <a:t>倍（</a:t>
            </a:r>
            <a:r>
              <a:rPr lang="en-US" altLang="ja-JP" sz="2800" b="1" dirty="0" smtClean="0"/>
              <a:t>30.4nm</a:t>
            </a:r>
            <a:r>
              <a:rPr lang="ja-JP" altLang="en-US" sz="2800" b="1" dirty="0" smtClean="0"/>
              <a:t>）の量子効率を達成した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蒸着後の取り扱いについて、数時間の大気暴露では量子効率は劣化しないという結論を得た</a:t>
            </a:r>
            <a:r>
              <a:rPr lang="ja-JP" altLang="en-US" sz="2800" b="1" dirty="0" smtClean="0"/>
              <a:t>。</a:t>
            </a:r>
            <a:endParaRPr lang="en-US" altLang="ja-JP" b="1" dirty="0" smtClean="0"/>
          </a:p>
          <a:p>
            <a:pPr lvl="0"/>
            <a:r>
              <a:rPr lang="ja-JP" altLang="en-US" sz="2800" b="1" dirty="0" smtClean="0">
                <a:solidFill>
                  <a:prstClr val="black"/>
                </a:solidFill>
              </a:rPr>
              <a:t>現在、国際宇宙ステーション日本実験棟に取り付ける極端紫外光撮像装置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(EUVI)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に、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CsI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蒸着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MCP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を搭載するための準備を進めている。</a:t>
            </a:r>
            <a:endParaRPr lang="en-US" altLang="ja-JP" sz="2800" b="1" dirty="0" smtClean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光電子の放出過程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301878" y="3571876"/>
            <a:ext cx="3770584" cy="2818554"/>
            <a:chOff x="4714876" y="3610842"/>
            <a:chExt cx="3770584" cy="2818554"/>
          </a:xfrm>
        </p:grpSpPr>
        <p:pic>
          <p:nvPicPr>
            <p:cNvPr id="3" name="Picture 2" descr="C:\Users\Ogawa\Desktop\無題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3610842"/>
              <a:ext cx="3429024" cy="2389926"/>
            </a:xfrm>
            <a:prstGeom prst="rect">
              <a:avLst/>
            </a:prstGeom>
            <a:noFill/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714876" y="6060064"/>
              <a:ext cx="377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</a:rPr>
                <a:t>CsI</a:t>
              </a:r>
              <a:r>
                <a:rPr kumimoji="1" lang="ja-JP" altLang="en-US" dirty="0" smtClean="0">
                  <a:latin typeface="+mn-ea"/>
                </a:rPr>
                <a:t>と</a:t>
              </a:r>
              <a:r>
                <a:rPr kumimoji="1" lang="en-US" altLang="ja-JP" dirty="0" smtClean="0">
                  <a:latin typeface="+mn-ea"/>
                </a:rPr>
                <a:t>KBr</a:t>
              </a:r>
              <a:r>
                <a:rPr kumimoji="1" lang="ja-JP" altLang="en-US" dirty="0" smtClean="0">
                  <a:latin typeface="+mn-ea"/>
                </a:rPr>
                <a:t>の量子効率 </a:t>
              </a:r>
              <a:r>
                <a:rPr kumimoji="1" lang="en-US" altLang="ja-JP" dirty="0" smtClean="0">
                  <a:latin typeface="+mn-ea"/>
                </a:rPr>
                <a:t>[Tremsin, 2000]</a:t>
              </a:r>
              <a:endParaRPr kumimoji="1" lang="ja-JP" altLang="en-US" dirty="0">
                <a:latin typeface="+mn-ea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857621" y="1204256"/>
            <a:ext cx="4786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MCP</a:t>
            </a:r>
            <a:r>
              <a:rPr lang="ja-JP" altLang="ja-JP" sz="2000" dirty="0" smtClean="0">
                <a:latin typeface="+mn-ea"/>
              </a:rPr>
              <a:t>の量子効率は、入射光により光電子が</a:t>
            </a:r>
            <a:r>
              <a:rPr lang="ja-JP" altLang="en-US" sz="2000" dirty="0" smtClean="0">
                <a:latin typeface="+mn-ea"/>
              </a:rPr>
              <a:t>物質表面から</a:t>
            </a:r>
            <a:r>
              <a:rPr lang="ja-JP" altLang="ja-JP" sz="2000" dirty="0" smtClean="0">
                <a:latin typeface="+mn-ea"/>
              </a:rPr>
              <a:t>飛び出す確率</a:t>
            </a:r>
            <a:r>
              <a:rPr lang="ja-JP" altLang="en-US" sz="2000" dirty="0" smtClean="0">
                <a:latin typeface="+mn-ea"/>
              </a:rPr>
              <a:t>である</a:t>
            </a:r>
            <a:r>
              <a:rPr lang="ja-JP" altLang="ja-JP" sz="2000" dirty="0" smtClean="0">
                <a:latin typeface="+mn-ea"/>
              </a:rPr>
              <a:t>。</a:t>
            </a:r>
          </a:p>
          <a:p>
            <a:r>
              <a:rPr lang="ja-JP" altLang="en-US" sz="2000" dirty="0" smtClean="0">
                <a:latin typeface="+mn-ea"/>
              </a:rPr>
              <a:t>量子効率は以下のパラメタに左右される。</a:t>
            </a:r>
            <a:endParaRPr lang="ja-JP" altLang="ja-JP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b="1" dirty="0" smtClean="0">
                <a:latin typeface="+mn-ea"/>
              </a:rPr>
              <a:t>物質の反射率</a:t>
            </a:r>
            <a:endParaRPr lang="en-US" altLang="ja-JP" sz="2000" b="1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b="1" dirty="0" smtClean="0">
                <a:latin typeface="+mn-ea"/>
              </a:rPr>
              <a:t>　</a:t>
            </a:r>
            <a:r>
              <a:rPr lang="ja-JP" altLang="ja-JP" sz="2000" b="1" dirty="0" smtClean="0">
                <a:latin typeface="+mn-ea"/>
              </a:rPr>
              <a:t>励起された光電子の持つエネルギー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b="1" dirty="0" smtClean="0">
                <a:latin typeface="+mn-ea"/>
              </a:rPr>
              <a:t>光が物質内部に入り込む深さ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857224" y="1285860"/>
            <a:ext cx="2786063" cy="5286412"/>
            <a:chOff x="595301" y="1285860"/>
            <a:chExt cx="2786063" cy="52864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301" y="1285860"/>
              <a:ext cx="2786063" cy="17616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213" y="3215186"/>
              <a:ext cx="2730341" cy="335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光電物質の蒸着による効果</a:t>
            </a:r>
            <a:endParaRPr kumimoji="1" lang="ja-JP" alt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2" y="2205331"/>
            <a:ext cx="41163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7752" y="5175544"/>
            <a:ext cx="3786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1400" dirty="0"/>
              <a:t>未蒸着</a:t>
            </a:r>
            <a:r>
              <a:rPr lang="en-US" altLang="ja-JP" sz="1400" dirty="0"/>
              <a:t>MCP</a:t>
            </a:r>
            <a:r>
              <a:rPr lang="ja-JP" altLang="en-US" sz="1400" dirty="0"/>
              <a:t>と</a:t>
            </a:r>
            <a:r>
              <a:rPr lang="en-US" altLang="ja-JP" sz="1400" dirty="0"/>
              <a:t>CsI</a:t>
            </a:r>
            <a:r>
              <a:rPr lang="ja-JP" altLang="en-US" sz="1400" dirty="0"/>
              <a:t>付</a:t>
            </a:r>
            <a:r>
              <a:rPr lang="en-US" altLang="ja-JP" sz="1400" dirty="0"/>
              <a:t>MCP</a:t>
            </a:r>
            <a:r>
              <a:rPr lang="ja-JP" altLang="en-US" sz="1400" dirty="0"/>
              <a:t>の量子効率の変化</a:t>
            </a:r>
            <a:r>
              <a:rPr lang="en-US" altLang="ja-JP" sz="1400" dirty="0"/>
              <a:t>. </a:t>
            </a:r>
          </a:p>
          <a:p>
            <a:r>
              <a:rPr lang="ja-JP" altLang="en-US" sz="1400" dirty="0"/>
              <a:t>太線は未蒸着</a:t>
            </a:r>
            <a:r>
              <a:rPr lang="en-US" altLang="ja-JP" sz="1400" dirty="0"/>
              <a:t>MCP</a:t>
            </a:r>
            <a:r>
              <a:rPr lang="ja-JP" altLang="en-US" sz="1400" dirty="0"/>
              <a:t>の量子効率</a:t>
            </a:r>
            <a:r>
              <a:rPr lang="en-US" altLang="ja-JP" sz="1400" dirty="0"/>
              <a:t>,     </a:t>
            </a:r>
          </a:p>
          <a:p>
            <a:r>
              <a:rPr lang="en-US" altLang="ja-JP" sz="1400" dirty="0"/>
              <a:t>01</a:t>
            </a:r>
            <a:r>
              <a:rPr lang="ja-JP" altLang="en-US" sz="1400" dirty="0"/>
              <a:t>から</a:t>
            </a:r>
            <a:r>
              <a:rPr lang="en-US" altLang="ja-JP" sz="1400" dirty="0"/>
              <a:t>05</a:t>
            </a:r>
            <a:r>
              <a:rPr lang="ja-JP" altLang="en-US" sz="1400" dirty="0"/>
              <a:t>の各点は</a:t>
            </a:r>
            <a:r>
              <a:rPr lang="en-US" altLang="ja-JP" sz="1400" dirty="0"/>
              <a:t>CsI</a:t>
            </a:r>
            <a:r>
              <a:rPr lang="ja-JP" altLang="en-US" sz="1400" dirty="0"/>
              <a:t>付</a:t>
            </a:r>
            <a:r>
              <a:rPr lang="en-US" altLang="ja-JP" sz="1400" dirty="0"/>
              <a:t>MCP</a:t>
            </a:r>
            <a:r>
              <a:rPr lang="ja-JP" altLang="en-US" sz="1400" dirty="0"/>
              <a:t>の量子効率を示す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[</a:t>
            </a:r>
            <a:r>
              <a:rPr lang="en-US" altLang="ja-JP" sz="1400" dirty="0" err="1"/>
              <a:t>Sandel</a:t>
            </a:r>
            <a:r>
              <a:rPr lang="en-US" altLang="ja-JP" sz="1400" dirty="0"/>
              <a:t> et al,2000.]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508625" y="2853031"/>
            <a:ext cx="28733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734175" y="3213394"/>
            <a:ext cx="287338" cy="865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82569" y="4121355"/>
            <a:ext cx="2004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CsI</a:t>
            </a:r>
            <a:r>
              <a:rPr lang="ja-JP" altLang="en-US" sz="1400" b="1" dirty="0">
                <a:solidFill>
                  <a:srgbClr val="FF0000"/>
                </a:solidFill>
              </a:rPr>
              <a:t>蒸着</a:t>
            </a:r>
            <a:r>
              <a:rPr lang="en-US" altLang="ja-JP" sz="1400" b="1" dirty="0">
                <a:solidFill>
                  <a:srgbClr val="FF0000"/>
                </a:solidFill>
              </a:rPr>
              <a:t>MCP</a:t>
            </a:r>
            <a:r>
              <a:rPr lang="ja-JP" altLang="en-US" sz="1400" b="1" dirty="0">
                <a:solidFill>
                  <a:srgbClr val="FF0000"/>
                </a:solidFill>
              </a:rPr>
              <a:t>の量子効率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57884" y="2500306"/>
            <a:ext cx="19688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400" b="1" dirty="0"/>
              <a:t>未蒸着</a:t>
            </a:r>
            <a:r>
              <a:rPr lang="en-US" altLang="ja-JP" sz="1400" b="1" dirty="0"/>
              <a:t>MCP</a:t>
            </a:r>
            <a:r>
              <a:rPr lang="ja-JP" altLang="en-US" sz="1400" b="1" dirty="0"/>
              <a:t>の量子効率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165050" y="2000240"/>
            <a:ext cx="4770883" cy="4238506"/>
            <a:chOff x="165050" y="2000240"/>
            <a:chExt cx="4770883" cy="423850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165050" y="2000240"/>
              <a:ext cx="4770883" cy="3211831"/>
              <a:chOff x="501622" y="3143248"/>
              <a:chExt cx="3313113" cy="2230438"/>
            </a:xfrm>
          </p:grpSpPr>
          <p:pic>
            <p:nvPicPr>
              <p:cNvPr id="14" name="Picture 5" descr="無題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622" y="3143248"/>
                <a:ext cx="3313113" cy="2230438"/>
              </a:xfrm>
              <a:prstGeom prst="rect">
                <a:avLst/>
              </a:prstGeom>
              <a:noFill/>
            </p:spPr>
          </p:pic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2590772" y="3598861"/>
                <a:ext cx="287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879697" y="4391023"/>
                <a:ext cx="287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941484" y="4391023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28596" y="5069195"/>
              <a:ext cx="3951296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ja-JP" altLang="en-US" sz="1400" dirty="0"/>
                <a:t>実線および点線は</a:t>
              </a:r>
              <a:r>
                <a:rPr lang="en-US" altLang="ja-JP" sz="1400" dirty="0"/>
                <a:t>CsI</a:t>
              </a:r>
              <a:r>
                <a:rPr lang="ja-JP" altLang="en-US" sz="1400" dirty="0"/>
                <a:t>付</a:t>
              </a:r>
              <a:r>
                <a:rPr lang="en-US" altLang="ja-JP" sz="1400" dirty="0"/>
                <a:t>MCP</a:t>
              </a:r>
              <a:r>
                <a:rPr lang="ja-JP" altLang="en-US" sz="1400" dirty="0"/>
                <a:t>と未蒸着</a:t>
              </a:r>
              <a:r>
                <a:rPr lang="en-US" altLang="ja-JP" sz="1400" dirty="0"/>
                <a:t>MCP</a:t>
              </a:r>
              <a:r>
                <a:rPr lang="ja-JP" altLang="en-US" sz="1400" dirty="0"/>
                <a:t>の量子</a:t>
              </a:r>
              <a:r>
                <a:rPr lang="ja-JP" altLang="en-US" sz="1400" dirty="0" smtClean="0"/>
                <a:t>効率を</a:t>
              </a:r>
              <a:r>
                <a:rPr lang="ja-JP" altLang="en-US" sz="1400" dirty="0"/>
                <a:t>表す</a:t>
              </a:r>
              <a:r>
                <a:rPr lang="en-US" altLang="ja-JP" sz="1400" dirty="0"/>
                <a:t>.</a:t>
              </a:r>
            </a:p>
            <a:p>
              <a:r>
                <a:rPr lang="ja-JP" altLang="en-US" sz="1400" dirty="0"/>
                <a:t>太線はそれらの比（</a:t>
              </a:r>
              <a:r>
                <a:rPr lang="en-US" altLang="ja-JP" sz="1400" dirty="0"/>
                <a:t>CsI</a:t>
              </a:r>
              <a:r>
                <a:rPr lang="ja-JP" altLang="en-US" sz="1400" dirty="0"/>
                <a:t>付</a:t>
              </a:r>
              <a:r>
                <a:rPr lang="en-US" altLang="ja-JP" sz="1400" dirty="0"/>
                <a:t>MCP/</a:t>
              </a:r>
              <a:r>
                <a:rPr lang="ja-JP" altLang="en-US" sz="1400" dirty="0"/>
                <a:t>未蒸着</a:t>
              </a:r>
              <a:r>
                <a:rPr lang="en-US" altLang="ja-JP" sz="1400" dirty="0"/>
                <a:t>MCP</a:t>
              </a:r>
              <a:r>
                <a:rPr lang="ja-JP" altLang="en-US" sz="1400" dirty="0"/>
                <a:t>）を表す</a:t>
              </a:r>
              <a:r>
                <a:rPr lang="en-US" altLang="ja-JP" sz="1400" dirty="0"/>
                <a:t>.</a:t>
              </a:r>
            </a:p>
            <a:p>
              <a:r>
                <a:rPr lang="en-US" altLang="ja-JP" sz="1400" dirty="0"/>
                <a:t>CsI</a:t>
              </a:r>
              <a:r>
                <a:rPr lang="ja-JP" altLang="en-US" sz="1400" dirty="0"/>
                <a:t>の蒸着により</a:t>
              </a:r>
              <a:r>
                <a:rPr lang="en-US" altLang="ja-JP" sz="1400" dirty="0"/>
                <a:t>EUV</a:t>
              </a:r>
              <a:r>
                <a:rPr lang="ja-JP" altLang="en-US" sz="1400" dirty="0"/>
                <a:t>領域での量子効率が</a:t>
              </a:r>
              <a:r>
                <a:rPr lang="en-US" altLang="ja-JP" sz="1400" dirty="0"/>
                <a:t>4</a:t>
              </a:r>
              <a:r>
                <a:rPr lang="ja-JP" altLang="en-US" sz="1400" dirty="0"/>
                <a:t>～数十倍になる</a:t>
              </a:r>
              <a:r>
                <a:rPr lang="en-US" altLang="ja-JP" sz="1400" dirty="0"/>
                <a:t>.</a:t>
              </a:r>
              <a:r>
                <a:rPr lang="ja-JP" altLang="en-US" sz="1400" dirty="0"/>
                <a:t>　</a:t>
              </a:r>
              <a:r>
                <a:rPr lang="en-US" altLang="ja-JP" sz="1400" dirty="0" smtClean="0"/>
                <a:t>[</a:t>
              </a:r>
              <a:r>
                <a:rPr lang="ja-JP" altLang="en-US" sz="1400" dirty="0"/>
                <a:t>浜松ホトニクス株式会社技術資料</a:t>
              </a:r>
              <a:r>
                <a:rPr lang="en-US" altLang="ja-JP" sz="1400" dirty="0"/>
                <a:t>]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785786" y="114298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光電物質の蒸着により、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の量子効率は向上すると考えられている。（左図）</a:t>
            </a:r>
            <a:endParaRPr lang="en-US" altLang="ja-JP" dirty="0" smtClean="0"/>
          </a:p>
          <a:p>
            <a:r>
              <a:rPr lang="ja-JP" altLang="en-US" dirty="0" smtClean="0"/>
              <a:t>一方で、光電物質を蒸着した為に極端紫外光に対する</a:t>
            </a:r>
            <a:r>
              <a:rPr lang="en-US" altLang="ja-JP" dirty="0" smtClean="0"/>
              <a:t>MCP</a:t>
            </a:r>
            <a:r>
              <a:rPr lang="ja-JP" altLang="en-US" dirty="0" smtClean="0"/>
              <a:t>の量子効率が低下したという結果もある。（右図）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0" y="6274378"/>
            <a:ext cx="431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IMAGE EUV</a:t>
            </a:r>
            <a:r>
              <a:rPr lang="ja-JP" altLang="en-US" b="1" dirty="0" smtClean="0"/>
              <a:t>では未蒸着</a:t>
            </a:r>
            <a:r>
              <a:rPr lang="en-US" altLang="ja-JP" b="1" dirty="0" smtClean="0"/>
              <a:t>MCP</a:t>
            </a:r>
            <a:r>
              <a:rPr lang="ja-JP" altLang="en-US" b="1" dirty="0" smtClean="0"/>
              <a:t>を用いている。</a:t>
            </a:r>
            <a:endParaRPr kumimoji="1" lang="ja-JP" altLang="en-US" b="1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IMAGE EUV</a:t>
            </a:r>
            <a:r>
              <a:rPr lang="ja-JP" altLang="en-US" dirty="0" smtClean="0"/>
              <a:t>の感度限界</a:t>
            </a:r>
            <a:endParaRPr kumimoji="1" lang="ja-JP" alt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12788" y="1747838"/>
            <a:ext cx="3895725" cy="2473325"/>
            <a:chOff x="381" y="845"/>
            <a:chExt cx="2454" cy="155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27" y="845"/>
              <a:ext cx="2349" cy="1246"/>
              <a:chOff x="2699" y="871"/>
              <a:chExt cx="2349" cy="1246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" y="890"/>
                <a:ext cx="1143" cy="1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8" y="871"/>
                <a:ext cx="1170" cy="1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81" y="2115"/>
              <a:ext cx="2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/>
                <a:t>IMAGE EUV</a:t>
              </a:r>
              <a:r>
                <a:rPr lang="ja-JP" altLang="en-US" sz="1200"/>
                <a:t>で捉えたプラズマポーズ（左）と、</a:t>
              </a:r>
            </a:p>
            <a:p>
              <a:r>
                <a:rPr lang="ja-JP" altLang="en-US" sz="1200"/>
                <a:t>それを赤道面に投影した図（右）。</a:t>
              </a:r>
              <a:r>
                <a:rPr lang="en-US" altLang="ja-JP" sz="1200"/>
                <a:t>[Goldstein et al., 2003.]</a:t>
              </a:r>
            </a:p>
          </p:txBody>
        </p:sp>
      </p:grp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00113" y="4589463"/>
            <a:ext cx="7200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800"/>
              <a:t>問題点：　プラズマ圏の密度はなだらかに減少しているにもかかわらず、</a:t>
            </a:r>
            <a:r>
              <a:rPr lang="en-US" altLang="ja-JP" sz="1800"/>
              <a:t>IMAGE EUV</a:t>
            </a:r>
            <a:r>
              <a:rPr lang="ja-JP" altLang="en-US" sz="1800"/>
              <a:t>ではそれを捉えられていない。</a:t>
            </a:r>
          </a:p>
          <a:p>
            <a:endParaRPr lang="ja-JP" altLang="en-US" sz="1800"/>
          </a:p>
          <a:p>
            <a:r>
              <a:rPr lang="en-US" altLang="ja-JP" sz="1800"/>
              <a:t>IMAGE EUV</a:t>
            </a:r>
            <a:r>
              <a:rPr lang="ja-JP" altLang="en-US" sz="1800"/>
              <a:t>の検出効率の限界：</a:t>
            </a:r>
          </a:p>
          <a:p>
            <a:r>
              <a:rPr lang="en-US" altLang="ja-JP" sz="1800"/>
              <a:t>EUV</a:t>
            </a:r>
            <a:r>
              <a:rPr lang="ja-JP" altLang="en-US" sz="1800"/>
              <a:t>ではプラズマ圏の密度が </a:t>
            </a:r>
            <a:r>
              <a:rPr lang="en-US" altLang="ja-JP" sz="1800"/>
              <a:t>8 He</a:t>
            </a:r>
            <a:r>
              <a:rPr lang="en-US" altLang="ja-JP" sz="1800" baseline="30000"/>
              <a:t>+</a:t>
            </a:r>
            <a:r>
              <a:rPr lang="en-US" altLang="ja-JP" sz="1800"/>
              <a:t>ions/cm</a:t>
            </a:r>
            <a:r>
              <a:rPr lang="en-US" altLang="ja-JP" sz="1800" baseline="30000"/>
              <a:t>3</a:t>
            </a:r>
            <a:r>
              <a:rPr lang="en-US" altLang="ja-JP" sz="1800"/>
              <a:t> </a:t>
            </a:r>
            <a:r>
              <a:rPr lang="ja-JP" altLang="en-US" sz="1800"/>
              <a:t>以下の領域は写らない。</a:t>
            </a:r>
          </a:p>
          <a:p>
            <a:pPr algn="r"/>
            <a:r>
              <a:rPr lang="en-US" altLang="ja-JP" sz="1200"/>
              <a:t>[Goldstein et al., 2003.]	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752975" y="1484313"/>
            <a:ext cx="3635375" cy="2735262"/>
            <a:chOff x="3107" y="935"/>
            <a:chExt cx="2290" cy="1723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107" y="935"/>
              <a:ext cx="2132" cy="1723"/>
              <a:chOff x="2971" y="845"/>
              <a:chExt cx="2132" cy="1723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1" y="845"/>
                <a:ext cx="1860" cy="1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971" y="2280"/>
                <a:ext cx="21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ja-JP" altLang="en-US" sz="1200"/>
                  <a:t>直前に</a:t>
                </a:r>
                <a:r>
                  <a:rPr lang="en-US" altLang="ja-JP" sz="1200"/>
                  <a:t>IMAGE RPI</a:t>
                </a:r>
                <a:r>
                  <a:rPr lang="ja-JP" altLang="en-US" sz="1200"/>
                  <a:t>によって行われた電波観測</a:t>
                </a:r>
              </a:p>
              <a:p>
                <a:r>
                  <a:rPr lang="ja-JP" altLang="en-US" sz="1200"/>
                  <a:t>による電子の密度分布。</a:t>
                </a:r>
                <a:r>
                  <a:rPr lang="en-US" altLang="ja-JP" sz="1200"/>
                  <a:t>[Goldstein et al., 2003.]</a:t>
                </a:r>
              </a:p>
            </p:txBody>
          </p:sp>
        </p:grp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4150" y="1071"/>
              <a:ext cx="0" cy="10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150" y="1117"/>
              <a:ext cx="1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000" b="1">
                  <a:solidFill>
                    <a:srgbClr val="0000FF"/>
                  </a:solidFill>
                </a:rPr>
                <a:t>IMAGE EUV</a:t>
              </a:r>
              <a:r>
                <a:rPr lang="ja-JP" altLang="en-US" sz="1000" b="1">
                  <a:solidFill>
                    <a:srgbClr val="0000FF"/>
                  </a:solidFill>
                </a:rPr>
                <a:t>画像</a:t>
              </a:r>
            </a:p>
            <a:p>
              <a:r>
                <a:rPr lang="ja-JP" altLang="en-US" sz="1000" b="1">
                  <a:solidFill>
                    <a:srgbClr val="0000FF"/>
                  </a:solidFill>
                </a:rPr>
                <a:t>から求めた地球のプラズマポーズ</a:t>
              </a:r>
            </a:p>
          </p:txBody>
        </p:sp>
      </p:grp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5435600" y="2500306"/>
            <a:ext cx="2232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948488" y="2492375"/>
            <a:ext cx="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EUV</a:t>
            </a:r>
            <a:r>
              <a:rPr lang="ja-JP" altLang="en-US" dirty="0" smtClean="0"/>
              <a:t>の未解決問題</a:t>
            </a:r>
            <a:endParaRPr kumimoji="1" lang="ja-JP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69963" y="1301750"/>
            <a:ext cx="5473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600"/>
              <a:t>一例として、</a:t>
            </a:r>
            <a:r>
              <a:rPr lang="ja-JP" altLang="en-US" sz="1600">
                <a:latin typeface="ＭＳ Ｐゴシック"/>
              </a:rPr>
              <a:t>“</a:t>
            </a:r>
            <a:r>
              <a:rPr lang="en-US" altLang="ja-JP" sz="1600"/>
              <a:t>shoulder</a:t>
            </a:r>
            <a:r>
              <a:rPr lang="en-US" altLang="ja-JP" sz="1600">
                <a:latin typeface="ＭＳ Ｐゴシック"/>
              </a:rPr>
              <a:t>”</a:t>
            </a:r>
            <a:r>
              <a:rPr lang="ja-JP" altLang="en-US" sz="1600"/>
              <a:t>の形成過程に関する議論がある。</a:t>
            </a:r>
          </a:p>
          <a:p>
            <a:pPr>
              <a:buFontTx/>
              <a:buChar char="•"/>
            </a:pPr>
            <a:r>
              <a:rPr lang="ja-JP" altLang="en-US" sz="1600"/>
              <a:t>　</a:t>
            </a:r>
            <a:r>
              <a:rPr lang="en-US" altLang="ja-JP" sz="1600"/>
              <a:t>dusk – dawn</a:t>
            </a:r>
            <a:r>
              <a:rPr lang="ja-JP" altLang="en-US" sz="1600"/>
              <a:t>電場の発達によるという説</a:t>
            </a:r>
          </a:p>
          <a:p>
            <a:pPr>
              <a:buFontTx/>
              <a:buChar char="•"/>
            </a:pPr>
            <a:r>
              <a:rPr lang="ja-JP" altLang="en-US" sz="1600"/>
              <a:t>　重力と遠心力の交換不安定によるという説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0113" y="4510088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800" dirty="0"/>
              <a:t>交換不安定説が正しいとすると” </a:t>
            </a:r>
            <a:r>
              <a:rPr lang="en-US" altLang="ja-JP" sz="1800" dirty="0"/>
              <a:t>erosion plasma</a:t>
            </a:r>
            <a:r>
              <a:rPr lang="en-US" altLang="ja-JP" sz="1800" b="1" dirty="0"/>
              <a:t> </a:t>
            </a:r>
            <a:r>
              <a:rPr lang="en-US" altLang="ja-JP" sz="1800" dirty="0"/>
              <a:t>”</a:t>
            </a:r>
            <a:r>
              <a:rPr lang="ja-JP" altLang="en-US" sz="1800" dirty="0"/>
              <a:t>が見えるはずである。</a:t>
            </a:r>
          </a:p>
          <a:p>
            <a:r>
              <a:rPr lang="ja-JP" altLang="en-US" sz="1800" dirty="0"/>
              <a:t>しかし、</a:t>
            </a:r>
            <a:r>
              <a:rPr lang="en-US" altLang="ja-JP" sz="1800" b="1" dirty="0"/>
              <a:t>IMAGE EUV</a:t>
            </a:r>
            <a:r>
              <a:rPr lang="ja-JP" altLang="en-US" sz="1800" b="1" dirty="0" err="1"/>
              <a:t>の検</a:t>
            </a:r>
            <a:r>
              <a:rPr lang="ja-JP" altLang="en-US" sz="1800" b="1" dirty="0"/>
              <a:t>出効率が足りなかった為に” </a:t>
            </a:r>
            <a:r>
              <a:rPr lang="en-US" altLang="ja-JP" sz="1800" b="1" dirty="0"/>
              <a:t>erosion plasma ”</a:t>
            </a:r>
            <a:r>
              <a:rPr lang="ja-JP" altLang="en-US" sz="1800" b="1" dirty="0"/>
              <a:t>を捉えることができなかった</a:t>
            </a:r>
            <a:r>
              <a:rPr lang="ja-JP" altLang="en-US" sz="1800" dirty="0"/>
              <a:t>。</a:t>
            </a:r>
          </a:p>
          <a:p>
            <a:r>
              <a:rPr lang="en-US" altLang="ja-JP" sz="1800" dirty="0"/>
              <a:t>erosion plasma</a:t>
            </a:r>
            <a:r>
              <a:rPr lang="ja-JP" altLang="en-US" sz="1800" dirty="0"/>
              <a:t>の密度はおよそ </a:t>
            </a:r>
            <a:r>
              <a:rPr lang="en-US" altLang="ja-JP" sz="1800" dirty="0"/>
              <a:t>5 – 10 </a:t>
            </a:r>
            <a:r>
              <a:rPr lang="en-US" altLang="ja-JP" sz="1800" dirty="0" err="1"/>
              <a:t>H+ions</a:t>
            </a:r>
            <a:r>
              <a:rPr lang="en-US" altLang="ja-JP" sz="1800" dirty="0"/>
              <a:t>/cm3</a:t>
            </a:r>
            <a:r>
              <a:rPr lang="ja-JP" altLang="en-US" sz="1800" dirty="0"/>
              <a:t>　</a:t>
            </a:r>
            <a:r>
              <a:rPr lang="en-US" altLang="ja-JP" sz="1800" dirty="0"/>
              <a:t>[</a:t>
            </a:r>
            <a:r>
              <a:rPr lang="en-US" altLang="ja-JP" sz="1800" dirty="0" err="1"/>
              <a:t>remaire</a:t>
            </a:r>
            <a:r>
              <a:rPr lang="en-US" altLang="ja-JP" sz="1800" dirty="0"/>
              <a:t>, 2001</a:t>
            </a:r>
            <a:r>
              <a:rPr lang="en-US" altLang="ja-JP" sz="1800" dirty="0" smtClean="0"/>
              <a:t>.]</a:t>
            </a:r>
            <a:r>
              <a:rPr lang="ja-JP" altLang="en-US" sz="1800" dirty="0" err="1" smtClean="0"/>
              <a:t>。</a:t>
            </a:r>
            <a:endParaRPr lang="en-US" altLang="ja-JP" sz="1800" dirty="0"/>
          </a:p>
          <a:p>
            <a:r>
              <a:rPr lang="en-US" altLang="ja-JP" sz="1800" dirty="0"/>
              <a:t>He</a:t>
            </a:r>
            <a:r>
              <a:rPr lang="en-US" altLang="ja-JP" sz="1800" dirty="0" smtClean="0"/>
              <a:t>+</a:t>
            </a:r>
            <a:r>
              <a:rPr lang="ja-JP" altLang="en-US" sz="1800" dirty="0" smtClean="0"/>
              <a:t>密度に</a:t>
            </a:r>
            <a:r>
              <a:rPr lang="ja-JP" altLang="en-US" sz="1800" dirty="0"/>
              <a:t>換算すると </a:t>
            </a:r>
            <a:r>
              <a:rPr lang="en-US" altLang="ja-JP" sz="1800" dirty="0"/>
              <a:t>0.1 – 1 </a:t>
            </a:r>
            <a:r>
              <a:rPr lang="en-US" altLang="ja-JP" sz="1800" dirty="0" err="1"/>
              <a:t>He+ions</a:t>
            </a:r>
            <a:r>
              <a:rPr lang="en-US" altLang="ja-JP" sz="1800" dirty="0"/>
              <a:t>/cm3</a:t>
            </a:r>
            <a:r>
              <a:rPr lang="ja-JP" altLang="en-US" sz="1800" dirty="0"/>
              <a:t>　となる。</a:t>
            </a:r>
          </a:p>
          <a:p>
            <a:r>
              <a:rPr lang="ja-JP" altLang="en-US" sz="1800" dirty="0"/>
              <a:t>“</a:t>
            </a:r>
            <a:r>
              <a:rPr lang="en-US" altLang="ja-JP" sz="1800" dirty="0"/>
              <a:t>erosion plasma”</a:t>
            </a:r>
            <a:r>
              <a:rPr lang="ja-JP" altLang="en-US" sz="1800" dirty="0"/>
              <a:t>を見るためには</a:t>
            </a:r>
            <a:r>
              <a:rPr lang="en-US" altLang="ja-JP" sz="1800" dirty="0"/>
              <a:t>IMAGE EUV</a:t>
            </a:r>
            <a:r>
              <a:rPr lang="ja-JP" altLang="en-US" sz="1800" dirty="0"/>
              <a:t>の少なくとも</a:t>
            </a:r>
            <a:r>
              <a:rPr lang="en-US" altLang="ja-JP" sz="1800" u="sng" dirty="0"/>
              <a:t>8</a:t>
            </a:r>
            <a:r>
              <a:rPr lang="ja-JP" altLang="en-US" sz="1800" u="sng" dirty="0"/>
              <a:t>倍</a:t>
            </a:r>
            <a:r>
              <a:rPr lang="ja-JP" altLang="en-US" sz="1800" dirty="0"/>
              <a:t>の感度が必要である。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140200" y="2236788"/>
            <a:ext cx="2808288" cy="2054225"/>
            <a:chOff x="3288" y="1434"/>
            <a:chExt cx="1769" cy="1294"/>
          </a:xfrm>
        </p:grpSpPr>
        <p:pic>
          <p:nvPicPr>
            <p:cNvPr id="7" name="Picture 14" descr="Lemai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8" y="1434"/>
              <a:ext cx="1483" cy="1099"/>
            </a:xfrm>
            <a:prstGeom prst="rect">
              <a:avLst/>
            </a:prstGeom>
            <a:noFill/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333" y="2478"/>
              <a:ext cx="17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000">
                  <a:latin typeface="Times New Roman" pitchFamily="18" charset="0"/>
                </a:rPr>
                <a:t>重力と遠心力の交換不安定により</a:t>
              </a:r>
              <a:r>
                <a:rPr lang="en-US" altLang="ja-JP" sz="1000">
                  <a:latin typeface="Times New Roman" pitchFamily="18" charset="0"/>
                </a:rPr>
                <a:t>plasma</a:t>
              </a:r>
              <a:r>
                <a:rPr lang="ja-JP" altLang="en-US" sz="1000">
                  <a:latin typeface="Times New Roman" pitchFamily="18" charset="0"/>
                </a:rPr>
                <a:t>が引き剥がされる様子	</a:t>
              </a:r>
              <a:r>
                <a:rPr lang="en-US" altLang="ja-JP" sz="1000">
                  <a:latin typeface="Times New Roman" pitchFamily="18" charset="0"/>
                </a:rPr>
                <a:t>[Lemaire and Gringauz, 1998]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03" y="1616"/>
              <a:ext cx="3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>
                  <a:solidFill>
                    <a:srgbClr val="FF0000"/>
                  </a:solidFill>
                  <a:latin typeface="Times New Roman" pitchFamily="18" charset="0"/>
                </a:rPr>
                <a:t>重力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386" y="1616"/>
              <a:ext cx="3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000">
                  <a:solidFill>
                    <a:srgbClr val="FF0000"/>
                  </a:solidFill>
                  <a:latin typeface="Times New Roman" pitchFamily="18" charset="0"/>
                </a:rPr>
                <a:t>遠心力</a:t>
              </a: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4105" y="1752"/>
              <a:ext cx="243" cy="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468" y="1752"/>
              <a:ext cx="243" cy="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413" y="2115"/>
              <a:ext cx="6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900" b="1">
                  <a:solidFill>
                    <a:srgbClr val="FF0000"/>
                  </a:solidFill>
                </a:rPr>
                <a:t>erosion plasma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11188" y="2420938"/>
            <a:ext cx="3430587" cy="1873250"/>
            <a:chOff x="385" y="1525"/>
            <a:chExt cx="2161" cy="1180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92" y="2455"/>
              <a:ext cx="18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000"/>
                <a:t>Dusk to dawn</a:t>
              </a:r>
              <a:r>
                <a:rPr lang="ja-JP" altLang="en-US" sz="1000"/>
                <a:t>電場発達理論のシュミレーション結果</a:t>
              </a:r>
            </a:p>
            <a:p>
              <a:pPr algn="r"/>
              <a:r>
                <a:rPr lang="en-US" altLang="ja-JP" sz="1000"/>
                <a:t>[Goldstein et al, 2002.]</a:t>
              </a:r>
            </a:p>
          </p:txBody>
        </p:sp>
        <p:pic>
          <p:nvPicPr>
            <p:cNvPr id="16" name="Picture 29" descr="無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1" y="1525"/>
              <a:ext cx="948" cy="918"/>
            </a:xfrm>
            <a:prstGeom prst="rect">
              <a:avLst/>
            </a:prstGeom>
            <a:noFill/>
          </p:spPr>
        </p:pic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1655" y="1797"/>
              <a:ext cx="0" cy="272"/>
            </a:xfrm>
            <a:prstGeom prst="line">
              <a:avLst/>
            </a:prstGeom>
            <a:noFill/>
            <a:ln w="635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1148" y="1763"/>
              <a:ext cx="0" cy="453"/>
            </a:xfrm>
            <a:prstGeom prst="line">
              <a:avLst/>
            </a:prstGeom>
            <a:noFill/>
            <a:ln w="635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385" y="1734"/>
              <a:ext cx="613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000" b="1"/>
                <a:t>リングカレント</a:t>
              </a:r>
            </a:p>
            <a:p>
              <a:r>
                <a:rPr lang="ja-JP" altLang="en-US" sz="1000" b="1"/>
                <a:t>による</a:t>
              </a:r>
              <a:r>
                <a:rPr lang="en-US" altLang="ja-JP" sz="1000" b="1"/>
                <a:t>dusk to</a:t>
              </a:r>
            </a:p>
            <a:p>
              <a:r>
                <a:rPr lang="en-US" altLang="ja-JP" sz="1000" b="1"/>
                <a:t> dawn</a:t>
              </a:r>
              <a:r>
                <a:rPr lang="ja-JP" altLang="en-US" sz="1000" b="1"/>
                <a:t>電場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737" y="1853"/>
              <a:ext cx="80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000" b="1"/>
                <a:t>磁気圏の対流による</a:t>
              </a:r>
            </a:p>
            <a:p>
              <a:r>
                <a:rPr lang="en-US" altLang="ja-JP" sz="1000" b="1"/>
                <a:t>Dawn to dusk</a:t>
              </a:r>
              <a:r>
                <a:rPr lang="ja-JP" altLang="en-US" sz="1000" b="1"/>
                <a:t>電場</a:t>
              </a:r>
            </a:p>
          </p:txBody>
        </p: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6626225" y="1347788"/>
            <a:ext cx="2049463" cy="1897062"/>
            <a:chOff x="4174" y="849"/>
            <a:chExt cx="1291" cy="1195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4174" y="849"/>
              <a:ext cx="1291" cy="1195"/>
              <a:chOff x="319" y="1555"/>
              <a:chExt cx="1291" cy="1195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" y="1555"/>
                <a:ext cx="1163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319" y="2500"/>
                <a:ext cx="12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000"/>
                  <a:t>IMAGE EUV</a:t>
                </a:r>
                <a:r>
                  <a:rPr lang="ja-JP" altLang="en-US" sz="1000"/>
                  <a:t>によって発見された</a:t>
                </a:r>
              </a:p>
              <a:p>
                <a:r>
                  <a:rPr lang="ja-JP" altLang="en-US" sz="1000"/>
                  <a:t>“</a:t>
                </a:r>
                <a:r>
                  <a:rPr lang="en-US" altLang="ja-JP" sz="1000"/>
                  <a:t>shoulder” [Goldstein et al, 2002.]</a:t>
                </a:r>
              </a:p>
            </p:txBody>
          </p:sp>
        </p:grp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5045" y="1447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b="1">
                  <a:solidFill>
                    <a:srgbClr val="FFFF00"/>
                  </a:solidFill>
                </a:rPr>
                <a:t>SUN</a:t>
              </a: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5012" y="1389"/>
              <a:ext cx="227" cy="4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BepiColombo</a:t>
            </a:r>
            <a:r>
              <a:rPr kumimoji="1" lang="ja-JP" altLang="en-US" sz="3200" dirty="0" smtClean="0"/>
              <a:t>水星探査計画の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紫外線分光観測装置による水星大気の観測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1670" y="5143512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Chassefie`re</a:t>
            </a:r>
            <a:r>
              <a:rPr lang="ja-JP" altLang="en-US" dirty="0" smtClean="0"/>
              <a:t> </a:t>
            </a:r>
            <a:r>
              <a:rPr lang="en-US" altLang="ja-JP" dirty="0" smtClean="0"/>
              <a:t>et al, (2008)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786314" y="1643050"/>
            <a:ext cx="3857651" cy="4167688"/>
            <a:chOff x="5000629" y="1142984"/>
            <a:chExt cx="3857651" cy="4167688"/>
          </a:xfrm>
        </p:grpSpPr>
        <p:pic>
          <p:nvPicPr>
            <p:cNvPr id="5123" name="Picture 3" descr="C:\Users\Ogawa\Desktop\無題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066" y="1142984"/>
              <a:ext cx="3619500" cy="3514725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000629" y="4572008"/>
              <a:ext cx="38576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2"/>
                  </a:solidFill>
                </a:rPr>
                <a:t>EUV</a:t>
              </a:r>
              <a:r>
                <a:rPr kumimoji="1" lang="ja-JP" altLang="en-US" sz="1400" dirty="0" smtClean="0">
                  <a:solidFill>
                    <a:schemeClr val="tx2"/>
                  </a:solidFill>
                </a:rPr>
                <a:t>（青線）</a:t>
              </a:r>
              <a:r>
                <a:rPr kumimoji="1" lang="ja-JP" altLang="en-US" sz="1400" dirty="0" smtClean="0"/>
                <a:t>の感度。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同時に、</a:t>
              </a:r>
              <a:r>
                <a:rPr lang="ja-JP" alt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未蒸着</a:t>
              </a:r>
              <a:r>
                <a:rPr lang="en-US" altLang="ja-JP" sz="1400" dirty="0" smtClean="0">
                  <a:solidFill>
                    <a:schemeClr val="accent6">
                      <a:lumMod val="75000"/>
                    </a:schemeClr>
                  </a:solidFill>
                </a:rPr>
                <a:t>MCP</a:t>
              </a:r>
              <a:r>
                <a:rPr lang="ja-JP" alt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を用いた場合（橙線）</a:t>
              </a:r>
              <a:r>
                <a:rPr lang="ja-JP" altLang="en-US" sz="1400" dirty="0" smtClean="0"/>
                <a:t>の感度を示した。</a:t>
              </a:r>
              <a:endParaRPr kumimoji="1" lang="ja-JP" altLang="en-US" sz="14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42844" y="2214554"/>
            <a:ext cx="4740400" cy="2910322"/>
            <a:chOff x="142844" y="2214554"/>
            <a:chExt cx="4740400" cy="2910322"/>
          </a:xfrm>
        </p:grpSpPr>
        <p:pic>
          <p:nvPicPr>
            <p:cNvPr id="5124" name="Picture 4" descr="C:\Users\Ogawa\Desktop\無題2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214554"/>
              <a:ext cx="4098794" cy="2611468"/>
            </a:xfrm>
            <a:prstGeom prst="rect">
              <a:avLst/>
            </a:prstGeom>
            <a:noFill/>
          </p:spPr>
        </p:pic>
        <p:sp>
          <p:nvSpPr>
            <p:cNvPr id="9" name="正方形/長方形 8"/>
            <p:cNvSpPr/>
            <p:nvPr/>
          </p:nvSpPr>
          <p:spPr>
            <a:xfrm>
              <a:off x="2174836" y="2285992"/>
              <a:ext cx="2111412" cy="24288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2844" y="4786322"/>
              <a:ext cx="4740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紫外線分光観測装置で</a:t>
              </a:r>
              <a:r>
                <a:rPr kumimoji="1" lang="ja-JP" altLang="en-US" sz="1600" dirty="0" smtClean="0"/>
                <a:t>の観測が期待される粒子種。</a:t>
              </a:r>
              <a:endParaRPr kumimoji="1" lang="ja-JP" altLang="en-US" sz="1600" dirty="0"/>
            </a:p>
          </p:txBody>
        </p:sp>
      </p:grp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"/>
            <a:ext cx="6056732" cy="68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本研究の目的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7224" y="1357299"/>
            <a:ext cx="7572428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　実験室で</a:t>
            </a:r>
            <a:r>
              <a:rPr lang="en-US" altLang="ja-JP" sz="3200" dirty="0" smtClean="0"/>
              <a:t>MCP</a:t>
            </a:r>
            <a:r>
              <a:rPr lang="ja-JP" altLang="en-US" sz="3200" dirty="0" smtClean="0"/>
              <a:t>表面へ</a:t>
            </a:r>
            <a:r>
              <a:rPr lang="en-US" altLang="ja-JP" sz="3200" dirty="0" smtClean="0"/>
              <a:t>CsI</a:t>
            </a:r>
            <a:r>
              <a:rPr lang="ja-JP" altLang="en-US" sz="3200" dirty="0" smtClean="0"/>
              <a:t>を蒸着する技術を身につけ、蒸着条件を導き出す。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　</a:t>
            </a:r>
            <a:r>
              <a:rPr lang="en-US" altLang="ja-JP" sz="3200" dirty="0" smtClean="0"/>
              <a:t>CsI</a:t>
            </a:r>
            <a:r>
              <a:rPr lang="ja-JP" altLang="en-US" sz="3200" dirty="0" smtClean="0"/>
              <a:t>の劣化による量子効率の経時変化を調べる。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　光電物質の蒸着により、未蒸着</a:t>
            </a:r>
            <a:r>
              <a:rPr lang="en-US" altLang="ja-JP" sz="3200" dirty="0" smtClean="0"/>
              <a:t>MCP</a:t>
            </a:r>
            <a:r>
              <a:rPr lang="ja-JP" altLang="en-US" sz="3200" dirty="0" smtClean="0"/>
              <a:t>に比べて３倍から４倍の量子効率向上を目指す。</a:t>
            </a:r>
            <a:endParaRPr lang="en-US" altLang="ja-JP" sz="32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703-5759-493A-AE0A-31555BE216F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1351</Words>
  <Application>Microsoft Office PowerPoint</Application>
  <PresentationFormat>画面に合わせる (4:3)</PresentationFormat>
  <Paragraphs>217</Paragraphs>
  <Slides>20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真空紫外光による惑星周辺プラズマの撮像 ～MCPの量子効率向上に関する研究～</vt:lpstr>
      <vt:lpstr>IMAGE衛星に搭載されたEUV観測器</vt:lpstr>
      <vt:lpstr>スライド 3</vt:lpstr>
      <vt:lpstr>光電物質の蒸着による効果</vt:lpstr>
      <vt:lpstr>IMAGE EUVの感度限界</vt:lpstr>
      <vt:lpstr>EUVの未解決問題</vt:lpstr>
      <vt:lpstr>BepiColombo水星探査計画の 紫外線分光観測装置による水星大気の観測</vt:lpstr>
      <vt:lpstr>スライド 8</vt:lpstr>
      <vt:lpstr>本研究の目的</vt:lpstr>
      <vt:lpstr>光電物質の蒸着</vt:lpstr>
      <vt:lpstr>スライド 11</vt:lpstr>
      <vt:lpstr>実験時の問題点②</vt:lpstr>
      <vt:lpstr>蒸着する膜厚と効率の関係</vt:lpstr>
      <vt:lpstr>蒸着直後の大気暴露と効率の関係</vt:lpstr>
      <vt:lpstr>極端紫外光に対する感度の比較</vt:lpstr>
      <vt:lpstr>経時変化①</vt:lpstr>
      <vt:lpstr>経時変化②</vt:lpstr>
      <vt:lpstr>CsI蒸着MCPの量子効率の測定</vt:lpstr>
      <vt:lpstr>達成しうる量子効率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MCPの量子効率向上に関する研究</dc:title>
  <dc:creator>Ogawa</dc:creator>
  <cp:lastModifiedBy>Ogawa</cp:lastModifiedBy>
  <cp:revision>321</cp:revision>
  <dcterms:created xsi:type="dcterms:W3CDTF">2009-11-18T10:03:12Z</dcterms:created>
  <dcterms:modified xsi:type="dcterms:W3CDTF">2009-12-08T04:46:13Z</dcterms:modified>
</cp:coreProperties>
</file>