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69" r:id="rId3"/>
    <p:sldId id="257" r:id="rId4"/>
    <p:sldId id="258" r:id="rId5"/>
    <p:sldId id="265" r:id="rId6"/>
    <p:sldId id="270" r:id="rId7"/>
    <p:sldId id="292" r:id="rId8"/>
    <p:sldId id="259" r:id="rId9"/>
    <p:sldId id="271" r:id="rId10"/>
    <p:sldId id="266" r:id="rId11"/>
    <p:sldId id="273" r:id="rId12"/>
    <p:sldId id="285" r:id="rId13"/>
    <p:sldId id="293" r:id="rId14"/>
    <p:sldId id="287" r:id="rId15"/>
    <p:sldId id="261" r:id="rId16"/>
    <p:sldId id="283" r:id="rId17"/>
    <p:sldId id="284" r:id="rId18"/>
    <p:sldId id="262" r:id="rId19"/>
    <p:sldId id="291" r:id="rId20"/>
    <p:sldId id="268" r:id="rId21"/>
    <p:sldId id="288" r:id="rId2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55A0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6327" autoAdjust="0"/>
  </p:normalViewPr>
  <p:slideViewPr>
    <p:cSldViewPr>
      <p:cViewPr varScale="1">
        <p:scale>
          <a:sx n="79" d="100"/>
          <a:sy n="79" d="100"/>
        </p:scale>
        <p:origin x="-9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5C3B25D-E5EE-425E-8F2E-16000691F0D4}" type="datetimeFigureOut">
              <a:rPr lang="ja-JP" altLang="en-US"/>
              <a:pPr>
                <a:defRPr/>
              </a:pPr>
              <a:t>2009/12/3</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dirty="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092A0AA-BCBB-47C0-A0EB-9CCFFA5419BB}"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4307E-125F-4770-AC4A-1A816170DA75}" type="slidenum">
              <a:rPr lang="ja-JP" altLang="en-US" smtClean="0"/>
              <a:pPr fontAlgn="base">
                <a:spcBef>
                  <a:spcPct val="0"/>
                </a:spcBef>
                <a:spcAft>
                  <a:spcPct val="0"/>
                </a:spcAft>
                <a:defRPr/>
              </a:pPr>
              <a:t>1</a:t>
            </a:fld>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他衛星との比較</a:t>
            </a:r>
            <a:endParaRPr lang="en-US" altLang="ja-JP" smtClean="0"/>
          </a:p>
          <a:p>
            <a:pPr eaLnBrk="1" hangingPunct="1">
              <a:spcBef>
                <a:spcPct val="0"/>
              </a:spcBef>
            </a:pPr>
            <a:endParaRPr lang="en-US" altLang="ja-JP" smtClean="0"/>
          </a:p>
          <a:p>
            <a:pPr eaLnBrk="1" hangingPunct="1">
              <a:spcBef>
                <a:spcPct val="0"/>
              </a:spcBef>
            </a:pPr>
            <a:r>
              <a:rPr lang="en-US" altLang="ja-JP" smtClean="0"/>
              <a:t>AMPTE/CCE</a:t>
            </a:r>
          </a:p>
          <a:p>
            <a:pPr eaLnBrk="1" hangingPunct="1">
              <a:spcBef>
                <a:spcPct val="0"/>
              </a:spcBef>
            </a:pPr>
            <a:endParaRPr lang="en-US" altLang="ja-JP" smtClean="0"/>
          </a:p>
          <a:p>
            <a:pPr eaLnBrk="1" hangingPunct="1">
              <a:spcBef>
                <a:spcPct val="0"/>
              </a:spcBef>
            </a:pPr>
            <a:r>
              <a:rPr lang="en-US" altLang="ja-JP" smtClean="0"/>
              <a:t>Energy range</a:t>
            </a:r>
            <a:r>
              <a:rPr lang="ja-JP" altLang="en-US" smtClean="0"/>
              <a:t>　　</a:t>
            </a:r>
            <a:r>
              <a:rPr lang="en-US" altLang="ja-JP" smtClean="0"/>
              <a:t>0.3 – 300 keV/q</a:t>
            </a:r>
          </a:p>
          <a:p>
            <a:pPr eaLnBrk="1" hangingPunct="1">
              <a:spcBef>
                <a:spcPct val="0"/>
              </a:spcBef>
            </a:pPr>
            <a:r>
              <a:rPr lang="en-US" altLang="ja-JP" smtClean="0"/>
              <a:t>Time resolusion   &lt; 60sec</a:t>
            </a:r>
          </a:p>
          <a:p>
            <a:pPr eaLnBrk="1" hangingPunct="1">
              <a:spcBef>
                <a:spcPct val="0"/>
              </a:spcBef>
            </a:pPr>
            <a:r>
              <a:rPr lang="en-US" altLang="ja-JP" smtClean="0"/>
              <a:t>Angle resolusion</a:t>
            </a:r>
          </a:p>
          <a:p>
            <a:pPr eaLnBrk="1" hangingPunct="1">
              <a:spcBef>
                <a:spcPct val="0"/>
              </a:spcBef>
            </a:pPr>
            <a:r>
              <a:rPr lang="en-US" altLang="ja-JP" smtClean="0"/>
              <a:t>Energy resolusion</a:t>
            </a:r>
          </a:p>
          <a:p>
            <a:pPr eaLnBrk="1" hangingPunct="1">
              <a:spcBef>
                <a:spcPct val="0"/>
              </a:spcBef>
            </a:pPr>
            <a:r>
              <a:rPr lang="en-US" altLang="ja-JP" smtClean="0"/>
              <a:t>Mass resolusion</a:t>
            </a:r>
          </a:p>
          <a:p>
            <a:pPr eaLnBrk="1" hangingPunct="1">
              <a:spcBef>
                <a:spcPct val="0"/>
              </a:spcBef>
            </a:pPr>
            <a:r>
              <a:rPr lang="en-US" altLang="ja-JP" smtClean="0"/>
              <a:t>G-factor </a:t>
            </a:r>
          </a:p>
          <a:p>
            <a:pPr eaLnBrk="1" hangingPunct="1">
              <a:spcBef>
                <a:spcPct val="0"/>
              </a:spcBef>
            </a:pPr>
            <a:endParaRPr lang="en-US" altLang="ja-JP" smtClean="0"/>
          </a:p>
          <a:p>
            <a:pPr eaLnBrk="1" hangingPunct="1">
              <a:spcBef>
                <a:spcPct val="0"/>
              </a:spcBef>
            </a:pPr>
            <a:r>
              <a:rPr lang="en-US" altLang="ja-JP" smtClean="0"/>
              <a:t>// Cluster //</a:t>
            </a:r>
          </a:p>
          <a:p>
            <a:pPr eaLnBrk="1" hangingPunct="1">
              <a:spcBef>
                <a:spcPct val="0"/>
              </a:spcBef>
            </a:pPr>
            <a:endParaRPr lang="en-US" altLang="ja-JP" smtClean="0"/>
          </a:p>
          <a:p>
            <a:pPr eaLnBrk="1" hangingPunct="1">
              <a:spcBef>
                <a:spcPct val="0"/>
              </a:spcBef>
            </a:pPr>
            <a:r>
              <a:rPr lang="en-US" altLang="ja-JP" smtClean="0"/>
              <a:t>Energy range      10 – 40000eV/q</a:t>
            </a:r>
          </a:p>
          <a:p>
            <a:pPr eaLnBrk="1" hangingPunct="1">
              <a:spcBef>
                <a:spcPct val="0"/>
              </a:spcBef>
            </a:pPr>
            <a:r>
              <a:rPr lang="en-US" altLang="ja-JP" smtClean="0"/>
              <a:t>Time resolusion</a:t>
            </a:r>
          </a:p>
          <a:p>
            <a:pPr eaLnBrk="1" hangingPunct="1">
              <a:spcBef>
                <a:spcPct val="0"/>
              </a:spcBef>
            </a:pPr>
            <a:r>
              <a:rPr lang="en-US" altLang="ja-JP" smtClean="0"/>
              <a:t>Angle resolusion</a:t>
            </a:r>
          </a:p>
          <a:p>
            <a:pPr eaLnBrk="1" hangingPunct="1">
              <a:spcBef>
                <a:spcPct val="0"/>
              </a:spcBef>
            </a:pPr>
            <a:r>
              <a:rPr lang="en-US" altLang="ja-JP" smtClean="0"/>
              <a:t>Energy resolusion    0.16</a:t>
            </a:r>
          </a:p>
          <a:p>
            <a:pPr eaLnBrk="1" hangingPunct="1">
              <a:spcBef>
                <a:spcPct val="0"/>
              </a:spcBef>
            </a:pPr>
            <a:r>
              <a:rPr lang="en-US" altLang="ja-JP" smtClean="0"/>
              <a:t>Mass resolusion</a:t>
            </a:r>
          </a:p>
          <a:p>
            <a:pPr eaLnBrk="1" hangingPunct="1">
              <a:spcBef>
                <a:spcPct val="0"/>
              </a:spcBef>
            </a:pPr>
            <a:r>
              <a:rPr lang="en-US" altLang="ja-JP" smtClean="0"/>
              <a:t>G-factor             2.16*10^-3cm^2 sr</a:t>
            </a:r>
          </a:p>
          <a:p>
            <a:pPr eaLnBrk="1" hangingPunct="1">
              <a:spcBef>
                <a:spcPct val="0"/>
              </a:spcBef>
            </a:pPr>
            <a:endParaRPr lang="en-US" altLang="ja-JP" smtClean="0"/>
          </a:p>
          <a:p>
            <a:pPr eaLnBrk="1" hangingPunct="1">
              <a:spcBef>
                <a:spcPct val="0"/>
              </a:spcBef>
            </a:pPr>
            <a:endParaRPr lang="ja-JP" altLang="en-US" smtClean="0"/>
          </a:p>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63BCF-47BF-4056-A7D5-9AA58ABDE488}" type="slidenum">
              <a:rPr lang="ja-JP" altLang="en-US" smtClean="0"/>
              <a:pPr fontAlgn="base">
                <a:spcBef>
                  <a:spcPct val="0"/>
                </a:spcBef>
                <a:spcAft>
                  <a:spcPct val="0"/>
                </a:spcAft>
                <a:defRPr/>
              </a:pPr>
              <a:t>10</a:t>
            </a:fld>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C44E7CD-E113-4000-A02E-C6025652E661}" type="slidenum">
              <a:rPr lang="ja-JP" altLang="en-US" smtClean="0"/>
              <a:pPr>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0D6B60C-04AF-46CC-A05E-898225AC2F96}" type="slidenum">
              <a:rPr lang="ja-JP" altLang="en-US" smtClean="0"/>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性能試験での確認事項</a:t>
            </a:r>
          </a:p>
          <a:p>
            <a:endParaRPr lang="en-US" altLang="ja-JP" smtClean="0"/>
          </a:p>
          <a:p>
            <a:r>
              <a:rPr lang="ja-JP" altLang="en-US" smtClean="0"/>
              <a:t>・設計図通りの作りになっているか</a:t>
            </a:r>
            <a:endParaRPr lang="en-US" altLang="ja-JP" smtClean="0"/>
          </a:p>
          <a:p>
            <a:r>
              <a:rPr lang="ja-JP" altLang="en-US" smtClean="0"/>
              <a:t>・これまでの計算は正しかったか</a:t>
            </a:r>
            <a:endParaRPr lang="en-US" altLang="ja-JP" smtClean="0"/>
          </a:p>
          <a:p>
            <a:r>
              <a:rPr lang="ja-JP" altLang="en-US" smtClean="0"/>
              <a:t>・スペック通りの性能を得られるか</a:t>
            </a:r>
            <a:endParaRPr lang="en-US" altLang="ja-JP" smtClean="0"/>
          </a:p>
          <a:p>
            <a:endParaRPr lang="ja-JP" altLang="en-US" smtClean="0"/>
          </a:p>
        </p:txBody>
      </p:sp>
      <p:sp>
        <p:nvSpPr>
          <p:cNvPr id="4" name="スライド番号プレースホルダ 3"/>
          <p:cNvSpPr>
            <a:spLocks noGrp="1"/>
          </p:cNvSpPr>
          <p:nvPr>
            <p:ph type="sldNum" sz="quarter" idx="5"/>
          </p:nvPr>
        </p:nvSpPr>
        <p:spPr/>
        <p:txBody>
          <a:bodyPr/>
          <a:lstStyle/>
          <a:p>
            <a:pPr>
              <a:defRPr/>
            </a:pPr>
            <a:fld id="{E8373716-5CFD-45AE-90B8-0558B7BB162A}"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1338066-EEA1-4142-AE64-BEAD734AB04E}" type="slidenum">
              <a:rPr lang="ja-JP" altLang="en-US" smtClean="0"/>
              <a:pPr>
                <a:defRPr/>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866DA4-E8DE-4F3C-A852-15ED1710C449}" type="slidenum">
              <a:rPr lang="ja-JP" altLang="en-US" smtClean="0"/>
              <a:pPr fontAlgn="base">
                <a:spcBef>
                  <a:spcPct val="0"/>
                </a:spcBef>
                <a:spcAft>
                  <a:spcPct val="0"/>
                </a:spcAft>
                <a:defRPr/>
              </a:pPr>
              <a:t>15</a:t>
            </a:fld>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22ED3FB-9A00-47A3-B3D6-DDCFF8CC7B7E}" type="slidenum">
              <a:rPr lang="ja-JP" altLang="en-US" smtClean="0"/>
              <a:pPr>
                <a:defRPr/>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97615BC-39B5-4C53-B665-A9B59AB76CFF}" type="slidenum">
              <a:rPr lang="ja-JP" altLang="en-US" smtClean="0"/>
              <a:pPr>
                <a:defRPr/>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1A39E-493D-4D34-9114-32203B0D8EE8}" type="slidenum">
              <a:rPr lang="ja-JP" altLang="en-US" smtClean="0"/>
              <a:pPr fontAlgn="base">
                <a:spcBef>
                  <a:spcPct val="0"/>
                </a:spcBef>
                <a:spcAft>
                  <a:spcPct val="0"/>
                </a:spcAft>
                <a:defRPr/>
              </a:pPr>
              <a:t>18</a:t>
            </a:fld>
            <a:endParaRPr lang="ja-JP"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C0A72CCC-F24B-47A0-B029-E93D2E602392}" type="slidenum">
              <a:rPr lang="ja-JP" altLang="en-US" smtClean="0"/>
              <a:pPr>
                <a:defRPr/>
              </a:pPr>
              <a:t>19</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A6750D5-449F-418F-8B42-BBE592C12F54}"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B1DD97E-28D3-4B98-B32A-1496C3F51BA9}" type="slidenum">
              <a:rPr lang="ja-JP" altLang="en-US" smtClean="0"/>
              <a:pPr>
                <a:defRPr/>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E7A44C2-73BA-4617-BFD4-7E0E9BBFC46C}" type="slidenum">
              <a:rPr lang="ja-JP" altLang="en-US" smtClean="0"/>
              <a:pPr>
                <a:defRPr/>
              </a:pPr>
              <a:t>21</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384DB-CDFE-4EB6-BE92-DACD51BA1E8E}" type="slidenum">
              <a:rPr lang="ja-JP" altLang="en-US" smtClean="0"/>
              <a:pPr fontAlgn="base">
                <a:spcBef>
                  <a:spcPct val="0"/>
                </a:spcBef>
                <a:spcAft>
                  <a:spcPct val="0"/>
                </a:spcAft>
                <a:defRPr/>
              </a:pPr>
              <a:t>3</a:t>
            </a:fld>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Ring current ion </a:t>
            </a:r>
          </a:p>
          <a:p>
            <a:pPr eaLnBrk="1" hangingPunct="1">
              <a:spcBef>
                <a:spcPct val="0"/>
              </a:spcBef>
            </a:pPr>
            <a:r>
              <a:rPr lang="en-US" altLang="ja-JP" smtClean="0"/>
              <a:t>Energy density : 10 ~ 200keV </a:t>
            </a:r>
          </a:p>
          <a:p>
            <a:pPr eaLnBrk="1" hangingPunct="1">
              <a:spcBef>
                <a:spcPct val="0"/>
              </a:spcBef>
            </a:pPr>
            <a:endParaRPr lang="en-US" altLang="ja-JP" smtClean="0"/>
          </a:p>
          <a:p>
            <a:pPr eaLnBrk="1" hangingPunct="1">
              <a:spcBef>
                <a:spcPct val="0"/>
              </a:spcBef>
            </a:pPr>
            <a:r>
              <a:rPr lang="en-US" altLang="ja-JP" smtClean="0"/>
              <a:t>Plasma sheet </a:t>
            </a:r>
          </a:p>
          <a:p>
            <a:pPr eaLnBrk="1" hangingPunct="1">
              <a:spcBef>
                <a:spcPct val="0"/>
              </a:spcBef>
            </a:pPr>
            <a:r>
              <a:rPr lang="en-US" altLang="ja-JP" smtClean="0"/>
              <a:t>Number density : 0.1 ~ 10 / cm^3</a:t>
            </a:r>
          </a:p>
          <a:p>
            <a:pPr eaLnBrk="1" hangingPunct="1">
              <a:spcBef>
                <a:spcPct val="0"/>
              </a:spcBef>
            </a:pPr>
            <a:endParaRPr lang="en-US" altLang="ja-JP" smtClean="0"/>
          </a:p>
          <a:p>
            <a:pPr eaLnBrk="1" hangingPunct="1">
              <a:spcBef>
                <a:spcPct val="0"/>
              </a:spcBef>
            </a:pPr>
            <a:r>
              <a:rPr lang="ja-JP" altLang="en-US" smtClean="0"/>
              <a:t>イオンサイクロトロン波動</a:t>
            </a:r>
            <a:r>
              <a:rPr lang="en-US" altLang="ja-JP" smtClean="0"/>
              <a:t>(EMIC</a:t>
            </a:r>
            <a:r>
              <a:rPr lang="ja-JP" altLang="en-US" smtClean="0"/>
              <a:t>波</a:t>
            </a:r>
            <a:r>
              <a:rPr lang="en-US" altLang="ja-JP" smtClean="0"/>
              <a:t>)</a:t>
            </a:r>
          </a:p>
          <a:p>
            <a:pPr eaLnBrk="1" hangingPunct="1">
              <a:spcBef>
                <a:spcPct val="0"/>
              </a:spcBef>
            </a:pPr>
            <a:r>
              <a:rPr lang="en-US" altLang="ja-JP" smtClean="0"/>
              <a:t>10keV-50keV</a:t>
            </a:r>
            <a:r>
              <a:rPr lang="ja-JP" altLang="en-US" smtClean="0"/>
              <a:t>のイオンの熱非等方性によって励起</a:t>
            </a:r>
            <a:endParaRPr lang="en-US" altLang="ja-JP" smtClean="0"/>
          </a:p>
          <a:p>
            <a:pPr eaLnBrk="1" hangingPunct="1">
              <a:spcBef>
                <a:spcPct val="0"/>
              </a:spcBef>
            </a:pPr>
            <a:r>
              <a:rPr lang="en-US" altLang="ja-JP" smtClean="0"/>
              <a:t>Ion</a:t>
            </a:r>
            <a:r>
              <a:rPr lang="ja-JP" altLang="en-US" smtClean="0"/>
              <a:t>の熱非等方性は電荷交換によって発生</a:t>
            </a:r>
            <a:endParaRPr lang="en-US" altLang="ja-JP" smtClean="0"/>
          </a:p>
          <a:p>
            <a:pPr eaLnBrk="1" hangingPunct="1">
              <a:spcBef>
                <a:spcPct val="0"/>
              </a:spcBef>
            </a:pPr>
            <a:r>
              <a:rPr lang="ja-JP" altLang="en-US" smtClean="0"/>
              <a:t>結果この波動相互作用によってプロトンが電離圏へ降下するのも観測されている</a:t>
            </a:r>
          </a:p>
        </p:txBody>
      </p:sp>
      <p:sp>
        <p:nvSpPr>
          <p:cNvPr id="163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164D5-F0FD-40E0-A4D6-1280CE4CF517}" type="slidenum">
              <a:rPr lang="ja-JP" altLang="en-US" smtClean="0"/>
              <a:pPr fontAlgn="base">
                <a:spcBef>
                  <a:spcPct val="0"/>
                </a:spcBef>
                <a:spcAft>
                  <a:spcPct val="0"/>
                </a:spcAft>
                <a:defRPr/>
              </a:pPr>
              <a:t>4</a:t>
            </a:fld>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それぞれの軌道</a:t>
            </a:r>
            <a:endParaRPr lang="en-US" altLang="ja-JP" smtClean="0"/>
          </a:p>
          <a:p>
            <a:pPr eaLnBrk="1" hangingPunct="1">
              <a:spcBef>
                <a:spcPct val="0"/>
              </a:spcBef>
            </a:pPr>
            <a:endParaRPr lang="en-US" altLang="ja-JP" smtClean="0"/>
          </a:p>
          <a:p>
            <a:pPr eaLnBrk="1" hangingPunct="1">
              <a:spcBef>
                <a:spcPct val="0"/>
              </a:spcBef>
            </a:pPr>
            <a:r>
              <a:rPr lang="en-US" altLang="ja-JP" smtClean="0"/>
              <a:t>AMPTE/CCE(</a:t>
            </a:r>
            <a:r>
              <a:rPr lang="ja-JP" altLang="en-US" smtClean="0"/>
              <a:t>赤道面軌道</a:t>
            </a:r>
            <a:r>
              <a:rPr lang="en-US" altLang="ja-JP" smtClean="0"/>
              <a:t>)  </a:t>
            </a:r>
          </a:p>
          <a:p>
            <a:pPr eaLnBrk="1" hangingPunct="1">
              <a:spcBef>
                <a:spcPct val="0"/>
              </a:spcBef>
            </a:pPr>
            <a:r>
              <a:rPr lang="ja-JP" altLang="en-US" smtClean="0"/>
              <a:t>遠地点：</a:t>
            </a:r>
            <a:r>
              <a:rPr lang="en-US" altLang="ja-JP" smtClean="0"/>
              <a:t>56320km(8.8Re)</a:t>
            </a:r>
          </a:p>
          <a:p>
            <a:pPr eaLnBrk="1" hangingPunct="1">
              <a:spcBef>
                <a:spcPct val="0"/>
              </a:spcBef>
            </a:pPr>
            <a:r>
              <a:rPr lang="ja-JP" altLang="en-US" smtClean="0"/>
              <a:t>近地点：</a:t>
            </a:r>
            <a:r>
              <a:rPr lang="en-US" altLang="ja-JP" smtClean="0"/>
              <a:t>1100km</a:t>
            </a:r>
          </a:p>
          <a:p>
            <a:pPr eaLnBrk="1" hangingPunct="1">
              <a:spcBef>
                <a:spcPct val="0"/>
              </a:spcBef>
            </a:pPr>
            <a:endParaRPr lang="en-US" altLang="ja-JP" smtClean="0"/>
          </a:p>
          <a:p>
            <a:pPr eaLnBrk="1" hangingPunct="1">
              <a:spcBef>
                <a:spcPct val="0"/>
              </a:spcBef>
            </a:pPr>
            <a:r>
              <a:rPr lang="en-US" altLang="ja-JP" smtClean="0"/>
              <a:t>Akebono(</a:t>
            </a:r>
            <a:r>
              <a:rPr lang="ja-JP" altLang="en-US" smtClean="0"/>
              <a:t>極楕円軌道？</a:t>
            </a:r>
            <a:r>
              <a:rPr lang="en-US" altLang="ja-JP" smtClean="0"/>
              <a:t>)</a:t>
            </a:r>
          </a:p>
          <a:p>
            <a:pPr eaLnBrk="1" hangingPunct="1">
              <a:spcBef>
                <a:spcPct val="0"/>
              </a:spcBef>
            </a:pPr>
            <a:r>
              <a:rPr lang="ja-JP" altLang="en-US" smtClean="0"/>
              <a:t>遠地点：</a:t>
            </a:r>
            <a:r>
              <a:rPr lang="en-US" altLang="ja-JP" smtClean="0"/>
              <a:t>10500km</a:t>
            </a:r>
          </a:p>
          <a:p>
            <a:pPr eaLnBrk="1" hangingPunct="1">
              <a:spcBef>
                <a:spcPct val="0"/>
              </a:spcBef>
            </a:pPr>
            <a:r>
              <a:rPr lang="ja-JP" altLang="en-US" smtClean="0"/>
              <a:t>近地点：</a:t>
            </a:r>
            <a:r>
              <a:rPr lang="en-US" altLang="ja-JP" smtClean="0"/>
              <a:t>275km</a:t>
            </a:r>
          </a:p>
          <a:p>
            <a:pPr eaLnBrk="1" hangingPunct="1">
              <a:spcBef>
                <a:spcPct val="0"/>
              </a:spcBef>
            </a:pPr>
            <a:endParaRPr lang="en-US" altLang="ja-JP" smtClean="0"/>
          </a:p>
          <a:p>
            <a:pPr eaLnBrk="1" hangingPunct="1">
              <a:spcBef>
                <a:spcPct val="0"/>
              </a:spcBef>
            </a:pPr>
            <a:r>
              <a:rPr lang="en-US" altLang="ja-JP" smtClean="0"/>
              <a:t>CRRES(GTO</a:t>
            </a:r>
            <a:r>
              <a:rPr lang="ja-JP" altLang="en-US" smtClean="0"/>
              <a:t>軌道</a:t>
            </a:r>
            <a:r>
              <a:rPr lang="en-US" altLang="ja-JP" smtClean="0"/>
              <a:t>)</a:t>
            </a:r>
          </a:p>
          <a:p>
            <a:pPr eaLnBrk="1" hangingPunct="1">
              <a:spcBef>
                <a:spcPct val="0"/>
              </a:spcBef>
            </a:pPr>
            <a:r>
              <a:rPr lang="ja-JP" altLang="en-US" smtClean="0"/>
              <a:t>遠地点：</a:t>
            </a:r>
            <a:r>
              <a:rPr lang="en-US" altLang="ja-JP" smtClean="0"/>
              <a:t>350km</a:t>
            </a:r>
          </a:p>
          <a:p>
            <a:pPr eaLnBrk="1" hangingPunct="1">
              <a:spcBef>
                <a:spcPct val="0"/>
              </a:spcBef>
            </a:pPr>
            <a:r>
              <a:rPr lang="ja-JP" altLang="en-US" smtClean="0"/>
              <a:t>近地点：</a:t>
            </a:r>
            <a:r>
              <a:rPr lang="en-US" altLang="ja-JP" smtClean="0"/>
              <a:t>33580km</a:t>
            </a:r>
          </a:p>
          <a:p>
            <a:pPr eaLnBrk="1" hangingPunct="1">
              <a:spcBef>
                <a:spcPct val="0"/>
              </a:spcBef>
            </a:pPr>
            <a:endParaRPr lang="en-US" altLang="ja-JP" smtClean="0"/>
          </a:p>
          <a:p>
            <a:pPr eaLnBrk="1" hangingPunct="1">
              <a:spcBef>
                <a:spcPct val="0"/>
              </a:spcBef>
            </a:pPr>
            <a:r>
              <a:rPr lang="en-US" altLang="ja-JP" smtClean="0"/>
              <a:t>CLUSTER(</a:t>
            </a:r>
            <a:r>
              <a:rPr lang="ja-JP" altLang="en-US" smtClean="0"/>
              <a:t>極楕円軌道</a:t>
            </a:r>
            <a:r>
              <a:rPr lang="en-US" altLang="ja-JP" smtClean="0"/>
              <a:t>)</a:t>
            </a:r>
          </a:p>
          <a:p>
            <a:pPr eaLnBrk="1" hangingPunct="1">
              <a:spcBef>
                <a:spcPct val="0"/>
              </a:spcBef>
            </a:pPr>
            <a:r>
              <a:rPr lang="ja-JP" altLang="en-US" smtClean="0"/>
              <a:t>遠地点：</a:t>
            </a:r>
            <a:r>
              <a:rPr lang="en-US" altLang="ja-JP" smtClean="0"/>
              <a:t>19000km</a:t>
            </a:r>
          </a:p>
          <a:p>
            <a:pPr eaLnBrk="1" hangingPunct="1">
              <a:spcBef>
                <a:spcPct val="0"/>
              </a:spcBef>
            </a:pPr>
            <a:r>
              <a:rPr lang="ja-JP" altLang="en-US" smtClean="0"/>
              <a:t>近地点：</a:t>
            </a:r>
            <a:r>
              <a:rPr lang="en-US" altLang="ja-JP" smtClean="0"/>
              <a:t>119000km</a:t>
            </a:r>
          </a:p>
        </p:txBody>
      </p:sp>
      <p:sp>
        <p:nvSpPr>
          <p:cNvPr id="174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3DFC3-6771-4807-B3F5-2361F41DAF92}" type="slidenum">
              <a:rPr lang="ja-JP" altLang="en-US" smtClean="0"/>
              <a:pPr fontAlgn="base">
                <a:spcBef>
                  <a:spcPct val="0"/>
                </a:spcBef>
                <a:spcAft>
                  <a:spcPct val="0"/>
                </a:spcAft>
                <a:defRPr/>
              </a:pPr>
              <a:t>5</a:t>
            </a:fld>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73DCC47-B882-41F3-B7D8-BB1C29A2A7DD}"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C99564A-619E-42E4-B6A8-F70B25C07633}" type="slidenum">
              <a:rPr lang="ja-JP" altLang="en-US" smtClean="0"/>
              <a:pPr>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84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1F609-A8F8-4F3C-9FB0-E2BF1B3C26BA}" type="slidenum">
              <a:rPr lang="ja-JP" altLang="en-US" smtClean="0"/>
              <a:pPr fontAlgn="base">
                <a:spcBef>
                  <a:spcPct val="0"/>
                </a:spcBef>
                <a:spcAft>
                  <a:spcPct val="0"/>
                </a:spcAft>
                <a:defRPr/>
              </a:pPr>
              <a:t>8</a:t>
            </a:fld>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16317E9-C843-40E8-837C-F5CA0E7F0438}"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7844C96-E0EB-4959-89D7-43EEA793EB33}" type="datetimeFigureOut">
              <a:rPr lang="ja-JP" altLang="en-US"/>
              <a:pPr>
                <a:defRPr/>
              </a:pPr>
              <a:t>2009/12/3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4847F10-5472-4511-86DA-9E51400F856F}" type="slidenum">
              <a:rPr lang="ja-JP" altLang="en-US"/>
              <a:pPr>
                <a:defRPr/>
              </a:pPr>
              <a:t>&lt;#&gt;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0261133-239A-403A-BB97-A13EF39DD97A}" type="datetimeFigureOut">
              <a:rPr lang="ja-JP" altLang="en-US"/>
              <a:pPr>
                <a:defRPr/>
              </a:pPr>
              <a:t>2009/12/3</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0FE078-0E1E-4F26-B0DE-1BA0C8A3204A}"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50" charset="-128"/>
              </a:defRPr>
            </a:lvl1pPr>
          </a:lstStyle>
          <a:p>
            <a:pPr>
              <a:defRPr/>
            </a:pPr>
            <a:fld id="{82D5257B-D38F-4ED8-A7B8-59BB8B64E214}" type="datetimeFigureOut">
              <a:rPr lang="ja-JP" altLang="en-US"/>
              <a:pPr>
                <a:defRPr/>
              </a:pPr>
              <a:t>2009/12/3</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50" charset="-128"/>
              </a:defRPr>
            </a:lvl1pPr>
          </a:lstStyle>
          <a:p>
            <a:pPr>
              <a:defRPr/>
            </a:pPr>
            <a:fld id="{DB229D58-10B6-4796-B063-8558F88B1A29}"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6147" name="タイトル 1"/>
          <p:cNvSpPr>
            <a:spLocks noGrp="1"/>
          </p:cNvSpPr>
          <p:nvPr>
            <p:ph type="ctrTitle"/>
          </p:nvPr>
        </p:nvSpPr>
        <p:spPr>
          <a:xfrm>
            <a:off x="142875" y="1500188"/>
            <a:ext cx="8572500" cy="1893887"/>
          </a:xfrm>
        </p:spPr>
        <p:txBody>
          <a:bodyPr/>
          <a:lstStyle/>
          <a:p>
            <a:pPr eaLnBrk="1" hangingPunct="1"/>
            <a:r>
              <a:rPr lang="en-US" altLang="ja-JP" sz="2800" smtClean="0">
                <a:solidFill>
                  <a:schemeClr val="bg1"/>
                </a:solidFill>
              </a:rPr>
              <a:t>ERG</a:t>
            </a:r>
            <a:r>
              <a:rPr lang="ja-JP" altLang="en-US" sz="2800" smtClean="0">
                <a:solidFill>
                  <a:schemeClr val="bg1"/>
                </a:solidFill>
              </a:rPr>
              <a:t>衛星搭載用低エネルギーイオン分析器</a:t>
            </a:r>
            <a:r>
              <a:rPr lang="en-US" altLang="ja-JP" sz="2800" smtClean="0">
                <a:solidFill>
                  <a:schemeClr val="bg1"/>
                </a:solidFill>
              </a:rPr>
              <a:t>(LEP-i)</a:t>
            </a:r>
            <a:br>
              <a:rPr lang="en-US" altLang="ja-JP" sz="2800" smtClean="0">
                <a:solidFill>
                  <a:schemeClr val="bg1"/>
                </a:solidFill>
              </a:rPr>
            </a:br>
            <a:r>
              <a:rPr lang="ja-JP" altLang="en-US" sz="2800" smtClean="0">
                <a:solidFill>
                  <a:schemeClr val="bg1"/>
                </a:solidFill>
              </a:rPr>
              <a:t>の開発の現状</a:t>
            </a:r>
            <a:r>
              <a:rPr lang="en-US" altLang="ja-JP" sz="2800" smtClean="0">
                <a:solidFill>
                  <a:schemeClr val="bg1"/>
                </a:solidFill>
              </a:rPr>
              <a:t>(</a:t>
            </a:r>
            <a:r>
              <a:rPr lang="ja-JP" altLang="en-US" sz="2800" smtClean="0">
                <a:solidFill>
                  <a:schemeClr val="bg1"/>
                </a:solidFill>
              </a:rPr>
              <a:t>勉強中</a:t>
            </a:r>
            <a:r>
              <a:rPr lang="en-US" altLang="ja-JP" sz="2800" smtClean="0">
                <a:solidFill>
                  <a:schemeClr val="bg1"/>
                </a:solidFill>
              </a:rPr>
              <a:t>)</a:t>
            </a:r>
            <a:endParaRPr lang="ja-JP" altLang="en-US" sz="2800" smtClean="0">
              <a:solidFill>
                <a:schemeClr val="bg1"/>
              </a:solidFill>
            </a:endParaRPr>
          </a:p>
        </p:txBody>
      </p:sp>
      <p:sp>
        <p:nvSpPr>
          <p:cNvPr id="3" name="サブタイトル 2"/>
          <p:cNvSpPr>
            <a:spLocks noGrp="1"/>
          </p:cNvSpPr>
          <p:nvPr>
            <p:ph type="subTitle" idx="1"/>
          </p:nvPr>
        </p:nvSpPr>
        <p:spPr>
          <a:xfrm>
            <a:off x="1428750" y="4071938"/>
            <a:ext cx="6400800" cy="614362"/>
          </a:xfrm>
        </p:spPr>
        <p:txBody>
          <a:bodyPr rtlCol="0">
            <a:normAutofit/>
          </a:bodyPr>
          <a:lstStyle/>
          <a:p>
            <a:pPr eaLnBrk="1" fontAlgn="auto" hangingPunct="1">
              <a:spcAft>
                <a:spcPts val="0"/>
              </a:spcAft>
              <a:buFont typeface="Arial" pitchFamily="34" charset="0"/>
              <a:buNone/>
              <a:defRPr/>
            </a:pPr>
            <a:r>
              <a:rPr lang="ja-JP" altLang="en-US" sz="2400" dirty="0" smtClean="0"/>
              <a:t>斎藤研　</a:t>
            </a:r>
            <a:r>
              <a:rPr lang="en-US" altLang="ja-JP" sz="2400" dirty="0" smtClean="0"/>
              <a:t>M1 </a:t>
            </a:r>
            <a:r>
              <a:rPr lang="ja-JP" altLang="en-US" sz="2400" dirty="0" smtClean="0"/>
              <a:t>白井 康裕</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15363" name="タイトル 1"/>
          <p:cNvSpPr>
            <a:spLocks noGrp="1"/>
          </p:cNvSpPr>
          <p:nvPr>
            <p:ph type="title"/>
          </p:nvPr>
        </p:nvSpPr>
        <p:spPr>
          <a:xfrm>
            <a:off x="0" y="0"/>
            <a:ext cx="2500313" cy="500063"/>
          </a:xfrm>
        </p:spPr>
        <p:txBody>
          <a:bodyPr/>
          <a:lstStyle/>
          <a:p>
            <a:pPr eaLnBrk="1" hangingPunct="1"/>
            <a:r>
              <a:rPr lang="en-US" altLang="ja-JP" sz="2400" smtClean="0">
                <a:solidFill>
                  <a:schemeClr val="bg1"/>
                </a:solidFill>
              </a:rPr>
              <a:t>LEP-i</a:t>
            </a:r>
            <a:r>
              <a:rPr lang="ja-JP" altLang="en-US" sz="2400" smtClean="0">
                <a:solidFill>
                  <a:schemeClr val="bg1"/>
                </a:solidFill>
              </a:rPr>
              <a:t>の性能要求</a:t>
            </a:r>
          </a:p>
        </p:txBody>
      </p:sp>
      <p:sp>
        <p:nvSpPr>
          <p:cNvPr id="15364" name="テキスト ボックス 4"/>
          <p:cNvSpPr txBox="1">
            <a:spLocks noChangeArrowheads="1"/>
          </p:cNvSpPr>
          <p:nvPr/>
        </p:nvSpPr>
        <p:spPr bwMode="auto">
          <a:xfrm>
            <a:off x="1500188" y="2000250"/>
            <a:ext cx="7315200" cy="2678113"/>
          </a:xfrm>
          <a:prstGeom prst="rect">
            <a:avLst/>
          </a:prstGeom>
          <a:noFill/>
          <a:ln w="9525">
            <a:solidFill>
              <a:schemeClr val="bg1"/>
            </a:solidFill>
            <a:miter lim="800000"/>
            <a:headEnd/>
            <a:tailEnd/>
          </a:ln>
        </p:spPr>
        <p:txBody>
          <a:bodyPr wrap="none">
            <a:spAutoFit/>
          </a:bodyPr>
          <a:lstStyle/>
          <a:p>
            <a:r>
              <a:rPr lang="en-US" altLang="ja-JP" sz="2400">
                <a:solidFill>
                  <a:schemeClr val="bg1"/>
                </a:solidFill>
              </a:rPr>
              <a:t>Energy range        10eV/q~25keV/q</a:t>
            </a:r>
          </a:p>
          <a:p>
            <a:r>
              <a:rPr lang="en-US" altLang="ja-JP" sz="2400">
                <a:solidFill>
                  <a:schemeClr val="bg1"/>
                </a:solidFill>
              </a:rPr>
              <a:t>Time resolution      8sec</a:t>
            </a:r>
          </a:p>
          <a:p>
            <a:r>
              <a:rPr lang="en-US" altLang="ja-JP" sz="2400">
                <a:solidFill>
                  <a:schemeClr val="bg1"/>
                </a:solidFill>
              </a:rPr>
              <a:t>Angle resolution(azumuth)    22.5°</a:t>
            </a:r>
          </a:p>
          <a:p>
            <a:r>
              <a:rPr lang="en-US" altLang="ja-JP" sz="2400">
                <a:solidFill>
                  <a:schemeClr val="bg1"/>
                </a:solidFill>
              </a:rPr>
              <a:t>Angle resolution(elevation)   5.625°</a:t>
            </a:r>
          </a:p>
          <a:p>
            <a:r>
              <a:rPr lang="en-US" altLang="ja-JP" sz="2400">
                <a:solidFill>
                  <a:schemeClr val="bg1"/>
                </a:solidFill>
              </a:rPr>
              <a:t>Energy resolution   10%</a:t>
            </a:r>
          </a:p>
          <a:p>
            <a:r>
              <a:rPr lang="en-US" altLang="ja-JP" sz="2400">
                <a:solidFill>
                  <a:schemeClr val="bg1"/>
                </a:solidFill>
              </a:rPr>
              <a:t>Mass  resolution     15%</a:t>
            </a:r>
          </a:p>
          <a:p>
            <a:r>
              <a:rPr lang="en-US" altLang="ja-JP" sz="2400">
                <a:solidFill>
                  <a:schemeClr val="bg1"/>
                </a:solidFill>
              </a:rPr>
              <a:t>G-factor                  10</a:t>
            </a:r>
            <a:r>
              <a:rPr lang="en-US" altLang="ja-JP" sz="2400" baseline="30000">
                <a:solidFill>
                  <a:schemeClr val="bg1"/>
                </a:solidFill>
              </a:rPr>
              <a:t>-3</a:t>
            </a:r>
            <a:r>
              <a:rPr lang="en-US" altLang="ja-JP" sz="2400">
                <a:solidFill>
                  <a:schemeClr val="bg1"/>
                </a:solidFill>
              </a:rPr>
              <a:t>~10</a:t>
            </a:r>
            <a:r>
              <a:rPr lang="en-US" altLang="ja-JP" sz="2400" baseline="30000">
                <a:solidFill>
                  <a:schemeClr val="bg1"/>
                </a:solidFill>
              </a:rPr>
              <a:t>-2</a:t>
            </a:r>
            <a:r>
              <a:rPr lang="en-US" altLang="ja-JP" sz="2400">
                <a:solidFill>
                  <a:schemeClr val="bg1"/>
                </a:solidFill>
              </a:rPr>
              <a:t> cm</a:t>
            </a:r>
            <a:r>
              <a:rPr lang="en-US" altLang="ja-JP" sz="2400" baseline="30000">
                <a:solidFill>
                  <a:schemeClr val="bg1"/>
                </a:solidFill>
              </a:rPr>
              <a:t>2</a:t>
            </a:r>
            <a:r>
              <a:rPr lang="en-US" altLang="ja-JP" sz="2400">
                <a:solidFill>
                  <a:schemeClr val="bg1"/>
                </a:solidFill>
              </a:rPr>
              <a:t> sr keV/keV/22.5° </a:t>
            </a:r>
            <a:endParaRPr lang="ja-JP" altLang="en-US" sz="2400">
              <a:solidFill>
                <a:schemeClr val="bg1"/>
              </a:solidFill>
            </a:endParaRPr>
          </a:p>
        </p:txBody>
      </p:sp>
      <p:sp>
        <p:nvSpPr>
          <p:cNvPr id="6" name="タイトル 1"/>
          <p:cNvSpPr txBox="1">
            <a:spLocks/>
          </p:cNvSpPr>
          <p:nvPr/>
        </p:nvSpPr>
        <p:spPr bwMode="auto">
          <a:xfrm>
            <a:off x="2643188" y="500063"/>
            <a:ext cx="3857625" cy="857250"/>
          </a:xfrm>
          <a:prstGeom prst="rect">
            <a:avLst/>
          </a:prstGeom>
          <a:noFill/>
          <a:ln w="9525">
            <a:noFill/>
            <a:miter lim="800000"/>
            <a:headEnd/>
            <a:tailEnd/>
          </a:ln>
        </p:spPr>
        <p:txBody>
          <a:bodyPr anchor="ctr"/>
          <a:lstStyle/>
          <a:p>
            <a:pPr algn="ctr">
              <a:defRPr/>
            </a:pPr>
            <a:r>
              <a:rPr lang="en-US" altLang="ja-JP" sz="3200" dirty="0">
                <a:solidFill>
                  <a:schemeClr val="bg1"/>
                </a:solidFill>
                <a:latin typeface="+mj-lt"/>
                <a:ea typeface="+mj-ea"/>
                <a:cs typeface="+mj-cs"/>
              </a:rPr>
              <a:t>LEP-i</a:t>
            </a:r>
            <a:r>
              <a:rPr lang="ja-JP" altLang="en-US" sz="3200" dirty="0">
                <a:solidFill>
                  <a:schemeClr val="bg1"/>
                </a:solidFill>
                <a:latin typeface="+mj-lt"/>
                <a:ea typeface="+mj-ea"/>
                <a:cs typeface="+mj-cs"/>
              </a:rPr>
              <a:t>の性能要求</a:t>
            </a:r>
            <a:endParaRPr lang="en-US" altLang="ja-JP" sz="3200" dirty="0">
              <a:solidFill>
                <a:schemeClr val="bg1"/>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41275" y="0"/>
            <a:ext cx="9185275" cy="6858000"/>
          </a:xfrm>
          <a:prstGeom prst="rect">
            <a:avLst/>
          </a:prstGeom>
          <a:noFill/>
          <a:ln w="9525">
            <a:noFill/>
            <a:miter lim="800000"/>
            <a:headEnd/>
            <a:tailEnd/>
          </a:ln>
        </p:spPr>
      </p:pic>
      <p:sp>
        <p:nvSpPr>
          <p:cNvPr id="4" name="正方形/長方形 3"/>
          <p:cNvSpPr/>
          <p:nvPr/>
        </p:nvSpPr>
        <p:spPr>
          <a:xfrm>
            <a:off x="928688" y="4433888"/>
            <a:ext cx="7429500" cy="1106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bg1"/>
              </a:solidFill>
            </a:endParaRPr>
          </a:p>
        </p:txBody>
      </p:sp>
      <p:sp>
        <p:nvSpPr>
          <p:cNvPr id="1030" name="テキスト ボックス 4"/>
          <p:cNvSpPr txBox="1">
            <a:spLocks noChangeArrowheads="1"/>
          </p:cNvSpPr>
          <p:nvPr/>
        </p:nvSpPr>
        <p:spPr bwMode="auto">
          <a:xfrm>
            <a:off x="2428875" y="142875"/>
            <a:ext cx="4287838" cy="584200"/>
          </a:xfrm>
          <a:prstGeom prst="rect">
            <a:avLst/>
          </a:prstGeom>
          <a:noFill/>
          <a:ln w="9525">
            <a:noFill/>
            <a:miter lim="800000"/>
            <a:headEnd/>
            <a:tailEnd/>
          </a:ln>
        </p:spPr>
        <p:txBody>
          <a:bodyPr wrap="none">
            <a:spAutoFit/>
          </a:bodyPr>
          <a:lstStyle/>
          <a:p>
            <a:r>
              <a:rPr lang="ja-JP" altLang="en-US" sz="3200">
                <a:solidFill>
                  <a:schemeClr val="bg1"/>
                </a:solidFill>
                <a:latin typeface="Calibri" pitchFamily="34" charset="0"/>
              </a:rPr>
              <a:t>静電分析部の検出原理</a:t>
            </a:r>
          </a:p>
        </p:txBody>
      </p:sp>
      <p:graphicFrame>
        <p:nvGraphicFramePr>
          <p:cNvPr id="1026" name="Object 6"/>
          <p:cNvGraphicFramePr>
            <a:graphicFrameLocks noChangeAspect="1"/>
          </p:cNvGraphicFramePr>
          <p:nvPr/>
        </p:nvGraphicFramePr>
        <p:xfrm>
          <a:off x="4452938" y="4433888"/>
          <a:ext cx="3816350" cy="1130300"/>
        </p:xfrm>
        <a:graphic>
          <a:graphicData uri="http://schemas.openxmlformats.org/presentationml/2006/ole">
            <p:oleObj spid="_x0000_s1026" name="数式" r:id="rId5" imgW="1498320" imgH="444240" progId="Equation.3">
              <p:embed/>
            </p:oleObj>
          </a:graphicData>
        </a:graphic>
      </p:graphicFrame>
      <p:sp>
        <p:nvSpPr>
          <p:cNvPr id="1031" name="テキスト ボックス 56"/>
          <p:cNvSpPr txBox="1">
            <a:spLocks noChangeArrowheads="1"/>
          </p:cNvSpPr>
          <p:nvPr/>
        </p:nvSpPr>
        <p:spPr bwMode="auto">
          <a:xfrm>
            <a:off x="6215063" y="1000125"/>
            <a:ext cx="1063625" cy="461963"/>
          </a:xfrm>
          <a:prstGeom prst="rect">
            <a:avLst/>
          </a:prstGeom>
          <a:noFill/>
          <a:ln w="9525">
            <a:noFill/>
            <a:miter lim="800000"/>
            <a:headEnd/>
            <a:tailEnd/>
          </a:ln>
        </p:spPr>
        <p:txBody>
          <a:bodyPr wrap="none">
            <a:spAutoFit/>
          </a:bodyPr>
          <a:lstStyle/>
          <a:p>
            <a:r>
              <a:rPr lang="ja-JP" altLang="en-US" sz="2400">
                <a:solidFill>
                  <a:schemeClr val="bg1"/>
                </a:solidFill>
                <a:latin typeface="Calibri" pitchFamily="34" charset="0"/>
              </a:rPr>
              <a:t>を測定</a:t>
            </a:r>
          </a:p>
        </p:txBody>
      </p:sp>
      <p:sp>
        <p:nvSpPr>
          <p:cNvPr id="41" name="円/楕円 40"/>
          <p:cNvSpPr/>
          <p:nvPr/>
        </p:nvSpPr>
        <p:spPr>
          <a:xfrm>
            <a:off x="2928938" y="25003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42" name="円弧 41"/>
          <p:cNvSpPr/>
          <p:nvPr/>
        </p:nvSpPr>
        <p:spPr>
          <a:xfrm>
            <a:off x="1357313" y="2857500"/>
            <a:ext cx="1357312" cy="192881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43" name="円弧 42"/>
          <p:cNvSpPr/>
          <p:nvPr/>
        </p:nvSpPr>
        <p:spPr>
          <a:xfrm>
            <a:off x="642938" y="2857500"/>
            <a:ext cx="1357312" cy="1928813"/>
          </a:xfrm>
          <a:prstGeom prst="arc">
            <a:avLst>
              <a:gd name="adj1" fmla="val 10720036"/>
              <a:gd name="adj2" fmla="val 16214526"/>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solidFill>
                <a:schemeClr val="bg1"/>
              </a:solidFill>
            </a:endParaRPr>
          </a:p>
        </p:txBody>
      </p:sp>
      <p:cxnSp>
        <p:nvCxnSpPr>
          <p:cNvPr id="44" name="直線コネクタ 43"/>
          <p:cNvCxnSpPr/>
          <p:nvPr/>
        </p:nvCxnSpPr>
        <p:spPr>
          <a:xfrm flipV="1">
            <a:off x="1325563" y="2857500"/>
            <a:ext cx="746125"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円弧 44"/>
          <p:cNvSpPr/>
          <p:nvPr/>
        </p:nvSpPr>
        <p:spPr>
          <a:xfrm>
            <a:off x="1428750" y="2714625"/>
            <a:ext cx="1643063" cy="20716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1037" name="テキスト ボックス 68"/>
          <p:cNvSpPr txBox="1">
            <a:spLocks noChangeArrowheads="1"/>
          </p:cNvSpPr>
          <p:nvPr/>
        </p:nvSpPr>
        <p:spPr bwMode="auto">
          <a:xfrm>
            <a:off x="571500" y="1000125"/>
            <a:ext cx="4824413" cy="461963"/>
          </a:xfrm>
          <a:prstGeom prst="rect">
            <a:avLst/>
          </a:prstGeom>
          <a:noFill/>
          <a:ln w="9525">
            <a:noFill/>
            <a:miter lim="800000"/>
            <a:headEnd/>
            <a:tailEnd/>
          </a:ln>
        </p:spPr>
        <p:txBody>
          <a:bodyPr wrap="none">
            <a:spAutoFit/>
          </a:bodyPr>
          <a:lstStyle/>
          <a:p>
            <a:r>
              <a:rPr lang="ja-JP" altLang="en-US" sz="2400">
                <a:solidFill>
                  <a:schemeClr val="bg1"/>
                </a:solidFill>
                <a:latin typeface="Calibri" pitchFamily="34" charset="0"/>
              </a:rPr>
              <a:t>球殻状の極板に電圧をかけることで</a:t>
            </a:r>
          </a:p>
        </p:txBody>
      </p:sp>
      <p:sp>
        <p:nvSpPr>
          <p:cNvPr id="47" name="円弧 46"/>
          <p:cNvSpPr/>
          <p:nvPr/>
        </p:nvSpPr>
        <p:spPr>
          <a:xfrm>
            <a:off x="285750" y="2714625"/>
            <a:ext cx="1643063" cy="2071688"/>
          </a:xfrm>
          <a:prstGeom prst="arc">
            <a:avLst>
              <a:gd name="adj1" fmla="val 10930478"/>
              <a:gd name="adj2" fmla="val 1619138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solidFill>
                <a:schemeClr val="bg1"/>
              </a:solidFill>
            </a:endParaRPr>
          </a:p>
        </p:txBody>
      </p:sp>
      <p:cxnSp>
        <p:nvCxnSpPr>
          <p:cNvPr id="48" name="直線コネクタ 47"/>
          <p:cNvCxnSpPr/>
          <p:nvPr/>
        </p:nvCxnSpPr>
        <p:spPr>
          <a:xfrm>
            <a:off x="428625" y="2428875"/>
            <a:ext cx="2500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357188" y="2714625"/>
            <a:ext cx="74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286000" y="2714625"/>
            <a:ext cx="746125" cy="0"/>
          </a:xfrm>
          <a:prstGeom prst="line">
            <a:avLst/>
          </a:prstGeom>
        </p:spPr>
        <p:style>
          <a:lnRef idx="1">
            <a:schemeClr val="accent1"/>
          </a:lnRef>
          <a:fillRef idx="0">
            <a:schemeClr val="accent1"/>
          </a:fillRef>
          <a:effectRef idx="0">
            <a:schemeClr val="accent1"/>
          </a:effectRef>
          <a:fontRef idx="minor">
            <a:schemeClr val="tx1"/>
          </a:fontRef>
        </p:style>
      </p:cxnSp>
      <p:sp>
        <p:nvSpPr>
          <p:cNvPr id="1042" name="テキスト ボックス 63"/>
          <p:cNvSpPr txBox="1">
            <a:spLocks noChangeArrowheads="1"/>
          </p:cNvSpPr>
          <p:nvPr/>
        </p:nvSpPr>
        <p:spPr bwMode="auto">
          <a:xfrm>
            <a:off x="285750" y="1857375"/>
            <a:ext cx="3346450" cy="369888"/>
          </a:xfrm>
          <a:prstGeom prst="rect">
            <a:avLst/>
          </a:prstGeom>
          <a:noFill/>
          <a:ln w="9525">
            <a:noFill/>
            <a:miter lim="800000"/>
            <a:headEnd/>
            <a:tailEnd/>
          </a:ln>
        </p:spPr>
        <p:txBody>
          <a:bodyPr wrap="none">
            <a:spAutoFit/>
          </a:bodyPr>
          <a:lstStyle/>
          <a:p>
            <a:r>
              <a:rPr lang="en-US" altLang="ja-JP">
                <a:solidFill>
                  <a:schemeClr val="bg1"/>
                </a:solidFill>
              </a:rPr>
              <a:t>Energy range:10eV/q~25keV/q</a:t>
            </a:r>
            <a:endParaRPr lang="ja-JP" altLang="en-US">
              <a:solidFill>
                <a:schemeClr val="bg1"/>
              </a:solidFill>
            </a:endParaRPr>
          </a:p>
        </p:txBody>
      </p:sp>
      <p:sp>
        <p:nvSpPr>
          <p:cNvPr id="1043" name="テキスト ボックス 66"/>
          <p:cNvSpPr txBox="1">
            <a:spLocks noChangeArrowheads="1"/>
          </p:cNvSpPr>
          <p:nvPr/>
        </p:nvSpPr>
        <p:spPr bwMode="auto">
          <a:xfrm>
            <a:off x="5500688" y="1000125"/>
            <a:ext cx="646112" cy="461963"/>
          </a:xfrm>
          <a:prstGeom prst="rect">
            <a:avLst/>
          </a:prstGeom>
          <a:noFill/>
          <a:ln w="9525">
            <a:noFill/>
            <a:miter lim="800000"/>
            <a:headEnd/>
            <a:tailEnd/>
          </a:ln>
        </p:spPr>
        <p:txBody>
          <a:bodyPr wrap="none">
            <a:spAutoFit/>
          </a:bodyPr>
          <a:lstStyle/>
          <a:p>
            <a:r>
              <a:rPr lang="en-US" altLang="ja-JP" sz="2400">
                <a:solidFill>
                  <a:srgbClr val="FF0000"/>
                </a:solidFill>
              </a:rPr>
              <a:t>E/q</a:t>
            </a:r>
            <a:endParaRPr lang="ja-JP" altLang="en-US" sz="2400">
              <a:solidFill>
                <a:srgbClr val="FF0000"/>
              </a:solidFill>
            </a:endParaRPr>
          </a:p>
        </p:txBody>
      </p:sp>
      <p:cxnSp>
        <p:nvCxnSpPr>
          <p:cNvPr id="53" name="直線矢印コネクタ 52"/>
          <p:cNvCxnSpPr/>
          <p:nvPr/>
        </p:nvCxnSpPr>
        <p:spPr>
          <a:xfrm rot="10800000" flipV="1">
            <a:off x="3143250" y="2401888"/>
            <a:ext cx="357188" cy="12065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flipH="1" flipV="1">
            <a:off x="893763" y="3035300"/>
            <a:ext cx="1643062" cy="158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5400000" flipH="1" flipV="1">
            <a:off x="1643062" y="2857501"/>
            <a:ext cx="1000125" cy="857250"/>
          </a:xfrm>
          <a:prstGeom prst="straightConnector1">
            <a:avLst/>
          </a:prstGeom>
          <a:ln>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9" name="フリーフォーム 58"/>
          <p:cNvSpPr/>
          <p:nvPr/>
        </p:nvSpPr>
        <p:spPr>
          <a:xfrm>
            <a:off x="490538" y="2571750"/>
            <a:ext cx="2366962" cy="1325563"/>
          </a:xfrm>
          <a:custGeom>
            <a:avLst/>
            <a:gdLst>
              <a:gd name="connsiteX0" fmla="*/ 2252546 w 2346402"/>
              <a:gd name="connsiteY0" fmla="*/ 21373 h 1381822"/>
              <a:gd name="connsiteX1" fmla="*/ 2152185 w 2346402"/>
              <a:gd name="connsiteY1" fmla="*/ 21373 h 1381822"/>
              <a:gd name="connsiteX2" fmla="*/ 524107 w 2346402"/>
              <a:gd name="connsiteY2" fmla="*/ 277852 h 1381822"/>
              <a:gd name="connsiteX3" fmla="*/ 0 w 2346402"/>
              <a:gd name="connsiteY3" fmla="*/ 1381822 h 1381822"/>
            </a:gdLst>
            <a:ahLst/>
            <a:cxnLst>
              <a:cxn ang="0">
                <a:pos x="connsiteX0" y="connsiteY0"/>
              </a:cxn>
              <a:cxn ang="0">
                <a:pos x="connsiteX1" y="connsiteY1"/>
              </a:cxn>
              <a:cxn ang="0">
                <a:pos x="connsiteX2" y="connsiteY2"/>
              </a:cxn>
              <a:cxn ang="0">
                <a:pos x="connsiteX3" y="connsiteY3"/>
              </a:cxn>
            </a:cxnLst>
            <a:rect l="l" t="t" r="r" b="b"/>
            <a:pathLst>
              <a:path w="2346402" h="1381822">
                <a:moveTo>
                  <a:pt x="2252546" y="21373"/>
                </a:moveTo>
                <a:cubicBezTo>
                  <a:pt x="2346402" y="0"/>
                  <a:pt x="2152185" y="21373"/>
                  <a:pt x="2152185" y="21373"/>
                </a:cubicBezTo>
                <a:cubicBezTo>
                  <a:pt x="1864112" y="64119"/>
                  <a:pt x="882805" y="51111"/>
                  <a:pt x="524107" y="277852"/>
                </a:cubicBezTo>
                <a:cubicBezTo>
                  <a:pt x="165410" y="504594"/>
                  <a:pt x="82705" y="943208"/>
                  <a:pt x="0" y="1381822"/>
                </a:cubicBezTo>
              </a:path>
            </a:pathLst>
          </a:custGeom>
          <a:ln>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solidFill>
                <a:schemeClr val="bg1"/>
              </a:solidFill>
            </a:endParaRPr>
          </a:p>
        </p:txBody>
      </p:sp>
      <p:sp>
        <p:nvSpPr>
          <p:cNvPr id="1048" name="テキスト ボックス 84"/>
          <p:cNvSpPr txBox="1">
            <a:spLocks noChangeArrowheads="1"/>
          </p:cNvSpPr>
          <p:nvPr/>
        </p:nvSpPr>
        <p:spPr bwMode="auto">
          <a:xfrm>
            <a:off x="2000250" y="3643313"/>
            <a:ext cx="690563" cy="369887"/>
          </a:xfrm>
          <a:prstGeom prst="rect">
            <a:avLst/>
          </a:prstGeom>
          <a:noFill/>
          <a:ln w="9525">
            <a:noFill/>
            <a:miter lim="800000"/>
            <a:headEnd/>
            <a:tailEnd/>
          </a:ln>
        </p:spPr>
        <p:txBody>
          <a:bodyPr wrap="none">
            <a:spAutoFit/>
          </a:bodyPr>
          <a:lstStyle/>
          <a:p>
            <a:r>
              <a:rPr lang="en-US" altLang="ja-JP">
                <a:solidFill>
                  <a:schemeClr val="bg1"/>
                </a:solidFill>
              </a:rPr>
              <a:t>R</a:t>
            </a:r>
            <a:r>
              <a:rPr lang="en-US" altLang="ja-JP" sz="1200">
                <a:solidFill>
                  <a:schemeClr val="bg1"/>
                </a:solidFill>
              </a:rPr>
              <a:t>inner</a:t>
            </a:r>
            <a:endParaRPr lang="ja-JP" altLang="en-US">
              <a:solidFill>
                <a:schemeClr val="bg1"/>
              </a:solidFill>
            </a:endParaRPr>
          </a:p>
        </p:txBody>
      </p:sp>
      <p:sp>
        <p:nvSpPr>
          <p:cNvPr id="1049" name="テキスト ボックス 85"/>
          <p:cNvSpPr txBox="1">
            <a:spLocks noChangeArrowheads="1"/>
          </p:cNvSpPr>
          <p:nvPr/>
        </p:nvSpPr>
        <p:spPr bwMode="auto">
          <a:xfrm>
            <a:off x="1714500" y="3071813"/>
            <a:ext cx="700088" cy="369887"/>
          </a:xfrm>
          <a:prstGeom prst="rect">
            <a:avLst/>
          </a:prstGeom>
          <a:noFill/>
          <a:ln w="9525">
            <a:noFill/>
            <a:miter lim="800000"/>
            <a:headEnd/>
            <a:tailEnd/>
          </a:ln>
        </p:spPr>
        <p:txBody>
          <a:bodyPr wrap="none">
            <a:spAutoFit/>
          </a:bodyPr>
          <a:lstStyle/>
          <a:p>
            <a:r>
              <a:rPr lang="en-US" altLang="ja-JP">
                <a:solidFill>
                  <a:schemeClr val="bg1"/>
                </a:solidFill>
              </a:rPr>
              <a:t>R</a:t>
            </a:r>
            <a:r>
              <a:rPr lang="en-US" altLang="ja-JP" sz="1200">
                <a:solidFill>
                  <a:schemeClr val="bg1"/>
                </a:solidFill>
              </a:rPr>
              <a:t>outer</a:t>
            </a:r>
            <a:endParaRPr lang="ja-JP" altLang="en-US">
              <a:solidFill>
                <a:schemeClr val="bg1"/>
              </a:solidFill>
            </a:endParaRPr>
          </a:p>
        </p:txBody>
      </p:sp>
      <p:cxnSp>
        <p:nvCxnSpPr>
          <p:cNvPr id="62" name="直線矢印コネクタ 61"/>
          <p:cNvCxnSpPr/>
          <p:nvPr/>
        </p:nvCxnSpPr>
        <p:spPr>
          <a:xfrm flipV="1">
            <a:off x="1714500" y="3500438"/>
            <a:ext cx="928688" cy="276225"/>
          </a:xfrm>
          <a:prstGeom prst="straightConnector1">
            <a:avLst/>
          </a:prstGeom>
          <a:ln>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1714500" y="3214688"/>
            <a:ext cx="1071563" cy="561975"/>
          </a:xfrm>
          <a:prstGeom prst="straightConnector1">
            <a:avLst/>
          </a:prstGeom>
          <a:ln>
            <a:solidFill>
              <a:srgbClr val="00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52" name="テキスト ボックス 96"/>
          <p:cNvSpPr txBox="1">
            <a:spLocks noChangeArrowheads="1"/>
          </p:cNvSpPr>
          <p:nvPr/>
        </p:nvSpPr>
        <p:spPr bwMode="auto">
          <a:xfrm>
            <a:off x="3214688" y="2928938"/>
            <a:ext cx="2117725" cy="369887"/>
          </a:xfrm>
          <a:prstGeom prst="rect">
            <a:avLst/>
          </a:prstGeom>
          <a:noFill/>
          <a:ln w="9525">
            <a:noFill/>
            <a:miter lim="800000"/>
            <a:headEnd/>
            <a:tailEnd/>
          </a:ln>
        </p:spPr>
        <p:txBody>
          <a:bodyPr wrap="none">
            <a:spAutoFit/>
          </a:bodyPr>
          <a:lstStyle/>
          <a:p>
            <a:r>
              <a:rPr lang="en-US" altLang="ja-JP">
                <a:solidFill>
                  <a:srgbClr val="00FF00"/>
                </a:solidFill>
              </a:rPr>
              <a:t>R</a:t>
            </a:r>
            <a:r>
              <a:rPr lang="en-US" altLang="ja-JP" sz="1200">
                <a:solidFill>
                  <a:srgbClr val="00FF00"/>
                </a:solidFill>
              </a:rPr>
              <a:t>c</a:t>
            </a:r>
            <a:r>
              <a:rPr lang="en-US" altLang="ja-JP">
                <a:solidFill>
                  <a:srgbClr val="00FF00"/>
                </a:solidFill>
              </a:rPr>
              <a:t>=(R</a:t>
            </a:r>
            <a:r>
              <a:rPr lang="en-US" altLang="ja-JP" sz="1200">
                <a:solidFill>
                  <a:srgbClr val="00FF00"/>
                </a:solidFill>
              </a:rPr>
              <a:t>inner</a:t>
            </a:r>
            <a:r>
              <a:rPr lang="en-US" altLang="ja-JP">
                <a:solidFill>
                  <a:srgbClr val="00FF00"/>
                </a:solidFill>
              </a:rPr>
              <a:t>+R</a:t>
            </a:r>
            <a:r>
              <a:rPr lang="en-US" altLang="ja-JP" sz="1200">
                <a:solidFill>
                  <a:srgbClr val="00FF00"/>
                </a:solidFill>
              </a:rPr>
              <a:t>outer</a:t>
            </a:r>
            <a:r>
              <a:rPr lang="en-US" altLang="ja-JP">
                <a:solidFill>
                  <a:srgbClr val="00FF00"/>
                </a:solidFill>
              </a:rPr>
              <a:t>)/2</a:t>
            </a:r>
            <a:endParaRPr lang="ja-JP" altLang="en-US">
              <a:solidFill>
                <a:srgbClr val="00FF00"/>
              </a:solidFill>
            </a:endParaRPr>
          </a:p>
        </p:txBody>
      </p:sp>
      <p:sp>
        <p:nvSpPr>
          <p:cNvPr id="1053" name="テキスト ボックス 96"/>
          <p:cNvSpPr txBox="1">
            <a:spLocks noChangeArrowheads="1"/>
          </p:cNvSpPr>
          <p:nvPr/>
        </p:nvSpPr>
        <p:spPr bwMode="auto">
          <a:xfrm>
            <a:off x="3214688" y="3357563"/>
            <a:ext cx="1846262" cy="369887"/>
          </a:xfrm>
          <a:prstGeom prst="rect">
            <a:avLst/>
          </a:prstGeom>
          <a:noFill/>
          <a:ln w="9525">
            <a:noFill/>
            <a:miter lim="800000"/>
            <a:headEnd/>
            <a:tailEnd/>
          </a:ln>
        </p:spPr>
        <p:txBody>
          <a:bodyPr wrap="none">
            <a:spAutoFit/>
          </a:bodyPr>
          <a:lstStyle/>
          <a:p>
            <a:r>
              <a:rPr lang="en-US" altLang="ja-JP">
                <a:solidFill>
                  <a:schemeClr val="bg1"/>
                </a:solidFill>
              </a:rPr>
              <a:t>ΔR=R</a:t>
            </a:r>
            <a:r>
              <a:rPr lang="en-US" altLang="ja-JP" sz="1200">
                <a:solidFill>
                  <a:schemeClr val="bg1"/>
                </a:solidFill>
              </a:rPr>
              <a:t>outer </a:t>
            </a:r>
            <a:r>
              <a:rPr lang="en-US" altLang="ja-JP">
                <a:solidFill>
                  <a:schemeClr val="bg1"/>
                </a:solidFill>
              </a:rPr>
              <a:t>- R</a:t>
            </a:r>
            <a:r>
              <a:rPr lang="en-US" altLang="ja-JP" sz="1200">
                <a:solidFill>
                  <a:schemeClr val="bg1"/>
                </a:solidFill>
              </a:rPr>
              <a:t>inner</a:t>
            </a:r>
            <a:endParaRPr lang="ja-JP" altLang="en-US">
              <a:solidFill>
                <a:schemeClr val="bg1"/>
              </a:solidFill>
            </a:endParaRPr>
          </a:p>
        </p:txBody>
      </p:sp>
      <p:sp>
        <p:nvSpPr>
          <p:cNvPr id="1054" name="テキスト ボックス 65"/>
          <p:cNvSpPr txBox="1">
            <a:spLocks noChangeArrowheads="1"/>
          </p:cNvSpPr>
          <p:nvPr/>
        </p:nvSpPr>
        <p:spPr bwMode="auto">
          <a:xfrm>
            <a:off x="857250" y="3571875"/>
            <a:ext cx="800100" cy="338138"/>
          </a:xfrm>
          <a:prstGeom prst="rect">
            <a:avLst/>
          </a:prstGeom>
          <a:noFill/>
          <a:ln w="9525">
            <a:noFill/>
            <a:miter lim="800000"/>
            <a:headEnd/>
            <a:tailEnd/>
          </a:ln>
        </p:spPr>
        <p:txBody>
          <a:bodyPr wrap="none">
            <a:spAutoFit/>
          </a:bodyPr>
          <a:lstStyle/>
          <a:p>
            <a:r>
              <a:rPr lang="ja-JP" altLang="en-US" sz="1600">
                <a:solidFill>
                  <a:schemeClr val="bg1"/>
                </a:solidFill>
              </a:rPr>
              <a:t>軸対称</a:t>
            </a:r>
          </a:p>
        </p:txBody>
      </p:sp>
      <p:sp>
        <p:nvSpPr>
          <p:cNvPr id="70" name="左右矢印 69"/>
          <p:cNvSpPr/>
          <p:nvPr/>
        </p:nvSpPr>
        <p:spPr>
          <a:xfrm>
            <a:off x="3357563" y="5005388"/>
            <a:ext cx="714375" cy="415925"/>
          </a:xfrm>
          <a:prstGeom prst="leftRightArrow">
            <a:avLst>
              <a:gd name="adj1" fmla="val 5711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bg1"/>
              </a:solidFill>
            </a:endParaRPr>
          </a:p>
        </p:txBody>
      </p:sp>
      <p:graphicFrame>
        <p:nvGraphicFramePr>
          <p:cNvPr id="1027" name="Object 68"/>
          <p:cNvGraphicFramePr>
            <a:graphicFrameLocks noChangeAspect="1"/>
          </p:cNvGraphicFramePr>
          <p:nvPr/>
        </p:nvGraphicFramePr>
        <p:xfrm>
          <a:off x="949325" y="4429125"/>
          <a:ext cx="2193925" cy="1162050"/>
        </p:xfrm>
        <a:graphic>
          <a:graphicData uri="http://schemas.openxmlformats.org/presentationml/2006/ole">
            <p:oleObj spid="_x0000_s1027" name="数式" r:id="rId6" imgW="863280" imgH="457200" progId="Equation.3">
              <p:embed/>
            </p:oleObj>
          </a:graphicData>
        </a:graphic>
      </p:graphicFrame>
      <p:sp>
        <p:nvSpPr>
          <p:cNvPr id="1056" name="テキスト ボックス 75"/>
          <p:cNvSpPr txBox="1">
            <a:spLocks noChangeArrowheads="1"/>
          </p:cNvSpPr>
          <p:nvPr/>
        </p:nvSpPr>
        <p:spPr bwMode="auto">
          <a:xfrm>
            <a:off x="5643563" y="2214563"/>
            <a:ext cx="3068637" cy="1631950"/>
          </a:xfrm>
          <a:prstGeom prst="rect">
            <a:avLst/>
          </a:prstGeom>
          <a:noFill/>
          <a:ln w="9525">
            <a:noFill/>
            <a:miter lim="800000"/>
            <a:headEnd/>
            <a:tailEnd/>
          </a:ln>
        </p:spPr>
        <p:txBody>
          <a:bodyPr wrap="none">
            <a:spAutoFit/>
          </a:bodyPr>
          <a:lstStyle/>
          <a:p>
            <a:r>
              <a:rPr lang="en-US" altLang="ja-JP" sz="2000">
                <a:solidFill>
                  <a:schemeClr val="bg1"/>
                </a:solidFill>
              </a:rPr>
              <a:t>m: </a:t>
            </a:r>
            <a:r>
              <a:rPr lang="ja-JP" altLang="en-US" sz="2000">
                <a:solidFill>
                  <a:schemeClr val="bg1"/>
                </a:solidFill>
              </a:rPr>
              <a:t>荷電粒子の質量</a:t>
            </a:r>
            <a:endParaRPr lang="en-US" altLang="ja-JP" sz="2000">
              <a:solidFill>
                <a:schemeClr val="bg1"/>
              </a:solidFill>
            </a:endParaRPr>
          </a:p>
          <a:p>
            <a:r>
              <a:rPr lang="en-US" altLang="ja-JP" sz="2000">
                <a:solidFill>
                  <a:schemeClr val="bg1"/>
                </a:solidFill>
              </a:rPr>
              <a:t>v : </a:t>
            </a:r>
            <a:r>
              <a:rPr lang="ja-JP" altLang="en-US" sz="2000">
                <a:solidFill>
                  <a:schemeClr val="bg1"/>
                </a:solidFill>
              </a:rPr>
              <a:t>荷電粒子の速度</a:t>
            </a:r>
            <a:endParaRPr lang="en-US" altLang="ja-JP" sz="2000">
              <a:solidFill>
                <a:schemeClr val="bg1"/>
              </a:solidFill>
            </a:endParaRPr>
          </a:p>
          <a:p>
            <a:r>
              <a:rPr lang="en-US" altLang="ja-JP" sz="2000">
                <a:solidFill>
                  <a:schemeClr val="bg1"/>
                </a:solidFill>
              </a:rPr>
              <a:t>E: </a:t>
            </a:r>
            <a:r>
              <a:rPr lang="ja-JP" altLang="en-US" sz="2000">
                <a:solidFill>
                  <a:schemeClr val="bg1"/>
                </a:solidFill>
              </a:rPr>
              <a:t>荷電粒子のエネルギー</a:t>
            </a:r>
            <a:r>
              <a:rPr lang="en-US" altLang="ja-JP" sz="2000">
                <a:solidFill>
                  <a:schemeClr val="bg1"/>
                </a:solidFill>
              </a:rPr>
              <a:t> </a:t>
            </a:r>
          </a:p>
          <a:p>
            <a:r>
              <a:rPr lang="en-US" altLang="ja-JP" sz="2000">
                <a:solidFill>
                  <a:schemeClr val="bg1"/>
                </a:solidFill>
              </a:rPr>
              <a:t>q: </a:t>
            </a:r>
            <a:r>
              <a:rPr lang="ja-JP" altLang="en-US" sz="2000">
                <a:solidFill>
                  <a:schemeClr val="bg1"/>
                </a:solidFill>
              </a:rPr>
              <a:t>電荷</a:t>
            </a:r>
            <a:endParaRPr lang="en-US" altLang="ja-JP" sz="2000">
              <a:solidFill>
                <a:schemeClr val="bg1"/>
              </a:solidFill>
            </a:endParaRPr>
          </a:p>
          <a:p>
            <a:r>
              <a:rPr lang="ja-JP" altLang="en-US" sz="2000">
                <a:solidFill>
                  <a:schemeClr val="bg1"/>
                </a:solidFill>
              </a:rPr>
              <a:t>⊿</a:t>
            </a:r>
            <a:r>
              <a:rPr lang="en-US" altLang="ja-JP" sz="2000">
                <a:solidFill>
                  <a:schemeClr val="bg1"/>
                </a:solidFill>
              </a:rPr>
              <a:t>Φ: </a:t>
            </a:r>
            <a:r>
              <a:rPr lang="ja-JP" altLang="en-US" sz="2000">
                <a:solidFill>
                  <a:schemeClr val="bg1"/>
                </a:solidFill>
              </a:rPr>
              <a:t>極板間に生じる電位</a:t>
            </a:r>
            <a:endParaRPr lang="en-US" altLang="ja-JP" sz="2000">
              <a:solidFill>
                <a:schemeClr val="bg1"/>
              </a:solidFill>
            </a:endParaRPr>
          </a:p>
        </p:txBody>
      </p:sp>
      <p:sp>
        <p:nvSpPr>
          <p:cNvPr id="1057" name="テキスト ボックス 85"/>
          <p:cNvSpPr txBox="1">
            <a:spLocks noChangeArrowheads="1"/>
          </p:cNvSpPr>
          <p:nvPr/>
        </p:nvSpPr>
        <p:spPr bwMode="auto">
          <a:xfrm>
            <a:off x="3178175" y="4505325"/>
            <a:ext cx="1108075" cy="460375"/>
          </a:xfrm>
          <a:prstGeom prst="rect">
            <a:avLst/>
          </a:prstGeom>
          <a:noFill/>
          <a:ln w="9525">
            <a:noFill/>
            <a:miter lim="800000"/>
            <a:headEnd/>
            <a:tailEnd/>
          </a:ln>
        </p:spPr>
        <p:txBody>
          <a:bodyPr wrap="none">
            <a:spAutoFit/>
          </a:bodyPr>
          <a:lstStyle/>
          <a:p>
            <a:r>
              <a:rPr lang="ja-JP" altLang="en-US" sz="2400"/>
              <a:t>式変形</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p:cNvPicPr>
            <a:picLocks noChangeAspect="1" noChangeArrowheads="1"/>
          </p:cNvPicPr>
          <p:nvPr/>
        </p:nvPicPr>
        <p:blipFill>
          <a:blip r:embed="rId4" cstate="print"/>
          <a:srcRect/>
          <a:stretch>
            <a:fillRect/>
          </a:stretch>
        </p:blipFill>
        <p:spPr bwMode="auto">
          <a:xfrm>
            <a:off x="-41275" y="0"/>
            <a:ext cx="9185275" cy="6858000"/>
          </a:xfrm>
          <a:prstGeom prst="rect">
            <a:avLst/>
          </a:prstGeom>
          <a:noFill/>
          <a:ln w="9525">
            <a:noFill/>
            <a:miter lim="800000"/>
            <a:headEnd/>
            <a:tailEnd/>
          </a:ln>
        </p:spPr>
      </p:pic>
      <p:sp>
        <p:nvSpPr>
          <p:cNvPr id="2052" name="テキスト ボックス 5"/>
          <p:cNvSpPr txBox="1">
            <a:spLocks noChangeArrowheads="1"/>
          </p:cNvSpPr>
          <p:nvPr/>
        </p:nvSpPr>
        <p:spPr bwMode="auto">
          <a:xfrm>
            <a:off x="1928813" y="214313"/>
            <a:ext cx="4800600" cy="646112"/>
          </a:xfrm>
          <a:prstGeom prst="rect">
            <a:avLst/>
          </a:prstGeom>
          <a:noFill/>
          <a:ln w="9525">
            <a:noFill/>
            <a:miter lim="800000"/>
            <a:headEnd/>
            <a:tailEnd/>
          </a:ln>
        </p:spPr>
        <p:txBody>
          <a:bodyPr wrap="none">
            <a:spAutoFit/>
          </a:bodyPr>
          <a:lstStyle/>
          <a:p>
            <a:r>
              <a:rPr lang="ja-JP" altLang="en-US" sz="3600">
                <a:solidFill>
                  <a:schemeClr val="bg1"/>
                </a:solidFill>
                <a:latin typeface="Calibri" pitchFamily="34" charset="0"/>
              </a:rPr>
              <a:t>質量分析部の検出原理</a:t>
            </a:r>
          </a:p>
        </p:txBody>
      </p:sp>
      <p:sp>
        <p:nvSpPr>
          <p:cNvPr id="2053" name="Line 23"/>
          <p:cNvSpPr>
            <a:spLocks noChangeShapeType="1"/>
          </p:cNvSpPr>
          <p:nvPr/>
        </p:nvSpPr>
        <p:spPr bwMode="auto">
          <a:xfrm>
            <a:off x="5357813" y="2917825"/>
            <a:ext cx="2592387" cy="0"/>
          </a:xfrm>
          <a:prstGeom prst="line">
            <a:avLst/>
          </a:prstGeom>
          <a:noFill/>
          <a:ln w="38100">
            <a:solidFill>
              <a:schemeClr val="bg1"/>
            </a:solidFill>
            <a:round/>
            <a:headEnd/>
            <a:tailEnd type="triangle" w="med" len="med"/>
          </a:ln>
        </p:spPr>
        <p:txBody>
          <a:bodyPr/>
          <a:lstStyle/>
          <a:p>
            <a:endParaRPr lang="ja-JP" altLang="en-US"/>
          </a:p>
        </p:txBody>
      </p:sp>
      <p:sp>
        <p:nvSpPr>
          <p:cNvPr id="2054" name="Text Box 24"/>
          <p:cNvSpPr txBox="1">
            <a:spLocks noChangeArrowheads="1"/>
          </p:cNvSpPr>
          <p:nvPr/>
        </p:nvSpPr>
        <p:spPr bwMode="auto">
          <a:xfrm>
            <a:off x="7594600" y="2965450"/>
            <a:ext cx="615950" cy="366713"/>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time</a:t>
            </a:r>
          </a:p>
        </p:txBody>
      </p:sp>
      <p:sp>
        <p:nvSpPr>
          <p:cNvPr id="2055" name="Line 25"/>
          <p:cNvSpPr>
            <a:spLocks noChangeShapeType="1"/>
          </p:cNvSpPr>
          <p:nvPr/>
        </p:nvSpPr>
        <p:spPr bwMode="auto">
          <a:xfrm>
            <a:off x="5572125" y="2767013"/>
            <a:ext cx="0" cy="1662112"/>
          </a:xfrm>
          <a:prstGeom prst="line">
            <a:avLst/>
          </a:prstGeom>
          <a:noFill/>
          <a:ln w="38100">
            <a:solidFill>
              <a:srgbClr val="FF00FF"/>
            </a:solidFill>
            <a:prstDash val="dash"/>
            <a:round/>
            <a:headEnd/>
            <a:tailEnd/>
          </a:ln>
        </p:spPr>
        <p:txBody>
          <a:bodyPr/>
          <a:lstStyle/>
          <a:p>
            <a:endParaRPr lang="ja-JP" altLang="en-US"/>
          </a:p>
        </p:txBody>
      </p:sp>
      <p:sp>
        <p:nvSpPr>
          <p:cNvPr id="2056" name="Line 27"/>
          <p:cNvSpPr>
            <a:spLocks noChangeShapeType="1"/>
          </p:cNvSpPr>
          <p:nvPr/>
        </p:nvSpPr>
        <p:spPr bwMode="auto">
          <a:xfrm flipH="1">
            <a:off x="7429500" y="2767013"/>
            <a:ext cx="15875" cy="1733550"/>
          </a:xfrm>
          <a:prstGeom prst="line">
            <a:avLst/>
          </a:prstGeom>
          <a:noFill/>
          <a:ln w="38100">
            <a:solidFill>
              <a:srgbClr val="CC3300"/>
            </a:solidFill>
            <a:prstDash val="dash"/>
            <a:round/>
            <a:headEnd/>
            <a:tailEnd/>
          </a:ln>
        </p:spPr>
        <p:txBody>
          <a:bodyPr/>
          <a:lstStyle/>
          <a:p>
            <a:endParaRPr lang="ja-JP" altLang="en-US"/>
          </a:p>
        </p:txBody>
      </p:sp>
      <p:sp>
        <p:nvSpPr>
          <p:cNvPr id="2057" name="Line 29"/>
          <p:cNvSpPr>
            <a:spLocks noChangeShapeType="1"/>
          </p:cNvSpPr>
          <p:nvPr/>
        </p:nvSpPr>
        <p:spPr bwMode="auto">
          <a:xfrm>
            <a:off x="5572125" y="3663950"/>
            <a:ext cx="865188" cy="6350"/>
          </a:xfrm>
          <a:prstGeom prst="line">
            <a:avLst/>
          </a:prstGeom>
          <a:noFill/>
          <a:ln w="38100">
            <a:solidFill>
              <a:schemeClr val="bg1"/>
            </a:solidFill>
            <a:round/>
            <a:headEnd type="triangle" w="med" len="med"/>
            <a:tailEnd type="triangle" w="med" len="med"/>
          </a:ln>
        </p:spPr>
        <p:txBody>
          <a:bodyPr/>
          <a:lstStyle/>
          <a:p>
            <a:endParaRPr lang="ja-JP" altLang="en-US"/>
          </a:p>
        </p:txBody>
      </p:sp>
      <p:sp>
        <p:nvSpPr>
          <p:cNvPr id="2058" name="Line 30"/>
          <p:cNvSpPr>
            <a:spLocks noChangeShapeType="1"/>
          </p:cNvSpPr>
          <p:nvPr/>
        </p:nvSpPr>
        <p:spPr bwMode="auto">
          <a:xfrm>
            <a:off x="5591175" y="3098800"/>
            <a:ext cx="1873250" cy="0"/>
          </a:xfrm>
          <a:prstGeom prst="line">
            <a:avLst/>
          </a:prstGeom>
          <a:noFill/>
          <a:ln w="38100">
            <a:solidFill>
              <a:schemeClr val="bg1"/>
            </a:solidFill>
            <a:round/>
            <a:headEnd type="triangle" w="med" len="med"/>
            <a:tailEnd type="triangle" w="med" len="med"/>
          </a:ln>
        </p:spPr>
        <p:txBody>
          <a:bodyPr/>
          <a:lstStyle/>
          <a:p>
            <a:endParaRPr lang="ja-JP" altLang="en-US"/>
          </a:p>
        </p:txBody>
      </p:sp>
      <p:sp>
        <p:nvSpPr>
          <p:cNvPr id="2059" name="Line 32"/>
          <p:cNvSpPr>
            <a:spLocks noChangeShapeType="1"/>
          </p:cNvSpPr>
          <p:nvPr/>
        </p:nvSpPr>
        <p:spPr bwMode="auto">
          <a:xfrm>
            <a:off x="6437313" y="3813175"/>
            <a:ext cx="1009650" cy="0"/>
          </a:xfrm>
          <a:prstGeom prst="line">
            <a:avLst/>
          </a:prstGeom>
          <a:noFill/>
          <a:ln w="38100">
            <a:solidFill>
              <a:schemeClr val="bg1"/>
            </a:solidFill>
            <a:round/>
            <a:headEnd type="triangle" w="med" len="med"/>
            <a:tailEnd type="triangle" w="med" len="med"/>
          </a:ln>
        </p:spPr>
        <p:txBody>
          <a:bodyPr/>
          <a:lstStyle/>
          <a:p>
            <a:endParaRPr lang="ja-JP" altLang="en-US"/>
          </a:p>
        </p:txBody>
      </p:sp>
      <p:sp>
        <p:nvSpPr>
          <p:cNvPr id="2060" name="Text Box 33"/>
          <p:cNvSpPr txBox="1">
            <a:spLocks noChangeArrowheads="1"/>
          </p:cNvSpPr>
          <p:nvPr/>
        </p:nvSpPr>
        <p:spPr bwMode="auto">
          <a:xfrm>
            <a:off x="5934075" y="3098800"/>
            <a:ext cx="296863" cy="369888"/>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t</a:t>
            </a:r>
            <a:r>
              <a:rPr lang="en-US" altLang="ja-JP" sz="1200">
                <a:solidFill>
                  <a:schemeClr val="bg1"/>
                </a:solidFill>
                <a:latin typeface="Calibri" pitchFamily="34" charset="0"/>
              </a:rPr>
              <a:t>i</a:t>
            </a:r>
          </a:p>
        </p:txBody>
      </p:sp>
      <p:sp>
        <p:nvSpPr>
          <p:cNvPr id="2061" name="Text Box 35"/>
          <p:cNvSpPr txBox="1">
            <a:spLocks noChangeArrowheads="1"/>
          </p:cNvSpPr>
          <p:nvPr/>
        </p:nvSpPr>
        <p:spPr bwMode="auto">
          <a:xfrm>
            <a:off x="6805613" y="3813175"/>
            <a:ext cx="492125" cy="369888"/>
          </a:xfrm>
          <a:prstGeom prst="rect">
            <a:avLst/>
          </a:prstGeom>
          <a:noFill/>
          <a:ln w="9525">
            <a:noFill/>
            <a:miter lim="800000"/>
            <a:headEnd/>
            <a:tailEnd/>
          </a:ln>
        </p:spPr>
        <p:txBody>
          <a:bodyPr wrap="none">
            <a:spAutoFit/>
          </a:bodyPr>
          <a:lstStyle/>
          <a:p>
            <a:r>
              <a:rPr lang="ja-JP" altLang="en-US">
                <a:solidFill>
                  <a:schemeClr val="bg1"/>
                </a:solidFill>
                <a:latin typeface="Calibri" pitchFamily="34" charset="0"/>
              </a:rPr>
              <a:t>⊿</a:t>
            </a:r>
            <a:r>
              <a:rPr lang="en-US" altLang="ja-JP">
                <a:solidFill>
                  <a:schemeClr val="bg1"/>
                </a:solidFill>
                <a:latin typeface="Calibri" pitchFamily="34" charset="0"/>
              </a:rPr>
              <a:t>t</a:t>
            </a:r>
          </a:p>
        </p:txBody>
      </p:sp>
      <p:sp>
        <p:nvSpPr>
          <p:cNvPr id="2062" name="Text Box 36"/>
          <p:cNvSpPr txBox="1">
            <a:spLocks noChangeArrowheads="1"/>
          </p:cNvSpPr>
          <p:nvPr/>
        </p:nvSpPr>
        <p:spPr bwMode="auto">
          <a:xfrm>
            <a:off x="5876925" y="3670300"/>
            <a:ext cx="338138" cy="369888"/>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t</a:t>
            </a:r>
            <a:r>
              <a:rPr lang="en-US" altLang="ja-JP" sz="1200">
                <a:solidFill>
                  <a:schemeClr val="bg1"/>
                </a:solidFill>
                <a:latin typeface="Calibri" pitchFamily="34" charset="0"/>
              </a:rPr>
              <a:t>e</a:t>
            </a:r>
          </a:p>
        </p:txBody>
      </p:sp>
      <p:sp>
        <p:nvSpPr>
          <p:cNvPr id="2063" name="Line 38"/>
          <p:cNvSpPr>
            <a:spLocks noChangeShapeType="1"/>
          </p:cNvSpPr>
          <p:nvPr/>
        </p:nvSpPr>
        <p:spPr bwMode="auto">
          <a:xfrm>
            <a:off x="503238" y="2706688"/>
            <a:ext cx="1727200" cy="0"/>
          </a:xfrm>
          <a:prstGeom prst="line">
            <a:avLst/>
          </a:prstGeom>
          <a:noFill/>
          <a:ln w="38100">
            <a:solidFill>
              <a:schemeClr val="bg1"/>
            </a:solidFill>
            <a:round/>
            <a:headEnd/>
            <a:tailEnd/>
          </a:ln>
        </p:spPr>
        <p:txBody>
          <a:bodyPr/>
          <a:lstStyle/>
          <a:p>
            <a:endParaRPr lang="ja-JP" altLang="en-US"/>
          </a:p>
        </p:txBody>
      </p:sp>
      <p:sp>
        <p:nvSpPr>
          <p:cNvPr id="2064" name="Line 42"/>
          <p:cNvSpPr>
            <a:spLocks noChangeShapeType="1"/>
          </p:cNvSpPr>
          <p:nvPr/>
        </p:nvSpPr>
        <p:spPr bwMode="auto">
          <a:xfrm>
            <a:off x="1995488" y="2736850"/>
            <a:ext cx="4762" cy="1519238"/>
          </a:xfrm>
          <a:prstGeom prst="line">
            <a:avLst/>
          </a:prstGeom>
          <a:noFill/>
          <a:ln w="38100">
            <a:solidFill>
              <a:srgbClr val="FF0000"/>
            </a:solidFill>
            <a:round/>
            <a:headEnd/>
            <a:tailEnd type="triangle" w="med" len="med"/>
          </a:ln>
        </p:spPr>
        <p:txBody>
          <a:bodyPr/>
          <a:lstStyle/>
          <a:p>
            <a:endParaRPr lang="ja-JP" altLang="en-US"/>
          </a:p>
        </p:txBody>
      </p:sp>
      <p:sp>
        <p:nvSpPr>
          <p:cNvPr id="2065" name="Text Box 43"/>
          <p:cNvSpPr txBox="1">
            <a:spLocks noChangeArrowheads="1"/>
          </p:cNvSpPr>
          <p:nvPr/>
        </p:nvSpPr>
        <p:spPr bwMode="auto">
          <a:xfrm>
            <a:off x="2333625" y="2478088"/>
            <a:ext cx="1182688" cy="369887"/>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carbon foil</a:t>
            </a:r>
          </a:p>
        </p:txBody>
      </p:sp>
      <p:sp>
        <p:nvSpPr>
          <p:cNvPr id="2066" name="Text Box 44"/>
          <p:cNvSpPr txBox="1">
            <a:spLocks noChangeArrowheads="1"/>
          </p:cNvSpPr>
          <p:nvPr/>
        </p:nvSpPr>
        <p:spPr bwMode="auto">
          <a:xfrm>
            <a:off x="2376488" y="4049713"/>
            <a:ext cx="623887" cy="369887"/>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MCP</a:t>
            </a:r>
          </a:p>
        </p:txBody>
      </p:sp>
      <p:sp>
        <p:nvSpPr>
          <p:cNvPr id="2067" name="Text Box 46"/>
          <p:cNvSpPr txBox="1">
            <a:spLocks noChangeArrowheads="1"/>
          </p:cNvSpPr>
          <p:nvPr/>
        </p:nvSpPr>
        <p:spPr bwMode="auto">
          <a:xfrm>
            <a:off x="2125663" y="1833563"/>
            <a:ext cx="1231900" cy="523875"/>
          </a:xfrm>
          <a:prstGeom prst="rect">
            <a:avLst/>
          </a:prstGeom>
          <a:noFill/>
          <a:ln w="9525">
            <a:noFill/>
            <a:miter lim="800000"/>
            <a:headEnd/>
            <a:tailEnd/>
          </a:ln>
        </p:spPr>
        <p:txBody>
          <a:bodyPr wrap="none">
            <a:spAutoFit/>
          </a:bodyPr>
          <a:lstStyle/>
          <a:p>
            <a:r>
              <a:rPr lang="ja-JP" altLang="en-US" sz="1400">
                <a:solidFill>
                  <a:schemeClr val="bg1"/>
                </a:solidFill>
                <a:latin typeface="Calibri" pitchFamily="34" charset="0"/>
              </a:rPr>
              <a:t>静電分析部</a:t>
            </a:r>
            <a:endParaRPr lang="en-US" altLang="ja-JP" sz="1400">
              <a:solidFill>
                <a:schemeClr val="bg1"/>
              </a:solidFill>
              <a:latin typeface="Calibri" pitchFamily="34" charset="0"/>
            </a:endParaRPr>
          </a:p>
          <a:p>
            <a:r>
              <a:rPr lang="ja-JP" altLang="en-US" sz="1400">
                <a:solidFill>
                  <a:schemeClr val="bg1"/>
                </a:solidFill>
                <a:latin typeface="Calibri" pitchFamily="34" charset="0"/>
              </a:rPr>
              <a:t>を通過した</a:t>
            </a:r>
            <a:r>
              <a:rPr lang="en-US" altLang="ja-JP" sz="1400">
                <a:solidFill>
                  <a:schemeClr val="bg1"/>
                </a:solidFill>
                <a:latin typeface="Calibri" pitchFamily="34" charset="0"/>
              </a:rPr>
              <a:t>ion</a:t>
            </a:r>
          </a:p>
        </p:txBody>
      </p:sp>
      <p:sp>
        <p:nvSpPr>
          <p:cNvPr id="2068" name="Text Box 50"/>
          <p:cNvSpPr txBox="1">
            <a:spLocks noChangeArrowheads="1"/>
          </p:cNvSpPr>
          <p:nvPr/>
        </p:nvSpPr>
        <p:spPr bwMode="auto">
          <a:xfrm>
            <a:off x="1946275" y="3011488"/>
            <a:ext cx="1463675" cy="307975"/>
          </a:xfrm>
          <a:prstGeom prst="rect">
            <a:avLst/>
          </a:prstGeom>
          <a:noFill/>
          <a:ln w="9525">
            <a:noFill/>
            <a:miter lim="800000"/>
            <a:headEnd/>
            <a:tailEnd/>
          </a:ln>
        </p:spPr>
        <p:txBody>
          <a:bodyPr wrap="none">
            <a:spAutoFit/>
          </a:bodyPr>
          <a:lstStyle/>
          <a:p>
            <a:r>
              <a:rPr lang="en-US" altLang="ja-JP" sz="1400">
                <a:solidFill>
                  <a:schemeClr val="bg1"/>
                </a:solidFill>
                <a:latin typeface="Calibri" pitchFamily="34" charset="0"/>
              </a:rPr>
              <a:t>ion</a:t>
            </a:r>
            <a:r>
              <a:rPr lang="ja-JP" altLang="en-US" sz="1400">
                <a:solidFill>
                  <a:schemeClr val="bg1"/>
                </a:solidFill>
                <a:latin typeface="Calibri" pitchFamily="34" charset="0"/>
              </a:rPr>
              <a:t>の飛行時間</a:t>
            </a:r>
            <a:r>
              <a:rPr lang="en-US" altLang="ja-JP" sz="1400">
                <a:solidFill>
                  <a:schemeClr val="bg1"/>
                </a:solidFill>
                <a:latin typeface="Calibri" pitchFamily="34" charset="0"/>
              </a:rPr>
              <a:t>:t</a:t>
            </a:r>
            <a:r>
              <a:rPr lang="en-US" altLang="ja-JP" sz="1100">
                <a:solidFill>
                  <a:schemeClr val="bg1"/>
                </a:solidFill>
                <a:latin typeface="Calibri" pitchFamily="34" charset="0"/>
              </a:rPr>
              <a:t>i</a:t>
            </a:r>
            <a:endParaRPr lang="en-US" altLang="ja-JP" sz="1400">
              <a:solidFill>
                <a:schemeClr val="bg1"/>
              </a:solidFill>
              <a:latin typeface="Calibri" pitchFamily="34" charset="0"/>
            </a:endParaRPr>
          </a:p>
        </p:txBody>
      </p:sp>
      <p:sp>
        <p:nvSpPr>
          <p:cNvPr id="2069" name="AutoShape 52"/>
          <p:cNvSpPr>
            <a:spLocks noChangeArrowheads="1"/>
          </p:cNvSpPr>
          <p:nvPr/>
        </p:nvSpPr>
        <p:spPr bwMode="auto">
          <a:xfrm>
            <a:off x="1003300" y="4111625"/>
            <a:ext cx="193675"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49" y="10800"/>
                </a:moveTo>
                <a:cubicBezTo>
                  <a:pt x="4249" y="14418"/>
                  <a:pt x="7182" y="17351"/>
                  <a:pt x="10800" y="17351"/>
                </a:cubicBezTo>
                <a:cubicBezTo>
                  <a:pt x="14418" y="17351"/>
                  <a:pt x="17351" y="14418"/>
                  <a:pt x="17351" y="10800"/>
                </a:cubicBezTo>
                <a:cubicBezTo>
                  <a:pt x="17351" y="7182"/>
                  <a:pt x="14418" y="4249"/>
                  <a:pt x="10800" y="4249"/>
                </a:cubicBezTo>
                <a:cubicBezTo>
                  <a:pt x="7182" y="4249"/>
                  <a:pt x="4249" y="7182"/>
                  <a:pt x="4249" y="10800"/>
                </a:cubicBezTo>
                <a:close/>
              </a:path>
            </a:pathLst>
          </a:custGeom>
          <a:solidFill>
            <a:srgbClr val="00FF00"/>
          </a:solidFill>
          <a:ln w="9525">
            <a:solidFill>
              <a:srgbClr val="00FF00"/>
            </a:solidFill>
            <a:round/>
            <a:headEnd/>
            <a:tailEnd/>
          </a:ln>
        </p:spPr>
        <p:txBody>
          <a:bodyPr wrap="none" anchor="ctr"/>
          <a:lstStyle/>
          <a:p>
            <a:endParaRPr lang="ja-JP" altLang="en-US"/>
          </a:p>
        </p:txBody>
      </p:sp>
      <p:sp>
        <p:nvSpPr>
          <p:cNvPr id="2070" name="AutoShape 54"/>
          <p:cNvSpPr>
            <a:spLocks noChangeArrowheads="1"/>
          </p:cNvSpPr>
          <p:nvPr/>
        </p:nvSpPr>
        <p:spPr bwMode="auto">
          <a:xfrm>
            <a:off x="1860550" y="2635250"/>
            <a:ext cx="193675"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49" y="10800"/>
                </a:moveTo>
                <a:cubicBezTo>
                  <a:pt x="4249" y="14418"/>
                  <a:pt x="7182" y="17351"/>
                  <a:pt x="10800" y="17351"/>
                </a:cubicBezTo>
                <a:cubicBezTo>
                  <a:pt x="14418" y="17351"/>
                  <a:pt x="17351" y="14418"/>
                  <a:pt x="17351" y="10800"/>
                </a:cubicBezTo>
                <a:cubicBezTo>
                  <a:pt x="17351" y="7182"/>
                  <a:pt x="14418" y="4249"/>
                  <a:pt x="10800" y="4249"/>
                </a:cubicBezTo>
                <a:cubicBezTo>
                  <a:pt x="7182" y="4249"/>
                  <a:pt x="4249" y="7182"/>
                  <a:pt x="4249" y="10800"/>
                </a:cubicBezTo>
                <a:close/>
              </a:path>
            </a:pathLst>
          </a:custGeom>
          <a:solidFill>
            <a:srgbClr val="FF00FF"/>
          </a:solidFill>
          <a:ln w="9525">
            <a:solidFill>
              <a:srgbClr val="FF00FF"/>
            </a:solidFill>
            <a:round/>
            <a:headEnd/>
            <a:tailEnd/>
          </a:ln>
        </p:spPr>
        <p:txBody>
          <a:bodyPr wrap="none" anchor="ctr"/>
          <a:lstStyle/>
          <a:p>
            <a:endParaRPr lang="ja-JP" altLang="en-US"/>
          </a:p>
        </p:txBody>
      </p:sp>
      <p:sp>
        <p:nvSpPr>
          <p:cNvPr id="2071" name="AutoShape 55"/>
          <p:cNvSpPr>
            <a:spLocks noChangeArrowheads="1"/>
          </p:cNvSpPr>
          <p:nvPr/>
        </p:nvSpPr>
        <p:spPr bwMode="auto">
          <a:xfrm>
            <a:off x="1928813" y="4133850"/>
            <a:ext cx="193675"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3300"/>
          </a:solidFill>
          <a:ln w="9525">
            <a:solidFill>
              <a:srgbClr val="CC3300"/>
            </a:solidFill>
            <a:round/>
            <a:headEnd/>
            <a:tailEnd/>
          </a:ln>
        </p:spPr>
        <p:txBody>
          <a:bodyPr wrap="none" anchor="ctr"/>
          <a:lstStyle/>
          <a:p>
            <a:endParaRPr lang="ja-JP" altLang="en-US"/>
          </a:p>
        </p:txBody>
      </p:sp>
      <p:sp>
        <p:nvSpPr>
          <p:cNvPr id="2072" name="Text Box 56"/>
          <p:cNvSpPr txBox="1">
            <a:spLocks noChangeArrowheads="1"/>
          </p:cNvSpPr>
          <p:nvPr/>
        </p:nvSpPr>
        <p:spPr bwMode="auto">
          <a:xfrm>
            <a:off x="571500" y="2786063"/>
            <a:ext cx="1143000" cy="862012"/>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electron</a:t>
            </a:r>
            <a:r>
              <a:rPr lang="ja-JP" altLang="en-US" sz="1400">
                <a:solidFill>
                  <a:schemeClr val="bg1"/>
                </a:solidFill>
                <a:latin typeface="Calibri" pitchFamily="34" charset="0"/>
              </a:rPr>
              <a:t>の</a:t>
            </a:r>
            <a:endParaRPr lang="en-US" altLang="ja-JP" sz="1400">
              <a:solidFill>
                <a:schemeClr val="bg1"/>
              </a:solidFill>
              <a:latin typeface="Calibri" pitchFamily="34" charset="0"/>
            </a:endParaRPr>
          </a:p>
          <a:p>
            <a:r>
              <a:rPr lang="ja-JP" altLang="en-US" sz="1400">
                <a:solidFill>
                  <a:schemeClr val="bg1"/>
                </a:solidFill>
                <a:latin typeface="Calibri" pitchFamily="34" charset="0"/>
              </a:rPr>
              <a:t>飛行時間</a:t>
            </a:r>
            <a:endParaRPr lang="en-US" altLang="ja-JP" sz="1400">
              <a:solidFill>
                <a:schemeClr val="bg1"/>
              </a:solidFill>
              <a:latin typeface="Calibri" pitchFamily="34" charset="0"/>
            </a:endParaRPr>
          </a:p>
          <a:p>
            <a:r>
              <a:rPr lang="en-US" altLang="ja-JP">
                <a:solidFill>
                  <a:schemeClr val="bg1"/>
                </a:solidFill>
                <a:latin typeface="Calibri" pitchFamily="34" charset="0"/>
              </a:rPr>
              <a:t>    (t</a:t>
            </a:r>
            <a:r>
              <a:rPr lang="en-US" altLang="ja-JP" sz="1200">
                <a:solidFill>
                  <a:schemeClr val="bg1"/>
                </a:solidFill>
                <a:latin typeface="Calibri" pitchFamily="34" charset="0"/>
              </a:rPr>
              <a:t>e</a:t>
            </a:r>
            <a:r>
              <a:rPr lang="en-US" altLang="ja-JP">
                <a:solidFill>
                  <a:schemeClr val="bg1"/>
                </a:solidFill>
                <a:latin typeface="Calibri" pitchFamily="34" charset="0"/>
              </a:rPr>
              <a:t>)</a:t>
            </a:r>
          </a:p>
        </p:txBody>
      </p:sp>
      <p:cxnSp>
        <p:nvCxnSpPr>
          <p:cNvPr id="2073" name="AutoShape 57"/>
          <p:cNvCxnSpPr>
            <a:cxnSpLocks noChangeShapeType="1"/>
          </p:cNvCxnSpPr>
          <p:nvPr/>
        </p:nvCxnSpPr>
        <p:spPr bwMode="auto">
          <a:xfrm rot="5400000">
            <a:off x="777082" y="3012281"/>
            <a:ext cx="1511300" cy="900113"/>
          </a:xfrm>
          <a:prstGeom prst="curvedConnector3">
            <a:avLst>
              <a:gd name="adj1" fmla="val 50000"/>
            </a:avLst>
          </a:prstGeom>
          <a:noFill/>
          <a:ln w="38100">
            <a:solidFill>
              <a:srgbClr val="0000FF"/>
            </a:solidFill>
            <a:round/>
            <a:headEnd/>
            <a:tailEnd type="triangle" w="med" len="med"/>
          </a:ln>
        </p:spPr>
      </p:cxnSp>
      <p:sp>
        <p:nvSpPr>
          <p:cNvPr id="2074" name="Text Box 60"/>
          <p:cNvSpPr txBox="1">
            <a:spLocks noChangeArrowheads="1"/>
          </p:cNvSpPr>
          <p:nvPr/>
        </p:nvSpPr>
        <p:spPr bwMode="auto">
          <a:xfrm>
            <a:off x="2617788" y="3313113"/>
            <a:ext cx="882650" cy="307975"/>
          </a:xfrm>
          <a:prstGeom prst="rect">
            <a:avLst/>
          </a:prstGeom>
          <a:noFill/>
          <a:ln w="9525">
            <a:noFill/>
            <a:miter lim="800000"/>
            <a:headEnd/>
            <a:tailEnd/>
          </a:ln>
        </p:spPr>
        <p:txBody>
          <a:bodyPr>
            <a:spAutoFit/>
          </a:bodyPr>
          <a:lstStyle/>
          <a:p>
            <a:r>
              <a:rPr lang="ja-JP" altLang="en-US" sz="1400">
                <a:solidFill>
                  <a:schemeClr val="bg1"/>
                </a:solidFill>
                <a:latin typeface="Calibri" pitchFamily="34" charset="0"/>
              </a:rPr>
              <a:t>距離：</a:t>
            </a:r>
            <a:r>
              <a:rPr lang="en-US" altLang="ja-JP" sz="1400">
                <a:solidFill>
                  <a:schemeClr val="bg1"/>
                </a:solidFill>
                <a:latin typeface="Calibri" pitchFamily="34" charset="0"/>
              </a:rPr>
              <a:t>L</a:t>
            </a:r>
          </a:p>
        </p:txBody>
      </p:sp>
      <p:sp>
        <p:nvSpPr>
          <p:cNvPr id="2075" name="Line 25"/>
          <p:cNvSpPr>
            <a:spLocks noChangeShapeType="1"/>
          </p:cNvSpPr>
          <p:nvPr/>
        </p:nvSpPr>
        <p:spPr bwMode="auto">
          <a:xfrm flipH="1">
            <a:off x="6429375" y="2813050"/>
            <a:ext cx="19050" cy="1616075"/>
          </a:xfrm>
          <a:prstGeom prst="line">
            <a:avLst/>
          </a:prstGeom>
          <a:noFill/>
          <a:ln w="38100">
            <a:solidFill>
              <a:srgbClr val="00FF00"/>
            </a:solidFill>
            <a:prstDash val="dash"/>
            <a:round/>
            <a:headEnd/>
            <a:tailEnd/>
          </a:ln>
        </p:spPr>
        <p:txBody>
          <a:bodyPr/>
          <a:lstStyle/>
          <a:p>
            <a:endParaRPr lang="ja-JP" altLang="en-US"/>
          </a:p>
        </p:txBody>
      </p:sp>
      <p:sp>
        <p:nvSpPr>
          <p:cNvPr id="2076" name="Text Box 24"/>
          <p:cNvSpPr txBox="1">
            <a:spLocks noChangeArrowheads="1"/>
          </p:cNvSpPr>
          <p:nvPr/>
        </p:nvSpPr>
        <p:spPr bwMode="auto">
          <a:xfrm>
            <a:off x="7135813" y="2357438"/>
            <a:ext cx="590550" cy="369887"/>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stop</a:t>
            </a:r>
          </a:p>
        </p:txBody>
      </p:sp>
      <p:sp>
        <p:nvSpPr>
          <p:cNvPr id="2077" name="Text Box 24"/>
          <p:cNvSpPr txBox="1">
            <a:spLocks noChangeArrowheads="1"/>
          </p:cNvSpPr>
          <p:nvPr/>
        </p:nvSpPr>
        <p:spPr bwMode="auto">
          <a:xfrm>
            <a:off x="6143625" y="2357438"/>
            <a:ext cx="614363" cy="369887"/>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start</a:t>
            </a:r>
          </a:p>
        </p:txBody>
      </p:sp>
      <p:sp>
        <p:nvSpPr>
          <p:cNvPr id="2078" name="テキスト ボックス 41"/>
          <p:cNvSpPr txBox="1">
            <a:spLocks noChangeArrowheads="1"/>
          </p:cNvSpPr>
          <p:nvPr/>
        </p:nvSpPr>
        <p:spPr bwMode="auto">
          <a:xfrm>
            <a:off x="4098925" y="1428750"/>
            <a:ext cx="4687888" cy="646113"/>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start</a:t>
            </a:r>
            <a:r>
              <a:rPr lang="ja-JP" altLang="en-US">
                <a:solidFill>
                  <a:schemeClr val="bg1"/>
                </a:solidFill>
                <a:latin typeface="Calibri" pitchFamily="34" charset="0"/>
              </a:rPr>
              <a:t>信号</a:t>
            </a:r>
            <a:r>
              <a:rPr lang="en-US" altLang="ja-JP">
                <a:solidFill>
                  <a:schemeClr val="bg1"/>
                </a:solidFill>
                <a:latin typeface="Calibri" pitchFamily="34" charset="0"/>
              </a:rPr>
              <a:t>,stop</a:t>
            </a:r>
            <a:r>
              <a:rPr lang="ja-JP" altLang="en-US">
                <a:solidFill>
                  <a:schemeClr val="bg1"/>
                </a:solidFill>
                <a:latin typeface="Calibri" pitchFamily="34" charset="0"/>
              </a:rPr>
              <a:t>信号の検出タイミングの</a:t>
            </a:r>
            <a:endParaRPr lang="en-US" altLang="ja-JP">
              <a:solidFill>
                <a:schemeClr val="bg1"/>
              </a:solidFill>
              <a:latin typeface="Calibri" pitchFamily="34" charset="0"/>
            </a:endParaRPr>
          </a:p>
          <a:p>
            <a:r>
              <a:rPr lang="ja-JP" altLang="en-US">
                <a:solidFill>
                  <a:schemeClr val="bg1"/>
                </a:solidFill>
                <a:latin typeface="Calibri" pitchFamily="34" charset="0"/>
              </a:rPr>
              <a:t>時間差を計測することで</a:t>
            </a:r>
            <a:r>
              <a:rPr lang="en-US" altLang="ja-JP">
                <a:solidFill>
                  <a:schemeClr val="bg1"/>
                </a:solidFill>
                <a:latin typeface="Calibri" pitchFamily="34" charset="0"/>
              </a:rPr>
              <a:t>ion </a:t>
            </a:r>
            <a:r>
              <a:rPr lang="ja-JP" altLang="en-US">
                <a:solidFill>
                  <a:schemeClr val="bg1"/>
                </a:solidFill>
                <a:latin typeface="Calibri" pitchFamily="34" charset="0"/>
              </a:rPr>
              <a:t>の飛行時間を測定</a:t>
            </a:r>
          </a:p>
        </p:txBody>
      </p:sp>
      <p:cxnSp>
        <p:nvCxnSpPr>
          <p:cNvPr id="33" name="直線矢印コネクタ 32"/>
          <p:cNvCxnSpPr/>
          <p:nvPr/>
        </p:nvCxnSpPr>
        <p:spPr>
          <a:xfrm rot="5400000">
            <a:off x="1749426" y="2155825"/>
            <a:ext cx="50006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928813" y="24780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081" name="テキスト ボックス 74"/>
          <p:cNvSpPr txBox="1">
            <a:spLocks noChangeArrowheads="1"/>
          </p:cNvSpPr>
          <p:nvPr/>
        </p:nvSpPr>
        <p:spPr bwMode="auto">
          <a:xfrm>
            <a:off x="71438" y="1835150"/>
            <a:ext cx="1741487" cy="584200"/>
          </a:xfrm>
          <a:prstGeom prst="rect">
            <a:avLst/>
          </a:prstGeom>
          <a:noFill/>
          <a:ln w="9525">
            <a:solidFill>
              <a:srgbClr val="FF1976"/>
            </a:solidFill>
            <a:miter lim="800000"/>
            <a:headEnd/>
            <a:tailEnd/>
          </a:ln>
        </p:spPr>
        <p:txBody>
          <a:bodyPr wrap="none">
            <a:spAutoFit/>
          </a:bodyPr>
          <a:lstStyle/>
          <a:p>
            <a:r>
              <a:rPr lang="en-US" altLang="ja-JP" sz="1600">
                <a:solidFill>
                  <a:schemeClr val="bg1"/>
                </a:solidFill>
              </a:rPr>
              <a:t>ion</a:t>
            </a:r>
            <a:r>
              <a:rPr lang="ja-JP" altLang="en-US" sz="1600">
                <a:solidFill>
                  <a:schemeClr val="bg1"/>
                </a:solidFill>
              </a:rPr>
              <a:t>が当たることで</a:t>
            </a:r>
            <a:endParaRPr lang="en-US" altLang="ja-JP" sz="1600">
              <a:solidFill>
                <a:schemeClr val="bg1"/>
              </a:solidFill>
            </a:endParaRPr>
          </a:p>
          <a:p>
            <a:r>
              <a:rPr lang="ja-JP" altLang="en-US" sz="1600">
                <a:solidFill>
                  <a:schemeClr val="bg1"/>
                </a:solidFill>
              </a:rPr>
              <a:t>二次電子が発生</a:t>
            </a:r>
          </a:p>
        </p:txBody>
      </p:sp>
      <p:cxnSp>
        <p:nvCxnSpPr>
          <p:cNvPr id="36" name="直線矢印コネクタ 35"/>
          <p:cNvCxnSpPr/>
          <p:nvPr/>
        </p:nvCxnSpPr>
        <p:spPr>
          <a:xfrm>
            <a:off x="1500188" y="2406650"/>
            <a:ext cx="330200" cy="279400"/>
          </a:xfrm>
          <a:prstGeom prst="straightConnector1">
            <a:avLst/>
          </a:prstGeom>
          <a:ln>
            <a:solidFill>
              <a:srgbClr val="FF197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215106" y="3479007"/>
            <a:ext cx="1571625" cy="1587"/>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84" name="正方形/長方形 73"/>
          <p:cNvSpPr>
            <a:spLocks noChangeArrowheads="1"/>
          </p:cNvSpPr>
          <p:nvPr/>
        </p:nvSpPr>
        <p:spPr bwMode="auto">
          <a:xfrm>
            <a:off x="285750" y="3263900"/>
            <a:ext cx="282575" cy="369888"/>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L</a:t>
            </a:r>
          </a:p>
        </p:txBody>
      </p:sp>
      <p:sp>
        <p:nvSpPr>
          <p:cNvPr id="2085" name="Line 38"/>
          <p:cNvSpPr>
            <a:spLocks noChangeShapeType="1"/>
          </p:cNvSpPr>
          <p:nvPr/>
        </p:nvSpPr>
        <p:spPr bwMode="auto">
          <a:xfrm>
            <a:off x="500063" y="4264025"/>
            <a:ext cx="1727200" cy="0"/>
          </a:xfrm>
          <a:prstGeom prst="line">
            <a:avLst/>
          </a:prstGeom>
          <a:noFill/>
          <a:ln w="38100">
            <a:solidFill>
              <a:schemeClr val="bg1"/>
            </a:solidFill>
            <a:round/>
            <a:headEnd/>
            <a:tailEnd/>
          </a:ln>
        </p:spPr>
        <p:txBody>
          <a:bodyPr/>
          <a:lstStyle/>
          <a:p>
            <a:endParaRPr lang="ja-JP" altLang="en-US"/>
          </a:p>
        </p:txBody>
      </p:sp>
      <p:sp>
        <p:nvSpPr>
          <p:cNvPr id="2086" name="テキスト ボックス 78"/>
          <p:cNvSpPr txBox="1">
            <a:spLocks noChangeArrowheads="1"/>
          </p:cNvSpPr>
          <p:nvPr/>
        </p:nvSpPr>
        <p:spPr bwMode="auto">
          <a:xfrm>
            <a:off x="642938" y="4335463"/>
            <a:ext cx="892175" cy="307975"/>
          </a:xfrm>
          <a:prstGeom prst="rect">
            <a:avLst/>
          </a:prstGeom>
          <a:noFill/>
          <a:ln w="9525">
            <a:noFill/>
            <a:miter lim="800000"/>
            <a:headEnd/>
            <a:tailEnd/>
          </a:ln>
        </p:spPr>
        <p:txBody>
          <a:bodyPr wrap="none">
            <a:spAutoFit/>
          </a:bodyPr>
          <a:lstStyle/>
          <a:p>
            <a:r>
              <a:rPr lang="en-US" altLang="ja-JP" sz="1400">
                <a:solidFill>
                  <a:schemeClr val="bg1"/>
                </a:solidFill>
              </a:rPr>
              <a:t>start</a:t>
            </a:r>
            <a:r>
              <a:rPr lang="ja-JP" altLang="en-US" sz="1400">
                <a:solidFill>
                  <a:schemeClr val="bg1"/>
                </a:solidFill>
              </a:rPr>
              <a:t>信号</a:t>
            </a:r>
          </a:p>
        </p:txBody>
      </p:sp>
      <p:sp>
        <p:nvSpPr>
          <p:cNvPr id="2087" name="テキスト ボックス 79"/>
          <p:cNvSpPr txBox="1">
            <a:spLocks noChangeArrowheads="1"/>
          </p:cNvSpPr>
          <p:nvPr/>
        </p:nvSpPr>
        <p:spPr bwMode="auto">
          <a:xfrm>
            <a:off x="1679575" y="4335463"/>
            <a:ext cx="882650" cy="307975"/>
          </a:xfrm>
          <a:prstGeom prst="rect">
            <a:avLst/>
          </a:prstGeom>
          <a:noFill/>
          <a:ln w="9525">
            <a:noFill/>
            <a:miter lim="800000"/>
            <a:headEnd/>
            <a:tailEnd/>
          </a:ln>
        </p:spPr>
        <p:txBody>
          <a:bodyPr wrap="none">
            <a:spAutoFit/>
          </a:bodyPr>
          <a:lstStyle/>
          <a:p>
            <a:r>
              <a:rPr lang="en-US" altLang="ja-JP" sz="1400">
                <a:solidFill>
                  <a:schemeClr val="bg1"/>
                </a:solidFill>
              </a:rPr>
              <a:t>stop</a:t>
            </a:r>
            <a:r>
              <a:rPr lang="ja-JP" altLang="en-US" sz="1400">
                <a:solidFill>
                  <a:schemeClr val="bg1"/>
                </a:solidFill>
              </a:rPr>
              <a:t>信号</a:t>
            </a:r>
          </a:p>
        </p:txBody>
      </p:sp>
      <p:sp>
        <p:nvSpPr>
          <p:cNvPr id="2088" name="テキスト ボックス 80"/>
          <p:cNvSpPr txBox="1">
            <a:spLocks noChangeArrowheads="1"/>
          </p:cNvSpPr>
          <p:nvPr/>
        </p:nvSpPr>
        <p:spPr bwMode="auto">
          <a:xfrm>
            <a:off x="214313" y="4572000"/>
            <a:ext cx="8786812" cy="584200"/>
          </a:xfrm>
          <a:prstGeom prst="rect">
            <a:avLst/>
          </a:prstGeom>
          <a:solidFill>
            <a:schemeClr val="tx1"/>
          </a:solidFill>
          <a:ln w="9525">
            <a:noFill/>
            <a:miter lim="800000"/>
            <a:headEnd/>
            <a:tailEnd/>
          </a:ln>
        </p:spPr>
        <p:txBody>
          <a:bodyPr>
            <a:spAutoFit/>
          </a:bodyPr>
          <a:lstStyle/>
          <a:p>
            <a:r>
              <a:rPr lang="ja-JP" altLang="en-US">
                <a:solidFill>
                  <a:schemeClr val="bg1"/>
                </a:solidFill>
              </a:rPr>
              <a:t>得られたイオンの飛行時間、距離と静電分析部で得られた</a:t>
            </a:r>
            <a:r>
              <a:rPr lang="en-US" altLang="ja-JP">
                <a:solidFill>
                  <a:schemeClr val="bg1"/>
                </a:solidFill>
              </a:rPr>
              <a:t>E/q</a:t>
            </a:r>
            <a:r>
              <a:rPr lang="ja-JP" altLang="en-US">
                <a:solidFill>
                  <a:schemeClr val="bg1"/>
                </a:solidFill>
              </a:rPr>
              <a:t>を用いて</a:t>
            </a:r>
            <a:r>
              <a:rPr lang="en-US" altLang="ja-JP" sz="3200">
                <a:solidFill>
                  <a:srgbClr val="FF0000"/>
                </a:solidFill>
              </a:rPr>
              <a:t>m/q</a:t>
            </a:r>
            <a:r>
              <a:rPr lang="ja-JP" altLang="en-US">
                <a:solidFill>
                  <a:schemeClr val="bg1"/>
                </a:solidFill>
              </a:rPr>
              <a:t>がわかる</a:t>
            </a:r>
          </a:p>
        </p:txBody>
      </p:sp>
      <p:sp>
        <p:nvSpPr>
          <p:cNvPr id="44" name="正方形/長方形 43"/>
          <p:cNvSpPr/>
          <p:nvPr/>
        </p:nvSpPr>
        <p:spPr>
          <a:xfrm>
            <a:off x="2765425" y="5303838"/>
            <a:ext cx="3163888" cy="1257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2090" name="テキスト ボックス 81"/>
          <p:cNvSpPr txBox="1">
            <a:spLocks noChangeArrowheads="1"/>
          </p:cNvSpPr>
          <p:nvPr/>
        </p:nvSpPr>
        <p:spPr bwMode="auto">
          <a:xfrm>
            <a:off x="285750" y="1357313"/>
            <a:ext cx="3402013" cy="307975"/>
          </a:xfrm>
          <a:prstGeom prst="rect">
            <a:avLst/>
          </a:prstGeom>
          <a:noFill/>
          <a:ln w="9525">
            <a:noFill/>
            <a:miter lim="800000"/>
            <a:headEnd/>
            <a:tailEnd/>
          </a:ln>
        </p:spPr>
        <p:txBody>
          <a:bodyPr wrap="none">
            <a:spAutoFit/>
          </a:bodyPr>
          <a:lstStyle/>
          <a:p>
            <a:r>
              <a:rPr lang="en-US" altLang="ja-JP" sz="1400">
                <a:solidFill>
                  <a:schemeClr val="bg1"/>
                </a:solidFill>
              </a:rPr>
              <a:t>Time Of Flight</a:t>
            </a:r>
            <a:r>
              <a:rPr lang="ja-JP" altLang="en-US" sz="1400">
                <a:solidFill>
                  <a:schemeClr val="bg1"/>
                </a:solidFill>
              </a:rPr>
              <a:t>法によって飛行時間を測定</a:t>
            </a:r>
          </a:p>
        </p:txBody>
      </p:sp>
      <p:sp>
        <p:nvSpPr>
          <p:cNvPr id="2091" name="Text Box 24"/>
          <p:cNvSpPr txBox="1">
            <a:spLocks noChangeArrowheads="1"/>
          </p:cNvSpPr>
          <p:nvPr/>
        </p:nvSpPr>
        <p:spPr bwMode="auto">
          <a:xfrm>
            <a:off x="4357688" y="2428875"/>
            <a:ext cx="1889125" cy="307975"/>
          </a:xfrm>
          <a:prstGeom prst="rect">
            <a:avLst/>
          </a:prstGeom>
          <a:noFill/>
          <a:ln w="9525">
            <a:noFill/>
            <a:miter lim="800000"/>
            <a:headEnd/>
            <a:tailEnd/>
          </a:ln>
        </p:spPr>
        <p:txBody>
          <a:bodyPr wrap="none">
            <a:spAutoFit/>
          </a:bodyPr>
          <a:lstStyle/>
          <a:p>
            <a:r>
              <a:rPr lang="en-US" altLang="ja-JP" sz="1400">
                <a:solidFill>
                  <a:schemeClr val="bg1"/>
                </a:solidFill>
                <a:latin typeface="Calibri" pitchFamily="34" charset="0"/>
              </a:rPr>
              <a:t>Foil</a:t>
            </a:r>
            <a:r>
              <a:rPr lang="ja-JP" altLang="en-US" sz="1400">
                <a:solidFill>
                  <a:schemeClr val="bg1"/>
                </a:solidFill>
                <a:latin typeface="Calibri" pitchFamily="34" charset="0"/>
              </a:rPr>
              <a:t>通過時のタイミング</a:t>
            </a:r>
            <a:endParaRPr lang="en-US" altLang="ja-JP" sz="1400">
              <a:solidFill>
                <a:schemeClr val="bg1"/>
              </a:solidFill>
              <a:latin typeface="Calibri" pitchFamily="34" charset="0"/>
            </a:endParaRPr>
          </a:p>
        </p:txBody>
      </p:sp>
      <p:graphicFrame>
        <p:nvGraphicFramePr>
          <p:cNvPr id="2050" name="Object 69"/>
          <p:cNvGraphicFramePr>
            <a:graphicFrameLocks noChangeAspect="1"/>
          </p:cNvGraphicFramePr>
          <p:nvPr/>
        </p:nvGraphicFramePr>
        <p:xfrm>
          <a:off x="2857500" y="5286375"/>
          <a:ext cx="2928938" cy="1317625"/>
        </p:xfrm>
        <a:graphic>
          <a:graphicData uri="http://schemas.openxmlformats.org/presentationml/2006/ole">
            <p:oleObj spid="_x0000_s2050" name="数式" r:id="rId5" imgW="927000" imgH="4190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solidFill>
            <a:schemeClr val="tx1"/>
          </a:solidFill>
          <a:ln w="9525">
            <a:noFill/>
            <a:miter lim="800000"/>
            <a:headEnd/>
            <a:tailEnd/>
          </a:ln>
        </p:spPr>
      </p:pic>
      <p:sp>
        <p:nvSpPr>
          <p:cNvPr id="16387" name="タイトル 1"/>
          <p:cNvSpPr>
            <a:spLocks noGrp="1"/>
          </p:cNvSpPr>
          <p:nvPr>
            <p:ph type="title"/>
          </p:nvPr>
        </p:nvSpPr>
        <p:spPr>
          <a:xfrm>
            <a:off x="1500188" y="0"/>
            <a:ext cx="6072187" cy="796925"/>
          </a:xfrm>
        </p:spPr>
        <p:txBody>
          <a:bodyPr/>
          <a:lstStyle/>
          <a:p>
            <a:r>
              <a:rPr lang="ja-JP" altLang="en-US" sz="3200" smtClean="0">
                <a:solidFill>
                  <a:schemeClr val="bg1"/>
                </a:solidFill>
              </a:rPr>
              <a:t>現在の状況（立ち位置）</a:t>
            </a:r>
          </a:p>
        </p:txBody>
      </p:sp>
      <p:sp>
        <p:nvSpPr>
          <p:cNvPr id="4" name="正方形/長方形 3"/>
          <p:cNvSpPr/>
          <p:nvPr/>
        </p:nvSpPr>
        <p:spPr>
          <a:xfrm>
            <a:off x="1071563" y="6215063"/>
            <a:ext cx="2357437"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ERG</a:t>
            </a:r>
            <a:r>
              <a:rPr lang="ja-JP" altLang="en-US" dirty="0">
                <a:solidFill>
                  <a:schemeClr val="bg1"/>
                </a:solidFill>
              </a:rPr>
              <a:t>観測機器完成</a:t>
            </a:r>
          </a:p>
        </p:txBody>
      </p:sp>
      <p:sp>
        <p:nvSpPr>
          <p:cNvPr id="5" name="正方形/長方形 4"/>
          <p:cNvSpPr/>
          <p:nvPr/>
        </p:nvSpPr>
        <p:spPr>
          <a:xfrm>
            <a:off x="1000125" y="5357813"/>
            <a:ext cx="2357438"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LEP-i</a:t>
            </a:r>
            <a:r>
              <a:rPr lang="ja-JP" altLang="en-US" dirty="0">
                <a:solidFill>
                  <a:schemeClr val="bg1"/>
                </a:solidFill>
              </a:rPr>
              <a:t>完成</a:t>
            </a:r>
          </a:p>
        </p:txBody>
      </p:sp>
      <p:sp>
        <p:nvSpPr>
          <p:cNvPr id="6" name="正方形/長方形 5"/>
          <p:cNvSpPr/>
          <p:nvPr/>
        </p:nvSpPr>
        <p:spPr>
          <a:xfrm>
            <a:off x="71438" y="4500563"/>
            <a:ext cx="4429125"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LEP-i(</a:t>
            </a:r>
            <a:r>
              <a:rPr lang="ja-JP" altLang="en-US" dirty="0">
                <a:solidFill>
                  <a:schemeClr val="bg1"/>
                </a:solidFill>
              </a:rPr>
              <a:t>静電分析部</a:t>
            </a:r>
            <a:r>
              <a:rPr lang="en-US" altLang="ja-JP" dirty="0">
                <a:solidFill>
                  <a:schemeClr val="bg1"/>
                </a:solidFill>
              </a:rPr>
              <a:t>+</a:t>
            </a:r>
            <a:r>
              <a:rPr lang="ja-JP" altLang="en-US" dirty="0">
                <a:solidFill>
                  <a:schemeClr val="bg1"/>
                </a:solidFill>
              </a:rPr>
              <a:t>質量分析部</a:t>
            </a:r>
            <a:r>
              <a:rPr lang="en-US" altLang="ja-JP" dirty="0">
                <a:solidFill>
                  <a:schemeClr val="bg1"/>
                </a:solidFill>
              </a:rPr>
              <a:t>)</a:t>
            </a:r>
            <a:r>
              <a:rPr lang="ja-JP" altLang="en-US" dirty="0">
                <a:solidFill>
                  <a:schemeClr val="bg1"/>
                </a:solidFill>
              </a:rPr>
              <a:t>の性能試験</a:t>
            </a:r>
          </a:p>
        </p:txBody>
      </p:sp>
      <p:sp>
        <p:nvSpPr>
          <p:cNvPr id="7" name="正方形/長方形 6"/>
          <p:cNvSpPr/>
          <p:nvPr/>
        </p:nvSpPr>
        <p:spPr>
          <a:xfrm>
            <a:off x="71438" y="3643313"/>
            <a:ext cx="4429125"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LEP-i(+</a:t>
            </a:r>
            <a:r>
              <a:rPr lang="ja-JP" altLang="en-US" dirty="0">
                <a:solidFill>
                  <a:schemeClr val="bg1"/>
                </a:solidFill>
              </a:rPr>
              <a:t>静電分析部</a:t>
            </a:r>
            <a:r>
              <a:rPr lang="en-US" altLang="ja-JP" dirty="0">
                <a:solidFill>
                  <a:schemeClr val="bg1"/>
                </a:solidFill>
              </a:rPr>
              <a:t>)</a:t>
            </a:r>
            <a:r>
              <a:rPr lang="ja-JP" altLang="en-US" dirty="0">
                <a:solidFill>
                  <a:schemeClr val="bg1"/>
                </a:solidFill>
              </a:rPr>
              <a:t>の製作</a:t>
            </a:r>
          </a:p>
        </p:txBody>
      </p:sp>
      <p:sp>
        <p:nvSpPr>
          <p:cNvPr id="8" name="正方形/長方形 7"/>
          <p:cNvSpPr/>
          <p:nvPr/>
        </p:nvSpPr>
        <p:spPr>
          <a:xfrm>
            <a:off x="71438" y="2714625"/>
            <a:ext cx="4429125"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a:t>
            </a:r>
            <a:r>
              <a:rPr lang="en-US" altLang="ja-JP" dirty="0" err="1">
                <a:solidFill>
                  <a:schemeClr val="bg1"/>
                </a:solidFill>
              </a:rPr>
              <a:t>i</a:t>
            </a:r>
            <a:r>
              <a:rPr lang="en-US" altLang="ja-JP" dirty="0">
                <a:solidFill>
                  <a:schemeClr val="bg1"/>
                </a:solidFill>
              </a:rPr>
              <a:t>(</a:t>
            </a:r>
            <a:r>
              <a:rPr lang="ja-JP" altLang="en-US" dirty="0">
                <a:solidFill>
                  <a:schemeClr val="bg1"/>
                </a:solidFill>
              </a:rPr>
              <a:t>質量分析部</a:t>
            </a:r>
            <a:r>
              <a:rPr lang="en-US" altLang="ja-JP" dirty="0">
                <a:solidFill>
                  <a:schemeClr val="bg1"/>
                </a:solidFill>
              </a:rPr>
              <a:t>)</a:t>
            </a:r>
            <a:r>
              <a:rPr lang="ja-JP" altLang="en-US" dirty="0">
                <a:solidFill>
                  <a:schemeClr val="bg1"/>
                </a:solidFill>
              </a:rPr>
              <a:t>の性能試験</a:t>
            </a:r>
          </a:p>
        </p:txBody>
      </p:sp>
      <p:sp>
        <p:nvSpPr>
          <p:cNvPr id="9" name="正方形/長方形 8"/>
          <p:cNvSpPr/>
          <p:nvPr/>
        </p:nvSpPr>
        <p:spPr>
          <a:xfrm>
            <a:off x="71438" y="1785938"/>
            <a:ext cx="4429125"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LEP-i(</a:t>
            </a:r>
            <a:r>
              <a:rPr lang="ja-JP" altLang="en-US" dirty="0">
                <a:solidFill>
                  <a:schemeClr val="bg1"/>
                </a:solidFill>
              </a:rPr>
              <a:t>質量分析部</a:t>
            </a:r>
            <a:r>
              <a:rPr lang="en-US" altLang="ja-JP" dirty="0">
                <a:solidFill>
                  <a:schemeClr val="bg1"/>
                </a:solidFill>
              </a:rPr>
              <a:t>)</a:t>
            </a:r>
            <a:r>
              <a:rPr lang="ja-JP" altLang="en-US" dirty="0">
                <a:solidFill>
                  <a:schemeClr val="bg1"/>
                </a:solidFill>
              </a:rPr>
              <a:t>の製作</a:t>
            </a:r>
          </a:p>
        </p:txBody>
      </p:sp>
      <p:sp>
        <p:nvSpPr>
          <p:cNvPr id="10" name="正方形/長方形 9"/>
          <p:cNvSpPr/>
          <p:nvPr/>
        </p:nvSpPr>
        <p:spPr>
          <a:xfrm>
            <a:off x="71438" y="928688"/>
            <a:ext cx="5143500"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LEP-i(</a:t>
            </a:r>
            <a:r>
              <a:rPr lang="ja-JP" altLang="en-US" dirty="0">
                <a:solidFill>
                  <a:schemeClr val="bg1"/>
                </a:solidFill>
              </a:rPr>
              <a:t>静電分析部</a:t>
            </a:r>
            <a:r>
              <a:rPr lang="en-US" altLang="ja-JP" dirty="0">
                <a:solidFill>
                  <a:schemeClr val="bg1"/>
                </a:solidFill>
              </a:rPr>
              <a:t>+</a:t>
            </a:r>
            <a:r>
              <a:rPr lang="ja-JP" altLang="en-US" dirty="0">
                <a:solidFill>
                  <a:schemeClr val="bg1"/>
                </a:solidFill>
              </a:rPr>
              <a:t>質量分析部</a:t>
            </a:r>
            <a:r>
              <a:rPr lang="en-US" altLang="ja-JP" dirty="0">
                <a:solidFill>
                  <a:schemeClr val="bg1"/>
                </a:solidFill>
              </a:rPr>
              <a:t>)</a:t>
            </a:r>
            <a:r>
              <a:rPr lang="ja-JP" altLang="en-US" dirty="0">
                <a:solidFill>
                  <a:schemeClr val="bg1"/>
                </a:solidFill>
              </a:rPr>
              <a:t>のモデル設計開発</a:t>
            </a:r>
          </a:p>
        </p:txBody>
      </p:sp>
      <p:sp>
        <p:nvSpPr>
          <p:cNvPr id="11" name="下矢印 10"/>
          <p:cNvSpPr/>
          <p:nvPr/>
        </p:nvSpPr>
        <p:spPr>
          <a:xfrm>
            <a:off x="2000250" y="1500188"/>
            <a:ext cx="642938" cy="2143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2" name="下矢印 11"/>
          <p:cNvSpPr/>
          <p:nvPr/>
        </p:nvSpPr>
        <p:spPr>
          <a:xfrm>
            <a:off x="2000250" y="2357438"/>
            <a:ext cx="642938" cy="2143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3" name="下矢印 12"/>
          <p:cNvSpPr/>
          <p:nvPr/>
        </p:nvSpPr>
        <p:spPr>
          <a:xfrm>
            <a:off x="2000250" y="3286125"/>
            <a:ext cx="642938" cy="21431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4" name="下矢印 13"/>
          <p:cNvSpPr/>
          <p:nvPr/>
        </p:nvSpPr>
        <p:spPr>
          <a:xfrm>
            <a:off x="2000250" y="4214813"/>
            <a:ext cx="642938" cy="2143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5" name="下矢印 14"/>
          <p:cNvSpPr/>
          <p:nvPr/>
        </p:nvSpPr>
        <p:spPr>
          <a:xfrm>
            <a:off x="2000250" y="5072063"/>
            <a:ext cx="642938" cy="2143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6" name="下矢印 15"/>
          <p:cNvSpPr/>
          <p:nvPr/>
        </p:nvSpPr>
        <p:spPr>
          <a:xfrm>
            <a:off x="2000250" y="5929313"/>
            <a:ext cx="642938" cy="2143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6401" name="テキスト ボックス 20"/>
          <p:cNvSpPr txBox="1">
            <a:spLocks noChangeArrowheads="1"/>
          </p:cNvSpPr>
          <p:nvPr/>
        </p:nvSpPr>
        <p:spPr bwMode="auto">
          <a:xfrm>
            <a:off x="5429250" y="928688"/>
            <a:ext cx="1108075" cy="369887"/>
          </a:xfrm>
          <a:prstGeom prst="rect">
            <a:avLst/>
          </a:prstGeom>
          <a:noFill/>
          <a:ln w="9525">
            <a:noFill/>
            <a:miter lim="800000"/>
            <a:headEnd/>
            <a:tailEnd/>
          </a:ln>
        </p:spPr>
        <p:txBody>
          <a:bodyPr wrap="none">
            <a:spAutoFit/>
          </a:bodyPr>
          <a:lstStyle/>
          <a:p>
            <a:r>
              <a:rPr lang="ja-JP" altLang="en-US">
                <a:solidFill>
                  <a:schemeClr val="bg1"/>
                </a:solidFill>
              </a:rPr>
              <a:t>設計済み</a:t>
            </a:r>
          </a:p>
        </p:txBody>
      </p:sp>
      <p:sp>
        <p:nvSpPr>
          <p:cNvPr id="16402" name="テキスト ボックス 21"/>
          <p:cNvSpPr txBox="1">
            <a:spLocks noChangeArrowheads="1"/>
          </p:cNvSpPr>
          <p:nvPr/>
        </p:nvSpPr>
        <p:spPr bwMode="auto">
          <a:xfrm>
            <a:off x="4572000" y="1785938"/>
            <a:ext cx="749300" cy="369887"/>
          </a:xfrm>
          <a:prstGeom prst="rect">
            <a:avLst/>
          </a:prstGeom>
          <a:noFill/>
          <a:ln w="9525">
            <a:noFill/>
            <a:miter lim="800000"/>
            <a:headEnd/>
            <a:tailEnd/>
          </a:ln>
        </p:spPr>
        <p:txBody>
          <a:bodyPr wrap="none">
            <a:spAutoFit/>
          </a:bodyPr>
          <a:lstStyle/>
          <a:p>
            <a:r>
              <a:rPr lang="en-US" altLang="ja-JP">
                <a:solidFill>
                  <a:schemeClr val="bg1"/>
                </a:solidFill>
              </a:rPr>
              <a:t>Here!</a:t>
            </a:r>
            <a:endParaRPr lang="ja-JP" altLang="en-US">
              <a:solidFill>
                <a:schemeClr val="bg1"/>
              </a:solidFill>
            </a:endParaRPr>
          </a:p>
        </p:txBody>
      </p:sp>
      <p:sp>
        <p:nvSpPr>
          <p:cNvPr id="16403" name="テキスト ボックス 21"/>
          <p:cNvSpPr txBox="1">
            <a:spLocks noChangeArrowheads="1"/>
          </p:cNvSpPr>
          <p:nvPr/>
        </p:nvSpPr>
        <p:spPr bwMode="auto">
          <a:xfrm>
            <a:off x="5286375" y="2928938"/>
            <a:ext cx="3695700" cy="923925"/>
          </a:xfrm>
          <a:prstGeom prst="rect">
            <a:avLst/>
          </a:prstGeom>
          <a:noFill/>
          <a:ln w="9525">
            <a:noFill/>
            <a:miter lim="800000"/>
            <a:headEnd/>
            <a:tailEnd/>
          </a:ln>
        </p:spPr>
        <p:txBody>
          <a:bodyPr wrap="none">
            <a:spAutoFit/>
          </a:bodyPr>
          <a:lstStyle/>
          <a:p>
            <a:r>
              <a:rPr lang="ja-JP" altLang="en-US">
                <a:solidFill>
                  <a:schemeClr val="bg1"/>
                </a:solidFill>
              </a:rPr>
              <a:t>実験で得られるカウントレートで設計</a:t>
            </a:r>
            <a:endParaRPr lang="en-US" altLang="ja-JP">
              <a:solidFill>
                <a:schemeClr val="bg1"/>
              </a:solidFill>
            </a:endParaRPr>
          </a:p>
          <a:p>
            <a:r>
              <a:rPr lang="ja-JP" altLang="en-US">
                <a:solidFill>
                  <a:schemeClr val="bg1"/>
                </a:solidFill>
              </a:rPr>
              <a:t>を確認するために、</a:t>
            </a:r>
            <a:r>
              <a:rPr lang="en-US" altLang="ja-JP">
                <a:solidFill>
                  <a:schemeClr val="bg1"/>
                </a:solidFill>
              </a:rPr>
              <a:t>Simulation</a:t>
            </a:r>
            <a:r>
              <a:rPr lang="ja-JP" altLang="en-US">
                <a:solidFill>
                  <a:schemeClr val="bg1"/>
                </a:solidFill>
              </a:rPr>
              <a:t>によ</a:t>
            </a:r>
            <a:endParaRPr lang="en-US" altLang="ja-JP">
              <a:solidFill>
                <a:schemeClr val="bg1"/>
              </a:solidFill>
            </a:endParaRPr>
          </a:p>
          <a:p>
            <a:r>
              <a:rPr lang="ja-JP" altLang="en-US">
                <a:solidFill>
                  <a:schemeClr val="bg1"/>
                </a:solidFill>
              </a:rPr>
              <a:t>ってカウントレートを見積もる。</a:t>
            </a:r>
          </a:p>
        </p:txBody>
      </p:sp>
      <p:sp>
        <p:nvSpPr>
          <p:cNvPr id="26" name="下矢印 25"/>
          <p:cNvSpPr/>
          <p:nvPr/>
        </p:nvSpPr>
        <p:spPr>
          <a:xfrm>
            <a:off x="6437313" y="2357438"/>
            <a:ext cx="928687"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6405" name="テキスト ボックス 26"/>
          <p:cNvSpPr txBox="1">
            <a:spLocks noChangeArrowheads="1"/>
          </p:cNvSpPr>
          <p:nvPr/>
        </p:nvSpPr>
        <p:spPr bwMode="auto">
          <a:xfrm>
            <a:off x="5572125" y="1857375"/>
            <a:ext cx="2646363" cy="369888"/>
          </a:xfrm>
          <a:prstGeom prst="rect">
            <a:avLst/>
          </a:prstGeom>
          <a:noFill/>
          <a:ln w="9525">
            <a:noFill/>
            <a:miter lim="800000"/>
            <a:headEnd/>
            <a:tailEnd/>
          </a:ln>
        </p:spPr>
        <p:txBody>
          <a:bodyPr wrap="none">
            <a:spAutoFit/>
          </a:bodyPr>
          <a:lstStyle/>
          <a:p>
            <a:r>
              <a:rPr lang="ja-JP" altLang="en-US">
                <a:solidFill>
                  <a:schemeClr val="bg1"/>
                </a:solidFill>
              </a:rPr>
              <a:t>現在、質量分析部製作中</a:t>
            </a:r>
            <a:endParaRPr lang="en-US" altLang="ja-JP">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7" name="タイトル 1"/>
          <p:cNvSpPr txBox="1">
            <a:spLocks/>
          </p:cNvSpPr>
          <p:nvPr/>
        </p:nvSpPr>
        <p:spPr bwMode="auto">
          <a:xfrm>
            <a:off x="0" y="0"/>
            <a:ext cx="1143000" cy="357188"/>
          </a:xfrm>
          <a:prstGeom prst="rect">
            <a:avLst/>
          </a:prstGeom>
          <a:noFill/>
          <a:ln w="9525">
            <a:noFill/>
            <a:miter lim="800000"/>
            <a:headEnd/>
            <a:tailEnd/>
          </a:ln>
        </p:spPr>
        <p:txBody>
          <a:bodyPr anchor="ctr"/>
          <a:lstStyle/>
          <a:p>
            <a:pPr algn="ctr">
              <a:defRPr/>
            </a:pPr>
            <a:r>
              <a:rPr lang="ja-JP" altLang="en-US" sz="1200" dirty="0">
                <a:solidFill>
                  <a:schemeClr val="bg1"/>
                </a:solidFill>
                <a:latin typeface="+mj-lt"/>
                <a:ea typeface="+mj-ea"/>
                <a:cs typeface="+mj-cs"/>
              </a:rPr>
              <a:t>現在の状況</a:t>
            </a:r>
          </a:p>
        </p:txBody>
      </p:sp>
      <p:sp>
        <p:nvSpPr>
          <p:cNvPr id="17412" name="テキスト ボックス 9"/>
          <p:cNvSpPr txBox="1">
            <a:spLocks noChangeArrowheads="1"/>
          </p:cNvSpPr>
          <p:nvPr/>
        </p:nvSpPr>
        <p:spPr bwMode="auto">
          <a:xfrm>
            <a:off x="5143500" y="4643438"/>
            <a:ext cx="3565525" cy="923925"/>
          </a:xfrm>
          <a:prstGeom prst="rect">
            <a:avLst/>
          </a:prstGeom>
          <a:noFill/>
          <a:ln w="9525">
            <a:noFill/>
            <a:miter lim="800000"/>
            <a:headEnd/>
            <a:tailEnd/>
          </a:ln>
        </p:spPr>
        <p:txBody>
          <a:bodyPr wrap="none">
            <a:spAutoFit/>
          </a:bodyPr>
          <a:lstStyle/>
          <a:p>
            <a:r>
              <a:rPr lang="en-US" altLang="ja-JP">
                <a:solidFill>
                  <a:schemeClr val="bg1"/>
                </a:solidFill>
              </a:rPr>
              <a:t>1</a:t>
            </a:r>
            <a:r>
              <a:rPr lang="ja-JP" altLang="en-US">
                <a:solidFill>
                  <a:schemeClr val="bg1"/>
                </a:solidFill>
              </a:rPr>
              <a:t>セクタにビームを入れて</a:t>
            </a:r>
            <a:endParaRPr lang="en-US" altLang="ja-JP">
              <a:solidFill>
                <a:schemeClr val="bg1"/>
              </a:solidFill>
            </a:endParaRPr>
          </a:p>
          <a:p>
            <a:r>
              <a:rPr lang="en-US" altLang="ja-JP">
                <a:solidFill>
                  <a:schemeClr val="bg1"/>
                </a:solidFill>
              </a:rPr>
              <a:t>simulate</a:t>
            </a:r>
            <a:r>
              <a:rPr lang="ja-JP" altLang="en-US">
                <a:solidFill>
                  <a:schemeClr val="bg1"/>
                </a:solidFill>
              </a:rPr>
              <a:t>し、カウントレートを調べて</a:t>
            </a:r>
            <a:endParaRPr lang="en-US" altLang="ja-JP">
              <a:solidFill>
                <a:schemeClr val="bg1"/>
              </a:solidFill>
            </a:endParaRPr>
          </a:p>
          <a:p>
            <a:r>
              <a:rPr lang="ja-JP" altLang="en-US">
                <a:solidFill>
                  <a:schemeClr val="bg1"/>
                </a:solidFill>
              </a:rPr>
              <a:t>実験に備える</a:t>
            </a:r>
          </a:p>
        </p:txBody>
      </p:sp>
      <p:pic>
        <p:nvPicPr>
          <p:cNvPr id="17413" name="Picture 2" descr="C:\Documents and Settings\Administrator\デスクトップ\captmp\001635.jpg"/>
          <p:cNvPicPr>
            <a:picLocks noChangeAspect="1" noChangeArrowheads="1"/>
          </p:cNvPicPr>
          <p:nvPr/>
        </p:nvPicPr>
        <p:blipFill>
          <a:blip r:embed="rId4" cstate="print"/>
          <a:srcRect/>
          <a:stretch>
            <a:fillRect/>
          </a:stretch>
        </p:blipFill>
        <p:spPr bwMode="auto">
          <a:xfrm>
            <a:off x="142875" y="3286125"/>
            <a:ext cx="4510088" cy="3092450"/>
          </a:xfrm>
          <a:prstGeom prst="rect">
            <a:avLst/>
          </a:prstGeom>
          <a:noFill/>
          <a:ln w="9525">
            <a:noFill/>
            <a:miter lim="800000"/>
            <a:headEnd/>
            <a:tailEnd/>
          </a:ln>
        </p:spPr>
      </p:pic>
      <p:cxnSp>
        <p:nvCxnSpPr>
          <p:cNvPr id="28" name="直線コネクタ 27"/>
          <p:cNvCxnSpPr/>
          <p:nvPr/>
        </p:nvCxnSpPr>
        <p:spPr>
          <a:xfrm rot="16200000" flipH="1">
            <a:off x="1964532" y="4964906"/>
            <a:ext cx="1143000" cy="357187"/>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357438" y="4572000"/>
            <a:ext cx="1000125" cy="785813"/>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17416" name="テキスト ボックス 5"/>
          <p:cNvSpPr txBox="1">
            <a:spLocks noChangeArrowheads="1"/>
          </p:cNvSpPr>
          <p:nvPr/>
        </p:nvSpPr>
        <p:spPr bwMode="auto">
          <a:xfrm>
            <a:off x="1214438" y="6345238"/>
            <a:ext cx="2608262" cy="369887"/>
          </a:xfrm>
          <a:prstGeom prst="rect">
            <a:avLst/>
          </a:prstGeom>
          <a:solidFill>
            <a:srgbClr val="FFC000"/>
          </a:solidFill>
          <a:ln w="9525">
            <a:noFill/>
            <a:miter lim="800000"/>
            <a:headEnd/>
            <a:tailEnd/>
          </a:ln>
        </p:spPr>
        <p:txBody>
          <a:bodyPr wrap="none">
            <a:spAutoFit/>
          </a:bodyPr>
          <a:lstStyle/>
          <a:p>
            <a:r>
              <a:rPr lang="en-US" altLang="ja-JP"/>
              <a:t>[Uchida  2008] modified</a:t>
            </a:r>
            <a:endParaRPr lang="ja-JP" altLang="en-US"/>
          </a:p>
        </p:txBody>
      </p:sp>
      <p:sp>
        <p:nvSpPr>
          <p:cNvPr id="17417" name="テキスト ボックス 34"/>
          <p:cNvSpPr txBox="1">
            <a:spLocks noChangeArrowheads="1"/>
          </p:cNvSpPr>
          <p:nvPr/>
        </p:nvSpPr>
        <p:spPr bwMode="auto">
          <a:xfrm>
            <a:off x="5072063" y="3286125"/>
            <a:ext cx="3709987" cy="461963"/>
          </a:xfrm>
          <a:prstGeom prst="rect">
            <a:avLst/>
          </a:prstGeom>
          <a:noFill/>
          <a:ln w="9525">
            <a:noFill/>
            <a:miter lim="800000"/>
            <a:headEnd/>
            <a:tailEnd/>
          </a:ln>
        </p:spPr>
        <p:txBody>
          <a:bodyPr wrap="none">
            <a:spAutoFit/>
          </a:bodyPr>
          <a:lstStyle/>
          <a:p>
            <a:r>
              <a:rPr lang="ja-JP" altLang="en-US" sz="2400">
                <a:solidFill>
                  <a:schemeClr val="bg1"/>
                </a:solidFill>
              </a:rPr>
              <a:t>質量分析部はセクター構造</a:t>
            </a:r>
          </a:p>
        </p:txBody>
      </p:sp>
      <p:sp>
        <p:nvSpPr>
          <p:cNvPr id="37" name="下矢印 36"/>
          <p:cNvSpPr/>
          <p:nvPr/>
        </p:nvSpPr>
        <p:spPr>
          <a:xfrm>
            <a:off x="6429375" y="4071938"/>
            <a:ext cx="9286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7419" name="テキスト ボックス 16"/>
          <p:cNvSpPr txBox="1">
            <a:spLocks noChangeArrowheads="1"/>
          </p:cNvSpPr>
          <p:nvPr/>
        </p:nvSpPr>
        <p:spPr bwMode="auto">
          <a:xfrm>
            <a:off x="3286125" y="214313"/>
            <a:ext cx="2303463" cy="523875"/>
          </a:xfrm>
          <a:prstGeom prst="rect">
            <a:avLst/>
          </a:prstGeom>
          <a:noFill/>
          <a:ln w="9525">
            <a:noFill/>
            <a:miter lim="800000"/>
            <a:headEnd/>
            <a:tailEnd/>
          </a:ln>
        </p:spPr>
        <p:txBody>
          <a:bodyPr wrap="none">
            <a:spAutoFit/>
          </a:bodyPr>
          <a:lstStyle/>
          <a:p>
            <a:r>
              <a:rPr lang="ja-JP" altLang="en-US" sz="2800">
                <a:solidFill>
                  <a:schemeClr val="bg1"/>
                </a:solidFill>
              </a:rPr>
              <a:t>実験への備え</a:t>
            </a:r>
          </a:p>
        </p:txBody>
      </p:sp>
      <p:sp>
        <p:nvSpPr>
          <p:cNvPr id="17420" name="テキスト ボックス 18"/>
          <p:cNvSpPr txBox="1">
            <a:spLocks noChangeArrowheads="1"/>
          </p:cNvSpPr>
          <p:nvPr/>
        </p:nvSpPr>
        <p:spPr bwMode="auto">
          <a:xfrm>
            <a:off x="357188" y="1143000"/>
            <a:ext cx="5072062" cy="369888"/>
          </a:xfrm>
          <a:prstGeom prst="rect">
            <a:avLst/>
          </a:prstGeom>
          <a:noFill/>
          <a:ln w="9525">
            <a:noFill/>
            <a:miter lim="800000"/>
            <a:headEnd/>
            <a:tailEnd/>
          </a:ln>
        </p:spPr>
        <p:txBody>
          <a:bodyPr>
            <a:spAutoFit/>
          </a:bodyPr>
          <a:lstStyle/>
          <a:p>
            <a:r>
              <a:rPr lang="ja-JP" altLang="en-US">
                <a:solidFill>
                  <a:schemeClr val="bg1"/>
                </a:solidFill>
              </a:rPr>
              <a:t>・</a:t>
            </a:r>
            <a:r>
              <a:rPr lang="en-US" altLang="ja-JP">
                <a:solidFill>
                  <a:schemeClr val="bg1"/>
                </a:solidFill>
              </a:rPr>
              <a:t>G-factor : 2.6×10</a:t>
            </a:r>
            <a:r>
              <a:rPr lang="en-US" altLang="ja-JP" baseline="30000">
                <a:solidFill>
                  <a:schemeClr val="bg1"/>
                </a:solidFill>
              </a:rPr>
              <a:t>-3</a:t>
            </a:r>
            <a:r>
              <a:rPr lang="en-US" altLang="ja-JP">
                <a:solidFill>
                  <a:schemeClr val="bg1"/>
                </a:solidFill>
              </a:rPr>
              <a:t> [cm</a:t>
            </a:r>
            <a:r>
              <a:rPr lang="en-US" altLang="ja-JP" baseline="30000">
                <a:solidFill>
                  <a:schemeClr val="bg1"/>
                </a:solidFill>
              </a:rPr>
              <a:t>2</a:t>
            </a:r>
            <a:r>
              <a:rPr lang="en-US" altLang="ja-JP">
                <a:solidFill>
                  <a:schemeClr val="bg1"/>
                </a:solidFill>
              </a:rPr>
              <a:t> sr keV / keV / 22.5°]</a:t>
            </a:r>
            <a:endParaRPr lang="ja-JP" altLang="en-US">
              <a:solidFill>
                <a:schemeClr val="bg1"/>
              </a:solidFill>
            </a:endParaRPr>
          </a:p>
        </p:txBody>
      </p:sp>
      <p:sp>
        <p:nvSpPr>
          <p:cNvPr id="17421" name="テキスト ボックス 19"/>
          <p:cNvSpPr txBox="1">
            <a:spLocks noChangeArrowheads="1"/>
          </p:cNvSpPr>
          <p:nvPr/>
        </p:nvSpPr>
        <p:spPr bwMode="auto">
          <a:xfrm>
            <a:off x="357188" y="1487488"/>
            <a:ext cx="3967162" cy="369887"/>
          </a:xfrm>
          <a:prstGeom prst="rect">
            <a:avLst/>
          </a:prstGeom>
          <a:noFill/>
          <a:ln w="9525">
            <a:noFill/>
            <a:miter lim="800000"/>
            <a:headEnd/>
            <a:tailEnd/>
          </a:ln>
        </p:spPr>
        <p:txBody>
          <a:bodyPr wrap="none">
            <a:spAutoFit/>
          </a:bodyPr>
          <a:lstStyle/>
          <a:p>
            <a:r>
              <a:rPr lang="ja-JP" altLang="en-US">
                <a:solidFill>
                  <a:schemeClr val="bg1"/>
                </a:solidFill>
              </a:rPr>
              <a:t>・</a:t>
            </a:r>
            <a:r>
              <a:rPr lang="en-US" altLang="ja-JP">
                <a:solidFill>
                  <a:schemeClr val="bg1"/>
                </a:solidFill>
              </a:rPr>
              <a:t>Energy range : 10[eV/q] – 25[keV/q]</a:t>
            </a:r>
            <a:endParaRPr lang="ja-JP" altLang="en-US">
              <a:solidFill>
                <a:schemeClr val="bg1"/>
              </a:solidFill>
            </a:endParaRPr>
          </a:p>
        </p:txBody>
      </p:sp>
      <p:sp>
        <p:nvSpPr>
          <p:cNvPr id="17422" name="テキスト ボックス 20"/>
          <p:cNvSpPr txBox="1">
            <a:spLocks noChangeArrowheads="1"/>
          </p:cNvSpPr>
          <p:nvPr/>
        </p:nvSpPr>
        <p:spPr bwMode="auto">
          <a:xfrm>
            <a:off x="357188" y="1857375"/>
            <a:ext cx="2749550" cy="369888"/>
          </a:xfrm>
          <a:prstGeom prst="rect">
            <a:avLst/>
          </a:prstGeom>
          <a:noFill/>
          <a:ln w="9525">
            <a:noFill/>
            <a:miter lim="800000"/>
            <a:headEnd/>
            <a:tailEnd/>
          </a:ln>
        </p:spPr>
        <p:txBody>
          <a:bodyPr wrap="none">
            <a:spAutoFit/>
          </a:bodyPr>
          <a:lstStyle/>
          <a:p>
            <a:r>
              <a:rPr lang="ja-JP" altLang="en-US">
                <a:solidFill>
                  <a:schemeClr val="bg1"/>
                </a:solidFill>
              </a:rPr>
              <a:t>・</a:t>
            </a:r>
            <a:r>
              <a:rPr lang="en-US" altLang="ja-JP">
                <a:solidFill>
                  <a:schemeClr val="bg1"/>
                </a:solidFill>
              </a:rPr>
              <a:t>Energy resolution : 16%</a:t>
            </a:r>
            <a:endParaRPr lang="ja-JP" altLang="en-US">
              <a:solidFill>
                <a:schemeClr val="bg1"/>
              </a:solidFill>
            </a:endParaRPr>
          </a:p>
        </p:txBody>
      </p:sp>
      <p:sp>
        <p:nvSpPr>
          <p:cNvPr id="17423" name="テキスト ボックス 21"/>
          <p:cNvSpPr txBox="1">
            <a:spLocks noChangeArrowheads="1"/>
          </p:cNvSpPr>
          <p:nvPr/>
        </p:nvSpPr>
        <p:spPr bwMode="auto">
          <a:xfrm>
            <a:off x="357188" y="2214563"/>
            <a:ext cx="3827462" cy="369887"/>
          </a:xfrm>
          <a:prstGeom prst="rect">
            <a:avLst/>
          </a:prstGeom>
          <a:noFill/>
          <a:ln w="9525">
            <a:noFill/>
            <a:miter lim="800000"/>
            <a:headEnd/>
            <a:tailEnd/>
          </a:ln>
        </p:spPr>
        <p:txBody>
          <a:bodyPr wrap="none">
            <a:spAutoFit/>
          </a:bodyPr>
          <a:lstStyle/>
          <a:p>
            <a:r>
              <a:rPr lang="ja-JP" altLang="en-US">
                <a:solidFill>
                  <a:schemeClr val="bg1"/>
                </a:solidFill>
              </a:rPr>
              <a:t>・</a:t>
            </a:r>
            <a:r>
              <a:rPr lang="en-US" altLang="ja-JP">
                <a:solidFill>
                  <a:schemeClr val="bg1"/>
                </a:solidFill>
              </a:rPr>
              <a:t>angle resolution(azimuth) : 22.5°</a:t>
            </a:r>
            <a:endParaRPr lang="ja-JP" altLang="en-US">
              <a:solidFill>
                <a:schemeClr val="bg1"/>
              </a:solidFill>
            </a:endParaRPr>
          </a:p>
        </p:txBody>
      </p:sp>
      <p:sp>
        <p:nvSpPr>
          <p:cNvPr id="17424" name="テキスト ボックス 24"/>
          <p:cNvSpPr txBox="1">
            <a:spLocks noChangeArrowheads="1"/>
          </p:cNvSpPr>
          <p:nvPr/>
        </p:nvSpPr>
        <p:spPr bwMode="auto">
          <a:xfrm>
            <a:off x="5572125" y="1714500"/>
            <a:ext cx="3092450" cy="923925"/>
          </a:xfrm>
          <a:prstGeom prst="rect">
            <a:avLst/>
          </a:prstGeom>
          <a:noFill/>
          <a:ln w="9525">
            <a:noFill/>
            <a:miter lim="800000"/>
            <a:headEnd/>
            <a:tailEnd/>
          </a:ln>
        </p:spPr>
        <p:txBody>
          <a:bodyPr wrap="none">
            <a:spAutoFit/>
          </a:bodyPr>
          <a:lstStyle/>
          <a:p>
            <a:r>
              <a:rPr lang="ja-JP" altLang="en-US">
                <a:solidFill>
                  <a:schemeClr val="bg1"/>
                </a:solidFill>
              </a:rPr>
              <a:t>実験で得られたカウントレート</a:t>
            </a:r>
            <a:endParaRPr lang="en-US" altLang="ja-JP">
              <a:solidFill>
                <a:schemeClr val="bg1"/>
              </a:solidFill>
            </a:endParaRPr>
          </a:p>
          <a:p>
            <a:r>
              <a:rPr lang="ja-JP" altLang="en-US">
                <a:solidFill>
                  <a:schemeClr val="bg1"/>
                </a:solidFill>
              </a:rPr>
              <a:t>と比較するために、</a:t>
            </a:r>
            <a:r>
              <a:rPr lang="en-US" altLang="ja-JP">
                <a:solidFill>
                  <a:schemeClr val="bg1"/>
                </a:solidFill>
              </a:rPr>
              <a:t>simulation</a:t>
            </a:r>
          </a:p>
          <a:p>
            <a:r>
              <a:rPr lang="ja-JP" altLang="en-US">
                <a:solidFill>
                  <a:schemeClr val="bg1"/>
                </a:solidFill>
              </a:rPr>
              <a:t>でカウントレートを調べる</a:t>
            </a:r>
          </a:p>
        </p:txBody>
      </p:sp>
      <p:sp>
        <p:nvSpPr>
          <p:cNvPr id="26" name="正方形/長方形 25"/>
          <p:cNvSpPr/>
          <p:nvPr/>
        </p:nvSpPr>
        <p:spPr>
          <a:xfrm>
            <a:off x="214313" y="1000125"/>
            <a:ext cx="5143500" cy="2214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7426" name="テキスト ボックス 17"/>
          <p:cNvSpPr txBox="1">
            <a:spLocks noChangeArrowheads="1"/>
          </p:cNvSpPr>
          <p:nvPr/>
        </p:nvSpPr>
        <p:spPr bwMode="auto">
          <a:xfrm>
            <a:off x="428625" y="785813"/>
            <a:ext cx="3297238"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モデル設計開発で得られた性能</a:t>
            </a:r>
          </a:p>
        </p:txBody>
      </p:sp>
      <p:sp>
        <p:nvSpPr>
          <p:cNvPr id="17427" name="テキスト ボックス 21"/>
          <p:cNvSpPr txBox="1">
            <a:spLocks noChangeArrowheads="1"/>
          </p:cNvSpPr>
          <p:nvPr/>
        </p:nvSpPr>
        <p:spPr bwMode="auto">
          <a:xfrm>
            <a:off x="357188" y="2571750"/>
            <a:ext cx="3557587" cy="369888"/>
          </a:xfrm>
          <a:prstGeom prst="rect">
            <a:avLst/>
          </a:prstGeom>
          <a:noFill/>
          <a:ln w="9525">
            <a:noFill/>
            <a:miter lim="800000"/>
            <a:headEnd/>
            <a:tailEnd/>
          </a:ln>
        </p:spPr>
        <p:txBody>
          <a:bodyPr wrap="none">
            <a:spAutoFit/>
          </a:bodyPr>
          <a:lstStyle/>
          <a:p>
            <a:r>
              <a:rPr lang="ja-JP" altLang="en-US">
                <a:solidFill>
                  <a:schemeClr val="bg1"/>
                </a:solidFill>
              </a:rPr>
              <a:t>・</a:t>
            </a:r>
            <a:r>
              <a:rPr lang="en-US" altLang="ja-JP">
                <a:solidFill>
                  <a:schemeClr val="bg1"/>
                </a:solidFill>
              </a:rPr>
              <a:t>angle resolution(elevation) : 5°</a:t>
            </a:r>
            <a:endParaRPr lang="ja-JP"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4056063" y="938213"/>
            <a:ext cx="4730750" cy="5848350"/>
          </a:xfrm>
          <a:prstGeom prst="rect">
            <a:avLst/>
          </a:prstGeom>
          <a:noFill/>
          <a:ln w="9525">
            <a:noFill/>
            <a:miter lim="800000"/>
            <a:headEnd/>
            <a:tailEnd/>
          </a:ln>
        </p:spPr>
      </p:pic>
      <p:sp>
        <p:nvSpPr>
          <p:cNvPr id="18436" name="タイトル 1"/>
          <p:cNvSpPr>
            <a:spLocks noGrp="1"/>
          </p:cNvSpPr>
          <p:nvPr>
            <p:ph type="title"/>
          </p:nvPr>
        </p:nvSpPr>
        <p:spPr>
          <a:xfrm>
            <a:off x="0" y="0"/>
            <a:ext cx="1143000" cy="357188"/>
          </a:xfrm>
        </p:spPr>
        <p:txBody>
          <a:bodyPr/>
          <a:lstStyle/>
          <a:p>
            <a:pPr eaLnBrk="1" hangingPunct="1"/>
            <a:r>
              <a:rPr lang="ja-JP" altLang="en-US" sz="1200" smtClean="0">
                <a:solidFill>
                  <a:schemeClr val="bg1"/>
                </a:solidFill>
              </a:rPr>
              <a:t>現在の状況</a:t>
            </a:r>
          </a:p>
        </p:txBody>
      </p:sp>
      <p:sp>
        <p:nvSpPr>
          <p:cNvPr id="9" name="正方形/長方形 8"/>
          <p:cNvSpPr/>
          <p:nvPr/>
        </p:nvSpPr>
        <p:spPr>
          <a:xfrm>
            <a:off x="6199188" y="4202113"/>
            <a:ext cx="1214437" cy="2857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8438" name="テキスト ボックス 9"/>
          <p:cNvSpPr txBox="1">
            <a:spLocks noChangeArrowheads="1"/>
          </p:cNvSpPr>
          <p:nvPr/>
        </p:nvSpPr>
        <p:spPr bwMode="auto">
          <a:xfrm>
            <a:off x="7367588" y="4000500"/>
            <a:ext cx="1403350" cy="369888"/>
          </a:xfrm>
          <a:prstGeom prst="rect">
            <a:avLst/>
          </a:prstGeom>
          <a:noFill/>
          <a:ln w="9525">
            <a:noFill/>
            <a:miter lim="800000"/>
            <a:headEnd/>
            <a:tailEnd/>
          </a:ln>
        </p:spPr>
        <p:txBody>
          <a:bodyPr wrap="none">
            <a:spAutoFit/>
          </a:bodyPr>
          <a:lstStyle/>
          <a:p>
            <a:r>
              <a:rPr lang="en-US" altLang="ja-JP">
                <a:solidFill>
                  <a:srgbClr val="00B0F0"/>
                </a:solidFill>
              </a:rPr>
              <a:t>Slit(</a:t>
            </a:r>
            <a:r>
              <a:rPr lang="ja-JP" altLang="en-US">
                <a:solidFill>
                  <a:srgbClr val="00B0F0"/>
                </a:solidFill>
              </a:rPr>
              <a:t>幅</a:t>
            </a:r>
            <a:r>
              <a:rPr lang="en-US" altLang="ja-JP">
                <a:solidFill>
                  <a:srgbClr val="00B0F0"/>
                </a:solidFill>
              </a:rPr>
              <a:t>4mm)</a:t>
            </a:r>
            <a:endParaRPr lang="ja-JP" altLang="en-US">
              <a:solidFill>
                <a:srgbClr val="00B0F0"/>
              </a:solidFill>
            </a:endParaRPr>
          </a:p>
        </p:txBody>
      </p:sp>
      <p:sp>
        <p:nvSpPr>
          <p:cNvPr id="11" name="正方形/長方形 10"/>
          <p:cNvSpPr/>
          <p:nvPr/>
        </p:nvSpPr>
        <p:spPr>
          <a:xfrm>
            <a:off x="5842000" y="3344863"/>
            <a:ext cx="1714500" cy="357187"/>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8440" name="テキスト ボックス 11"/>
          <p:cNvSpPr txBox="1">
            <a:spLocks noChangeArrowheads="1"/>
          </p:cNvSpPr>
          <p:nvPr/>
        </p:nvSpPr>
        <p:spPr bwMode="auto">
          <a:xfrm>
            <a:off x="4556125" y="3344863"/>
            <a:ext cx="1223963" cy="646112"/>
          </a:xfrm>
          <a:prstGeom prst="rect">
            <a:avLst/>
          </a:prstGeom>
          <a:noFill/>
          <a:ln w="9525">
            <a:noFill/>
            <a:miter lim="800000"/>
            <a:headEnd/>
            <a:tailEnd/>
          </a:ln>
        </p:spPr>
        <p:txBody>
          <a:bodyPr wrap="none">
            <a:spAutoFit/>
          </a:bodyPr>
          <a:lstStyle/>
          <a:p>
            <a:r>
              <a:rPr lang="en-US" altLang="ja-JP">
                <a:solidFill>
                  <a:srgbClr val="00B0F0"/>
                </a:solidFill>
              </a:rPr>
              <a:t>Collimator</a:t>
            </a:r>
          </a:p>
          <a:p>
            <a:r>
              <a:rPr lang="ja-JP" altLang="en-US">
                <a:solidFill>
                  <a:srgbClr val="00B0F0"/>
                </a:solidFill>
              </a:rPr>
              <a:t>幅</a:t>
            </a:r>
            <a:r>
              <a:rPr lang="en-US" altLang="ja-JP">
                <a:solidFill>
                  <a:srgbClr val="00B0F0"/>
                </a:solidFill>
              </a:rPr>
              <a:t>(4mm)</a:t>
            </a:r>
            <a:endParaRPr lang="ja-JP" altLang="en-US">
              <a:solidFill>
                <a:srgbClr val="00B0F0"/>
              </a:solidFill>
            </a:endParaRPr>
          </a:p>
        </p:txBody>
      </p:sp>
      <p:sp>
        <p:nvSpPr>
          <p:cNvPr id="18441" name="テキスト ボックス 12"/>
          <p:cNvSpPr txBox="1">
            <a:spLocks noChangeArrowheads="1"/>
          </p:cNvSpPr>
          <p:nvPr/>
        </p:nvSpPr>
        <p:spPr bwMode="auto">
          <a:xfrm>
            <a:off x="1500188" y="47625"/>
            <a:ext cx="6027737" cy="523875"/>
          </a:xfrm>
          <a:prstGeom prst="rect">
            <a:avLst/>
          </a:prstGeom>
          <a:noFill/>
          <a:ln w="9525">
            <a:noFill/>
            <a:miter lim="800000"/>
            <a:headEnd/>
            <a:tailEnd/>
          </a:ln>
        </p:spPr>
        <p:txBody>
          <a:bodyPr wrap="none">
            <a:spAutoFit/>
          </a:bodyPr>
          <a:lstStyle/>
          <a:p>
            <a:r>
              <a:rPr lang="en-US" altLang="ja-JP" sz="2800">
                <a:solidFill>
                  <a:schemeClr val="bg1"/>
                </a:solidFill>
              </a:rPr>
              <a:t>Beam simulation in TOF section only</a:t>
            </a:r>
            <a:endParaRPr lang="ja-JP" altLang="en-US" sz="2800">
              <a:solidFill>
                <a:schemeClr val="bg1"/>
              </a:solidFill>
            </a:endParaRPr>
          </a:p>
        </p:txBody>
      </p:sp>
      <p:sp>
        <p:nvSpPr>
          <p:cNvPr id="14" name="正方形/長方形 13"/>
          <p:cNvSpPr/>
          <p:nvPr/>
        </p:nvSpPr>
        <p:spPr>
          <a:xfrm>
            <a:off x="4056063" y="4572000"/>
            <a:ext cx="4143375" cy="1714500"/>
          </a:xfrm>
          <a:prstGeom prst="rect">
            <a:avLst/>
          </a:prstGeom>
          <a:noFill/>
          <a:ln w="38100">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8443" name="テキスト ボックス 14"/>
          <p:cNvSpPr txBox="1">
            <a:spLocks noChangeArrowheads="1"/>
          </p:cNvSpPr>
          <p:nvPr/>
        </p:nvSpPr>
        <p:spPr bwMode="auto">
          <a:xfrm>
            <a:off x="4341813" y="4214813"/>
            <a:ext cx="1436687" cy="369887"/>
          </a:xfrm>
          <a:prstGeom prst="rect">
            <a:avLst/>
          </a:prstGeom>
          <a:noFill/>
          <a:ln w="9525">
            <a:noFill/>
            <a:miter lim="800000"/>
            <a:headEnd/>
            <a:tailEnd/>
          </a:ln>
        </p:spPr>
        <p:txBody>
          <a:bodyPr wrap="none">
            <a:spAutoFit/>
          </a:bodyPr>
          <a:lstStyle/>
          <a:p>
            <a:r>
              <a:rPr lang="en-US" altLang="ja-JP">
                <a:solidFill>
                  <a:srgbClr val="00FF00"/>
                </a:solidFill>
              </a:rPr>
              <a:t>TOF section</a:t>
            </a:r>
            <a:endParaRPr lang="ja-JP" altLang="en-US">
              <a:solidFill>
                <a:srgbClr val="00FF00"/>
              </a:solidFill>
            </a:endParaRPr>
          </a:p>
        </p:txBody>
      </p:sp>
      <p:sp>
        <p:nvSpPr>
          <p:cNvPr id="18444" name="テキスト ボックス 11"/>
          <p:cNvSpPr txBox="1">
            <a:spLocks noChangeArrowheads="1"/>
          </p:cNvSpPr>
          <p:nvPr/>
        </p:nvSpPr>
        <p:spPr bwMode="auto">
          <a:xfrm>
            <a:off x="0" y="2786063"/>
            <a:ext cx="4262438" cy="369887"/>
          </a:xfrm>
          <a:prstGeom prst="rect">
            <a:avLst/>
          </a:prstGeom>
          <a:noFill/>
          <a:ln w="9525">
            <a:noFill/>
            <a:miter lim="800000"/>
            <a:headEnd/>
            <a:tailEnd/>
          </a:ln>
        </p:spPr>
        <p:txBody>
          <a:bodyPr wrap="none">
            <a:spAutoFit/>
          </a:bodyPr>
          <a:lstStyle/>
          <a:p>
            <a:r>
              <a:rPr lang="ja-JP" altLang="en-US">
                <a:solidFill>
                  <a:schemeClr val="bg1"/>
                </a:solidFill>
              </a:rPr>
              <a:t>①ビームの入射位置を変える</a:t>
            </a:r>
            <a:r>
              <a:rPr lang="en-US" altLang="ja-JP">
                <a:solidFill>
                  <a:schemeClr val="bg1"/>
                </a:solidFill>
              </a:rPr>
              <a:t>(</a:t>
            </a:r>
            <a:r>
              <a:rPr lang="ja-JP" altLang="en-US">
                <a:solidFill>
                  <a:schemeClr val="bg1"/>
                </a:solidFill>
              </a:rPr>
              <a:t>電圧一定</a:t>
            </a:r>
            <a:r>
              <a:rPr lang="en-US" altLang="ja-JP">
                <a:solidFill>
                  <a:schemeClr val="bg1"/>
                </a:solidFill>
              </a:rPr>
              <a:t>)</a:t>
            </a:r>
            <a:endParaRPr lang="ja-JP" altLang="en-US">
              <a:solidFill>
                <a:schemeClr val="bg1"/>
              </a:solidFill>
            </a:endParaRPr>
          </a:p>
        </p:txBody>
      </p:sp>
      <p:sp>
        <p:nvSpPr>
          <p:cNvPr id="18445" name="テキスト ボックス 12"/>
          <p:cNvSpPr txBox="1">
            <a:spLocks noChangeArrowheads="1"/>
          </p:cNvSpPr>
          <p:nvPr/>
        </p:nvSpPr>
        <p:spPr bwMode="auto">
          <a:xfrm>
            <a:off x="0" y="3143250"/>
            <a:ext cx="4400550" cy="36988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②</a:t>
            </a:r>
            <a:r>
              <a:rPr lang="en-US" altLang="ja-JP">
                <a:solidFill>
                  <a:schemeClr val="bg1"/>
                </a:solidFill>
              </a:rPr>
              <a:t>TOF</a:t>
            </a:r>
            <a:r>
              <a:rPr lang="ja-JP" altLang="en-US">
                <a:solidFill>
                  <a:schemeClr val="bg1"/>
                </a:solidFill>
              </a:rPr>
              <a:t>部内の電圧を変える</a:t>
            </a:r>
            <a:r>
              <a:rPr lang="en-US" altLang="ja-JP">
                <a:solidFill>
                  <a:schemeClr val="bg1"/>
                </a:solidFill>
              </a:rPr>
              <a:t>(</a:t>
            </a:r>
            <a:r>
              <a:rPr lang="ja-JP" altLang="en-US">
                <a:solidFill>
                  <a:schemeClr val="bg1"/>
                </a:solidFill>
              </a:rPr>
              <a:t>入射位置一定</a:t>
            </a:r>
            <a:r>
              <a:rPr lang="en-US" altLang="ja-JP">
                <a:solidFill>
                  <a:schemeClr val="bg1"/>
                </a:solidFill>
              </a:rPr>
              <a:t>)</a:t>
            </a:r>
            <a:endParaRPr lang="ja-JP" altLang="en-US">
              <a:solidFill>
                <a:schemeClr val="bg1"/>
              </a:solidFill>
            </a:endParaRPr>
          </a:p>
        </p:txBody>
      </p:sp>
      <p:sp>
        <p:nvSpPr>
          <p:cNvPr id="18446" name="テキスト ボックス 14"/>
          <p:cNvSpPr txBox="1">
            <a:spLocks noChangeArrowheads="1"/>
          </p:cNvSpPr>
          <p:nvPr/>
        </p:nvSpPr>
        <p:spPr bwMode="auto">
          <a:xfrm>
            <a:off x="142875" y="5286375"/>
            <a:ext cx="966788" cy="369888"/>
          </a:xfrm>
          <a:prstGeom prst="rect">
            <a:avLst/>
          </a:prstGeom>
          <a:noFill/>
          <a:ln w="9525">
            <a:noFill/>
            <a:miter lim="800000"/>
            <a:headEnd/>
            <a:tailEnd/>
          </a:ln>
        </p:spPr>
        <p:txBody>
          <a:bodyPr wrap="none">
            <a:spAutoFit/>
          </a:bodyPr>
          <a:lstStyle/>
          <a:p>
            <a:r>
              <a:rPr lang="en-US" altLang="ja-JP">
                <a:solidFill>
                  <a:schemeClr val="bg1"/>
                </a:solidFill>
              </a:rPr>
              <a:t>Slit</a:t>
            </a:r>
            <a:r>
              <a:rPr lang="ja-JP" altLang="en-US">
                <a:solidFill>
                  <a:schemeClr val="bg1"/>
                </a:solidFill>
              </a:rPr>
              <a:t>の形</a:t>
            </a:r>
          </a:p>
        </p:txBody>
      </p:sp>
      <p:sp>
        <p:nvSpPr>
          <p:cNvPr id="16" name="正方形/長方形 15"/>
          <p:cNvSpPr/>
          <p:nvPr/>
        </p:nvSpPr>
        <p:spPr>
          <a:xfrm>
            <a:off x="1285875" y="4857750"/>
            <a:ext cx="642938" cy="1500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8448" name="テキスト ボックス 16"/>
          <p:cNvSpPr txBox="1">
            <a:spLocks noChangeArrowheads="1"/>
          </p:cNvSpPr>
          <p:nvPr/>
        </p:nvSpPr>
        <p:spPr bwMode="auto">
          <a:xfrm>
            <a:off x="1214438" y="4357688"/>
            <a:ext cx="1470025"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奥行き：</a:t>
            </a:r>
            <a:r>
              <a:rPr lang="en-US" altLang="ja-JP">
                <a:solidFill>
                  <a:schemeClr val="bg1"/>
                </a:solidFill>
              </a:rPr>
              <a:t>2mm</a:t>
            </a:r>
            <a:endParaRPr lang="ja-JP" altLang="en-US">
              <a:solidFill>
                <a:schemeClr val="bg1"/>
              </a:solidFill>
            </a:endParaRPr>
          </a:p>
        </p:txBody>
      </p:sp>
      <p:sp>
        <p:nvSpPr>
          <p:cNvPr id="18449" name="テキスト ボックス 17"/>
          <p:cNvSpPr txBox="1">
            <a:spLocks noChangeArrowheads="1"/>
          </p:cNvSpPr>
          <p:nvPr/>
        </p:nvSpPr>
        <p:spPr bwMode="auto">
          <a:xfrm>
            <a:off x="2000250" y="5429250"/>
            <a:ext cx="1044575" cy="36988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幅：</a:t>
            </a:r>
            <a:r>
              <a:rPr lang="en-US" altLang="ja-JP">
                <a:solidFill>
                  <a:schemeClr val="bg1"/>
                </a:solidFill>
              </a:rPr>
              <a:t>4mm</a:t>
            </a:r>
            <a:endParaRPr lang="ja-JP" altLang="en-US">
              <a:solidFill>
                <a:schemeClr val="bg1"/>
              </a:solidFill>
            </a:endParaRPr>
          </a:p>
        </p:txBody>
      </p:sp>
      <p:sp>
        <p:nvSpPr>
          <p:cNvPr id="18450" name="テキスト ボックス 18"/>
          <p:cNvSpPr txBox="1">
            <a:spLocks noChangeArrowheads="1"/>
          </p:cNvSpPr>
          <p:nvPr/>
        </p:nvSpPr>
        <p:spPr bwMode="auto">
          <a:xfrm>
            <a:off x="142875" y="1000125"/>
            <a:ext cx="3689350" cy="584200"/>
          </a:xfrm>
          <a:prstGeom prst="rect">
            <a:avLst/>
          </a:prstGeom>
          <a:noFill/>
          <a:ln w="9525">
            <a:noFill/>
            <a:miter lim="800000"/>
            <a:headEnd/>
            <a:tailEnd/>
          </a:ln>
        </p:spPr>
        <p:txBody>
          <a:bodyPr wrap="none">
            <a:spAutoFit/>
          </a:bodyPr>
          <a:lstStyle/>
          <a:p>
            <a:r>
              <a:rPr lang="ja-JP" altLang="en-US" sz="1600">
                <a:solidFill>
                  <a:schemeClr val="bg1"/>
                </a:solidFill>
              </a:rPr>
              <a:t>実験と</a:t>
            </a:r>
            <a:r>
              <a:rPr lang="en-US" altLang="ja-JP" sz="1600">
                <a:solidFill>
                  <a:schemeClr val="bg1"/>
                </a:solidFill>
              </a:rPr>
              <a:t>simulation</a:t>
            </a:r>
            <a:r>
              <a:rPr lang="ja-JP" altLang="en-US" sz="1600">
                <a:solidFill>
                  <a:schemeClr val="bg1"/>
                </a:solidFill>
              </a:rPr>
              <a:t>結果を比較することで、</a:t>
            </a:r>
            <a:endParaRPr lang="en-US" altLang="ja-JP" sz="1600">
              <a:solidFill>
                <a:schemeClr val="bg1"/>
              </a:solidFill>
            </a:endParaRPr>
          </a:p>
          <a:p>
            <a:r>
              <a:rPr lang="ja-JP" altLang="en-US" sz="1600">
                <a:solidFill>
                  <a:schemeClr val="bg1"/>
                </a:solidFill>
              </a:rPr>
              <a:t>設計図通りに作られているかを見る。</a:t>
            </a:r>
            <a:endParaRPr lang="en-US" altLang="ja-JP" sz="1600">
              <a:solidFill>
                <a:schemeClr val="bg1"/>
              </a:solidFill>
            </a:endParaRPr>
          </a:p>
        </p:txBody>
      </p:sp>
      <p:sp>
        <p:nvSpPr>
          <p:cNvPr id="18451" name="テキスト ボックス 20"/>
          <p:cNvSpPr txBox="1">
            <a:spLocks noChangeArrowheads="1"/>
          </p:cNvSpPr>
          <p:nvPr/>
        </p:nvSpPr>
        <p:spPr bwMode="auto">
          <a:xfrm>
            <a:off x="0" y="3571875"/>
            <a:ext cx="2930525" cy="338138"/>
          </a:xfrm>
          <a:prstGeom prst="rect">
            <a:avLst/>
          </a:prstGeom>
          <a:noFill/>
          <a:ln w="9525">
            <a:noFill/>
            <a:miter lim="800000"/>
            <a:headEnd/>
            <a:tailEnd/>
          </a:ln>
        </p:spPr>
        <p:txBody>
          <a:bodyPr wrap="none">
            <a:spAutoFit/>
          </a:bodyPr>
          <a:lstStyle/>
          <a:p>
            <a:r>
              <a:rPr lang="ja-JP" altLang="en-US" sz="1600">
                <a:solidFill>
                  <a:schemeClr val="bg1"/>
                </a:solidFill>
              </a:rPr>
              <a:t>の条件でカウントレートを調べる</a:t>
            </a:r>
          </a:p>
        </p:txBody>
      </p:sp>
      <p:cxnSp>
        <p:nvCxnSpPr>
          <p:cNvPr id="23" name="直線矢印コネクタ 22"/>
          <p:cNvCxnSpPr/>
          <p:nvPr/>
        </p:nvCxnSpPr>
        <p:spPr>
          <a:xfrm rot="5400000" flipH="1" flipV="1">
            <a:off x="4306888" y="2463800"/>
            <a:ext cx="7858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699000" y="2857500"/>
            <a:ext cx="7143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54" name="テキスト ボックス 26"/>
          <p:cNvSpPr txBox="1">
            <a:spLocks noChangeArrowheads="1"/>
          </p:cNvSpPr>
          <p:nvPr/>
        </p:nvSpPr>
        <p:spPr bwMode="auto">
          <a:xfrm>
            <a:off x="4556125" y="1643063"/>
            <a:ext cx="300038" cy="369887"/>
          </a:xfrm>
          <a:prstGeom prst="rect">
            <a:avLst/>
          </a:prstGeom>
          <a:noFill/>
          <a:ln w="9525">
            <a:noFill/>
            <a:miter lim="800000"/>
            <a:headEnd/>
            <a:tailEnd/>
          </a:ln>
        </p:spPr>
        <p:txBody>
          <a:bodyPr wrap="none">
            <a:spAutoFit/>
          </a:bodyPr>
          <a:lstStyle/>
          <a:p>
            <a:r>
              <a:rPr lang="en-US" altLang="ja-JP"/>
              <a:t>z</a:t>
            </a:r>
            <a:endParaRPr lang="ja-JP" altLang="en-US"/>
          </a:p>
        </p:txBody>
      </p:sp>
      <p:sp>
        <p:nvSpPr>
          <p:cNvPr id="18455" name="テキスト ボックス 27"/>
          <p:cNvSpPr txBox="1">
            <a:spLocks noChangeArrowheads="1"/>
          </p:cNvSpPr>
          <p:nvPr/>
        </p:nvSpPr>
        <p:spPr bwMode="auto">
          <a:xfrm>
            <a:off x="5484813" y="2643188"/>
            <a:ext cx="261937" cy="369887"/>
          </a:xfrm>
          <a:prstGeom prst="rect">
            <a:avLst/>
          </a:prstGeom>
          <a:noFill/>
          <a:ln w="9525">
            <a:noFill/>
            <a:miter lim="800000"/>
            <a:headEnd/>
            <a:tailEnd/>
          </a:ln>
        </p:spPr>
        <p:txBody>
          <a:bodyPr wrap="none">
            <a:spAutoFit/>
          </a:bodyPr>
          <a:lstStyle/>
          <a:p>
            <a:r>
              <a:rPr lang="en-US" altLang="ja-JP"/>
              <a:t>r</a:t>
            </a:r>
          </a:p>
        </p:txBody>
      </p:sp>
      <p:sp>
        <p:nvSpPr>
          <p:cNvPr id="18456" name="テキスト ボックス 23"/>
          <p:cNvSpPr txBox="1">
            <a:spLocks noChangeArrowheads="1"/>
          </p:cNvSpPr>
          <p:nvPr/>
        </p:nvSpPr>
        <p:spPr bwMode="auto">
          <a:xfrm>
            <a:off x="285750" y="642938"/>
            <a:ext cx="646113" cy="369887"/>
          </a:xfrm>
          <a:prstGeom prst="rect">
            <a:avLst/>
          </a:prstGeom>
          <a:noFill/>
          <a:ln w="9525">
            <a:noFill/>
            <a:miter lim="800000"/>
            <a:headEnd/>
            <a:tailEnd/>
          </a:ln>
        </p:spPr>
        <p:txBody>
          <a:bodyPr wrap="none">
            <a:spAutoFit/>
          </a:bodyPr>
          <a:lstStyle/>
          <a:p>
            <a:r>
              <a:rPr lang="ja-JP" altLang="en-US">
                <a:solidFill>
                  <a:schemeClr val="bg1"/>
                </a:solidFill>
              </a:rPr>
              <a:t>目的</a:t>
            </a:r>
          </a:p>
        </p:txBody>
      </p:sp>
      <p:sp>
        <p:nvSpPr>
          <p:cNvPr id="18457" name="テキスト ボックス 26"/>
          <p:cNvSpPr txBox="1">
            <a:spLocks noChangeArrowheads="1"/>
          </p:cNvSpPr>
          <p:nvPr/>
        </p:nvSpPr>
        <p:spPr bwMode="auto">
          <a:xfrm>
            <a:off x="-69850" y="1987550"/>
            <a:ext cx="1565275" cy="369888"/>
          </a:xfrm>
          <a:prstGeom prst="rect">
            <a:avLst/>
          </a:prstGeom>
          <a:noFill/>
          <a:ln w="9525">
            <a:noFill/>
            <a:miter lim="800000"/>
            <a:headEnd/>
            <a:tailEnd/>
          </a:ln>
        </p:spPr>
        <p:txBody>
          <a:bodyPr wrap="none">
            <a:spAutoFit/>
          </a:bodyPr>
          <a:lstStyle/>
          <a:p>
            <a:r>
              <a:rPr lang="en-US" altLang="ja-JP">
                <a:solidFill>
                  <a:schemeClr val="bg1"/>
                </a:solidFill>
              </a:rPr>
              <a:t>TOF</a:t>
            </a:r>
            <a:r>
              <a:rPr lang="ja-JP" altLang="en-US">
                <a:solidFill>
                  <a:schemeClr val="bg1"/>
                </a:solidFill>
              </a:rPr>
              <a:t>部の構造</a:t>
            </a:r>
          </a:p>
        </p:txBody>
      </p:sp>
      <p:sp>
        <p:nvSpPr>
          <p:cNvPr id="28" name="右矢印 27"/>
          <p:cNvSpPr/>
          <p:nvPr/>
        </p:nvSpPr>
        <p:spPr>
          <a:xfrm>
            <a:off x="1573213" y="1987550"/>
            <a:ext cx="35718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8459" name="テキスト ボックス 29"/>
          <p:cNvSpPr txBox="1">
            <a:spLocks noChangeArrowheads="1"/>
          </p:cNvSpPr>
          <p:nvPr/>
        </p:nvSpPr>
        <p:spPr bwMode="auto">
          <a:xfrm>
            <a:off x="3959225" y="714375"/>
            <a:ext cx="469900" cy="246063"/>
          </a:xfrm>
          <a:prstGeom prst="rect">
            <a:avLst/>
          </a:prstGeom>
          <a:noFill/>
          <a:ln w="9525">
            <a:noFill/>
            <a:miter lim="800000"/>
            <a:headEnd/>
            <a:tailEnd/>
          </a:ln>
        </p:spPr>
        <p:txBody>
          <a:bodyPr wrap="none">
            <a:spAutoFit/>
          </a:bodyPr>
          <a:lstStyle/>
          <a:p>
            <a:r>
              <a:rPr lang="en-US" altLang="ja-JP" sz="1000">
                <a:solidFill>
                  <a:schemeClr val="bg1"/>
                </a:solidFill>
              </a:rPr>
              <a:t>[mm]</a:t>
            </a:r>
            <a:endParaRPr lang="ja-JP" altLang="en-US" sz="1000">
              <a:solidFill>
                <a:schemeClr val="bg1"/>
              </a:solidFill>
            </a:endParaRPr>
          </a:p>
        </p:txBody>
      </p:sp>
      <p:sp>
        <p:nvSpPr>
          <p:cNvPr id="18460" name="テキスト ボックス 30"/>
          <p:cNvSpPr txBox="1">
            <a:spLocks noChangeArrowheads="1"/>
          </p:cNvSpPr>
          <p:nvPr/>
        </p:nvSpPr>
        <p:spPr bwMode="auto">
          <a:xfrm>
            <a:off x="8745538" y="6572250"/>
            <a:ext cx="469900" cy="246063"/>
          </a:xfrm>
          <a:prstGeom prst="rect">
            <a:avLst/>
          </a:prstGeom>
          <a:noFill/>
          <a:ln w="9525">
            <a:noFill/>
            <a:miter lim="800000"/>
            <a:headEnd/>
            <a:tailEnd/>
          </a:ln>
        </p:spPr>
        <p:txBody>
          <a:bodyPr wrap="none">
            <a:spAutoFit/>
          </a:bodyPr>
          <a:lstStyle/>
          <a:p>
            <a:r>
              <a:rPr lang="en-US" altLang="ja-JP" sz="1000">
                <a:solidFill>
                  <a:schemeClr val="bg1"/>
                </a:solidFill>
              </a:rPr>
              <a:t>[mm]</a:t>
            </a:r>
            <a:endParaRPr lang="ja-JP" altLang="en-US" sz="1000">
              <a:solidFill>
                <a:schemeClr val="bg1"/>
              </a:solidFill>
            </a:endParaRPr>
          </a:p>
        </p:txBody>
      </p:sp>
      <p:sp>
        <p:nvSpPr>
          <p:cNvPr id="18461" name="テキスト ボックス 28"/>
          <p:cNvSpPr txBox="1">
            <a:spLocks noChangeArrowheads="1"/>
          </p:cNvSpPr>
          <p:nvPr/>
        </p:nvSpPr>
        <p:spPr bwMode="auto">
          <a:xfrm>
            <a:off x="7000875" y="1714500"/>
            <a:ext cx="1397000" cy="523875"/>
          </a:xfrm>
          <a:prstGeom prst="rect">
            <a:avLst/>
          </a:prstGeom>
          <a:noFill/>
          <a:ln w="9525">
            <a:noFill/>
            <a:miter lim="800000"/>
            <a:headEnd/>
            <a:tailEnd/>
          </a:ln>
        </p:spPr>
        <p:txBody>
          <a:bodyPr wrap="none">
            <a:spAutoFit/>
          </a:bodyPr>
          <a:lstStyle/>
          <a:p>
            <a:r>
              <a:rPr lang="ja-JP" altLang="en-US" sz="1400"/>
              <a:t>入射エネルギー</a:t>
            </a:r>
            <a:endParaRPr lang="en-US" altLang="ja-JP" sz="1400"/>
          </a:p>
          <a:p>
            <a:r>
              <a:rPr lang="en-US" altLang="ja-JP" sz="1400"/>
              <a:t>E/q = 8keV/q</a:t>
            </a:r>
            <a:endParaRPr lang="ja-JP" altLang="en-US" sz="1400"/>
          </a:p>
        </p:txBody>
      </p:sp>
      <p:sp>
        <p:nvSpPr>
          <p:cNvPr id="18462" name="テキスト ボックス 28"/>
          <p:cNvSpPr txBox="1">
            <a:spLocks noChangeArrowheads="1"/>
          </p:cNvSpPr>
          <p:nvPr/>
        </p:nvSpPr>
        <p:spPr bwMode="auto">
          <a:xfrm>
            <a:off x="1965325" y="1987550"/>
            <a:ext cx="2178050" cy="369888"/>
          </a:xfrm>
          <a:prstGeom prst="rect">
            <a:avLst/>
          </a:prstGeom>
          <a:noFill/>
          <a:ln w="9525">
            <a:noFill/>
            <a:miter lim="800000"/>
            <a:headEnd/>
            <a:tailEnd/>
          </a:ln>
        </p:spPr>
        <p:txBody>
          <a:bodyPr wrap="none">
            <a:spAutoFit/>
          </a:bodyPr>
          <a:lstStyle/>
          <a:p>
            <a:r>
              <a:rPr lang="ja-JP" altLang="en-US">
                <a:solidFill>
                  <a:schemeClr val="bg1"/>
                </a:solidFill>
              </a:rPr>
              <a:t>カウントレートで判断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pic>
        <p:nvPicPr>
          <p:cNvPr id="19459" name="Picture 14"/>
          <p:cNvPicPr>
            <a:picLocks noChangeAspect="1" noChangeArrowheads="1"/>
          </p:cNvPicPr>
          <p:nvPr/>
        </p:nvPicPr>
        <p:blipFill>
          <a:blip r:embed="rId4" cstate="print"/>
          <a:srcRect/>
          <a:stretch>
            <a:fillRect/>
          </a:stretch>
        </p:blipFill>
        <p:spPr bwMode="auto">
          <a:xfrm>
            <a:off x="4929188" y="1416050"/>
            <a:ext cx="3500437" cy="4438650"/>
          </a:xfrm>
          <a:prstGeom prst="rect">
            <a:avLst/>
          </a:prstGeom>
          <a:noFill/>
          <a:ln w="9525">
            <a:noFill/>
            <a:miter lim="800000"/>
            <a:headEnd/>
            <a:tailEnd/>
          </a:ln>
        </p:spPr>
      </p:pic>
      <p:sp>
        <p:nvSpPr>
          <p:cNvPr id="19460" name="テキスト ボックス 3"/>
          <p:cNvSpPr txBox="1">
            <a:spLocks noChangeArrowheads="1"/>
          </p:cNvSpPr>
          <p:nvPr/>
        </p:nvSpPr>
        <p:spPr bwMode="auto">
          <a:xfrm>
            <a:off x="1357313" y="285750"/>
            <a:ext cx="5624512" cy="461963"/>
          </a:xfrm>
          <a:prstGeom prst="rect">
            <a:avLst/>
          </a:prstGeom>
          <a:noFill/>
          <a:ln w="9525">
            <a:noFill/>
            <a:miter lim="800000"/>
            <a:headEnd/>
            <a:tailEnd/>
          </a:ln>
        </p:spPr>
        <p:txBody>
          <a:bodyPr wrap="none">
            <a:spAutoFit/>
          </a:bodyPr>
          <a:lstStyle/>
          <a:p>
            <a:r>
              <a:rPr lang="ja-JP" altLang="en-US" sz="2400">
                <a:solidFill>
                  <a:schemeClr val="bg1"/>
                </a:solidFill>
              </a:rPr>
              <a:t>①ビームの入射位置を変える</a:t>
            </a:r>
            <a:r>
              <a:rPr lang="en-US" altLang="ja-JP" sz="2400">
                <a:solidFill>
                  <a:schemeClr val="bg1"/>
                </a:solidFill>
              </a:rPr>
              <a:t>(</a:t>
            </a:r>
            <a:r>
              <a:rPr lang="ja-JP" altLang="en-US" sz="2400">
                <a:solidFill>
                  <a:schemeClr val="bg1"/>
                </a:solidFill>
              </a:rPr>
              <a:t>電圧</a:t>
            </a:r>
            <a:r>
              <a:rPr lang="en-US" altLang="ja-JP" sz="2400">
                <a:solidFill>
                  <a:schemeClr val="bg1"/>
                </a:solidFill>
              </a:rPr>
              <a:t>=</a:t>
            </a:r>
            <a:r>
              <a:rPr lang="ja-JP" altLang="en-US" sz="2400">
                <a:solidFill>
                  <a:schemeClr val="bg1"/>
                </a:solidFill>
              </a:rPr>
              <a:t>一定</a:t>
            </a:r>
            <a:r>
              <a:rPr lang="en-US" altLang="ja-JP" sz="2400">
                <a:solidFill>
                  <a:schemeClr val="bg1"/>
                </a:solidFill>
              </a:rPr>
              <a:t>)</a:t>
            </a:r>
            <a:endParaRPr lang="ja-JP" altLang="en-US" sz="2400">
              <a:solidFill>
                <a:schemeClr val="bg1"/>
              </a:solidFill>
            </a:endParaRPr>
          </a:p>
        </p:txBody>
      </p:sp>
      <p:cxnSp>
        <p:nvCxnSpPr>
          <p:cNvPr id="26" name="直線矢印コネクタ 25"/>
          <p:cNvCxnSpPr/>
          <p:nvPr/>
        </p:nvCxnSpPr>
        <p:spPr>
          <a:xfrm rot="5400000" flipH="1" flipV="1">
            <a:off x="7057232" y="773906"/>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358063" y="1071563"/>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3" name="テキスト ボックス 28"/>
          <p:cNvSpPr txBox="1">
            <a:spLocks noChangeArrowheads="1"/>
          </p:cNvSpPr>
          <p:nvPr/>
        </p:nvSpPr>
        <p:spPr bwMode="auto">
          <a:xfrm>
            <a:off x="7843838" y="844550"/>
            <a:ext cx="300037" cy="369888"/>
          </a:xfrm>
          <a:prstGeom prst="rect">
            <a:avLst/>
          </a:prstGeom>
          <a:noFill/>
          <a:ln w="9525">
            <a:noFill/>
            <a:miter lim="800000"/>
            <a:headEnd/>
            <a:tailEnd/>
          </a:ln>
        </p:spPr>
        <p:txBody>
          <a:bodyPr wrap="none">
            <a:spAutoFit/>
          </a:bodyPr>
          <a:lstStyle/>
          <a:p>
            <a:r>
              <a:rPr lang="en-US" altLang="ja-JP">
                <a:solidFill>
                  <a:schemeClr val="bg1"/>
                </a:solidFill>
              </a:rPr>
              <a:t>x</a:t>
            </a:r>
            <a:endParaRPr lang="ja-JP" altLang="en-US">
              <a:solidFill>
                <a:schemeClr val="bg1"/>
              </a:solidFill>
            </a:endParaRPr>
          </a:p>
        </p:txBody>
      </p:sp>
      <p:sp>
        <p:nvSpPr>
          <p:cNvPr id="19464" name="テキスト ボックス 29"/>
          <p:cNvSpPr txBox="1">
            <a:spLocks noChangeArrowheads="1"/>
          </p:cNvSpPr>
          <p:nvPr/>
        </p:nvSpPr>
        <p:spPr bwMode="auto">
          <a:xfrm>
            <a:off x="7256463" y="88900"/>
            <a:ext cx="300037" cy="369888"/>
          </a:xfrm>
          <a:prstGeom prst="rect">
            <a:avLst/>
          </a:prstGeom>
          <a:noFill/>
          <a:ln w="9525">
            <a:noFill/>
            <a:miter lim="800000"/>
            <a:headEnd/>
            <a:tailEnd/>
          </a:ln>
        </p:spPr>
        <p:txBody>
          <a:bodyPr wrap="none">
            <a:spAutoFit/>
          </a:bodyPr>
          <a:lstStyle/>
          <a:p>
            <a:r>
              <a:rPr lang="en-US" altLang="ja-JP">
                <a:solidFill>
                  <a:schemeClr val="bg1"/>
                </a:solidFill>
              </a:rPr>
              <a:t>y</a:t>
            </a:r>
            <a:endParaRPr lang="ja-JP" altLang="en-US">
              <a:solidFill>
                <a:schemeClr val="bg1"/>
              </a:solidFill>
            </a:endParaRPr>
          </a:p>
        </p:txBody>
      </p:sp>
      <p:sp>
        <p:nvSpPr>
          <p:cNvPr id="19465" name="テキスト ボックス 28"/>
          <p:cNvSpPr txBox="1">
            <a:spLocks noChangeArrowheads="1"/>
          </p:cNvSpPr>
          <p:nvPr/>
        </p:nvSpPr>
        <p:spPr bwMode="auto">
          <a:xfrm>
            <a:off x="642938" y="6286500"/>
            <a:ext cx="8101012" cy="36988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φ</a:t>
            </a:r>
            <a:r>
              <a:rPr lang="ja-JP" altLang="en-US">
                <a:solidFill>
                  <a:schemeClr val="bg1"/>
                </a:solidFill>
              </a:rPr>
              <a:t>を</a:t>
            </a:r>
            <a:r>
              <a:rPr lang="en-US" altLang="ja-JP">
                <a:solidFill>
                  <a:schemeClr val="bg1"/>
                </a:solidFill>
              </a:rPr>
              <a:t>-11.25[deg]~11.25[deg]</a:t>
            </a:r>
            <a:r>
              <a:rPr lang="ja-JP" altLang="en-US">
                <a:solidFill>
                  <a:schemeClr val="bg1"/>
                </a:solidFill>
              </a:rPr>
              <a:t>まで</a:t>
            </a:r>
            <a:r>
              <a:rPr lang="en-US" altLang="ja-JP">
                <a:solidFill>
                  <a:schemeClr val="bg1"/>
                </a:solidFill>
              </a:rPr>
              <a:t>2[deg]</a:t>
            </a:r>
            <a:r>
              <a:rPr lang="ja-JP" altLang="en-US">
                <a:solidFill>
                  <a:schemeClr val="bg1"/>
                </a:solidFill>
              </a:rPr>
              <a:t>刻みで角度を変えてカウントレートを調べる</a:t>
            </a:r>
          </a:p>
        </p:txBody>
      </p:sp>
      <p:cxnSp>
        <p:nvCxnSpPr>
          <p:cNvPr id="33" name="直線コネクタ 32"/>
          <p:cNvCxnSpPr>
            <a:endCxn id="51" idx="2"/>
          </p:cNvCxnSpPr>
          <p:nvPr/>
        </p:nvCxnSpPr>
        <p:spPr>
          <a:xfrm flipV="1">
            <a:off x="4929188" y="2535238"/>
            <a:ext cx="3071812" cy="10953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929188" y="3630613"/>
            <a:ext cx="321468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a:off x="5643563" y="3344863"/>
            <a:ext cx="285750" cy="642937"/>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solidFill>
                <a:schemeClr val="bg1"/>
              </a:solidFill>
            </a:endParaRPr>
          </a:p>
        </p:txBody>
      </p:sp>
      <p:sp>
        <p:nvSpPr>
          <p:cNvPr id="19469" name="テキスト ボックス 36"/>
          <p:cNvSpPr txBox="1">
            <a:spLocks noChangeArrowheads="1"/>
          </p:cNvSpPr>
          <p:nvPr/>
        </p:nvSpPr>
        <p:spPr bwMode="auto">
          <a:xfrm>
            <a:off x="6000750" y="3214688"/>
            <a:ext cx="333375" cy="369887"/>
          </a:xfrm>
          <a:prstGeom prst="rect">
            <a:avLst/>
          </a:prstGeom>
          <a:noFill/>
          <a:ln w="9525">
            <a:noFill/>
            <a:miter lim="800000"/>
            <a:headEnd/>
            <a:tailEnd/>
          </a:ln>
        </p:spPr>
        <p:txBody>
          <a:bodyPr wrap="none">
            <a:spAutoFit/>
          </a:bodyPr>
          <a:lstStyle/>
          <a:p>
            <a:r>
              <a:rPr lang="en-US" altLang="ja-JP"/>
              <a:t>φ</a:t>
            </a:r>
            <a:endParaRPr lang="ja-JP" altLang="en-US"/>
          </a:p>
        </p:txBody>
      </p:sp>
      <p:sp>
        <p:nvSpPr>
          <p:cNvPr id="19470" name="テキスト ボックス 16"/>
          <p:cNvSpPr txBox="1">
            <a:spLocks noChangeArrowheads="1"/>
          </p:cNvSpPr>
          <p:nvPr/>
        </p:nvSpPr>
        <p:spPr bwMode="auto">
          <a:xfrm>
            <a:off x="4786313" y="5845175"/>
            <a:ext cx="312737" cy="369888"/>
          </a:xfrm>
          <a:prstGeom prst="rect">
            <a:avLst/>
          </a:prstGeom>
          <a:noFill/>
          <a:ln w="9525">
            <a:noFill/>
            <a:miter lim="800000"/>
            <a:headEnd/>
            <a:tailEnd/>
          </a:ln>
        </p:spPr>
        <p:txBody>
          <a:bodyPr wrap="none">
            <a:spAutoFit/>
          </a:bodyPr>
          <a:lstStyle/>
          <a:p>
            <a:r>
              <a:rPr lang="en-US" altLang="ja-JP">
                <a:solidFill>
                  <a:schemeClr val="bg1"/>
                </a:solidFill>
              </a:rPr>
              <a:t>0</a:t>
            </a:r>
            <a:endParaRPr lang="ja-JP" altLang="en-US">
              <a:solidFill>
                <a:schemeClr val="bg1"/>
              </a:solidFill>
            </a:endParaRPr>
          </a:p>
        </p:txBody>
      </p:sp>
      <p:sp>
        <p:nvSpPr>
          <p:cNvPr id="19471" name="テキスト ボックス 18"/>
          <p:cNvSpPr txBox="1">
            <a:spLocks noChangeArrowheads="1"/>
          </p:cNvSpPr>
          <p:nvPr/>
        </p:nvSpPr>
        <p:spPr bwMode="auto">
          <a:xfrm>
            <a:off x="7000875" y="5845175"/>
            <a:ext cx="441325" cy="369888"/>
          </a:xfrm>
          <a:prstGeom prst="rect">
            <a:avLst/>
          </a:prstGeom>
          <a:noFill/>
          <a:ln w="9525">
            <a:noFill/>
            <a:miter lim="800000"/>
            <a:headEnd/>
            <a:tailEnd/>
          </a:ln>
        </p:spPr>
        <p:txBody>
          <a:bodyPr wrap="none">
            <a:spAutoFit/>
          </a:bodyPr>
          <a:lstStyle/>
          <a:p>
            <a:r>
              <a:rPr lang="en-US" altLang="ja-JP">
                <a:solidFill>
                  <a:schemeClr val="bg1"/>
                </a:solidFill>
              </a:rPr>
              <a:t>30</a:t>
            </a:r>
            <a:endParaRPr lang="ja-JP" altLang="en-US">
              <a:solidFill>
                <a:schemeClr val="bg1"/>
              </a:solidFill>
            </a:endParaRPr>
          </a:p>
        </p:txBody>
      </p:sp>
      <p:sp>
        <p:nvSpPr>
          <p:cNvPr id="19472" name="テキスト ボックス 20"/>
          <p:cNvSpPr txBox="1">
            <a:spLocks noChangeArrowheads="1"/>
          </p:cNvSpPr>
          <p:nvPr/>
        </p:nvSpPr>
        <p:spPr bwMode="auto">
          <a:xfrm>
            <a:off x="6286500" y="5845175"/>
            <a:ext cx="441325" cy="369888"/>
          </a:xfrm>
          <a:prstGeom prst="rect">
            <a:avLst/>
          </a:prstGeom>
          <a:noFill/>
          <a:ln w="9525">
            <a:noFill/>
            <a:miter lim="800000"/>
            <a:headEnd/>
            <a:tailEnd/>
          </a:ln>
        </p:spPr>
        <p:txBody>
          <a:bodyPr wrap="none">
            <a:spAutoFit/>
          </a:bodyPr>
          <a:lstStyle/>
          <a:p>
            <a:r>
              <a:rPr lang="en-US" altLang="ja-JP">
                <a:solidFill>
                  <a:schemeClr val="bg1"/>
                </a:solidFill>
              </a:rPr>
              <a:t>20</a:t>
            </a:r>
            <a:endParaRPr lang="ja-JP" altLang="en-US">
              <a:solidFill>
                <a:schemeClr val="bg1"/>
              </a:solidFill>
            </a:endParaRPr>
          </a:p>
        </p:txBody>
      </p:sp>
      <p:sp>
        <p:nvSpPr>
          <p:cNvPr id="19473" name="テキスト ボックス 21"/>
          <p:cNvSpPr txBox="1">
            <a:spLocks noChangeArrowheads="1"/>
          </p:cNvSpPr>
          <p:nvPr/>
        </p:nvSpPr>
        <p:spPr bwMode="auto">
          <a:xfrm>
            <a:off x="5500688" y="5845175"/>
            <a:ext cx="441325" cy="369888"/>
          </a:xfrm>
          <a:prstGeom prst="rect">
            <a:avLst/>
          </a:prstGeom>
          <a:noFill/>
          <a:ln w="9525">
            <a:noFill/>
            <a:miter lim="800000"/>
            <a:headEnd/>
            <a:tailEnd/>
          </a:ln>
        </p:spPr>
        <p:txBody>
          <a:bodyPr wrap="none">
            <a:spAutoFit/>
          </a:bodyPr>
          <a:lstStyle/>
          <a:p>
            <a:r>
              <a:rPr lang="en-US" altLang="ja-JP">
                <a:solidFill>
                  <a:schemeClr val="bg1"/>
                </a:solidFill>
              </a:rPr>
              <a:t>10</a:t>
            </a:r>
            <a:endParaRPr lang="ja-JP" altLang="en-US">
              <a:solidFill>
                <a:schemeClr val="bg1"/>
              </a:solidFill>
            </a:endParaRPr>
          </a:p>
        </p:txBody>
      </p:sp>
      <p:sp>
        <p:nvSpPr>
          <p:cNvPr id="19474" name="テキスト ボックス 23"/>
          <p:cNvSpPr txBox="1">
            <a:spLocks noChangeArrowheads="1"/>
          </p:cNvSpPr>
          <p:nvPr/>
        </p:nvSpPr>
        <p:spPr bwMode="auto">
          <a:xfrm>
            <a:off x="7786688" y="5845175"/>
            <a:ext cx="441325" cy="369888"/>
          </a:xfrm>
          <a:prstGeom prst="rect">
            <a:avLst/>
          </a:prstGeom>
          <a:noFill/>
          <a:ln w="9525">
            <a:noFill/>
            <a:miter lim="800000"/>
            <a:headEnd/>
            <a:tailEnd/>
          </a:ln>
        </p:spPr>
        <p:txBody>
          <a:bodyPr wrap="none">
            <a:spAutoFit/>
          </a:bodyPr>
          <a:lstStyle/>
          <a:p>
            <a:r>
              <a:rPr lang="en-US" altLang="ja-JP">
                <a:solidFill>
                  <a:schemeClr val="bg1"/>
                </a:solidFill>
              </a:rPr>
              <a:t>40</a:t>
            </a:r>
            <a:endParaRPr lang="ja-JP" altLang="en-US">
              <a:solidFill>
                <a:schemeClr val="bg1"/>
              </a:solidFill>
            </a:endParaRPr>
          </a:p>
        </p:txBody>
      </p:sp>
      <p:sp>
        <p:nvSpPr>
          <p:cNvPr id="19475" name="テキスト ボックス 26"/>
          <p:cNvSpPr txBox="1">
            <a:spLocks noChangeArrowheads="1"/>
          </p:cNvSpPr>
          <p:nvPr/>
        </p:nvSpPr>
        <p:spPr bwMode="auto">
          <a:xfrm>
            <a:off x="8286750" y="5857875"/>
            <a:ext cx="696913" cy="369888"/>
          </a:xfrm>
          <a:prstGeom prst="rect">
            <a:avLst/>
          </a:prstGeom>
          <a:noFill/>
          <a:ln w="9525">
            <a:noFill/>
            <a:miter lim="800000"/>
            <a:headEnd/>
            <a:tailEnd/>
          </a:ln>
        </p:spPr>
        <p:txBody>
          <a:bodyPr wrap="none">
            <a:spAutoFit/>
          </a:bodyPr>
          <a:lstStyle/>
          <a:p>
            <a:r>
              <a:rPr lang="en-US" altLang="ja-JP">
                <a:solidFill>
                  <a:schemeClr val="bg1"/>
                </a:solidFill>
              </a:rPr>
              <a:t>[mm]</a:t>
            </a:r>
            <a:endParaRPr lang="ja-JP" altLang="en-US">
              <a:solidFill>
                <a:schemeClr val="bg1"/>
              </a:solidFill>
            </a:endParaRPr>
          </a:p>
        </p:txBody>
      </p:sp>
      <p:sp>
        <p:nvSpPr>
          <p:cNvPr id="19476" name="テキスト ボックス 28"/>
          <p:cNvSpPr txBox="1">
            <a:spLocks noChangeArrowheads="1"/>
          </p:cNvSpPr>
          <p:nvPr/>
        </p:nvSpPr>
        <p:spPr bwMode="auto">
          <a:xfrm>
            <a:off x="4572000" y="2559050"/>
            <a:ext cx="312738" cy="369888"/>
          </a:xfrm>
          <a:prstGeom prst="rect">
            <a:avLst/>
          </a:prstGeom>
          <a:noFill/>
          <a:ln w="9525">
            <a:noFill/>
            <a:miter lim="800000"/>
            <a:headEnd/>
            <a:tailEnd/>
          </a:ln>
        </p:spPr>
        <p:txBody>
          <a:bodyPr wrap="none">
            <a:spAutoFit/>
          </a:bodyPr>
          <a:lstStyle/>
          <a:p>
            <a:r>
              <a:rPr lang="en-US" altLang="ja-JP">
                <a:solidFill>
                  <a:schemeClr val="bg1"/>
                </a:solidFill>
              </a:rPr>
              <a:t>4</a:t>
            </a:r>
            <a:endParaRPr lang="ja-JP" altLang="en-US">
              <a:solidFill>
                <a:schemeClr val="bg1"/>
              </a:solidFill>
            </a:endParaRPr>
          </a:p>
        </p:txBody>
      </p:sp>
      <p:sp>
        <p:nvSpPr>
          <p:cNvPr id="19477" name="テキスト ボックス 29"/>
          <p:cNvSpPr txBox="1">
            <a:spLocks noChangeArrowheads="1"/>
          </p:cNvSpPr>
          <p:nvPr/>
        </p:nvSpPr>
        <p:spPr bwMode="auto">
          <a:xfrm>
            <a:off x="4500563" y="5202238"/>
            <a:ext cx="390525" cy="369887"/>
          </a:xfrm>
          <a:prstGeom prst="rect">
            <a:avLst/>
          </a:prstGeom>
          <a:noFill/>
          <a:ln w="9525">
            <a:noFill/>
            <a:miter lim="800000"/>
            <a:headEnd/>
            <a:tailEnd/>
          </a:ln>
        </p:spPr>
        <p:txBody>
          <a:bodyPr wrap="none">
            <a:spAutoFit/>
          </a:bodyPr>
          <a:lstStyle/>
          <a:p>
            <a:r>
              <a:rPr lang="en-US" altLang="ja-JP">
                <a:solidFill>
                  <a:schemeClr val="bg1"/>
                </a:solidFill>
              </a:rPr>
              <a:t>-8</a:t>
            </a:r>
            <a:endParaRPr lang="ja-JP" altLang="en-US">
              <a:solidFill>
                <a:schemeClr val="bg1"/>
              </a:solidFill>
            </a:endParaRPr>
          </a:p>
        </p:txBody>
      </p:sp>
      <p:sp>
        <p:nvSpPr>
          <p:cNvPr id="19478" name="テキスト ボックス 30"/>
          <p:cNvSpPr txBox="1">
            <a:spLocks noChangeArrowheads="1"/>
          </p:cNvSpPr>
          <p:nvPr/>
        </p:nvSpPr>
        <p:spPr bwMode="auto">
          <a:xfrm>
            <a:off x="4500563" y="4773613"/>
            <a:ext cx="390525" cy="369887"/>
          </a:xfrm>
          <a:prstGeom prst="rect">
            <a:avLst/>
          </a:prstGeom>
          <a:noFill/>
          <a:ln w="9525">
            <a:noFill/>
            <a:miter lim="800000"/>
            <a:headEnd/>
            <a:tailEnd/>
          </a:ln>
        </p:spPr>
        <p:txBody>
          <a:bodyPr wrap="none">
            <a:spAutoFit/>
          </a:bodyPr>
          <a:lstStyle/>
          <a:p>
            <a:r>
              <a:rPr lang="en-US" altLang="ja-JP">
                <a:solidFill>
                  <a:schemeClr val="bg1"/>
                </a:solidFill>
              </a:rPr>
              <a:t>-6</a:t>
            </a:r>
            <a:endParaRPr lang="ja-JP" altLang="en-US">
              <a:solidFill>
                <a:schemeClr val="bg1"/>
              </a:solidFill>
            </a:endParaRPr>
          </a:p>
        </p:txBody>
      </p:sp>
      <p:sp>
        <p:nvSpPr>
          <p:cNvPr id="19479" name="テキスト ボックス 31"/>
          <p:cNvSpPr txBox="1">
            <a:spLocks noChangeArrowheads="1"/>
          </p:cNvSpPr>
          <p:nvPr/>
        </p:nvSpPr>
        <p:spPr bwMode="auto">
          <a:xfrm>
            <a:off x="4500563" y="4344988"/>
            <a:ext cx="390525" cy="369887"/>
          </a:xfrm>
          <a:prstGeom prst="rect">
            <a:avLst/>
          </a:prstGeom>
          <a:noFill/>
          <a:ln w="9525">
            <a:noFill/>
            <a:miter lim="800000"/>
            <a:headEnd/>
            <a:tailEnd/>
          </a:ln>
        </p:spPr>
        <p:txBody>
          <a:bodyPr wrap="none">
            <a:spAutoFit/>
          </a:bodyPr>
          <a:lstStyle/>
          <a:p>
            <a:r>
              <a:rPr lang="en-US" altLang="ja-JP">
                <a:solidFill>
                  <a:schemeClr val="bg1"/>
                </a:solidFill>
              </a:rPr>
              <a:t>-4</a:t>
            </a:r>
            <a:endParaRPr lang="ja-JP" altLang="en-US">
              <a:solidFill>
                <a:schemeClr val="bg1"/>
              </a:solidFill>
            </a:endParaRPr>
          </a:p>
        </p:txBody>
      </p:sp>
      <p:sp>
        <p:nvSpPr>
          <p:cNvPr id="19480" name="テキスト ボックス 33"/>
          <p:cNvSpPr txBox="1">
            <a:spLocks noChangeArrowheads="1"/>
          </p:cNvSpPr>
          <p:nvPr/>
        </p:nvSpPr>
        <p:spPr bwMode="auto">
          <a:xfrm>
            <a:off x="4572000" y="1701800"/>
            <a:ext cx="312738" cy="369888"/>
          </a:xfrm>
          <a:prstGeom prst="rect">
            <a:avLst/>
          </a:prstGeom>
          <a:noFill/>
          <a:ln w="9525">
            <a:noFill/>
            <a:miter lim="800000"/>
            <a:headEnd/>
            <a:tailEnd/>
          </a:ln>
        </p:spPr>
        <p:txBody>
          <a:bodyPr wrap="none">
            <a:spAutoFit/>
          </a:bodyPr>
          <a:lstStyle/>
          <a:p>
            <a:r>
              <a:rPr lang="en-US" altLang="ja-JP">
                <a:solidFill>
                  <a:schemeClr val="bg1"/>
                </a:solidFill>
              </a:rPr>
              <a:t>8</a:t>
            </a:r>
            <a:endParaRPr lang="ja-JP" altLang="en-US">
              <a:solidFill>
                <a:schemeClr val="bg1"/>
              </a:solidFill>
            </a:endParaRPr>
          </a:p>
        </p:txBody>
      </p:sp>
      <p:sp>
        <p:nvSpPr>
          <p:cNvPr id="19481" name="テキスト ボックス 36"/>
          <p:cNvSpPr txBox="1">
            <a:spLocks noChangeArrowheads="1"/>
          </p:cNvSpPr>
          <p:nvPr/>
        </p:nvSpPr>
        <p:spPr bwMode="auto">
          <a:xfrm>
            <a:off x="4500563" y="3916363"/>
            <a:ext cx="390525" cy="369887"/>
          </a:xfrm>
          <a:prstGeom prst="rect">
            <a:avLst/>
          </a:prstGeom>
          <a:noFill/>
          <a:ln w="9525">
            <a:noFill/>
            <a:miter lim="800000"/>
            <a:headEnd/>
            <a:tailEnd/>
          </a:ln>
        </p:spPr>
        <p:txBody>
          <a:bodyPr wrap="none">
            <a:spAutoFit/>
          </a:bodyPr>
          <a:lstStyle/>
          <a:p>
            <a:r>
              <a:rPr lang="en-US" altLang="ja-JP">
                <a:solidFill>
                  <a:schemeClr val="bg1"/>
                </a:solidFill>
              </a:rPr>
              <a:t>-2</a:t>
            </a:r>
            <a:endParaRPr lang="ja-JP" altLang="en-US">
              <a:solidFill>
                <a:schemeClr val="bg1"/>
              </a:solidFill>
            </a:endParaRPr>
          </a:p>
        </p:txBody>
      </p:sp>
      <p:sp>
        <p:nvSpPr>
          <p:cNvPr id="19482" name="テキスト ボックス 37"/>
          <p:cNvSpPr txBox="1">
            <a:spLocks noChangeArrowheads="1"/>
          </p:cNvSpPr>
          <p:nvPr/>
        </p:nvSpPr>
        <p:spPr bwMode="auto">
          <a:xfrm>
            <a:off x="4572000" y="3487738"/>
            <a:ext cx="312738" cy="369887"/>
          </a:xfrm>
          <a:prstGeom prst="rect">
            <a:avLst/>
          </a:prstGeom>
          <a:noFill/>
          <a:ln w="9525">
            <a:noFill/>
            <a:miter lim="800000"/>
            <a:headEnd/>
            <a:tailEnd/>
          </a:ln>
        </p:spPr>
        <p:txBody>
          <a:bodyPr wrap="none">
            <a:spAutoFit/>
          </a:bodyPr>
          <a:lstStyle/>
          <a:p>
            <a:r>
              <a:rPr lang="en-US" altLang="ja-JP">
                <a:solidFill>
                  <a:schemeClr val="bg1"/>
                </a:solidFill>
              </a:rPr>
              <a:t>0</a:t>
            </a:r>
            <a:endParaRPr lang="ja-JP" altLang="en-US">
              <a:solidFill>
                <a:schemeClr val="bg1"/>
              </a:solidFill>
            </a:endParaRPr>
          </a:p>
        </p:txBody>
      </p:sp>
      <p:sp>
        <p:nvSpPr>
          <p:cNvPr id="19483" name="テキスト ボックス 38"/>
          <p:cNvSpPr txBox="1">
            <a:spLocks noChangeArrowheads="1"/>
          </p:cNvSpPr>
          <p:nvPr/>
        </p:nvSpPr>
        <p:spPr bwMode="auto">
          <a:xfrm>
            <a:off x="4429125" y="5619750"/>
            <a:ext cx="517525" cy="368300"/>
          </a:xfrm>
          <a:prstGeom prst="rect">
            <a:avLst/>
          </a:prstGeom>
          <a:noFill/>
          <a:ln w="9525">
            <a:noFill/>
            <a:miter lim="800000"/>
            <a:headEnd/>
            <a:tailEnd/>
          </a:ln>
        </p:spPr>
        <p:txBody>
          <a:bodyPr wrap="none">
            <a:spAutoFit/>
          </a:bodyPr>
          <a:lstStyle/>
          <a:p>
            <a:r>
              <a:rPr lang="en-US" altLang="ja-JP">
                <a:solidFill>
                  <a:schemeClr val="bg1"/>
                </a:solidFill>
              </a:rPr>
              <a:t>-10</a:t>
            </a:r>
            <a:endParaRPr lang="ja-JP" altLang="en-US">
              <a:solidFill>
                <a:schemeClr val="bg1"/>
              </a:solidFill>
            </a:endParaRPr>
          </a:p>
        </p:txBody>
      </p:sp>
      <p:sp>
        <p:nvSpPr>
          <p:cNvPr id="19484" name="テキスト ボックス 39"/>
          <p:cNvSpPr txBox="1">
            <a:spLocks noChangeArrowheads="1"/>
          </p:cNvSpPr>
          <p:nvPr/>
        </p:nvSpPr>
        <p:spPr bwMode="auto">
          <a:xfrm>
            <a:off x="4572000" y="2130425"/>
            <a:ext cx="312738" cy="369888"/>
          </a:xfrm>
          <a:prstGeom prst="rect">
            <a:avLst/>
          </a:prstGeom>
          <a:noFill/>
          <a:ln w="9525">
            <a:noFill/>
            <a:miter lim="800000"/>
            <a:headEnd/>
            <a:tailEnd/>
          </a:ln>
        </p:spPr>
        <p:txBody>
          <a:bodyPr wrap="none">
            <a:spAutoFit/>
          </a:bodyPr>
          <a:lstStyle/>
          <a:p>
            <a:r>
              <a:rPr lang="en-US" altLang="ja-JP">
                <a:solidFill>
                  <a:schemeClr val="bg1"/>
                </a:solidFill>
              </a:rPr>
              <a:t>6</a:t>
            </a:r>
            <a:endParaRPr lang="ja-JP" altLang="en-US">
              <a:solidFill>
                <a:schemeClr val="bg1"/>
              </a:solidFill>
            </a:endParaRPr>
          </a:p>
        </p:txBody>
      </p:sp>
      <p:sp>
        <p:nvSpPr>
          <p:cNvPr id="19485" name="テキスト ボックス 40"/>
          <p:cNvSpPr txBox="1">
            <a:spLocks noChangeArrowheads="1"/>
          </p:cNvSpPr>
          <p:nvPr/>
        </p:nvSpPr>
        <p:spPr bwMode="auto">
          <a:xfrm>
            <a:off x="4572000" y="3059113"/>
            <a:ext cx="312738" cy="369887"/>
          </a:xfrm>
          <a:prstGeom prst="rect">
            <a:avLst/>
          </a:prstGeom>
          <a:noFill/>
          <a:ln w="9525">
            <a:noFill/>
            <a:miter lim="800000"/>
            <a:headEnd/>
            <a:tailEnd/>
          </a:ln>
        </p:spPr>
        <p:txBody>
          <a:bodyPr wrap="none">
            <a:spAutoFit/>
          </a:bodyPr>
          <a:lstStyle/>
          <a:p>
            <a:r>
              <a:rPr lang="en-US" altLang="ja-JP">
                <a:solidFill>
                  <a:schemeClr val="bg1"/>
                </a:solidFill>
              </a:rPr>
              <a:t>2</a:t>
            </a:r>
            <a:endParaRPr lang="ja-JP" altLang="en-US">
              <a:solidFill>
                <a:schemeClr val="bg1"/>
              </a:solidFill>
            </a:endParaRPr>
          </a:p>
        </p:txBody>
      </p:sp>
      <p:sp>
        <p:nvSpPr>
          <p:cNvPr id="19486" name="テキスト ボックス 41"/>
          <p:cNvSpPr txBox="1">
            <a:spLocks noChangeArrowheads="1"/>
          </p:cNvSpPr>
          <p:nvPr/>
        </p:nvSpPr>
        <p:spPr bwMode="auto">
          <a:xfrm>
            <a:off x="4487863" y="1273175"/>
            <a:ext cx="441325" cy="369888"/>
          </a:xfrm>
          <a:prstGeom prst="rect">
            <a:avLst/>
          </a:prstGeom>
          <a:noFill/>
          <a:ln w="9525">
            <a:noFill/>
            <a:miter lim="800000"/>
            <a:headEnd/>
            <a:tailEnd/>
          </a:ln>
        </p:spPr>
        <p:txBody>
          <a:bodyPr wrap="none">
            <a:spAutoFit/>
          </a:bodyPr>
          <a:lstStyle/>
          <a:p>
            <a:r>
              <a:rPr lang="en-US" altLang="ja-JP">
                <a:solidFill>
                  <a:schemeClr val="bg1"/>
                </a:solidFill>
              </a:rPr>
              <a:t>10</a:t>
            </a:r>
            <a:endParaRPr lang="ja-JP" altLang="en-US">
              <a:solidFill>
                <a:schemeClr val="bg1"/>
              </a:solidFill>
            </a:endParaRPr>
          </a:p>
        </p:txBody>
      </p:sp>
      <p:sp>
        <p:nvSpPr>
          <p:cNvPr id="19487" name="テキスト ボックス 42"/>
          <p:cNvSpPr txBox="1">
            <a:spLocks noChangeArrowheads="1"/>
          </p:cNvSpPr>
          <p:nvPr/>
        </p:nvSpPr>
        <p:spPr bwMode="auto">
          <a:xfrm>
            <a:off x="4357688" y="928688"/>
            <a:ext cx="696912" cy="369887"/>
          </a:xfrm>
          <a:prstGeom prst="rect">
            <a:avLst/>
          </a:prstGeom>
          <a:noFill/>
          <a:ln w="9525">
            <a:noFill/>
            <a:miter lim="800000"/>
            <a:headEnd/>
            <a:tailEnd/>
          </a:ln>
        </p:spPr>
        <p:txBody>
          <a:bodyPr wrap="none">
            <a:spAutoFit/>
          </a:bodyPr>
          <a:lstStyle/>
          <a:p>
            <a:r>
              <a:rPr lang="en-US" altLang="ja-JP">
                <a:solidFill>
                  <a:schemeClr val="bg1"/>
                </a:solidFill>
              </a:rPr>
              <a:t>[mm]</a:t>
            </a:r>
            <a:endParaRPr lang="ja-JP" altLang="en-US">
              <a:solidFill>
                <a:schemeClr val="bg1"/>
              </a:solidFill>
            </a:endParaRPr>
          </a:p>
        </p:txBody>
      </p:sp>
      <p:pic>
        <p:nvPicPr>
          <p:cNvPr id="19488" name="Picture 15"/>
          <p:cNvPicPr>
            <a:picLocks noChangeAspect="1" noChangeArrowheads="1"/>
          </p:cNvPicPr>
          <p:nvPr/>
        </p:nvPicPr>
        <p:blipFill>
          <a:blip r:embed="rId5" cstate="print"/>
          <a:srcRect/>
          <a:stretch>
            <a:fillRect/>
          </a:stretch>
        </p:blipFill>
        <p:spPr bwMode="auto">
          <a:xfrm>
            <a:off x="0" y="2571750"/>
            <a:ext cx="3643313" cy="2052638"/>
          </a:xfrm>
          <a:prstGeom prst="rect">
            <a:avLst/>
          </a:prstGeom>
          <a:noFill/>
          <a:ln w="9525">
            <a:noFill/>
            <a:miter lim="800000"/>
            <a:headEnd/>
            <a:tailEnd/>
          </a:ln>
        </p:spPr>
      </p:pic>
      <p:sp>
        <p:nvSpPr>
          <p:cNvPr id="49" name="正方形/長方形 48"/>
          <p:cNvSpPr/>
          <p:nvPr/>
        </p:nvSpPr>
        <p:spPr>
          <a:xfrm>
            <a:off x="0" y="3929063"/>
            <a:ext cx="2071688"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9490" name="テキスト ボックス 49"/>
          <p:cNvSpPr txBox="1">
            <a:spLocks noChangeArrowheads="1"/>
          </p:cNvSpPr>
          <p:nvPr/>
        </p:nvSpPr>
        <p:spPr bwMode="auto">
          <a:xfrm>
            <a:off x="785813" y="4643438"/>
            <a:ext cx="2171700" cy="369887"/>
          </a:xfrm>
          <a:prstGeom prst="rect">
            <a:avLst/>
          </a:prstGeom>
          <a:solidFill>
            <a:schemeClr val="tx1"/>
          </a:solidFill>
          <a:ln w="9525">
            <a:noFill/>
            <a:miter lim="800000"/>
            <a:headEnd/>
            <a:tailEnd/>
          </a:ln>
        </p:spPr>
        <p:txBody>
          <a:bodyPr wrap="none">
            <a:spAutoFit/>
          </a:bodyPr>
          <a:lstStyle/>
          <a:p>
            <a:r>
              <a:rPr lang="en-US" altLang="ja-JP">
                <a:solidFill>
                  <a:schemeClr val="bg1"/>
                </a:solidFill>
              </a:rPr>
              <a:t>Foil</a:t>
            </a:r>
            <a:r>
              <a:rPr lang="ja-JP" altLang="en-US">
                <a:solidFill>
                  <a:schemeClr val="bg1"/>
                </a:solidFill>
              </a:rPr>
              <a:t>付近の粒子軌道</a:t>
            </a:r>
          </a:p>
        </p:txBody>
      </p:sp>
      <p:sp>
        <p:nvSpPr>
          <p:cNvPr id="51" name="円/楕円 50"/>
          <p:cNvSpPr/>
          <p:nvPr/>
        </p:nvSpPr>
        <p:spPr>
          <a:xfrm>
            <a:off x="8001000" y="2143125"/>
            <a:ext cx="500063" cy="78581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9492" name="タイトル 1"/>
          <p:cNvSpPr>
            <a:spLocks noGrp="1"/>
          </p:cNvSpPr>
          <p:nvPr>
            <p:ph type="title"/>
          </p:nvPr>
        </p:nvSpPr>
        <p:spPr>
          <a:xfrm>
            <a:off x="0" y="0"/>
            <a:ext cx="1143000" cy="357188"/>
          </a:xfrm>
        </p:spPr>
        <p:txBody>
          <a:bodyPr/>
          <a:lstStyle/>
          <a:p>
            <a:pPr eaLnBrk="1" hangingPunct="1"/>
            <a:r>
              <a:rPr lang="ja-JP" altLang="en-US" sz="1200" smtClean="0">
                <a:solidFill>
                  <a:schemeClr val="bg1"/>
                </a:solidFill>
              </a:rPr>
              <a:t>現在の状況</a:t>
            </a:r>
          </a:p>
        </p:txBody>
      </p:sp>
      <p:sp>
        <p:nvSpPr>
          <p:cNvPr id="19493" name="テキスト ボックス 55"/>
          <p:cNvSpPr txBox="1">
            <a:spLocks noChangeArrowheads="1"/>
          </p:cNvSpPr>
          <p:nvPr/>
        </p:nvSpPr>
        <p:spPr bwMode="auto">
          <a:xfrm>
            <a:off x="0" y="1571625"/>
            <a:ext cx="4386263" cy="646113"/>
          </a:xfrm>
          <a:prstGeom prst="rect">
            <a:avLst/>
          </a:prstGeom>
          <a:noFill/>
          <a:ln w="9525">
            <a:noFill/>
            <a:miter lim="800000"/>
            <a:headEnd/>
            <a:tailEnd/>
          </a:ln>
        </p:spPr>
        <p:txBody>
          <a:bodyPr wrap="none">
            <a:spAutoFit/>
          </a:bodyPr>
          <a:lstStyle/>
          <a:p>
            <a:r>
              <a:rPr lang="ja-JP" altLang="en-US">
                <a:solidFill>
                  <a:schemeClr val="bg1"/>
                </a:solidFill>
              </a:rPr>
              <a:t>入射位置を</a:t>
            </a:r>
            <a:r>
              <a:rPr lang="en-US" altLang="ja-JP">
                <a:solidFill>
                  <a:schemeClr val="bg1"/>
                </a:solidFill>
              </a:rPr>
              <a:t>azimuth</a:t>
            </a:r>
            <a:r>
              <a:rPr lang="ja-JP" altLang="en-US">
                <a:solidFill>
                  <a:schemeClr val="bg1"/>
                </a:solidFill>
              </a:rPr>
              <a:t>方向で変化させて</a:t>
            </a:r>
            <a:endParaRPr lang="en-US" altLang="ja-JP">
              <a:solidFill>
                <a:schemeClr val="bg1"/>
              </a:solidFill>
            </a:endParaRPr>
          </a:p>
          <a:p>
            <a:r>
              <a:rPr lang="ja-JP" altLang="en-US">
                <a:solidFill>
                  <a:schemeClr val="bg1"/>
                </a:solidFill>
              </a:rPr>
              <a:t>電子、プロトン、</a:t>
            </a:r>
            <a:r>
              <a:rPr lang="en-US" altLang="ja-JP">
                <a:solidFill>
                  <a:schemeClr val="bg1"/>
                </a:solidFill>
              </a:rPr>
              <a:t>O</a:t>
            </a:r>
            <a:r>
              <a:rPr lang="en-US" altLang="ja-JP" baseline="30000">
                <a:solidFill>
                  <a:schemeClr val="bg1"/>
                </a:solidFill>
              </a:rPr>
              <a:t>+</a:t>
            </a:r>
            <a:r>
              <a:rPr lang="ja-JP" altLang="en-US">
                <a:solidFill>
                  <a:schemeClr val="bg1"/>
                </a:solidFill>
              </a:rPr>
              <a:t>のカウントレートを調べる</a:t>
            </a:r>
            <a:endParaRPr lang="en-US" altLang="ja-JP" baseline="30000">
              <a:solidFill>
                <a:schemeClr val="bg1"/>
              </a:solidFill>
            </a:endParaRPr>
          </a:p>
        </p:txBody>
      </p:sp>
      <p:cxnSp>
        <p:nvCxnSpPr>
          <p:cNvPr id="39" name="直線矢印コネクタ 38"/>
          <p:cNvCxnSpPr/>
          <p:nvPr/>
        </p:nvCxnSpPr>
        <p:spPr>
          <a:xfrm flipV="1">
            <a:off x="2286000" y="3571875"/>
            <a:ext cx="2143125" cy="42862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19495" name="正方形/長方形 37"/>
          <p:cNvSpPr>
            <a:spLocks noChangeArrowheads="1"/>
          </p:cNvSpPr>
          <p:nvPr/>
        </p:nvSpPr>
        <p:spPr bwMode="auto">
          <a:xfrm>
            <a:off x="2928938" y="3214688"/>
            <a:ext cx="1454150" cy="369887"/>
          </a:xfrm>
          <a:prstGeom prst="rect">
            <a:avLst/>
          </a:prstGeom>
          <a:solidFill>
            <a:schemeClr val="tx1"/>
          </a:solidFill>
          <a:ln w="9525">
            <a:noFill/>
            <a:miter lim="800000"/>
            <a:headEnd/>
            <a:tailEnd/>
          </a:ln>
        </p:spPr>
        <p:txBody>
          <a:bodyPr wrap="none">
            <a:spAutoFit/>
          </a:bodyPr>
          <a:lstStyle/>
          <a:p>
            <a:r>
              <a:rPr lang="en-US" altLang="ja-JP">
                <a:solidFill>
                  <a:schemeClr val="bg1"/>
                </a:solidFill>
              </a:rPr>
              <a:t>azimuth</a:t>
            </a:r>
            <a:r>
              <a:rPr lang="ja-JP" altLang="en-US">
                <a:solidFill>
                  <a:schemeClr val="bg1"/>
                </a:solidFill>
              </a:rPr>
              <a:t>方向</a:t>
            </a:r>
          </a:p>
        </p:txBody>
      </p:sp>
      <p:sp>
        <p:nvSpPr>
          <p:cNvPr id="19496" name="テキスト ボックス 39"/>
          <p:cNvSpPr txBox="1">
            <a:spLocks noChangeArrowheads="1"/>
          </p:cNvSpPr>
          <p:nvPr/>
        </p:nvSpPr>
        <p:spPr bwMode="auto">
          <a:xfrm>
            <a:off x="5500688" y="3702050"/>
            <a:ext cx="1146175" cy="369888"/>
          </a:xfrm>
          <a:prstGeom prst="rect">
            <a:avLst/>
          </a:prstGeom>
          <a:noFill/>
          <a:ln w="9525">
            <a:noFill/>
            <a:miter lim="800000"/>
            <a:headEnd/>
            <a:tailEnd/>
          </a:ln>
        </p:spPr>
        <p:txBody>
          <a:bodyPr wrap="none">
            <a:spAutoFit/>
          </a:bodyPr>
          <a:lstStyle/>
          <a:p>
            <a:r>
              <a:rPr lang="en-US" altLang="ja-JP">
                <a:solidFill>
                  <a:srgbClr val="FF0000"/>
                </a:solidFill>
              </a:rPr>
              <a:t>22.5[deg]</a:t>
            </a:r>
            <a:endParaRPr lang="ja-JP" altLang="en-US">
              <a:solidFill>
                <a:srgbClr val="FF0000"/>
              </a:solidFill>
            </a:endParaRPr>
          </a:p>
        </p:txBody>
      </p:sp>
      <p:sp>
        <p:nvSpPr>
          <p:cNvPr id="41" name="円弧 40"/>
          <p:cNvSpPr/>
          <p:nvPr/>
        </p:nvSpPr>
        <p:spPr>
          <a:xfrm>
            <a:off x="5286375" y="3429000"/>
            <a:ext cx="214313" cy="500063"/>
          </a:xfrm>
          <a:prstGeom prst="arc">
            <a:avLst>
              <a:gd name="adj1" fmla="val 16200000"/>
              <a:gd name="adj2" fmla="val 527392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pic>
        <p:nvPicPr>
          <p:cNvPr id="20483" name="Picture 26"/>
          <p:cNvPicPr>
            <a:picLocks noChangeAspect="1" noChangeArrowheads="1"/>
          </p:cNvPicPr>
          <p:nvPr/>
        </p:nvPicPr>
        <p:blipFill>
          <a:blip r:embed="rId4" cstate="print"/>
          <a:srcRect/>
          <a:stretch>
            <a:fillRect/>
          </a:stretch>
        </p:blipFill>
        <p:spPr bwMode="auto">
          <a:xfrm>
            <a:off x="676275" y="1128713"/>
            <a:ext cx="7791450" cy="4657725"/>
          </a:xfrm>
          <a:prstGeom prst="rect">
            <a:avLst/>
          </a:prstGeom>
          <a:noFill/>
          <a:ln w="9525">
            <a:noFill/>
            <a:miter lim="800000"/>
            <a:headEnd/>
            <a:tailEnd/>
          </a:ln>
        </p:spPr>
      </p:pic>
      <p:sp>
        <p:nvSpPr>
          <p:cNvPr id="20484" name="タイトル 1"/>
          <p:cNvSpPr>
            <a:spLocks noGrp="1"/>
          </p:cNvSpPr>
          <p:nvPr>
            <p:ph type="title"/>
          </p:nvPr>
        </p:nvSpPr>
        <p:spPr>
          <a:xfrm>
            <a:off x="714375" y="60325"/>
            <a:ext cx="7500938" cy="796925"/>
          </a:xfrm>
        </p:spPr>
        <p:txBody>
          <a:bodyPr/>
          <a:lstStyle/>
          <a:p>
            <a:r>
              <a:rPr lang="ja-JP" altLang="en-US" sz="2800" smtClean="0">
                <a:solidFill>
                  <a:schemeClr val="bg1"/>
                </a:solidFill>
              </a:rPr>
              <a:t>カウントレートと入射位置の相関関係</a:t>
            </a:r>
          </a:p>
        </p:txBody>
      </p:sp>
      <p:sp>
        <p:nvSpPr>
          <p:cNvPr id="20485" name="テキスト ボックス 4"/>
          <p:cNvSpPr txBox="1">
            <a:spLocks noChangeArrowheads="1"/>
          </p:cNvSpPr>
          <p:nvPr/>
        </p:nvSpPr>
        <p:spPr bwMode="auto">
          <a:xfrm>
            <a:off x="41275" y="642938"/>
            <a:ext cx="1595438" cy="369887"/>
          </a:xfrm>
          <a:prstGeom prst="rect">
            <a:avLst/>
          </a:prstGeom>
          <a:noFill/>
          <a:ln w="9525">
            <a:noFill/>
            <a:miter lim="800000"/>
            <a:headEnd/>
            <a:tailEnd/>
          </a:ln>
        </p:spPr>
        <p:txBody>
          <a:bodyPr wrap="none">
            <a:spAutoFit/>
          </a:bodyPr>
          <a:lstStyle/>
          <a:p>
            <a:r>
              <a:rPr lang="en-US" altLang="ja-JP">
                <a:solidFill>
                  <a:schemeClr val="bg1"/>
                </a:solidFill>
              </a:rPr>
              <a:t>Count rate[%]</a:t>
            </a:r>
            <a:endParaRPr lang="ja-JP" altLang="en-US">
              <a:solidFill>
                <a:schemeClr val="bg1"/>
              </a:solidFill>
            </a:endParaRPr>
          </a:p>
        </p:txBody>
      </p:sp>
      <p:sp>
        <p:nvSpPr>
          <p:cNvPr id="20486" name="テキスト ボックス 5"/>
          <p:cNvSpPr txBox="1">
            <a:spLocks noChangeArrowheads="1"/>
          </p:cNvSpPr>
          <p:nvPr/>
        </p:nvSpPr>
        <p:spPr bwMode="auto">
          <a:xfrm>
            <a:off x="8286750" y="6000750"/>
            <a:ext cx="846138" cy="369888"/>
          </a:xfrm>
          <a:prstGeom prst="rect">
            <a:avLst/>
          </a:prstGeom>
          <a:noFill/>
          <a:ln w="9525">
            <a:noFill/>
            <a:miter lim="800000"/>
            <a:headEnd/>
            <a:tailEnd/>
          </a:ln>
        </p:spPr>
        <p:txBody>
          <a:bodyPr wrap="none">
            <a:spAutoFit/>
          </a:bodyPr>
          <a:lstStyle/>
          <a:p>
            <a:r>
              <a:rPr lang="en-US" altLang="ja-JP">
                <a:solidFill>
                  <a:schemeClr val="bg1"/>
                </a:solidFill>
              </a:rPr>
              <a:t>φ[deg]</a:t>
            </a:r>
            <a:endParaRPr lang="ja-JP" altLang="en-US">
              <a:solidFill>
                <a:schemeClr val="bg1"/>
              </a:solidFill>
            </a:endParaRPr>
          </a:p>
        </p:txBody>
      </p:sp>
      <p:sp>
        <p:nvSpPr>
          <p:cNvPr id="20487" name="テキスト ボックス 5"/>
          <p:cNvSpPr txBox="1">
            <a:spLocks noChangeArrowheads="1"/>
          </p:cNvSpPr>
          <p:nvPr/>
        </p:nvSpPr>
        <p:spPr bwMode="auto">
          <a:xfrm>
            <a:off x="1785938" y="6215063"/>
            <a:ext cx="4779962" cy="369887"/>
          </a:xfrm>
          <a:prstGeom prst="rect">
            <a:avLst/>
          </a:prstGeom>
          <a:solidFill>
            <a:schemeClr val="tx1"/>
          </a:solidFill>
          <a:ln w="9525">
            <a:noFill/>
            <a:miter lim="800000"/>
            <a:headEnd/>
            <a:tailEnd/>
          </a:ln>
        </p:spPr>
        <p:txBody>
          <a:bodyPr wrap="none">
            <a:spAutoFit/>
          </a:bodyPr>
          <a:lstStyle/>
          <a:p>
            <a:r>
              <a:rPr lang="en-US" altLang="ja-JP">
                <a:solidFill>
                  <a:schemeClr val="bg1"/>
                </a:solidFill>
              </a:rPr>
              <a:t>±5deg</a:t>
            </a:r>
            <a:r>
              <a:rPr lang="ja-JP" altLang="en-US">
                <a:solidFill>
                  <a:schemeClr val="bg1"/>
                </a:solidFill>
              </a:rPr>
              <a:t>以上で急激にカウントレートが悪くなる</a:t>
            </a:r>
          </a:p>
        </p:txBody>
      </p:sp>
      <p:sp>
        <p:nvSpPr>
          <p:cNvPr id="20488" name="テキスト ボックス 7"/>
          <p:cNvSpPr txBox="1">
            <a:spLocks noChangeArrowheads="1"/>
          </p:cNvSpPr>
          <p:nvPr/>
        </p:nvSpPr>
        <p:spPr bwMode="auto">
          <a:xfrm>
            <a:off x="142875" y="1143000"/>
            <a:ext cx="569913" cy="369888"/>
          </a:xfrm>
          <a:prstGeom prst="rect">
            <a:avLst/>
          </a:prstGeom>
          <a:noFill/>
          <a:ln w="9525">
            <a:noFill/>
            <a:miter lim="800000"/>
            <a:headEnd/>
            <a:tailEnd/>
          </a:ln>
        </p:spPr>
        <p:txBody>
          <a:bodyPr wrap="none">
            <a:spAutoFit/>
          </a:bodyPr>
          <a:lstStyle/>
          <a:p>
            <a:r>
              <a:rPr lang="en-US" altLang="ja-JP">
                <a:solidFill>
                  <a:schemeClr val="bg1"/>
                </a:solidFill>
              </a:rPr>
              <a:t>100</a:t>
            </a:r>
            <a:endParaRPr lang="ja-JP" altLang="en-US">
              <a:solidFill>
                <a:schemeClr val="bg1"/>
              </a:solidFill>
            </a:endParaRPr>
          </a:p>
        </p:txBody>
      </p:sp>
      <p:sp>
        <p:nvSpPr>
          <p:cNvPr id="20489" name="テキスト ボックス 9"/>
          <p:cNvSpPr txBox="1">
            <a:spLocks noChangeArrowheads="1"/>
          </p:cNvSpPr>
          <p:nvPr/>
        </p:nvSpPr>
        <p:spPr bwMode="auto">
          <a:xfrm>
            <a:off x="214313" y="1987550"/>
            <a:ext cx="441325" cy="369888"/>
          </a:xfrm>
          <a:prstGeom prst="rect">
            <a:avLst/>
          </a:prstGeom>
          <a:noFill/>
          <a:ln w="9525">
            <a:noFill/>
            <a:miter lim="800000"/>
            <a:headEnd/>
            <a:tailEnd/>
          </a:ln>
        </p:spPr>
        <p:txBody>
          <a:bodyPr wrap="none">
            <a:spAutoFit/>
          </a:bodyPr>
          <a:lstStyle/>
          <a:p>
            <a:r>
              <a:rPr lang="en-US" altLang="ja-JP">
                <a:solidFill>
                  <a:schemeClr val="bg1"/>
                </a:solidFill>
              </a:rPr>
              <a:t>80</a:t>
            </a:r>
            <a:endParaRPr lang="ja-JP" altLang="en-US">
              <a:solidFill>
                <a:schemeClr val="bg1"/>
              </a:solidFill>
            </a:endParaRPr>
          </a:p>
        </p:txBody>
      </p:sp>
      <p:sp>
        <p:nvSpPr>
          <p:cNvPr id="20490" name="テキスト ボックス 10"/>
          <p:cNvSpPr txBox="1">
            <a:spLocks noChangeArrowheads="1"/>
          </p:cNvSpPr>
          <p:nvPr/>
        </p:nvSpPr>
        <p:spPr bwMode="auto">
          <a:xfrm>
            <a:off x="201613" y="2844800"/>
            <a:ext cx="441325" cy="369888"/>
          </a:xfrm>
          <a:prstGeom prst="rect">
            <a:avLst/>
          </a:prstGeom>
          <a:noFill/>
          <a:ln w="9525">
            <a:noFill/>
            <a:miter lim="800000"/>
            <a:headEnd/>
            <a:tailEnd/>
          </a:ln>
        </p:spPr>
        <p:txBody>
          <a:bodyPr wrap="none">
            <a:spAutoFit/>
          </a:bodyPr>
          <a:lstStyle/>
          <a:p>
            <a:r>
              <a:rPr lang="en-US" altLang="ja-JP">
                <a:solidFill>
                  <a:schemeClr val="bg1"/>
                </a:solidFill>
              </a:rPr>
              <a:t>60</a:t>
            </a:r>
            <a:endParaRPr lang="ja-JP" altLang="en-US">
              <a:solidFill>
                <a:schemeClr val="bg1"/>
              </a:solidFill>
            </a:endParaRPr>
          </a:p>
        </p:txBody>
      </p:sp>
      <p:sp>
        <p:nvSpPr>
          <p:cNvPr id="20491" name="テキスト ボックス 11"/>
          <p:cNvSpPr txBox="1">
            <a:spLocks noChangeArrowheads="1"/>
          </p:cNvSpPr>
          <p:nvPr/>
        </p:nvSpPr>
        <p:spPr bwMode="auto">
          <a:xfrm>
            <a:off x="201613" y="3714750"/>
            <a:ext cx="441325" cy="369888"/>
          </a:xfrm>
          <a:prstGeom prst="rect">
            <a:avLst/>
          </a:prstGeom>
          <a:noFill/>
          <a:ln w="9525">
            <a:noFill/>
            <a:miter lim="800000"/>
            <a:headEnd/>
            <a:tailEnd/>
          </a:ln>
        </p:spPr>
        <p:txBody>
          <a:bodyPr wrap="none">
            <a:spAutoFit/>
          </a:bodyPr>
          <a:lstStyle/>
          <a:p>
            <a:r>
              <a:rPr lang="en-US" altLang="ja-JP">
                <a:solidFill>
                  <a:schemeClr val="bg1"/>
                </a:solidFill>
              </a:rPr>
              <a:t>40</a:t>
            </a:r>
            <a:endParaRPr lang="ja-JP" altLang="en-US">
              <a:solidFill>
                <a:schemeClr val="bg1"/>
              </a:solidFill>
            </a:endParaRPr>
          </a:p>
        </p:txBody>
      </p:sp>
      <p:sp>
        <p:nvSpPr>
          <p:cNvPr id="20492" name="テキスト ボックス 12"/>
          <p:cNvSpPr txBox="1">
            <a:spLocks noChangeArrowheads="1"/>
          </p:cNvSpPr>
          <p:nvPr/>
        </p:nvSpPr>
        <p:spPr bwMode="auto">
          <a:xfrm>
            <a:off x="285750" y="5429250"/>
            <a:ext cx="312738" cy="369888"/>
          </a:xfrm>
          <a:prstGeom prst="rect">
            <a:avLst/>
          </a:prstGeom>
          <a:noFill/>
          <a:ln w="9525">
            <a:noFill/>
            <a:miter lim="800000"/>
            <a:headEnd/>
            <a:tailEnd/>
          </a:ln>
        </p:spPr>
        <p:txBody>
          <a:bodyPr wrap="none">
            <a:spAutoFit/>
          </a:bodyPr>
          <a:lstStyle/>
          <a:p>
            <a:r>
              <a:rPr lang="en-US" altLang="ja-JP">
                <a:solidFill>
                  <a:schemeClr val="bg1"/>
                </a:solidFill>
              </a:rPr>
              <a:t>0</a:t>
            </a:r>
            <a:endParaRPr lang="ja-JP" altLang="en-US">
              <a:solidFill>
                <a:schemeClr val="bg1"/>
              </a:solidFill>
            </a:endParaRPr>
          </a:p>
        </p:txBody>
      </p:sp>
      <p:sp>
        <p:nvSpPr>
          <p:cNvPr id="20493" name="テキスト ボックス 15"/>
          <p:cNvSpPr txBox="1">
            <a:spLocks noChangeArrowheads="1"/>
          </p:cNvSpPr>
          <p:nvPr/>
        </p:nvSpPr>
        <p:spPr bwMode="auto">
          <a:xfrm>
            <a:off x="4429125" y="5702300"/>
            <a:ext cx="312738" cy="369888"/>
          </a:xfrm>
          <a:prstGeom prst="rect">
            <a:avLst/>
          </a:prstGeom>
          <a:noFill/>
          <a:ln w="9525">
            <a:noFill/>
            <a:miter lim="800000"/>
            <a:headEnd/>
            <a:tailEnd/>
          </a:ln>
        </p:spPr>
        <p:txBody>
          <a:bodyPr wrap="none">
            <a:spAutoFit/>
          </a:bodyPr>
          <a:lstStyle/>
          <a:p>
            <a:r>
              <a:rPr lang="en-US" altLang="ja-JP">
                <a:solidFill>
                  <a:schemeClr val="bg1"/>
                </a:solidFill>
              </a:rPr>
              <a:t>0</a:t>
            </a:r>
            <a:endParaRPr lang="ja-JP" altLang="en-US">
              <a:solidFill>
                <a:schemeClr val="bg1"/>
              </a:solidFill>
            </a:endParaRPr>
          </a:p>
        </p:txBody>
      </p:sp>
      <p:sp>
        <p:nvSpPr>
          <p:cNvPr id="20494" name="テキスト ボックス 17"/>
          <p:cNvSpPr txBox="1">
            <a:spLocks noChangeArrowheads="1"/>
          </p:cNvSpPr>
          <p:nvPr/>
        </p:nvSpPr>
        <p:spPr bwMode="auto">
          <a:xfrm>
            <a:off x="2786063" y="5702300"/>
            <a:ext cx="390525" cy="369888"/>
          </a:xfrm>
          <a:prstGeom prst="rect">
            <a:avLst/>
          </a:prstGeom>
          <a:noFill/>
          <a:ln w="9525">
            <a:noFill/>
            <a:miter lim="800000"/>
            <a:headEnd/>
            <a:tailEnd/>
          </a:ln>
        </p:spPr>
        <p:txBody>
          <a:bodyPr wrap="none">
            <a:spAutoFit/>
          </a:bodyPr>
          <a:lstStyle/>
          <a:p>
            <a:r>
              <a:rPr lang="en-US" altLang="ja-JP">
                <a:solidFill>
                  <a:schemeClr val="bg1"/>
                </a:solidFill>
              </a:rPr>
              <a:t>-5</a:t>
            </a:r>
            <a:endParaRPr lang="ja-JP" altLang="en-US">
              <a:solidFill>
                <a:schemeClr val="bg1"/>
              </a:solidFill>
            </a:endParaRPr>
          </a:p>
        </p:txBody>
      </p:sp>
      <p:sp>
        <p:nvSpPr>
          <p:cNvPr id="20495" name="テキスト ボックス 19"/>
          <p:cNvSpPr txBox="1">
            <a:spLocks noChangeArrowheads="1"/>
          </p:cNvSpPr>
          <p:nvPr/>
        </p:nvSpPr>
        <p:spPr bwMode="auto">
          <a:xfrm>
            <a:off x="6045200" y="5702300"/>
            <a:ext cx="312738" cy="369888"/>
          </a:xfrm>
          <a:prstGeom prst="rect">
            <a:avLst/>
          </a:prstGeom>
          <a:noFill/>
          <a:ln w="9525">
            <a:noFill/>
            <a:miter lim="800000"/>
            <a:headEnd/>
            <a:tailEnd/>
          </a:ln>
        </p:spPr>
        <p:txBody>
          <a:bodyPr wrap="none">
            <a:spAutoFit/>
          </a:bodyPr>
          <a:lstStyle/>
          <a:p>
            <a:r>
              <a:rPr lang="en-US" altLang="ja-JP">
                <a:solidFill>
                  <a:schemeClr val="bg1"/>
                </a:solidFill>
              </a:rPr>
              <a:t>5</a:t>
            </a:r>
            <a:endParaRPr lang="ja-JP" altLang="en-US">
              <a:solidFill>
                <a:schemeClr val="bg1"/>
              </a:solidFill>
            </a:endParaRPr>
          </a:p>
        </p:txBody>
      </p:sp>
      <p:sp>
        <p:nvSpPr>
          <p:cNvPr id="24" name="タイトル 1"/>
          <p:cNvSpPr txBox="1">
            <a:spLocks/>
          </p:cNvSpPr>
          <p:nvPr/>
        </p:nvSpPr>
        <p:spPr bwMode="auto">
          <a:xfrm>
            <a:off x="0" y="0"/>
            <a:ext cx="1143000" cy="357188"/>
          </a:xfrm>
          <a:prstGeom prst="rect">
            <a:avLst/>
          </a:prstGeom>
          <a:noFill/>
          <a:ln w="9525">
            <a:noFill/>
            <a:miter lim="800000"/>
            <a:headEnd/>
            <a:tailEnd/>
          </a:ln>
        </p:spPr>
        <p:txBody>
          <a:bodyPr anchor="ctr"/>
          <a:lstStyle/>
          <a:p>
            <a:pPr algn="ctr">
              <a:defRPr/>
            </a:pPr>
            <a:r>
              <a:rPr lang="ja-JP" altLang="en-US" sz="1200" dirty="0">
                <a:solidFill>
                  <a:schemeClr val="bg1"/>
                </a:solidFill>
                <a:latin typeface="+mj-lt"/>
                <a:ea typeface="+mj-ea"/>
                <a:cs typeface="+mj-cs"/>
              </a:rPr>
              <a:t>現在の状況</a:t>
            </a:r>
          </a:p>
        </p:txBody>
      </p:sp>
      <p:sp>
        <p:nvSpPr>
          <p:cNvPr id="20497" name="テキスト ボックス 21"/>
          <p:cNvSpPr txBox="1">
            <a:spLocks noChangeArrowheads="1"/>
          </p:cNvSpPr>
          <p:nvPr/>
        </p:nvSpPr>
        <p:spPr bwMode="auto">
          <a:xfrm>
            <a:off x="7572375" y="5715000"/>
            <a:ext cx="441325" cy="369888"/>
          </a:xfrm>
          <a:prstGeom prst="rect">
            <a:avLst/>
          </a:prstGeom>
          <a:noFill/>
          <a:ln w="9525">
            <a:noFill/>
            <a:miter lim="800000"/>
            <a:headEnd/>
            <a:tailEnd/>
          </a:ln>
        </p:spPr>
        <p:txBody>
          <a:bodyPr wrap="none">
            <a:spAutoFit/>
          </a:bodyPr>
          <a:lstStyle/>
          <a:p>
            <a:r>
              <a:rPr lang="en-US" altLang="ja-JP">
                <a:solidFill>
                  <a:schemeClr val="bg1"/>
                </a:solidFill>
              </a:rPr>
              <a:t>10</a:t>
            </a:r>
            <a:endParaRPr lang="ja-JP" altLang="en-US">
              <a:solidFill>
                <a:schemeClr val="bg1"/>
              </a:solidFill>
            </a:endParaRPr>
          </a:p>
        </p:txBody>
      </p:sp>
      <p:sp>
        <p:nvSpPr>
          <p:cNvPr id="20498" name="テキスト ボックス 14"/>
          <p:cNvSpPr txBox="1">
            <a:spLocks noChangeArrowheads="1"/>
          </p:cNvSpPr>
          <p:nvPr/>
        </p:nvSpPr>
        <p:spPr bwMode="auto">
          <a:xfrm>
            <a:off x="1071563" y="5715000"/>
            <a:ext cx="517525" cy="369888"/>
          </a:xfrm>
          <a:prstGeom prst="rect">
            <a:avLst/>
          </a:prstGeom>
          <a:noFill/>
          <a:ln w="9525">
            <a:noFill/>
            <a:miter lim="800000"/>
            <a:headEnd/>
            <a:tailEnd/>
          </a:ln>
        </p:spPr>
        <p:txBody>
          <a:bodyPr wrap="none">
            <a:spAutoFit/>
          </a:bodyPr>
          <a:lstStyle/>
          <a:p>
            <a:r>
              <a:rPr lang="en-US" altLang="ja-JP">
                <a:solidFill>
                  <a:schemeClr val="bg1"/>
                </a:solidFill>
              </a:rPr>
              <a:t>-10</a:t>
            </a:r>
            <a:endParaRPr lang="ja-JP" altLang="en-US">
              <a:solidFill>
                <a:schemeClr val="bg1"/>
              </a:solidFill>
            </a:endParaRPr>
          </a:p>
        </p:txBody>
      </p:sp>
      <p:sp>
        <p:nvSpPr>
          <p:cNvPr id="20499" name="テキスト ボックス 25"/>
          <p:cNvSpPr txBox="1">
            <a:spLocks noChangeArrowheads="1"/>
          </p:cNvSpPr>
          <p:nvPr/>
        </p:nvSpPr>
        <p:spPr bwMode="auto">
          <a:xfrm>
            <a:off x="2239963" y="2967038"/>
            <a:ext cx="800100" cy="461962"/>
          </a:xfrm>
          <a:prstGeom prst="rect">
            <a:avLst/>
          </a:prstGeom>
          <a:noFill/>
          <a:ln w="9525">
            <a:noFill/>
            <a:miter lim="800000"/>
            <a:headEnd/>
            <a:tailEnd/>
          </a:ln>
        </p:spPr>
        <p:txBody>
          <a:bodyPr wrap="none">
            <a:spAutoFit/>
          </a:bodyPr>
          <a:lstStyle/>
          <a:p>
            <a:r>
              <a:rPr lang="ja-JP" altLang="en-US" sz="2400">
                <a:solidFill>
                  <a:srgbClr val="FF0000"/>
                </a:solidFill>
              </a:rPr>
              <a:t>電子</a:t>
            </a:r>
          </a:p>
        </p:txBody>
      </p:sp>
      <p:sp>
        <p:nvSpPr>
          <p:cNvPr id="20500" name="テキスト ボックス 26"/>
          <p:cNvSpPr txBox="1">
            <a:spLocks noChangeArrowheads="1"/>
          </p:cNvSpPr>
          <p:nvPr/>
        </p:nvSpPr>
        <p:spPr bwMode="auto">
          <a:xfrm>
            <a:off x="2311400" y="2395538"/>
            <a:ext cx="1349375" cy="461962"/>
          </a:xfrm>
          <a:prstGeom prst="rect">
            <a:avLst/>
          </a:prstGeom>
          <a:noFill/>
          <a:ln w="9525">
            <a:noFill/>
            <a:miter lim="800000"/>
            <a:headEnd/>
            <a:tailEnd/>
          </a:ln>
        </p:spPr>
        <p:txBody>
          <a:bodyPr wrap="none">
            <a:spAutoFit/>
          </a:bodyPr>
          <a:lstStyle/>
          <a:p>
            <a:r>
              <a:rPr lang="en-US" altLang="ja-JP" sz="2400">
                <a:solidFill>
                  <a:srgbClr val="0000FF"/>
                </a:solidFill>
              </a:rPr>
              <a:t>O</a:t>
            </a:r>
            <a:r>
              <a:rPr lang="en-US" altLang="ja-JP" sz="2400" baseline="30000">
                <a:solidFill>
                  <a:srgbClr val="0000FF"/>
                </a:solidFill>
              </a:rPr>
              <a:t>+</a:t>
            </a:r>
            <a:r>
              <a:rPr lang="ja-JP" altLang="en-US" sz="2400">
                <a:solidFill>
                  <a:srgbClr val="0000FF"/>
                </a:solidFill>
              </a:rPr>
              <a:t>イオン</a:t>
            </a:r>
          </a:p>
        </p:txBody>
      </p:sp>
      <p:sp>
        <p:nvSpPr>
          <p:cNvPr id="20501" name="テキスト ボックス 27"/>
          <p:cNvSpPr txBox="1">
            <a:spLocks noChangeArrowheads="1"/>
          </p:cNvSpPr>
          <p:nvPr/>
        </p:nvSpPr>
        <p:spPr bwMode="auto">
          <a:xfrm>
            <a:off x="2811463" y="1895475"/>
            <a:ext cx="1189037" cy="461963"/>
          </a:xfrm>
          <a:prstGeom prst="rect">
            <a:avLst/>
          </a:prstGeom>
          <a:solidFill>
            <a:schemeClr val="bg1"/>
          </a:solidFill>
          <a:ln w="9525">
            <a:noFill/>
            <a:miter lim="800000"/>
            <a:headEnd/>
            <a:tailEnd/>
          </a:ln>
        </p:spPr>
        <p:txBody>
          <a:bodyPr wrap="none">
            <a:spAutoFit/>
          </a:bodyPr>
          <a:lstStyle/>
          <a:p>
            <a:r>
              <a:rPr lang="ja-JP" altLang="en-US" sz="2400">
                <a:solidFill>
                  <a:srgbClr val="00FF00"/>
                </a:solidFill>
              </a:rPr>
              <a:t>プロトン</a:t>
            </a:r>
          </a:p>
        </p:txBody>
      </p:sp>
      <p:sp>
        <p:nvSpPr>
          <p:cNvPr id="20502" name="テキスト ボックス 11"/>
          <p:cNvSpPr txBox="1">
            <a:spLocks noChangeArrowheads="1"/>
          </p:cNvSpPr>
          <p:nvPr/>
        </p:nvSpPr>
        <p:spPr bwMode="auto">
          <a:xfrm>
            <a:off x="214313" y="4643438"/>
            <a:ext cx="441325" cy="369887"/>
          </a:xfrm>
          <a:prstGeom prst="rect">
            <a:avLst/>
          </a:prstGeom>
          <a:noFill/>
          <a:ln w="9525">
            <a:noFill/>
            <a:miter lim="800000"/>
            <a:headEnd/>
            <a:tailEnd/>
          </a:ln>
        </p:spPr>
        <p:txBody>
          <a:bodyPr wrap="none">
            <a:spAutoFit/>
          </a:bodyPr>
          <a:lstStyle/>
          <a:p>
            <a:r>
              <a:rPr lang="en-US" altLang="ja-JP">
                <a:solidFill>
                  <a:schemeClr val="bg1"/>
                </a:solidFill>
              </a:rPr>
              <a:t>20</a:t>
            </a:r>
            <a:endParaRPr lang="ja-JP"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21507" name="タイトル 1"/>
          <p:cNvSpPr>
            <a:spLocks noGrp="1"/>
          </p:cNvSpPr>
          <p:nvPr>
            <p:ph type="title"/>
          </p:nvPr>
        </p:nvSpPr>
        <p:spPr>
          <a:xfrm>
            <a:off x="0" y="0"/>
            <a:ext cx="1214438" cy="357188"/>
          </a:xfrm>
        </p:spPr>
        <p:txBody>
          <a:bodyPr/>
          <a:lstStyle/>
          <a:p>
            <a:pPr eaLnBrk="1" hangingPunct="1"/>
            <a:r>
              <a:rPr lang="ja-JP" altLang="en-US" sz="1200" smtClean="0">
                <a:solidFill>
                  <a:schemeClr val="bg1"/>
                </a:solidFill>
              </a:rPr>
              <a:t>現在の状況</a:t>
            </a:r>
          </a:p>
        </p:txBody>
      </p:sp>
      <p:pic>
        <p:nvPicPr>
          <p:cNvPr id="21508" name="Picture 2"/>
          <p:cNvPicPr>
            <a:picLocks noChangeAspect="1" noChangeArrowheads="1"/>
          </p:cNvPicPr>
          <p:nvPr/>
        </p:nvPicPr>
        <p:blipFill>
          <a:blip r:embed="rId4" cstate="print"/>
          <a:srcRect/>
          <a:stretch>
            <a:fillRect/>
          </a:stretch>
        </p:blipFill>
        <p:spPr bwMode="auto">
          <a:xfrm>
            <a:off x="0" y="2393950"/>
            <a:ext cx="9144000" cy="4535488"/>
          </a:xfrm>
          <a:prstGeom prst="rect">
            <a:avLst/>
          </a:prstGeom>
          <a:noFill/>
          <a:ln w="9525">
            <a:noFill/>
            <a:miter lim="800000"/>
            <a:headEnd/>
            <a:tailEnd/>
          </a:ln>
        </p:spPr>
      </p:pic>
      <p:sp>
        <p:nvSpPr>
          <p:cNvPr id="5" name="正方形/長方形 4"/>
          <p:cNvSpPr/>
          <p:nvPr/>
        </p:nvSpPr>
        <p:spPr>
          <a:xfrm>
            <a:off x="0" y="2527300"/>
            <a:ext cx="9144000" cy="78581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6" name="正方形/長方形 5"/>
          <p:cNvSpPr/>
          <p:nvPr/>
        </p:nvSpPr>
        <p:spPr>
          <a:xfrm>
            <a:off x="2071688" y="3313113"/>
            <a:ext cx="1857375" cy="50006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7" name="正方形/長方形 6"/>
          <p:cNvSpPr/>
          <p:nvPr/>
        </p:nvSpPr>
        <p:spPr>
          <a:xfrm>
            <a:off x="5143500" y="3455988"/>
            <a:ext cx="285750" cy="28575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8" name="正方形/長方形 7"/>
          <p:cNvSpPr/>
          <p:nvPr/>
        </p:nvSpPr>
        <p:spPr>
          <a:xfrm>
            <a:off x="0" y="3313113"/>
            <a:ext cx="1785938" cy="12144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9" name="正方形/長方形 8"/>
          <p:cNvSpPr/>
          <p:nvPr/>
        </p:nvSpPr>
        <p:spPr>
          <a:xfrm>
            <a:off x="1785938" y="3929063"/>
            <a:ext cx="2214562" cy="59848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0" name="正方形/長方形 9"/>
          <p:cNvSpPr/>
          <p:nvPr/>
        </p:nvSpPr>
        <p:spPr>
          <a:xfrm>
            <a:off x="2500313" y="4527550"/>
            <a:ext cx="285750" cy="1214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1" name="角丸四角形 10"/>
          <p:cNvSpPr/>
          <p:nvPr/>
        </p:nvSpPr>
        <p:spPr>
          <a:xfrm>
            <a:off x="4572000" y="5456238"/>
            <a:ext cx="357188" cy="35718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2" name="正方形/長方形 11"/>
          <p:cNvSpPr/>
          <p:nvPr/>
        </p:nvSpPr>
        <p:spPr>
          <a:xfrm>
            <a:off x="7143750" y="5741988"/>
            <a:ext cx="2000250" cy="10715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3" name="正方形/長方形 12"/>
          <p:cNvSpPr/>
          <p:nvPr/>
        </p:nvSpPr>
        <p:spPr>
          <a:xfrm>
            <a:off x="0" y="6527800"/>
            <a:ext cx="7143750" cy="285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4" name="正方形/長方形 13"/>
          <p:cNvSpPr/>
          <p:nvPr/>
        </p:nvSpPr>
        <p:spPr>
          <a:xfrm>
            <a:off x="6572250" y="3313113"/>
            <a:ext cx="928688" cy="121443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5" name="正方形/長方形 14"/>
          <p:cNvSpPr/>
          <p:nvPr/>
        </p:nvSpPr>
        <p:spPr>
          <a:xfrm>
            <a:off x="8429625" y="3313113"/>
            <a:ext cx="214313" cy="164306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6" name="正方形/長方形 15"/>
          <p:cNvSpPr/>
          <p:nvPr/>
        </p:nvSpPr>
        <p:spPr>
          <a:xfrm>
            <a:off x="214313" y="714375"/>
            <a:ext cx="357187" cy="3571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A</a:t>
            </a:r>
            <a:endParaRPr lang="ja-JP" altLang="en-US" dirty="0">
              <a:solidFill>
                <a:schemeClr val="bg1"/>
              </a:solidFill>
            </a:endParaRPr>
          </a:p>
        </p:txBody>
      </p:sp>
      <p:sp>
        <p:nvSpPr>
          <p:cNvPr id="17" name="正方形/長方形 16"/>
          <p:cNvSpPr/>
          <p:nvPr/>
        </p:nvSpPr>
        <p:spPr>
          <a:xfrm>
            <a:off x="214313" y="1143000"/>
            <a:ext cx="357187" cy="3571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B</a:t>
            </a:r>
            <a:endParaRPr lang="ja-JP" altLang="en-US" dirty="0">
              <a:solidFill>
                <a:schemeClr val="bg1"/>
              </a:solidFill>
            </a:endParaRPr>
          </a:p>
        </p:txBody>
      </p:sp>
      <p:sp>
        <p:nvSpPr>
          <p:cNvPr id="18" name="正方形/長方形 17"/>
          <p:cNvSpPr/>
          <p:nvPr/>
        </p:nvSpPr>
        <p:spPr>
          <a:xfrm>
            <a:off x="214313" y="2000250"/>
            <a:ext cx="357187" cy="357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D</a:t>
            </a:r>
            <a:endParaRPr lang="ja-JP" altLang="en-US" dirty="0">
              <a:solidFill>
                <a:schemeClr val="bg1"/>
              </a:solidFill>
            </a:endParaRPr>
          </a:p>
        </p:txBody>
      </p:sp>
      <p:sp>
        <p:nvSpPr>
          <p:cNvPr id="19" name="正方形/長方形 18"/>
          <p:cNvSpPr/>
          <p:nvPr/>
        </p:nvSpPr>
        <p:spPr>
          <a:xfrm>
            <a:off x="214313" y="1571625"/>
            <a:ext cx="357187" cy="3571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C</a:t>
            </a:r>
            <a:endParaRPr lang="ja-JP" altLang="en-US" dirty="0">
              <a:solidFill>
                <a:schemeClr val="bg1"/>
              </a:solidFill>
            </a:endParaRPr>
          </a:p>
        </p:txBody>
      </p:sp>
      <p:sp>
        <p:nvSpPr>
          <p:cNvPr id="21524" name="テキスト ボックス 22"/>
          <p:cNvSpPr txBox="1">
            <a:spLocks noChangeArrowheads="1"/>
          </p:cNvSpPr>
          <p:nvPr/>
        </p:nvSpPr>
        <p:spPr bwMode="auto">
          <a:xfrm>
            <a:off x="714375" y="714375"/>
            <a:ext cx="1057275" cy="369888"/>
          </a:xfrm>
          <a:prstGeom prst="rect">
            <a:avLst/>
          </a:prstGeom>
          <a:noFill/>
          <a:ln w="9525">
            <a:noFill/>
            <a:miter lim="800000"/>
            <a:headEnd/>
            <a:tailEnd/>
          </a:ln>
        </p:spPr>
        <p:txBody>
          <a:bodyPr wrap="none">
            <a:spAutoFit/>
          </a:bodyPr>
          <a:lstStyle/>
          <a:p>
            <a:r>
              <a:rPr lang="en-US" altLang="ja-JP">
                <a:solidFill>
                  <a:schemeClr val="bg1"/>
                </a:solidFill>
              </a:rPr>
              <a:t>-4900[V]</a:t>
            </a:r>
            <a:endParaRPr lang="ja-JP" altLang="en-US">
              <a:solidFill>
                <a:schemeClr val="bg1"/>
              </a:solidFill>
            </a:endParaRPr>
          </a:p>
        </p:txBody>
      </p:sp>
      <p:sp>
        <p:nvSpPr>
          <p:cNvPr id="21525" name="テキスト ボックス 23"/>
          <p:cNvSpPr txBox="1">
            <a:spLocks noChangeArrowheads="1"/>
          </p:cNvSpPr>
          <p:nvPr/>
        </p:nvSpPr>
        <p:spPr bwMode="auto">
          <a:xfrm>
            <a:off x="714375" y="1143000"/>
            <a:ext cx="1057275" cy="369888"/>
          </a:xfrm>
          <a:prstGeom prst="rect">
            <a:avLst/>
          </a:prstGeom>
          <a:noFill/>
          <a:ln w="9525">
            <a:noFill/>
            <a:miter lim="800000"/>
            <a:headEnd/>
            <a:tailEnd/>
          </a:ln>
        </p:spPr>
        <p:txBody>
          <a:bodyPr wrap="none">
            <a:spAutoFit/>
          </a:bodyPr>
          <a:lstStyle/>
          <a:p>
            <a:r>
              <a:rPr lang="en-US" altLang="ja-JP">
                <a:solidFill>
                  <a:schemeClr val="bg1"/>
                </a:solidFill>
              </a:rPr>
              <a:t>-3500[V]</a:t>
            </a:r>
            <a:endParaRPr lang="ja-JP" altLang="en-US">
              <a:solidFill>
                <a:schemeClr val="bg1"/>
              </a:solidFill>
            </a:endParaRPr>
          </a:p>
        </p:txBody>
      </p:sp>
      <p:sp>
        <p:nvSpPr>
          <p:cNvPr id="21526" name="テキスト ボックス 24"/>
          <p:cNvSpPr txBox="1">
            <a:spLocks noChangeArrowheads="1"/>
          </p:cNvSpPr>
          <p:nvPr/>
        </p:nvSpPr>
        <p:spPr bwMode="auto">
          <a:xfrm>
            <a:off x="714375" y="1571625"/>
            <a:ext cx="1057275" cy="369888"/>
          </a:xfrm>
          <a:prstGeom prst="rect">
            <a:avLst/>
          </a:prstGeom>
          <a:noFill/>
          <a:ln w="9525">
            <a:noFill/>
            <a:miter lim="800000"/>
            <a:headEnd/>
            <a:tailEnd/>
          </a:ln>
        </p:spPr>
        <p:txBody>
          <a:bodyPr wrap="none">
            <a:spAutoFit/>
          </a:bodyPr>
          <a:lstStyle/>
          <a:p>
            <a:r>
              <a:rPr lang="en-US" altLang="ja-JP">
                <a:solidFill>
                  <a:schemeClr val="bg1"/>
                </a:solidFill>
              </a:rPr>
              <a:t>-4850[V]</a:t>
            </a:r>
            <a:endParaRPr lang="ja-JP" altLang="en-US">
              <a:solidFill>
                <a:schemeClr val="bg1"/>
              </a:solidFill>
            </a:endParaRPr>
          </a:p>
        </p:txBody>
      </p:sp>
      <p:sp>
        <p:nvSpPr>
          <p:cNvPr id="21527" name="テキスト ボックス 25"/>
          <p:cNvSpPr txBox="1">
            <a:spLocks noChangeArrowheads="1"/>
          </p:cNvSpPr>
          <p:nvPr/>
        </p:nvSpPr>
        <p:spPr bwMode="auto">
          <a:xfrm>
            <a:off x="714375" y="2000250"/>
            <a:ext cx="1057275" cy="369888"/>
          </a:xfrm>
          <a:prstGeom prst="rect">
            <a:avLst/>
          </a:prstGeom>
          <a:noFill/>
          <a:ln w="9525">
            <a:noFill/>
            <a:miter lim="800000"/>
            <a:headEnd/>
            <a:tailEnd/>
          </a:ln>
        </p:spPr>
        <p:txBody>
          <a:bodyPr wrap="none">
            <a:spAutoFit/>
          </a:bodyPr>
          <a:lstStyle/>
          <a:p>
            <a:r>
              <a:rPr lang="en-US" altLang="ja-JP">
                <a:solidFill>
                  <a:schemeClr val="bg1"/>
                </a:solidFill>
              </a:rPr>
              <a:t>-3700[V]</a:t>
            </a:r>
            <a:endParaRPr lang="ja-JP" altLang="en-US">
              <a:solidFill>
                <a:schemeClr val="bg1"/>
              </a:solidFill>
            </a:endParaRPr>
          </a:p>
        </p:txBody>
      </p:sp>
      <p:sp>
        <p:nvSpPr>
          <p:cNvPr id="21528" name="テキスト ボックス 24"/>
          <p:cNvSpPr txBox="1">
            <a:spLocks noChangeArrowheads="1"/>
          </p:cNvSpPr>
          <p:nvPr/>
        </p:nvSpPr>
        <p:spPr bwMode="auto">
          <a:xfrm>
            <a:off x="6286500" y="1428750"/>
            <a:ext cx="1133475" cy="369888"/>
          </a:xfrm>
          <a:prstGeom prst="rect">
            <a:avLst/>
          </a:prstGeom>
          <a:noFill/>
          <a:ln w="9525">
            <a:noFill/>
            <a:miter lim="800000"/>
            <a:headEnd/>
            <a:tailEnd/>
          </a:ln>
        </p:spPr>
        <p:txBody>
          <a:bodyPr wrap="none">
            <a:spAutoFit/>
          </a:bodyPr>
          <a:lstStyle/>
          <a:p>
            <a:r>
              <a:rPr lang="en-US" altLang="ja-JP">
                <a:solidFill>
                  <a:schemeClr val="bg1"/>
                </a:solidFill>
              </a:rPr>
              <a:t>ion beam</a:t>
            </a:r>
            <a:endParaRPr lang="ja-JP" altLang="en-US">
              <a:solidFill>
                <a:schemeClr val="bg1"/>
              </a:solidFill>
            </a:endParaRPr>
          </a:p>
        </p:txBody>
      </p:sp>
      <p:sp>
        <p:nvSpPr>
          <p:cNvPr id="21529" name="テキスト ボックス 25"/>
          <p:cNvSpPr txBox="1">
            <a:spLocks noChangeArrowheads="1"/>
          </p:cNvSpPr>
          <p:nvPr/>
        </p:nvSpPr>
        <p:spPr bwMode="auto">
          <a:xfrm>
            <a:off x="1928813" y="214313"/>
            <a:ext cx="6113462" cy="461962"/>
          </a:xfrm>
          <a:prstGeom prst="rect">
            <a:avLst/>
          </a:prstGeom>
          <a:noFill/>
          <a:ln w="9525">
            <a:noFill/>
            <a:miter lim="800000"/>
            <a:headEnd/>
            <a:tailEnd/>
          </a:ln>
        </p:spPr>
        <p:txBody>
          <a:bodyPr wrap="none">
            <a:spAutoFit/>
          </a:bodyPr>
          <a:lstStyle/>
          <a:p>
            <a:r>
              <a:rPr lang="ja-JP" altLang="en-US" sz="2400">
                <a:solidFill>
                  <a:schemeClr val="bg1"/>
                </a:solidFill>
              </a:rPr>
              <a:t>②</a:t>
            </a:r>
            <a:r>
              <a:rPr lang="en-US" altLang="ja-JP" sz="2400">
                <a:solidFill>
                  <a:schemeClr val="bg1"/>
                </a:solidFill>
              </a:rPr>
              <a:t>TOF</a:t>
            </a:r>
            <a:r>
              <a:rPr lang="ja-JP" altLang="en-US" sz="2400">
                <a:solidFill>
                  <a:schemeClr val="bg1"/>
                </a:solidFill>
              </a:rPr>
              <a:t>部内の電圧を変える</a:t>
            </a:r>
            <a:r>
              <a:rPr lang="en-US" altLang="ja-JP" sz="2400">
                <a:solidFill>
                  <a:schemeClr val="bg1"/>
                </a:solidFill>
              </a:rPr>
              <a:t>(</a:t>
            </a:r>
            <a:r>
              <a:rPr lang="ja-JP" altLang="en-US" sz="2400">
                <a:solidFill>
                  <a:schemeClr val="bg1"/>
                </a:solidFill>
              </a:rPr>
              <a:t>入射位置は一定</a:t>
            </a:r>
            <a:r>
              <a:rPr lang="en-US" altLang="ja-JP" sz="2400">
                <a:solidFill>
                  <a:schemeClr val="bg1"/>
                </a:solidFill>
              </a:rPr>
              <a:t>)</a:t>
            </a:r>
            <a:endParaRPr lang="ja-JP" altLang="en-US" sz="2400">
              <a:solidFill>
                <a:schemeClr val="bg1"/>
              </a:solidFill>
            </a:endParaRPr>
          </a:p>
        </p:txBody>
      </p:sp>
      <p:sp>
        <p:nvSpPr>
          <p:cNvPr id="21530" name="テキスト ボックス 27"/>
          <p:cNvSpPr txBox="1">
            <a:spLocks noChangeArrowheads="1"/>
          </p:cNvSpPr>
          <p:nvPr/>
        </p:nvSpPr>
        <p:spPr bwMode="auto">
          <a:xfrm>
            <a:off x="1743075" y="1428750"/>
            <a:ext cx="4186238" cy="646113"/>
          </a:xfrm>
          <a:prstGeom prst="rect">
            <a:avLst/>
          </a:prstGeom>
          <a:noFill/>
          <a:ln w="9525">
            <a:solidFill>
              <a:srgbClr val="7030A0"/>
            </a:solidFill>
            <a:miter lim="800000"/>
            <a:headEnd/>
            <a:tailEnd/>
          </a:ln>
        </p:spPr>
        <p:txBody>
          <a:bodyPr wrap="none">
            <a:spAutoFit/>
          </a:bodyPr>
          <a:lstStyle/>
          <a:p>
            <a:r>
              <a:rPr lang="en-US" altLang="ja-JP">
                <a:solidFill>
                  <a:schemeClr val="bg1"/>
                </a:solidFill>
              </a:rPr>
              <a:t>B,C</a:t>
            </a:r>
            <a:r>
              <a:rPr lang="ja-JP" altLang="en-US">
                <a:solidFill>
                  <a:schemeClr val="bg1"/>
                </a:solidFill>
              </a:rPr>
              <a:t>の電圧を</a:t>
            </a:r>
            <a:r>
              <a:rPr lang="en-US" altLang="ja-JP">
                <a:solidFill>
                  <a:schemeClr val="bg1"/>
                </a:solidFill>
              </a:rPr>
              <a:t>100V</a:t>
            </a:r>
            <a:r>
              <a:rPr lang="ja-JP" altLang="en-US">
                <a:solidFill>
                  <a:schemeClr val="bg1"/>
                </a:solidFill>
              </a:rPr>
              <a:t>刻みで下げながら</a:t>
            </a:r>
            <a:endParaRPr lang="en-US" altLang="ja-JP">
              <a:solidFill>
                <a:schemeClr val="bg1"/>
              </a:solidFill>
            </a:endParaRPr>
          </a:p>
          <a:p>
            <a:r>
              <a:rPr lang="ja-JP" altLang="en-US">
                <a:solidFill>
                  <a:schemeClr val="bg1"/>
                </a:solidFill>
              </a:rPr>
              <a:t>それぞれの粒子のカウントレートを調べる</a:t>
            </a:r>
          </a:p>
        </p:txBody>
      </p:sp>
      <p:sp>
        <p:nvSpPr>
          <p:cNvPr id="21531" name="テキスト ボックス 27"/>
          <p:cNvSpPr txBox="1">
            <a:spLocks noChangeArrowheads="1"/>
          </p:cNvSpPr>
          <p:nvPr/>
        </p:nvSpPr>
        <p:spPr bwMode="auto">
          <a:xfrm>
            <a:off x="285750" y="285750"/>
            <a:ext cx="1108075" cy="369888"/>
          </a:xfrm>
          <a:prstGeom prst="rect">
            <a:avLst/>
          </a:prstGeom>
          <a:noFill/>
          <a:ln w="9525">
            <a:noFill/>
            <a:miter lim="800000"/>
            <a:headEnd/>
            <a:tailEnd/>
          </a:ln>
        </p:spPr>
        <p:txBody>
          <a:bodyPr wrap="none">
            <a:spAutoFit/>
          </a:bodyPr>
          <a:lstStyle/>
          <a:p>
            <a:r>
              <a:rPr lang="ja-JP" altLang="en-US">
                <a:solidFill>
                  <a:schemeClr val="bg1"/>
                </a:solidFill>
              </a:rPr>
              <a:t>初期設定</a:t>
            </a:r>
          </a:p>
        </p:txBody>
      </p:sp>
      <p:cxnSp>
        <p:nvCxnSpPr>
          <p:cNvPr id="29" name="直線矢印コネクタ 28"/>
          <p:cNvCxnSpPr/>
          <p:nvPr/>
        </p:nvCxnSpPr>
        <p:spPr>
          <a:xfrm rot="5400000">
            <a:off x="4108450" y="4606925"/>
            <a:ext cx="3786188"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5322888" y="1749425"/>
            <a:ext cx="1357312"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曲線コネクタ 32"/>
          <p:cNvCxnSpPr/>
          <p:nvPr/>
        </p:nvCxnSpPr>
        <p:spPr>
          <a:xfrm rot="5400000">
            <a:off x="2821781" y="3321844"/>
            <a:ext cx="3929063" cy="2428875"/>
          </a:xfrm>
          <a:prstGeom prst="curvedConnector3">
            <a:avLst>
              <a:gd name="adj1" fmla="val 50000"/>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535" name="テキスト ボックス 37"/>
          <p:cNvSpPr txBox="1">
            <a:spLocks noChangeArrowheads="1"/>
          </p:cNvSpPr>
          <p:nvPr/>
        </p:nvSpPr>
        <p:spPr bwMode="auto">
          <a:xfrm>
            <a:off x="6215063" y="4857750"/>
            <a:ext cx="665162" cy="523875"/>
          </a:xfrm>
          <a:prstGeom prst="rect">
            <a:avLst/>
          </a:prstGeom>
          <a:noFill/>
          <a:ln w="9525">
            <a:noFill/>
            <a:miter lim="800000"/>
            <a:headEnd/>
            <a:tailEnd/>
          </a:ln>
        </p:spPr>
        <p:txBody>
          <a:bodyPr wrap="none">
            <a:spAutoFit/>
          </a:bodyPr>
          <a:lstStyle/>
          <a:p>
            <a:r>
              <a:rPr lang="en-US" altLang="ja-JP" sz="2800">
                <a:solidFill>
                  <a:srgbClr val="FF0000"/>
                </a:solidFill>
              </a:rPr>
              <a:t>ion</a:t>
            </a:r>
            <a:endParaRPr lang="ja-JP" altLang="en-US" sz="2800">
              <a:solidFill>
                <a:srgbClr val="FF0000"/>
              </a:solidFill>
            </a:endParaRPr>
          </a:p>
        </p:txBody>
      </p:sp>
      <p:sp>
        <p:nvSpPr>
          <p:cNvPr id="21536" name="テキスト ボックス 38"/>
          <p:cNvSpPr txBox="1">
            <a:spLocks noChangeArrowheads="1"/>
          </p:cNvSpPr>
          <p:nvPr/>
        </p:nvSpPr>
        <p:spPr bwMode="auto">
          <a:xfrm>
            <a:off x="4071938" y="4857750"/>
            <a:ext cx="1465262" cy="523875"/>
          </a:xfrm>
          <a:prstGeom prst="rect">
            <a:avLst/>
          </a:prstGeom>
          <a:noFill/>
          <a:ln w="9525">
            <a:noFill/>
            <a:miter lim="800000"/>
            <a:headEnd/>
            <a:tailEnd/>
          </a:ln>
        </p:spPr>
        <p:txBody>
          <a:bodyPr wrap="none">
            <a:spAutoFit/>
          </a:bodyPr>
          <a:lstStyle/>
          <a:p>
            <a:r>
              <a:rPr lang="en-US" altLang="ja-JP" sz="2800">
                <a:solidFill>
                  <a:srgbClr val="00B0F0"/>
                </a:solidFill>
              </a:rPr>
              <a:t>electron</a:t>
            </a:r>
            <a:endParaRPr lang="ja-JP" altLang="en-US" sz="2800">
              <a:solidFill>
                <a:srgbClr val="00B0F0"/>
              </a:solidFill>
            </a:endParaRPr>
          </a:p>
        </p:txBody>
      </p:sp>
      <p:sp>
        <p:nvSpPr>
          <p:cNvPr id="40" name="正方形/長方形 39"/>
          <p:cNvSpPr/>
          <p:nvPr/>
        </p:nvSpPr>
        <p:spPr>
          <a:xfrm>
            <a:off x="5357813" y="6357938"/>
            <a:ext cx="1214437" cy="35718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41" name="正方形/長方形 40"/>
          <p:cNvSpPr/>
          <p:nvPr/>
        </p:nvSpPr>
        <p:spPr>
          <a:xfrm>
            <a:off x="2928938" y="6357938"/>
            <a:ext cx="1214437" cy="357187"/>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pic>
        <p:nvPicPr>
          <p:cNvPr id="22531" name="Picture 25"/>
          <p:cNvPicPr>
            <a:picLocks noChangeAspect="1" noChangeArrowheads="1"/>
          </p:cNvPicPr>
          <p:nvPr/>
        </p:nvPicPr>
        <p:blipFill>
          <a:blip r:embed="rId4" cstate="print"/>
          <a:srcRect/>
          <a:stretch>
            <a:fillRect/>
          </a:stretch>
        </p:blipFill>
        <p:spPr bwMode="auto">
          <a:xfrm>
            <a:off x="661988" y="1162050"/>
            <a:ext cx="7624762" cy="4624388"/>
          </a:xfrm>
          <a:prstGeom prst="rect">
            <a:avLst/>
          </a:prstGeom>
          <a:noFill/>
          <a:ln w="9525">
            <a:noFill/>
            <a:miter lim="800000"/>
            <a:headEnd/>
            <a:tailEnd/>
          </a:ln>
        </p:spPr>
      </p:pic>
      <p:sp>
        <p:nvSpPr>
          <p:cNvPr id="22532" name="テキスト ボックス 15"/>
          <p:cNvSpPr txBox="1">
            <a:spLocks noChangeArrowheads="1"/>
          </p:cNvSpPr>
          <p:nvPr/>
        </p:nvSpPr>
        <p:spPr bwMode="auto">
          <a:xfrm>
            <a:off x="2143125" y="142875"/>
            <a:ext cx="5033963" cy="523875"/>
          </a:xfrm>
          <a:prstGeom prst="rect">
            <a:avLst/>
          </a:prstGeom>
          <a:noFill/>
          <a:ln w="9525">
            <a:noFill/>
            <a:miter lim="800000"/>
            <a:headEnd/>
            <a:tailEnd/>
          </a:ln>
        </p:spPr>
        <p:txBody>
          <a:bodyPr wrap="none">
            <a:spAutoFit/>
          </a:bodyPr>
          <a:lstStyle/>
          <a:p>
            <a:r>
              <a:rPr lang="ja-JP" altLang="en-US" sz="2800">
                <a:solidFill>
                  <a:schemeClr val="bg1"/>
                </a:solidFill>
              </a:rPr>
              <a:t>カウントレートと電圧の相関関係</a:t>
            </a:r>
          </a:p>
        </p:txBody>
      </p:sp>
      <p:sp>
        <p:nvSpPr>
          <p:cNvPr id="22533" name="テキスト ボックス 17"/>
          <p:cNvSpPr txBox="1">
            <a:spLocks noChangeArrowheads="1"/>
          </p:cNvSpPr>
          <p:nvPr/>
        </p:nvSpPr>
        <p:spPr bwMode="auto">
          <a:xfrm>
            <a:off x="0" y="642938"/>
            <a:ext cx="1595438" cy="369887"/>
          </a:xfrm>
          <a:prstGeom prst="rect">
            <a:avLst/>
          </a:prstGeom>
          <a:noFill/>
          <a:ln w="9525">
            <a:noFill/>
            <a:miter lim="800000"/>
            <a:headEnd/>
            <a:tailEnd/>
          </a:ln>
        </p:spPr>
        <p:txBody>
          <a:bodyPr wrap="none">
            <a:spAutoFit/>
          </a:bodyPr>
          <a:lstStyle/>
          <a:p>
            <a:r>
              <a:rPr lang="en-US" altLang="ja-JP">
                <a:solidFill>
                  <a:schemeClr val="bg1"/>
                </a:solidFill>
              </a:rPr>
              <a:t>Count rate[%]</a:t>
            </a:r>
            <a:endParaRPr lang="ja-JP" altLang="en-US">
              <a:solidFill>
                <a:schemeClr val="bg1"/>
              </a:solidFill>
            </a:endParaRPr>
          </a:p>
        </p:txBody>
      </p:sp>
      <p:sp>
        <p:nvSpPr>
          <p:cNvPr id="22534" name="テキスト ボックス 18"/>
          <p:cNvSpPr txBox="1">
            <a:spLocks noChangeArrowheads="1"/>
          </p:cNvSpPr>
          <p:nvPr/>
        </p:nvSpPr>
        <p:spPr bwMode="auto">
          <a:xfrm>
            <a:off x="8501063" y="5783263"/>
            <a:ext cx="696912" cy="646112"/>
          </a:xfrm>
          <a:prstGeom prst="rect">
            <a:avLst/>
          </a:prstGeom>
          <a:noFill/>
          <a:ln w="9525">
            <a:noFill/>
            <a:miter lim="800000"/>
            <a:headEnd/>
            <a:tailEnd/>
          </a:ln>
        </p:spPr>
        <p:txBody>
          <a:bodyPr wrap="none">
            <a:spAutoFit/>
          </a:bodyPr>
          <a:lstStyle/>
          <a:p>
            <a:r>
              <a:rPr lang="en-US" altLang="ja-JP">
                <a:solidFill>
                  <a:schemeClr val="bg1"/>
                </a:solidFill>
              </a:rPr>
              <a:t>B [V]</a:t>
            </a:r>
          </a:p>
          <a:p>
            <a:r>
              <a:rPr lang="en-US" altLang="ja-JP">
                <a:solidFill>
                  <a:schemeClr val="bg1"/>
                </a:solidFill>
              </a:rPr>
              <a:t>C [V]</a:t>
            </a:r>
            <a:endParaRPr lang="ja-JP" altLang="en-US">
              <a:solidFill>
                <a:schemeClr val="bg1"/>
              </a:solidFill>
            </a:endParaRPr>
          </a:p>
        </p:txBody>
      </p:sp>
      <p:sp>
        <p:nvSpPr>
          <p:cNvPr id="22535" name="テキスト ボックス 6"/>
          <p:cNvSpPr txBox="1">
            <a:spLocks noChangeArrowheads="1"/>
          </p:cNvSpPr>
          <p:nvPr/>
        </p:nvSpPr>
        <p:spPr bwMode="auto">
          <a:xfrm>
            <a:off x="642938" y="6457950"/>
            <a:ext cx="7605712" cy="400050"/>
          </a:xfrm>
          <a:prstGeom prst="rect">
            <a:avLst/>
          </a:prstGeom>
          <a:solidFill>
            <a:schemeClr val="tx1"/>
          </a:solidFill>
          <a:ln w="9525">
            <a:noFill/>
            <a:miter lim="800000"/>
            <a:headEnd/>
            <a:tailEnd/>
          </a:ln>
        </p:spPr>
        <p:txBody>
          <a:bodyPr wrap="none">
            <a:spAutoFit/>
          </a:bodyPr>
          <a:lstStyle/>
          <a:p>
            <a:r>
              <a:rPr lang="ja-JP" altLang="en-US" sz="2000">
                <a:solidFill>
                  <a:schemeClr val="bg1"/>
                </a:solidFill>
              </a:rPr>
              <a:t>電圧が下がるに従い</a:t>
            </a:r>
            <a:r>
              <a:rPr lang="en-US" altLang="ja-JP" sz="2000">
                <a:solidFill>
                  <a:schemeClr val="bg1"/>
                </a:solidFill>
              </a:rPr>
              <a:t>,</a:t>
            </a:r>
            <a:r>
              <a:rPr lang="ja-JP" altLang="en-US" sz="2000">
                <a:solidFill>
                  <a:schemeClr val="bg1"/>
                </a:solidFill>
              </a:rPr>
              <a:t>電子だけほぼ線形的にカウントレートが低くなる</a:t>
            </a:r>
          </a:p>
        </p:txBody>
      </p:sp>
      <p:sp>
        <p:nvSpPr>
          <p:cNvPr id="22536" name="テキスト ボックス 9"/>
          <p:cNvSpPr txBox="1">
            <a:spLocks noChangeArrowheads="1"/>
          </p:cNvSpPr>
          <p:nvPr/>
        </p:nvSpPr>
        <p:spPr bwMode="auto">
          <a:xfrm>
            <a:off x="71438" y="1201738"/>
            <a:ext cx="569912" cy="369887"/>
          </a:xfrm>
          <a:prstGeom prst="rect">
            <a:avLst/>
          </a:prstGeom>
          <a:noFill/>
          <a:ln w="9525">
            <a:noFill/>
            <a:miter lim="800000"/>
            <a:headEnd/>
            <a:tailEnd/>
          </a:ln>
        </p:spPr>
        <p:txBody>
          <a:bodyPr wrap="none">
            <a:spAutoFit/>
          </a:bodyPr>
          <a:lstStyle/>
          <a:p>
            <a:r>
              <a:rPr lang="en-US" altLang="ja-JP">
                <a:solidFill>
                  <a:schemeClr val="bg1"/>
                </a:solidFill>
              </a:rPr>
              <a:t>100</a:t>
            </a:r>
            <a:endParaRPr lang="ja-JP" altLang="en-US">
              <a:solidFill>
                <a:schemeClr val="bg1"/>
              </a:solidFill>
            </a:endParaRPr>
          </a:p>
        </p:txBody>
      </p:sp>
      <p:sp>
        <p:nvSpPr>
          <p:cNvPr id="22537" name="テキスト ボックス 10"/>
          <p:cNvSpPr txBox="1">
            <a:spLocks noChangeArrowheads="1"/>
          </p:cNvSpPr>
          <p:nvPr/>
        </p:nvSpPr>
        <p:spPr bwMode="auto">
          <a:xfrm>
            <a:off x="201613" y="1714500"/>
            <a:ext cx="441325" cy="369888"/>
          </a:xfrm>
          <a:prstGeom prst="rect">
            <a:avLst/>
          </a:prstGeom>
          <a:noFill/>
          <a:ln w="9525">
            <a:noFill/>
            <a:miter lim="800000"/>
            <a:headEnd/>
            <a:tailEnd/>
          </a:ln>
        </p:spPr>
        <p:txBody>
          <a:bodyPr wrap="none">
            <a:spAutoFit/>
          </a:bodyPr>
          <a:lstStyle/>
          <a:p>
            <a:r>
              <a:rPr lang="en-US" altLang="ja-JP">
                <a:solidFill>
                  <a:schemeClr val="bg1"/>
                </a:solidFill>
              </a:rPr>
              <a:t>90</a:t>
            </a:r>
            <a:endParaRPr lang="ja-JP" altLang="en-US">
              <a:solidFill>
                <a:schemeClr val="bg1"/>
              </a:solidFill>
            </a:endParaRPr>
          </a:p>
        </p:txBody>
      </p:sp>
      <p:sp>
        <p:nvSpPr>
          <p:cNvPr id="22538" name="テキスト ボックス 11"/>
          <p:cNvSpPr txBox="1">
            <a:spLocks noChangeArrowheads="1"/>
          </p:cNvSpPr>
          <p:nvPr/>
        </p:nvSpPr>
        <p:spPr bwMode="auto">
          <a:xfrm>
            <a:off x="214313" y="2273300"/>
            <a:ext cx="441325" cy="369888"/>
          </a:xfrm>
          <a:prstGeom prst="rect">
            <a:avLst/>
          </a:prstGeom>
          <a:noFill/>
          <a:ln w="9525">
            <a:noFill/>
            <a:miter lim="800000"/>
            <a:headEnd/>
            <a:tailEnd/>
          </a:ln>
        </p:spPr>
        <p:txBody>
          <a:bodyPr wrap="none">
            <a:spAutoFit/>
          </a:bodyPr>
          <a:lstStyle/>
          <a:p>
            <a:r>
              <a:rPr lang="en-US" altLang="ja-JP">
                <a:solidFill>
                  <a:schemeClr val="bg1"/>
                </a:solidFill>
              </a:rPr>
              <a:t>80</a:t>
            </a:r>
            <a:endParaRPr lang="ja-JP" altLang="en-US">
              <a:solidFill>
                <a:schemeClr val="bg1"/>
              </a:solidFill>
            </a:endParaRPr>
          </a:p>
        </p:txBody>
      </p:sp>
      <p:sp>
        <p:nvSpPr>
          <p:cNvPr id="22539" name="テキスト ボックス 12"/>
          <p:cNvSpPr txBox="1">
            <a:spLocks noChangeArrowheads="1"/>
          </p:cNvSpPr>
          <p:nvPr/>
        </p:nvSpPr>
        <p:spPr bwMode="auto">
          <a:xfrm>
            <a:off x="214313" y="2844800"/>
            <a:ext cx="441325" cy="369888"/>
          </a:xfrm>
          <a:prstGeom prst="rect">
            <a:avLst/>
          </a:prstGeom>
          <a:noFill/>
          <a:ln w="9525">
            <a:noFill/>
            <a:miter lim="800000"/>
            <a:headEnd/>
            <a:tailEnd/>
          </a:ln>
        </p:spPr>
        <p:txBody>
          <a:bodyPr wrap="none">
            <a:spAutoFit/>
          </a:bodyPr>
          <a:lstStyle/>
          <a:p>
            <a:r>
              <a:rPr lang="en-US" altLang="ja-JP">
                <a:solidFill>
                  <a:schemeClr val="bg1"/>
                </a:solidFill>
              </a:rPr>
              <a:t>70</a:t>
            </a:r>
            <a:endParaRPr lang="ja-JP" altLang="en-US">
              <a:solidFill>
                <a:schemeClr val="bg1"/>
              </a:solidFill>
            </a:endParaRPr>
          </a:p>
        </p:txBody>
      </p:sp>
      <p:sp>
        <p:nvSpPr>
          <p:cNvPr id="22540" name="テキスト ボックス 13"/>
          <p:cNvSpPr txBox="1">
            <a:spLocks noChangeArrowheads="1"/>
          </p:cNvSpPr>
          <p:nvPr/>
        </p:nvSpPr>
        <p:spPr bwMode="auto">
          <a:xfrm>
            <a:off x="214313" y="3357563"/>
            <a:ext cx="441325" cy="369887"/>
          </a:xfrm>
          <a:prstGeom prst="rect">
            <a:avLst/>
          </a:prstGeom>
          <a:noFill/>
          <a:ln w="9525">
            <a:noFill/>
            <a:miter lim="800000"/>
            <a:headEnd/>
            <a:tailEnd/>
          </a:ln>
        </p:spPr>
        <p:txBody>
          <a:bodyPr wrap="none">
            <a:spAutoFit/>
          </a:bodyPr>
          <a:lstStyle/>
          <a:p>
            <a:r>
              <a:rPr lang="en-US" altLang="ja-JP">
                <a:solidFill>
                  <a:schemeClr val="bg1"/>
                </a:solidFill>
              </a:rPr>
              <a:t>60</a:t>
            </a:r>
            <a:endParaRPr lang="ja-JP" altLang="en-US">
              <a:solidFill>
                <a:schemeClr val="bg1"/>
              </a:solidFill>
            </a:endParaRPr>
          </a:p>
        </p:txBody>
      </p:sp>
      <p:sp>
        <p:nvSpPr>
          <p:cNvPr id="22541" name="テキスト ボックス 14"/>
          <p:cNvSpPr txBox="1">
            <a:spLocks noChangeArrowheads="1"/>
          </p:cNvSpPr>
          <p:nvPr/>
        </p:nvSpPr>
        <p:spPr bwMode="auto">
          <a:xfrm>
            <a:off x="214313" y="3916363"/>
            <a:ext cx="441325" cy="369887"/>
          </a:xfrm>
          <a:prstGeom prst="rect">
            <a:avLst/>
          </a:prstGeom>
          <a:noFill/>
          <a:ln w="9525">
            <a:noFill/>
            <a:miter lim="800000"/>
            <a:headEnd/>
            <a:tailEnd/>
          </a:ln>
        </p:spPr>
        <p:txBody>
          <a:bodyPr wrap="none">
            <a:spAutoFit/>
          </a:bodyPr>
          <a:lstStyle/>
          <a:p>
            <a:r>
              <a:rPr lang="en-US" altLang="ja-JP">
                <a:solidFill>
                  <a:schemeClr val="bg1"/>
                </a:solidFill>
              </a:rPr>
              <a:t>50</a:t>
            </a:r>
            <a:endParaRPr lang="ja-JP" altLang="en-US">
              <a:solidFill>
                <a:schemeClr val="bg1"/>
              </a:solidFill>
            </a:endParaRPr>
          </a:p>
        </p:txBody>
      </p:sp>
      <p:sp>
        <p:nvSpPr>
          <p:cNvPr id="22542" name="テキスト ボックス 15"/>
          <p:cNvSpPr txBox="1">
            <a:spLocks noChangeArrowheads="1"/>
          </p:cNvSpPr>
          <p:nvPr/>
        </p:nvSpPr>
        <p:spPr bwMode="auto">
          <a:xfrm>
            <a:off x="214313" y="4487863"/>
            <a:ext cx="441325" cy="369887"/>
          </a:xfrm>
          <a:prstGeom prst="rect">
            <a:avLst/>
          </a:prstGeom>
          <a:noFill/>
          <a:ln w="9525">
            <a:noFill/>
            <a:miter lim="800000"/>
            <a:headEnd/>
            <a:tailEnd/>
          </a:ln>
        </p:spPr>
        <p:txBody>
          <a:bodyPr wrap="none">
            <a:spAutoFit/>
          </a:bodyPr>
          <a:lstStyle/>
          <a:p>
            <a:r>
              <a:rPr lang="en-US" altLang="ja-JP">
                <a:solidFill>
                  <a:schemeClr val="bg1"/>
                </a:solidFill>
              </a:rPr>
              <a:t>40</a:t>
            </a:r>
            <a:endParaRPr lang="ja-JP" altLang="en-US">
              <a:solidFill>
                <a:schemeClr val="bg1"/>
              </a:solidFill>
            </a:endParaRPr>
          </a:p>
        </p:txBody>
      </p:sp>
      <p:sp>
        <p:nvSpPr>
          <p:cNvPr id="22543" name="テキスト ボックス 16"/>
          <p:cNvSpPr txBox="1">
            <a:spLocks noChangeArrowheads="1"/>
          </p:cNvSpPr>
          <p:nvPr/>
        </p:nvSpPr>
        <p:spPr bwMode="auto">
          <a:xfrm>
            <a:off x="214313" y="5059363"/>
            <a:ext cx="441325" cy="369887"/>
          </a:xfrm>
          <a:prstGeom prst="rect">
            <a:avLst/>
          </a:prstGeom>
          <a:noFill/>
          <a:ln w="9525">
            <a:noFill/>
            <a:miter lim="800000"/>
            <a:headEnd/>
            <a:tailEnd/>
          </a:ln>
        </p:spPr>
        <p:txBody>
          <a:bodyPr wrap="none">
            <a:spAutoFit/>
          </a:bodyPr>
          <a:lstStyle/>
          <a:p>
            <a:r>
              <a:rPr lang="en-US" altLang="ja-JP">
                <a:solidFill>
                  <a:schemeClr val="bg1"/>
                </a:solidFill>
              </a:rPr>
              <a:t>30</a:t>
            </a:r>
            <a:endParaRPr lang="ja-JP" altLang="en-US">
              <a:solidFill>
                <a:schemeClr val="bg1"/>
              </a:solidFill>
            </a:endParaRPr>
          </a:p>
        </p:txBody>
      </p:sp>
      <p:sp>
        <p:nvSpPr>
          <p:cNvPr id="22544" name="テキスト ボックス 17"/>
          <p:cNvSpPr txBox="1">
            <a:spLocks noChangeArrowheads="1"/>
          </p:cNvSpPr>
          <p:nvPr/>
        </p:nvSpPr>
        <p:spPr bwMode="auto">
          <a:xfrm>
            <a:off x="214313" y="5559425"/>
            <a:ext cx="441325" cy="369888"/>
          </a:xfrm>
          <a:prstGeom prst="rect">
            <a:avLst/>
          </a:prstGeom>
          <a:noFill/>
          <a:ln w="9525">
            <a:noFill/>
            <a:miter lim="800000"/>
            <a:headEnd/>
            <a:tailEnd/>
          </a:ln>
        </p:spPr>
        <p:txBody>
          <a:bodyPr wrap="none">
            <a:spAutoFit/>
          </a:bodyPr>
          <a:lstStyle/>
          <a:p>
            <a:r>
              <a:rPr lang="en-US" altLang="ja-JP">
                <a:solidFill>
                  <a:schemeClr val="bg1"/>
                </a:solidFill>
              </a:rPr>
              <a:t>20</a:t>
            </a:r>
            <a:endParaRPr lang="ja-JP" altLang="en-US">
              <a:solidFill>
                <a:schemeClr val="bg1"/>
              </a:solidFill>
            </a:endParaRPr>
          </a:p>
        </p:txBody>
      </p:sp>
      <p:sp>
        <p:nvSpPr>
          <p:cNvPr id="22545" name="テキスト ボックス 18"/>
          <p:cNvSpPr txBox="1">
            <a:spLocks noChangeArrowheads="1"/>
          </p:cNvSpPr>
          <p:nvPr/>
        </p:nvSpPr>
        <p:spPr bwMode="auto">
          <a:xfrm>
            <a:off x="481013" y="5786438"/>
            <a:ext cx="774700" cy="646112"/>
          </a:xfrm>
          <a:prstGeom prst="rect">
            <a:avLst/>
          </a:prstGeom>
          <a:noFill/>
          <a:ln w="9525">
            <a:noFill/>
            <a:miter lim="800000"/>
            <a:headEnd/>
            <a:tailEnd/>
          </a:ln>
        </p:spPr>
        <p:txBody>
          <a:bodyPr wrap="none">
            <a:spAutoFit/>
          </a:bodyPr>
          <a:lstStyle/>
          <a:p>
            <a:r>
              <a:rPr lang="en-US" altLang="ja-JP">
                <a:solidFill>
                  <a:schemeClr val="bg1"/>
                </a:solidFill>
              </a:rPr>
              <a:t>-3500</a:t>
            </a:r>
          </a:p>
          <a:p>
            <a:r>
              <a:rPr lang="en-US" altLang="ja-JP">
                <a:solidFill>
                  <a:schemeClr val="bg1"/>
                </a:solidFill>
              </a:rPr>
              <a:t>-4850</a:t>
            </a:r>
            <a:endParaRPr lang="ja-JP" altLang="en-US">
              <a:solidFill>
                <a:schemeClr val="bg1"/>
              </a:solidFill>
            </a:endParaRPr>
          </a:p>
        </p:txBody>
      </p:sp>
      <p:sp>
        <p:nvSpPr>
          <p:cNvPr id="22546" name="テキスト ボックス 19"/>
          <p:cNvSpPr txBox="1">
            <a:spLocks noChangeArrowheads="1"/>
          </p:cNvSpPr>
          <p:nvPr/>
        </p:nvSpPr>
        <p:spPr bwMode="auto">
          <a:xfrm>
            <a:off x="3286125" y="5773738"/>
            <a:ext cx="774700" cy="646112"/>
          </a:xfrm>
          <a:prstGeom prst="rect">
            <a:avLst/>
          </a:prstGeom>
          <a:solidFill>
            <a:schemeClr val="tx1"/>
          </a:solidFill>
          <a:ln w="9525">
            <a:noFill/>
            <a:miter lim="800000"/>
            <a:headEnd/>
            <a:tailEnd/>
          </a:ln>
        </p:spPr>
        <p:txBody>
          <a:bodyPr wrap="none">
            <a:spAutoFit/>
          </a:bodyPr>
          <a:lstStyle/>
          <a:p>
            <a:r>
              <a:rPr lang="en-US" altLang="ja-JP">
                <a:solidFill>
                  <a:schemeClr val="bg1"/>
                </a:solidFill>
              </a:rPr>
              <a:t>-3100</a:t>
            </a:r>
          </a:p>
          <a:p>
            <a:r>
              <a:rPr lang="en-US" altLang="ja-JP">
                <a:solidFill>
                  <a:schemeClr val="bg1"/>
                </a:solidFill>
              </a:rPr>
              <a:t>-4450</a:t>
            </a:r>
            <a:endParaRPr lang="ja-JP" altLang="en-US">
              <a:solidFill>
                <a:schemeClr val="bg1"/>
              </a:solidFill>
            </a:endParaRPr>
          </a:p>
        </p:txBody>
      </p:sp>
      <p:sp>
        <p:nvSpPr>
          <p:cNvPr id="22547" name="テキスト ボックス 20"/>
          <p:cNvSpPr txBox="1">
            <a:spLocks noChangeArrowheads="1"/>
          </p:cNvSpPr>
          <p:nvPr/>
        </p:nvSpPr>
        <p:spPr bwMode="auto">
          <a:xfrm>
            <a:off x="4803775" y="5773738"/>
            <a:ext cx="774700" cy="646112"/>
          </a:xfrm>
          <a:prstGeom prst="rect">
            <a:avLst/>
          </a:prstGeom>
          <a:solidFill>
            <a:schemeClr val="tx1"/>
          </a:solidFill>
          <a:ln w="9525">
            <a:noFill/>
            <a:miter lim="800000"/>
            <a:headEnd/>
            <a:tailEnd/>
          </a:ln>
        </p:spPr>
        <p:txBody>
          <a:bodyPr wrap="none">
            <a:spAutoFit/>
          </a:bodyPr>
          <a:lstStyle/>
          <a:p>
            <a:r>
              <a:rPr lang="en-US" altLang="ja-JP">
                <a:solidFill>
                  <a:schemeClr val="bg1"/>
                </a:solidFill>
              </a:rPr>
              <a:t>-2900</a:t>
            </a:r>
          </a:p>
          <a:p>
            <a:r>
              <a:rPr lang="en-US" altLang="ja-JP">
                <a:solidFill>
                  <a:schemeClr val="bg1"/>
                </a:solidFill>
              </a:rPr>
              <a:t>-4250</a:t>
            </a:r>
            <a:endParaRPr lang="ja-JP" altLang="en-US">
              <a:solidFill>
                <a:schemeClr val="bg1"/>
              </a:solidFill>
            </a:endParaRPr>
          </a:p>
        </p:txBody>
      </p:sp>
      <p:sp>
        <p:nvSpPr>
          <p:cNvPr id="22548" name="テキスト ボックス 21"/>
          <p:cNvSpPr txBox="1">
            <a:spLocks noChangeArrowheads="1"/>
          </p:cNvSpPr>
          <p:nvPr/>
        </p:nvSpPr>
        <p:spPr bwMode="auto">
          <a:xfrm>
            <a:off x="1785938" y="5786438"/>
            <a:ext cx="774700" cy="646112"/>
          </a:xfrm>
          <a:prstGeom prst="rect">
            <a:avLst/>
          </a:prstGeom>
          <a:solidFill>
            <a:schemeClr val="tx1"/>
          </a:solidFill>
          <a:ln w="9525">
            <a:noFill/>
            <a:miter lim="800000"/>
            <a:headEnd/>
            <a:tailEnd/>
          </a:ln>
        </p:spPr>
        <p:txBody>
          <a:bodyPr wrap="none">
            <a:spAutoFit/>
          </a:bodyPr>
          <a:lstStyle/>
          <a:p>
            <a:r>
              <a:rPr lang="en-US" altLang="ja-JP">
                <a:solidFill>
                  <a:schemeClr val="bg1"/>
                </a:solidFill>
              </a:rPr>
              <a:t>-3300</a:t>
            </a:r>
          </a:p>
          <a:p>
            <a:r>
              <a:rPr lang="en-US" altLang="ja-JP">
                <a:solidFill>
                  <a:schemeClr val="bg1"/>
                </a:solidFill>
              </a:rPr>
              <a:t>-4650</a:t>
            </a:r>
            <a:endParaRPr lang="ja-JP" altLang="en-US">
              <a:solidFill>
                <a:schemeClr val="bg1"/>
              </a:solidFill>
            </a:endParaRPr>
          </a:p>
        </p:txBody>
      </p:sp>
      <p:sp>
        <p:nvSpPr>
          <p:cNvPr id="22549" name="テキスト ボックス 22"/>
          <p:cNvSpPr txBox="1">
            <a:spLocks noChangeArrowheads="1"/>
          </p:cNvSpPr>
          <p:nvPr/>
        </p:nvSpPr>
        <p:spPr bwMode="auto">
          <a:xfrm>
            <a:off x="6357938" y="5783263"/>
            <a:ext cx="774700" cy="646112"/>
          </a:xfrm>
          <a:prstGeom prst="rect">
            <a:avLst/>
          </a:prstGeom>
          <a:solidFill>
            <a:schemeClr val="tx1"/>
          </a:solidFill>
          <a:ln w="9525">
            <a:noFill/>
            <a:miter lim="800000"/>
            <a:headEnd/>
            <a:tailEnd/>
          </a:ln>
        </p:spPr>
        <p:txBody>
          <a:bodyPr wrap="none">
            <a:spAutoFit/>
          </a:bodyPr>
          <a:lstStyle/>
          <a:p>
            <a:r>
              <a:rPr lang="en-US" altLang="ja-JP">
                <a:solidFill>
                  <a:schemeClr val="bg1"/>
                </a:solidFill>
              </a:rPr>
              <a:t>-2700</a:t>
            </a:r>
          </a:p>
          <a:p>
            <a:r>
              <a:rPr lang="en-US" altLang="ja-JP">
                <a:solidFill>
                  <a:schemeClr val="bg1"/>
                </a:solidFill>
              </a:rPr>
              <a:t>-4050</a:t>
            </a:r>
            <a:endParaRPr lang="ja-JP" altLang="en-US">
              <a:solidFill>
                <a:schemeClr val="bg1"/>
              </a:solidFill>
            </a:endParaRPr>
          </a:p>
        </p:txBody>
      </p:sp>
      <p:sp>
        <p:nvSpPr>
          <p:cNvPr id="22550" name="テキスト ボックス 23"/>
          <p:cNvSpPr txBox="1">
            <a:spLocks noChangeArrowheads="1"/>
          </p:cNvSpPr>
          <p:nvPr/>
        </p:nvSpPr>
        <p:spPr bwMode="auto">
          <a:xfrm>
            <a:off x="7804150" y="5773738"/>
            <a:ext cx="774700" cy="646112"/>
          </a:xfrm>
          <a:prstGeom prst="rect">
            <a:avLst/>
          </a:prstGeom>
          <a:noFill/>
          <a:ln w="9525">
            <a:noFill/>
            <a:miter lim="800000"/>
            <a:headEnd/>
            <a:tailEnd/>
          </a:ln>
        </p:spPr>
        <p:txBody>
          <a:bodyPr wrap="none">
            <a:spAutoFit/>
          </a:bodyPr>
          <a:lstStyle/>
          <a:p>
            <a:r>
              <a:rPr lang="en-US" altLang="ja-JP">
                <a:solidFill>
                  <a:schemeClr val="bg1"/>
                </a:solidFill>
              </a:rPr>
              <a:t>-2500</a:t>
            </a:r>
          </a:p>
          <a:p>
            <a:r>
              <a:rPr lang="en-US" altLang="ja-JP">
                <a:solidFill>
                  <a:schemeClr val="bg1"/>
                </a:solidFill>
              </a:rPr>
              <a:t>-3850</a:t>
            </a:r>
            <a:endParaRPr lang="ja-JP" altLang="en-US">
              <a:solidFill>
                <a:schemeClr val="bg1"/>
              </a:solidFill>
            </a:endParaRPr>
          </a:p>
        </p:txBody>
      </p:sp>
      <p:sp>
        <p:nvSpPr>
          <p:cNvPr id="22551" name="タイトル 1"/>
          <p:cNvSpPr>
            <a:spLocks noGrp="1"/>
          </p:cNvSpPr>
          <p:nvPr>
            <p:ph type="title"/>
          </p:nvPr>
        </p:nvSpPr>
        <p:spPr>
          <a:xfrm>
            <a:off x="0" y="0"/>
            <a:ext cx="1714500" cy="357188"/>
          </a:xfrm>
        </p:spPr>
        <p:txBody>
          <a:bodyPr/>
          <a:lstStyle/>
          <a:p>
            <a:pPr eaLnBrk="1" hangingPunct="1"/>
            <a:r>
              <a:rPr lang="ja-JP" altLang="en-US" sz="1800" smtClean="0">
                <a:solidFill>
                  <a:schemeClr val="bg1"/>
                </a:solidFill>
              </a:rPr>
              <a:t>現在の状況</a:t>
            </a:r>
          </a:p>
        </p:txBody>
      </p:sp>
      <p:sp>
        <p:nvSpPr>
          <p:cNvPr id="22552" name="テキスト ボックス 22"/>
          <p:cNvSpPr txBox="1">
            <a:spLocks noChangeArrowheads="1"/>
          </p:cNvSpPr>
          <p:nvPr/>
        </p:nvSpPr>
        <p:spPr bwMode="auto">
          <a:xfrm>
            <a:off x="857250" y="2071688"/>
            <a:ext cx="800100" cy="461962"/>
          </a:xfrm>
          <a:prstGeom prst="rect">
            <a:avLst/>
          </a:prstGeom>
          <a:noFill/>
          <a:ln w="9525">
            <a:noFill/>
            <a:miter lim="800000"/>
            <a:headEnd/>
            <a:tailEnd/>
          </a:ln>
        </p:spPr>
        <p:txBody>
          <a:bodyPr wrap="none">
            <a:spAutoFit/>
          </a:bodyPr>
          <a:lstStyle/>
          <a:p>
            <a:r>
              <a:rPr lang="ja-JP" altLang="en-US" sz="2400">
                <a:solidFill>
                  <a:srgbClr val="FF0000"/>
                </a:solidFill>
              </a:rPr>
              <a:t>電子</a:t>
            </a:r>
          </a:p>
        </p:txBody>
      </p:sp>
      <p:sp>
        <p:nvSpPr>
          <p:cNvPr id="22553" name="テキスト ボックス 23"/>
          <p:cNvSpPr txBox="1">
            <a:spLocks noChangeArrowheads="1"/>
          </p:cNvSpPr>
          <p:nvPr/>
        </p:nvSpPr>
        <p:spPr bwMode="auto">
          <a:xfrm>
            <a:off x="2008188" y="1428750"/>
            <a:ext cx="1349375" cy="461963"/>
          </a:xfrm>
          <a:prstGeom prst="rect">
            <a:avLst/>
          </a:prstGeom>
          <a:noFill/>
          <a:ln w="9525">
            <a:noFill/>
            <a:miter lim="800000"/>
            <a:headEnd/>
            <a:tailEnd/>
          </a:ln>
        </p:spPr>
        <p:txBody>
          <a:bodyPr wrap="none">
            <a:spAutoFit/>
          </a:bodyPr>
          <a:lstStyle/>
          <a:p>
            <a:r>
              <a:rPr lang="en-US" altLang="ja-JP" sz="2400">
                <a:solidFill>
                  <a:srgbClr val="0000FF"/>
                </a:solidFill>
              </a:rPr>
              <a:t>O</a:t>
            </a:r>
            <a:r>
              <a:rPr lang="en-US" altLang="ja-JP" sz="2400" baseline="30000">
                <a:solidFill>
                  <a:srgbClr val="0000FF"/>
                </a:solidFill>
              </a:rPr>
              <a:t>+</a:t>
            </a:r>
            <a:r>
              <a:rPr lang="ja-JP" altLang="en-US" sz="2400">
                <a:solidFill>
                  <a:srgbClr val="0000FF"/>
                </a:solidFill>
              </a:rPr>
              <a:t>イオン</a:t>
            </a:r>
          </a:p>
        </p:txBody>
      </p:sp>
      <p:sp>
        <p:nvSpPr>
          <p:cNvPr id="22554" name="テキスト ボックス 24"/>
          <p:cNvSpPr txBox="1">
            <a:spLocks noChangeArrowheads="1"/>
          </p:cNvSpPr>
          <p:nvPr/>
        </p:nvSpPr>
        <p:spPr bwMode="auto">
          <a:xfrm>
            <a:off x="3500438" y="1428750"/>
            <a:ext cx="1189037" cy="461963"/>
          </a:xfrm>
          <a:prstGeom prst="rect">
            <a:avLst/>
          </a:prstGeom>
          <a:solidFill>
            <a:schemeClr val="bg1"/>
          </a:solidFill>
          <a:ln w="9525">
            <a:noFill/>
            <a:miter lim="800000"/>
            <a:headEnd/>
            <a:tailEnd/>
          </a:ln>
        </p:spPr>
        <p:txBody>
          <a:bodyPr wrap="none">
            <a:spAutoFit/>
          </a:bodyPr>
          <a:lstStyle/>
          <a:p>
            <a:r>
              <a:rPr lang="ja-JP" altLang="en-US" sz="2400">
                <a:solidFill>
                  <a:srgbClr val="00FF00"/>
                </a:solidFill>
              </a:rPr>
              <a:t>プロトン</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7171" name="タイトル 5"/>
          <p:cNvSpPr>
            <a:spLocks noGrp="1"/>
          </p:cNvSpPr>
          <p:nvPr>
            <p:ph type="title"/>
          </p:nvPr>
        </p:nvSpPr>
        <p:spPr>
          <a:xfrm>
            <a:off x="285750" y="214313"/>
            <a:ext cx="8229600" cy="1143000"/>
          </a:xfrm>
        </p:spPr>
        <p:txBody>
          <a:bodyPr/>
          <a:lstStyle/>
          <a:p>
            <a:pPr eaLnBrk="1" hangingPunct="1"/>
            <a:r>
              <a:rPr lang="ja-JP" altLang="en-US" smtClean="0">
                <a:solidFill>
                  <a:schemeClr val="bg1"/>
                </a:solidFill>
              </a:rPr>
              <a:t>目次</a:t>
            </a:r>
          </a:p>
        </p:txBody>
      </p:sp>
      <p:sp>
        <p:nvSpPr>
          <p:cNvPr id="7172" name="コンテンツ プレースホルダ 6"/>
          <p:cNvSpPr>
            <a:spLocks noGrp="1"/>
          </p:cNvSpPr>
          <p:nvPr>
            <p:ph idx="1"/>
          </p:nvPr>
        </p:nvSpPr>
        <p:spPr>
          <a:xfrm>
            <a:off x="2643188" y="2000250"/>
            <a:ext cx="4357687" cy="3286125"/>
          </a:xfrm>
        </p:spPr>
        <p:txBody>
          <a:bodyPr/>
          <a:lstStyle/>
          <a:p>
            <a:pPr eaLnBrk="1" hangingPunct="1"/>
            <a:r>
              <a:rPr lang="ja-JP" altLang="en-US" sz="2400" smtClean="0">
                <a:solidFill>
                  <a:schemeClr val="bg1"/>
                </a:solidFill>
              </a:rPr>
              <a:t>観測対象</a:t>
            </a:r>
            <a:endParaRPr lang="en-US" altLang="ja-JP" sz="2400" smtClean="0">
              <a:solidFill>
                <a:schemeClr val="bg1"/>
              </a:solidFill>
            </a:endParaRPr>
          </a:p>
          <a:p>
            <a:pPr eaLnBrk="1" hangingPunct="1"/>
            <a:r>
              <a:rPr lang="en-US" altLang="ja-JP" sz="2400" smtClean="0">
                <a:solidFill>
                  <a:schemeClr val="bg1"/>
                </a:solidFill>
              </a:rPr>
              <a:t>ERG</a:t>
            </a:r>
            <a:r>
              <a:rPr lang="ja-JP" altLang="en-US" sz="2400" smtClean="0">
                <a:solidFill>
                  <a:schemeClr val="bg1"/>
                </a:solidFill>
              </a:rPr>
              <a:t>ミッションの概要</a:t>
            </a:r>
            <a:endParaRPr lang="en-US" altLang="ja-JP" sz="2400" smtClean="0">
              <a:solidFill>
                <a:schemeClr val="bg1"/>
              </a:solidFill>
            </a:endParaRPr>
          </a:p>
          <a:p>
            <a:pPr eaLnBrk="1" hangingPunct="1"/>
            <a:r>
              <a:rPr lang="en-US" altLang="ja-JP" sz="2400" smtClean="0">
                <a:solidFill>
                  <a:schemeClr val="bg1"/>
                </a:solidFill>
              </a:rPr>
              <a:t>LEP-i</a:t>
            </a:r>
            <a:r>
              <a:rPr lang="ja-JP" altLang="en-US" sz="2400" smtClean="0">
                <a:solidFill>
                  <a:schemeClr val="bg1"/>
                </a:solidFill>
              </a:rPr>
              <a:t>の役割</a:t>
            </a:r>
            <a:endParaRPr lang="en-US" altLang="ja-JP" sz="2400" smtClean="0">
              <a:solidFill>
                <a:schemeClr val="bg1"/>
              </a:solidFill>
            </a:endParaRPr>
          </a:p>
          <a:p>
            <a:pPr eaLnBrk="1" hangingPunct="1"/>
            <a:r>
              <a:rPr lang="en-US" altLang="ja-JP" sz="2400" smtClean="0">
                <a:solidFill>
                  <a:schemeClr val="bg1"/>
                </a:solidFill>
              </a:rPr>
              <a:t>LEP-i</a:t>
            </a:r>
            <a:r>
              <a:rPr lang="ja-JP" altLang="en-US" sz="2400" smtClean="0">
                <a:solidFill>
                  <a:schemeClr val="bg1"/>
                </a:solidFill>
              </a:rPr>
              <a:t>の検出原理</a:t>
            </a:r>
            <a:endParaRPr lang="en-US" altLang="ja-JP" sz="2400" smtClean="0">
              <a:solidFill>
                <a:schemeClr val="bg1"/>
              </a:solidFill>
            </a:endParaRPr>
          </a:p>
          <a:p>
            <a:pPr eaLnBrk="1" hangingPunct="1"/>
            <a:r>
              <a:rPr lang="en-US" altLang="ja-JP" sz="2400" smtClean="0">
                <a:solidFill>
                  <a:schemeClr val="bg1"/>
                </a:solidFill>
              </a:rPr>
              <a:t>LEP-i</a:t>
            </a:r>
            <a:r>
              <a:rPr lang="ja-JP" altLang="en-US" sz="2400" smtClean="0">
                <a:solidFill>
                  <a:schemeClr val="bg1"/>
                </a:solidFill>
              </a:rPr>
              <a:t>の開発の現状</a:t>
            </a:r>
            <a:r>
              <a:rPr lang="en-US" altLang="ja-JP" sz="2400" smtClean="0">
                <a:solidFill>
                  <a:schemeClr val="bg1"/>
                </a:solidFill>
              </a:rPr>
              <a:t>(</a:t>
            </a:r>
            <a:r>
              <a:rPr lang="ja-JP" altLang="en-US" sz="2400" smtClean="0">
                <a:solidFill>
                  <a:schemeClr val="bg1"/>
                </a:solidFill>
              </a:rPr>
              <a:t>勉強中</a:t>
            </a:r>
            <a:r>
              <a:rPr lang="en-US" altLang="ja-JP" sz="2400" smtClean="0">
                <a:solidFill>
                  <a:schemeClr val="bg1"/>
                </a:solidFill>
              </a:rPr>
              <a:t>)</a:t>
            </a:r>
          </a:p>
          <a:p>
            <a:pPr eaLnBrk="1" hangingPunct="1"/>
            <a:r>
              <a:rPr lang="en-US" altLang="ja-JP" sz="2400" smtClean="0">
                <a:solidFill>
                  <a:schemeClr val="bg1"/>
                </a:solidFill>
              </a:rPr>
              <a:t>Future work</a:t>
            </a:r>
            <a:endParaRPr lang="ja-JP" altLang="en-US" sz="2400" smtClean="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23555" name="タイトル 1"/>
          <p:cNvSpPr>
            <a:spLocks noGrp="1"/>
          </p:cNvSpPr>
          <p:nvPr>
            <p:ph type="title"/>
          </p:nvPr>
        </p:nvSpPr>
        <p:spPr>
          <a:xfrm>
            <a:off x="0" y="0"/>
            <a:ext cx="2000250" cy="511175"/>
          </a:xfrm>
        </p:spPr>
        <p:txBody>
          <a:bodyPr/>
          <a:lstStyle/>
          <a:p>
            <a:pPr eaLnBrk="1" hangingPunct="1"/>
            <a:r>
              <a:rPr lang="en-US" altLang="ja-JP" sz="2400" smtClean="0">
                <a:solidFill>
                  <a:schemeClr val="bg1"/>
                </a:solidFill>
              </a:rPr>
              <a:t>Future work</a:t>
            </a:r>
            <a:endParaRPr lang="ja-JP" altLang="en-US" sz="2400" smtClean="0">
              <a:solidFill>
                <a:schemeClr val="bg1"/>
              </a:solidFill>
            </a:endParaRPr>
          </a:p>
        </p:txBody>
      </p:sp>
      <p:sp>
        <p:nvSpPr>
          <p:cNvPr id="3" name="Rectangle 2"/>
          <p:cNvSpPr txBox="1">
            <a:spLocks noChangeArrowheads="1"/>
          </p:cNvSpPr>
          <p:nvPr/>
        </p:nvSpPr>
        <p:spPr bwMode="auto">
          <a:xfrm>
            <a:off x="3286125" y="214313"/>
            <a:ext cx="2520950" cy="576262"/>
          </a:xfrm>
          <a:prstGeom prst="rect">
            <a:avLst/>
          </a:prstGeom>
          <a:noFill/>
          <a:ln w="9525">
            <a:noFill/>
            <a:miter lim="800000"/>
            <a:headEnd/>
            <a:tailEnd/>
          </a:ln>
        </p:spPr>
        <p:txBody>
          <a:bodyPr anchor="ctr"/>
          <a:lstStyle/>
          <a:p>
            <a:pPr algn="ctr" eaLnBrk="0" hangingPunct="0">
              <a:defRPr/>
            </a:pPr>
            <a:r>
              <a:rPr lang="ja-JP" altLang="en-US" sz="3500" dirty="0">
                <a:solidFill>
                  <a:schemeClr val="bg1"/>
                </a:solidFill>
                <a:latin typeface="+mj-lt"/>
                <a:ea typeface="+mj-ea"/>
                <a:cs typeface="+mj-cs"/>
              </a:rPr>
              <a:t>今後の予定</a:t>
            </a:r>
          </a:p>
        </p:txBody>
      </p:sp>
      <p:sp>
        <p:nvSpPr>
          <p:cNvPr id="23557" name="Text Box 6"/>
          <p:cNvSpPr txBox="1">
            <a:spLocks noChangeArrowheads="1"/>
          </p:cNvSpPr>
          <p:nvPr/>
        </p:nvSpPr>
        <p:spPr bwMode="auto">
          <a:xfrm>
            <a:off x="1857375" y="2286000"/>
            <a:ext cx="5165725" cy="461963"/>
          </a:xfrm>
          <a:prstGeom prst="rect">
            <a:avLst/>
          </a:prstGeom>
          <a:noFill/>
          <a:ln w="9525">
            <a:noFill/>
            <a:miter lim="800000"/>
            <a:headEnd/>
            <a:tailEnd/>
          </a:ln>
        </p:spPr>
        <p:txBody>
          <a:bodyPr wrap="none">
            <a:spAutoFit/>
          </a:bodyPr>
          <a:lstStyle/>
          <a:p>
            <a:r>
              <a:rPr lang="ja-JP" altLang="en-US" sz="2400">
                <a:solidFill>
                  <a:schemeClr val="bg1"/>
                </a:solidFill>
              </a:rPr>
              <a:t>イオンビームで質量分析部を性能試験</a:t>
            </a:r>
          </a:p>
        </p:txBody>
      </p:sp>
      <p:sp>
        <p:nvSpPr>
          <p:cNvPr id="23558" name="Text Box 7"/>
          <p:cNvSpPr txBox="1">
            <a:spLocks noChangeArrowheads="1"/>
          </p:cNvSpPr>
          <p:nvPr/>
        </p:nvSpPr>
        <p:spPr bwMode="auto">
          <a:xfrm>
            <a:off x="142875" y="3571875"/>
            <a:ext cx="8945563" cy="461963"/>
          </a:xfrm>
          <a:prstGeom prst="rect">
            <a:avLst/>
          </a:prstGeom>
          <a:noFill/>
          <a:ln w="9525">
            <a:noFill/>
            <a:miter lim="800000"/>
            <a:headEnd/>
            <a:tailEnd/>
          </a:ln>
        </p:spPr>
        <p:txBody>
          <a:bodyPr wrap="none">
            <a:spAutoFit/>
          </a:bodyPr>
          <a:lstStyle/>
          <a:p>
            <a:r>
              <a:rPr lang="ja-JP" altLang="en-US" sz="2400">
                <a:solidFill>
                  <a:schemeClr val="bg1"/>
                </a:solidFill>
              </a:rPr>
              <a:t>高エネルギー粒子によるノイズの除去を考慮した静電分析部の設計</a:t>
            </a:r>
          </a:p>
        </p:txBody>
      </p:sp>
      <p:sp>
        <p:nvSpPr>
          <p:cNvPr id="23559" name="Text Box 8"/>
          <p:cNvSpPr txBox="1">
            <a:spLocks noChangeArrowheads="1"/>
          </p:cNvSpPr>
          <p:nvPr/>
        </p:nvSpPr>
        <p:spPr bwMode="auto">
          <a:xfrm>
            <a:off x="1500188" y="4786313"/>
            <a:ext cx="5078412" cy="461962"/>
          </a:xfrm>
          <a:prstGeom prst="rect">
            <a:avLst/>
          </a:prstGeom>
          <a:solidFill>
            <a:schemeClr val="tx1"/>
          </a:solidFill>
          <a:ln w="9525">
            <a:noFill/>
            <a:miter lim="800000"/>
            <a:headEnd/>
            <a:tailEnd/>
          </a:ln>
        </p:spPr>
        <p:txBody>
          <a:bodyPr wrap="none">
            <a:spAutoFit/>
          </a:bodyPr>
          <a:lstStyle/>
          <a:p>
            <a:r>
              <a:rPr lang="ja-JP" altLang="en-US" sz="2400">
                <a:solidFill>
                  <a:schemeClr val="bg1"/>
                </a:solidFill>
              </a:rPr>
              <a:t>静電分析部＋質量分析部で性能試験</a:t>
            </a:r>
          </a:p>
        </p:txBody>
      </p:sp>
      <p:sp>
        <p:nvSpPr>
          <p:cNvPr id="23560" name="AutoShape 11"/>
          <p:cNvSpPr>
            <a:spLocks noChangeArrowheads="1"/>
          </p:cNvSpPr>
          <p:nvPr/>
        </p:nvSpPr>
        <p:spPr bwMode="auto">
          <a:xfrm>
            <a:off x="3929063" y="3000375"/>
            <a:ext cx="792162" cy="287338"/>
          </a:xfrm>
          <a:prstGeom prst="downArrow">
            <a:avLst>
              <a:gd name="adj1" fmla="val 49676"/>
              <a:gd name="adj2" fmla="val 51935"/>
            </a:avLst>
          </a:prstGeom>
          <a:noFill/>
          <a:ln w="9525">
            <a:solidFill>
              <a:srgbClr val="FF0000"/>
            </a:solidFill>
            <a:miter lim="800000"/>
            <a:headEnd/>
            <a:tailEnd/>
          </a:ln>
        </p:spPr>
        <p:txBody>
          <a:bodyPr vert="eaVert" wrap="none" anchor="ctr"/>
          <a:lstStyle/>
          <a:p>
            <a:endParaRPr lang="ja-JP" altLang="en-US">
              <a:solidFill>
                <a:schemeClr val="bg1"/>
              </a:solidFill>
            </a:endParaRPr>
          </a:p>
        </p:txBody>
      </p:sp>
      <p:sp>
        <p:nvSpPr>
          <p:cNvPr id="23561" name="AutoShape 11"/>
          <p:cNvSpPr>
            <a:spLocks noChangeArrowheads="1"/>
          </p:cNvSpPr>
          <p:nvPr/>
        </p:nvSpPr>
        <p:spPr bwMode="auto">
          <a:xfrm>
            <a:off x="3929063" y="4213225"/>
            <a:ext cx="792162" cy="287338"/>
          </a:xfrm>
          <a:prstGeom prst="downArrow">
            <a:avLst>
              <a:gd name="adj1" fmla="val 49676"/>
              <a:gd name="adj2" fmla="val 51935"/>
            </a:avLst>
          </a:prstGeom>
          <a:noFill/>
          <a:ln w="9525">
            <a:solidFill>
              <a:srgbClr val="FF0000"/>
            </a:solidFill>
            <a:miter lim="800000"/>
            <a:headEnd/>
            <a:tailEnd/>
          </a:ln>
        </p:spPr>
        <p:txBody>
          <a:bodyPr vert="eaVert" wrap="none" anchor="ctr"/>
          <a:lstStyle/>
          <a:p>
            <a:endParaRPr lang="ja-JP" altLang="en-US">
              <a:solidFill>
                <a:schemeClr val="bg1"/>
              </a:solidFill>
            </a:endParaRPr>
          </a:p>
        </p:txBody>
      </p:sp>
      <p:sp>
        <p:nvSpPr>
          <p:cNvPr id="23562" name="Text Box 6"/>
          <p:cNvSpPr txBox="1">
            <a:spLocks noChangeArrowheads="1"/>
          </p:cNvSpPr>
          <p:nvPr/>
        </p:nvSpPr>
        <p:spPr bwMode="auto">
          <a:xfrm>
            <a:off x="641350" y="1143000"/>
            <a:ext cx="7810500" cy="830263"/>
          </a:xfrm>
          <a:prstGeom prst="rect">
            <a:avLst/>
          </a:prstGeom>
          <a:noFill/>
          <a:ln w="9525">
            <a:noFill/>
            <a:miter lim="800000"/>
            <a:headEnd/>
            <a:tailEnd/>
          </a:ln>
        </p:spPr>
        <p:txBody>
          <a:bodyPr wrap="none">
            <a:spAutoFit/>
          </a:bodyPr>
          <a:lstStyle/>
          <a:p>
            <a:r>
              <a:rPr lang="ja-JP" altLang="en-US" sz="2400">
                <a:solidFill>
                  <a:schemeClr val="bg1"/>
                </a:solidFill>
              </a:rPr>
              <a:t>入射位置と質量分析部の電圧のパラメータを組み合わせて</a:t>
            </a:r>
            <a:endParaRPr lang="en-US" altLang="ja-JP" sz="2400">
              <a:solidFill>
                <a:schemeClr val="bg1"/>
              </a:solidFill>
            </a:endParaRPr>
          </a:p>
          <a:p>
            <a:r>
              <a:rPr lang="ja-JP" altLang="en-US" sz="2400">
                <a:solidFill>
                  <a:schemeClr val="bg1"/>
                </a:solidFill>
              </a:rPr>
              <a:t>同様にカウントレートを調べて実験に備える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24579" name="タイトル 1"/>
          <p:cNvSpPr>
            <a:spLocks noGrp="1"/>
          </p:cNvSpPr>
          <p:nvPr>
            <p:ph type="title"/>
          </p:nvPr>
        </p:nvSpPr>
        <p:spPr/>
        <p:txBody>
          <a:bodyPr/>
          <a:lstStyle/>
          <a:p>
            <a:r>
              <a:rPr lang="ja-JP" altLang="en-US" smtClean="0">
                <a:solidFill>
                  <a:schemeClr val="bg1"/>
                </a:solidFill>
              </a:rPr>
              <a:t>まとめ</a:t>
            </a:r>
          </a:p>
        </p:txBody>
      </p:sp>
      <p:sp>
        <p:nvSpPr>
          <p:cNvPr id="24580" name="コンテンツ プレースホルダ 2"/>
          <p:cNvSpPr>
            <a:spLocks noGrp="1"/>
          </p:cNvSpPr>
          <p:nvPr>
            <p:ph idx="1"/>
          </p:nvPr>
        </p:nvSpPr>
        <p:spPr>
          <a:xfrm>
            <a:off x="285750" y="1643063"/>
            <a:ext cx="8229600" cy="4525962"/>
          </a:xfrm>
        </p:spPr>
        <p:txBody>
          <a:bodyPr/>
          <a:lstStyle/>
          <a:p>
            <a:r>
              <a:rPr lang="en-US" altLang="ja-JP" sz="2400" smtClean="0">
                <a:solidFill>
                  <a:schemeClr val="bg1"/>
                </a:solidFill>
              </a:rPr>
              <a:t>ERG</a:t>
            </a:r>
            <a:r>
              <a:rPr lang="ja-JP" altLang="en-US" sz="2400" smtClean="0">
                <a:solidFill>
                  <a:schemeClr val="bg1"/>
                </a:solidFill>
              </a:rPr>
              <a:t>衛星に搭載予定である</a:t>
            </a:r>
            <a:r>
              <a:rPr lang="en-US" altLang="ja-JP" sz="2400" smtClean="0">
                <a:solidFill>
                  <a:schemeClr val="bg1"/>
                </a:solidFill>
              </a:rPr>
              <a:t>LEP – i</a:t>
            </a:r>
            <a:r>
              <a:rPr lang="ja-JP" altLang="en-US" sz="2400" smtClean="0">
                <a:solidFill>
                  <a:schemeClr val="bg1"/>
                </a:solidFill>
              </a:rPr>
              <a:t>の開発を行う上で、既に設計が終わっている現状でこれからの指針を紹介した。</a:t>
            </a:r>
            <a:endParaRPr lang="en-US" altLang="ja-JP" sz="2400" smtClean="0">
              <a:solidFill>
                <a:schemeClr val="bg1"/>
              </a:solidFill>
            </a:endParaRPr>
          </a:p>
          <a:p>
            <a:r>
              <a:rPr lang="ja-JP" altLang="en-US" sz="2400" smtClean="0">
                <a:solidFill>
                  <a:schemeClr val="bg1"/>
                </a:solidFill>
              </a:rPr>
              <a:t>今後行う予定である質量分析部のビーム試験に向けて、実験結果との照合を行うために入射位置と質量分析部内の電圧を変えてカウントレートを調べた。</a:t>
            </a:r>
            <a:endParaRPr lang="en-US" altLang="ja-JP" sz="2400" smtClean="0">
              <a:solidFill>
                <a:schemeClr val="bg1"/>
              </a:solidFill>
            </a:endParaRPr>
          </a:p>
          <a:p>
            <a:r>
              <a:rPr lang="ja-JP" altLang="en-US" sz="2400" smtClean="0">
                <a:solidFill>
                  <a:schemeClr val="bg1"/>
                </a:solidFill>
              </a:rPr>
              <a:t>入射位置を変えてカウントレートを調べると、</a:t>
            </a:r>
            <a:r>
              <a:rPr lang="en-US" altLang="ja-JP" sz="2400" smtClean="0">
                <a:solidFill>
                  <a:schemeClr val="bg1"/>
                </a:solidFill>
              </a:rPr>
              <a:t>±5deg</a:t>
            </a:r>
            <a:r>
              <a:rPr lang="ja-JP" altLang="en-US" sz="2400" smtClean="0">
                <a:solidFill>
                  <a:schemeClr val="bg1"/>
                </a:solidFill>
              </a:rPr>
              <a:t>以上でカウントレートが急激に悪くなった。</a:t>
            </a:r>
            <a:endParaRPr lang="en-US" altLang="ja-JP" sz="2400" smtClean="0">
              <a:solidFill>
                <a:schemeClr val="bg1"/>
              </a:solidFill>
            </a:endParaRPr>
          </a:p>
          <a:p>
            <a:r>
              <a:rPr lang="ja-JP" altLang="en-US" sz="2400" smtClean="0">
                <a:solidFill>
                  <a:schemeClr val="bg1"/>
                </a:solidFill>
              </a:rPr>
              <a:t>質量分析部内の電圧を変えると、電圧が下がるにつれてほぼ線形的にカウントレートが悪くなった。</a:t>
            </a:r>
            <a:endParaRPr lang="en-US" altLang="ja-JP" sz="2400" smtClean="0">
              <a:solidFill>
                <a:schemeClr val="bg1"/>
              </a:solidFill>
            </a:endParaRPr>
          </a:p>
        </p:txBody>
      </p:sp>
      <p:sp>
        <p:nvSpPr>
          <p:cNvPr id="4" name="タイトル 1"/>
          <p:cNvSpPr txBox="1">
            <a:spLocks/>
          </p:cNvSpPr>
          <p:nvPr/>
        </p:nvSpPr>
        <p:spPr bwMode="auto">
          <a:xfrm>
            <a:off x="0" y="0"/>
            <a:ext cx="1143000" cy="357188"/>
          </a:xfrm>
          <a:prstGeom prst="rect">
            <a:avLst/>
          </a:prstGeom>
          <a:noFill/>
          <a:ln w="9525">
            <a:noFill/>
            <a:miter lim="800000"/>
            <a:headEnd/>
            <a:tailEnd/>
          </a:ln>
        </p:spPr>
        <p:txBody>
          <a:bodyPr anchor="ctr"/>
          <a:lstStyle/>
          <a:p>
            <a:pPr algn="ctr">
              <a:defRPr/>
            </a:pPr>
            <a:r>
              <a:rPr lang="ja-JP" altLang="en-US" sz="1200" dirty="0">
                <a:solidFill>
                  <a:schemeClr val="bg1"/>
                </a:solidFill>
                <a:latin typeface="+mj-lt"/>
                <a:ea typeface="+mj-ea"/>
                <a:cs typeface="+mj-cs"/>
              </a:rPr>
              <a:t>現在の状況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4098" name="タイトル 1"/>
          <p:cNvSpPr>
            <a:spLocks noGrp="1"/>
          </p:cNvSpPr>
          <p:nvPr>
            <p:ph type="title"/>
          </p:nvPr>
        </p:nvSpPr>
        <p:spPr>
          <a:xfrm>
            <a:off x="0" y="0"/>
            <a:ext cx="1571625" cy="428625"/>
          </a:xfrm>
        </p:spPr>
        <p:txBody>
          <a:bodyPr rtlCol="0">
            <a:normAutofit fontScale="90000"/>
          </a:bodyPr>
          <a:lstStyle/>
          <a:p>
            <a:pPr eaLnBrk="1" fontAlgn="auto" hangingPunct="1">
              <a:spcAft>
                <a:spcPts val="0"/>
              </a:spcAft>
              <a:defRPr/>
            </a:pPr>
            <a:r>
              <a:rPr lang="ja-JP" altLang="en-US" sz="2400" dirty="0" smtClean="0">
                <a:solidFill>
                  <a:schemeClr val="bg1"/>
                </a:solidFill>
              </a:rPr>
              <a:t>観測対象</a:t>
            </a:r>
          </a:p>
        </p:txBody>
      </p:sp>
      <p:sp>
        <p:nvSpPr>
          <p:cNvPr id="8196" name="テキスト ボックス 3"/>
          <p:cNvSpPr txBox="1">
            <a:spLocks noChangeArrowheads="1"/>
          </p:cNvSpPr>
          <p:nvPr/>
        </p:nvSpPr>
        <p:spPr bwMode="auto">
          <a:xfrm>
            <a:off x="3143250" y="142875"/>
            <a:ext cx="2749550" cy="708025"/>
          </a:xfrm>
          <a:prstGeom prst="rect">
            <a:avLst/>
          </a:prstGeom>
          <a:noFill/>
          <a:ln w="9525">
            <a:noFill/>
            <a:miter lim="800000"/>
            <a:headEnd/>
            <a:tailEnd/>
          </a:ln>
        </p:spPr>
        <p:txBody>
          <a:bodyPr wrap="none">
            <a:spAutoFit/>
          </a:bodyPr>
          <a:lstStyle/>
          <a:p>
            <a:r>
              <a:rPr lang="ja-JP" altLang="en-US" sz="4000">
                <a:solidFill>
                  <a:schemeClr val="bg1"/>
                </a:solidFill>
              </a:rPr>
              <a:t>内部磁気圏</a:t>
            </a:r>
          </a:p>
        </p:txBody>
      </p:sp>
      <p:sp>
        <p:nvSpPr>
          <p:cNvPr id="8197" name="テキスト ボックス 4"/>
          <p:cNvSpPr txBox="1">
            <a:spLocks noChangeArrowheads="1"/>
          </p:cNvSpPr>
          <p:nvPr/>
        </p:nvSpPr>
        <p:spPr bwMode="auto">
          <a:xfrm>
            <a:off x="106363" y="1214438"/>
            <a:ext cx="9517062" cy="461962"/>
          </a:xfrm>
          <a:prstGeom prst="rect">
            <a:avLst/>
          </a:prstGeom>
          <a:noFill/>
          <a:ln w="9525">
            <a:noFill/>
            <a:miter lim="800000"/>
            <a:headEnd/>
            <a:tailEnd/>
          </a:ln>
        </p:spPr>
        <p:txBody>
          <a:bodyPr wrap="none">
            <a:spAutoFit/>
          </a:bodyPr>
          <a:lstStyle/>
          <a:p>
            <a:r>
              <a:rPr lang="ja-JP" altLang="en-US" sz="2400">
                <a:solidFill>
                  <a:schemeClr val="bg1"/>
                </a:solidFill>
              </a:rPr>
              <a:t>・　</a:t>
            </a:r>
            <a:r>
              <a:rPr lang="en-US" altLang="ja-JP" sz="2400">
                <a:solidFill>
                  <a:schemeClr val="bg1"/>
                </a:solidFill>
              </a:rPr>
              <a:t>0.1eV</a:t>
            </a:r>
            <a:r>
              <a:rPr lang="ja-JP" altLang="en-US" sz="2400">
                <a:solidFill>
                  <a:schemeClr val="bg1"/>
                </a:solidFill>
              </a:rPr>
              <a:t>から数十</a:t>
            </a:r>
            <a:r>
              <a:rPr lang="en-US" altLang="ja-JP" sz="2400">
                <a:solidFill>
                  <a:schemeClr val="bg1"/>
                </a:solidFill>
              </a:rPr>
              <a:t>MeV</a:t>
            </a:r>
            <a:r>
              <a:rPr lang="ja-JP" altLang="en-US" sz="2400">
                <a:solidFill>
                  <a:schemeClr val="bg1"/>
                </a:solidFill>
              </a:rPr>
              <a:t>まで幅広いエネルギーレンジを持つエネルギー帯</a:t>
            </a:r>
          </a:p>
        </p:txBody>
      </p:sp>
      <p:sp>
        <p:nvSpPr>
          <p:cNvPr id="8198" name="テキスト ボックス 6"/>
          <p:cNvSpPr txBox="1">
            <a:spLocks noChangeArrowheads="1"/>
          </p:cNvSpPr>
          <p:nvPr/>
        </p:nvSpPr>
        <p:spPr bwMode="auto">
          <a:xfrm>
            <a:off x="106363" y="1714500"/>
            <a:ext cx="2374900" cy="461963"/>
          </a:xfrm>
          <a:prstGeom prst="rect">
            <a:avLst/>
          </a:prstGeom>
          <a:noFill/>
          <a:ln w="9525">
            <a:noFill/>
            <a:miter lim="800000"/>
            <a:headEnd/>
            <a:tailEnd/>
          </a:ln>
        </p:spPr>
        <p:txBody>
          <a:bodyPr wrap="none">
            <a:spAutoFit/>
          </a:bodyPr>
          <a:lstStyle/>
          <a:p>
            <a:r>
              <a:rPr lang="ja-JP" altLang="en-US" sz="2400">
                <a:solidFill>
                  <a:schemeClr val="bg1"/>
                </a:solidFill>
              </a:rPr>
              <a:t>・　強い放射線帯</a:t>
            </a:r>
          </a:p>
        </p:txBody>
      </p:sp>
      <p:sp>
        <p:nvSpPr>
          <p:cNvPr id="8199" name="テキスト ボックス 7"/>
          <p:cNvSpPr txBox="1">
            <a:spLocks noChangeArrowheads="1"/>
          </p:cNvSpPr>
          <p:nvPr/>
        </p:nvSpPr>
        <p:spPr bwMode="auto">
          <a:xfrm>
            <a:off x="106363" y="2286000"/>
            <a:ext cx="5580062" cy="461963"/>
          </a:xfrm>
          <a:prstGeom prst="rect">
            <a:avLst/>
          </a:prstGeom>
          <a:noFill/>
          <a:ln w="9525">
            <a:noFill/>
            <a:miter lim="800000"/>
            <a:headEnd/>
            <a:tailEnd/>
          </a:ln>
        </p:spPr>
        <p:txBody>
          <a:bodyPr wrap="none">
            <a:spAutoFit/>
          </a:bodyPr>
          <a:lstStyle/>
          <a:p>
            <a:r>
              <a:rPr lang="ja-JP" altLang="en-US" sz="2400">
                <a:solidFill>
                  <a:schemeClr val="bg1"/>
                </a:solidFill>
              </a:rPr>
              <a:t>・　強い放射線に耐えうる設計開発が必要</a:t>
            </a:r>
          </a:p>
        </p:txBody>
      </p:sp>
      <p:pic>
        <p:nvPicPr>
          <p:cNvPr id="8200" name="Picture 3"/>
          <p:cNvPicPr>
            <a:picLocks noChangeAspect="1" noChangeArrowheads="1"/>
          </p:cNvPicPr>
          <p:nvPr/>
        </p:nvPicPr>
        <p:blipFill>
          <a:blip r:embed="rId4" cstate="print"/>
          <a:srcRect/>
          <a:stretch>
            <a:fillRect/>
          </a:stretch>
        </p:blipFill>
        <p:spPr bwMode="auto">
          <a:xfrm>
            <a:off x="1857375" y="2928938"/>
            <a:ext cx="5429250" cy="37290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5122" name="タイトル 1"/>
          <p:cNvSpPr>
            <a:spLocks noGrp="1"/>
          </p:cNvSpPr>
          <p:nvPr>
            <p:ph type="title"/>
          </p:nvPr>
        </p:nvSpPr>
        <p:spPr>
          <a:xfrm>
            <a:off x="0" y="0"/>
            <a:ext cx="1757363" cy="439738"/>
          </a:xfrm>
        </p:spPr>
        <p:txBody>
          <a:bodyPr rtlCol="0">
            <a:normAutofit fontScale="90000"/>
          </a:bodyPr>
          <a:lstStyle/>
          <a:p>
            <a:pPr eaLnBrk="1" fontAlgn="auto" hangingPunct="1">
              <a:spcAft>
                <a:spcPts val="0"/>
              </a:spcAft>
              <a:defRPr/>
            </a:pPr>
            <a:r>
              <a:rPr lang="en-US" altLang="ja-JP" sz="2400" dirty="0" smtClean="0">
                <a:solidFill>
                  <a:schemeClr val="bg1"/>
                </a:solidFill>
              </a:rPr>
              <a:t>Ring current</a:t>
            </a:r>
            <a:endParaRPr lang="ja-JP" altLang="en-US" sz="2400" dirty="0" smtClean="0">
              <a:solidFill>
                <a:schemeClr val="bg1"/>
              </a:solidFill>
            </a:endParaRPr>
          </a:p>
        </p:txBody>
      </p:sp>
      <p:sp>
        <p:nvSpPr>
          <p:cNvPr id="9220" name="テキスト ボックス 7"/>
          <p:cNvSpPr txBox="1">
            <a:spLocks noChangeArrowheads="1"/>
          </p:cNvSpPr>
          <p:nvPr/>
        </p:nvSpPr>
        <p:spPr bwMode="auto">
          <a:xfrm>
            <a:off x="285750" y="642938"/>
            <a:ext cx="4619625" cy="523875"/>
          </a:xfrm>
          <a:prstGeom prst="rect">
            <a:avLst/>
          </a:prstGeom>
          <a:noFill/>
          <a:ln w="9525">
            <a:solidFill>
              <a:srgbClr val="00B050"/>
            </a:solidFill>
            <a:miter lim="800000"/>
            <a:headEnd/>
            <a:tailEnd/>
          </a:ln>
        </p:spPr>
        <p:txBody>
          <a:bodyPr wrap="none">
            <a:spAutoFit/>
          </a:bodyPr>
          <a:lstStyle/>
          <a:p>
            <a:r>
              <a:rPr lang="en-US" altLang="ja-JP" sz="2800">
                <a:solidFill>
                  <a:schemeClr val="bg1"/>
                </a:solidFill>
              </a:rPr>
              <a:t>Ring</a:t>
            </a:r>
            <a:r>
              <a:rPr lang="ja-JP" altLang="en-US" sz="2800">
                <a:solidFill>
                  <a:schemeClr val="bg1"/>
                </a:solidFill>
              </a:rPr>
              <a:t> </a:t>
            </a:r>
            <a:r>
              <a:rPr lang="en-US" altLang="ja-JP" sz="2800">
                <a:solidFill>
                  <a:schemeClr val="bg1"/>
                </a:solidFill>
              </a:rPr>
              <a:t>current  ion</a:t>
            </a:r>
            <a:r>
              <a:rPr lang="ja-JP" altLang="en-US" sz="2800">
                <a:solidFill>
                  <a:schemeClr val="bg1"/>
                </a:solidFill>
              </a:rPr>
              <a:t>の生成過程</a:t>
            </a:r>
          </a:p>
        </p:txBody>
      </p:sp>
      <p:sp>
        <p:nvSpPr>
          <p:cNvPr id="9221" name="テキスト ボックス 8"/>
          <p:cNvSpPr txBox="1">
            <a:spLocks noChangeArrowheads="1"/>
          </p:cNvSpPr>
          <p:nvPr/>
        </p:nvSpPr>
        <p:spPr bwMode="auto">
          <a:xfrm>
            <a:off x="357188" y="1785938"/>
            <a:ext cx="2114550" cy="369887"/>
          </a:xfrm>
          <a:prstGeom prst="rect">
            <a:avLst/>
          </a:prstGeom>
          <a:noFill/>
          <a:ln w="9525">
            <a:solidFill>
              <a:schemeClr val="accent1"/>
            </a:solidFill>
            <a:miter lim="800000"/>
            <a:headEnd/>
            <a:tailEnd/>
          </a:ln>
        </p:spPr>
        <p:txBody>
          <a:bodyPr wrap="none">
            <a:spAutoFit/>
          </a:bodyPr>
          <a:lstStyle/>
          <a:p>
            <a:r>
              <a:rPr lang="en-US" altLang="ja-JP">
                <a:solidFill>
                  <a:schemeClr val="bg1"/>
                </a:solidFill>
              </a:rPr>
              <a:t>O</a:t>
            </a:r>
            <a:r>
              <a:rPr lang="en-US" altLang="ja-JP" baseline="30000">
                <a:solidFill>
                  <a:schemeClr val="bg1"/>
                </a:solidFill>
              </a:rPr>
              <a:t>+</a:t>
            </a:r>
            <a:r>
              <a:rPr lang="ja-JP" altLang="en-US">
                <a:solidFill>
                  <a:schemeClr val="bg1"/>
                </a:solidFill>
              </a:rPr>
              <a:t>の注入過程問題</a:t>
            </a:r>
          </a:p>
        </p:txBody>
      </p:sp>
      <p:sp>
        <p:nvSpPr>
          <p:cNvPr id="9222" name="テキスト ボックス 9"/>
          <p:cNvSpPr txBox="1">
            <a:spLocks noChangeArrowheads="1"/>
          </p:cNvSpPr>
          <p:nvPr/>
        </p:nvSpPr>
        <p:spPr bwMode="auto">
          <a:xfrm>
            <a:off x="285750" y="2643188"/>
            <a:ext cx="4818063" cy="646112"/>
          </a:xfrm>
          <a:prstGeom prst="rect">
            <a:avLst/>
          </a:prstGeom>
          <a:solidFill>
            <a:schemeClr val="tx1"/>
          </a:solidFill>
          <a:ln w="9525">
            <a:noFill/>
            <a:miter lim="800000"/>
            <a:headEnd/>
            <a:tailEnd/>
          </a:ln>
        </p:spPr>
        <p:txBody>
          <a:bodyPr wrap="none">
            <a:spAutoFit/>
          </a:bodyPr>
          <a:lstStyle/>
          <a:p>
            <a:r>
              <a:rPr lang="ja-JP" altLang="en-US">
                <a:solidFill>
                  <a:schemeClr val="bg1"/>
                </a:solidFill>
              </a:rPr>
              <a:t>①プラズマシートを介してリングカレントへ注入</a:t>
            </a:r>
            <a:endParaRPr lang="en-US" altLang="ja-JP">
              <a:solidFill>
                <a:schemeClr val="bg1"/>
              </a:solidFill>
            </a:endParaRPr>
          </a:p>
          <a:p>
            <a:r>
              <a:rPr lang="ja-JP" altLang="en-US">
                <a:solidFill>
                  <a:schemeClr val="bg1"/>
                </a:solidFill>
              </a:rPr>
              <a:t>②電離圏から直接注入</a:t>
            </a:r>
          </a:p>
        </p:txBody>
      </p:sp>
      <p:sp>
        <p:nvSpPr>
          <p:cNvPr id="9223" name="テキスト ボックス 10"/>
          <p:cNvSpPr txBox="1">
            <a:spLocks noChangeArrowheads="1"/>
          </p:cNvSpPr>
          <p:nvPr/>
        </p:nvSpPr>
        <p:spPr bwMode="auto">
          <a:xfrm>
            <a:off x="285750" y="3929063"/>
            <a:ext cx="4621213" cy="523875"/>
          </a:xfrm>
          <a:prstGeom prst="rect">
            <a:avLst/>
          </a:prstGeom>
          <a:solidFill>
            <a:schemeClr val="tx1"/>
          </a:solidFill>
          <a:ln w="9525">
            <a:solidFill>
              <a:srgbClr val="00B050"/>
            </a:solidFill>
            <a:miter lim="800000"/>
            <a:headEnd/>
            <a:tailEnd/>
          </a:ln>
        </p:spPr>
        <p:txBody>
          <a:bodyPr wrap="none">
            <a:spAutoFit/>
          </a:bodyPr>
          <a:lstStyle/>
          <a:p>
            <a:r>
              <a:rPr lang="en-US" altLang="ja-JP" sz="2800">
                <a:solidFill>
                  <a:schemeClr val="bg1"/>
                </a:solidFill>
              </a:rPr>
              <a:t>Ring</a:t>
            </a:r>
            <a:r>
              <a:rPr lang="ja-JP" altLang="en-US" sz="2800">
                <a:solidFill>
                  <a:schemeClr val="bg1"/>
                </a:solidFill>
              </a:rPr>
              <a:t> </a:t>
            </a:r>
            <a:r>
              <a:rPr lang="en-US" altLang="ja-JP" sz="2800">
                <a:solidFill>
                  <a:schemeClr val="bg1"/>
                </a:solidFill>
              </a:rPr>
              <a:t>current  ion</a:t>
            </a:r>
            <a:r>
              <a:rPr lang="ja-JP" altLang="en-US" sz="2800">
                <a:solidFill>
                  <a:schemeClr val="bg1"/>
                </a:solidFill>
              </a:rPr>
              <a:t>の消失過程</a:t>
            </a:r>
          </a:p>
        </p:txBody>
      </p:sp>
      <p:sp>
        <p:nvSpPr>
          <p:cNvPr id="9224" name="テキスト ボックス 11"/>
          <p:cNvSpPr txBox="1">
            <a:spLocks noChangeArrowheads="1"/>
          </p:cNvSpPr>
          <p:nvPr/>
        </p:nvSpPr>
        <p:spPr bwMode="auto">
          <a:xfrm>
            <a:off x="312738" y="4630738"/>
            <a:ext cx="4438650"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電離圏粒子との電荷交換による中性粒子化</a:t>
            </a:r>
          </a:p>
        </p:txBody>
      </p:sp>
      <p:sp>
        <p:nvSpPr>
          <p:cNvPr id="9225" name="テキスト ボックス 12"/>
          <p:cNvSpPr txBox="1">
            <a:spLocks noChangeArrowheads="1"/>
          </p:cNvSpPr>
          <p:nvPr/>
        </p:nvSpPr>
        <p:spPr bwMode="auto">
          <a:xfrm>
            <a:off x="312738" y="5202238"/>
            <a:ext cx="2030412"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磁気圏外への流出</a:t>
            </a:r>
          </a:p>
        </p:txBody>
      </p:sp>
      <p:sp>
        <p:nvSpPr>
          <p:cNvPr id="9226" name="テキスト ボックス 14"/>
          <p:cNvSpPr txBox="1">
            <a:spLocks noChangeArrowheads="1"/>
          </p:cNvSpPr>
          <p:nvPr/>
        </p:nvSpPr>
        <p:spPr bwMode="auto">
          <a:xfrm>
            <a:off x="312738" y="5702300"/>
            <a:ext cx="6116637" cy="369888"/>
          </a:xfrm>
          <a:prstGeom prst="rect">
            <a:avLst/>
          </a:prstGeom>
          <a:solidFill>
            <a:schemeClr val="tx1"/>
          </a:solidFill>
          <a:ln w="9525">
            <a:noFill/>
            <a:miter lim="800000"/>
            <a:headEnd/>
            <a:tailEnd/>
          </a:ln>
        </p:spPr>
        <p:txBody>
          <a:bodyPr wrap="none">
            <a:spAutoFit/>
          </a:bodyPr>
          <a:lstStyle/>
          <a:p>
            <a:r>
              <a:rPr lang="ja-JP" altLang="en-US">
                <a:solidFill>
                  <a:schemeClr val="bg1"/>
                </a:solidFill>
              </a:rPr>
              <a:t>ピッチ角散乱、波動粒子相互作用による電離圏への落ち込み</a:t>
            </a:r>
          </a:p>
        </p:txBody>
      </p:sp>
      <p:sp>
        <p:nvSpPr>
          <p:cNvPr id="9227" name="テキスト ボックス 13"/>
          <p:cNvSpPr txBox="1">
            <a:spLocks noChangeArrowheads="1"/>
          </p:cNvSpPr>
          <p:nvPr/>
        </p:nvSpPr>
        <p:spPr bwMode="auto">
          <a:xfrm>
            <a:off x="285750" y="1285875"/>
            <a:ext cx="4632325" cy="369888"/>
          </a:xfrm>
          <a:prstGeom prst="rect">
            <a:avLst/>
          </a:prstGeom>
          <a:noFill/>
          <a:ln w="9525">
            <a:noFill/>
            <a:miter lim="800000"/>
            <a:headEnd/>
            <a:tailEnd/>
          </a:ln>
        </p:spPr>
        <p:txBody>
          <a:bodyPr wrap="none">
            <a:spAutoFit/>
          </a:bodyPr>
          <a:lstStyle/>
          <a:p>
            <a:r>
              <a:rPr lang="ja-JP" altLang="en-US">
                <a:solidFill>
                  <a:schemeClr val="bg1"/>
                </a:solidFill>
              </a:rPr>
              <a:t>太陽風起源と電離圏起源の二つに分けられる</a:t>
            </a:r>
          </a:p>
        </p:txBody>
      </p:sp>
      <p:sp>
        <p:nvSpPr>
          <p:cNvPr id="9228" name="テキスト ボックス 14"/>
          <p:cNvSpPr txBox="1">
            <a:spLocks noChangeArrowheads="1"/>
          </p:cNvSpPr>
          <p:nvPr/>
        </p:nvSpPr>
        <p:spPr bwMode="auto">
          <a:xfrm>
            <a:off x="312738" y="2201863"/>
            <a:ext cx="6688137"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電離圏起源とされる</a:t>
            </a:r>
            <a:r>
              <a:rPr lang="en-US" altLang="ja-JP">
                <a:solidFill>
                  <a:srgbClr val="00B0F0"/>
                </a:solidFill>
              </a:rPr>
              <a:t>O</a:t>
            </a:r>
            <a:r>
              <a:rPr lang="en-US" altLang="ja-JP" baseline="30000">
                <a:solidFill>
                  <a:srgbClr val="00B0F0"/>
                </a:solidFill>
              </a:rPr>
              <a:t>+</a:t>
            </a:r>
            <a:r>
              <a:rPr lang="ja-JP" altLang="en-US">
                <a:solidFill>
                  <a:schemeClr val="bg1"/>
                </a:solidFill>
              </a:rPr>
              <a:t>がどのようにリングカレントへ輸送されるか。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6146" name="タイトル 1"/>
          <p:cNvSpPr>
            <a:spLocks noGrp="1"/>
          </p:cNvSpPr>
          <p:nvPr>
            <p:ph type="title"/>
          </p:nvPr>
        </p:nvSpPr>
        <p:spPr>
          <a:xfrm>
            <a:off x="0" y="0"/>
            <a:ext cx="2214563" cy="428625"/>
          </a:xfrm>
        </p:spPr>
        <p:txBody>
          <a:bodyPr rtlCol="0">
            <a:normAutofit fontScale="90000"/>
          </a:bodyPr>
          <a:lstStyle/>
          <a:p>
            <a:pPr eaLnBrk="1" fontAlgn="auto" hangingPunct="1">
              <a:spcAft>
                <a:spcPts val="0"/>
              </a:spcAft>
              <a:defRPr/>
            </a:pPr>
            <a:r>
              <a:rPr lang="ja-JP" altLang="en-US" sz="2400" dirty="0" smtClean="0">
                <a:solidFill>
                  <a:schemeClr val="bg1"/>
                </a:solidFill>
              </a:rPr>
              <a:t>これまでの観測</a:t>
            </a:r>
          </a:p>
        </p:txBody>
      </p:sp>
      <p:sp>
        <p:nvSpPr>
          <p:cNvPr id="10244" name="コンテンツ プレースホルダ 2"/>
          <p:cNvSpPr>
            <a:spLocks noGrp="1"/>
          </p:cNvSpPr>
          <p:nvPr>
            <p:ph idx="1"/>
          </p:nvPr>
        </p:nvSpPr>
        <p:spPr>
          <a:xfrm>
            <a:off x="142875" y="1714500"/>
            <a:ext cx="4071938" cy="2357438"/>
          </a:xfrm>
        </p:spPr>
        <p:txBody>
          <a:bodyPr/>
          <a:lstStyle/>
          <a:p>
            <a:pPr eaLnBrk="1" hangingPunct="1"/>
            <a:r>
              <a:rPr lang="en-US" altLang="ja-JP" sz="2800" smtClean="0">
                <a:solidFill>
                  <a:schemeClr val="bg1"/>
                </a:solidFill>
              </a:rPr>
              <a:t>CLUSTER(ESA)2000</a:t>
            </a:r>
          </a:p>
          <a:p>
            <a:pPr eaLnBrk="1" hangingPunct="1"/>
            <a:r>
              <a:rPr lang="en-US" altLang="ja-JP" sz="2800" smtClean="0">
                <a:solidFill>
                  <a:schemeClr val="bg1"/>
                </a:solidFill>
              </a:rPr>
              <a:t>CRRES  (NASA) 1990</a:t>
            </a:r>
          </a:p>
          <a:p>
            <a:pPr eaLnBrk="1" hangingPunct="1"/>
            <a:r>
              <a:rPr lang="ja-JP" altLang="en-US" sz="2800" smtClean="0">
                <a:solidFill>
                  <a:schemeClr val="bg1"/>
                </a:solidFill>
              </a:rPr>
              <a:t>あけぼの</a:t>
            </a:r>
            <a:r>
              <a:rPr lang="en-US" altLang="ja-JP" sz="2800" smtClean="0">
                <a:solidFill>
                  <a:schemeClr val="bg1"/>
                </a:solidFill>
              </a:rPr>
              <a:t>(JAXA)1989</a:t>
            </a:r>
          </a:p>
          <a:p>
            <a:pPr eaLnBrk="1" hangingPunct="1"/>
            <a:r>
              <a:rPr lang="en-US" altLang="ja-JP" sz="2800" smtClean="0">
                <a:solidFill>
                  <a:schemeClr val="bg1"/>
                </a:solidFill>
              </a:rPr>
              <a:t>AMPTE </a:t>
            </a:r>
            <a:r>
              <a:rPr lang="ja-JP" altLang="en-US" sz="2800" smtClean="0">
                <a:solidFill>
                  <a:schemeClr val="bg1"/>
                </a:solidFill>
              </a:rPr>
              <a:t> </a:t>
            </a:r>
            <a:r>
              <a:rPr lang="en-US" altLang="ja-JP" sz="2800" smtClean="0">
                <a:solidFill>
                  <a:schemeClr val="bg1"/>
                </a:solidFill>
              </a:rPr>
              <a:t>(NASA) 1984</a:t>
            </a:r>
          </a:p>
          <a:p>
            <a:pPr eaLnBrk="1" hangingPunct="1">
              <a:buFont typeface="Arial" charset="0"/>
              <a:buNone/>
            </a:pPr>
            <a:endParaRPr lang="en-US" altLang="ja-JP" sz="2800" smtClean="0">
              <a:solidFill>
                <a:schemeClr val="bg1"/>
              </a:solidFill>
            </a:endParaRPr>
          </a:p>
        </p:txBody>
      </p:sp>
      <p:pic>
        <p:nvPicPr>
          <p:cNvPr id="5" name="Picture 6"/>
          <p:cNvPicPr>
            <a:picLocks noChangeAspect="1" noChangeArrowheads="1"/>
          </p:cNvPicPr>
          <p:nvPr/>
        </p:nvPicPr>
        <p:blipFill>
          <a:blip r:embed="rId4" cstate="print"/>
          <a:srcRect/>
          <a:stretch>
            <a:fillRect/>
          </a:stretch>
        </p:blipFill>
        <p:spPr bwMode="auto">
          <a:xfrm>
            <a:off x="4429125" y="1558925"/>
            <a:ext cx="1500188" cy="2027238"/>
          </a:xfrm>
          <a:prstGeom prst="rect">
            <a:avLst/>
          </a:prstGeom>
          <a:noFill/>
          <a:ln w="9525">
            <a:noFill/>
            <a:miter lim="800000"/>
            <a:headEnd/>
            <a:tailEnd/>
          </a:ln>
          <a:effectLst>
            <a:outerShdw blurRad="50800" dist="50800" dir="5400000" algn="ctr" rotWithShape="0">
              <a:srgbClr val="000000">
                <a:alpha val="31000"/>
              </a:srgbClr>
            </a:outerShdw>
          </a:effectLst>
        </p:spPr>
      </p:pic>
      <p:sp>
        <p:nvSpPr>
          <p:cNvPr id="6" name="タイトル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ja-JP" altLang="en-US" sz="3600" dirty="0">
                <a:solidFill>
                  <a:schemeClr val="bg1"/>
                </a:solidFill>
                <a:latin typeface="+mj-lt"/>
                <a:ea typeface="+mj-ea"/>
                <a:cs typeface="+mj-cs"/>
              </a:rPr>
              <a:t>過去に内部磁気圏を計測した衛星</a:t>
            </a:r>
          </a:p>
        </p:txBody>
      </p:sp>
      <p:pic>
        <p:nvPicPr>
          <p:cNvPr id="7" name="Picture 8"/>
          <p:cNvPicPr>
            <a:picLocks noChangeAspect="1" noChangeArrowheads="1"/>
          </p:cNvPicPr>
          <p:nvPr/>
        </p:nvPicPr>
        <p:blipFill>
          <a:blip r:embed="rId5" cstate="print"/>
          <a:srcRect/>
          <a:stretch>
            <a:fillRect/>
          </a:stretch>
        </p:blipFill>
        <p:spPr bwMode="auto">
          <a:xfrm>
            <a:off x="6786563" y="1558925"/>
            <a:ext cx="1905000" cy="1800225"/>
          </a:xfrm>
          <a:prstGeom prst="rect">
            <a:avLst/>
          </a:prstGeom>
          <a:noFill/>
          <a:ln w="9525">
            <a:noFill/>
            <a:miter lim="800000"/>
            <a:headEnd/>
            <a:tailEnd/>
          </a:ln>
          <a:effectLst>
            <a:outerShdw blurRad="50800" dist="50800" dir="5400000" algn="ctr" rotWithShape="0">
              <a:srgbClr val="000000">
                <a:alpha val="31000"/>
              </a:srgbClr>
            </a:outerShdw>
          </a:effectLst>
        </p:spPr>
      </p:pic>
      <p:sp>
        <p:nvSpPr>
          <p:cNvPr id="10248" name="テキスト ボックス 8"/>
          <p:cNvSpPr txBox="1">
            <a:spLocks noChangeArrowheads="1"/>
          </p:cNvSpPr>
          <p:nvPr/>
        </p:nvSpPr>
        <p:spPr bwMode="auto">
          <a:xfrm>
            <a:off x="6786563" y="3487738"/>
            <a:ext cx="2000250" cy="369887"/>
          </a:xfrm>
          <a:prstGeom prst="rect">
            <a:avLst/>
          </a:prstGeom>
          <a:noFill/>
          <a:ln w="9525">
            <a:noFill/>
            <a:miter lim="800000"/>
            <a:headEnd/>
            <a:tailEnd/>
          </a:ln>
        </p:spPr>
        <p:txBody>
          <a:bodyPr>
            <a:spAutoFit/>
          </a:bodyPr>
          <a:lstStyle/>
          <a:p>
            <a:r>
              <a:rPr lang="en-US" altLang="ja-JP">
                <a:solidFill>
                  <a:schemeClr val="bg1"/>
                </a:solidFill>
              </a:rPr>
              <a:t>CRRES@</a:t>
            </a:r>
            <a:r>
              <a:rPr lang="ja-JP" altLang="en-US">
                <a:solidFill>
                  <a:schemeClr val="bg1"/>
                </a:solidFill>
              </a:rPr>
              <a:t>ＮＡＳＡ</a:t>
            </a:r>
          </a:p>
        </p:txBody>
      </p:sp>
      <p:sp>
        <p:nvSpPr>
          <p:cNvPr id="10249" name="テキスト ボックス 9"/>
          <p:cNvSpPr txBox="1">
            <a:spLocks noChangeArrowheads="1"/>
          </p:cNvSpPr>
          <p:nvPr/>
        </p:nvSpPr>
        <p:spPr bwMode="auto">
          <a:xfrm>
            <a:off x="4429125" y="3630613"/>
            <a:ext cx="1571625" cy="647700"/>
          </a:xfrm>
          <a:prstGeom prst="rect">
            <a:avLst/>
          </a:prstGeom>
          <a:noFill/>
          <a:ln w="9525">
            <a:noFill/>
            <a:miter lim="800000"/>
            <a:headEnd/>
            <a:tailEnd/>
          </a:ln>
        </p:spPr>
        <p:txBody>
          <a:bodyPr>
            <a:spAutoFit/>
          </a:bodyPr>
          <a:lstStyle/>
          <a:p>
            <a:r>
              <a:rPr lang="en-US" altLang="ja-JP">
                <a:solidFill>
                  <a:schemeClr val="bg1"/>
                </a:solidFill>
              </a:rPr>
              <a:t>AMPTE/CCE@</a:t>
            </a:r>
            <a:r>
              <a:rPr lang="ja-JP" altLang="en-US">
                <a:solidFill>
                  <a:schemeClr val="bg1"/>
                </a:solidFill>
              </a:rPr>
              <a:t>ＮＡＳＡ</a:t>
            </a:r>
          </a:p>
        </p:txBody>
      </p:sp>
      <p:pic>
        <p:nvPicPr>
          <p:cNvPr id="10250" name="Picture 12" descr="http://esamultimedia.esa.int/images/Science/cluster18933.jpg"/>
          <p:cNvPicPr>
            <a:picLocks noChangeAspect="1" noChangeArrowheads="1"/>
          </p:cNvPicPr>
          <p:nvPr/>
        </p:nvPicPr>
        <p:blipFill>
          <a:blip r:embed="rId6" cstate="print"/>
          <a:srcRect/>
          <a:stretch>
            <a:fillRect/>
          </a:stretch>
        </p:blipFill>
        <p:spPr bwMode="auto">
          <a:xfrm>
            <a:off x="6786563" y="4000500"/>
            <a:ext cx="1857375" cy="1857375"/>
          </a:xfrm>
          <a:prstGeom prst="rect">
            <a:avLst/>
          </a:prstGeom>
          <a:noFill/>
          <a:ln w="9525">
            <a:noFill/>
            <a:miter lim="800000"/>
            <a:headEnd/>
            <a:tailEnd/>
          </a:ln>
        </p:spPr>
      </p:pic>
      <p:sp>
        <p:nvSpPr>
          <p:cNvPr id="10251" name="テキスト ボックス 8"/>
          <p:cNvSpPr txBox="1">
            <a:spLocks noChangeArrowheads="1"/>
          </p:cNvSpPr>
          <p:nvPr/>
        </p:nvSpPr>
        <p:spPr bwMode="auto">
          <a:xfrm>
            <a:off x="6786563" y="5929313"/>
            <a:ext cx="2000250" cy="369887"/>
          </a:xfrm>
          <a:prstGeom prst="rect">
            <a:avLst/>
          </a:prstGeom>
          <a:noFill/>
          <a:ln w="9525">
            <a:noFill/>
            <a:miter lim="800000"/>
            <a:headEnd/>
            <a:tailEnd/>
          </a:ln>
        </p:spPr>
        <p:txBody>
          <a:bodyPr>
            <a:spAutoFit/>
          </a:bodyPr>
          <a:lstStyle/>
          <a:p>
            <a:r>
              <a:rPr lang="en-US" altLang="ja-JP">
                <a:solidFill>
                  <a:schemeClr val="bg1"/>
                </a:solidFill>
              </a:rPr>
              <a:t>CLUSTER@ESA</a:t>
            </a:r>
            <a:endParaRPr lang="ja-JP" altLang="en-US">
              <a:solidFill>
                <a:schemeClr val="bg1"/>
              </a:solidFill>
            </a:endParaRPr>
          </a:p>
        </p:txBody>
      </p:sp>
      <p:pic>
        <p:nvPicPr>
          <p:cNvPr id="10252" name="Picture 14" descr="http://www.jaxa.jp/projects/sat/akebono/img/photo-1_akebono.jpg"/>
          <p:cNvPicPr>
            <a:picLocks noChangeAspect="1" noChangeArrowheads="1"/>
          </p:cNvPicPr>
          <p:nvPr/>
        </p:nvPicPr>
        <p:blipFill>
          <a:blip r:embed="rId7" cstate="print"/>
          <a:srcRect/>
          <a:stretch>
            <a:fillRect/>
          </a:stretch>
        </p:blipFill>
        <p:spPr bwMode="auto">
          <a:xfrm>
            <a:off x="4214813" y="4429125"/>
            <a:ext cx="2081212" cy="1338263"/>
          </a:xfrm>
          <a:prstGeom prst="rect">
            <a:avLst/>
          </a:prstGeom>
          <a:noFill/>
          <a:ln w="9525">
            <a:noFill/>
            <a:miter lim="800000"/>
            <a:headEnd/>
            <a:tailEnd/>
          </a:ln>
        </p:spPr>
      </p:pic>
      <p:sp>
        <p:nvSpPr>
          <p:cNvPr id="10253" name="テキスト ボックス 8"/>
          <p:cNvSpPr txBox="1">
            <a:spLocks noChangeArrowheads="1"/>
          </p:cNvSpPr>
          <p:nvPr/>
        </p:nvSpPr>
        <p:spPr bwMode="auto">
          <a:xfrm>
            <a:off x="4214813" y="5857875"/>
            <a:ext cx="2143125" cy="369888"/>
          </a:xfrm>
          <a:prstGeom prst="rect">
            <a:avLst/>
          </a:prstGeom>
          <a:noFill/>
          <a:ln w="9525">
            <a:noFill/>
            <a:miter lim="800000"/>
            <a:headEnd/>
            <a:tailEnd/>
          </a:ln>
        </p:spPr>
        <p:txBody>
          <a:bodyPr>
            <a:spAutoFit/>
          </a:bodyPr>
          <a:lstStyle/>
          <a:p>
            <a:r>
              <a:rPr lang="en-US" altLang="ja-JP">
                <a:solidFill>
                  <a:schemeClr val="bg1"/>
                </a:solidFill>
              </a:rPr>
              <a:t>AKEBONO@JAXA</a:t>
            </a:r>
            <a:endParaRPr lang="ja-JP" altLang="en-US">
              <a:solidFill>
                <a:schemeClr val="bg1"/>
              </a:solidFill>
            </a:endParaRPr>
          </a:p>
        </p:txBody>
      </p:sp>
      <p:sp>
        <p:nvSpPr>
          <p:cNvPr id="10254" name="テキスト ボックス 13"/>
          <p:cNvSpPr txBox="1">
            <a:spLocks noChangeArrowheads="1"/>
          </p:cNvSpPr>
          <p:nvPr/>
        </p:nvSpPr>
        <p:spPr bwMode="auto">
          <a:xfrm>
            <a:off x="214313" y="4572000"/>
            <a:ext cx="3636962" cy="923925"/>
          </a:xfrm>
          <a:prstGeom prst="rect">
            <a:avLst/>
          </a:prstGeom>
          <a:solidFill>
            <a:schemeClr val="tx1"/>
          </a:solidFill>
          <a:ln w="9525">
            <a:noFill/>
            <a:miter lim="800000"/>
            <a:headEnd/>
            <a:tailEnd/>
          </a:ln>
        </p:spPr>
        <p:txBody>
          <a:bodyPr wrap="none">
            <a:spAutoFit/>
          </a:bodyPr>
          <a:lstStyle/>
          <a:p>
            <a:r>
              <a:rPr lang="ja-JP" altLang="en-US">
                <a:solidFill>
                  <a:srgbClr val="FFC000"/>
                </a:solidFill>
              </a:rPr>
              <a:t>高エネルギー粒子がノイズとなり</a:t>
            </a:r>
            <a:endParaRPr lang="en-US" altLang="ja-JP">
              <a:solidFill>
                <a:srgbClr val="FFC000"/>
              </a:solidFill>
            </a:endParaRPr>
          </a:p>
          <a:p>
            <a:r>
              <a:rPr lang="ja-JP" altLang="en-US">
                <a:solidFill>
                  <a:srgbClr val="FFC000"/>
                </a:solidFill>
              </a:rPr>
              <a:t>低エネルギーイオン観測はこれまで</a:t>
            </a:r>
            <a:endParaRPr lang="en-US" altLang="ja-JP">
              <a:solidFill>
                <a:srgbClr val="FFC000"/>
              </a:solidFill>
            </a:endParaRPr>
          </a:p>
          <a:p>
            <a:r>
              <a:rPr lang="ja-JP" altLang="en-US">
                <a:solidFill>
                  <a:srgbClr val="FFC000"/>
                </a:solidFill>
              </a:rPr>
              <a:t>十分にされていない。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11267" name="タイトル 1"/>
          <p:cNvSpPr>
            <a:spLocks noGrp="1"/>
          </p:cNvSpPr>
          <p:nvPr>
            <p:ph type="title"/>
          </p:nvPr>
        </p:nvSpPr>
        <p:spPr>
          <a:xfrm>
            <a:off x="0" y="0"/>
            <a:ext cx="1857375" cy="500063"/>
          </a:xfrm>
        </p:spPr>
        <p:txBody>
          <a:bodyPr/>
          <a:lstStyle/>
          <a:p>
            <a:pPr eaLnBrk="1" hangingPunct="1"/>
            <a:r>
              <a:rPr lang="en-US" altLang="ja-JP" sz="2400" smtClean="0">
                <a:solidFill>
                  <a:schemeClr val="bg1"/>
                </a:solidFill>
              </a:rPr>
              <a:t>ERG</a:t>
            </a:r>
            <a:r>
              <a:rPr lang="ja-JP" altLang="en-US" sz="2400" smtClean="0">
                <a:solidFill>
                  <a:schemeClr val="bg1"/>
                </a:solidFill>
              </a:rPr>
              <a:t>ミッション</a:t>
            </a:r>
          </a:p>
        </p:txBody>
      </p:sp>
      <p:sp>
        <p:nvSpPr>
          <p:cNvPr id="11268" name="テキスト ボックス 4"/>
          <p:cNvSpPr txBox="1">
            <a:spLocks noChangeArrowheads="1"/>
          </p:cNvSpPr>
          <p:nvPr/>
        </p:nvSpPr>
        <p:spPr bwMode="auto">
          <a:xfrm>
            <a:off x="92075" y="1928813"/>
            <a:ext cx="3646488" cy="923925"/>
          </a:xfrm>
          <a:prstGeom prst="rect">
            <a:avLst/>
          </a:prstGeom>
          <a:solidFill>
            <a:schemeClr val="tx1"/>
          </a:solidFill>
          <a:ln w="9525">
            <a:noFill/>
            <a:miter lim="800000"/>
            <a:headEnd/>
            <a:tailEnd/>
          </a:ln>
        </p:spPr>
        <p:txBody>
          <a:bodyPr wrap="none">
            <a:spAutoFit/>
          </a:bodyPr>
          <a:lstStyle/>
          <a:p>
            <a:r>
              <a:rPr lang="ja-JP" altLang="en-US">
                <a:solidFill>
                  <a:schemeClr val="bg1"/>
                </a:solidFill>
              </a:rPr>
              <a:t>広いエネルギーレンジによる</a:t>
            </a:r>
            <a:endParaRPr lang="en-US" altLang="ja-JP">
              <a:solidFill>
                <a:schemeClr val="bg1"/>
              </a:solidFill>
            </a:endParaRPr>
          </a:p>
          <a:p>
            <a:r>
              <a:rPr lang="ja-JP" altLang="en-US">
                <a:solidFill>
                  <a:schemeClr val="bg1"/>
                </a:solidFill>
              </a:rPr>
              <a:t>粒子・電磁場・波動の初の総合観測</a:t>
            </a:r>
            <a:endParaRPr lang="en-US" altLang="ja-JP">
              <a:solidFill>
                <a:schemeClr val="bg1"/>
              </a:solidFill>
            </a:endParaRPr>
          </a:p>
          <a:p>
            <a:endParaRPr lang="en-US" altLang="ja-JP">
              <a:solidFill>
                <a:schemeClr val="bg1"/>
              </a:solidFill>
            </a:endParaRPr>
          </a:p>
        </p:txBody>
      </p:sp>
      <p:sp>
        <p:nvSpPr>
          <p:cNvPr id="11269" name="テキスト ボックス 5"/>
          <p:cNvSpPr txBox="1">
            <a:spLocks noChangeArrowheads="1"/>
          </p:cNvSpPr>
          <p:nvPr/>
        </p:nvSpPr>
        <p:spPr bwMode="auto">
          <a:xfrm>
            <a:off x="71438" y="2767013"/>
            <a:ext cx="4162425" cy="369887"/>
          </a:xfrm>
          <a:prstGeom prst="rect">
            <a:avLst/>
          </a:prstGeom>
          <a:solidFill>
            <a:schemeClr val="tx1"/>
          </a:solidFill>
          <a:ln w="9525">
            <a:noFill/>
            <a:miter lim="800000"/>
            <a:headEnd/>
            <a:tailEnd/>
          </a:ln>
        </p:spPr>
        <p:txBody>
          <a:bodyPr wrap="none">
            <a:spAutoFit/>
          </a:bodyPr>
          <a:lstStyle/>
          <a:p>
            <a:r>
              <a:rPr lang="ja-JP" altLang="en-US">
                <a:solidFill>
                  <a:schemeClr val="bg1"/>
                </a:solidFill>
              </a:rPr>
              <a:t>太陽活動極大期</a:t>
            </a:r>
            <a:r>
              <a:rPr lang="en-US" altLang="ja-JP">
                <a:solidFill>
                  <a:schemeClr val="bg1"/>
                </a:solidFill>
              </a:rPr>
              <a:t>(2014?)</a:t>
            </a:r>
            <a:r>
              <a:rPr lang="ja-JP" altLang="en-US">
                <a:solidFill>
                  <a:schemeClr val="bg1"/>
                </a:solidFill>
              </a:rPr>
              <a:t>に打ち上げ予定</a:t>
            </a:r>
          </a:p>
        </p:txBody>
      </p:sp>
      <p:sp>
        <p:nvSpPr>
          <p:cNvPr id="11270" name="テキスト ボックス 8"/>
          <p:cNvSpPr txBox="1">
            <a:spLocks noChangeArrowheads="1"/>
          </p:cNvSpPr>
          <p:nvPr/>
        </p:nvSpPr>
        <p:spPr bwMode="auto">
          <a:xfrm>
            <a:off x="3071813" y="285750"/>
            <a:ext cx="2578100" cy="584200"/>
          </a:xfrm>
          <a:prstGeom prst="rect">
            <a:avLst/>
          </a:prstGeom>
          <a:noFill/>
          <a:ln w="9525">
            <a:noFill/>
            <a:miter lim="800000"/>
            <a:headEnd/>
            <a:tailEnd/>
          </a:ln>
        </p:spPr>
        <p:txBody>
          <a:bodyPr wrap="none">
            <a:spAutoFit/>
          </a:bodyPr>
          <a:lstStyle/>
          <a:p>
            <a:r>
              <a:rPr lang="en-US" altLang="ja-JP" sz="3200">
                <a:solidFill>
                  <a:schemeClr val="bg1"/>
                </a:solidFill>
              </a:rPr>
              <a:t>ERG mission</a:t>
            </a:r>
            <a:endParaRPr lang="ja-JP" altLang="en-US" sz="3200">
              <a:solidFill>
                <a:schemeClr val="bg1"/>
              </a:solidFill>
            </a:endParaRPr>
          </a:p>
        </p:txBody>
      </p:sp>
      <p:sp>
        <p:nvSpPr>
          <p:cNvPr id="11271" name="テキスト ボックス 9"/>
          <p:cNvSpPr txBox="1">
            <a:spLocks noChangeArrowheads="1"/>
          </p:cNvSpPr>
          <p:nvPr/>
        </p:nvSpPr>
        <p:spPr bwMode="auto">
          <a:xfrm>
            <a:off x="234950" y="1357313"/>
            <a:ext cx="646113" cy="369887"/>
          </a:xfrm>
          <a:prstGeom prst="rect">
            <a:avLst/>
          </a:prstGeom>
          <a:noFill/>
          <a:ln w="9525">
            <a:solidFill>
              <a:srgbClr val="FF0000"/>
            </a:solidFill>
            <a:miter lim="800000"/>
            <a:headEnd/>
            <a:tailEnd/>
          </a:ln>
        </p:spPr>
        <p:txBody>
          <a:bodyPr wrap="none">
            <a:spAutoFit/>
          </a:bodyPr>
          <a:lstStyle/>
          <a:p>
            <a:r>
              <a:rPr lang="ja-JP" altLang="en-US">
                <a:solidFill>
                  <a:schemeClr val="bg1"/>
                </a:solidFill>
              </a:rPr>
              <a:t>特徴</a:t>
            </a:r>
          </a:p>
        </p:txBody>
      </p:sp>
      <p:sp>
        <p:nvSpPr>
          <p:cNvPr id="11272" name="テキスト ボックス 9"/>
          <p:cNvSpPr txBox="1">
            <a:spLocks noChangeArrowheads="1"/>
          </p:cNvSpPr>
          <p:nvPr/>
        </p:nvSpPr>
        <p:spPr bwMode="auto">
          <a:xfrm>
            <a:off x="285750" y="4357688"/>
            <a:ext cx="646113" cy="369887"/>
          </a:xfrm>
          <a:prstGeom prst="rect">
            <a:avLst/>
          </a:prstGeom>
          <a:noFill/>
          <a:ln w="9525">
            <a:noFill/>
            <a:miter lim="800000"/>
            <a:headEnd/>
            <a:tailEnd/>
          </a:ln>
        </p:spPr>
        <p:txBody>
          <a:bodyPr wrap="none">
            <a:spAutoFit/>
          </a:bodyPr>
          <a:lstStyle/>
          <a:p>
            <a:r>
              <a:rPr lang="ja-JP" altLang="en-US">
                <a:solidFill>
                  <a:schemeClr val="bg1"/>
                </a:solidFill>
              </a:rPr>
              <a:t>軌道</a:t>
            </a:r>
          </a:p>
        </p:txBody>
      </p:sp>
      <p:sp>
        <p:nvSpPr>
          <p:cNvPr id="11273" name="テキスト ボックス 11"/>
          <p:cNvSpPr txBox="1">
            <a:spLocks noChangeArrowheads="1"/>
          </p:cNvSpPr>
          <p:nvPr/>
        </p:nvSpPr>
        <p:spPr bwMode="auto">
          <a:xfrm>
            <a:off x="1214438" y="4357688"/>
            <a:ext cx="2403475" cy="646112"/>
          </a:xfrm>
          <a:prstGeom prst="rect">
            <a:avLst/>
          </a:prstGeom>
          <a:solidFill>
            <a:schemeClr val="tx1"/>
          </a:solidFill>
          <a:ln w="9525">
            <a:noFill/>
            <a:miter lim="800000"/>
            <a:headEnd/>
            <a:tailEnd/>
          </a:ln>
        </p:spPr>
        <p:txBody>
          <a:bodyPr wrap="none">
            <a:spAutoFit/>
          </a:bodyPr>
          <a:lstStyle/>
          <a:p>
            <a:r>
              <a:rPr lang="ja-JP" altLang="en-US">
                <a:solidFill>
                  <a:schemeClr val="bg1"/>
                </a:solidFill>
              </a:rPr>
              <a:t>近地点高度：</a:t>
            </a:r>
            <a:r>
              <a:rPr lang="en-US" altLang="ja-JP">
                <a:solidFill>
                  <a:schemeClr val="bg1"/>
                </a:solidFill>
              </a:rPr>
              <a:t>250km</a:t>
            </a:r>
          </a:p>
          <a:p>
            <a:r>
              <a:rPr lang="ja-JP" altLang="en-US">
                <a:solidFill>
                  <a:schemeClr val="bg1"/>
                </a:solidFill>
              </a:rPr>
              <a:t>遠地点高度：</a:t>
            </a:r>
            <a:r>
              <a:rPr lang="en-US" altLang="ja-JP">
                <a:solidFill>
                  <a:schemeClr val="bg1"/>
                </a:solidFill>
              </a:rPr>
              <a:t>25000km</a:t>
            </a:r>
          </a:p>
        </p:txBody>
      </p:sp>
      <p:pic>
        <p:nvPicPr>
          <p:cNvPr id="11274" name="Picture 12" descr="http://sprg.isas.jaxa.jp/researchTeam/spacePlasma/mission/ERG/img/ERG.jpg"/>
          <p:cNvPicPr>
            <a:picLocks noChangeAspect="1" noChangeArrowheads="1"/>
          </p:cNvPicPr>
          <p:nvPr/>
        </p:nvPicPr>
        <p:blipFill>
          <a:blip r:embed="rId4" cstate="print"/>
          <a:srcRect/>
          <a:stretch>
            <a:fillRect/>
          </a:stretch>
        </p:blipFill>
        <p:spPr bwMode="auto">
          <a:xfrm>
            <a:off x="4859338" y="1157288"/>
            <a:ext cx="4141787" cy="2843212"/>
          </a:xfrm>
          <a:prstGeom prst="rect">
            <a:avLst/>
          </a:prstGeom>
          <a:noFill/>
          <a:ln w="9525">
            <a:noFill/>
            <a:miter lim="800000"/>
            <a:headEnd/>
            <a:tailEnd/>
          </a:ln>
        </p:spPr>
      </p:pic>
      <p:sp>
        <p:nvSpPr>
          <p:cNvPr id="11275" name="テキスト ボックス 10"/>
          <p:cNvSpPr txBox="1">
            <a:spLocks noChangeArrowheads="1"/>
          </p:cNvSpPr>
          <p:nvPr/>
        </p:nvSpPr>
        <p:spPr bwMode="auto">
          <a:xfrm>
            <a:off x="0" y="3500438"/>
            <a:ext cx="4765675" cy="338137"/>
          </a:xfrm>
          <a:prstGeom prst="rect">
            <a:avLst/>
          </a:prstGeom>
          <a:solidFill>
            <a:schemeClr val="tx1"/>
          </a:solidFill>
          <a:ln w="9525">
            <a:noFill/>
            <a:miter lim="800000"/>
            <a:headEnd/>
            <a:tailEnd/>
          </a:ln>
        </p:spPr>
        <p:txBody>
          <a:bodyPr wrap="none">
            <a:spAutoFit/>
          </a:bodyPr>
          <a:lstStyle/>
          <a:p>
            <a:r>
              <a:rPr lang="ja-JP" altLang="en-US" sz="1600">
                <a:solidFill>
                  <a:schemeClr val="bg1"/>
                </a:solidFill>
              </a:rPr>
              <a:t>他衛星</a:t>
            </a:r>
            <a:r>
              <a:rPr lang="en-US" altLang="ja-JP" sz="1600">
                <a:solidFill>
                  <a:schemeClr val="bg1"/>
                </a:solidFill>
              </a:rPr>
              <a:t>(RBSP(NASA), ORBITALS(</a:t>
            </a:r>
            <a:r>
              <a:rPr lang="ja-JP" altLang="en-US" sz="1600">
                <a:solidFill>
                  <a:schemeClr val="bg1"/>
                </a:solidFill>
              </a:rPr>
              <a:t>カナダ</a:t>
            </a:r>
            <a:r>
              <a:rPr lang="en-US" altLang="ja-JP" sz="1600">
                <a:solidFill>
                  <a:schemeClr val="bg1"/>
                </a:solidFill>
              </a:rPr>
              <a:t>))</a:t>
            </a:r>
            <a:r>
              <a:rPr lang="ja-JP" altLang="en-US" sz="1600">
                <a:solidFill>
                  <a:schemeClr val="bg1"/>
                </a:solidFill>
              </a:rPr>
              <a:t>との連携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12291" name="タイトル 1"/>
          <p:cNvSpPr>
            <a:spLocks noGrp="1"/>
          </p:cNvSpPr>
          <p:nvPr>
            <p:ph type="title"/>
          </p:nvPr>
        </p:nvSpPr>
        <p:spPr>
          <a:xfrm>
            <a:off x="1071563" y="285750"/>
            <a:ext cx="6572250" cy="796925"/>
          </a:xfrm>
        </p:spPr>
        <p:txBody>
          <a:bodyPr/>
          <a:lstStyle/>
          <a:p>
            <a:r>
              <a:rPr lang="en-US" altLang="ja-JP" sz="3200" smtClean="0">
                <a:solidFill>
                  <a:schemeClr val="bg1"/>
                </a:solidFill>
              </a:rPr>
              <a:t>ERG</a:t>
            </a:r>
            <a:r>
              <a:rPr lang="ja-JP" altLang="en-US" sz="3200" smtClean="0">
                <a:solidFill>
                  <a:schemeClr val="bg1"/>
                </a:solidFill>
              </a:rPr>
              <a:t>衛星に搭載予定の粒子観測機器</a:t>
            </a:r>
          </a:p>
        </p:txBody>
      </p:sp>
      <p:sp>
        <p:nvSpPr>
          <p:cNvPr id="12292" name="テキスト ボックス 4"/>
          <p:cNvSpPr txBox="1">
            <a:spLocks noChangeArrowheads="1"/>
          </p:cNvSpPr>
          <p:nvPr/>
        </p:nvSpPr>
        <p:spPr bwMode="auto">
          <a:xfrm>
            <a:off x="71438" y="2286000"/>
            <a:ext cx="1338262" cy="369888"/>
          </a:xfrm>
          <a:prstGeom prst="rect">
            <a:avLst/>
          </a:prstGeom>
          <a:noFill/>
          <a:ln w="9525">
            <a:noFill/>
            <a:miter lim="800000"/>
            <a:headEnd/>
            <a:tailEnd/>
          </a:ln>
        </p:spPr>
        <p:txBody>
          <a:bodyPr wrap="none">
            <a:spAutoFit/>
          </a:bodyPr>
          <a:lstStyle/>
          <a:p>
            <a:r>
              <a:rPr lang="ja-JP" altLang="en-US">
                <a:solidFill>
                  <a:schemeClr val="bg1"/>
                </a:solidFill>
              </a:rPr>
              <a:t>電子観測器</a:t>
            </a:r>
          </a:p>
        </p:txBody>
      </p:sp>
      <p:sp>
        <p:nvSpPr>
          <p:cNvPr id="12293" name="テキスト ボックス 5"/>
          <p:cNvSpPr txBox="1">
            <a:spLocks noChangeArrowheads="1"/>
          </p:cNvSpPr>
          <p:nvPr/>
        </p:nvSpPr>
        <p:spPr bwMode="auto">
          <a:xfrm>
            <a:off x="101600" y="3916363"/>
            <a:ext cx="1184275" cy="369887"/>
          </a:xfrm>
          <a:prstGeom prst="rect">
            <a:avLst/>
          </a:prstGeom>
          <a:noFill/>
          <a:ln w="9525">
            <a:noFill/>
            <a:miter lim="800000"/>
            <a:headEnd/>
            <a:tailEnd/>
          </a:ln>
        </p:spPr>
        <p:txBody>
          <a:bodyPr wrap="none">
            <a:spAutoFit/>
          </a:bodyPr>
          <a:lstStyle/>
          <a:p>
            <a:r>
              <a:rPr lang="en-US" altLang="ja-JP">
                <a:solidFill>
                  <a:schemeClr val="bg1"/>
                </a:solidFill>
              </a:rPr>
              <a:t>ion</a:t>
            </a:r>
            <a:r>
              <a:rPr lang="ja-JP" altLang="en-US">
                <a:solidFill>
                  <a:schemeClr val="bg1"/>
                </a:solidFill>
              </a:rPr>
              <a:t>観測器</a:t>
            </a:r>
          </a:p>
        </p:txBody>
      </p:sp>
      <p:pic>
        <p:nvPicPr>
          <p:cNvPr id="12294" name="Picture 22"/>
          <p:cNvPicPr>
            <a:picLocks noChangeAspect="1" noChangeArrowheads="1"/>
          </p:cNvPicPr>
          <p:nvPr/>
        </p:nvPicPr>
        <p:blipFill>
          <a:blip r:embed="rId4" cstate="print"/>
          <a:srcRect/>
          <a:stretch>
            <a:fillRect/>
          </a:stretch>
        </p:blipFill>
        <p:spPr bwMode="auto">
          <a:xfrm>
            <a:off x="276225" y="1524000"/>
            <a:ext cx="8591550" cy="619125"/>
          </a:xfrm>
          <a:prstGeom prst="rect">
            <a:avLst/>
          </a:prstGeom>
          <a:noFill/>
          <a:ln w="9525">
            <a:noFill/>
            <a:miter lim="800000"/>
            <a:headEnd/>
            <a:tailEnd/>
          </a:ln>
        </p:spPr>
      </p:pic>
      <p:pic>
        <p:nvPicPr>
          <p:cNvPr id="12295" name="Picture 23"/>
          <p:cNvPicPr>
            <a:picLocks noChangeAspect="1" noChangeArrowheads="1"/>
          </p:cNvPicPr>
          <p:nvPr/>
        </p:nvPicPr>
        <p:blipFill>
          <a:blip r:embed="rId5" cstate="print"/>
          <a:srcRect/>
          <a:stretch>
            <a:fillRect/>
          </a:stretch>
        </p:blipFill>
        <p:spPr bwMode="auto">
          <a:xfrm>
            <a:off x="704850" y="3067050"/>
            <a:ext cx="7734300" cy="504825"/>
          </a:xfrm>
          <a:prstGeom prst="rect">
            <a:avLst/>
          </a:prstGeom>
          <a:noFill/>
          <a:ln w="9525">
            <a:noFill/>
            <a:miter lim="800000"/>
            <a:headEnd/>
            <a:tailEnd/>
          </a:ln>
        </p:spPr>
      </p:pic>
      <p:sp>
        <p:nvSpPr>
          <p:cNvPr id="12296" name="テキスト ボックス 23"/>
          <p:cNvSpPr txBox="1">
            <a:spLocks noChangeArrowheads="1"/>
          </p:cNvSpPr>
          <p:nvPr/>
        </p:nvSpPr>
        <p:spPr bwMode="auto">
          <a:xfrm>
            <a:off x="357188" y="2805113"/>
            <a:ext cx="720725" cy="338137"/>
          </a:xfrm>
          <a:prstGeom prst="rect">
            <a:avLst/>
          </a:prstGeom>
          <a:noFill/>
          <a:ln w="9525">
            <a:noFill/>
            <a:miter lim="800000"/>
            <a:headEnd/>
            <a:tailEnd/>
          </a:ln>
        </p:spPr>
        <p:txBody>
          <a:bodyPr wrap="none">
            <a:spAutoFit/>
          </a:bodyPr>
          <a:lstStyle/>
          <a:p>
            <a:r>
              <a:rPr lang="en-US" altLang="ja-JP" sz="1600">
                <a:solidFill>
                  <a:schemeClr val="bg1"/>
                </a:solidFill>
              </a:rPr>
              <a:t>0.1eV</a:t>
            </a:r>
            <a:endParaRPr lang="ja-JP" altLang="en-US" sz="1600">
              <a:solidFill>
                <a:schemeClr val="bg1"/>
              </a:solidFill>
            </a:endParaRPr>
          </a:p>
        </p:txBody>
      </p:sp>
      <p:sp>
        <p:nvSpPr>
          <p:cNvPr id="12297" name="テキスト ボックス 24"/>
          <p:cNvSpPr txBox="1">
            <a:spLocks noChangeArrowheads="1"/>
          </p:cNvSpPr>
          <p:nvPr/>
        </p:nvSpPr>
        <p:spPr bwMode="auto">
          <a:xfrm>
            <a:off x="1422400" y="2786063"/>
            <a:ext cx="663575" cy="338137"/>
          </a:xfrm>
          <a:prstGeom prst="rect">
            <a:avLst/>
          </a:prstGeom>
          <a:noFill/>
          <a:ln w="9525">
            <a:noFill/>
            <a:miter lim="800000"/>
            <a:headEnd/>
            <a:tailEnd/>
          </a:ln>
        </p:spPr>
        <p:txBody>
          <a:bodyPr wrap="none">
            <a:spAutoFit/>
          </a:bodyPr>
          <a:lstStyle/>
          <a:p>
            <a:r>
              <a:rPr lang="en-US" altLang="ja-JP" sz="1600">
                <a:solidFill>
                  <a:schemeClr val="bg1"/>
                </a:solidFill>
              </a:rPr>
              <a:t>12eV</a:t>
            </a:r>
            <a:endParaRPr lang="ja-JP" altLang="en-US" sz="1600">
              <a:solidFill>
                <a:schemeClr val="bg1"/>
              </a:solidFill>
            </a:endParaRPr>
          </a:p>
        </p:txBody>
      </p:sp>
      <p:sp>
        <p:nvSpPr>
          <p:cNvPr id="12298" name="テキスト ボックス 25"/>
          <p:cNvSpPr txBox="1">
            <a:spLocks noChangeArrowheads="1"/>
          </p:cNvSpPr>
          <p:nvPr/>
        </p:nvSpPr>
        <p:spPr bwMode="auto">
          <a:xfrm>
            <a:off x="2563813" y="2805113"/>
            <a:ext cx="650875" cy="338137"/>
          </a:xfrm>
          <a:prstGeom prst="rect">
            <a:avLst/>
          </a:prstGeom>
          <a:noFill/>
          <a:ln w="9525">
            <a:noFill/>
            <a:miter lim="800000"/>
            <a:headEnd/>
            <a:tailEnd/>
          </a:ln>
        </p:spPr>
        <p:txBody>
          <a:bodyPr wrap="none">
            <a:spAutoFit/>
          </a:bodyPr>
          <a:lstStyle/>
          <a:p>
            <a:r>
              <a:rPr lang="en-US" altLang="ja-JP" sz="1600">
                <a:solidFill>
                  <a:schemeClr val="bg1"/>
                </a:solidFill>
              </a:rPr>
              <a:t>5keV</a:t>
            </a:r>
            <a:endParaRPr lang="ja-JP" altLang="en-US" sz="1600">
              <a:solidFill>
                <a:schemeClr val="bg1"/>
              </a:solidFill>
            </a:endParaRPr>
          </a:p>
        </p:txBody>
      </p:sp>
      <p:sp>
        <p:nvSpPr>
          <p:cNvPr id="12299" name="テキスト ボックス 26"/>
          <p:cNvSpPr txBox="1">
            <a:spLocks noChangeArrowheads="1"/>
          </p:cNvSpPr>
          <p:nvPr/>
        </p:nvSpPr>
        <p:spPr bwMode="auto">
          <a:xfrm>
            <a:off x="3500438" y="2805113"/>
            <a:ext cx="765175" cy="338137"/>
          </a:xfrm>
          <a:prstGeom prst="rect">
            <a:avLst/>
          </a:prstGeom>
          <a:noFill/>
          <a:ln w="9525">
            <a:noFill/>
            <a:miter lim="800000"/>
            <a:headEnd/>
            <a:tailEnd/>
          </a:ln>
        </p:spPr>
        <p:txBody>
          <a:bodyPr wrap="none">
            <a:spAutoFit/>
          </a:bodyPr>
          <a:lstStyle/>
          <a:p>
            <a:r>
              <a:rPr lang="en-US" altLang="ja-JP" sz="1600">
                <a:solidFill>
                  <a:schemeClr val="bg1"/>
                </a:solidFill>
              </a:rPr>
              <a:t>30keV</a:t>
            </a:r>
            <a:endParaRPr lang="ja-JP" altLang="en-US" sz="1600">
              <a:solidFill>
                <a:schemeClr val="bg1"/>
              </a:solidFill>
            </a:endParaRPr>
          </a:p>
        </p:txBody>
      </p:sp>
      <p:sp>
        <p:nvSpPr>
          <p:cNvPr id="12300" name="テキスト ボックス 27"/>
          <p:cNvSpPr txBox="1">
            <a:spLocks noChangeArrowheads="1"/>
          </p:cNvSpPr>
          <p:nvPr/>
        </p:nvSpPr>
        <p:spPr bwMode="auto">
          <a:xfrm>
            <a:off x="5208588" y="2805113"/>
            <a:ext cx="879475" cy="338137"/>
          </a:xfrm>
          <a:prstGeom prst="rect">
            <a:avLst/>
          </a:prstGeom>
          <a:noFill/>
          <a:ln w="9525">
            <a:noFill/>
            <a:miter lim="800000"/>
            <a:headEnd/>
            <a:tailEnd/>
          </a:ln>
        </p:spPr>
        <p:txBody>
          <a:bodyPr wrap="none">
            <a:spAutoFit/>
          </a:bodyPr>
          <a:lstStyle/>
          <a:p>
            <a:r>
              <a:rPr lang="en-US" altLang="ja-JP" sz="1600">
                <a:solidFill>
                  <a:schemeClr val="bg1"/>
                </a:solidFill>
              </a:rPr>
              <a:t>200keV</a:t>
            </a:r>
            <a:endParaRPr lang="ja-JP" altLang="en-US" sz="1600">
              <a:solidFill>
                <a:schemeClr val="bg1"/>
              </a:solidFill>
            </a:endParaRPr>
          </a:p>
        </p:txBody>
      </p:sp>
      <p:sp>
        <p:nvSpPr>
          <p:cNvPr id="12301" name="テキスト ボックス 28"/>
          <p:cNvSpPr txBox="1">
            <a:spLocks noChangeArrowheads="1"/>
          </p:cNvSpPr>
          <p:nvPr/>
        </p:nvSpPr>
        <p:spPr bwMode="auto">
          <a:xfrm>
            <a:off x="1422400" y="3519488"/>
            <a:ext cx="663575" cy="338137"/>
          </a:xfrm>
          <a:prstGeom prst="rect">
            <a:avLst/>
          </a:prstGeom>
          <a:noFill/>
          <a:ln w="9525">
            <a:noFill/>
            <a:miter lim="800000"/>
            <a:headEnd/>
            <a:tailEnd/>
          </a:ln>
        </p:spPr>
        <p:txBody>
          <a:bodyPr wrap="none">
            <a:spAutoFit/>
          </a:bodyPr>
          <a:lstStyle/>
          <a:p>
            <a:r>
              <a:rPr lang="en-US" altLang="ja-JP" sz="1600">
                <a:solidFill>
                  <a:schemeClr val="bg1"/>
                </a:solidFill>
              </a:rPr>
              <a:t>10eV</a:t>
            </a:r>
            <a:endParaRPr lang="ja-JP" altLang="en-US" sz="1600">
              <a:solidFill>
                <a:schemeClr val="bg1"/>
              </a:solidFill>
            </a:endParaRPr>
          </a:p>
        </p:txBody>
      </p:sp>
      <p:sp>
        <p:nvSpPr>
          <p:cNvPr id="12302" name="テキスト ボックス 29"/>
          <p:cNvSpPr txBox="1">
            <a:spLocks noChangeArrowheads="1"/>
          </p:cNvSpPr>
          <p:nvPr/>
        </p:nvSpPr>
        <p:spPr bwMode="auto">
          <a:xfrm>
            <a:off x="3136900" y="3519488"/>
            <a:ext cx="765175" cy="338137"/>
          </a:xfrm>
          <a:prstGeom prst="rect">
            <a:avLst/>
          </a:prstGeom>
          <a:noFill/>
          <a:ln w="9525">
            <a:noFill/>
            <a:miter lim="800000"/>
            <a:headEnd/>
            <a:tailEnd/>
          </a:ln>
        </p:spPr>
        <p:txBody>
          <a:bodyPr wrap="none">
            <a:spAutoFit/>
          </a:bodyPr>
          <a:lstStyle/>
          <a:p>
            <a:r>
              <a:rPr lang="en-US" altLang="ja-JP" sz="1600">
                <a:solidFill>
                  <a:schemeClr val="bg1"/>
                </a:solidFill>
              </a:rPr>
              <a:t>20keV</a:t>
            </a:r>
            <a:endParaRPr lang="ja-JP" altLang="en-US" sz="1600">
              <a:solidFill>
                <a:schemeClr val="bg1"/>
              </a:solidFill>
            </a:endParaRPr>
          </a:p>
        </p:txBody>
      </p:sp>
      <p:sp>
        <p:nvSpPr>
          <p:cNvPr id="12303" name="テキスト ボックス 30"/>
          <p:cNvSpPr txBox="1">
            <a:spLocks noChangeArrowheads="1"/>
          </p:cNvSpPr>
          <p:nvPr/>
        </p:nvSpPr>
        <p:spPr bwMode="auto">
          <a:xfrm>
            <a:off x="4429125" y="3519488"/>
            <a:ext cx="765175" cy="338137"/>
          </a:xfrm>
          <a:prstGeom prst="rect">
            <a:avLst/>
          </a:prstGeom>
          <a:noFill/>
          <a:ln w="9525">
            <a:noFill/>
            <a:miter lim="800000"/>
            <a:headEnd/>
            <a:tailEnd/>
          </a:ln>
        </p:spPr>
        <p:txBody>
          <a:bodyPr wrap="none">
            <a:spAutoFit/>
          </a:bodyPr>
          <a:lstStyle/>
          <a:p>
            <a:r>
              <a:rPr lang="en-US" altLang="ja-JP" sz="1600">
                <a:solidFill>
                  <a:schemeClr val="bg1"/>
                </a:solidFill>
              </a:rPr>
              <a:t>80keV</a:t>
            </a:r>
            <a:endParaRPr lang="ja-JP" altLang="en-US" sz="1600">
              <a:solidFill>
                <a:schemeClr val="bg1"/>
              </a:solidFill>
            </a:endParaRPr>
          </a:p>
        </p:txBody>
      </p:sp>
      <p:sp>
        <p:nvSpPr>
          <p:cNvPr id="12304" name="テキスト ボックス 31"/>
          <p:cNvSpPr txBox="1">
            <a:spLocks noChangeArrowheads="1"/>
          </p:cNvSpPr>
          <p:nvPr/>
        </p:nvSpPr>
        <p:spPr bwMode="auto">
          <a:xfrm>
            <a:off x="6494463" y="3500438"/>
            <a:ext cx="720725" cy="338137"/>
          </a:xfrm>
          <a:prstGeom prst="rect">
            <a:avLst/>
          </a:prstGeom>
          <a:noFill/>
          <a:ln w="9525">
            <a:noFill/>
            <a:miter lim="800000"/>
            <a:headEnd/>
            <a:tailEnd/>
          </a:ln>
        </p:spPr>
        <p:txBody>
          <a:bodyPr wrap="none">
            <a:spAutoFit/>
          </a:bodyPr>
          <a:lstStyle/>
          <a:p>
            <a:r>
              <a:rPr lang="en-US" altLang="ja-JP" sz="1600">
                <a:solidFill>
                  <a:schemeClr val="bg1"/>
                </a:solidFill>
              </a:rPr>
              <a:t>2MeV</a:t>
            </a:r>
            <a:endParaRPr lang="ja-JP" altLang="en-US" sz="1600">
              <a:solidFill>
                <a:schemeClr val="bg1"/>
              </a:solidFill>
            </a:endParaRPr>
          </a:p>
        </p:txBody>
      </p:sp>
      <p:sp>
        <p:nvSpPr>
          <p:cNvPr id="12305" name="テキスト ボックス 32"/>
          <p:cNvSpPr txBox="1">
            <a:spLocks noChangeArrowheads="1"/>
          </p:cNvSpPr>
          <p:nvPr/>
        </p:nvSpPr>
        <p:spPr bwMode="auto">
          <a:xfrm>
            <a:off x="8072438" y="3519488"/>
            <a:ext cx="833437" cy="338137"/>
          </a:xfrm>
          <a:prstGeom prst="rect">
            <a:avLst/>
          </a:prstGeom>
          <a:noFill/>
          <a:ln w="9525">
            <a:noFill/>
            <a:miter lim="800000"/>
            <a:headEnd/>
            <a:tailEnd/>
          </a:ln>
        </p:spPr>
        <p:txBody>
          <a:bodyPr wrap="none">
            <a:spAutoFit/>
          </a:bodyPr>
          <a:lstStyle/>
          <a:p>
            <a:r>
              <a:rPr lang="en-US" altLang="ja-JP" sz="1600">
                <a:solidFill>
                  <a:schemeClr val="bg1"/>
                </a:solidFill>
              </a:rPr>
              <a:t>20MeV</a:t>
            </a:r>
            <a:endParaRPr lang="ja-JP" altLang="en-US" sz="1600">
              <a:solidFill>
                <a:schemeClr val="bg1"/>
              </a:solidFill>
            </a:endParaRPr>
          </a:p>
        </p:txBody>
      </p:sp>
      <p:pic>
        <p:nvPicPr>
          <p:cNvPr id="12306" name="Picture 24"/>
          <p:cNvPicPr>
            <a:picLocks noChangeAspect="1" noChangeArrowheads="1"/>
          </p:cNvPicPr>
          <p:nvPr/>
        </p:nvPicPr>
        <p:blipFill>
          <a:blip r:embed="rId6" cstate="print"/>
          <a:srcRect/>
          <a:stretch>
            <a:fillRect/>
          </a:stretch>
        </p:blipFill>
        <p:spPr bwMode="auto">
          <a:xfrm>
            <a:off x="785813" y="4786313"/>
            <a:ext cx="4914900" cy="533400"/>
          </a:xfrm>
          <a:prstGeom prst="rect">
            <a:avLst/>
          </a:prstGeom>
          <a:noFill/>
          <a:ln w="9525">
            <a:noFill/>
            <a:miter lim="800000"/>
            <a:headEnd/>
            <a:tailEnd/>
          </a:ln>
        </p:spPr>
      </p:pic>
      <p:sp>
        <p:nvSpPr>
          <p:cNvPr id="12307" name="テキスト ボックス 35"/>
          <p:cNvSpPr txBox="1">
            <a:spLocks noChangeArrowheads="1"/>
          </p:cNvSpPr>
          <p:nvPr/>
        </p:nvSpPr>
        <p:spPr bwMode="auto">
          <a:xfrm>
            <a:off x="428625" y="4448175"/>
            <a:ext cx="720725" cy="338138"/>
          </a:xfrm>
          <a:prstGeom prst="rect">
            <a:avLst/>
          </a:prstGeom>
          <a:noFill/>
          <a:ln w="9525">
            <a:noFill/>
            <a:miter lim="800000"/>
            <a:headEnd/>
            <a:tailEnd/>
          </a:ln>
        </p:spPr>
        <p:txBody>
          <a:bodyPr wrap="none">
            <a:spAutoFit/>
          </a:bodyPr>
          <a:lstStyle/>
          <a:p>
            <a:r>
              <a:rPr lang="en-US" altLang="ja-JP" sz="1600">
                <a:solidFill>
                  <a:schemeClr val="bg1"/>
                </a:solidFill>
              </a:rPr>
              <a:t>0.5eV</a:t>
            </a:r>
            <a:endParaRPr lang="ja-JP" altLang="en-US" sz="1600">
              <a:solidFill>
                <a:schemeClr val="bg1"/>
              </a:solidFill>
            </a:endParaRPr>
          </a:p>
        </p:txBody>
      </p:sp>
      <p:sp>
        <p:nvSpPr>
          <p:cNvPr id="12308" name="テキスト ボックス 36"/>
          <p:cNvSpPr txBox="1">
            <a:spLocks noChangeArrowheads="1"/>
          </p:cNvSpPr>
          <p:nvPr/>
        </p:nvSpPr>
        <p:spPr bwMode="auto">
          <a:xfrm>
            <a:off x="1357313" y="4448175"/>
            <a:ext cx="661987" cy="338138"/>
          </a:xfrm>
          <a:prstGeom prst="rect">
            <a:avLst/>
          </a:prstGeom>
          <a:solidFill>
            <a:schemeClr val="tx1"/>
          </a:solidFill>
          <a:ln w="9525">
            <a:noFill/>
            <a:miter lim="800000"/>
            <a:headEnd/>
            <a:tailEnd/>
          </a:ln>
        </p:spPr>
        <p:txBody>
          <a:bodyPr wrap="none">
            <a:spAutoFit/>
          </a:bodyPr>
          <a:lstStyle/>
          <a:p>
            <a:r>
              <a:rPr lang="en-US" altLang="ja-JP" sz="1600">
                <a:solidFill>
                  <a:schemeClr val="bg1"/>
                </a:solidFill>
              </a:rPr>
              <a:t>10eV</a:t>
            </a:r>
            <a:endParaRPr lang="ja-JP" altLang="en-US" sz="1600">
              <a:solidFill>
                <a:schemeClr val="bg1"/>
              </a:solidFill>
            </a:endParaRPr>
          </a:p>
        </p:txBody>
      </p:sp>
      <p:sp>
        <p:nvSpPr>
          <p:cNvPr id="12309" name="テキスト ボックス 37"/>
          <p:cNvSpPr txBox="1">
            <a:spLocks noChangeArrowheads="1"/>
          </p:cNvSpPr>
          <p:nvPr/>
        </p:nvSpPr>
        <p:spPr bwMode="auto">
          <a:xfrm>
            <a:off x="2779713" y="4448175"/>
            <a:ext cx="765175" cy="338138"/>
          </a:xfrm>
          <a:prstGeom prst="rect">
            <a:avLst/>
          </a:prstGeom>
          <a:noFill/>
          <a:ln w="9525">
            <a:noFill/>
            <a:miter lim="800000"/>
            <a:headEnd/>
            <a:tailEnd/>
          </a:ln>
        </p:spPr>
        <p:txBody>
          <a:bodyPr wrap="none">
            <a:spAutoFit/>
          </a:bodyPr>
          <a:lstStyle/>
          <a:p>
            <a:r>
              <a:rPr lang="en-US" altLang="ja-JP" sz="1600">
                <a:solidFill>
                  <a:schemeClr val="bg1"/>
                </a:solidFill>
              </a:rPr>
              <a:t>10keV</a:t>
            </a:r>
            <a:endParaRPr lang="ja-JP" altLang="en-US" sz="1600">
              <a:solidFill>
                <a:schemeClr val="bg1"/>
              </a:solidFill>
            </a:endParaRPr>
          </a:p>
        </p:txBody>
      </p:sp>
      <p:sp>
        <p:nvSpPr>
          <p:cNvPr id="12310" name="テキスト ボックス 38"/>
          <p:cNvSpPr txBox="1">
            <a:spLocks noChangeArrowheads="1"/>
          </p:cNvSpPr>
          <p:nvPr/>
        </p:nvSpPr>
        <p:spPr bwMode="auto">
          <a:xfrm>
            <a:off x="2000250" y="5305425"/>
            <a:ext cx="776288" cy="338138"/>
          </a:xfrm>
          <a:prstGeom prst="rect">
            <a:avLst/>
          </a:prstGeom>
          <a:solidFill>
            <a:schemeClr val="tx1"/>
          </a:solidFill>
          <a:ln w="9525">
            <a:noFill/>
            <a:miter lim="800000"/>
            <a:headEnd/>
            <a:tailEnd/>
          </a:ln>
        </p:spPr>
        <p:txBody>
          <a:bodyPr wrap="none">
            <a:spAutoFit/>
          </a:bodyPr>
          <a:lstStyle/>
          <a:p>
            <a:r>
              <a:rPr lang="en-US" altLang="ja-JP" sz="1600">
                <a:solidFill>
                  <a:schemeClr val="bg1"/>
                </a:solidFill>
              </a:rPr>
              <a:t>100eV</a:t>
            </a:r>
            <a:endParaRPr lang="ja-JP" altLang="en-US" sz="1600">
              <a:solidFill>
                <a:schemeClr val="bg1"/>
              </a:solidFill>
            </a:endParaRPr>
          </a:p>
        </p:txBody>
      </p:sp>
      <p:sp>
        <p:nvSpPr>
          <p:cNvPr id="12311" name="テキスト ボックス 39"/>
          <p:cNvSpPr txBox="1">
            <a:spLocks noChangeArrowheads="1"/>
          </p:cNvSpPr>
          <p:nvPr/>
        </p:nvSpPr>
        <p:spPr bwMode="auto">
          <a:xfrm>
            <a:off x="3351213" y="5305425"/>
            <a:ext cx="765175" cy="338138"/>
          </a:xfrm>
          <a:prstGeom prst="rect">
            <a:avLst/>
          </a:prstGeom>
          <a:noFill/>
          <a:ln w="9525">
            <a:noFill/>
            <a:miter lim="800000"/>
            <a:headEnd/>
            <a:tailEnd/>
          </a:ln>
        </p:spPr>
        <p:txBody>
          <a:bodyPr wrap="none">
            <a:spAutoFit/>
          </a:bodyPr>
          <a:lstStyle/>
          <a:p>
            <a:r>
              <a:rPr lang="en-US" altLang="ja-JP" sz="1600">
                <a:solidFill>
                  <a:schemeClr val="bg1"/>
                </a:solidFill>
              </a:rPr>
              <a:t>25keV</a:t>
            </a:r>
            <a:endParaRPr lang="ja-JP" altLang="en-US" sz="1600">
              <a:solidFill>
                <a:schemeClr val="bg1"/>
              </a:solidFill>
            </a:endParaRPr>
          </a:p>
        </p:txBody>
      </p:sp>
      <p:sp>
        <p:nvSpPr>
          <p:cNvPr id="12312" name="テキスト ボックス 40"/>
          <p:cNvSpPr txBox="1">
            <a:spLocks noChangeArrowheads="1"/>
          </p:cNvSpPr>
          <p:nvPr/>
        </p:nvSpPr>
        <p:spPr bwMode="auto">
          <a:xfrm>
            <a:off x="5264150" y="5305425"/>
            <a:ext cx="879475" cy="338138"/>
          </a:xfrm>
          <a:prstGeom prst="rect">
            <a:avLst/>
          </a:prstGeom>
          <a:noFill/>
          <a:ln w="9525">
            <a:noFill/>
            <a:miter lim="800000"/>
            <a:headEnd/>
            <a:tailEnd/>
          </a:ln>
        </p:spPr>
        <p:txBody>
          <a:bodyPr wrap="none">
            <a:spAutoFit/>
          </a:bodyPr>
          <a:lstStyle/>
          <a:p>
            <a:r>
              <a:rPr lang="en-US" altLang="ja-JP" sz="1600">
                <a:solidFill>
                  <a:schemeClr val="bg1"/>
                </a:solidFill>
              </a:rPr>
              <a:t>180keV</a:t>
            </a:r>
            <a:endParaRPr lang="ja-JP" altLang="en-US" sz="16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sp>
        <p:nvSpPr>
          <p:cNvPr id="7170" name="タイトル 1"/>
          <p:cNvSpPr>
            <a:spLocks noGrp="1"/>
          </p:cNvSpPr>
          <p:nvPr>
            <p:ph type="title"/>
          </p:nvPr>
        </p:nvSpPr>
        <p:spPr>
          <a:xfrm>
            <a:off x="0" y="0"/>
            <a:ext cx="2571750" cy="428625"/>
          </a:xfrm>
        </p:spPr>
        <p:txBody>
          <a:bodyPr rtlCol="0">
            <a:normAutofit fontScale="90000"/>
          </a:bodyPr>
          <a:lstStyle/>
          <a:p>
            <a:pPr eaLnBrk="1" fontAlgn="auto" hangingPunct="1">
              <a:spcAft>
                <a:spcPts val="0"/>
              </a:spcAft>
              <a:defRPr/>
            </a:pPr>
            <a:r>
              <a:rPr lang="en-US" altLang="ja-JP" sz="2400" dirty="0" smtClean="0">
                <a:solidFill>
                  <a:schemeClr val="bg1"/>
                </a:solidFill>
              </a:rPr>
              <a:t>LEP-i</a:t>
            </a:r>
            <a:r>
              <a:rPr lang="ja-JP" altLang="en-US" sz="2400" dirty="0" smtClean="0">
                <a:solidFill>
                  <a:schemeClr val="bg1"/>
                </a:solidFill>
              </a:rPr>
              <a:t>の観測意義</a:t>
            </a:r>
          </a:p>
        </p:txBody>
      </p:sp>
      <p:sp>
        <p:nvSpPr>
          <p:cNvPr id="13316" name="テキスト ボックス 2"/>
          <p:cNvSpPr txBox="1">
            <a:spLocks noChangeArrowheads="1"/>
          </p:cNvSpPr>
          <p:nvPr/>
        </p:nvSpPr>
        <p:spPr bwMode="auto">
          <a:xfrm>
            <a:off x="500063" y="1071563"/>
            <a:ext cx="6400800" cy="646112"/>
          </a:xfrm>
          <a:prstGeom prst="rect">
            <a:avLst/>
          </a:prstGeom>
          <a:noFill/>
          <a:ln w="9525">
            <a:noFill/>
            <a:miter lim="800000"/>
            <a:headEnd/>
            <a:tailEnd/>
          </a:ln>
        </p:spPr>
        <p:txBody>
          <a:bodyPr wrap="none">
            <a:spAutoFit/>
          </a:bodyPr>
          <a:lstStyle/>
          <a:p>
            <a:r>
              <a:rPr lang="en-US" altLang="ja-JP">
                <a:solidFill>
                  <a:schemeClr val="bg1"/>
                </a:solidFill>
              </a:rPr>
              <a:t>Ring current</a:t>
            </a:r>
            <a:r>
              <a:rPr lang="ja-JP" altLang="en-US">
                <a:solidFill>
                  <a:schemeClr val="bg1"/>
                </a:solidFill>
              </a:rPr>
              <a:t>の観測には粒子と電磁波・波動の総合観測が必要</a:t>
            </a:r>
            <a:r>
              <a:rPr lang="en-US" altLang="ja-JP">
                <a:solidFill>
                  <a:schemeClr val="bg1"/>
                </a:solidFill>
              </a:rPr>
              <a:t>.</a:t>
            </a:r>
          </a:p>
          <a:p>
            <a:r>
              <a:rPr lang="en-US" altLang="ja-JP">
                <a:solidFill>
                  <a:schemeClr val="bg1"/>
                </a:solidFill>
              </a:rPr>
              <a:t>LEP-i</a:t>
            </a:r>
            <a:r>
              <a:rPr lang="ja-JP" altLang="en-US">
                <a:solidFill>
                  <a:schemeClr val="bg1"/>
                </a:solidFill>
              </a:rPr>
              <a:t>はその一端を担う</a:t>
            </a:r>
          </a:p>
        </p:txBody>
      </p:sp>
      <p:sp>
        <p:nvSpPr>
          <p:cNvPr id="13317" name="テキスト ボックス 3"/>
          <p:cNvSpPr txBox="1">
            <a:spLocks noChangeArrowheads="1"/>
          </p:cNvSpPr>
          <p:nvPr/>
        </p:nvSpPr>
        <p:spPr bwMode="auto">
          <a:xfrm>
            <a:off x="428625" y="1857375"/>
            <a:ext cx="8097838" cy="646113"/>
          </a:xfrm>
          <a:prstGeom prst="rect">
            <a:avLst/>
          </a:prstGeom>
          <a:noFill/>
          <a:ln w="9525">
            <a:noFill/>
            <a:miter lim="800000"/>
            <a:headEnd/>
            <a:tailEnd/>
          </a:ln>
        </p:spPr>
        <p:txBody>
          <a:bodyPr wrap="none">
            <a:spAutoFit/>
          </a:bodyPr>
          <a:lstStyle/>
          <a:p>
            <a:r>
              <a:rPr lang="en-US" altLang="ja-JP">
                <a:solidFill>
                  <a:schemeClr val="bg1"/>
                </a:solidFill>
              </a:rPr>
              <a:t>Ring current</a:t>
            </a:r>
            <a:r>
              <a:rPr lang="ja-JP" altLang="en-US">
                <a:solidFill>
                  <a:schemeClr val="bg1"/>
                </a:solidFill>
              </a:rPr>
              <a:t>に存在する</a:t>
            </a:r>
            <a:r>
              <a:rPr lang="en-US" altLang="ja-JP">
                <a:solidFill>
                  <a:srgbClr val="00B0F0"/>
                </a:solidFill>
              </a:rPr>
              <a:t>O</a:t>
            </a:r>
            <a:r>
              <a:rPr lang="en-US" altLang="ja-JP" baseline="30000">
                <a:solidFill>
                  <a:srgbClr val="00B0F0"/>
                </a:solidFill>
              </a:rPr>
              <a:t>+</a:t>
            </a:r>
            <a:r>
              <a:rPr lang="ja-JP" altLang="en-US">
                <a:solidFill>
                  <a:schemeClr val="bg1"/>
                </a:solidFill>
              </a:rPr>
              <a:t>の供給源は地球の電離圏とされるため</a:t>
            </a:r>
            <a:endParaRPr lang="en-US" altLang="ja-JP">
              <a:solidFill>
                <a:schemeClr val="bg1"/>
              </a:solidFill>
            </a:endParaRPr>
          </a:p>
          <a:p>
            <a:r>
              <a:rPr lang="ja-JP" altLang="en-US">
                <a:solidFill>
                  <a:schemeClr val="bg1"/>
                </a:solidFill>
              </a:rPr>
              <a:t>どのようにして加速されるかをみるためには低エネルギー</a:t>
            </a:r>
            <a:r>
              <a:rPr lang="en-US" altLang="ja-JP">
                <a:solidFill>
                  <a:schemeClr val="bg1"/>
                </a:solidFill>
              </a:rPr>
              <a:t>ion</a:t>
            </a:r>
            <a:r>
              <a:rPr lang="ja-JP" altLang="en-US">
                <a:solidFill>
                  <a:schemeClr val="bg1"/>
                </a:solidFill>
              </a:rPr>
              <a:t>観測が必要不可欠</a:t>
            </a:r>
          </a:p>
        </p:txBody>
      </p:sp>
      <p:sp>
        <p:nvSpPr>
          <p:cNvPr id="13318" name="テキスト ボックス 4"/>
          <p:cNvSpPr txBox="1">
            <a:spLocks noChangeArrowheads="1"/>
          </p:cNvSpPr>
          <p:nvPr/>
        </p:nvSpPr>
        <p:spPr bwMode="auto">
          <a:xfrm>
            <a:off x="2857500" y="214313"/>
            <a:ext cx="2976563" cy="708025"/>
          </a:xfrm>
          <a:prstGeom prst="rect">
            <a:avLst/>
          </a:prstGeom>
          <a:noFill/>
          <a:ln w="9525">
            <a:noFill/>
            <a:miter lim="800000"/>
            <a:headEnd/>
            <a:tailEnd/>
          </a:ln>
        </p:spPr>
        <p:txBody>
          <a:bodyPr wrap="none">
            <a:spAutoFit/>
          </a:bodyPr>
          <a:lstStyle/>
          <a:p>
            <a:r>
              <a:rPr lang="en-US" altLang="ja-JP" sz="4000">
                <a:solidFill>
                  <a:schemeClr val="bg1"/>
                </a:solidFill>
              </a:rPr>
              <a:t>LEP-i</a:t>
            </a:r>
            <a:r>
              <a:rPr lang="ja-JP" altLang="en-US" sz="4000">
                <a:solidFill>
                  <a:schemeClr val="bg1"/>
                </a:solidFill>
              </a:rPr>
              <a:t>の役割</a:t>
            </a:r>
          </a:p>
        </p:txBody>
      </p:sp>
      <p:sp>
        <p:nvSpPr>
          <p:cNvPr id="13319" name="テキスト ボックス 5"/>
          <p:cNvSpPr txBox="1">
            <a:spLocks noChangeArrowheads="1"/>
          </p:cNvSpPr>
          <p:nvPr/>
        </p:nvSpPr>
        <p:spPr bwMode="auto">
          <a:xfrm>
            <a:off x="714375" y="3535363"/>
            <a:ext cx="2239963" cy="369887"/>
          </a:xfrm>
          <a:prstGeom prst="rect">
            <a:avLst/>
          </a:prstGeom>
          <a:noFill/>
          <a:ln w="9525">
            <a:noFill/>
            <a:miter lim="800000"/>
            <a:headEnd/>
            <a:tailEnd/>
          </a:ln>
        </p:spPr>
        <p:txBody>
          <a:bodyPr wrap="none">
            <a:spAutoFit/>
          </a:bodyPr>
          <a:lstStyle/>
          <a:p>
            <a:r>
              <a:rPr lang="ja-JP" altLang="en-US">
                <a:solidFill>
                  <a:schemeClr val="bg1"/>
                </a:solidFill>
              </a:rPr>
              <a:t>主な検出対象の粒子</a:t>
            </a:r>
          </a:p>
        </p:txBody>
      </p:sp>
      <p:sp>
        <p:nvSpPr>
          <p:cNvPr id="13320" name="テキスト ボックス 6"/>
          <p:cNvSpPr txBox="1">
            <a:spLocks noChangeArrowheads="1"/>
          </p:cNvSpPr>
          <p:nvPr/>
        </p:nvSpPr>
        <p:spPr bwMode="auto">
          <a:xfrm>
            <a:off x="3724275" y="3559175"/>
            <a:ext cx="2238375" cy="369888"/>
          </a:xfrm>
          <a:prstGeom prst="rect">
            <a:avLst/>
          </a:prstGeom>
          <a:noFill/>
          <a:ln w="9525">
            <a:noFill/>
            <a:miter lim="800000"/>
            <a:headEnd/>
            <a:tailEnd/>
          </a:ln>
        </p:spPr>
        <p:txBody>
          <a:bodyPr wrap="none">
            <a:spAutoFit/>
          </a:bodyPr>
          <a:lstStyle/>
          <a:p>
            <a:r>
              <a:rPr lang="en-US" altLang="ja-JP">
                <a:solidFill>
                  <a:schemeClr val="bg1"/>
                </a:solidFill>
              </a:rPr>
              <a:t>H</a:t>
            </a:r>
            <a:r>
              <a:rPr lang="en-US" altLang="ja-JP" baseline="30000">
                <a:solidFill>
                  <a:schemeClr val="bg1"/>
                </a:solidFill>
              </a:rPr>
              <a:t>+</a:t>
            </a:r>
            <a:r>
              <a:rPr lang="en-US" altLang="ja-JP">
                <a:solidFill>
                  <a:schemeClr val="bg1"/>
                </a:solidFill>
              </a:rPr>
              <a:t>, He</a:t>
            </a:r>
            <a:r>
              <a:rPr lang="en-US" altLang="ja-JP" baseline="30000">
                <a:solidFill>
                  <a:schemeClr val="bg1"/>
                </a:solidFill>
              </a:rPr>
              <a:t>+</a:t>
            </a:r>
            <a:r>
              <a:rPr lang="en-US" altLang="ja-JP">
                <a:solidFill>
                  <a:schemeClr val="bg1"/>
                </a:solidFill>
              </a:rPr>
              <a:t>,He</a:t>
            </a:r>
            <a:r>
              <a:rPr lang="en-US" altLang="ja-JP" baseline="30000">
                <a:solidFill>
                  <a:schemeClr val="bg1"/>
                </a:solidFill>
              </a:rPr>
              <a:t>2+</a:t>
            </a:r>
            <a:r>
              <a:rPr lang="en-US" altLang="ja-JP">
                <a:solidFill>
                  <a:schemeClr val="bg1"/>
                </a:solidFill>
              </a:rPr>
              <a:t>,O</a:t>
            </a:r>
            <a:r>
              <a:rPr lang="en-US" altLang="ja-JP" baseline="30000">
                <a:solidFill>
                  <a:schemeClr val="bg1"/>
                </a:solidFill>
              </a:rPr>
              <a:t>+</a:t>
            </a:r>
            <a:r>
              <a:rPr lang="en-US" altLang="ja-JP">
                <a:solidFill>
                  <a:schemeClr val="bg1"/>
                </a:solidFill>
              </a:rPr>
              <a:t>,O</a:t>
            </a:r>
            <a:r>
              <a:rPr lang="en-US" altLang="ja-JP" baseline="30000">
                <a:solidFill>
                  <a:schemeClr val="bg1"/>
                </a:solidFill>
              </a:rPr>
              <a:t>2+</a:t>
            </a:r>
            <a:endParaRPr lang="ja-JP" altLang="en-US" baseline="30000">
              <a:solidFill>
                <a:schemeClr val="bg1"/>
              </a:solidFill>
            </a:endParaRPr>
          </a:p>
        </p:txBody>
      </p:sp>
      <p:sp>
        <p:nvSpPr>
          <p:cNvPr id="13321" name="正方形/長方形 8"/>
          <p:cNvSpPr>
            <a:spLocks noChangeArrowheads="1"/>
          </p:cNvSpPr>
          <p:nvPr/>
        </p:nvSpPr>
        <p:spPr bwMode="auto">
          <a:xfrm>
            <a:off x="842963" y="4024313"/>
            <a:ext cx="441325" cy="369887"/>
          </a:xfrm>
          <a:prstGeom prst="rect">
            <a:avLst/>
          </a:prstGeom>
          <a:noFill/>
          <a:ln w="9525">
            <a:noFill/>
            <a:miter lim="800000"/>
            <a:headEnd/>
            <a:tailEnd/>
          </a:ln>
        </p:spPr>
        <p:txBody>
          <a:bodyPr wrap="none">
            <a:spAutoFit/>
          </a:bodyPr>
          <a:lstStyle/>
          <a:p>
            <a:r>
              <a:rPr lang="en-US" altLang="ja-JP">
                <a:solidFill>
                  <a:schemeClr val="bg1"/>
                </a:solidFill>
              </a:rPr>
              <a:t>H</a:t>
            </a:r>
            <a:r>
              <a:rPr lang="en-US" altLang="ja-JP" baseline="30000">
                <a:solidFill>
                  <a:schemeClr val="bg1"/>
                </a:solidFill>
              </a:rPr>
              <a:t>+</a:t>
            </a:r>
            <a:endParaRPr lang="ja-JP" altLang="en-US">
              <a:solidFill>
                <a:schemeClr val="bg1"/>
              </a:solidFill>
            </a:endParaRPr>
          </a:p>
        </p:txBody>
      </p:sp>
      <p:sp>
        <p:nvSpPr>
          <p:cNvPr id="13322" name="正方形/長方形 9"/>
          <p:cNvSpPr>
            <a:spLocks noChangeArrowheads="1"/>
          </p:cNvSpPr>
          <p:nvPr/>
        </p:nvSpPr>
        <p:spPr bwMode="auto">
          <a:xfrm>
            <a:off x="846138" y="4524375"/>
            <a:ext cx="568325" cy="369888"/>
          </a:xfrm>
          <a:prstGeom prst="rect">
            <a:avLst/>
          </a:prstGeom>
          <a:noFill/>
          <a:ln w="9525">
            <a:noFill/>
            <a:miter lim="800000"/>
            <a:headEnd/>
            <a:tailEnd/>
          </a:ln>
        </p:spPr>
        <p:txBody>
          <a:bodyPr wrap="none">
            <a:spAutoFit/>
          </a:bodyPr>
          <a:lstStyle/>
          <a:p>
            <a:r>
              <a:rPr lang="en-US" altLang="ja-JP">
                <a:solidFill>
                  <a:schemeClr val="bg1"/>
                </a:solidFill>
              </a:rPr>
              <a:t>He</a:t>
            </a:r>
            <a:r>
              <a:rPr lang="en-US" altLang="ja-JP" baseline="30000">
                <a:solidFill>
                  <a:schemeClr val="bg1"/>
                </a:solidFill>
              </a:rPr>
              <a:t>+</a:t>
            </a:r>
            <a:endParaRPr lang="ja-JP" altLang="en-US">
              <a:solidFill>
                <a:schemeClr val="bg1"/>
              </a:solidFill>
            </a:endParaRPr>
          </a:p>
        </p:txBody>
      </p:sp>
      <p:sp>
        <p:nvSpPr>
          <p:cNvPr id="13323" name="正方形/長方形 10"/>
          <p:cNvSpPr>
            <a:spLocks noChangeArrowheads="1"/>
          </p:cNvSpPr>
          <p:nvPr/>
        </p:nvSpPr>
        <p:spPr bwMode="auto">
          <a:xfrm>
            <a:off x="831850" y="5095875"/>
            <a:ext cx="654050" cy="369888"/>
          </a:xfrm>
          <a:prstGeom prst="rect">
            <a:avLst/>
          </a:prstGeom>
          <a:noFill/>
          <a:ln w="9525">
            <a:noFill/>
            <a:miter lim="800000"/>
            <a:headEnd/>
            <a:tailEnd/>
          </a:ln>
        </p:spPr>
        <p:txBody>
          <a:bodyPr wrap="none">
            <a:spAutoFit/>
          </a:bodyPr>
          <a:lstStyle/>
          <a:p>
            <a:r>
              <a:rPr lang="en-US" altLang="ja-JP">
                <a:solidFill>
                  <a:schemeClr val="bg1"/>
                </a:solidFill>
              </a:rPr>
              <a:t>He</a:t>
            </a:r>
            <a:r>
              <a:rPr lang="en-US" altLang="ja-JP" baseline="30000">
                <a:solidFill>
                  <a:schemeClr val="bg1"/>
                </a:solidFill>
              </a:rPr>
              <a:t>2+</a:t>
            </a:r>
            <a:endParaRPr lang="ja-JP" altLang="en-US">
              <a:solidFill>
                <a:schemeClr val="bg1"/>
              </a:solidFill>
            </a:endParaRPr>
          </a:p>
        </p:txBody>
      </p:sp>
      <p:sp>
        <p:nvSpPr>
          <p:cNvPr id="13324" name="正方形/長方形 11"/>
          <p:cNvSpPr>
            <a:spLocks noChangeArrowheads="1"/>
          </p:cNvSpPr>
          <p:nvPr/>
        </p:nvSpPr>
        <p:spPr bwMode="auto">
          <a:xfrm>
            <a:off x="889000" y="5595938"/>
            <a:ext cx="454025" cy="369887"/>
          </a:xfrm>
          <a:prstGeom prst="rect">
            <a:avLst/>
          </a:prstGeom>
          <a:noFill/>
          <a:ln w="9525">
            <a:noFill/>
            <a:miter lim="800000"/>
            <a:headEnd/>
            <a:tailEnd/>
          </a:ln>
        </p:spPr>
        <p:txBody>
          <a:bodyPr wrap="none">
            <a:spAutoFit/>
          </a:bodyPr>
          <a:lstStyle/>
          <a:p>
            <a:r>
              <a:rPr lang="en-US" altLang="ja-JP">
                <a:solidFill>
                  <a:schemeClr val="bg1"/>
                </a:solidFill>
              </a:rPr>
              <a:t>O</a:t>
            </a:r>
            <a:r>
              <a:rPr lang="en-US" altLang="ja-JP" baseline="30000">
                <a:solidFill>
                  <a:schemeClr val="bg1"/>
                </a:solidFill>
              </a:rPr>
              <a:t>+</a:t>
            </a:r>
            <a:endParaRPr lang="ja-JP" altLang="en-US">
              <a:solidFill>
                <a:schemeClr val="bg1"/>
              </a:solidFill>
            </a:endParaRPr>
          </a:p>
        </p:txBody>
      </p:sp>
      <p:sp>
        <p:nvSpPr>
          <p:cNvPr id="13325" name="正方形/長方形 12"/>
          <p:cNvSpPr>
            <a:spLocks noChangeArrowheads="1"/>
          </p:cNvSpPr>
          <p:nvPr/>
        </p:nvSpPr>
        <p:spPr bwMode="auto">
          <a:xfrm>
            <a:off x="914400" y="6096000"/>
            <a:ext cx="539750" cy="369888"/>
          </a:xfrm>
          <a:prstGeom prst="rect">
            <a:avLst/>
          </a:prstGeom>
          <a:noFill/>
          <a:ln w="9525">
            <a:noFill/>
            <a:miter lim="800000"/>
            <a:headEnd/>
            <a:tailEnd/>
          </a:ln>
        </p:spPr>
        <p:txBody>
          <a:bodyPr wrap="none">
            <a:spAutoFit/>
          </a:bodyPr>
          <a:lstStyle/>
          <a:p>
            <a:r>
              <a:rPr lang="en-US" altLang="ja-JP">
                <a:solidFill>
                  <a:schemeClr val="bg1"/>
                </a:solidFill>
              </a:rPr>
              <a:t>O</a:t>
            </a:r>
            <a:r>
              <a:rPr lang="en-US" altLang="ja-JP" baseline="30000">
                <a:solidFill>
                  <a:schemeClr val="bg1"/>
                </a:solidFill>
              </a:rPr>
              <a:t>2+</a:t>
            </a:r>
            <a:endParaRPr lang="ja-JP" altLang="en-US">
              <a:solidFill>
                <a:schemeClr val="bg1"/>
              </a:solidFill>
            </a:endParaRPr>
          </a:p>
        </p:txBody>
      </p:sp>
      <p:sp>
        <p:nvSpPr>
          <p:cNvPr id="18" name="右矢印 17"/>
          <p:cNvSpPr/>
          <p:nvPr/>
        </p:nvSpPr>
        <p:spPr>
          <a:xfrm>
            <a:off x="2689225" y="5881688"/>
            <a:ext cx="357188" cy="5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13327" name="テキスト ボックス 18"/>
          <p:cNvSpPr txBox="1">
            <a:spLocks noChangeArrowheads="1"/>
          </p:cNvSpPr>
          <p:nvPr/>
        </p:nvSpPr>
        <p:spPr bwMode="auto">
          <a:xfrm>
            <a:off x="3152775" y="5797550"/>
            <a:ext cx="5624513" cy="646113"/>
          </a:xfrm>
          <a:prstGeom prst="rect">
            <a:avLst/>
          </a:prstGeom>
          <a:solidFill>
            <a:schemeClr val="tx1"/>
          </a:solidFill>
          <a:ln w="9525">
            <a:noFill/>
            <a:miter lim="800000"/>
            <a:headEnd/>
            <a:tailEnd/>
          </a:ln>
        </p:spPr>
        <p:txBody>
          <a:bodyPr wrap="none">
            <a:spAutoFit/>
          </a:bodyPr>
          <a:lstStyle/>
          <a:p>
            <a:r>
              <a:rPr lang="ja-JP" altLang="en-US">
                <a:solidFill>
                  <a:schemeClr val="bg1"/>
                </a:solidFill>
              </a:rPr>
              <a:t>ほとんどが電離圏起原。いかに電離圏</a:t>
            </a:r>
            <a:r>
              <a:rPr lang="en-US" altLang="ja-JP">
                <a:solidFill>
                  <a:schemeClr val="bg1"/>
                </a:solidFill>
              </a:rPr>
              <a:t>(~0.1eV)</a:t>
            </a:r>
            <a:r>
              <a:rPr lang="ja-JP" altLang="en-US">
                <a:solidFill>
                  <a:schemeClr val="bg1"/>
                </a:solidFill>
              </a:rPr>
              <a:t>から</a:t>
            </a:r>
            <a:endParaRPr lang="en-US" altLang="ja-JP">
              <a:solidFill>
                <a:schemeClr val="bg1"/>
              </a:solidFill>
            </a:endParaRPr>
          </a:p>
          <a:p>
            <a:r>
              <a:rPr lang="ja-JP" altLang="en-US">
                <a:solidFill>
                  <a:schemeClr val="bg1"/>
                </a:solidFill>
              </a:rPr>
              <a:t>リングカレント</a:t>
            </a:r>
            <a:r>
              <a:rPr lang="en-US" altLang="ja-JP">
                <a:solidFill>
                  <a:schemeClr val="bg1"/>
                </a:solidFill>
              </a:rPr>
              <a:t>(~200keV)</a:t>
            </a:r>
            <a:r>
              <a:rPr lang="ja-JP" altLang="en-US">
                <a:solidFill>
                  <a:schemeClr val="bg1"/>
                </a:solidFill>
              </a:rPr>
              <a:t>まで加速されるかをその場観測</a:t>
            </a:r>
          </a:p>
        </p:txBody>
      </p:sp>
      <p:sp>
        <p:nvSpPr>
          <p:cNvPr id="13328" name="テキスト ボックス 19"/>
          <p:cNvSpPr txBox="1">
            <a:spLocks noChangeArrowheads="1"/>
          </p:cNvSpPr>
          <p:nvPr/>
        </p:nvSpPr>
        <p:spPr bwMode="auto">
          <a:xfrm>
            <a:off x="3295650" y="4083050"/>
            <a:ext cx="2185988" cy="369888"/>
          </a:xfrm>
          <a:prstGeom prst="rect">
            <a:avLst/>
          </a:prstGeom>
          <a:noFill/>
          <a:ln w="9525">
            <a:noFill/>
            <a:miter lim="800000"/>
            <a:headEnd/>
            <a:tailEnd/>
          </a:ln>
        </p:spPr>
        <p:txBody>
          <a:bodyPr wrap="none">
            <a:spAutoFit/>
          </a:bodyPr>
          <a:lstStyle/>
          <a:p>
            <a:r>
              <a:rPr lang="ja-JP" altLang="en-US">
                <a:solidFill>
                  <a:schemeClr val="bg1"/>
                </a:solidFill>
              </a:rPr>
              <a:t>太陽風</a:t>
            </a:r>
            <a:r>
              <a:rPr lang="en-US" altLang="ja-JP">
                <a:solidFill>
                  <a:schemeClr val="bg1"/>
                </a:solidFill>
              </a:rPr>
              <a:t>&amp;</a:t>
            </a:r>
            <a:r>
              <a:rPr lang="ja-JP" altLang="en-US">
                <a:solidFill>
                  <a:schemeClr val="bg1"/>
                </a:solidFill>
              </a:rPr>
              <a:t>電離圏起原</a:t>
            </a:r>
          </a:p>
        </p:txBody>
      </p:sp>
      <p:cxnSp>
        <p:nvCxnSpPr>
          <p:cNvPr id="24" name="直線矢印コネクタ 23"/>
          <p:cNvCxnSpPr/>
          <p:nvPr/>
        </p:nvCxnSpPr>
        <p:spPr>
          <a:xfrm>
            <a:off x="3081338" y="3700463"/>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85813" y="2714625"/>
            <a:ext cx="2357437" cy="571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電離圏</a:t>
            </a:r>
            <a:r>
              <a:rPr lang="en-US" altLang="ja-JP" dirty="0">
                <a:solidFill>
                  <a:schemeClr val="bg1"/>
                </a:solidFill>
              </a:rPr>
              <a:t>(</a:t>
            </a:r>
            <a:r>
              <a:rPr lang="ja-JP" altLang="en-US" dirty="0">
                <a:solidFill>
                  <a:schemeClr val="bg1"/>
                </a:solidFill>
              </a:rPr>
              <a:t>～</a:t>
            </a:r>
            <a:r>
              <a:rPr lang="en-US" altLang="ja-JP" dirty="0">
                <a:solidFill>
                  <a:schemeClr val="bg1"/>
                </a:solidFill>
              </a:rPr>
              <a:t>0.1eV)</a:t>
            </a:r>
            <a:endParaRPr lang="ja-JP" altLang="en-US" dirty="0">
              <a:solidFill>
                <a:schemeClr val="bg1"/>
              </a:solidFill>
            </a:endParaRPr>
          </a:p>
        </p:txBody>
      </p:sp>
      <p:sp>
        <p:nvSpPr>
          <p:cNvPr id="26" name="右矢印 25"/>
          <p:cNvSpPr/>
          <p:nvPr/>
        </p:nvSpPr>
        <p:spPr>
          <a:xfrm>
            <a:off x="3643313" y="2928938"/>
            <a:ext cx="785812" cy="1984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27" name="正方形/長方形 26"/>
          <p:cNvSpPr/>
          <p:nvPr/>
        </p:nvSpPr>
        <p:spPr>
          <a:xfrm>
            <a:off x="5143500" y="2714625"/>
            <a:ext cx="3000375" cy="571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rPr>
              <a:t>Ring</a:t>
            </a:r>
            <a:r>
              <a:rPr lang="ja-JP" altLang="en-US" dirty="0">
                <a:solidFill>
                  <a:schemeClr val="bg1"/>
                </a:solidFill>
              </a:rPr>
              <a:t>　</a:t>
            </a:r>
            <a:r>
              <a:rPr lang="en-US" altLang="ja-JP" dirty="0">
                <a:solidFill>
                  <a:schemeClr val="bg1"/>
                </a:solidFill>
              </a:rPr>
              <a:t>current(10</a:t>
            </a:r>
            <a:r>
              <a:rPr lang="ja-JP" altLang="en-US" dirty="0">
                <a:solidFill>
                  <a:schemeClr val="bg1"/>
                </a:solidFill>
              </a:rPr>
              <a:t>～</a:t>
            </a:r>
            <a:r>
              <a:rPr lang="en-US" altLang="ja-JP" dirty="0">
                <a:solidFill>
                  <a:schemeClr val="bg1"/>
                </a:solidFill>
              </a:rPr>
              <a:t>200keV)</a:t>
            </a:r>
            <a:endParaRPr lang="ja-JP" altLang="en-US" dirty="0">
              <a:solidFill>
                <a:schemeClr val="bg1"/>
              </a:solidFill>
            </a:endParaRPr>
          </a:p>
        </p:txBody>
      </p:sp>
      <p:sp>
        <p:nvSpPr>
          <p:cNvPr id="13333" name="テキスト ボックス 27"/>
          <p:cNvSpPr txBox="1">
            <a:spLocks noChangeArrowheads="1"/>
          </p:cNvSpPr>
          <p:nvPr/>
        </p:nvSpPr>
        <p:spPr bwMode="auto">
          <a:xfrm>
            <a:off x="3260725" y="5095875"/>
            <a:ext cx="1960563" cy="369888"/>
          </a:xfrm>
          <a:prstGeom prst="rect">
            <a:avLst/>
          </a:prstGeom>
          <a:noFill/>
          <a:ln w="9525">
            <a:noFill/>
            <a:miter lim="800000"/>
            <a:headEnd/>
            <a:tailEnd/>
          </a:ln>
        </p:spPr>
        <p:txBody>
          <a:bodyPr wrap="none">
            <a:spAutoFit/>
          </a:bodyPr>
          <a:lstStyle/>
          <a:p>
            <a:r>
              <a:rPr lang="ja-JP" altLang="en-US">
                <a:solidFill>
                  <a:schemeClr val="bg1"/>
                </a:solidFill>
              </a:rPr>
              <a:t>おもに太陽風起原</a:t>
            </a:r>
          </a:p>
        </p:txBody>
      </p:sp>
      <p:sp>
        <p:nvSpPr>
          <p:cNvPr id="13334" name="テキスト ボックス 28"/>
          <p:cNvSpPr txBox="1">
            <a:spLocks noChangeArrowheads="1"/>
          </p:cNvSpPr>
          <p:nvPr/>
        </p:nvSpPr>
        <p:spPr bwMode="auto">
          <a:xfrm>
            <a:off x="3290888" y="4583113"/>
            <a:ext cx="1960562" cy="369887"/>
          </a:xfrm>
          <a:prstGeom prst="rect">
            <a:avLst/>
          </a:prstGeom>
          <a:noFill/>
          <a:ln w="9525">
            <a:noFill/>
            <a:miter lim="800000"/>
            <a:headEnd/>
            <a:tailEnd/>
          </a:ln>
        </p:spPr>
        <p:txBody>
          <a:bodyPr wrap="none">
            <a:spAutoFit/>
          </a:bodyPr>
          <a:lstStyle/>
          <a:p>
            <a:r>
              <a:rPr lang="ja-JP" altLang="en-US">
                <a:solidFill>
                  <a:schemeClr val="bg1"/>
                </a:solidFill>
              </a:rPr>
              <a:t>おもに電離圏起原</a:t>
            </a:r>
          </a:p>
        </p:txBody>
      </p:sp>
      <p:sp>
        <p:nvSpPr>
          <p:cNvPr id="13335" name="テキスト ボックス 29"/>
          <p:cNvSpPr txBox="1">
            <a:spLocks noChangeArrowheads="1"/>
          </p:cNvSpPr>
          <p:nvPr/>
        </p:nvSpPr>
        <p:spPr bwMode="auto">
          <a:xfrm>
            <a:off x="1485900" y="4037013"/>
            <a:ext cx="831850" cy="368300"/>
          </a:xfrm>
          <a:prstGeom prst="rect">
            <a:avLst/>
          </a:prstGeom>
          <a:solidFill>
            <a:schemeClr val="tx1"/>
          </a:solidFill>
          <a:ln w="9525">
            <a:noFill/>
            <a:miter lim="800000"/>
            <a:headEnd/>
            <a:tailEnd/>
          </a:ln>
        </p:spPr>
        <p:txBody>
          <a:bodyPr wrap="none">
            <a:spAutoFit/>
          </a:bodyPr>
          <a:lstStyle/>
          <a:p>
            <a:r>
              <a:rPr lang="en-US" altLang="ja-JP">
                <a:solidFill>
                  <a:schemeClr val="bg1"/>
                </a:solidFill>
              </a:rPr>
              <a:t>m/q~1</a:t>
            </a:r>
            <a:endParaRPr lang="ja-JP" altLang="en-US">
              <a:solidFill>
                <a:schemeClr val="bg1"/>
              </a:solidFill>
            </a:endParaRPr>
          </a:p>
        </p:txBody>
      </p:sp>
      <p:sp>
        <p:nvSpPr>
          <p:cNvPr id="13336" name="テキスト ボックス 30"/>
          <p:cNvSpPr txBox="1">
            <a:spLocks noChangeArrowheads="1"/>
          </p:cNvSpPr>
          <p:nvPr/>
        </p:nvSpPr>
        <p:spPr bwMode="auto">
          <a:xfrm>
            <a:off x="1485900" y="4524375"/>
            <a:ext cx="831850" cy="36988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m/q~4</a:t>
            </a:r>
            <a:endParaRPr lang="ja-JP" altLang="en-US">
              <a:solidFill>
                <a:schemeClr val="bg1"/>
              </a:solidFill>
            </a:endParaRPr>
          </a:p>
        </p:txBody>
      </p:sp>
      <p:sp>
        <p:nvSpPr>
          <p:cNvPr id="13337" name="テキスト ボックス 31"/>
          <p:cNvSpPr txBox="1">
            <a:spLocks noChangeArrowheads="1"/>
          </p:cNvSpPr>
          <p:nvPr/>
        </p:nvSpPr>
        <p:spPr bwMode="auto">
          <a:xfrm>
            <a:off x="1485900" y="5095875"/>
            <a:ext cx="831850" cy="369888"/>
          </a:xfrm>
          <a:prstGeom prst="rect">
            <a:avLst/>
          </a:prstGeom>
          <a:solidFill>
            <a:schemeClr val="tx1"/>
          </a:solidFill>
          <a:ln w="9525">
            <a:noFill/>
            <a:miter lim="800000"/>
            <a:headEnd/>
            <a:tailEnd/>
          </a:ln>
        </p:spPr>
        <p:txBody>
          <a:bodyPr wrap="none">
            <a:spAutoFit/>
          </a:bodyPr>
          <a:lstStyle/>
          <a:p>
            <a:r>
              <a:rPr lang="en-US" altLang="ja-JP">
                <a:solidFill>
                  <a:schemeClr val="bg1"/>
                </a:solidFill>
              </a:rPr>
              <a:t>m/q~2</a:t>
            </a:r>
            <a:endParaRPr lang="ja-JP" altLang="en-US">
              <a:solidFill>
                <a:schemeClr val="bg1"/>
              </a:solidFill>
            </a:endParaRPr>
          </a:p>
        </p:txBody>
      </p:sp>
      <p:sp>
        <p:nvSpPr>
          <p:cNvPr id="13338" name="テキスト ボックス 32"/>
          <p:cNvSpPr txBox="1">
            <a:spLocks noChangeArrowheads="1"/>
          </p:cNvSpPr>
          <p:nvPr/>
        </p:nvSpPr>
        <p:spPr bwMode="auto">
          <a:xfrm>
            <a:off x="1485900" y="5595938"/>
            <a:ext cx="960438" cy="369887"/>
          </a:xfrm>
          <a:prstGeom prst="rect">
            <a:avLst/>
          </a:prstGeom>
          <a:solidFill>
            <a:schemeClr val="tx1"/>
          </a:solidFill>
          <a:ln w="9525">
            <a:noFill/>
            <a:miter lim="800000"/>
            <a:headEnd/>
            <a:tailEnd/>
          </a:ln>
        </p:spPr>
        <p:txBody>
          <a:bodyPr wrap="none">
            <a:spAutoFit/>
          </a:bodyPr>
          <a:lstStyle/>
          <a:p>
            <a:r>
              <a:rPr lang="en-US" altLang="ja-JP">
                <a:solidFill>
                  <a:schemeClr val="bg1"/>
                </a:solidFill>
              </a:rPr>
              <a:t>m/q~16</a:t>
            </a:r>
            <a:endParaRPr lang="ja-JP" altLang="en-US">
              <a:solidFill>
                <a:schemeClr val="bg1"/>
              </a:solidFill>
            </a:endParaRPr>
          </a:p>
        </p:txBody>
      </p:sp>
      <p:sp>
        <p:nvSpPr>
          <p:cNvPr id="13339" name="テキスト ボックス 33"/>
          <p:cNvSpPr txBox="1">
            <a:spLocks noChangeArrowheads="1"/>
          </p:cNvSpPr>
          <p:nvPr/>
        </p:nvSpPr>
        <p:spPr bwMode="auto">
          <a:xfrm>
            <a:off x="1485900" y="6096000"/>
            <a:ext cx="831850" cy="369888"/>
          </a:xfrm>
          <a:prstGeom prst="rect">
            <a:avLst/>
          </a:prstGeom>
          <a:noFill/>
          <a:ln w="9525">
            <a:noFill/>
            <a:miter lim="800000"/>
            <a:headEnd/>
            <a:tailEnd/>
          </a:ln>
        </p:spPr>
        <p:txBody>
          <a:bodyPr wrap="none">
            <a:spAutoFit/>
          </a:bodyPr>
          <a:lstStyle/>
          <a:p>
            <a:r>
              <a:rPr lang="en-US" altLang="ja-JP">
                <a:solidFill>
                  <a:schemeClr val="bg1"/>
                </a:solidFill>
              </a:rPr>
              <a:t>m/q~8</a:t>
            </a:r>
            <a:endParaRPr lang="ja-JP" altLang="en-US">
              <a:solidFill>
                <a:schemeClr val="bg1"/>
              </a:solidFill>
            </a:endParaRPr>
          </a:p>
        </p:txBody>
      </p:sp>
      <p:sp>
        <p:nvSpPr>
          <p:cNvPr id="13340" name="テキスト ボックス 27"/>
          <p:cNvSpPr txBox="1">
            <a:spLocks noChangeArrowheads="1"/>
          </p:cNvSpPr>
          <p:nvPr/>
        </p:nvSpPr>
        <p:spPr bwMode="auto">
          <a:xfrm>
            <a:off x="3143250" y="2500313"/>
            <a:ext cx="1962150" cy="369887"/>
          </a:xfrm>
          <a:prstGeom prst="rect">
            <a:avLst/>
          </a:prstGeom>
          <a:noFill/>
          <a:ln w="9525">
            <a:noFill/>
            <a:miter lim="800000"/>
            <a:headEnd/>
            <a:tailEnd/>
          </a:ln>
        </p:spPr>
        <p:txBody>
          <a:bodyPr wrap="none">
            <a:spAutoFit/>
          </a:bodyPr>
          <a:lstStyle/>
          <a:p>
            <a:r>
              <a:rPr lang="en-US" altLang="ja-JP">
                <a:solidFill>
                  <a:schemeClr val="bg1"/>
                </a:solidFill>
              </a:rPr>
              <a:t>10</a:t>
            </a:r>
            <a:r>
              <a:rPr lang="en-US" altLang="ja-JP" baseline="30000">
                <a:solidFill>
                  <a:schemeClr val="bg1"/>
                </a:solidFill>
              </a:rPr>
              <a:t>5</a:t>
            </a:r>
            <a:r>
              <a:rPr lang="en-US" altLang="ja-JP">
                <a:solidFill>
                  <a:schemeClr val="bg1"/>
                </a:solidFill>
              </a:rPr>
              <a:t>eV</a:t>
            </a:r>
            <a:r>
              <a:rPr lang="ja-JP" altLang="en-US">
                <a:solidFill>
                  <a:schemeClr val="bg1"/>
                </a:solidFill>
              </a:rPr>
              <a:t>以上の加速</a:t>
            </a:r>
          </a:p>
        </p:txBody>
      </p:sp>
      <p:sp>
        <p:nvSpPr>
          <p:cNvPr id="30" name="右矢印 29"/>
          <p:cNvSpPr/>
          <p:nvPr/>
        </p:nvSpPr>
        <p:spPr>
          <a:xfrm>
            <a:off x="2643188" y="5214938"/>
            <a:ext cx="357187" cy="34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31" name="右矢印 30"/>
          <p:cNvSpPr/>
          <p:nvPr/>
        </p:nvSpPr>
        <p:spPr>
          <a:xfrm>
            <a:off x="2643188" y="4643438"/>
            <a:ext cx="357187" cy="34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32" name="右矢印 31"/>
          <p:cNvSpPr/>
          <p:nvPr/>
        </p:nvSpPr>
        <p:spPr>
          <a:xfrm>
            <a:off x="2643188" y="4071938"/>
            <a:ext cx="357187" cy="34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41275" y="0"/>
            <a:ext cx="9185275" cy="6858000"/>
          </a:xfrm>
          <a:prstGeom prst="rect">
            <a:avLst/>
          </a:prstGeom>
          <a:noFill/>
          <a:ln w="9525">
            <a:noFill/>
            <a:miter lim="800000"/>
            <a:headEnd/>
            <a:tailEnd/>
          </a:ln>
        </p:spPr>
      </p:pic>
      <p:pic>
        <p:nvPicPr>
          <p:cNvPr id="14339" name="Picture 15" descr="C:\Documents and Settings\Administrator\デスクトップ\captmp\001742.bmp"/>
          <p:cNvPicPr>
            <a:picLocks noChangeAspect="1" noChangeArrowheads="1"/>
          </p:cNvPicPr>
          <p:nvPr/>
        </p:nvPicPr>
        <p:blipFill>
          <a:blip r:embed="rId4" cstate="print"/>
          <a:srcRect/>
          <a:stretch>
            <a:fillRect/>
          </a:stretch>
        </p:blipFill>
        <p:spPr bwMode="auto">
          <a:xfrm>
            <a:off x="71438" y="1143000"/>
            <a:ext cx="6408737" cy="4714875"/>
          </a:xfrm>
          <a:prstGeom prst="rect">
            <a:avLst/>
          </a:prstGeom>
          <a:noFill/>
          <a:ln w="9525">
            <a:noFill/>
            <a:miter lim="800000"/>
            <a:headEnd/>
            <a:tailEnd/>
          </a:ln>
        </p:spPr>
      </p:pic>
      <p:sp>
        <p:nvSpPr>
          <p:cNvPr id="14340" name="テキスト ボックス 5"/>
          <p:cNvSpPr txBox="1">
            <a:spLocks noChangeArrowheads="1"/>
          </p:cNvSpPr>
          <p:nvPr/>
        </p:nvSpPr>
        <p:spPr bwMode="auto">
          <a:xfrm>
            <a:off x="2571750" y="5962650"/>
            <a:ext cx="2608263" cy="369888"/>
          </a:xfrm>
          <a:prstGeom prst="rect">
            <a:avLst/>
          </a:prstGeom>
          <a:solidFill>
            <a:srgbClr val="FFC000"/>
          </a:solidFill>
          <a:ln w="9525">
            <a:noFill/>
            <a:miter lim="800000"/>
            <a:headEnd/>
            <a:tailEnd/>
          </a:ln>
        </p:spPr>
        <p:txBody>
          <a:bodyPr wrap="none">
            <a:spAutoFit/>
          </a:bodyPr>
          <a:lstStyle/>
          <a:p>
            <a:r>
              <a:rPr lang="en-US" altLang="ja-JP"/>
              <a:t>[Uchida  2008] modified</a:t>
            </a:r>
            <a:endParaRPr lang="ja-JP" altLang="en-US"/>
          </a:p>
        </p:txBody>
      </p:sp>
      <p:cxnSp>
        <p:nvCxnSpPr>
          <p:cNvPr id="7" name="直線矢印コネクタ 6"/>
          <p:cNvCxnSpPr/>
          <p:nvPr/>
        </p:nvCxnSpPr>
        <p:spPr>
          <a:xfrm>
            <a:off x="1571625" y="2462213"/>
            <a:ext cx="642938" cy="1587"/>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2286000" y="2460625"/>
            <a:ext cx="642938" cy="1588"/>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000375" y="2462213"/>
            <a:ext cx="642938" cy="71437"/>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714750" y="2605088"/>
            <a:ext cx="642938" cy="214312"/>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H="1">
            <a:off x="4357688" y="2819400"/>
            <a:ext cx="428625" cy="428625"/>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16200000" flipH="1">
            <a:off x="4714875" y="3319463"/>
            <a:ext cx="500063" cy="357187"/>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6200000" flipH="1">
            <a:off x="4929188" y="4033837"/>
            <a:ext cx="571500" cy="142875"/>
          </a:xfrm>
          <a:prstGeom prst="straightConnector1">
            <a:avLst/>
          </a:prstGeom>
          <a:ln w="285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ドーナツ 13"/>
          <p:cNvSpPr/>
          <p:nvPr/>
        </p:nvSpPr>
        <p:spPr>
          <a:xfrm>
            <a:off x="5072063" y="4391025"/>
            <a:ext cx="428625" cy="285750"/>
          </a:xfrm>
          <a:prstGeom prst="donut">
            <a:avLst>
              <a:gd name="adj" fmla="val 719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cxnSp>
        <p:nvCxnSpPr>
          <p:cNvPr id="15" name="直線矢印コネクタ 14"/>
          <p:cNvCxnSpPr>
            <a:stCxn id="14" idx="7"/>
          </p:cNvCxnSpPr>
          <p:nvPr/>
        </p:nvCxnSpPr>
        <p:spPr>
          <a:xfrm rot="16200000" flipH="1">
            <a:off x="5970587" y="3898901"/>
            <a:ext cx="354013" cy="1420812"/>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350" name="テキスト ボックス 40"/>
          <p:cNvSpPr txBox="1">
            <a:spLocks noChangeArrowheads="1"/>
          </p:cNvSpPr>
          <p:nvPr/>
        </p:nvSpPr>
        <p:spPr bwMode="auto">
          <a:xfrm>
            <a:off x="6929438" y="4643438"/>
            <a:ext cx="1300162" cy="369887"/>
          </a:xfrm>
          <a:prstGeom prst="rect">
            <a:avLst/>
          </a:prstGeom>
          <a:noFill/>
          <a:ln w="9525">
            <a:noFill/>
            <a:miter lim="800000"/>
            <a:headEnd/>
            <a:tailEnd/>
          </a:ln>
        </p:spPr>
        <p:txBody>
          <a:bodyPr wrap="none">
            <a:spAutoFit/>
          </a:bodyPr>
          <a:lstStyle/>
          <a:p>
            <a:r>
              <a:rPr lang="en-US" altLang="ja-JP">
                <a:solidFill>
                  <a:schemeClr val="bg1"/>
                </a:solidFill>
              </a:rPr>
              <a:t>Carbon foil</a:t>
            </a:r>
            <a:endParaRPr lang="ja-JP" altLang="en-US">
              <a:solidFill>
                <a:schemeClr val="bg1"/>
              </a:solidFill>
            </a:endParaRPr>
          </a:p>
        </p:txBody>
      </p:sp>
      <p:sp>
        <p:nvSpPr>
          <p:cNvPr id="17" name="テキスト ボックス 41"/>
          <p:cNvSpPr txBox="1">
            <a:spLocks noChangeArrowheads="1"/>
          </p:cNvSpPr>
          <p:nvPr/>
        </p:nvSpPr>
        <p:spPr bwMode="auto">
          <a:xfrm>
            <a:off x="3571875" y="5605463"/>
            <a:ext cx="714375" cy="369887"/>
          </a:xfrm>
          <a:prstGeom prst="rect">
            <a:avLst/>
          </a:prstGeom>
          <a:solidFill>
            <a:schemeClr val="tx1">
              <a:lumMod val="50000"/>
              <a:lumOff val="50000"/>
            </a:schemeClr>
          </a:solidFill>
          <a:ln w="9525">
            <a:noFill/>
            <a:miter lim="800000"/>
            <a:headEnd/>
            <a:tailEnd/>
          </a:ln>
        </p:spPr>
        <p:txBody>
          <a:bodyPr>
            <a:spAutoFit/>
          </a:bodyPr>
          <a:lstStyle/>
          <a:p>
            <a:pPr>
              <a:defRPr/>
            </a:pPr>
            <a:r>
              <a:rPr lang="en-US" altLang="ja-JP" dirty="0">
                <a:solidFill>
                  <a:srgbClr val="FFFF00"/>
                </a:solidFill>
                <a:ea typeface="ＭＳ Ｐゴシック" charset="-128"/>
              </a:rPr>
              <a:t>MCP</a:t>
            </a:r>
            <a:endParaRPr lang="ja-JP" altLang="en-US" dirty="0">
              <a:solidFill>
                <a:srgbClr val="FFFF00"/>
              </a:solidFill>
              <a:ea typeface="ＭＳ Ｐゴシック" charset="-128"/>
            </a:endParaRPr>
          </a:p>
        </p:txBody>
      </p:sp>
      <p:sp>
        <p:nvSpPr>
          <p:cNvPr id="14352" name="テキスト ボックス 42"/>
          <p:cNvSpPr txBox="1">
            <a:spLocks noChangeArrowheads="1"/>
          </p:cNvSpPr>
          <p:nvPr/>
        </p:nvSpPr>
        <p:spPr bwMode="auto">
          <a:xfrm>
            <a:off x="3709988" y="4949825"/>
            <a:ext cx="1004887" cy="369888"/>
          </a:xfrm>
          <a:prstGeom prst="rect">
            <a:avLst/>
          </a:prstGeom>
          <a:noFill/>
          <a:ln w="38100">
            <a:noFill/>
            <a:miter lim="800000"/>
            <a:headEnd/>
            <a:tailEnd/>
          </a:ln>
        </p:spPr>
        <p:txBody>
          <a:bodyPr wrap="none">
            <a:spAutoFit/>
          </a:bodyPr>
          <a:lstStyle/>
          <a:p>
            <a:r>
              <a:rPr lang="en-US" altLang="ja-JP">
                <a:solidFill>
                  <a:srgbClr val="00B0F0"/>
                </a:solidFill>
              </a:rPr>
              <a:t>electron</a:t>
            </a:r>
            <a:endParaRPr lang="ja-JP" altLang="en-US">
              <a:solidFill>
                <a:srgbClr val="00B0F0"/>
              </a:solidFill>
            </a:endParaRPr>
          </a:p>
        </p:txBody>
      </p:sp>
      <p:sp>
        <p:nvSpPr>
          <p:cNvPr id="14353" name="テキスト ボックス 44"/>
          <p:cNvSpPr txBox="1">
            <a:spLocks noChangeArrowheads="1"/>
          </p:cNvSpPr>
          <p:nvPr/>
        </p:nvSpPr>
        <p:spPr bwMode="auto">
          <a:xfrm>
            <a:off x="1428750" y="2033588"/>
            <a:ext cx="492125" cy="369887"/>
          </a:xfrm>
          <a:prstGeom prst="rect">
            <a:avLst/>
          </a:prstGeom>
          <a:noFill/>
          <a:ln w="9525">
            <a:noFill/>
            <a:miter lim="800000"/>
            <a:headEnd/>
            <a:tailEnd/>
          </a:ln>
        </p:spPr>
        <p:txBody>
          <a:bodyPr wrap="none">
            <a:spAutoFit/>
          </a:bodyPr>
          <a:lstStyle/>
          <a:p>
            <a:r>
              <a:rPr lang="en-US" altLang="ja-JP">
                <a:solidFill>
                  <a:srgbClr val="FF0000"/>
                </a:solidFill>
              </a:rPr>
              <a:t>ion</a:t>
            </a:r>
            <a:endParaRPr lang="ja-JP" altLang="en-US">
              <a:solidFill>
                <a:srgbClr val="FF0000"/>
              </a:solidFill>
            </a:endParaRPr>
          </a:p>
        </p:txBody>
      </p:sp>
      <p:cxnSp>
        <p:nvCxnSpPr>
          <p:cNvPr id="20" name="直線コネクタ 19"/>
          <p:cNvCxnSpPr/>
          <p:nvPr/>
        </p:nvCxnSpPr>
        <p:spPr>
          <a:xfrm flipV="1">
            <a:off x="2143125" y="5176838"/>
            <a:ext cx="571500" cy="285750"/>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428875" y="5176838"/>
            <a:ext cx="571500" cy="285750"/>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64318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286000" y="4962525"/>
            <a:ext cx="571500" cy="285750"/>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292893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21468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50043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378618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4071938" y="5319713"/>
            <a:ext cx="428625"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357688" y="5248275"/>
            <a:ext cx="500062" cy="285750"/>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4643438" y="5319713"/>
            <a:ext cx="357187" cy="2143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929188" y="5248275"/>
            <a:ext cx="500062" cy="285750"/>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366" name="テキスト ボックス 43"/>
          <p:cNvSpPr txBox="1">
            <a:spLocks noChangeArrowheads="1"/>
          </p:cNvSpPr>
          <p:nvPr/>
        </p:nvSpPr>
        <p:spPr bwMode="auto">
          <a:xfrm>
            <a:off x="5286375" y="5021263"/>
            <a:ext cx="492125" cy="369887"/>
          </a:xfrm>
          <a:prstGeom prst="rect">
            <a:avLst/>
          </a:prstGeom>
          <a:noFill/>
          <a:ln w="38100">
            <a:noFill/>
            <a:miter lim="800000"/>
            <a:headEnd/>
            <a:tailEnd/>
          </a:ln>
        </p:spPr>
        <p:txBody>
          <a:bodyPr wrap="none">
            <a:spAutoFit/>
          </a:bodyPr>
          <a:lstStyle/>
          <a:p>
            <a:r>
              <a:rPr lang="en-US" altLang="ja-JP">
                <a:solidFill>
                  <a:srgbClr val="FF0000"/>
                </a:solidFill>
              </a:rPr>
              <a:t>ion</a:t>
            </a:r>
            <a:endParaRPr lang="ja-JP" altLang="en-US">
              <a:solidFill>
                <a:srgbClr val="FF0000"/>
              </a:solidFill>
            </a:endParaRPr>
          </a:p>
        </p:txBody>
      </p:sp>
      <p:cxnSp>
        <p:nvCxnSpPr>
          <p:cNvPr id="33" name="直線コネクタ 32"/>
          <p:cNvCxnSpPr>
            <a:endCxn id="14366" idx="2"/>
          </p:cNvCxnSpPr>
          <p:nvPr/>
        </p:nvCxnSpPr>
        <p:spPr>
          <a:xfrm flipV="1">
            <a:off x="5143500" y="5391150"/>
            <a:ext cx="388938" cy="142875"/>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14366" idx="0"/>
          </p:cNvCxnSpPr>
          <p:nvPr/>
        </p:nvCxnSpPr>
        <p:spPr>
          <a:xfrm flipV="1">
            <a:off x="5143500" y="5021263"/>
            <a:ext cx="388938" cy="227012"/>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143500" y="4891088"/>
            <a:ext cx="285750" cy="155575"/>
          </a:xfrm>
          <a:prstGeom prst="line">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曲線コネクタ 35"/>
          <p:cNvCxnSpPr/>
          <p:nvPr/>
        </p:nvCxnSpPr>
        <p:spPr>
          <a:xfrm rot="5400000">
            <a:off x="4500563" y="4748213"/>
            <a:ext cx="928687" cy="642937"/>
          </a:xfrm>
          <a:prstGeom prst="curvedConnector3">
            <a:avLst>
              <a:gd name="adj1" fmla="val 50000"/>
            </a:avLst>
          </a:prstGeom>
          <a:ln w="38100">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4826794" y="5064919"/>
            <a:ext cx="928687" cy="9525"/>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372" name="テキスト ボックス 37"/>
          <p:cNvSpPr txBox="1">
            <a:spLocks noChangeArrowheads="1"/>
          </p:cNvSpPr>
          <p:nvPr/>
        </p:nvSpPr>
        <p:spPr bwMode="auto">
          <a:xfrm>
            <a:off x="2786063" y="0"/>
            <a:ext cx="2698750" cy="646113"/>
          </a:xfrm>
          <a:prstGeom prst="rect">
            <a:avLst/>
          </a:prstGeom>
          <a:noFill/>
          <a:ln w="9525">
            <a:noFill/>
            <a:miter lim="800000"/>
            <a:headEnd/>
            <a:tailEnd/>
          </a:ln>
        </p:spPr>
        <p:txBody>
          <a:bodyPr wrap="none">
            <a:spAutoFit/>
          </a:bodyPr>
          <a:lstStyle/>
          <a:p>
            <a:r>
              <a:rPr lang="en-US" altLang="ja-JP" sz="3600">
                <a:solidFill>
                  <a:schemeClr val="bg1"/>
                </a:solidFill>
              </a:rPr>
              <a:t>LEP-i</a:t>
            </a:r>
            <a:r>
              <a:rPr lang="ja-JP" altLang="en-US" sz="3600">
                <a:solidFill>
                  <a:schemeClr val="bg1"/>
                </a:solidFill>
              </a:rPr>
              <a:t>の構成</a:t>
            </a:r>
          </a:p>
        </p:txBody>
      </p:sp>
      <p:sp>
        <p:nvSpPr>
          <p:cNvPr id="14373" name="テキスト ボックス 38"/>
          <p:cNvSpPr txBox="1">
            <a:spLocks noChangeArrowheads="1"/>
          </p:cNvSpPr>
          <p:nvPr/>
        </p:nvSpPr>
        <p:spPr bwMode="auto">
          <a:xfrm>
            <a:off x="6527800" y="5143500"/>
            <a:ext cx="1954213" cy="369888"/>
          </a:xfrm>
          <a:prstGeom prst="rect">
            <a:avLst/>
          </a:prstGeom>
          <a:noFill/>
          <a:ln w="9525">
            <a:noFill/>
            <a:miter lim="800000"/>
            <a:headEnd/>
            <a:tailEnd/>
          </a:ln>
        </p:spPr>
        <p:txBody>
          <a:bodyPr wrap="none">
            <a:spAutoFit/>
          </a:bodyPr>
          <a:lstStyle/>
          <a:p>
            <a:r>
              <a:rPr lang="en-US" altLang="ja-JP">
                <a:solidFill>
                  <a:schemeClr val="bg1"/>
                </a:solidFill>
              </a:rPr>
              <a:t>Post acceleration</a:t>
            </a:r>
          </a:p>
        </p:txBody>
      </p:sp>
      <p:sp>
        <p:nvSpPr>
          <p:cNvPr id="14374" name="正方形/長方形 39"/>
          <p:cNvSpPr>
            <a:spLocks noChangeArrowheads="1"/>
          </p:cNvSpPr>
          <p:nvPr/>
        </p:nvSpPr>
        <p:spPr bwMode="auto">
          <a:xfrm>
            <a:off x="6384925" y="5572125"/>
            <a:ext cx="2759075" cy="461963"/>
          </a:xfrm>
          <a:prstGeom prst="rect">
            <a:avLst/>
          </a:prstGeom>
          <a:noFill/>
          <a:ln w="9525">
            <a:noFill/>
            <a:miter lim="800000"/>
            <a:headEnd/>
            <a:tailEnd/>
          </a:ln>
        </p:spPr>
        <p:txBody>
          <a:bodyPr wrap="none">
            <a:spAutoFit/>
          </a:bodyPr>
          <a:lstStyle/>
          <a:p>
            <a:r>
              <a:rPr lang="en-US" altLang="ja-JP" sz="1200">
                <a:solidFill>
                  <a:schemeClr val="bg1"/>
                </a:solidFill>
              </a:rPr>
              <a:t>carbon foil</a:t>
            </a:r>
            <a:r>
              <a:rPr lang="ja-JP" altLang="en-US" sz="1200">
                <a:solidFill>
                  <a:schemeClr val="bg1"/>
                </a:solidFill>
              </a:rPr>
              <a:t>を通過できるだけのエネルギ</a:t>
            </a:r>
            <a:endParaRPr lang="en-US" altLang="ja-JP" sz="1200">
              <a:solidFill>
                <a:schemeClr val="bg1"/>
              </a:solidFill>
            </a:endParaRPr>
          </a:p>
          <a:p>
            <a:r>
              <a:rPr lang="ja-JP" altLang="en-US" sz="1200">
                <a:solidFill>
                  <a:schemeClr val="bg1"/>
                </a:solidFill>
              </a:rPr>
              <a:t>ーをもたせるために</a:t>
            </a:r>
            <a:r>
              <a:rPr lang="en-US" altLang="ja-JP" sz="1200">
                <a:solidFill>
                  <a:schemeClr val="bg1"/>
                </a:solidFill>
              </a:rPr>
              <a:t>+5kV</a:t>
            </a:r>
            <a:r>
              <a:rPr lang="ja-JP" altLang="en-US" sz="1200">
                <a:solidFill>
                  <a:schemeClr val="bg1"/>
                </a:solidFill>
              </a:rPr>
              <a:t>加速させる</a:t>
            </a:r>
          </a:p>
        </p:txBody>
      </p:sp>
      <p:sp>
        <p:nvSpPr>
          <p:cNvPr id="14375" name="テキスト ボックス 37"/>
          <p:cNvSpPr txBox="1">
            <a:spLocks noChangeArrowheads="1"/>
          </p:cNvSpPr>
          <p:nvPr/>
        </p:nvSpPr>
        <p:spPr bwMode="auto">
          <a:xfrm>
            <a:off x="214313" y="714375"/>
            <a:ext cx="8602662" cy="369888"/>
          </a:xfrm>
          <a:prstGeom prst="rect">
            <a:avLst/>
          </a:prstGeom>
          <a:noFill/>
          <a:ln w="9525">
            <a:noFill/>
            <a:miter lim="800000"/>
            <a:headEnd/>
            <a:tailEnd/>
          </a:ln>
        </p:spPr>
        <p:txBody>
          <a:bodyPr wrap="none">
            <a:spAutoFit/>
          </a:bodyPr>
          <a:lstStyle/>
          <a:p>
            <a:r>
              <a:rPr lang="ja-JP" altLang="en-US">
                <a:solidFill>
                  <a:schemeClr val="bg1"/>
                </a:solidFill>
              </a:rPr>
              <a:t>質量分析部は</a:t>
            </a:r>
            <a:r>
              <a:rPr lang="en-US" altLang="ja-JP">
                <a:solidFill>
                  <a:schemeClr val="bg1"/>
                </a:solidFill>
              </a:rPr>
              <a:t>16</a:t>
            </a:r>
            <a:r>
              <a:rPr lang="ja-JP" altLang="en-US">
                <a:solidFill>
                  <a:schemeClr val="bg1"/>
                </a:solidFill>
              </a:rPr>
              <a:t>セクタ</a:t>
            </a:r>
            <a:r>
              <a:rPr lang="en-US" altLang="ja-JP">
                <a:solidFill>
                  <a:schemeClr val="bg1"/>
                </a:solidFill>
              </a:rPr>
              <a:t>(22.5°</a:t>
            </a:r>
            <a:r>
              <a:rPr lang="ja-JP" altLang="en-US">
                <a:solidFill>
                  <a:schemeClr val="bg1"/>
                </a:solidFill>
              </a:rPr>
              <a:t>分割</a:t>
            </a:r>
            <a:r>
              <a:rPr lang="en-US" altLang="ja-JP">
                <a:solidFill>
                  <a:schemeClr val="bg1"/>
                </a:solidFill>
              </a:rPr>
              <a:t>)</a:t>
            </a:r>
            <a:r>
              <a:rPr lang="ja-JP" altLang="en-US">
                <a:solidFill>
                  <a:schemeClr val="bg1"/>
                </a:solidFill>
              </a:rPr>
              <a:t>で構成され、どのセクターも同じ構造になっている。</a:t>
            </a:r>
            <a:endParaRPr lang="en-US" altLang="ja-JP">
              <a:solidFill>
                <a:schemeClr val="bg1"/>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6393</TotalTime>
  <Words>1546</Words>
  <Application>Microsoft Office PowerPoint</Application>
  <PresentationFormat>画面に合わせる (4:3)</PresentationFormat>
  <Paragraphs>388</Paragraphs>
  <Slides>21</Slides>
  <Notes>21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Arial</vt:lpstr>
      <vt:lpstr>ＭＳ Ｐゴシック</vt:lpstr>
      <vt:lpstr>Calibri</vt:lpstr>
      <vt:lpstr>Tahoma</vt:lpstr>
      <vt:lpstr>Office テーマ</vt:lpstr>
      <vt:lpstr>Microsoft 数式 3.0</vt:lpstr>
      <vt:lpstr>ERG衛星搭載用低エネルギーイオン分析器(LEP-i) の開発の現状(勉強中)</vt:lpstr>
      <vt:lpstr>目次</vt:lpstr>
      <vt:lpstr>観測対象</vt:lpstr>
      <vt:lpstr>Ring current</vt:lpstr>
      <vt:lpstr>これまでの観測</vt:lpstr>
      <vt:lpstr>ERGミッション</vt:lpstr>
      <vt:lpstr>ERG衛星に搭載予定の粒子観測機器</vt:lpstr>
      <vt:lpstr>LEP-iの観測意義</vt:lpstr>
      <vt:lpstr>スライド 9</vt:lpstr>
      <vt:lpstr>LEP-iの性能要求</vt:lpstr>
      <vt:lpstr>スライド 11</vt:lpstr>
      <vt:lpstr>スライド 12</vt:lpstr>
      <vt:lpstr>現在の状況（立ち位置）</vt:lpstr>
      <vt:lpstr>スライド 14</vt:lpstr>
      <vt:lpstr>現在の状況</vt:lpstr>
      <vt:lpstr>現在の状況</vt:lpstr>
      <vt:lpstr>カウントレートと入射位置の相関関係</vt:lpstr>
      <vt:lpstr>現在の状況</vt:lpstr>
      <vt:lpstr>現在の状況</vt:lpstr>
      <vt:lpstr>Future work</vt:lpstr>
      <vt:lpstr>まとめ</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ERG衛星搭載用低エネルギーイオン質量分析器の開発の勉強中</dc:title>
  <dc:creator>yasu</dc:creator>
  <cp:lastModifiedBy>yasu</cp:lastModifiedBy>
  <cp:revision>174</cp:revision>
  <dcterms:created xsi:type="dcterms:W3CDTF">2009-11-21T05:12:16Z</dcterms:created>
  <dcterms:modified xsi:type="dcterms:W3CDTF">2009-12-03T07:53:56Z</dcterms:modified>
</cp:coreProperties>
</file>