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7"/>
  </p:notesMasterIdLst>
  <p:handoutMasterIdLst>
    <p:handoutMasterId r:id="rId58"/>
  </p:handoutMasterIdLst>
  <p:sldIdLst>
    <p:sldId id="256" r:id="rId2"/>
    <p:sldId id="365" r:id="rId3"/>
    <p:sldId id="403" r:id="rId4"/>
    <p:sldId id="424" r:id="rId5"/>
    <p:sldId id="447" r:id="rId6"/>
    <p:sldId id="398" r:id="rId7"/>
    <p:sldId id="399" r:id="rId8"/>
    <p:sldId id="500" r:id="rId9"/>
    <p:sldId id="468" r:id="rId10"/>
    <p:sldId id="389" r:id="rId11"/>
    <p:sldId id="422" r:id="rId12"/>
    <p:sldId id="379" r:id="rId13"/>
    <p:sldId id="380" r:id="rId14"/>
    <p:sldId id="482" r:id="rId15"/>
    <p:sldId id="381" r:id="rId16"/>
    <p:sldId id="483" r:id="rId17"/>
    <p:sldId id="382" r:id="rId18"/>
    <p:sldId id="426" r:id="rId19"/>
    <p:sldId id="477" r:id="rId20"/>
    <p:sldId id="478" r:id="rId21"/>
    <p:sldId id="448" r:id="rId22"/>
    <p:sldId id="484" r:id="rId23"/>
    <p:sldId id="428" r:id="rId24"/>
    <p:sldId id="479" r:id="rId25"/>
    <p:sldId id="413" r:id="rId26"/>
    <p:sldId id="451" r:id="rId27"/>
    <p:sldId id="469" r:id="rId28"/>
    <p:sldId id="414" r:id="rId29"/>
    <p:sldId id="416" r:id="rId30"/>
    <p:sldId id="480" r:id="rId31"/>
    <p:sldId id="446" r:id="rId32"/>
    <p:sldId id="415" r:id="rId33"/>
    <p:sldId id="442" r:id="rId34"/>
    <p:sldId id="465" r:id="rId35"/>
    <p:sldId id="485" r:id="rId36"/>
    <p:sldId id="487" r:id="rId37"/>
    <p:sldId id="488" r:id="rId38"/>
    <p:sldId id="489" r:id="rId39"/>
    <p:sldId id="470" r:id="rId40"/>
    <p:sldId id="490" r:id="rId41"/>
    <p:sldId id="491" r:id="rId42"/>
    <p:sldId id="499" r:id="rId43"/>
    <p:sldId id="492" r:id="rId44"/>
    <p:sldId id="493" r:id="rId45"/>
    <p:sldId id="494" r:id="rId46"/>
    <p:sldId id="495" r:id="rId47"/>
    <p:sldId id="496" r:id="rId48"/>
    <p:sldId id="497" r:id="rId49"/>
    <p:sldId id="498" r:id="rId50"/>
    <p:sldId id="471" r:id="rId51"/>
    <p:sldId id="481" r:id="rId52"/>
    <p:sldId id="339" r:id="rId53"/>
    <p:sldId id="436" r:id="rId54"/>
    <p:sldId id="467" r:id="rId55"/>
    <p:sldId id="445" r:id="rId56"/>
  </p:sldIdLst>
  <p:sldSz cx="9144000" cy="6858000" type="screen4x3"/>
  <p:notesSz cx="6805613" cy="9939338"/>
  <p:defaultTextStyle>
    <a:defPPr>
      <a:defRPr lang="ja-JP"/>
    </a:defPPr>
    <a:lvl1pPr algn="l" rtl="0" fontAlgn="base">
      <a:spcBef>
        <a:spcPct val="0"/>
      </a:spcBef>
      <a:spcAft>
        <a:spcPct val="0"/>
      </a:spcAft>
      <a:defRPr kumimoji="1" sz="1200" b="1" kern="1200">
        <a:solidFill>
          <a:schemeClr val="tx1"/>
        </a:solidFill>
        <a:latin typeface="Meiryo UI" pitchFamily="50" charset="-128"/>
        <a:ea typeface="Meiryo UI" pitchFamily="50" charset="-128"/>
        <a:cs typeface="Meiryo UI" pitchFamily="50" charset="-128"/>
      </a:defRPr>
    </a:lvl1pPr>
    <a:lvl2pPr marL="457200" algn="l" rtl="0" fontAlgn="base">
      <a:spcBef>
        <a:spcPct val="0"/>
      </a:spcBef>
      <a:spcAft>
        <a:spcPct val="0"/>
      </a:spcAft>
      <a:defRPr kumimoji="1" sz="1200" b="1" kern="1200">
        <a:solidFill>
          <a:schemeClr val="tx1"/>
        </a:solidFill>
        <a:latin typeface="Meiryo UI" pitchFamily="50" charset="-128"/>
        <a:ea typeface="Meiryo UI" pitchFamily="50" charset="-128"/>
        <a:cs typeface="Meiryo UI" pitchFamily="50" charset="-128"/>
      </a:defRPr>
    </a:lvl2pPr>
    <a:lvl3pPr marL="914400" algn="l" rtl="0" fontAlgn="base">
      <a:spcBef>
        <a:spcPct val="0"/>
      </a:spcBef>
      <a:spcAft>
        <a:spcPct val="0"/>
      </a:spcAft>
      <a:defRPr kumimoji="1" sz="1200" b="1" kern="1200">
        <a:solidFill>
          <a:schemeClr val="tx1"/>
        </a:solidFill>
        <a:latin typeface="Meiryo UI" pitchFamily="50" charset="-128"/>
        <a:ea typeface="Meiryo UI" pitchFamily="50" charset="-128"/>
        <a:cs typeface="Meiryo UI" pitchFamily="50" charset="-128"/>
      </a:defRPr>
    </a:lvl3pPr>
    <a:lvl4pPr marL="1371600" algn="l" rtl="0" fontAlgn="base">
      <a:spcBef>
        <a:spcPct val="0"/>
      </a:spcBef>
      <a:spcAft>
        <a:spcPct val="0"/>
      </a:spcAft>
      <a:defRPr kumimoji="1" sz="1200" b="1" kern="1200">
        <a:solidFill>
          <a:schemeClr val="tx1"/>
        </a:solidFill>
        <a:latin typeface="Meiryo UI" pitchFamily="50" charset="-128"/>
        <a:ea typeface="Meiryo UI" pitchFamily="50" charset="-128"/>
        <a:cs typeface="Meiryo UI" pitchFamily="50" charset="-128"/>
      </a:defRPr>
    </a:lvl4pPr>
    <a:lvl5pPr marL="1828800" algn="l" rtl="0" fontAlgn="base">
      <a:spcBef>
        <a:spcPct val="0"/>
      </a:spcBef>
      <a:spcAft>
        <a:spcPct val="0"/>
      </a:spcAft>
      <a:defRPr kumimoji="1" sz="1200" b="1" kern="1200">
        <a:solidFill>
          <a:schemeClr val="tx1"/>
        </a:solidFill>
        <a:latin typeface="Meiryo UI" pitchFamily="50" charset="-128"/>
        <a:ea typeface="Meiryo UI" pitchFamily="50" charset="-128"/>
        <a:cs typeface="Meiryo UI" pitchFamily="50" charset="-128"/>
      </a:defRPr>
    </a:lvl5pPr>
    <a:lvl6pPr marL="2286000" algn="l" defTabSz="914400" rtl="0" eaLnBrk="1" latinLnBrk="0" hangingPunct="1">
      <a:defRPr kumimoji="1" sz="1200" b="1" kern="1200">
        <a:solidFill>
          <a:schemeClr val="tx1"/>
        </a:solidFill>
        <a:latin typeface="Meiryo UI" pitchFamily="50" charset="-128"/>
        <a:ea typeface="Meiryo UI" pitchFamily="50" charset="-128"/>
        <a:cs typeface="Meiryo UI" pitchFamily="50" charset="-128"/>
      </a:defRPr>
    </a:lvl6pPr>
    <a:lvl7pPr marL="2743200" algn="l" defTabSz="914400" rtl="0" eaLnBrk="1" latinLnBrk="0" hangingPunct="1">
      <a:defRPr kumimoji="1" sz="1200" b="1" kern="1200">
        <a:solidFill>
          <a:schemeClr val="tx1"/>
        </a:solidFill>
        <a:latin typeface="Meiryo UI" pitchFamily="50" charset="-128"/>
        <a:ea typeface="Meiryo UI" pitchFamily="50" charset="-128"/>
        <a:cs typeface="Meiryo UI" pitchFamily="50" charset="-128"/>
      </a:defRPr>
    </a:lvl7pPr>
    <a:lvl8pPr marL="3200400" algn="l" defTabSz="914400" rtl="0" eaLnBrk="1" latinLnBrk="0" hangingPunct="1">
      <a:defRPr kumimoji="1" sz="1200" b="1" kern="1200">
        <a:solidFill>
          <a:schemeClr val="tx1"/>
        </a:solidFill>
        <a:latin typeface="Meiryo UI" pitchFamily="50" charset="-128"/>
        <a:ea typeface="Meiryo UI" pitchFamily="50" charset="-128"/>
        <a:cs typeface="Meiryo UI" pitchFamily="50" charset="-128"/>
      </a:defRPr>
    </a:lvl8pPr>
    <a:lvl9pPr marL="3657600" algn="l" defTabSz="914400" rtl="0" eaLnBrk="1" latinLnBrk="0" hangingPunct="1">
      <a:defRPr kumimoji="1" sz="1200" b="1" kern="1200">
        <a:solidFill>
          <a:schemeClr val="tx1"/>
        </a:solidFill>
        <a:latin typeface="Meiryo UI" pitchFamily="50" charset="-128"/>
        <a:ea typeface="Meiryo UI" pitchFamily="50" charset="-128"/>
        <a:cs typeface="Meiryo UI" pitchFamily="50"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FF0000"/>
    <a:srgbClr val="FFFFCC"/>
    <a:srgbClr val="00FFFF"/>
    <a:srgbClr val="FF9900"/>
    <a:srgbClr val="0000FF"/>
    <a:srgbClr val="6633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89" autoAdjust="0"/>
    <p:restoredTop sz="62462" autoAdjust="0"/>
  </p:normalViewPr>
  <p:slideViewPr>
    <p:cSldViewPr>
      <p:cViewPr varScale="1">
        <p:scale>
          <a:sx n="53" d="100"/>
          <a:sy n="53" d="100"/>
        </p:scale>
        <p:origin x="-94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6" d="100"/>
          <a:sy n="76" d="100"/>
        </p:scale>
        <p:origin x="-3330" y="-90"/>
      </p:cViewPr>
      <p:guideLst>
        <p:guide orient="horz" pos="3130"/>
        <p:guide pos="214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5" Type="http://schemas.openxmlformats.org/officeDocument/2006/relationships/image" Target="../media/image16.wmf"/><Relationship Id="rId4"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81.wmf"/><Relationship Id="rId1" Type="http://schemas.openxmlformats.org/officeDocument/2006/relationships/image" Target="../media/image8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00.wmf"/><Relationship Id="rId2" Type="http://schemas.openxmlformats.org/officeDocument/2006/relationships/image" Target="../media/image99.wmf"/><Relationship Id="rId1" Type="http://schemas.openxmlformats.org/officeDocument/2006/relationships/image" Target="../media/image9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hdr" sz="quarter"/>
          </p:nvPr>
        </p:nvSpPr>
        <p:spPr bwMode="auto">
          <a:xfrm>
            <a:off x="0" y="0"/>
            <a:ext cx="2949575" cy="496888"/>
          </a:xfrm>
          <a:prstGeom prst="rect">
            <a:avLst/>
          </a:prstGeom>
          <a:noFill/>
          <a:ln w="9525">
            <a:noFill/>
            <a:miter lim="800000"/>
            <a:headEnd/>
            <a:tailEnd/>
          </a:ln>
        </p:spPr>
        <p:txBody>
          <a:bodyPr vert="horz" wrap="square" lIns="91541" tIns="45770" rIns="91541" bIns="45770" numCol="1" anchor="t" anchorCtr="0" compatLnSpc="1">
            <a:prstTxWarp prst="textNoShape">
              <a:avLst/>
            </a:prstTxWarp>
          </a:bodyPr>
          <a:lstStyle>
            <a:lvl1pPr defTabSz="915988" eaLnBrk="0" hangingPunct="0">
              <a:defRPr b="0">
                <a:latin typeface="Arial" charset="0"/>
              </a:defRPr>
            </a:lvl1pPr>
          </a:lstStyle>
          <a:p>
            <a:pPr>
              <a:defRPr/>
            </a:pPr>
            <a:endParaRPr lang="en-US" altLang="ja-JP"/>
          </a:p>
        </p:txBody>
      </p:sp>
      <p:sp>
        <p:nvSpPr>
          <p:cNvPr id="123907" name="Rectangle 3"/>
          <p:cNvSpPr>
            <a:spLocks noGrp="1" noChangeArrowheads="1"/>
          </p:cNvSpPr>
          <p:nvPr>
            <p:ph type="dt" sz="quarter" idx="1"/>
          </p:nvPr>
        </p:nvSpPr>
        <p:spPr bwMode="auto">
          <a:xfrm>
            <a:off x="3854450" y="0"/>
            <a:ext cx="2949575" cy="496888"/>
          </a:xfrm>
          <a:prstGeom prst="rect">
            <a:avLst/>
          </a:prstGeom>
          <a:noFill/>
          <a:ln w="9525">
            <a:noFill/>
            <a:miter lim="800000"/>
            <a:headEnd/>
            <a:tailEnd/>
          </a:ln>
        </p:spPr>
        <p:txBody>
          <a:bodyPr vert="horz" wrap="square" lIns="91541" tIns="45770" rIns="91541" bIns="45770" numCol="1" anchor="t" anchorCtr="0" compatLnSpc="1">
            <a:prstTxWarp prst="textNoShape">
              <a:avLst/>
            </a:prstTxWarp>
          </a:bodyPr>
          <a:lstStyle>
            <a:lvl1pPr algn="r" defTabSz="915988" eaLnBrk="0" hangingPunct="0">
              <a:defRPr b="0">
                <a:latin typeface="Arial" charset="0"/>
              </a:defRPr>
            </a:lvl1pPr>
          </a:lstStyle>
          <a:p>
            <a:pPr>
              <a:defRPr/>
            </a:pPr>
            <a:fld id="{323C140F-B71D-426C-AC91-0FAD673E56BF}" type="datetimeFigureOut">
              <a:rPr lang="ja-JP" altLang="en-US"/>
              <a:pPr>
                <a:defRPr/>
              </a:pPr>
              <a:t>2009/11/25</a:t>
            </a:fld>
            <a:endParaRPr lang="en-US" altLang="ja-JP"/>
          </a:p>
        </p:txBody>
      </p:sp>
      <p:sp>
        <p:nvSpPr>
          <p:cNvPr id="123908" name="Rectangle 4"/>
          <p:cNvSpPr>
            <a:spLocks noGrp="1" noChangeArrowheads="1"/>
          </p:cNvSpPr>
          <p:nvPr>
            <p:ph type="ftr" sz="quarter" idx="2"/>
          </p:nvPr>
        </p:nvSpPr>
        <p:spPr bwMode="auto">
          <a:xfrm>
            <a:off x="0" y="9440863"/>
            <a:ext cx="2949575" cy="496887"/>
          </a:xfrm>
          <a:prstGeom prst="rect">
            <a:avLst/>
          </a:prstGeom>
          <a:noFill/>
          <a:ln w="9525">
            <a:noFill/>
            <a:miter lim="800000"/>
            <a:headEnd/>
            <a:tailEnd/>
          </a:ln>
        </p:spPr>
        <p:txBody>
          <a:bodyPr vert="horz" wrap="square" lIns="91541" tIns="45770" rIns="91541" bIns="45770" numCol="1" anchor="b" anchorCtr="0" compatLnSpc="1">
            <a:prstTxWarp prst="textNoShape">
              <a:avLst/>
            </a:prstTxWarp>
          </a:bodyPr>
          <a:lstStyle>
            <a:lvl1pPr defTabSz="915988" eaLnBrk="0" hangingPunct="0">
              <a:defRPr b="0">
                <a:latin typeface="Arial" charset="0"/>
              </a:defRPr>
            </a:lvl1pPr>
          </a:lstStyle>
          <a:p>
            <a:pPr>
              <a:defRPr/>
            </a:pPr>
            <a:endParaRPr lang="en-US" altLang="ja-JP"/>
          </a:p>
        </p:txBody>
      </p:sp>
      <p:sp>
        <p:nvSpPr>
          <p:cNvPr id="123909" name="Rectangle 5"/>
          <p:cNvSpPr>
            <a:spLocks noGrp="1" noChangeArrowheads="1"/>
          </p:cNvSpPr>
          <p:nvPr>
            <p:ph type="sldNum" sz="quarter" idx="3"/>
          </p:nvPr>
        </p:nvSpPr>
        <p:spPr bwMode="auto">
          <a:xfrm>
            <a:off x="3854450" y="9440863"/>
            <a:ext cx="2949575" cy="496887"/>
          </a:xfrm>
          <a:prstGeom prst="rect">
            <a:avLst/>
          </a:prstGeom>
          <a:noFill/>
          <a:ln w="9525">
            <a:noFill/>
            <a:miter lim="800000"/>
            <a:headEnd/>
            <a:tailEnd/>
          </a:ln>
        </p:spPr>
        <p:txBody>
          <a:bodyPr vert="horz" wrap="square" lIns="91541" tIns="45770" rIns="91541" bIns="45770" numCol="1" anchor="b" anchorCtr="0" compatLnSpc="1">
            <a:prstTxWarp prst="textNoShape">
              <a:avLst/>
            </a:prstTxWarp>
          </a:bodyPr>
          <a:lstStyle>
            <a:lvl1pPr algn="r" defTabSz="915988" eaLnBrk="0" hangingPunct="0">
              <a:defRPr b="0">
                <a:latin typeface="Arial" charset="0"/>
              </a:defRPr>
            </a:lvl1pPr>
          </a:lstStyle>
          <a:p>
            <a:pPr>
              <a:defRPr/>
            </a:pPr>
            <a:fld id="{447735F7-7510-4D26-AFFF-B8E3F4D43189}" type="slidenum">
              <a:rPr lang="ja-JP" altLang="en-US"/>
              <a:pPr>
                <a:defRPr/>
              </a:pPr>
              <a:t>&lt;#&gt;</a:t>
            </a:fld>
            <a:endParaRPr lang="en-US" altLang="ja-JP"/>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bwMode="auto">
          <a:xfrm>
            <a:off x="0" y="0"/>
            <a:ext cx="2949575" cy="496888"/>
          </a:xfrm>
          <a:prstGeom prst="rect">
            <a:avLst/>
          </a:prstGeom>
          <a:noFill/>
          <a:ln w="9525">
            <a:noFill/>
            <a:miter lim="800000"/>
            <a:headEnd/>
            <a:tailEnd/>
          </a:ln>
        </p:spPr>
        <p:txBody>
          <a:bodyPr vert="horz" wrap="square" lIns="91541" tIns="45770" rIns="91541" bIns="45770" numCol="1" anchor="t" anchorCtr="0" compatLnSpc="1">
            <a:prstTxWarp prst="textNoShape">
              <a:avLst/>
            </a:prstTxWarp>
          </a:bodyPr>
          <a:lstStyle>
            <a:lvl1pPr defTabSz="915988">
              <a:defRPr b="0"/>
            </a:lvl1pPr>
          </a:lstStyle>
          <a:p>
            <a:pPr>
              <a:defRPr/>
            </a:pPr>
            <a:endParaRPr lang="ja-JP" altLang="en-US"/>
          </a:p>
        </p:txBody>
      </p:sp>
      <p:sp>
        <p:nvSpPr>
          <p:cNvPr id="3" name="日付プレースホルダ 2"/>
          <p:cNvSpPr>
            <a:spLocks noGrp="1"/>
          </p:cNvSpPr>
          <p:nvPr>
            <p:ph type="dt" idx="1"/>
          </p:nvPr>
        </p:nvSpPr>
        <p:spPr bwMode="auto">
          <a:xfrm>
            <a:off x="3854450" y="0"/>
            <a:ext cx="2949575" cy="496888"/>
          </a:xfrm>
          <a:prstGeom prst="rect">
            <a:avLst/>
          </a:prstGeom>
          <a:noFill/>
          <a:ln w="9525">
            <a:noFill/>
            <a:miter lim="800000"/>
            <a:headEnd/>
            <a:tailEnd/>
          </a:ln>
        </p:spPr>
        <p:txBody>
          <a:bodyPr vert="horz" wrap="square" lIns="91541" tIns="45770" rIns="91541" bIns="45770" numCol="1" anchor="t" anchorCtr="0" compatLnSpc="1">
            <a:prstTxWarp prst="textNoShape">
              <a:avLst/>
            </a:prstTxWarp>
          </a:bodyPr>
          <a:lstStyle>
            <a:lvl1pPr algn="r" defTabSz="915988">
              <a:defRPr b="0"/>
            </a:lvl1pPr>
          </a:lstStyle>
          <a:p>
            <a:pPr>
              <a:defRPr/>
            </a:pPr>
            <a:fld id="{AE069A2D-5774-4583-8837-32B94C34141A}" type="datetimeFigureOut">
              <a:rPr lang="ja-JP" altLang="en-US"/>
              <a:pPr>
                <a:defRPr/>
              </a:pPr>
              <a:t>2009/11/25</a:t>
            </a:fld>
            <a:endParaRPr lang="en-US" altLang="ja-JP"/>
          </a:p>
        </p:txBody>
      </p:sp>
      <p:sp>
        <p:nvSpPr>
          <p:cNvPr id="4" name="スライド イメージ プレースホルダ 3"/>
          <p:cNvSpPr>
            <a:spLocks noGrp="1" noRot="1" noChangeAspect="1"/>
          </p:cNvSpPr>
          <p:nvPr>
            <p:ph type="sldImg" idx="2"/>
          </p:nvPr>
        </p:nvSpPr>
        <p:spPr>
          <a:xfrm>
            <a:off x="917575" y="746125"/>
            <a:ext cx="4972050" cy="3727450"/>
          </a:xfrm>
          <a:prstGeom prst="rect">
            <a:avLst/>
          </a:prstGeom>
          <a:noFill/>
          <a:ln w="12700">
            <a:solidFill>
              <a:prstClr val="black"/>
            </a:solidFill>
          </a:ln>
        </p:spPr>
        <p:txBody>
          <a:bodyPr vert="horz" lIns="91440" tIns="45720" rIns="91440" bIns="45720" rtlCol="0" anchor="ctr"/>
          <a:lstStyle/>
          <a:p>
            <a:pPr lvl="0"/>
            <a:endParaRPr lang="ja-JP" altLang="en-US" noProof="0" smtClean="0"/>
          </a:p>
        </p:txBody>
      </p:sp>
      <p:sp>
        <p:nvSpPr>
          <p:cNvPr id="5" name="ノート プレースホルダ 4"/>
          <p:cNvSpPr>
            <a:spLocks noGrp="1"/>
          </p:cNvSpPr>
          <p:nvPr>
            <p:ph type="body" sz="quarter" idx="3"/>
          </p:nvPr>
        </p:nvSpPr>
        <p:spPr bwMode="auto">
          <a:xfrm>
            <a:off x="679450" y="4721225"/>
            <a:ext cx="5446713" cy="4471988"/>
          </a:xfrm>
          <a:prstGeom prst="rect">
            <a:avLst/>
          </a:prstGeom>
          <a:noFill/>
          <a:ln w="9525">
            <a:noFill/>
            <a:miter lim="800000"/>
            <a:headEnd/>
            <a:tailEnd/>
          </a:ln>
        </p:spPr>
        <p:txBody>
          <a:bodyPr vert="horz" wrap="square" lIns="91541" tIns="45770" rIns="91541" bIns="45770"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 name="フッター プレースホルダ 5"/>
          <p:cNvSpPr>
            <a:spLocks noGrp="1"/>
          </p:cNvSpPr>
          <p:nvPr>
            <p:ph type="ftr" sz="quarter" idx="4"/>
          </p:nvPr>
        </p:nvSpPr>
        <p:spPr bwMode="auto">
          <a:xfrm>
            <a:off x="0" y="9440863"/>
            <a:ext cx="2949575" cy="496887"/>
          </a:xfrm>
          <a:prstGeom prst="rect">
            <a:avLst/>
          </a:prstGeom>
          <a:noFill/>
          <a:ln w="9525">
            <a:noFill/>
            <a:miter lim="800000"/>
            <a:headEnd/>
            <a:tailEnd/>
          </a:ln>
        </p:spPr>
        <p:txBody>
          <a:bodyPr vert="horz" wrap="square" lIns="91541" tIns="45770" rIns="91541" bIns="45770" numCol="1" anchor="b" anchorCtr="0" compatLnSpc="1">
            <a:prstTxWarp prst="textNoShape">
              <a:avLst/>
            </a:prstTxWarp>
          </a:bodyPr>
          <a:lstStyle>
            <a:lvl1pPr defTabSz="915988">
              <a:defRPr b="0"/>
            </a:lvl1pPr>
          </a:lstStyle>
          <a:p>
            <a:pPr>
              <a:defRPr/>
            </a:pPr>
            <a:endParaRPr lang="ja-JP" altLang="en-US"/>
          </a:p>
        </p:txBody>
      </p:sp>
      <p:sp>
        <p:nvSpPr>
          <p:cNvPr id="7" name="スライド番号プレースホルダ 6"/>
          <p:cNvSpPr>
            <a:spLocks noGrp="1"/>
          </p:cNvSpPr>
          <p:nvPr>
            <p:ph type="sldNum" sz="quarter" idx="5"/>
          </p:nvPr>
        </p:nvSpPr>
        <p:spPr bwMode="auto">
          <a:xfrm>
            <a:off x="3854450" y="9440863"/>
            <a:ext cx="2949575" cy="496887"/>
          </a:xfrm>
          <a:prstGeom prst="rect">
            <a:avLst/>
          </a:prstGeom>
          <a:noFill/>
          <a:ln w="9525">
            <a:noFill/>
            <a:miter lim="800000"/>
            <a:headEnd/>
            <a:tailEnd/>
          </a:ln>
        </p:spPr>
        <p:txBody>
          <a:bodyPr vert="horz" wrap="square" lIns="91541" tIns="45770" rIns="91541" bIns="45770" numCol="1" anchor="b" anchorCtr="0" compatLnSpc="1">
            <a:prstTxWarp prst="textNoShape">
              <a:avLst/>
            </a:prstTxWarp>
          </a:bodyPr>
          <a:lstStyle>
            <a:lvl1pPr algn="r" defTabSz="915988">
              <a:defRPr b="0"/>
            </a:lvl1pPr>
          </a:lstStyle>
          <a:p>
            <a:pPr>
              <a:defRPr/>
            </a:pPr>
            <a:fld id="{4A01458C-5B78-4E39-B488-9408F9135195}" type="slidenum">
              <a:rPr lang="ja-JP" altLang="en-US"/>
              <a:pPr>
                <a:defRPr/>
              </a:pPr>
              <a:t>&lt;#&gt;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eiryo UI" pitchFamily="50" charset="-128"/>
        <a:ea typeface="Meiryo UI" pitchFamily="50" charset="-128"/>
        <a:cs typeface="Meiryo UI" pitchFamily="50" charset="-128"/>
      </a:defRPr>
    </a:lvl1pPr>
    <a:lvl2pPr marL="457200" algn="l" rtl="0" eaLnBrk="0" fontAlgn="base" hangingPunct="0">
      <a:spcBef>
        <a:spcPct val="30000"/>
      </a:spcBef>
      <a:spcAft>
        <a:spcPct val="0"/>
      </a:spcAft>
      <a:defRPr kumimoji="1" sz="1200" kern="1200">
        <a:solidFill>
          <a:schemeClr val="tx1"/>
        </a:solidFill>
        <a:latin typeface="Meiryo UI" pitchFamily="50" charset="-128"/>
        <a:ea typeface="Meiryo UI" pitchFamily="50" charset="-128"/>
        <a:cs typeface="Meiryo UI" pitchFamily="50" charset="-128"/>
      </a:defRPr>
    </a:lvl2pPr>
    <a:lvl3pPr marL="914400" algn="l" rtl="0" eaLnBrk="0" fontAlgn="base" hangingPunct="0">
      <a:spcBef>
        <a:spcPct val="30000"/>
      </a:spcBef>
      <a:spcAft>
        <a:spcPct val="0"/>
      </a:spcAft>
      <a:defRPr kumimoji="1" sz="1200" kern="1200">
        <a:solidFill>
          <a:schemeClr val="tx1"/>
        </a:solidFill>
        <a:latin typeface="Meiryo UI" pitchFamily="50" charset="-128"/>
        <a:ea typeface="Meiryo UI" pitchFamily="50" charset="-128"/>
        <a:cs typeface="Meiryo UI" pitchFamily="50" charset="-128"/>
      </a:defRPr>
    </a:lvl3pPr>
    <a:lvl4pPr marL="1371600" algn="l" rtl="0" eaLnBrk="0" fontAlgn="base" hangingPunct="0">
      <a:spcBef>
        <a:spcPct val="30000"/>
      </a:spcBef>
      <a:spcAft>
        <a:spcPct val="0"/>
      </a:spcAft>
      <a:defRPr kumimoji="1" sz="1200" kern="1200">
        <a:solidFill>
          <a:schemeClr val="tx1"/>
        </a:solidFill>
        <a:latin typeface="Meiryo UI" pitchFamily="50" charset="-128"/>
        <a:ea typeface="Meiryo UI" pitchFamily="50" charset="-128"/>
        <a:cs typeface="Meiryo UI" pitchFamily="50" charset="-128"/>
      </a:defRPr>
    </a:lvl4pPr>
    <a:lvl5pPr marL="1828800" algn="l" rtl="0" eaLnBrk="0" fontAlgn="base" hangingPunct="0">
      <a:spcBef>
        <a:spcPct val="30000"/>
      </a:spcBef>
      <a:spcAft>
        <a:spcPct val="0"/>
      </a:spcAft>
      <a:defRPr kumimoji="1" sz="1200" kern="1200">
        <a:solidFill>
          <a:schemeClr val="tx1"/>
        </a:solidFill>
        <a:latin typeface="Meiryo UI" pitchFamily="50" charset="-128"/>
        <a:ea typeface="Meiryo UI" pitchFamily="50" charset="-128"/>
        <a:cs typeface="Meiryo UI" pitchFamily="50" charset="-128"/>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TextEdit="1"/>
          </p:cNvSpPr>
          <p:nvPr>
            <p:ph type="sldImg"/>
          </p:nvPr>
        </p:nvSpPr>
        <p:spPr bwMode="auto">
          <a:xfrm>
            <a:off x="919163" y="746125"/>
            <a:ext cx="4968875" cy="3727450"/>
          </a:xfrm>
          <a:noFill/>
          <a:ln>
            <a:solidFill>
              <a:srgbClr val="000000"/>
            </a:solidFill>
            <a:miter lim="800000"/>
            <a:headEnd/>
            <a:tailEnd/>
          </a:ln>
        </p:spPr>
      </p:sp>
      <p:sp>
        <p:nvSpPr>
          <p:cNvPr id="20482" name="Rectangle 3"/>
          <p:cNvSpPr>
            <a:spLocks noGrp="1"/>
          </p:cNvSpPr>
          <p:nvPr>
            <p:ph type="body" idx="1"/>
          </p:nvPr>
        </p:nvSpPr>
        <p:spPr>
          <a:noFill/>
          <a:ln/>
        </p:spPr>
        <p:txBody>
          <a:bodyPr/>
          <a:lstStyle/>
          <a:p>
            <a:endParaRPr lang="ja-JP"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89" name="Rectangle 2"/>
          <p:cNvSpPr>
            <a:spLocks noGrp="1" noRot="1" noChangeAspect="1" noTextEdit="1"/>
          </p:cNvSpPr>
          <p:nvPr>
            <p:ph type="sldImg"/>
          </p:nvPr>
        </p:nvSpPr>
        <p:spPr bwMode="auto">
          <a:xfrm>
            <a:off x="919163" y="746125"/>
            <a:ext cx="4968875" cy="3727450"/>
          </a:xfrm>
          <a:noFill/>
          <a:ln>
            <a:solidFill>
              <a:srgbClr val="000000"/>
            </a:solidFill>
            <a:miter lim="800000"/>
            <a:headEnd/>
            <a:tailEnd/>
          </a:ln>
        </p:spPr>
      </p:sp>
      <p:sp>
        <p:nvSpPr>
          <p:cNvPr id="652290" name="Rectangle 3"/>
          <p:cNvSpPr>
            <a:spLocks noGrp="1"/>
          </p:cNvSpPr>
          <p:nvPr>
            <p:ph type="body" idx="1"/>
          </p:nvPr>
        </p:nvSpPr>
        <p:spPr>
          <a:noFill/>
          <a:ln/>
        </p:spPr>
        <p:txBody>
          <a:bodyPr/>
          <a:lstStyle/>
          <a:p>
            <a:endParaRPr lang="ja-JP"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37" name="スライド イメージ プレースホルダ 1"/>
          <p:cNvSpPr>
            <a:spLocks noGrp="1" noRot="1" noChangeAspect="1" noTextEdit="1"/>
          </p:cNvSpPr>
          <p:nvPr>
            <p:ph type="sldImg"/>
          </p:nvPr>
        </p:nvSpPr>
        <p:spPr bwMode="auto">
          <a:xfrm>
            <a:off x="920750" y="746125"/>
            <a:ext cx="4968875" cy="3725863"/>
          </a:xfrm>
          <a:noFill/>
          <a:ln>
            <a:solidFill>
              <a:srgbClr val="000000"/>
            </a:solidFill>
            <a:miter lim="800000"/>
            <a:headEnd/>
            <a:tailEnd/>
          </a:ln>
        </p:spPr>
      </p:sp>
      <p:sp>
        <p:nvSpPr>
          <p:cNvPr id="654338" name="ノート プレースホルダ 2"/>
          <p:cNvSpPr>
            <a:spLocks noGrp="1"/>
          </p:cNvSpPr>
          <p:nvPr>
            <p:ph type="body" idx="1"/>
          </p:nvPr>
        </p:nvSpPr>
        <p:spPr>
          <a:noFill/>
          <a:ln/>
        </p:spPr>
        <p:txBody>
          <a:bodyPr lIns="91413" tIns="45707" rIns="91413" bIns="45707"/>
          <a:lstStyle/>
          <a:p>
            <a:endParaRPr lang="ja-JP" altLang="en-US" smtClean="0"/>
          </a:p>
        </p:txBody>
      </p:sp>
      <p:sp>
        <p:nvSpPr>
          <p:cNvPr id="654339" name="スライド番号プレースホルダ 3"/>
          <p:cNvSpPr txBox="1">
            <a:spLocks noGrp="1"/>
          </p:cNvSpPr>
          <p:nvPr/>
        </p:nvSpPr>
        <p:spPr bwMode="auto">
          <a:xfrm>
            <a:off x="3856038" y="9440863"/>
            <a:ext cx="2947987" cy="496887"/>
          </a:xfrm>
          <a:prstGeom prst="rect">
            <a:avLst/>
          </a:prstGeom>
          <a:noFill/>
          <a:ln w="9525">
            <a:noFill/>
            <a:miter lim="800000"/>
            <a:headEnd/>
            <a:tailEnd/>
          </a:ln>
        </p:spPr>
        <p:txBody>
          <a:bodyPr lIns="91413" tIns="45707" rIns="91413" bIns="45707" anchor="b"/>
          <a:lstStyle/>
          <a:p>
            <a:pPr algn="r"/>
            <a:fld id="{95199D17-64DF-4C1D-99B3-282B818256A7}" type="slidenum">
              <a:rPr lang="en-US" altLang="ja-JP" b="0">
                <a:latin typeface="Arial" charset="0"/>
                <a:ea typeface="ＭＳ Ｐゴシック" charset="-128"/>
              </a:rPr>
              <a:pPr algn="r"/>
              <a:t>25</a:t>
            </a:fld>
            <a:endParaRPr lang="en-US" altLang="ja-JP" b="0">
              <a:latin typeface="Arial" charset="0"/>
              <a:ea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3" name="スライド イメージ プレースホルダ 1"/>
          <p:cNvSpPr>
            <a:spLocks noGrp="1" noRot="1" noChangeAspect="1" noTextEdit="1"/>
          </p:cNvSpPr>
          <p:nvPr>
            <p:ph type="sldImg"/>
          </p:nvPr>
        </p:nvSpPr>
        <p:spPr bwMode="auto">
          <a:xfrm>
            <a:off x="920750" y="746125"/>
            <a:ext cx="4968875" cy="3725863"/>
          </a:xfrm>
          <a:noFill/>
          <a:ln>
            <a:solidFill>
              <a:srgbClr val="000000"/>
            </a:solidFill>
            <a:miter lim="800000"/>
            <a:headEnd/>
            <a:tailEnd/>
          </a:ln>
        </p:spPr>
      </p:sp>
      <p:sp>
        <p:nvSpPr>
          <p:cNvPr id="658434" name="ノート プレースホルダ 2"/>
          <p:cNvSpPr>
            <a:spLocks noGrp="1"/>
          </p:cNvSpPr>
          <p:nvPr>
            <p:ph type="body" idx="1"/>
          </p:nvPr>
        </p:nvSpPr>
        <p:spPr>
          <a:noFill/>
          <a:ln/>
        </p:spPr>
        <p:txBody>
          <a:bodyPr lIns="91413" tIns="45707" rIns="91413" bIns="45707"/>
          <a:lstStyle/>
          <a:p>
            <a:endParaRPr lang="ja-JP" altLang="en-US" dirty="0" smtClean="0"/>
          </a:p>
        </p:txBody>
      </p:sp>
      <p:sp>
        <p:nvSpPr>
          <p:cNvPr id="658435" name="スライド番号プレースホルダ 3"/>
          <p:cNvSpPr txBox="1">
            <a:spLocks noGrp="1"/>
          </p:cNvSpPr>
          <p:nvPr/>
        </p:nvSpPr>
        <p:spPr bwMode="auto">
          <a:xfrm>
            <a:off x="3856038" y="9440863"/>
            <a:ext cx="2947987" cy="496887"/>
          </a:xfrm>
          <a:prstGeom prst="rect">
            <a:avLst/>
          </a:prstGeom>
          <a:noFill/>
          <a:ln w="9525">
            <a:noFill/>
            <a:miter lim="800000"/>
            <a:headEnd/>
            <a:tailEnd/>
          </a:ln>
        </p:spPr>
        <p:txBody>
          <a:bodyPr lIns="91413" tIns="45707" rIns="91413" bIns="45707" anchor="b"/>
          <a:lstStyle/>
          <a:p>
            <a:pPr algn="r"/>
            <a:fld id="{A986CD12-8340-4D25-8E61-9F7B089FAA22}" type="slidenum">
              <a:rPr lang="en-US" altLang="ja-JP" b="0">
                <a:latin typeface="Arial" charset="0"/>
                <a:ea typeface="ＭＳ Ｐゴシック" charset="-128"/>
              </a:rPr>
              <a:pPr algn="r"/>
              <a:t>28</a:t>
            </a:fld>
            <a:endParaRPr lang="en-US" altLang="ja-JP" b="0">
              <a:latin typeface="Arial" charset="0"/>
              <a:ea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481" name="スライド イメージ プレースホルダ 1"/>
          <p:cNvSpPr>
            <a:spLocks noGrp="1" noRot="1" noChangeAspect="1" noTextEdit="1"/>
          </p:cNvSpPr>
          <p:nvPr>
            <p:ph type="sldImg"/>
          </p:nvPr>
        </p:nvSpPr>
        <p:spPr bwMode="auto">
          <a:xfrm>
            <a:off x="920750" y="746125"/>
            <a:ext cx="4968875" cy="3725863"/>
          </a:xfrm>
          <a:noFill/>
          <a:ln>
            <a:solidFill>
              <a:srgbClr val="000000"/>
            </a:solidFill>
            <a:miter lim="800000"/>
            <a:headEnd/>
            <a:tailEnd/>
          </a:ln>
        </p:spPr>
      </p:sp>
      <p:sp>
        <p:nvSpPr>
          <p:cNvPr id="660482" name="ノート プレースホルダ 2"/>
          <p:cNvSpPr>
            <a:spLocks noGrp="1"/>
          </p:cNvSpPr>
          <p:nvPr>
            <p:ph type="body" idx="1"/>
          </p:nvPr>
        </p:nvSpPr>
        <p:spPr>
          <a:noFill/>
          <a:ln/>
        </p:spPr>
        <p:txBody>
          <a:bodyPr lIns="91413" tIns="45707" rIns="91413" bIns="45707"/>
          <a:lstStyle/>
          <a:p>
            <a:endParaRPr lang="ja-JP" altLang="en-US" dirty="0" smtClean="0"/>
          </a:p>
        </p:txBody>
      </p:sp>
      <p:sp>
        <p:nvSpPr>
          <p:cNvPr id="660483" name="スライド番号プレースホルダ 3"/>
          <p:cNvSpPr txBox="1">
            <a:spLocks noGrp="1"/>
          </p:cNvSpPr>
          <p:nvPr/>
        </p:nvSpPr>
        <p:spPr bwMode="auto">
          <a:xfrm>
            <a:off x="3856038" y="9440863"/>
            <a:ext cx="2947987" cy="496887"/>
          </a:xfrm>
          <a:prstGeom prst="rect">
            <a:avLst/>
          </a:prstGeom>
          <a:noFill/>
          <a:ln w="9525">
            <a:noFill/>
            <a:miter lim="800000"/>
            <a:headEnd/>
            <a:tailEnd/>
          </a:ln>
        </p:spPr>
        <p:txBody>
          <a:bodyPr lIns="91413" tIns="45707" rIns="91413" bIns="45707" anchor="b"/>
          <a:lstStyle/>
          <a:p>
            <a:pPr algn="r"/>
            <a:fld id="{A39BA7AE-0D15-49AD-8447-FB2356F95468}" type="slidenum">
              <a:rPr lang="en-US" altLang="ja-JP" b="0">
                <a:latin typeface="Arial" charset="0"/>
                <a:ea typeface="ＭＳ Ｐゴシック" charset="-128"/>
              </a:rPr>
              <a:pPr algn="r"/>
              <a:t>29</a:t>
            </a:fld>
            <a:endParaRPr lang="en-US" altLang="ja-JP" b="0">
              <a:latin typeface="Arial" charset="0"/>
              <a:ea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529" name="スライド イメージ プレースホルダ 1"/>
          <p:cNvSpPr>
            <a:spLocks noGrp="1" noRot="1" noChangeAspect="1" noTextEdit="1"/>
          </p:cNvSpPr>
          <p:nvPr>
            <p:ph type="sldImg"/>
          </p:nvPr>
        </p:nvSpPr>
        <p:spPr bwMode="auto">
          <a:xfrm>
            <a:off x="920750" y="746125"/>
            <a:ext cx="4968875" cy="3725863"/>
          </a:xfrm>
          <a:noFill/>
          <a:ln>
            <a:solidFill>
              <a:srgbClr val="000000"/>
            </a:solidFill>
            <a:miter lim="800000"/>
            <a:headEnd/>
            <a:tailEnd/>
          </a:ln>
        </p:spPr>
      </p:sp>
      <p:sp>
        <p:nvSpPr>
          <p:cNvPr id="662530" name="ノート プレースホルダ 2"/>
          <p:cNvSpPr>
            <a:spLocks noGrp="1"/>
          </p:cNvSpPr>
          <p:nvPr>
            <p:ph type="body" idx="1"/>
          </p:nvPr>
        </p:nvSpPr>
        <p:spPr>
          <a:noFill/>
          <a:ln/>
        </p:spPr>
        <p:txBody>
          <a:bodyPr lIns="91413" tIns="45707" rIns="91413" bIns="45707"/>
          <a:lstStyle/>
          <a:p>
            <a:endParaRPr lang="ja-JP" altLang="en-US" dirty="0" smtClean="0"/>
          </a:p>
        </p:txBody>
      </p:sp>
      <p:sp>
        <p:nvSpPr>
          <p:cNvPr id="662531" name="スライド番号プレースホルダ 3"/>
          <p:cNvSpPr txBox="1">
            <a:spLocks noGrp="1"/>
          </p:cNvSpPr>
          <p:nvPr/>
        </p:nvSpPr>
        <p:spPr bwMode="auto">
          <a:xfrm>
            <a:off x="3856038" y="9440863"/>
            <a:ext cx="2947987" cy="496887"/>
          </a:xfrm>
          <a:prstGeom prst="rect">
            <a:avLst/>
          </a:prstGeom>
          <a:noFill/>
          <a:ln w="9525">
            <a:noFill/>
            <a:miter lim="800000"/>
            <a:headEnd/>
            <a:tailEnd/>
          </a:ln>
        </p:spPr>
        <p:txBody>
          <a:bodyPr lIns="91413" tIns="45707" rIns="91413" bIns="45707" anchor="b"/>
          <a:lstStyle/>
          <a:p>
            <a:pPr algn="r"/>
            <a:fld id="{594C29A8-2A2C-46B3-AE7B-788FC98C41B3}" type="slidenum">
              <a:rPr lang="en-US" altLang="ja-JP" b="0">
                <a:latin typeface="Arial" charset="0"/>
                <a:ea typeface="ＭＳ Ｐゴシック" charset="-128"/>
              </a:rPr>
              <a:pPr algn="r"/>
              <a:t>30</a:t>
            </a:fld>
            <a:endParaRPr lang="en-US" altLang="ja-JP" b="0">
              <a:latin typeface="Arial" charset="0"/>
              <a:ea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01" name="スライド イメージ プレースホルダ 1"/>
          <p:cNvSpPr>
            <a:spLocks noGrp="1" noRot="1" noChangeAspect="1" noTextEdit="1"/>
          </p:cNvSpPr>
          <p:nvPr>
            <p:ph type="sldImg"/>
          </p:nvPr>
        </p:nvSpPr>
        <p:spPr bwMode="auto">
          <a:xfrm>
            <a:off x="920750" y="746125"/>
            <a:ext cx="4968875" cy="3725863"/>
          </a:xfrm>
          <a:noFill/>
          <a:ln>
            <a:solidFill>
              <a:srgbClr val="000000"/>
            </a:solidFill>
            <a:miter lim="800000"/>
            <a:headEnd/>
            <a:tailEnd/>
          </a:ln>
        </p:spPr>
      </p:sp>
      <p:sp>
        <p:nvSpPr>
          <p:cNvPr id="665602" name="ノート プレースホルダ 2"/>
          <p:cNvSpPr>
            <a:spLocks noGrp="1"/>
          </p:cNvSpPr>
          <p:nvPr>
            <p:ph type="body" idx="1"/>
          </p:nvPr>
        </p:nvSpPr>
        <p:spPr>
          <a:noFill/>
          <a:ln/>
        </p:spPr>
        <p:txBody>
          <a:bodyPr lIns="91413" tIns="45707" rIns="91413" bIns="45707"/>
          <a:lstStyle/>
          <a:p>
            <a:r>
              <a:rPr lang="en-US" altLang="ja-JP" smtClean="0"/>
              <a:t>0.5</a:t>
            </a:r>
            <a:endParaRPr lang="ja-JP" altLang="en-US" smtClean="0"/>
          </a:p>
        </p:txBody>
      </p:sp>
      <p:sp>
        <p:nvSpPr>
          <p:cNvPr id="665603" name="スライド番号プレースホルダ 3"/>
          <p:cNvSpPr txBox="1">
            <a:spLocks noGrp="1"/>
          </p:cNvSpPr>
          <p:nvPr/>
        </p:nvSpPr>
        <p:spPr bwMode="auto">
          <a:xfrm>
            <a:off x="3856038" y="9440863"/>
            <a:ext cx="2947987" cy="496887"/>
          </a:xfrm>
          <a:prstGeom prst="rect">
            <a:avLst/>
          </a:prstGeom>
          <a:noFill/>
          <a:ln w="9525">
            <a:noFill/>
            <a:miter lim="800000"/>
            <a:headEnd/>
            <a:tailEnd/>
          </a:ln>
        </p:spPr>
        <p:txBody>
          <a:bodyPr lIns="91413" tIns="45707" rIns="91413" bIns="45707" anchor="b"/>
          <a:lstStyle/>
          <a:p>
            <a:pPr algn="r"/>
            <a:fld id="{82F69DA8-189C-4783-BD64-287CDF1FD74D}" type="slidenum">
              <a:rPr lang="en-US" altLang="ja-JP" b="0">
                <a:latin typeface="Arial" charset="0"/>
                <a:ea typeface="ＭＳ Ｐゴシック" charset="-128"/>
              </a:rPr>
              <a:pPr algn="r"/>
              <a:t>32</a:t>
            </a:fld>
            <a:endParaRPr lang="en-US" altLang="ja-JP" b="0">
              <a:latin typeface="Arial" charset="0"/>
              <a:ea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649" name="スライド イメージ プレースホルダ 1"/>
          <p:cNvSpPr>
            <a:spLocks noGrp="1" noRot="1" noChangeAspect="1" noTextEdit="1"/>
          </p:cNvSpPr>
          <p:nvPr>
            <p:ph type="sldImg"/>
          </p:nvPr>
        </p:nvSpPr>
        <p:spPr bwMode="auto">
          <a:xfrm>
            <a:off x="920750" y="746125"/>
            <a:ext cx="4968875" cy="3725863"/>
          </a:xfrm>
          <a:noFill/>
          <a:ln>
            <a:solidFill>
              <a:srgbClr val="000000"/>
            </a:solidFill>
            <a:miter lim="800000"/>
            <a:headEnd/>
            <a:tailEnd/>
          </a:ln>
        </p:spPr>
      </p:sp>
      <p:sp>
        <p:nvSpPr>
          <p:cNvPr id="667650" name="ノート プレースホルダ 2"/>
          <p:cNvSpPr>
            <a:spLocks noGrp="1"/>
          </p:cNvSpPr>
          <p:nvPr>
            <p:ph type="body" idx="1"/>
          </p:nvPr>
        </p:nvSpPr>
        <p:spPr>
          <a:noFill/>
          <a:ln/>
        </p:spPr>
        <p:txBody>
          <a:bodyPr lIns="91413" tIns="45707" rIns="91413" bIns="45707"/>
          <a:lstStyle/>
          <a:p>
            <a:endParaRPr lang="ja-JP" altLang="en-US" dirty="0" smtClean="0"/>
          </a:p>
        </p:txBody>
      </p:sp>
      <p:sp>
        <p:nvSpPr>
          <p:cNvPr id="667651" name="スライド番号プレースホルダ 3"/>
          <p:cNvSpPr txBox="1">
            <a:spLocks noGrp="1"/>
          </p:cNvSpPr>
          <p:nvPr/>
        </p:nvSpPr>
        <p:spPr bwMode="auto">
          <a:xfrm>
            <a:off x="3856038" y="9440863"/>
            <a:ext cx="2947987" cy="496887"/>
          </a:xfrm>
          <a:prstGeom prst="rect">
            <a:avLst/>
          </a:prstGeom>
          <a:noFill/>
          <a:ln w="9525">
            <a:noFill/>
            <a:miter lim="800000"/>
            <a:headEnd/>
            <a:tailEnd/>
          </a:ln>
        </p:spPr>
        <p:txBody>
          <a:bodyPr lIns="91413" tIns="45707" rIns="91413" bIns="45707" anchor="b"/>
          <a:lstStyle/>
          <a:p>
            <a:pPr algn="r"/>
            <a:fld id="{C429A286-DDF3-4CF7-BEA7-5B7F2FB7B272}" type="slidenum">
              <a:rPr lang="en-US" altLang="ja-JP" b="0">
                <a:latin typeface="Arial" charset="0"/>
                <a:ea typeface="ＭＳ Ｐゴシック" charset="-128"/>
              </a:rPr>
              <a:pPr algn="r"/>
              <a:t>33</a:t>
            </a:fld>
            <a:endParaRPr lang="en-US" altLang="ja-JP" b="0">
              <a:latin typeface="Arial" charset="0"/>
              <a:ea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697" name="スライド イメージ プレースホルダ 1"/>
          <p:cNvSpPr>
            <a:spLocks noGrp="1" noRot="1" noChangeAspect="1"/>
          </p:cNvSpPr>
          <p:nvPr>
            <p:ph type="sldImg"/>
          </p:nvPr>
        </p:nvSpPr>
        <p:spPr bwMode="auto">
          <a:xfrm>
            <a:off x="919163" y="746125"/>
            <a:ext cx="4968875" cy="3727450"/>
          </a:xfrm>
          <a:noFill/>
          <a:ln>
            <a:solidFill>
              <a:srgbClr val="000000"/>
            </a:solidFill>
            <a:miter lim="800000"/>
            <a:headEnd/>
            <a:tailEnd/>
          </a:ln>
        </p:spPr>
      </p:sp>
      <p:sp>
        <p:nvSpPr>
          <p:cNvPr id="669698" name="ノート プレースホルダ 2"/>
          <p:cNvSpPr>
            <a:spLocks noGrp="1"/>
          </p:cNvSpPr>
          <p:nvPr>
            <p:ph type="body" idx="1"/>
          </p:nvPr>
        </p:nvSpPr>
        <p:spPr>
          <a:noFill/>
          <a:ln/>
        </p:spPr>
        <p:txBody>
          <a:bodyPr/>
          <a:lstStyle/>
          <a:p>
            <a:endParaRPr lang="ja-JP" altLang="en-US" smtClean="0"/>
          </a:p>
        </p:txBody>
      </p:sp>
      <p:sp>
        <p:nvSpPr>
          <p:cNvPr id="669699" name="スライド番号プレースホルダ 3"/>
          <p:cNvSpPr>
            <a:spLocks noGrp="1"/>
          </p:cNvSpPr>
          <p:nvPr>
            <p:ph type="sldNum" sz="quarter" idx="5"/>
          </p:nvPr>
        </p:nvSpPr>
        <p:spPr>
          <a:noFill/>
        </p:spPr>
        <p:txBody>
          <a:bodyPr/>
          <a:lstStyle/>
          <a:p>
            <a:fld id="{F787B6A4-95ED-4D45-93CD-D48CDFB3A224}" type="slidenum">
              <a:rPr lang="ja-JP" altLang="en-US" smtClean="0"/>
              <a:pPr/>
              <a:t>34</a:t>
            </a:fld>
            <a:endParaRPr lang="en-US" altLang="ja-JP"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3906" name="Rectangle 7"/>
          <p:cNvSpPr txBox="1">
            <a:spLocks noGrp="1" noChangeArrowheads="1"/>
          </p:cNvSpPr>
          <p:nvPr/>
        </p:nvSpPr>
        <p:spPr bwMode="auto">
          <a:xfrm>
            <a:off x="3856038" y="9440863"/>
            <a:ext cx="2947987" cy="496887"/>
          </a:xfrm>
          <a:prstGeom prst="rect">
            <a:avLst/>
          </a:prstGeom>
          <a:noFill/>
          <a:ln w="9525">
            <a:noFill/>
            <a:miter lim="800000"/>
            <a:headEnd/>
            <a:tailEnd/>
          </a:ln>
        </p:spPr>
        <p:txBody>
          <a:bodyPr lIns="91413" tIns="45707" rIns="91413" bIns="45707" anchor="b"/>
          <a:lstStyle/>
          <a:p>
            <a:pPr algn="r"/>
            <a:fld id="{8B2E159E-E11C-4B72-88E7-67AF67E1F7B3}" type="slidenum">
              <a:rPr lang="en-US" altLang="ja-JP" b="0">
                <a:latin typeface="Arial" charset="0"/>
                <a:ea typeface="ＭＳ Ｐゴシック" charset="-128"/>
              </a:rPr>
              <a:pPr algn="r"/>
              <a:t>40</a:t>
            </a:fld>
            <a:endParaRPr lang="en-US" altLang="ja-JP" b="0">
              <a:latin typeface="Arial" charset="0"/>
              <a:ea typeface="ＭＳ Ｐゴシック" charset="-128"/>
            </a:endParaRPr>
          </a:p>
        </p:txBody>
      </p:sp>
      <p:sp>
        <p:nvSpPr>
          <p:cNvPr id="763907" name="スライド イメージ プレースホルダ 1"/>
          <p:cNvSpPr>
            <a:spLocks noGrp="1" noRot="1" noChangeAspect="1" noTextEdit="1"/>
          </p:cNvSpPr>
          <p:nvPr>
            <p:ph type="sldImg"/>
          </p:nvPr>
        </p:nvSpPr>
        <p:spPr bwMode="auto">
          <a:xfrm>
            <a:off x="920750" y="746125"/>
            <a:ext cx="4968875" cy="3725863"/>
          </a:xfrm>
          <a:noFill/>
          <a:ln>
            <a:solidFill>
              <a:srgbClr val="000000"/>
            </a:solidFill>
            <a:miter lim="800000"/>
            <a:headEnd/>
            <a:tailEnd/>
          </a:ln>
        </p:spPr>
      </p:sp>
      <p:sp>
        <p:nvSpPr>
          <p:cNvPr id="763908" name="ノート プレースホルダ 2"/>
          <p:cNvSpPr>
            <a:spLocks noGrp="1"/>
          </p:cNvSpPr>
          <p:nvPr>
            <p:ph type="body" idx="1"/>
          </p:nvPr>
        </p:nvSpPr>
        <p:spPr>
          <a:noFill/>
          <a:ln/>
        </p:spPr>
        <p:txBody>
          <a:bodyPr lIns="91413" tIns="45707" rIns="91413" bIns="45707"/>
          <a:lstStyle/>
          <a:p>
            <a:pPr eaLnBrk="1" hangingPunct="1"/>
            <a:endParaRPr lang="ja-JP" altLang="en-US" dirty="0" smtClean="0"/>
          </a:p>
        </p:txBody>
      </p:sp>
      <p:sp>
        <p:nvSpPr>
          <p:cNvPr id="763909" name="スライド番号プレースホルダ 3"/>
          <p:cNvSpPr txBox="1">
            <a:spLocks noGrp="1"/>
          </p:cNvSpPr>
          <p:nvPr/>
        </p:nvSpPr>
        <p:spPr bwMode="auto">
          <a:xfrm>
            <a:off x="3856038" y="9440863"/>
            <a:ext cx="2947987" cy="496887"/>
          </a:xfrm>
          <a:prstGeom prst="rect">
            <a:avLst/>
          </a:prstGeom>
          <a:noFill/>
          <a:ln w="9525">
            <a:noFill/>
            <a:miter lim="800000"/>
            <a:headEnd/>
            <a:tailEnd/>
          </a:ln>
        </p:spPr>
        <p:txBody>
          <a:bodyPr lIns="91413" tIns="45707" rIns="91413" bIns="45707" anchor="b"/>
          <a:lstStyle/>
          <a:p>
            <a:pPr algn="r"/>
            <a:fld id="{791EBA63-C2F7-44B6-AFB0-894EC38AB045}" type="slidenum">
              <a:rPr lang="en-US" altLang="ja-JP" b="0"/>
              <a:pPr algn="r"/>
              <a:t>40</a:t>
            </a:fld>
            <a:endParaRPr lang="en-US" altLang="ja-JP" b="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5954" name="Rectangle 7"/>
          <p:cNvSpPr txBox="1">
            <a:spLocks noGrp="1" noChangeArrowheads="1"/>
          </p:cNvSpPr>
          <p:nvPr/>
        </p:nvSpPr>
        <p:spPr bwMode="auto">
          <a:xfrm>
            <a:off x="3856038" y="9440863"/>
            <a:ext cx="2947987" cy="496887"/>
          </a:xfrm>
          <a:prstGeom prst="rect">
            <a:avLst/>
          </a:prstGeom>
          <a:noFill/>
          <a:ln w="9525">
            <a:noFill/>
            <a:miter lim="800000"/>
            <a:headEnd/>
            <a:tailEnd/>
          </a:ln>
        </p:spPr>
        <p:txBody>
          <a:bodyPr lIns="91413" tIns="45707" rIns="91413" bIns="45707" anchor="b"/>
          <a:lstStyle/>
          <a:p>
            <a:pPr algn="r"/>
            <a:fld id="{403C57B3-E355-4D0D-ABA8-62B2FD75A73E}" type="slidenum">
              <a:rPr lang="en-US" altLang="ja-JP" b="0">
                <a:latin typeface="Arial" charset="0"/>
                <a:ea typeface="ＭＳ Ｐゴシック" charset="-128"/>
              </a:rPr>
              <a:pPr algn="r"/>
              <a:t>41</a:t>
            </a:fld>
            <a:endParaRPr lang="en-US" altLang="ja-JP" b="0">
              <a:latin typeface="Arial" charset="0"/>
              <a:ea typeface="ＭＳ Ｐゴシック" charset="-128"/>
            </a:endParaRPr>
          </a:p>
        </p:txBody>
      </p:sp>
      <p:sp>
        <p:nvSpPr>
          <p:cNvPr id="765955" name="スライド イメージ プレースホルダ 1"/>
          <p:cNvSpPr>
            <a:spLocks noGrp="1" noRot="1" noChangeAspect="1" noTextEdit="1"/>
          </p:cNvSpPr>
          <p:nvPr>
            <p:ph type="sldImg"/>
          </p:nvPr>
        </p:nvSpPr>
        <p:spPr bwMode="auto">
          <a:xfrm>
            <a:off x="920750" y="746125"/>
            <a:ext cx="4968875" cy="3725863"/>
          </a:xfrm>
          <a:noFill/>
          <a:ln>
            <a:solidFill>
              <a:srgbClr val="000000"/>
            </a:solidFill>
            <a:miter lim="800000"/>
            <a:headEnd/>
            <a:tailEnd/>
          </a:ln>
        </p:spPr>
      </p:sp>
      <p:sp>
        <p:nvSpPr>
          <p:cNvPr id="765956" name="ノート プレースホルダ 2"/>
          <p:cNvSpPr>
            <a:spLocks noGrp="1"/>
          </p:cNvSpPr>
          <p:nvPr>
            <p:ph type="body" idx="1"/>
          </p:nvPr>
        </p:nvSpPr>
        <p:spPr>
          <a:noFill/>
          <a:ln/>
        </p:spPr>
        <p:txBody>
          <a:bodyPr lIns="91413" tIns="45707" rIns="91413" bIns="45707"/>
          <a:lstStyle/>
          <a:p>
            <a:pPr eaLnBrk="1" hangingPunct="1"/>
            <a:endParaRPr lang="ja-JP" altLang="en-US" dirty="0" smtClean="0"/>
          </a:p>
        </p:txBody>
      </p:sp>
      <p:sp>
        <p:nvSpPr>
          <p:cNvPr id="765957" name="スライド番号プレースホルダ 3"/>
          <p:cNvSpPr txBox="1">
            <a:spLocks noGrp="1"/>
          </p:cNvSpPr>
          <p:nvPr/>
        </p:nvSpPr>
        <p:spPr bwMode="auto">
          <a:xfrm>
            <a:off x="3856038" y="9440863"/>
            <a:ext cx="2947987" cy="496887"/>
          </a:xfrm>
          <a:prstGeom prst="rect">
            <a:avLst/>
          </a:prstGeom>
          <a:noFill/>
          <a:ln w="9525">
            <a:noFill/>
            <a:miter lim="800000"/>
            <a:headEnd/>
            <a:tailEnd/>
          </a:ln>
        </p:spPr>
        <p:txBody>
          <a:bodyPr lIns="91413" tIns="45707" rIns="91413" bIns="45707" anchor="b"/>
          <a:lstStyle/>
          <a:p>
            <a:pPr algn="r"/>
            <a:fld id="{71D04151-9EFA-4B28-BB8D-002E5842D624}" type="slidenum">
              <a:rPr lang="en-US" altLang="ja-JP" b="0"/>
              <a:pPr algn="r"/>
              <a:t>41</a:t>
            </a:fld>
            <a:endParaRPr lang="en-US" altLang="ja-JP" b="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TextEdit="1"/>
          </p:cNvSpPr>
          <p:nvPr>
            <p:ph type="sldImg"/>
          </p:nvPr>
        </p:nvSpPr>
        <p:spPr bwMode="auto">
          <a:xfrm>
            <a:off x="919163" y="746125"/>
            <a:ext cx="4968875" cy="3727450"/>
          </a:xfrm>
          <a:noFill/>
          <a:ln>
            <a:solidFill>
              <a:srgbClr val="000000"/>
            </a:solidFill>
            <a:miter lim="800000"/>
            <a:headEnd/>
            <a:tailEnd/>
          </a:ln>
        </p:spPr>
      </p:sp>
      <p:sp>
        <p:nvSpPr>
          <p:cNvPr id="22530" name="Rectangle 3"/>
          <p:cNvSpPr>
            <a:spLocks noGrp="1"/>
          </p:cNvSpPr>
          <p:nvPr>
            <p:ph type="body" idx="1"/>
          </p:nvPr>
        </p:nvSpPr>
        <p:spPr>
          <a:noFill/>
          <a:ln/>
        </p:spPr>
        <p:txBody>
          <a:bodyPr/>
          <a:lstStyle/>
          <a:p>
            <a:endParaRPr lang="ja-JP"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02" name="Rectangle 2"/>
          <p:cNvSpPr>
            <a:spLocks noGrp="1" noRot="1" noChangeAspect="1" noTextEdit="1"/>
          </p:cNvSpPr>
          <p:nvPr>
            <p:ph type="sldImg"/>
          </p:nvPr>
        </p:nvSpPr>
        <p:spPr bwMode="auto">
          <a:xfrm>
            <a:off x="919163" y="746125"/>
            <a:ext cx="4968875" cy="3727450"/>
          </a:xfrm>
          <a:noFill/>
          <a:ln>
            <a:solidFill>
              <a:srgbClr val="000000"/>
            </a:solidFill>
            <a:miter lim="800000"/>
            <a:headEnd/>
            <a:tailEnd/>
          </a:ln>
        </p:spPr>
      </p:sp>
      <p:sp>
        <p:nvSpPr>
          <p:cNvPr id="768003" name="Rectangle 3"/>
          <p:cNvSpPr>
            <a:spLocks noGrp="1"/>
          </p:cNvSpPr>
          <p:nvPr>
            <p:ph type="body" idx="1"/>
          </p:nvPr>
        </p:nvSpPr>
        <p:spPr>
          <a:noFill/>
          <a:ln/>
        </p:spPr>
        <p:txBody>
          <a:bodyPr/>
          <a:lstStyle/>
          <a:p>
            <a:pPr>
              <a:lnSpc>
                <a:spcPct val="90000"/>
              </a:lnSpc>
            </a:pPr>
            <a:endParaRPr lang="ja-JP" altLang="en-US" sz="8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050" name="Rectangle 2"/>
          <p:cNvSpPr>
            <a:spLocks noGrp="1" noRot="1" noChangeAspect="1" noTextEdit="1"/>
          </p:cNvSpPr>
          <p:nvPr>
            <p:ph type="sldImg"/>
          </p:nvPr>
        </p:nvSpPr>
        <p:spPr bwMode="auto">
          <a:xfrm>
            <a:off x="919163" y="746125"/>
            <a:ext cx="4968875" cy="3727450"/>
          </a:xfrm>
          <a:noFill/>
          <a:ln>
            <a:solidFill>
              <a:srgbClr val="000000"/>
            </a:solidFill>
            <a:miter lim="800000"/>
            <a:headEnd/>
            <a:tailEnd/>
          </a:ln>
        </p:spPr>
      </p:sp>
      <p:sp>
        <p:nvSpPr>
          <p:cNvPr id="770051" name="Rectangle 3"/>
          <p:cNvSpPr>
            <a:spLocks noGrp="1"/>
          </p:cNvSpPr>
          <p:nvPr>
            <p:ph type="body" idx="1"/>
          </p:nvPr>
        </p:nvSpPr>
        <p:spPr>
          <a:noFill/>
          <a:ln/>
        </p:spPr>
        <p:txBody>
          <a:bodyPr/>
          <a:lstStyle/>
          <a:p>
            <a:pPr>
              <a:lnSpc>
                <a:spcPct val="90000"/>
              </a:lnSpc>
            </a:pPr>
            <a:endParaRPr lang="ja-JP" altLang="en-US" sz="10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Rectangle 2"/>
          <p:cNvSpPr>
            <a:spLocks noGrp="1" noRot="1" noChangeAspect="1" noTextEdit="1"/>
          </p:cNvSpPr>
          <p:nvPr>
            <p:ph type="sldImg"/>
          </p:nvPr>
        </p:nvSpPr>
        <p:spPr bwMode="auto">
          <a:xfrm>
            <a:off x="919163" y="746125"/>
            <a:ext cx="4968875" cy="3727450"/>
          </a:xfrm>
          <a:noFill/>
          <a:ln>
            <a:solidFill>
              <a:srgbClr val="000000"/>
            </a:solidFill>
            <a:miter lim="800000"/>
            <a:headEnd/>
            <a:tailEnd/>
          </a:ln>
        </p:spPr>
      </p:sp>
      <p:sp>
        <p:nvSpPr>
          <p:cNvPr id="772099" name="Rectangle 3"/>
          <p:cNvSpPr>
            <a:spLocks noGrp="1"/>
          </p:cNvSpPr>
          <p:nvPr>
            <p:ph type="body" idx="1"/>
          </p:nvPr>
        </p:nvSpPr>
        <p:spPr>
          <a:noFill/>
          <a:ln/>
        </p:spPr>
        <p:txBody>
          <a:bodyPr/>
          <a:lstStyle/>
          <a:p>
            <a:endParaRPr lang="ja-JP"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146" name="Rectangle 2"/>
          <p:cNvSpPr>
            <a:spLocks noGrp="1" noRot="1" noChangeAspect="1" noTextEdit="1"/>
          </p:cNvSpPr>
          <p:nvPr>
            <p:ph type="sldImg"/>
          </p:nvPr>
        </p:nvSpPr>
        <p:spPr bwMode="auto">
          <a:xfrm>
            <a:off x="919163" y="746125"/>
            <a:ext cx="4968875" cy="3727450"/>
          </a:xfrm>
          <a:noFill/>
          <a:ln>
            <a:solidFill>
              <a:srgbClr val="000000"/>
            </a:solidFill>
            <a:miter lim="800000"/>
            <a:headEnd/>
            <a:tailEnd/>
          </a:ln>
        </p:spPr>
      </p:sp>
      <p:sp>
        <p:nvSpPr>
          <p:cNvPr id="774147" name="Rectangle 3"/>
          <p:cNvSpPr>
            <a:spLocks noGrp="1"/>
          </p:cNvSpPr>
          <p:nvPr>
            <p:ph type="body" idx="1"/>
          </p:nvPr>
        </p:nvSpPr>
        <p:spPr>
          <a:noFill/>
          <a:ln/>
        </p:spPr>
        <p:txBody>
          <a:bodyPr/>
          <a:lstStyle/>
          <a:p>
            <a:endParaRPr lang="ja-JP"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6194" name="Rectangle 2"/>
          <p:cNvSpPr>
            <a:spLocks noGrp="1" noRot="1" noChangeAspect="1" noTextEdit="1"/>
          </p:cNvSpPr>
          <p:nvPr>
            <p:ph type="sldImg"/>
          </p:nvPr>
        </p:nvSpPr>
        <p:spPr bwMode="auto">
          <a:xfrm>
            <a:off x="919163" y="746125"/>
            <a:ext cx="4968875" cy="3727450"/>
          </a:xfrm>
          <a:noFill/>
          <a:ln>
            <a:solidFill>
              <a:srgbClr val="000000"/>
            </a:solidFill>
            <a:miter lim="800000"/>
            <a:headEnd/>
            <a:tailEnd/>
          </a:ln>
        </p:spPr>
      </p:sp>
      <p:sp>
        <p:nvSpPr>
          <p:cNvPr id="776195" name="Rectangle 3"/>
          <p:cNvSpPr>
            <a:spLocks noGrp="1"/>
          </p:cNvSpPr>
          <p:nvPr>
            <p:ph type="body" idx="1"/>
          </p:nvPr>
        </p:nvSpPr>
        <p:spPr>
          <a:noFill/>
          <a:ln/>
        </p:spPr>
        <p:txBody>
          <a:bodyPr/>
          <a:lstStyle/>
          <a:p>
            <a:endParaRPr lang="ja-JP"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42" name="Rectangle 2"/>
          <p:cNvSpPr>
            <a:spLocks noGrp="1" noRot="1" noChangeAspect="1" noTextEdit="1"/>
          </p:cNvSpPr>
          <p:nvPr>
            <p:ph type="sldImg"/>
          </p:nvPr>
        </p:nvSpPr>
        <p:spPr bwMode="auto">
          <a:xfrm>
            <a:off x="919163" y="746125"/>
            <a:ext cx="4968875" cy="3727450"/>
          </a:xfrm>
          <a:noFill/>
          <a:ln>
            <a:solidFill>
              <a:srgbClr val="000000"/>
            </a:solidFill>
            <a:miter lim="800000"/>
            <a:headEnd/>
            <a:tailEnd/>
          </a:ln>
        </p:spPr>
      </p:sp>
      <p:sp>
        <p:nvSpPr>
          <p:cNvPr id="778243" name="Rectangle 3"/>
          <p:cNvSpPr>
            <a:spLocks noGrp="1"/>
          </p:cNvSpPr>
          <p:nvPr>
            <p:ph type="body" idx="1"/>
          </p:nvPr>
        </p:nvSpPr>
        <p:spPr>
          <a:noFill/>
          <a:ln/>
        </p:spPr>
        <p:txBody>
          <a:bodyPr/>
          <a:lstStyle/>
          <a:p>
            <a:endParaRPr lang="ja-JP"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865" name="スライド イメージ プレースホルダ 1"/>
          <p:cNvSpPr>
            <a:spLocks noGrp="1" noRot="1" noChangeAspect="1"/>
          </p:cNvSpPr>
          <p:nvPr>
            <p:ph type="sldImg"/>
          </p:nvPr>
        </p:nvSpPr>
        <p:spPr bwMode="auto">
          <a:xfrm>
            <a:off x="919163" y="746125"/>
            <a:ext cx="4968875" cy="3727450"/>
          </a:xfrm>
          <a:noFill/>
          <a:ln>
            <a:solidFill>
              <a:srgbClr val="000000"/>
            </a:solidFill>
            <a:miter lim="800000"/>
            <a:headEnd/>
            <a:tailEnd/>
          </a:ln>
        </p:spPr>
      </p:sp>
      <p:sp>
        <p:nvSpPr>
          <p:cNvPr id="676866" name="ノート プレースホルダ 2"/>
          <p:cNvSpPr>
            <a:spLocks noGrp="1"/>
          </p:cNvSpPr>
          <p:nvPr>
            <p:ph type="body" idx="1"/>
          </p:nvPr>
        </p:nvSpPr>
        <p:spPr>
          <a:noFill/>
          <a:ln/>
        </p:spPr>
        <p:txBody>
          <a:bodyPr/>
          <a:lstStyle/>
          <a:p>
            <a:endParaRPr lang="ja-JP" altLang="en-US" smtClean="0"/>
          </a:p>
        </p:txBody>
      </p:sp>
      <p:sp>
        <p:nvSpPr>
          <p:cNvPr id="676867" name="スライド番号プレースホルダ 3"/>
          <p:cNvSpPr>
            <a:spLocks noGrp="1"/>
          </p:cNvSpPr>
          <p:nvPr>
            <p:ph type="sldNum" sz="quarter" idx="5"/>
          </p:nvPr>
        </p:nvSpPr>
        <p:spPr>
          <a:noFill/>
        </p:spPr>
        <p:txBody>
          <a:bodyPr/>
          <a:lstStyle/>
          <a:p>
            <a:fld id="{8F944EFD-6074-4D96-B975-6698401B767F}" type="slidenum">
              <a:rPr lang="ja-JP" altLang="en-US" smtClean="0"/>
              <a:pPr/>
              <a:t>54</a:t>
            </a:fld>
            <a:endParaRPr lang="en-US" altLang="ja-JP"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txBox="1">
            <a:spLocks noGrp="1" noChangeArrowheads="1"/>
          </p:cNvSpPr>
          <p:nvPr/>
        </p:nvSpPr>
        <p:spPr bwMode="auto">
          <a:xfrm>
            <a:off x="3856038" y="9440863"/>
            <a:ext cx="2947987" cy="496887"/>
          </a:xfrm>
          <a:prstGeom prst="rect">
            <a:avLst/>
          </a:prstGeom>
          <a:noFill/>
          <a:ln w="9525">
            <a:noFill/>
            <a:miter lim="800000"/>
            <a:headEnd/>
            <a:tailEnd/>
          </a:ln>
        </p:spPr>
        <p:txBody>
          <a:bodyPr lIns="91413" tIns="45707" rIns="91413" bIns="45707" anchor="b"/>
          <a:lstStyle/>
          <a:p>
            <a:pPr algn="r"/>
            <a:fld id="{2ADB84DF-67FF-49E2-BA43-24343EEDA086}" type="slidenum">
              <a:rPr lang="en-US" altLang="ja-JP" b="0">
                <a:latin typeface="Arial" charset="0"/>
                <a:ea typeface="ＭＳ Ｐゴシック" charset="-128"/>
              </a:rPr>
              <a:pPr algn="r"/>
              <a:t>3</a:t>
            </a:fld>
            <a:endParaRPr lang="en-US" altLang="ja-JP" b="0">
              <a:latin typeface="Arial" charset="0"/>
              <a:ea typeface="ＭＳ Ｐゴシック" charset="-128"/>
            </a:endParaRPr>
          </a:p>
        </p:txBody>
      </p:sp>
      <p:sp>
        <p:nvSpPr>
          <p:cNvPr id="24578" name="スライド イメージ プレースホルダ 1"/>
          <p:cNvSpPr>
            <a:spLocks noGrp="1" noRot="1" noChangeAspect="1" noTextEdit="1"/>
          </p:cNvSpPr>
          <p:nvPr>
            <p:ph type="sldImg"/>
          </p:nvPr>
        </p:nvSpPr>
        <p:spPr bwMode="auto">
          <a:xfrm>
            <a:off x="920750" y="746125"/>
            <a:ext cx="4968875" cy="3725863"/>
          </a:xfrm>
          <a:noFill/>
          <a:ln>
            <a:solidFill>
              <a:srgbClr val="000000"/>
            </a:solidFill>
            <a:miter lim="800000"/>
            <a:headEnd/>
            <a:tailEnd/>
          </a:ln>
        </p:spPr>
      </p:sp>
      <p:sp>
        <p:nvSpPr>
          <p:cNvPr id="24579" name="ノート プレースホルダ 2"/>
          <p:cNvSpPr>
            <a:spLocks noGrp="1"/>
          </p:cNvSpPr>
          <p:nvPr>
            <p:ph type="body" idx="1"/>
          </p:nvPr>
        </p:nvSpPr>
        <p:spPr>
          <a:noFill/>
          <a:ln/>
        </p:spPr>
        <p:txBody>
          <a:bodyPr lIns="91413" tIns="45707" rIns="91413" bIns="45707"/>
          <a:lstStyle/>
          <a:p>
            <a:endParaRPr lang="ja-JP" altLang="en-US" dirty="0" smtClean="0"/>
          </a:p>
        </p:txBody>
      </p:sp>
      <p:sp>
        <p:nvSpPr>
          <p:cNvPr id="24580" name="スライド番号プレースホルダ 3"/>
          <p:cNvSpPr txBox="1">
            <a:spLocks noGrp="1"/>
          </p:cNvSpPr>
          <p:nvPr/>
        </p:nvSpPr>
        <p:spPr bwMode="auto">
          <a:xfrm>
            <a:off x="3856038" y="9440863"/>
            <a:ext cx="2947987" cy="496887"/>
          </a:xfrm>
          <a:prstGeom prst="rect">
            <a:avLst/>
          </a:prstGeom>
          <a:noFill/>
          <a:ln w="9525">
            <a:noFill/>
            <a:miter lim="800000"/>
            <a:headEnd/>
            <a:tailEnd/>
          </a:ln>
        </p:spPr>
        <p:txBody>
          <a:bodyPr lIns="91413" tIns="45707" rIns="91413" bIns="45707" anchor="b"/>
          <a:lstStyle/>
          <a:p>
            <a:pPr algn="r"/>
            <a:fld id="{1E4102BD-222D-4CE9-9803-BB93D84FA019}" type="slidenum">
              <a:rPr lang="en-US" altLang="ja-JP" b="0"/>
              <a:pPr algn="r"/>
              <a:t>3</a:t>
            </a:fld>
            <a:endParaRPr lang="en-US" altLang="ja-JP" b="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txBox="1">
            <a:spLocks noGrp="1" noChangeArrowheads="1"/>
          </p:cNvSpPr>
          <p:nvPr/>
        </p:nvSpPr>
        <p:spPr bwMode="auto">
          <a:xfrm>
            <a:off x="3856038" y="9440863"/>
            <a:ext cx="2947987" cy="496887"/>
          </a:xfrm>
          <a:prstGeom prst="rect">
            <a:avLst/>
          </a:prstGeom>
          <a:noFill/>
          <a:ln w="9525">
            <a:noFill/>
            <a:miter lim="800000"/>
            <a:headEnd/>
            <a:tailEnd/>
          </a:ln>
        </p:spPr>
        <p:txBody>
          <a:bodyPr lIns="91413" tIns="45707" rIns="91413" bIns="45707" anchor="b"/>
          <a:lstStyle/>
          <a:p>
            <a:pPr algn="r"/>
            <a:fld id="{F2E7F360-19B6-4D03-B45C-977318009364}" type="slidenum">
              <a:rPr lang="en-US" altLang="ja-JP" b="0">
                <a:latin typeface="Arial" charset="0"/>
                <a:ea typeface="ＭＳ Ｐゴシック" charset="-128"/>
              </a:rPr>
              <a:pPr algn="r"/>
              <a:t>4</a:t>
            </a:fld>
            <a:endParaRPr lang="en-US" altLang="ja-JP" b="0">
              <a:latin typeface="Arial" charset="0"/>
              <a:ea typeface="ＭＳ Ｐゴシック" charset="-128"/>
            </a:endParaRPr>
          </a:p>
        </p:txBody>
      </p:sp>
      <p:sp>
        <p:nvSpPr>
          <p:cNvPr id="26626" name="スライド イメージ プレースホルダ 1"/>
          <p:cNvSpPr>
            <a:spLocks noGrp="1" noRot="1" noChangeAspect="1" noTextEdit="1"/>
          </p:cNvSpPr>
          <p:nvPr>
            <p:ph type="sldImg"/>
          </p:nvPr>
        </p:nvSpPr>
        <p:spPr bwMode="auto">
          <a:xfrm>
            <a:off x="920750" y="746125"/>
            <a:ext cx="4968875" cy="3725863"/>
          </a:xfrm>
          <a:noFill/>
          <a:ln>
            <a:solidFill>
              <a:srgbClr val="000000"/>
            </a:solidFill>
            <a:miter lim="800000"/>
            <a:headEnd/>
            <a:tailEnd/>
          </a:ln>
        </p:spPr>
      </p:sp>
      <p:sp>
        <p:nvSpPr>
          <p:cNvPr id="26627" name="ノート プレースホルダ 2"/>
          <p:cNvSpPr>
            <a:spLocks noGrp="1"/>
          </p:cNvSpPr>
          <p:nvPr>
            <p:ph type="body" idx="1"/>
          </p:nvPr>
        </p:nvSpPr>
        <p:spPr>
          <a:noFill/>
          <a:ln/>
        </p:spPr>
        <p:txBody>
          <a:bodyPr lIns="91413" tIns="45707" rIns="91413" bIns="45707"/>
          <a:lstStyle/>
          <a:p>
            <a:pPr eaLnBrk="1" hangingPunct="1"/>
            <a:endParaRPr lang="ja-JP" altLang="en-US" sz="1000" dirty="0" smtClean="0"/>
          </a:p>
        </p:txBody>
      </p:sp>
      <p:sp>
        <p:nvSpPr>
          <p:cNvPr id="26628" name="スライド番号プレースホルダ 3"/>
          <p:cNvSpPr txBox="1">
            <a:spLocks noGrp="1"/>
          </p:cNvSpPr>
          <p:nvPr/>
        </p:nvSpPr>
        <p:spPr bwMode="auto">
          <a:xfrm>
            <a:off x="3856038" y="9440863"/>
            <a:ext cx="2947987" cy="496887"/>
          </a:xfrm>
          <a:prstGeom prst="rect">
            <a:avLst/>
          </a:prstGeom>
          <a:noFill/>
          <a:ln w="9525">
            <a:noFill/>
            <a:miter lim="800000"/>
            <a:headEnd/>
            <a:tailEnd/>
          </a:ln>
        </p:spPr>
        <p:txBody>
          <a:bodyPr lIns="91413" tIns="45707" rIns="91413" bIns="45707" anchor="b"/>
          <a:lstStyle/>
          <a:p>
            <a:pPr algn="r"/>
            <a:fld id="{6390A54A-75D1-472D-A7EC-C6BF0E267954}" type="slidenum">
              <a:rPr lang="en-US" altLang="ja-JP" b="0"/>
              <a:pPr algn="r"/>
              <a:t>4</a:t>
            </a:fld>
            <a:endParaRPr lang="en-US" altLang="ja-JP" b="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スライド イメージ プレースホルダ 1"/>
          <p:cNvSpPr>
            <a:spLocks noGrp="1" noRot="1" noChangeAspect="1"/>
          </p:cNvSpPr>
          <p:nvPr>
            <p:ph type="sldImg"/>
          </p:nvPr>
        </p:nvSpPr>
        <p:spPr bwMode="auto">
          <a:xfrm>
            <a:off x="919163" y="746125"/>
            <a:ext cx="4968875" cy="3727450"/>
          </a:xfrm>
          <a:noFill/>
          <a:ln>
            <a:solidFill>
              <a:srgbClr val="000000"/>
            </a:solidFill>
            <a:miter lim="800000"/>
            <a:headEnd/>
            <a:tailEnd/>
          </a:ln>
        </p:spPr>
      </p:sp>
      <p:sp>
        <p:nvSpPr>
          <p:cNvPr id="29698" name="ノート プレースホルダ 2"/>
          <p:cNvSpPr>
            <a:spLocks noGrp="1"/>
          </p:cNvSpPr>
          <p:nvPr>
            <p:ph type="body" idx="1"/>
          </p:nvPr>
        </p:nvSpPr>
        <p:spPr>
          <a:noFill/>
          <a:ln/>
        </p:spPr>
        <p:txBody>
          <a:bodyPr/>
          <a:lstStyle/>
          <a:p>
            <a:endParaRPr lang="ja-JP" altLang="en-US" dirty="0" smtClean="0"/>
          </a:p>
        </p:txBody>
      </p:sp>
      <p:sp>
        <p:nvSpPr>
          <p:cNvPr id="29699" name="スライド番号プレースホルダ 3"/>
          <p:cNvSpPr>
            <a:spLocks noGrp="1"/>
          </p:cNvSpPr>
          <p:nvPr>
            <p:ph type="sldNum" sz="quarter" idx="5"/>
          </p:nvPr>
        </p:nvSpPr>
        <p:spPr>
          <a:noFill/>
        </p:spPr>
        <p:txBody>
          <a:bodyPr/>
          <a:lstStyle/>
          <a:p>
            <a:fld id="{507D3E0E-0194-46F3-B0D2-75A424EE42A9}" type="slidenum">
              <a:rPr lang="ja-JP" altLang="en-US" smtClean="0"/>
              <a:pPr/>
              <a:t>6</a:t>
            </a:fld>
            <a:endParaRPr lang="en-US" altLang="ja-JP"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スライド イメージ プレースホルダ 1"/>
          <p:cNvSpPr>
            <a:spLocks noGrp="1" noRot="1" noChangeAspect="1" noTextEdit="1"/>
          </p:cNvSpPr>
          <p:nvPr>
            <p:ph type="sldImg"/>
          </p:nvPr>
        </p:nvSpPr>
        <p:spPr bwMode="auto">
          <a:xfrm>
            <a:off x="919163" y="746125"/>
            <a:ext cx="4968875" cy="3727450"/>
          </a:xfrm>
          <a:noFill/>
          <a:ln>
            <a:solidFill>
              <a:srgbClr val="000000"/>
            </a:solidFill>
            <a:miter lim="800000"/>
            <a:headEnd/>
            <a:tailEnd/>
          </a:ln>
        </p:spPr>
      </p:sp>
      <p:sp>
        <p:nvSpPr>
          <p:cNvPr id="31746" name="ノート プレースホルダ 2"/>
          <p:cNvSpPr>
            <a:spLocks noGrp="1"/>
          </p:cNvSpPr>
          <p:nvPr>
            <p:ph type="body" idx="1"/>
          </p:nvPr>
        </p:nvSpPr>
        <p:spPr>
          <a:noFill/>
          <a:ln/>
        </p:spPr>
        <p:txBody>
          <a:bodyPr/>
          <a:lstStyle/>
          <a:p>
            <a:endParaRPr lang="ja-JP" altLang="en-US" smtClean="0"/>
          </a:p>
        </p:txBody>
      </p:sp>
      <p:sp>
        <p:nvSpPr>
          <p:cNvPr id="31747" name="スライド番号プレースホルダ 3"/>
          <p:cNvSpPr txBox="1">
            <a:spLocks noGrp="1"/>
          </p:cNvSpPr>
          <p:nvPr/>
        </p:nvSpPr>
        <p:spPr bwMode="auto">
          <a:xfrm>
            <a:off x="3854450" y="9440863"/>
            <a:ext cx="2949575" cy="496887"/>
          </a:xfrm>
          <a:prstGeom prst="rect">
            <a:avLst/>
          </a:prstGeom>
          <a:noFill/>
          <a:ln w="9525">
            <a:noFill/>
            <a:miter lim="800000"/>
            <a:headEnd/>
            <a:tailEnd/>
          </a:ln>
        </p:spPr>
        <p:txBody>
          <a:bodyPr lIns="91541" tIns="45770" rIns="91541" bIns="45770" anchor="b"/>
          <a:lstStyle/>
          <a:p>
            <a:pPr algn="r" defTabSz="915988"/>
            <a:fld id="{AFD95E22-1C1B-4EB1-96C6-D21DEA27DCC5}" type="slidenum">
              <a:rPr lang="ja-JP" altLang="en-US" b="0"/>
              <a:pPr algn="r" defTabSz="915988"/>
              <a:t>7</a:t>
            </a:fld>
            <a:endParaRPr lang="en-US" altLang="ja-JP" b="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1" name="Rectangle 2"/>
          <p:cNvSpPr>
            <a:spLocks noGrp="1" noRot="1" noChangeAspect="1" noTextEdit="1"/>
          </p:cNvSpPr>
          <p:nvPr>
            <p:ph type="sldImg"/>
          </p:nvPr>
        </p:nvSpPr>
        <p:spPr bwMode="auto">
          <a:xfrm>
            <a:off x="919163" y="746125"/>
            <a:ext cx="4968875" cy="3727450"/>
          </a:xfrm>
          <a:noFill/>
          <a:ln>
            <a:solidFill>
              <a:srgbClr val="000000"/>
            </a:solidFill>
            <a:miter lim="800000"/>
            <a:headEnd/>
            <a:tailEnd/>
          </a:ln>
        </p:spPr>
      </p:sp>
      <p:sp>
        <p:nvSpPr>
          <p:cNvPr id="634882" name="Rectangle 3"/>
          <p:cNvSpPr>
            <a:spLocks noGrp="1"/>
          </p:cNvSpPr>
          <p:nvPr>
            <p:ph type="body" idx="1"/>
          </p:nvPr>
        </p:nvSpPr>
        <p:spPr>
          <a:noFill/>
          <a:ln/>
        </p:spPr>
        <p:txBody>
          <a:bodyPr/>
          <a:lstStyle/>
          <a:p>
            <a:endParaRPr lang="ja-JP"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7" name="スライド イメージ プレースホルダ 1"/>
          <p:cNvSpPr>
            <a:spLocks noGrp="1" noRot="1" noChangeAspect="1"/>
          </p:cNvSpPr>
          <p:nvPr>
            <p:ph type="sldImg"/>
          </p:nvPr>
        </p:nvSpPr>
        <p:spPr bwMode="auto">
          <a:xfrm>
            <a:off x="919163" y="746125"/>
            <a:ext cx="4968875" cy="3727450"/>
          </a:xfrm>
          <a:noFill/>
          <a:ln>
            <a:solidFill>
              <a:srgbClr val="000000"/>
            </a:solidFill>
            <a:miter lim="800000"/>
            <a:headEnd/>
            <a:tailEnd/>
          </a:ln>
        </p:spPr>
      </p:sp>
      <p:sp>
        <p:nvSpPr>
          <p:cNvPr id="638978" name="ノート プレースホルダ 2"/>
          <p:cNvSpPr>
            <a:spLocks noGrp="1"/>
          </p:cNvSpPr>
          <p:nvPr>
            <p:ph type="body" idx="1"/>
          </p:nvPr>
        </p:nvSpPr>
        <p:spPr>
          <a:noFill/>
          <a:ln/>
        </p:spPr>
        <p:txBody>
          <a:bodyPr/>
          <a:lstStyle/>
          <a:p>
            <a:endParaRPr lang="ja-JP" altLang="en-US" smtClean="0"/>
          </a:p>
        </p:txBody>
      </p:sp>
      <p:sp>
        <p:nvSpPr>
          <p:cNvPr id="638979" name="スライド番号プレースホルダ 3"/>
          <p:cNvSpPr>
            <a:spLocks noGrp="1"/>
          </p:cNvSpPr>
          <p:nvPr>
            <p:ph type="sldNum" sz="quarter" idx="5"/>
          </p:nvPr>
        </p:nvSpPr>
        <p:spPr>
          <a:noFill/>
        </p:spPr>
        <p:txBody>
          <a:bodyPr/>
          <a:lstStyle/>
          <a:p>
            <a:fld id="{58B8AAAD-5B08-43FA-978F-BF36E76B091D}" type="slidenum">
              <a:rPr lang="ja-JP" altLang="en-US" smtClean="0"/>
              <a:pPr/>
              <a:t>13</a:t>
            </a:fld>
            <a:endParaRPr lang="en-US" altLang="ja-JP"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49" name="スライド イメージ プレースホルダ 1"/>
          <p:cNvSpPr>
            <a:spLocks noGrp="1" noRot="1" noChangeAspect="1"/>
          </p:cNvSpPr>
          <p:nvPr>
            <p:ph type="sldImg"/>
          </p:nvPr>
        </p:nvSpPr>
        <p:spPr bwMode="auto">
          <a:xfrm>
            <a:off x="919163" y="746125"/>
            <a:ext cx="4968875" cy="3727450"/>
          </a:xfrm>
          <a:noFill/>
          <a:ln>
            <a:solidFill>
              <a:srgbClr val="000000"/>
            </a:solidFill>
            <a:miter lim="800000"/>
            <a:headEnd/>
            <a:tailEnd/>
          </a:ln>
        </p:spPr>
      </p:sp>
      <p:sp>
        <p:nvSpPr>
          <p:cNvPr id="642050" name="ノート プレースホルダ 2"/>
          <p:cNvSpPr>
            <a:spLocks noGrp="1"/>
          </p:cNvSpPr>
          <p:nvPr>
            <p:ph type="body" idx="1"/>
          </p:nvPr>
        </p:nvSpPr>
        <p:spPr>
          <a:noFill/>
          <a:ln/>
        </p:spPr>
        <p:txBody>
          <a:bodyPr/>
          <a:lstStyle/>
          <a:p>
            <a:endParaRPr lang="ja-JP" altLang="en-US" dirty="0" smtClean="0"/>
          </a:p>
        </p:txBody>
      </p:sp>
      <p:sp>
        <p:nvSpPr>
          <p:cNvPr id="642051" name="スライド番号プレースホルダ 3"/>
          <p:cNvSpPr>
            <a:spLocks noGrp="1"/>
          </p:cNvSpPr>
          <p:nvPr>
            <p:ph type="sldNum" sz="quarter" idx="5"/>
          </p:nvPr>
        </p:nvSpPr>
        <p:spPr>
          <a:noFill/>
        </p:spPr>
        <p:txBody>
          <a:bodyPr/>
          <a:lstStyle/>
          <a:p>
            <a:fld id="{4DAD371C-DB54-4699-A321-21E1E285FF01}" type="slidenum">
              <a:rPr lang="ja-JP" altLang="en-US" smtClean="0"/>
              <a:pPr/>
              <a:t>15</a:t>
            </a:fld>
            <a:endParaRPr lang="en-US" altLang="ja-JP"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lvl1pPr>
              <a:defRPr>
                <a:latin typeface="Meiryo UI" pitchFamily="50" charset="-128"/>
                <a:ea typeface="Meiryo UI" pitchFamily="50" charset="-128"/>
                <a:cs typeface="Meiryo UI" pitchFamily="50" charset="-128"/>
              </a:defRPr>
            </a:lvl1pPr>
          </a:lstStyle>
          <a:p>
            <a:r>
              <a:rPr lang="ja-JP" altLang="en-US" dirty="0" smtClean="0"/>
              <a:t>マスタ タイトルの書式設定</a:t>
            </a:r>
            <a:endParaRPr lang="ja-JP" altLang="en-US" dirty="0"/>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atin typeface="Meiryo UI" pitchFamily="50" charset="-128"/>
                <a:ea typeface="Meiryo UI" pitchFamily="50" charset="-128"/>
                <a:cs typeface="Meiryo UI" pitchFamily="50" charset="-128"/>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dirty="0" smtClean="0"/>
              <a:t>マスタ サブタイトルの書式設定</a:t>
            </a:r>
            <a:endParaRPr lang="ja-JP" altLang="en-US" dirty="0"/>
          </a:p>
        </p:txBody>
      </p:sp>
      <p:sp>
        <p:nvSpPr>
          <p:cNvPr id="4" name="Rectangle 4"/>
          <p:cNvSpPr>
            <a:spLocks noGrp="1" noChangeArrowheads="1"/>
          </p:cNvSpPr>
          <p:nvPr>
            <p:ph type="dt" sz="half" idx="10"/>
          </p:nvPr>
        </p:nvSpPr>
        <p:spPr>
          <a:ln/>
        </p:spPr>
        <p:txBody>
          <a:bodyPr/>
          <a:lstStyle>
            <a:lvl1pPr>
              <a:defRPr/>
            </a:lvl1pPr>
          </a:lstStyle>
          <a:p>
            <a:pPr>
              <a:defRPr/>
            </a:pPr>
            <a:fld id="{C1D8588E-CE56-4FAD-BC2E-4AAC048C9CBB}" type="datetime1">
              <a:rPr lang="ja-JP" altLang="en-US"/>
              <a:pPr>
                <a:defRPr/>
              </a:pPr>
              <a:t>2009/11/25</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E18CE81-15BB-4EA0-ACE4-06E88594FA1E}" type="slidenum">
              <a:rPr lang="en-US" altLang="ja-JP"/>
              <a:pPr>
                <a:defRPr/>
              </a:pPr>
              <a:t>&lt;#&gt;</a:t>
            </a:fld>
            <a:endParaRPr lang="en-US" altLang="ja-JP"/>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0FABB1C6-A101-4988-A47B-4DE0E437708D}" type="datetime1">
              <a:rPr lang="ja-JP" altLang="en-US"/>
              <a:pPr>
                <a:defRPr/>
              </a:pPr>
              <a:t>2009/11/25</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71698C43-E27B-4A71-9417-B605547F747E}" type="slidenum">
              <a:rPr lang="en-US" altLang="ja-JP"/>
              <a:pPr>
                <a:defRPr/>
              </a:pPr>
              <a:t>&lt;#&gt;</a:t>
            </a:fld>
            <a:endParaRPr lang="en-US" altLang="ja-JP"/>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B0A3C513-1D13-4C77-8D9E-8FFAF00C6D23}" type="datetime1">
              <a:rPr lang="ja-JP" altLang="en-US"/>
              <a:pPr>
                <a:defRPr/>
              </a:pPr>
              <a:t>2009/11/25</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7D9C12F0-1582-4766-8E44-B8132330DF5C}" type="slidenum">
              <a:rPr lang="en-US" altLang="ja-JP"/>
              <a:pPr>
                <a:defRPr/>
              </a:pPr>
              <a:t>&lt;#&gt;</a:t>
            </a:fld>
            <a:endParaRPr lang="en-US" altLang="ja-JP"/>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0" y="1600200"/>
            <a:ext cx="4038600"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fld id="{29EBBDD4-490F-4D5E-8649-99AB2564B52A}" type="datetime1">
              <a:rPr lang="ja-JP" altLang="en-US"/>
              <a:pPr>
                <a:defRPr/>
              </a:pPr>
              <a:t>2009/11/25</a:t>
            </a:fld>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A3C0FD47-4AA3-4494-B141-404715E8158F}" type="slidenum">
              <a:rPr lang="en-US" altLang="ja-JP"/>
              <a:pPr>
                <a:defRPr/>
              </a:pPr>
              <a:t>&lt;#&gt;</a:t>
            </a:fld>
            <a:endParaRPr lang="en-US" altLang="ja-JP"/>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0" y="1600200"/>
            <a:ext cx="4038600"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600200"/>
            <a:ext cx="4038600"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8200" y="3938588"/>
            <a:ext cx="4038600"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4"/>
          <p:cNvSpPr>
            <a:spLocks noGrp="1" noChangeArrowheads="1"/>
          </p:cNvSpPr>
          <p:nvPr>
            <p:ph type="dt" sz="half" idx="10"/>
          </p:nvPr>
        </p:nvSpPr>
        <p:spPr>
          <a:ln/>
        </p:spPr>
        <p:txBody>
          <a:bodyPr/>
          <a:lstStyle>
            <a:lvl1pPr>
              <a:defRPr/>
            </a:lvl1pPr>
          </a:lstStyle>
          <a:p>
            <a:pPr>
              <a:defRPr/>
            </a:pPr>
            <a:fld id="{931BBB0C-C66E-45E4-AFE1-B733C99E468C}" type="datetime1">
              <a:rPr lang="ja-JP" altLang="en-US"/>
              <a:pPr>
                <a:defRPr/>
              </a:pPr>
              <a:t>2009/11/25</a:t>
            </a:fld>
            <a:endParaRPr lang="en-US" altLang="ja-JP"/>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8" name="Rectangle 6"/>
          <p:cNvSpPr>
            <a:spLocks noGrp="1" noChangeArrowheads="1"/>
          </p:cNvSpPr>
          <p:nvPr>
            <p:ph type="sldNum" sz="quarter" idx="12"/>
          </p:nvPr>
        </p:nvSpPr>
        <p:spPr>
          <a:ln/>
        </p:spPr>
        <p:txBody>
          <a:bodyPr/>
          <a:lstStyle>
            <a:lvl1pPr>
              <a:defRPr/>
            </a:lvl1pPr>
          </a:lstStyle>
          <a:p>
            <a:pPr>
              <a:defRPr/>
            </a:pPr>
            <a:fld id="{DB6803FF-A881-4799-8FD6-C2082687FCD0}" type="slidenum">
              <a:rPr lang="en-US" altLang="ja-JP"/>
              <a:pPr>
                <a:defRPr/>
              </a:pPr>
              <a:t>&lt;#&gt;</a:t>
            </a:fld>
            <a:endParaRPr lang="en-US" altLang="ja-JP"/>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57200" y="274638"/>
            <a:ext cx="82296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57200" y="1600200"/>
            <a:ext cx="4038600"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600200"/>
            <a:ext cx="4038600"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57200" y="3938588"/>
            <a:ext cx="4038600"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コンテンツ プレースホルダ 5"/>
          <p:cNvSpPr>
            <a:spLocks noGrp="1"/>
          </p:cNvSpPr>
          <p:nvPr>
            <p:ph sz="quarter" idx="4"/>
          </p:nvPr>
        </p:nvSpPr>
        <p:spPr>
          <a:xfrm>
            <a:off x="4648200" y="3938588"/>
            <a:ext cx="4038600"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fld id="{F0E92020-3BC4-41BD-8A23-5E32644BA105}" type="datetime1">
              <a:rPr lang="ja-JP" altLang="en-US"/>
              <a:pPr>
                <a:defRPr/>
              </a:pPr>
              <a:t>2009/11/25</a:t>
            </a:fld>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44F43FC5-A820-4695-B37A-7F95243A8379}" type="slidenum">
              <a:rPr lang="en-US" altLang="ja-JP"/>
              <a:pPr>
                <a:defRPr/>
              </a:pPr>
              <a:t>&lt;#&gt;</a:t>
            </a:fld>
            <a:endParaRPr lang="en-US" altLang="ja-JP"/>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57200" y="1600200"/>
            <a:ext cx="8229600" cy="4525963"/>
          </a:xfrm>
        </p:spPr>
        <p:txBody>
          <a:bodyPr/>
          <a:lstStyle/>
          <a:p>
            <a:pPr lvl="0"/>
            <a:endParaRPr lang="ja-JP"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fld id="{43904F63-07F5-46D7-AB7E-EC4ED2CD0AFA}" type="datetime1">
              <a:rPr lang="ja-JP" altLang="en-US"/>
              <a:pPr>
                <a:defRPr/>
              </a:pPr>
              <a:t>2009/11/25</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26F8294-F1D8-45B6-932B-AAAB3418B2AB}" type="slidenum">
              <a:rPr lang="en-US" altLang="ja-JP"/>
              <a:pPr>
                <a:defRPr/>
              </a:pPr>
              <a:t>&lt;#&gt;</a:t>
            </a:fld>
            <a:endParaRPr lang="en-US" altLang="ja-JP"/>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Meiryo UI" pitchFamily="50" charset="-128"/>
                <a:ea typeface="Meiryo UI" pitchFamily="50" charset="-128"/>
                <a:cs typeface="Meiryo UI" pitchFamily="50" charset="-128"/>
              </a:defRPr>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lvl1pPr>
              <a:defRPr>
                <a:latin typeface="Meiryo UI" pitchFamily="50" charset="-128"/>
                <a:ea typeface="Meiryo UI" pitchFamily="50" charset="-128"/>
                <a:cs typeface="Meiryo UI" pitchFamily="50" charset="-128"/>
              </a:defRPr>
            </a:lvl1pPr>
            <a:lvl2pPr>
              <a:defRPr>
                <a:latin typeface="Meiryo UI" pitchFamily="50" charset="-128"/>
                <a:ea typeface="Meiryo UI" pitchFamily="50" charset="-128"/>
                <a:cs typeface="Meiryo UI" pitchFamily="50" charset="-128"/>
              </a:defRPr>
            </a:lvl2pPr>
            <a:lvl3pPr>
              <a:defRPr>
                <a:latin typeface="Meiryo UI" pitchFamily="50" charset="-128"/>
                <a:ea typeface="Meiryo UI" pitchFamily="50" charset="-128"/>
                <a:cs typeface="Meiryo UI" pitchFamily="50" charset="-128"/>
              </a:defRPr>
            </a:lvl3pPr>
            <a:lvl4pPr>
              <a:defRPr>
                <a:latin typeface="Meiryo UI" pitchFamily="50" charset="-128"/>
                <a:ea typeface="Meiryo UI" pitchFamily="50" charset="-128"/>
                <a:cs typeface="Meiryo UI" pitchFamily="50" charset="-128"/>
              </a:defRPr>
            </a:lvl4pPr>
            <a:lvl5pPr>
              <a:defRPr>
                <a:latin typeface="Meiryo UI" pitchFamily="50" charset="-128"/>
                <a:ea typeface="Meiryo UI" pitchFamily="50" charset="-128"/>
                <a:cs typeface="Meiryo UI" pitchFamily="50" charset="-128"/>
              </a:defRPr>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6CD07717-6150-4C90-9928-FC5E65AE552F}" type="datetime1">
              <a:rPr lang="ja-JP" altLang="en-US"/>
              <a:pPr>
                <a:defRPr/>
              </a:pPr>
              <a:t>2009/11/25</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4334834-E24F-4E47-97A4-8527D0AF2B10}" type="slidenum">
              <a:rPr lang="en-US" altLang="ja-JP"/>
              <a:pPr>
                <a:defRPr/>
              </a:pPr>
              <a:t>&lt;#&gt;</a:t>
            </a:fld>
            <a:endParaRPr lang="en-US" altLang="ja-JP"/>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atin typeface="Meiryo UI" pitchFamily="50" charset="-128"/>
                <a:ea typeface="Meiryo UI" pitchFamily="50" charset="-128"/>
                <a:cs typeface="Meiryo UI" pitchFamily="50" charset="-128"/>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atin typeface="Meiryo UI" pitchFamily="50" charset="-128"/>
                <a:ea typeface="Meiryo UI" pitchFamily="50" charset="-128"/>
                <a:cs typeface="Meiryo UI" pitchFamily="50" charset="-128"/>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fld id="{E6ACD69D-CBEA-4154-A0A7-0CF6B9334A3A}" type="datetime1">
              <a:rPr lang="ja-JP" altLang="en-US"/>
              <a:pPr>
                <a:defRPr/>
              </a:pPr>
              <a:t>2009/11/25</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4F1A512-07D7-4D03-81D2-ABEF5C4E9886}" type="slidenum">
              <a:rPr lang="en-US" altLang="ja-JP"/>
              <a:pPr>
                <a:defRPr/>
              </a:pPr>
              <a:t>&lt;#&gt;</a:t>
            </a:fld>
            <a:endParaRPr lang="en-US" altLang="ja-JP"/>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Meiryo UI" pitchFamily="50" charset="-128"/>
                <a:ea typeface="Meiryo UI" pitchFamily="50" charset="-128"/>
                <a:cs typeface="Meiryo UI" pitchFamily="50" charset="-128"/>
              </a:defRPr>
            </a:lvl1p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atin typeface="Meiryo UI" pitchFamily="50" charset="-128"/>
                <a:ea typeface="Meiryo UI" pitchFamily="50" charset="-128"/>
                <a:cs typeface="Meiryo UI" pitchFamily="50" charset="-128"/>
              </a:defRPr>
            </a:lvl1pPr>
            <a:lvl2pPr>
              <a:defRPr sz="2400">
                <a:latin typeface="Meiryo UI" pitchFamily="50" charset="-128"/>
                <a:ea typeface="Meiryo UI" pitchFamily="50" charset="-128"/>
                <a:cs typeface="Meiryo UI" pitchFamily="50" charset="-128"/>
              </a:defRPr>
            </a:lvl2pPr>
            <a:lvl3pPr>
              <a:defRPr sz="2000">
                <a:latin typeface="Meiryo UI" pitchFamily="50" charset="-128"/>
                <a:ea typeface="Meiryo UI" pitchFamily="50" charset="-128"/>
                <a:cs typeface="Meiryo UI" pitchFamily="50" charset="-128"/>
              </a:defRPr>
            </a:lvl3pPr>
            <a:lvl4pPr>
              <a:defRPr sz="1800">
                <a:latin typeface="Meiryo UI" pitchFamily="50" charset="-128"/>
                <a:ea typeface="Meiryo UI" pitchFamily="50" charset="-128"/>
                <a:cs typeface="Meiryo UI" pitchFamily="50" charset="-128"/>
              </a:defRPr>
            </a:lvl4pPr>
            <a:lvl5pPr>
              <a:defRPr sz="1800">
                <a:latin typeface="Meiryo UI" pitchFamily="50" charset="-128"/>
                <a:ea typeface="Meiryo UI" pitchFamily="50" charset="-128"/>
                <a:cs typeface="Meiryo UI" pitchFamily="50" charset="-128"/>
              </a:defRPr>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atin typeface="Meiryo UI" pitchFamily="50" charset="-128"/>
                <a:ea typeface="Meiryo UI" pitchFamily="50" charset="-128"/>
                <a:cs typeface="Meiryo UI" pitchFamily="50" charset="-128"/>
              </a:defRPr>
            </a:lvl1pPr>
            <a:lvl2pPr>
              <a:defRPr sz="2400">
                <a:latin typeface="Meiryo UI" pitchFamily="50" charset="-128"/>
                <a:ea typeface="Meiryo UI" pitchFamily="50" charset="-128"/>
                <a:cs typeface="Meiryo UI" pitchFamily="50" charset="-128"/>
              </a:defRPr>
            </a:lvl2pPr>
            <a:lvl3pPr>
              <a:defRPr sz="2000">
                <a:latin typeface="Meiryo UI" pitchFamily="50" charset="-128"/>
                <a:ea typeface="Meiryo UI" pitchFamily="50" charset="-128"/>
                <a:cs typeface="Meiryo UI" pitchFamily="50" charset="-128"/>
              </a:defRPr>
            </a:lvl3pPr>
            <a:lvl4pPr>
              <a:defRPr sz="1800">
                <a:latin typeface="Meiryo UI" pitchFamily="50" charset="-128"/>
                <a:ea typeface="Meiryo UI" pitchFamily="50" charset="-128"/>
                <a:cs typeface="Meiryo UI" pitchFamily="50" charset="-128"/>
              </a:defRPr>
            </a:lvl4pPr>
            <a:lvl5pPr>
              <a:defRPr sz="1800">
                <a:latin typeface="Meiryo UI" pitchFamily="50" charset="-128"/>
                <a:ea typeface="Meiryo UI" pitchFamily="50" charset="-128"/>
                <a:cs typeface="Meiryo UI" pitchFamily="50" charset="-128"/>
              </a:defRPr>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fld id="{11CA179E-770A-4F6D-99E4-A5B00EA53FB1}" type="datetime1">
              <a:rPr lang="ja-JP" altLang="en-US"/>
              <a:pPr>
                <a:defRPr/>
              </a:pPr>
              <a:t>2009/11/25</a:t>
            </a:fld>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DDFE0972-530F-4D42-B6F5-06D7953513BE}" type="slidenum">
              <a:rPr lang="en-US" altLang="ja-JP"/>
              <a:pPr>
                <a:defRPr/>
              </a:pPr>
              <a:t>&lt;#&gt;</a:t>
            </a:fld>
            <a:endParaRPr lang="en-US" altLang="ja-JP"/>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fld id="{C934D454-E0B2-47B0-A195-7ECD2747D634}" type="datetime1">
              <a:rPr lang="ja-JP" altLang="en-US"/>
              <a:pPr>
                <a:defRPr/>
              </a:pPr>
              <a:t>2009/11/25</a:t>
            </a:fld>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1CEF0070-4363-4AEA-B86F-25231EB3324D}" type="slidenum">
              <a:rPr lang="en-US" altLang="ja-JP"/>
              <a:pPr>
                <a:defRPr/>
              </a:pPr>
              <a:t>&lt;#&gt;</a:t>
            </a:fld>
            <a:endParaRPr lang="en-US" altLang="ja-JP"/>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fld id="{1EFCE0A2-7474-43AD-B547-76E42ED7FC89}" type="datetime1">
              <a:rPr lang="ja-JP" altLang="en-US"/>
              <a:pPr>
                <a:defRPr/>
              </a:pPr>
              <a:t>2009/11/25</a:t>
            </a:fld>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DECC1270-B65B-46C8-A234-F77512DDB5BA}" type="slidenum">
              <a:rPr lang="en-US" altLang="ja-JP"/>
              <a:pPr>
                <a:defRPr/>
              </a:pPr>
              <a:t>&lt;#&gt;</a:t>
            </a:fld>
            <a:endParaRPr lang="en-US" altLang="ja-JP"/>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7F883D6-E7D2-40B3-A34D-68456875C930}" type="datetime1">
              <a:rPr lang="ja-JP" altLang="en-US"/>
              <a:pPr>
                <a:defRPr/>
              </a:pPr>
              <a:t>2009/11/25</a:t>
            </a:fld>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DB5E3FA4-2286-429A-B238-3A6DFAC5D303}" type="slidenum">
              <a:rPr lang="en-US" altLang="ja-JP"/>
              <a:pPr>
                <a:defRPr/>
              </a:pPr>
              <a:t>&lt;#&gt;</a:t>
            </a:fld>
            <a:endParaRPr lang="en-US" altLang="ja-JP"/>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239BB7A0-758E-46B4-B937-02EE4F8EA566}" type="datetime1">
              <a:rPr lang="ja-JP" altLang="en-US"/>
              <a:pPr>
                <a:defRPr/>
              </a:pPr>
              <a:t>2009/11/25</a:t>
            </a:fld>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384F79EF-A20E-4875-A8C1-2C6DE5562516}" type="slidenum">
              <a:rPr lang="en-US" altLang="ja-JP"/>
              <a:pPr>
                <a:defRPr/>
              </a:pPr>
              <a:t>&lt;#&gt;</a:t>
            </a:fld>
            <a:endParaRPr lang="en-US" altLang="ja-JP"/>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D5334748-BE5D-491A-BF63-F28501A5FAD5}" type="datetime1">
              <a:rPr lang="ja-JP" altLang="en-US"/>
              <a:pPr>
                <a:defRPr/>
              </a:pPr>
              <a:t>2009/11/25</a:t>
            </a:fld>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8C6282D7-2A29-446A-8AF3-AEB2FDBBD8C1}" type="slidenum">
              <a:rPr lang="en-US" altLang="ja-JP"/>
              <a:pPr>
                <a:defRPr/>
              </a:pPr>
              <a:t>&lt;#&gt;</a:t>
            </a:fld>
            <a:endParaRPr lang="en-US" altLang="ja-JP"/>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304800"/>
            <a:ext cx="8229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0" y="6629400"/>
            <a:ext cx="2133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800" b="0">
                <a:latin typeface="Meiryo UI" pitchFamily="50" charset="-128"/>
              </a:defRPr>
            </a:lvl1pPr>
          </a:lstStyle>
          <a:p>
            <a:pPr>
              <a:defRPr/>
            </a:pPr>
            <a:fld id="{84295C2A-0AFA-4961-8E6E-6126C9A2EBB9}" type="datetime1">
              <a:rPr lang="ja-JP" altLang="en-US"/>
              <a:pPr>
                <a:defRPr/>
              </a:pPr>
              <a:t>2009/11/25</a:t>
            </a:fld>
            <a:endParaRPr lang="en-US" altLang="ja-JP"/>
          </a:p>
        </p:txBody>
      </p:sp>
      <p:sp>
        <p:nvSpPr>
          <p:cNvPr id="1029" name="Rectangle 5"/>
          <p:cNvSpPr>
            <a:spLocks noGrp="1" noChangeArrowheads="1"/>
          </p:cNvSpPr>
          <p:nvPr>
            <p:ph type="ftr" sz="quarter" idx="3"/>
          </p:nvPr>
        </p:nvSpPr>
        <p:spPr bwMode="auto">
          <a:xfrm>
            <a:off x="3124200" y="6629400"/>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800" b="0"/>
            </a:lvl1pPr>
          </a:lstStyle>
          <a:p>
            <a:pPr>
              <a:defRPr/>
            </a:pPr>
            <a:endParaRPr lang="en-US" altLang="ja-JP"/>
          </a:p>
        </p:txBody>
      </p:sp>
      <p:sp>
        <p:nvSpPr>
          <p:cNvPr id="1030" name="Rectangle 6"/>
          <p:cNvSpPr>
            <a:spLocks noGrp="1" noChangeArrowheads="1"/>
          </p:cNvSpPr>
          <p:nvPr>
            <p:ph type="sldNum" sz="quarter" idx="4"/>
          </p:nvPr>
        </p:nvSpPr>
        <p:spPr bwMode="auto">
          <a:xfrm>
            <a:off x="8229600" y="6553200"/>
            <a:ext cx="914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800" b="0">
                <a:latin typeface="Meiryo UI" pitchFamily="50" charset="-128"/>
              </a:defRPr>
            </a:lvl1pPr>
          </a:lstStyle>
          <a:p>
            <a:pPr>
              <a:defRPr/>
            </a:pPr>
            <a:fld id="{A06EFDA0-58E9-4603-8FED-5918E8FEDAE5}" type="slidenum">
              <a:rPr lang="en-US" altLang="ja-JP"/>
              <a:pPr>
                <a:defRPr/>
              </a:pPr>
              <a:t>&lt;#&gt;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p:hf hdr="0" ftr="0" dt="0"/>
  <p:txStyles>
    <p:titleStyle>
      <a:lvl1pPr algn="ctr" rtl="0" eaLnBrk="0" fontAlgn="base" hangingPunct="0">
        <a:spcBef>
          <a:spcPct val="0"/>
        </a:spcBef>
        <a:spcAft>
          <a:spcPct val="0"/>
        </a:spcAft>
        <a:defRPr kumimoji="1" sz="2800" b="1">
          <a:solidFill>
            <a:schemeClr val="tx2"/>
          </a:solidFill>
          <a:effectLst>
            <a:outerShdw blurRad="38100" dist="38100" dir="2700000" algn="tl">
              <a:srgbClr val="C0C0C0"/>
            </a:outerShdw>
          </a:effectLst>
          <a:latin typeface="Meiryo UI" pitchFamily="50" charset="-128"/>
          <a:ea typeface="Meiryo UI" pitchFamily="50" charset="-128"/>
          <a:cs typeface="Meiryo UI" pitchFamily="50" charset="-128"/>
        </a:defRPr>
      </a:lvl1pPr>
      <a:lvl2pPr algn="ctr" rtl="0" eaLnBrk="0" fontAlgn="base" hangingPunct="0">
        <a:spcBef>
          <a:spcPct val="0"/>
        </a:spcBef>
        <a:spcAft>
          <a:spcPct val="0"/>
        </a:spcAft>
        <a:defRPr kumimoji="1" sz="2800" b="1">
          <a:solidFill>
            <a:schemeClr val="tx2"/>
          </a:solidFill>
          <a:effectLst>
            <a:outerShdw blurRad="38100" dist="38100" dir="2700000" algn="tl">
              <a:srgbClr val="C0C0C0"/>
            </a:outerShdw>
          </a:effectLst>
          <a:latin typeface="Meiryo UI" pitchFamily="50" charset="-128"/>
          <a:ea typeface="Meiryo UI" pitchFamily="50" charset="-128"/>
          <a:cs typeface="Meiryo UI" pitchFamily="50" charset="-128"/>
        </a:defRPr>
      </a:lvl2pPr>
      <a:lvl3pPr algn="ctr" rtl="0" eaLnBrk="0" fontAlgn="base" hangingPunct="0">
        <a:spcBef>
          <a:spcPct val="0"/>
        </a:spcBef>
        <a:spcAft>
          <a:spcPct val="0"/>
        </a:spcAft>
        <a:defRPr kumimoji="1" sz="2800" b="1">
          <a:solidFill>
            <a:schemeClr val="tx2"/>
          </a:solidFill>
          <a:effectLst>
            <a:outerShdw blurRad="38100" dist="38100" dir="2700000" algn="tl">
              <a:srgbClr val="C0C0C0"/>
            </a:outerShdw>
          </a:effectLst>
          <a:latin typeface="Meiryo UI" pitchFamily="50" charset="-128"/>
          <a:ea typeface="Meiryo UI" pitchFamily="50" charset="-128"/>
          <a:cs typeface="Meiryo UI" pitchFamily="50" charset="-128"/>
        </a:defRPr>
      </a:lvl3pPr>
      <a:lvl4pPr algn="ctr" rtl="0" eaLnBrk="0" fontAlgn="base" hangingPunct="0">
        <a:spcBef>
          <a:spcPct val="0"/>
        </a:spcBef>
        <a:spcAft>
          <a:spcPct val="0"/>
        </a:spcAft>
        <a:defRPr kumimoji="1" sz="2800" b="1">
          <a:solidFill>
            <a:schemeClr val="tx2"/>
          </a:solidFill>
          <a:effectLst>
            <a:outerShdw blurRad="38100" dist="38100" dir="2700000" algn="tl">
              <a:srgbClr val="C0C0C0"/>
            </a:outerShdw>
          </a:effectLst>
          <a:latin typeface="Meiryo UI" pitchFamily="50" charset="-128"/>
          <a:ea typeface="Meiryo UI" pitchFamily="50" charset="-128"/>
          <a:cs typeface="Meiryo UI" pitchFamily="50" charset="-128"/>
        </a:defRPr>
      </a:lvl4pPr>
      <a:lvl5pPr algn="ctr" rtl="0" eaLnBrk="0" fontAlgn="base" hangingPunct="0">
        <a:spcBef>
          <a:spcPct val="0"/>
        </a:spcBef>
        <a:spcAft>
          <a:spcPct val="0"/>
        </a:spcAft>
        <a:defRPr kumimoji="1" sz="2800" b="1">
          <a:solidFill>
            <a:schemeClr val="tx2"/>
          </a:solidFill>
          <a:effectLst>
            <a:outerShdw blurRad="38100" dist="38100" dir="2700000" algn="tl">
              <a:srgbClr val="C0C0C0"/>
            </a:outerShdw>
          </a:effectLst>
          <a:latin typeface="Meiryo UI" pitchFamily="50" charset="-128"/>
          <a:ea typeface="Meiryo UI" pitchFamily="50" charset="-128"/>
          <a:cs typeface="Meiryo UI"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Font typeface="Wingdings" pitchFamily="2" charset="2"/>
        <a:buChar char="p"/>
        <a:defRPr kumimoji="1" sz="3200">
          <a:solidFill>
            <a:schemeClr val="tx1"/>
          </a:solidFill>
          <a:latin typeface="Meiryo UI" pitchFamily="50" charset="-128"/>
          <a:ea typeface="Meiryo UI" pitchFamily="50" charset="-128"/>
          <a:cs typeface="Meiryo UI" pitchFamily="50" charset="-128"/>
        </a:defRPr>
      </a:lvl1pPr>
      <a:lvl2pPr marL="742950" indent="-285750" algn="l" rtl="0" eaLnBrk="0" fontAlgn="base" hangingPunct="0">
        <a:spcBef>
          <a:spcPct val="20000"/>
        </a:spcBef>
        <a:spcAft>
          <a:spcPct val="0"/>
        </a:spcAft>
        <a:buFont typeface="Wingdings" pitchFamily="2" charset="2"/>
        <a:buChar char="l"/>
        <a:defRPr kumimoji="1" sz="2800">
          <a:solidFill>
            <a:schemeClr val="tx1"/>
          </a:solidFill>
          <a:latin typeface="Meiryo UI" pitchFamily="50" charset="-128"/>
          <a:ea typeface="Meiryo UI" pitchFamily="50" charset="-128"/>
          <a:cs typeface="Meiryo UI" pitchFamily="50" charset="-128"/>
        </a:defRPr>
      </a:lvl2pPr>
      <a:lvl3pPr marL="1143000" indent="-228600" algn="l" rtl="0" eaLnBrk="0" fontAlgn="base" hangingPunct="0">
        <a:spcBef>
          <a:spcPct val="20000"/>
        </a:spcBef>
        <a:spcAft>
          <a:spcPct val="0"/>
        </a:spcAft>
        <a:buFont typeface="Wingdings" pitchFamily="2" charset="2"/>
        <a:buChar char="n"/>
        <a:defRPr kumimoji="1" sz="2400">
          <a:solidFill>
            <a:schemeClr val="tx1"/>
          </a:solidFill>
          <a:latin typeface="Meiryo UI" pitchFamily="50" charset="-128"/>
          <a:ea typeface="Meiryo UI" pitchFamily="50" charset="-128"/>
          <a:cs typeface="Meiryo UI" pitchFamily="50" charset="-128"/>
        </a:defRPr>
      </a:lvl3pPr>
      <a:lvl4pPr marL="1600200" indent="-228600" algn="l" rtl="0" eaLnBrk="0" fontAlgn="base" hangingPunct="0">
        <a:spcBef>
          <a:spcPct val="20000"/>
        </a:spcBef>
        <a:spcAft>
          <a:spcPct val="0"/>
        </a:spcAft>
        <a:buFont typeface="Wingdings" pitchFamily="2" charset="2"/>
        <a:buChar char="Ø"/>
        <a:defRPr kumimoji="1" sz="2000">
          <a:solidFill>
            <a:schemeClr val="tx1"/>
          </a:solidFill>
          <a:latin typeface="Meiryo UI" pitchFamily="50" charset="-128"/>
          <a:ea typeface="Meiryo UI" pitchFamily="50" charset="-128"/>
          <a:cs typeface="Meiryo UI" pitchFamily="50" charset="-128"/>
        </a:defRPr>
      </a:lvl4pPr>
      <a:lvl5pPr marL="2057400" indent="-228600" algn="l" rtl="0" eaLnBrk="0" fontAlgn="base" hangingPunct="0">
        <a:spcBef>
          <a:spcPct val="20000"/>
        </a:spcBef>
        <a:spcAft>
          <a:spcPct val="0"/>
        </a:spcAft>
        <a:buChar char="»"/>
        <a:defRPr kumimoji="1" sz="2000">
          <a:solidFill>
            <a:schemeClr val="tx1"/>
          </a:solidFill>
          <a:latin typeface="Meiryo UI" pitchFamily="50" charset="-128"/>
          <a:ea typeface="Meiryo UI" pitchFamily="50" charset="-128"/>
          <a:cs typeface="Meiryo UI" pitchFamily="50"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7.xml"/><Relationship Id="rId7"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wmf"/></Relationships>
</file>

<file path=ppt/slides/_rels/slide1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wmf"/><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png"/></Relationships>
</file>

<file path=ppt/slides/_rels/slide27.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55.emf"/><Relationship Id="rId4" Type="http://schemas.openxmlformats.org/officeDocument/2006/relationships/image" Target="../media/image54.emf"/></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31.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emf"/><Relationship Id="rId1" Type="http://schemas.openxmlformats.org/officeDocument/2006/relationships/slideLayout" Target="../slideLayouts/slideLayout2.xml"/><Relationship Id="rId4" Type="http://schemas.openxmlformats.org/officeDocument/2006/relationships/image" Target="../media/image63.emf"/></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66.wmf"/><Relationship Id="rId5" Type="http://schemas.openxmlformats.org/officeDocument/2006/relationships/image" Target="../media/image65.jpeg"/><Relationship Id="rId4" Type="http://schemas.openxmlformats.org/officeDocument/2006/relationships/oleObject" Target="../embeddings/oleObject7.bin"/></Relationships>
</file>

<file path=ppt/slides/_rels/slide33.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68.emf"/></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4" Type="http://schemas.openxmlformats.org/officeDocument/2006/relationships/image" Target="../media/image71.emf"/></Relationships>
</file>

<file path=ppt/slides/_rels/slide36.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5.emf"/><Relationship Id="rId7" Type="http://schemas.openxmlformats.org/officeDocument/2006/relationships/image" Target="../media/image79.emf"/><Relationship Id="rId2" Type="http://schemas.openxmlformats.org/officeDocument/2006/relationships/image" Target="../media/image74.emf"/><Relationship Id="rId1" Type="http://schemas.openxmlformats.org/officeDocument/2006/relationships/slideLayout" Target="../slideLayouts/slideLayout2.xml"/><Relationship Id="rId6" Type="http://schemas.openxmlformats.org/officeDocument/2006/relationships/image" Target="../media/image78.emf"/><Relationship Id="rId5" Type="http://schemas.openxmlformats.org/officeDocument/2006/relationships/image" Target="../media/image77.emf"/><Relationship Id="rId4" Type="http://schemas.openxmlformats.org/officeDocument/2006/relationships/image" Target="../media/image76.emf"/></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 Id="rId9" Type="http://schemas.openxmlformats.org/officeDocument/2006/relationships/oleObject" Target="../embeddings/oleObject9.bin"/></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89.png"/><Relationship Id="rId4" Type="http://schemas.openxmlformats.org/officeDocument/2006/relationships/image" Target="../media/image88.jpeg"/></Relationships>
</file>

<file path=ppt/slides/_rels/slide41.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92.emf"/><Relationship Id="rId2" Type="http://schemas.openxmlformats.org/officeDocument/2006/relationships/image" Target="../media/image91.emf"/><Relationship Id="rId1" Type="http://schemas.openxmlformats.org/officeDocument/2006/relationships/slideLayout" Target="../slideLayouts/slideLayout7.xml"/><Relationship Id="rId5" Type="http://schemas.openxmlformats.org/officeDocument/2006/relationships/image" Target="../media/image94.jpeg"/><Relationship Id="rId4" Type="http://schemas.openxmlformats.org/officeDocument/2006/relationships/image" Target="../media/image93.jpeg"/></Relationships>
</file>

<file path=ppt/slides/_rels/slide43.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97.jpeg"/><Relationship Id="rId4" Type="http://schemas.openxmlformats.org/officeDocument/2006/relationships/image" Target="../media/image96.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01.png"/><Relationship Id="rId5" Type="http://schemas.openxmlformats.org/officeDocument/2006/relationships/oleObject" Target="../embeddings/oleObject11.bin"/><Relationship Id="rId4" Type="http://schemas.openxmlformats.org/officeDocument/2006/relationships/oleObject" Target="../embeddings/oleObject10.bin"/></Relationships>
</file>

<file path=ppt/slides/_rels/slide45.xml.rels><?xml version="1.0" encoding="UTF-8" standalone="yes"?>
<Relationships xmlns="http://schemas.openxmlformats.org/package/2006/relationships"><Relationship Id="rId8" Type="http://schemas.openxmlformats.org/officeDocument/2006/relationships/image" Target="../media/image107.png"/><Relationship Id="rId13" Type="http://schemas.openxmlformats.org/officeDocument/2006/relationships/image" Target="../media/image112.png"/><Relationship Id="rId3" Type="http://schemas.openxmlformats.org/officeDocument/2006/relationships/image" Target="../media/image102.png"/><Relationship Id="rId7" Type="http://schemas.openxmlformats.org/officeDocument/2006/relationships/image" Target="../media/image106.png"/><Relationship Id="rId12" Type="http://schemas.openxmlformats.org/officeDocument/2006/relationships/image" Target="../media/image111.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05.png"/><Relationship Id="rId11" Type="http://schemas.openxmlformats.org/officeDocument/2006/relationships/image" Target="../media/image110.png"/><Relationship Id="rId5" Type="http://schemas.openxmlformats.org/officeDocument/2006/relationships/image" Target="../media/image104.png"/><Relationship Id="rId10" Type="http://schemas.openxmlformats.org/officeDocument/2006/relationships/image" Target="../media/image109.png"/><Relationship Id="rId4" Type="http://schemas.openxmlformats.org/officeDocument/2006/relationships/image" Target="../media/image103.png"/><Relationship Id="rId9" Type="http://schemas.openxmlformats.org/officeDocument/2006/relationships/image" Target="../media/image108.png"/><Relationship Id="rId14" Type="http://schemas.openxmlformats.org/officeDocument/2006/relationships/image" Target="../media/image113.png"/></Relationships>
</file>

<file path=ppt/slides/_rels/slide46.xml.rels><?xml version="1.0" encoding="UTF-8" standalone="yes"?>
<Relationships xmlns="http://schemas.openxmlformats.org/package/2006/relationships"><Relationship Id="rId3" Type="http://schemas.openxmlformats.org/officeDocument/2006/relationships/image" Target="../media/image114.wmf"/><Relationship Id="rId7" Type="http://schemas.openxmlformats.org/officeDocument/2006/relationships/image" Target="../media/image118.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17.png"/><Relationship Id="rId5" Type="http://schemas.openxmlformats.org/officeDocument/2006/relationships/image" Target="../media/image116.jpeg"/><Relationship Id="rId4" Type="http://schemas.openxmlformats.org/officeDocument/2006/relationships/image" Target="../media/image115.png"/></Relationships>
</file>

<file path=ppt/slides/_rels/slide47.xml.rels><?xml version="1.0" encoding="UTF-8" standalone="yes"?>
<Relationships xmlns="http://schemas.openxmlformats.org/package/2006/relationships"><Relationship Id="rId3" Type="http://schemas.openxmlformats.org/officeDocument/2006/relationships/image" Target="../media/image119.wmf"/><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18.png"/></Relationships>
</file>

<file path=ppt/slides/_rels/slide48.xml.rels><?xml version="1.0" encoding="UTF-8" standalone="yes"?>
<Relationships xmlns="http://schemas.openxmlformats.org/package/2006/relationships"><Relationship Id="rId3" Type="http://schemas.openxmlformats.org/officeDocument/2006/relationships/image" Target="../media/image120.w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jpeg"/><Relationship Id="rId1" Type="http://schemas.openxmlformats.org/officeDocument/2006/relationships/slideLayout" Target="../slideLayouts/slideLayout2.xml"/><Relationship Id="rId6" Type="http://schemas.openxmlformats.org/officeDocument/2006/relationships/image" Target="../media/image125.emf"/><Relationship Id="rId5" Type="http://schemas.openxmlformats.org/officeDocument/2006/relationships/image" Target="../media/image124.emf"/><Relationship Id="rId4" Type="http://schemas.openxmlformats.org/officeDocument/2006/relationships/image" Target="../media/image123.png"/></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27.emf"/><Relationship Id="rId2" Type="http://schemas.openxmlformats.org/officeDocument/2006/relationships/image" Target="../media/image126.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29.emf"/><Relationship Id="rId2" Type="http://schemas.openxmlformats.org/officeDocument/2006/relationships/image" Target="../media/image128.png"/><Relationship Id="rId1" Type="http://schemas.openxmlformats.org/officeDocument/2006/relationships/slideLayout" Target="../slideLayouts/slideLayout2.xml"/><Relationship Id="rId4" Type="http://schemas.openxmlformats.org/officeDocument/2006/relationships/image" Target="../media/image130.png"/></Relationships>
</file>

<file path=ppt/slides/_rels/slide52.xml.rels><?xml version="1.0" encoding="UTF-8" standalone="yes"?>
<Relationships xmlns="http://schemas.openxmlformats.org/package/2006/relationships"><Relationship Id="rId3" Type="http://schemas.openxmlformats.org/officeDocument/2006/relationships/image" Target="../media/image132.emf"/><Relationship Id="rId2" Type="http://schemas.openxmlformats.org/officeDocument/2006/relationships/image" Target="../media/image131.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33.w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136.png"/><Relationship Id="rId4" Type="http://schemas.openxmlformats.org/officeDocument/2006/relationships/image" Target="../media/image13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7.wmf"/><Relationship Id="rId4" Type="http://schemas.openxmlformats.org/officeDocument/2006/relationships/image" Target="../media/image6.wm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990600" y="2133600"/>
            <a:ext cx="7239000" cy="1905000"/>
          </a:xfrm>
        </p:spPr>
        <p:txBody>
          <a:bodyPr>
            <a:normAutofit fontScale="90000"/>
          </a:bodyPr>
          <a:lstStyle/>
          <a:p>
            <a:pPr eaLnBrk="1" hangingPunct="1">
              <a:defRPr/>
            </a:pPr>
            <a:r>
              <a:rPr lang="en-US" altLang="ja-JP" dirty="0" smtClean="0">
                <a:solidFill>
                  <a:schemeClr val="tx1"/>
                </a:solidFill>
              </a:rPr>
              <a:t>EUV spectroscopic observation of Jupiter’s inner magnetosphere</a:t>
            </a:r>
            <a:br>
              <a:rPr lang="en-US" altLang="ja-JP" dirty="0" smtClean="0">
                <a:solidFill>
                  <a:schemeClr val="tx1"/>
                </a:solidFill>
              </a:rPr>
            </a:br>
            <a:r>
              <a:rPr lang="en-US" altLang="ja-JP" dirty="0" smtClean="0">
                <a:solidFill>
                  <a:schemeClr val="tx1"/>
                </a:solidFill>
              </a:rPr>
              <a:t/>
            </a:r>
            <a:br>
              <a:rPr lang="en-US" altLang="ja-JP" dirty="0" smtClean="0">
                <a:solidFill>
                  <a:schemeClr val="tx1"/>
                </a:solidFill>
              </a:rPr>
            </a:br>
            <a:r>
              <a:rPr lang="ja-JP" altLang="en-US" dirty="0" smtClean="0"/>
              <a:t>極端紫外分光による木星内部磁気圏の観測的研究</a:t>
            </a:r>
            <a:endParaRPr lang="ja-JP" altLang="en-US" dirty="0" smtClean="0">
              <a:solidFill>
                <a:schemeClr val="tx1"/>
              </a:solidFill>
            </a:endParaRPr>
          </a:p>
        </p:txBody>
      </p:sp>
      <p:sp>
        <p:nvSpPr>
          <p:cNvPr id="19458" name="Rectangle 3"/>
          <p:cNvSpPr>
            <a:spLocks noGrp="1" noChangeArrowheads="1"/>
          </p:cNvSpPr>
          <p:nvPr>
            <p:ph type="subTitle" idx="1"/>
          </p:nvPr>
        </p:nvSpPr>
        <p:spPr>
          <a:xfrm>
            <a:off x="1371600" y="4191000"/>
            <a:ext cx="6400800" cy="1905000"/>
          </a:xfrm>
        </p:spPr>
        <p:txBody>
          <a:bodyPr/>
          <a:lstStyle/>
          <a:p>
            <a:pPr eaLnBrk="1" hangingPunct="1"/>
            <a:r>
              <a:rPr lang="en-US" altLang="ja-JP" sz="2400" b="1" smtClean="0"/>
              <a:t>2009</a:t>
            </a:r>
            <a:r>
              <a:rPr lang="ja-JP" altLang="en-US" sz="2400" b="1" smtClean="0"/>
              <a:t>年</a:t>
            </a:r>
            <a:r>
              <a:rPr lang="en-US" altLang="ja-JP" sz="2400" b="1" smtClean="0"/>
              <a:t>11</a:t>
            </a:r>
            <a:r>
              <a:rPr lang="ja-JP" altLang="en-US" sz="2400" b="1" smtClean="0"/>
              <a:t>月</a:t>
            </a:r>
            <a:r>
              <a:rPr lang="en-US" altLang="ja-JP" sz="2400" b="1" smtClean="0"/>
              <a:t>25</a:t>
            </a:r>
            <a:r>
              <a:rPr lang="ja-JP" altLang="en-US" sz="2400" b="1" smtClean="0"/>
              <a:t>日</a:t>
            </a:r>
          </a:p>
          <a:p>
            <a:pPr eaLnBrk="1" hangingPunct="1"/>
            <a:r>
              <a:rPr lang="ja-JP" altLang="en-US" sz="2400" b="1" smtClean="0"/>
              <a:t>宇宙研</a:t>
            </a:r>
            <a:r>
              <a:rPr lang="en-US" altLang="ja-JP" sz="2400" b="1" smtClean="0"/>
              <a:t>STP</a:t>
            </a:r>
            <a:r>
              <a:rPr lang="ja-JP" altLang="en-US" sz="2400" b="1" smtClean="0"/>
              <a:t>セミナー</a:t>
            </a:r>
          </a:p>
          <a:p>
            <a:pPr eaLnBrk="1" hangingPunct="1"/>
            <a:r>
              <a:rPr lang="ja-JP" altLang="en-US" sz="2400" b="1" smtClean="0"/>
              <a:t>東大吉川研</a:t>
            </a:r>
            <a:r>
              <a:rPr lang="en-US" altLang="ja-JP" sz="2400" b="1" smtClean="0"/>
              <a:t>/</a:t>
            </a:r>
            <a:r>
              <a:rPr lang="ja-JP" altLang="en-US" sz="2400" b="1" smtClean="0"/>
              <a:t>吉岡和夫</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1" name="Rectangle 2"/>
          <p:cNvSpPr>
            <a:spLocks noGrp="1" noChangeArrowheads="1"/>
          </p:cNvSpPr>
          <p:nvPr>
            <p:ph type="title" idx="4294967295"/>
          </p:nvPr>
        </p:nvSpPr>
        <p:spPr>
          <a:xfrm>
            <a:off x="457200" y="304800"/>
            <a:ext cx="8229600" cy="720725"/>
          </a:xfrm>
        </p:spPr>
        <p:txBody>
          <a:bodyPr/>
          <a:lstStyle/>
          <a:p>
            <a:pPr eaLnBrk="1" hangingPunct="1">
              <a:defRPr/>
            </a:pPr>
            <a:r>
              <a:rPr lang="ja-JP" altLang="en-US" u="sng" dirty="0" smtClean="0">
                <a:solidFill>
                  <a:schemeClr val="tx1"/>
                </a:solidFill>
              </a:rPr>
              <a:t>発光量の導出方法</a:t>
            </a:r>
          </a:p>
        </p:txBody>
      </p:sp>
      <p:graphicFrame>
        <p:nvGraphicFramePr>
          <p:cNvPr id="207881" name="Object 3"/>
          <p:cNvGraphicFramePr>
            <a:graphicFrameLocks noChangeAspect="1"/>
          </p:cNvGraphicFramePr>
          <p:nvPr>
            <p:ph sz="quarter" idx="4294967295"/>
          </p:nvPr>
        </p:nvGraphicFramePr>
        <p:xfrm>
          <a:off x="1143000" y="1219200"/>
          <a:ext cx="7043738" cy="533400"/>
        </p:xfrm>
        <a:graphic>
          <a:graphicData uri="http://schemas.openxmlformats.org/presentationml/2006/ole">
            <p:oleObj spid="_x0000_s207881" name="数式" r:id="rId4" imgW="3009600" imgH="228600" progId="Equation.3">
              <p:embed/>
            </p:oleObj>
          </a:graphicData>
        </a:graphic>
      </p:graphicFrame>
      <p:graphicFrame>
        <p:nvGraphicFramePr>
          <p:cNvPr id="207882" name="Object 4"/>
          <p:cNvGraphicFramePr>
            <a:graphicFrameLocks noChangeAspect="1"/>
          </p:cNvGraphicFramePr>
          <p:nvPr/>
        </p:nvGraphicFramePr>
        <p:xfrm>
          <a:off x="838200" y="1905000"/>
          <a:ext cx="2570163" cy="1524000"/>
        </p:xfrm>
        <a:graphic>
          <a:graphicData uri="http://schemas.openxmlformats.org/presentationml/2006/ole">
            <p:oleObj spid="_x0000_s207882" name="数式" r:id="rId5" imgW="1244520" imgH="736560" progId="Equation.3">
              <p:embed/>
            </p:oleObj>
          </a:graphicData>
        </a:graphic>
      </p:graphicFrame>
      <p:graphicFrame>
        <p:nvGraphicFramePr>
          <p:cNvPr id="207883" name="Object 5"/>
          <p:cNvGraphicFramePr>
            <a:graphicFrameLocks noChangeAspect="1"/>
          </p:cNvGraphicFramePr>
          <p:nvPr/>
        </p:nvGraphicFramePr>
        <p:xfrm>
          <a:off x="5334000" y="1905000"/>
          <a:ext cx="3041650" cy="1600200"/>
        </p:xfrm>
        <a:graphic>
          <a:graphicData uri="http://schemas.openxmlformats.org/presentationml/2006/ole">
            <p:oleObj spid="_x0000_s207883" name="数式" r:id="rId6" imgW="2171520" imgH="1143000" progId="Equation.3">
              <p:embed/>
            </p:oleObj>
          </a:graphicData>
        </a:graphic>
      </p:graphicFrame>
      <p:graphicFrame>
        <p:nvGraphicFramePr>
          <p:cNvPr id="207887" name="Object 6"/>
          <p:cNvGraphicFramePr>
            <a:graphicFrameLocks noChangeAspect="1"/>
          </p:cNvGraphicFramePr>
          <p:nvPr/>
        </p:nvGraphicFramePr>
        <p:xfrm>
          <a:off x="685800" y="4343400"/>
          <a:ext cx="2155825" cy="501650"/>
        </p:xfrm>
        <a:graphic>
          <a:graphicData uri="http://schemas.openxmlformats.org/presentationml/2006/ole">
            <p:oleObj spid="_x0000_s207887" name="数式" r:id="rId7" imgW="965160" imgH="241200" progId="Equation.3">
              <p:embed/>
            </p:oleObj>
          </a:graphicData>
        </a:graphic>
      </p:graphicFrame>
      <p:graphicFrame>
        <p:nvGraphicFramePr>
          <p:cNvPr id="207888" name="Object 7"/>
          <p:cNvGraphicFramePr>
            <a:graphicFrameLocks noChangeAspect="1"/>
          </p:cNvGraphicFramePr>
          <p:nvPr/>
        </p:nvGraphicFramePr>
        <p:xfrm>
          <a:off x="457200" y="4937125"/>
          <a:ext cx="5029200" cy="1920875"/>
        </p:xfrm>
        <a:graphic>
          <a:graphicData uri="http://schemas.openxmlformats.org/presentationml/2006/ole">
            <p:oleObj spid="_x0000_s207888" name="数式" r:id="rId8" imgW="2184120" imgH="1117440" progId="Equation.3">
              <p:embed/>
            </p:oleObj>
          </a:graphicData>
        </a:graphic>
      </p:graphicFrame>
      <p:sp>
        <p:nvSpPr>
          <p:cNvPr id="207890" name="Text Box 18"/>
          <p:cNvSpPr txBox="1">
            <a:spLocks noChangeArrowheads="1"/>
          </p:cNvSpPr>
          <p:nvPr/>
        </p:nvSpPr>
        <p:spPr bwMode="auto">
          <a:xfrm>
            <a:off x="5715000" y="4876800"/>
            <a:ext cx="3103563" cy="323850"/>
          </a:xfrm>
          <a:prstGeom prst="rect">
            <a:avLst/>
          </a:prstGeom>
          <a:noFill/>
          <a:ln w="19050">
            <a:solidFill>
              <a:srgbClr val="FF3399"/>
            </a:solidFill>
            <a:miter lim="800000"/>
            <a:headEnd/>
            <a:tailEnd/>
          </a:ln>
        </p:spPr>
        <p:txBody>
          <a:bodyPr wrap="none">
            <a:spAutoFit/>
          </a:bodyPr>
          <a:lstStyle/>
          <a:p>
            <a:r>
              <a:rPr lang="en-US" altLang="ja-JP" sz="1400" b="0"/>
              <a:t>Thermally averaged cross section</a:t>
            </a:r>
            <a:endParaRPr lang="ja-JP" altLang="en-US" sz="1400" b="0"/>
          </a:p>
        </p:txBody>
      </p:sp>
      <p:sp>
        <p:nvSpPr>
          <p:cNvPr id="207891" name="Text Box 19"/>
          <p:cNvSpPr txBox="1">
            <a:spLocks noChangeArrowheads="1"/>
          </p:cNvSpPr>
          <p:nvPr/>
        </p:nvSpPr>
        <p:spPr bwMode="auto">
          <a:xfrm>
            <a:off x="5715000" y="4419600"/>
            <a:ext cx="862013" cy="323850"/>
          </a:xfrm>
          <a:prstGeom prst="rect">
            <a:avLst/>
          </a:prstGeom>
          <a:noFill/>
          <a:ln w="19050">
            <a:solidFill>
              <a:srgbClr val="FF3399"/>
            </a:solidFill>
            <a:miter lim="800000"/>
            <a:headEnd/>
            <a:tailEnd/>
          </a:ln>
        </p:spPr>
        <p:txBody>
          <a:bodyPr wrap="none">
            <a:spAutoFit/>
          </a:bodyPr>
          <a:lstStyle/>
          <a:p>
            <a:r>
              <a:rPr lang="en-US" altLang="ja-JP" sz="1400" b="0"/>
              <a:t>A-value</a:t>
            </a:r>
          </a:p>
        </p:txBody>
      </p:sp>
      <p:sp>
        <p:nvSpPr>
          <p:cNvPr id="207892" name="Oval 22"/>
          <p:cNvSpPr>
            <a:spLocks noChangeArrowheads="1"/>
          </p:cNvSpPr>
          <p:nvPr/>
        </p:nvSpPr>
        <p:spPr bwMode="auto">
          <a:xfrm>
            <a:off x="1295400" y="4267200"/>
            <a:ext cx="609600" cy="609600"/>
          </a:xfrm>
          <a:prstGeom prst="ellipse">
            <a:avLst/>
          </a:prstGeom>
          <a:noFill/>
          <a:ln w="19050">
            <a:solidFill>
              <a:srgbClr val="FF3399"/>
            </a:solidFill>
            <a:round/>
            <a:headEnd/>
            <a:tailEnd/>
          </a:ln>
        </p:spPr>
        <p:txBody>
          <a:bodyPr wrap="none" anchor="ctr"/>
          <a:lstStyle/>
          <a:p>
            <a:endParaRPr lang="ja-JP" altLang="en-US" b="0"/>
          </a:p>
        </p:txBody>
      </p:sp>
      <p:sp>
        <p:nvSpPr>
          <p:cNvPr id="207893" name="Oval 23"/>
          <p:cNvSpPr>
            <a:spLocks noChangeArrowheads="1"/>
          </p:cNvSpPr>
          <p:nvPr/>
        </p:nvSpPr>
        <p:spPr bwMode="auto">
          <a:xfrm>
            <a:off x="2209800" y="5486400"/>
            <a:ext cx="381000" cy="457200"/>
          </a:xfrm>
          <a:prstGeom prst="ellipse">
            <a:avLst/>
          </a:prstGeom>
          <a:noFill/>
          <a:ln w="19050">
            <a:solidFill>
              <a:srgbClr val="FF3399"/>
            </a:solidFill>
            <a:round/>
            <a:headEnd/>
            <a:tailEnd/>
          </a:ln>
        </p:spPr>
        <p:txBody>
          <a:bodyPr wrap="none" anchor="ctr"/>
          <a:lstStyle/>
          <a:p>
            <a:endParaRPr lang="ja-JP" altLang="en-US" b="0"/>
          </a:p>
        </p:txBody>
      </p:sp>
      <p:sp>
        <p:nvSpPr>
          <p:cNvPr id="207894" name="AutoShape 25"/>
          <p:cNvSpPr>
            <a:spLocks noChangeArrowheads="1"/>
          </p:cNvSpPr>
          <p:nvPr/>
        </p:nvSpPr>
        <p:spPr bwMode="auto">
          <a:xfrm>
            <a:off x="3581400" y="2209800"/>
            <a:ext cx="1524000" cy="609600"/>
          </a:xfrm>
          <a:prstGeom prst="rightArrow">
            <a:avLst>
              <a:gd name="adj1" fmla="val 50000"/>
              <a:gd name="adj2" fmla="val 46875"/>
            </a:avLst>
          </a:prstGeom>
          <a:noFill/>
          <a:ln w="9525">
            <a:solidFill>
              <a:schemeClr val="tx1"/>
            </a:solidFill>
            <a:miter lim="800000"/>
            <a:headEnd/>
            <a:tailEnd/>
          </a:ln>
        </p:spPr>
        <p:txBody>
          <a:bodyPr wrap="none" anchor="ctr"/>
          <a:lstStyle/>
          <a:p>
            <a:pPr algn="ctr"/>
            <a:r>
              <a:rPr lang="ja-JP" altLang="en-US" sz="1600" b="0"/>
              <a:t>行列式で表す</a:t>
            </a:r>
          </a:p>
        </p:txBody>
      </p:sp>
      <p:sp>
        <p:nvSpPr>
          <p:cNvPr id="207895" name="Text Box 28"/>
          <p:cNvSpPr txBox="1">
            <a:spLocks noChangeArrowheads="1"/>
          </p:cNvSpPr>
          <p:nvPr/>
        </p:nvSpPr>
        <p:spPr bwMode="auto">
          <a:xfrm>
            <a:off x="2667000" y="3581400"/>
            <a:ext cx="3581400" cy="646113"/>
          </a:xfrm>
          <a:prstGeom prst="rect">
            <a:avLst/>
          </a:prstGeom>
          <a:noFill/>
          <a:ln w="28575">
            <a:solidFill>
              <a:srgbClr val="FF0000"/>
            </a:solidFill>
            <a:prstDash val="lgDash"/>
            <a:miter lim="800000"/>
            <a:headEnd/>
            <a:tailEnd/>
          </a:ln>
        </p:spPr>
        <p:txBody>
          <a:bodyPr>
            <a:spAutoFit/>
          </a:bodyPr>
          <a:lstStyle/>
          <a:p>
            <a:r>
              <a:rPr lang="ja-JP" altLang="en-US" sz="1800" b="0"/>
              <a:t>この行列式を解けば、各エネルギー準位の存在確率</a:t>
            </a:r>
            <a:r>
              <a:rPr lang="en-US" altLang="ja-JP" sz="1800" b="0"/>
              <a:t>”N</a:t>
            </a:r>
            <a:r>
              <a:rPr lang="en-US" altLang="ja-JP" sz="1800" b="0" baseline="-25000"/>
              <a:t>J</a:t>
            </a:r>
            <a:r>
              <a:rPr lang="en-US" altLang="ja-JP" sz="1800" b="0"/>
              <a:t>”</a:t>
            </a:r>
            <a:r>
              <a:rPr lang="ja-JP" altLang="en-US" sz="1800" b="0"/>
              <a:t>が求まる。</a:t>
            </a:r>
          </a:p>
        </p:txBody>
      </p:sp>
      <p:sp>
        <p:nvSpPr>
          <p:cNvPr id="207896" name="Line 27"/>
          <p:cNvSpPr>
            <a:spLocks noChangeShapeType="1"/>
          </p:cNvSpPr>
          <p:nvPr/>
        </p:nvSpPr>
        <p:spPr bwMode="auto">
          <a:xfrm flipH="1" flipV="1">
            <a:off x="1905000" y="4419600"/>
            <a:ext cx="3810000" cy="152400"/>
          </a:xfrm>
          <a:prstGeom prst="line">
            <a:avLst/>
          </a:prstGeom>
          <a:noFill/>
          <a:ln w="9525">
            <a:solidFill>
              <a:srgbClr val="FF3399"/>
            </a:solidFill>
            <a:round/>
            <a:headEnd/>
            <a:tailEnd type="triangle" w="med" len="med"/>
          </a:ln>
        </p:spPr>
        <p:txBody>
          <a:bodyPr/>
          <a:lstStyle/>
          <a:p>
            <a:endParaRPr lang="ja-JP" altLang="en-US"/>
          </a:p>
        </p:txBody>
      </p:sp>
      <p:sp>
        <p:nvSpPr>
          <p:cNvPr id="207897" name="Line 27"/>
          <p:cNvSpPr>
            <a:spLocks noChangeShapeType="1"/>
          </p:cNvSpPr>
          <p:nvPr/>
        </p:nvSpPr>
        <p:spPr bwMode="auto">
          <a:xfrm flipH="1">
            <a:off x="2514600" y="5181600"/>
            <a:ext cx="3200400" cy="304800"/>
          </a:xfrm>
          <a:prstGeom prst="line">
            <a:avLst/>
          </a:prstGeom>
          <a:noFill/>
          <a:ln w="9525">
            <a:solidFill>
              <a:srgbClr val="FF3399"/>
            </a:solidFill>
            <a:round/>
            <a:headEnd/>
            <a:tailEnd type="triangle" w="med" len="med"/>
          </a:ln>
        </p:spPr>
        <p:txBody>
          <a:bodyPr/>
          <a:lstStyle/>
          <a:p>
            <a:endParaRPr lang="ja-JP" altLang="en-US"/>
          </a:p>
        </p:txBody>
      </p:sp>
      <p:sp>
        <p:nvSpPr>
          <p:cNvPr id="207898" name="テキスト ボックス 36"/>
          <p:cNvSpPr txBox="1">
            <a:spLocks noChangeArrowheads="1"/>
          </p:cNvSpPr>
          <p:nvPr/>
        </p:nvSpPr>
        <p:spPr bwMode="auto">
          <a:xfrm>
            <a:off x="5638800" y="5410200"/>
            <a:ext cx="3352800" cy="923925"/>
          </a:xfrm>
          <a:prstGeom prst="rect">
            <a:avLst/>
          </a:prstGeom>
          <a:noFill/>
          <a:ln w="9525">
            <a:solidFill>
              <a:srgbClr val="FF3399"/>
            </a:solidFill>
            <a:miter lim="800000"/>
            <a:headEnd/>
            <a:tailEnd/>
          </a:ln>
        </p:spPr>
        <p:txBody>
          <a:bodyPr>
            <a:spAutoFit/>
          </a:bodyPr>
          <a:lstStyle/>
          <a:p>
            <a:r>
              <a:rPr lang="ja-JP" altLang="en-US" sz="1800" b="0"/>
              <a:t>実験及び理論的に求められた原子輝線に関するデータベース“</a:t>
            </a:r>
            <a:r>
              <a:rPr lang="en-US" altLang="ja-JP" sz="1800" b="0"/>
              <a:t>CHIANTI</a:t>
            </a:r>
            <a:r>
              <a:rPr lang="ja-JP" altLang="en-US" sz="1800" b="0"/>
              <a:t>”を用いる。</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457200" y="304800"/>
            <a:ext cx="8229600" cy="720725"/>
          </a:xfrm>
        </p:spPr>
        <p:txBody>
          <a:bodyPr/>
          <a:lstStyle/>
          <a:p>
            <a:pPr eaLnBrk="1" hangingPunct="1">
              <a:defRPr/>
            </a:pPr>
            <a:r>
              <a:rPr lang="ja-JP" altLang="en-US" u="sng" dirty="0" smtClean="0"/>
              <a:t>モデルスペクトルを作成</a:t>
            </a:r>
          </a:p>
        </p:txBody>
      </p:sp>
      <p:sp>
        <p:nvSpPr>
          <p:cNvPr id="635906" name="コンテンツ プレースホルダ 2"/>
          <p:cNvSpPr>
            <a:spLocks noGrp="1"/>
          </p:cNvSpPr>
          <p:nvPr>
            <p:ph idx="4294967295"/>
          </p:nvPr>
        </p:nvSpPr>
        <p:spPr>
          <a:xfrm>
            <a:off x="4876800" y="1066800"/>
            <a:ext cx="3962400" cy="4267200"/>
          </a:xfrm>
        </p:spPr>
        <p:txBody>
          <a:bodyPr/>
          <a:lstStyle/>
          <a:p>
            <a:pPr eaLnBrk="1" hangingPunct="1"/>
            <a:r>
              <a:rPr lang="en-US" altLang="ja-JP" sz="1800" smtClean="0"/>
              <a:t>SII, SIII, SIV, SV, OII, OIII</a:t>
            </a:r>
            <a:r>
              <a:rPr lang="ja-JP" altLang="en-US" sz="1800" smtClean="0"/>
              <a:t>（イオトーラスの構成要素）が発する輝線をそれぞれ独立に計算する。</a:t>
            </a:r>
            <a:endParaRPr lang="en-US" altLang="ja-JP" sz="1800" smtClean="0"/>
          </a:p>
          <a:p>
            <a:pPr lvl="1" eaLnBrk="1" hangingPunct="1"/>
            <a:r>
              <a:rPr lang="ja-JP" altLang="en-US" sz="1800" smtClean="0"/>
              <a:t>電子温度</a:t>
            </a:r>
            <a:endParaRPr lang="en-US" altLang="ja-JP" sz="1800" smtClean="0"/>
          </a:p>
          <a:p>
            <a:pPr lvl="1" eaLnBrk="1" hangingPunct="1"/>
            <a:r>
              <a:rPr lang="ja-JP" altLang="en-US" sz="1800" smtClean="0"/>
              <a:t>電子密度</a:t>
            </a:r>
            <a:endParaRPr lang="en-US" altLang="ja-JP" sz="1800" smtClean="0"/>
          </a:p>
          <a:p>
            <a:pPr lvl="1" eaLnBrk="1" hangingPunct="1"/>
            <a:r>
              <a:rPr lang="ja-JP" altLang="en-US" sz="1800" smtClean="0"/>
              <a:t>イオン密度を仮定</a:t>
            </a:r>
          </a:p>
          <a:p>
            <a:pPr lvl="1" eaLnBrk="1" hangingPunct="1"/>
            <a:endParaRPr lang="en-US" altLang="ja-JP" sz="1800" smtClean="0"/>
          </a:p>
          <a:p>
            <a:pPr eaLnBrk="1" hangingPunct="1"/>
            <a:r>
              <a:rPr lang="ja-JP" altLang="en-US" sz="1800" smtClean="0"/>
              <a:t>装置関数を定義し、各スペクトルをなます</a:t>
            </a:r>
          </a:p>
          <a:p>
            <a:pPr eaLnBrk="1" hangingPunct="1"/>
            <a:endParaRPr lang="en-US" altLang="ja-JP" sz="1800" smtClean="0"/>
          </a:p>
          <a:p>
            <a:pPr eaLnBrk="1" hangingPunct="1"/>
            <a:endParaRPr lang="ja-JP" altLang="en-US" sz="1800" smtClean="0"/>
          </a:p>
          <a:p>
            <a:pPr eaLnBrk="1" hangingPunct="1"/>
            <a:r>
              <a:rPr lang="ja-JP" altLang="en-US" sz="1800" smtClean="0"/>
              <a:t>実際のスペクトルに最もよく一致するパラメタ（組成比・電子温度）を決定</a:t>
            </a:r>
            <a:endParaRPr lang="en-US" altLang="ja-JP" sz="1800" smtClean="0"/>
          </a:p>
        </p:txBody>
      </p:sp>
      <p:sp>
        <p:nvSpPr>
          <p:cNvPr id="635907" name="スライド番号プレースホルダ 4"/>
          <p:cNvSpPr>
            <a:spLocks noGrp="1"/>
          </p:cNvSpPr>
          <p:nvPr>
            <p:ph type="sldNum" sz="quarter" idx="12"/>
          </p:nvPr>
        </p:nvSpPr>
        <p:spPr>
          <a:noFill/>
        </p:spPr>
        <p:txBody>
          <a:bodyPr/>
          <a:lstStyle/>
          <a:p>
            <a:fld id="{8DDF9EB2-E59C-4420-ADA8-280CBBC0D297}" type="slidenum">
              <a:rPr lang="en-US" altLang="ja-JP" smtClean="0"/>
              <a:pPr/>
              <a:t>11</a:t>
            </a:fld>
            <a:endParaRPr lang="en-US" altLang="ja-JP" smtClean="0"/>
          </a:p>
        </p:txBody>
      </p:sp>
      <p:pic>
        <p:nvPicPr>
          <p:cNvPr id="635908" name="Picture 8"/>
          <p:cNvPicPr>
            <a:picLocks noChangeAspect="1" noChangeArrowheads="1"/>
          </p:cNvPicPr>
          <p:nvPr/>
        </p:nvPicPr>
        <p:blipFill>
          <a:blip r:embed="rId2"/>
          <a:srcRect/>
          <a:stretch>
            <a:fillRect/>
          </a:stretch>
        </p:blipFill>
        <p:spPr bwMode="auto">
          <a:xfrm>
            <a:off x="0" y="914400"/>
            <a:ext cx="4891088" cy="5943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Rectangle 2"/>
          <p:cNvSpPr>
            <a:spLocks noGrp="1" noChangeArrowheads="1"/>
          </p:cNvSpPr>
          <p:nvPr>
            <p:ph type="title"/>
          </p:nvPr>
        </p:nvSpPr>
        <p:spPr>
          <a:xfrm>
            <a:off x="457200" y="304800"/>
            <a:ext cx="8229600" cy="720725"/>
          </a:xfrm>
        </p:spPr>
        <p:txBody>
          <a:bodyPr/>
          <a:lstStyle/>
          <a:p>
            <a:pPr>
              <a:defRPr/>
            </a:pPr>
            <a:r>
              <a:rPr lang="en-US" altLang="ja-JP" u="sng" dirty="0" smtClean="0">
                <a:effectLst>
                  <a:outerShdw blurRad="38100" dist="38100" dir="2700000" algn="tl">
                    <a:srgbClr val="000000">
                      <a:alpha val="43137"/>
                    </a:srgbClr>
                  </a:outerShdw>
                </a:effectLst>
              </a:rPr>
              <a:t>CASSINI/UVIS</a:t>
            </a:r>
            <a:r>
              <a:rPr lang="ja-JP" altLang="en-US" u="sng" dirty="0" smtClean="0">
                <a:effectLst>
                  <a:outerShdw blurRad="38100" dist="38100" dir="2700000" algn="tl">
                    <a:srgbClr val="000000">
                      <a:alpha val="43137"/>
                    </a:srgbClr>
                  </a:outerShdw>
                </a:effectLst>
              </a:rPr>
              <a:t>による観測</a:t>
            </a:r>
          </a:p>
        </p:txBody>
      </p:sp>
      <p:sp>
        <p:nvSpPr>
          <p:cNvPr id="636930" name="Rectangle 3"/>
          <p:cNvSpPr>
            <a:spLocks noGrp="1" noChangeArrowheads="1"/>
          </p:cNvSpPr>
          <p:nvPr>
            <p:ph type="body" idx="1"/>
          </p:nvPr>
        </p:nvSpPr>
        <p:spPr>
          <a:xfrm>
            <a:off x="304800" y="1143000"/>
            <a:ext cx="4114800" cy="5486400"/>
          </a:xfrm>
        </p:spPr>
        <p:txBody>
          <a:bodyPr/>
          <a:lstStyle/>
          <a:p>
            <a:pPr>
              <a:lnSpc>
                <a:spcPct val="80000"/>
              </a:lnSpc>
            </a:pPr>
            <a:r>
              <a:rPr lang="en-US" altLang="ja-JP" sz="1800" smtClean="0"/>
              <a:t>CASSINI</a:t>
            </a:r>
          </a:p>
          <a:p>
            <a:pPr lvl="1">
              <a:lnSpc>
                <a:spcPct val="80000"/>
              </a:lnSpc>
            </a:pPr>
            <a:r>
              <a:rPr lang="en-US" altLang="ja-JP" sz="1600" smtClean="0"/>
              <a:t>1997</a:t>
            </a:r>
            <a:r>
              <a:rPr lang="ja-JP" altLang="en-US" sz="1600" smtClean="0"/>
              <a:t>年打ち上げの土星探査衛星（</a:t>
            </a:r>
            <a:r>
              <a:rPr lang="en-US" altLang="ja-JP" sz="1600" smtClean="0"/>
              <a:t>NASA</a:t>
            </a:r>
            <a:r>
              <a:rPr lang="ja-JP" altLang="en-US" sz="1600" smtClean="0"/>
              <a:t>）</a:t>
            </a:r>
          </a:p>
          <a:p>
            <a:pPr>
              <a:lnSpc>
                <a:spcPct val="80000"/>
              </a:lnSpc>
            </a:pPr>
            <a:r>
              <a:rPr lang="en-US" altLang="ja-JP" sz="1800" smtClean="0"/>
              <a:t>UVIS</a:t>
            </a:r>
          </a:p>
          <a:p>
            <a:pPr lvl="1">
              <a:lnSpc>
                <a:spcPct val="80000"/>
              </a:lnSpc>
            </a:pPr>
            <a:r>
              <a:rPr lang="en-US" altLang="ja-JP" sz="1600" smtClean="0"/>
              <a:t>CASSINI</a:t>
            </a:r>
            <a:r>
              <a:rPr lang="ja-JP" altLang="en-US" sz="1600" smtClean="0"/>
              <a:t>に搭載された紫外線分光器</a:t>
            </a:r>
          </a:p>
          <a:p>
            <a:pPr lvl="1">
              <a:lnSpc>
                <a:spcPct val="80000"/>
              </a:lnSpc>
            </a:pPr>
            <a:r>
              <a:rPr lang="en-US" altLang="ja-JP" sz="1600" smtClean="0"/>
              <a:t>EUV (560 ~ 1180)</a:t>
            </a:r>
            <a:r>
              <a:rPr lang="ja-JP" altLang="en-US" sz="1600" smtClean="0"/>
              <a:t>領域を分光撮像</a:t>
            </a:r>
          </a:p>
          <a:p>
            <a:pPr lvl="1">
              <a:lnSpc>
                <a:spcPct val="80000"/>
              </a:lnSpc>
            </a:pPr>
            <a:r>
              <a:rPr lang="ja-JP" altLang="en-US" sz="1600" smtClean="0"/>
              <a:t>惑星探査機搭載なので、非常に小型。</a:t>
            </a:r>
          </a:p>
          <a:p>
            <a:pPr lvl="2">
              <a:lnSpc>
                <a:spcPct val="80000"/>
              </a:lnSpc>
            </a:pPr>
            <a:r>
              <a:rPr lang="ja-JP" altLang="en-US" sz="1400" smtClean="0"/>
              <a:t>主鏡：</a:t>
            </a:r>
            <a:r>
              <a:rPr lang="en-US" altLang="ja-JP" sz="1400" smtClean="0"/>
              <a:t>20 mm ×</a:t>
            </a:r>
            <a:r>
              <a:rPr lang="ja-JP" altLang="en-US" sz="1400" smtClean="0"/>
              <a:t>　</a:t>
            </a:r>
            <a:r>
              <a:rPr lang="en-US" altLang="ja-JP" sz="1400" smtClean="0"/>
              <a:t>20 mm</a:t>
            </a:r>
          </a:p>
          <a:p>
            <a:pPr>
              <a:lnSpc>
                <a:spcPct val="80000"/>
              </a:lnSpc>
            </a:pPr>
            <a:endParaRPr lang="en-US" altLang="ja-JP" sz="1800" smtClean="0"/>
          </a:p>
          <a:p>
            <a:pPr>
              <a:lnSpc>
                <a:spcPct val="80000"/>
              </a:lnSpc>
            </a:pPr>
            <a:r>
              <a:rPr lang="ja-JP" altLang="en-US" sz="1800" smtClean="0"/>
              <a:t>フライバイ観測</a:t>
            </a:r>
          </a:p>
          <a:p>
            <a:pPr lvl="1">
              <a:lnSpc>
                <a:spcPct val="80000"/>
              </a:lnSpc>
            </a:pPr>
            <a:r>
              <a:rPr lang="en-US" altLang="ja-JP" sz="1600" smtClean="0"/>
              <a:t>2000</a:t>
            </a:r>
            <a:r>
              <a:rPr lang="ja-JP" altLang="en-US" sz="1600" smtClean="0"/>
              <a:t>年</a:t>
            </a:r>
            <a:r>
              <a:rPr lang="en-US" altLang="ja-JP" sz="1600" smtClean="0"/>
              <a:t>10</a:t>
            </a:r>
            <a:r>
              <a:rPr lang="ja-JP" altLang="en-US" sz="1600" smtClean="0"/>
              <a:t>月～</a:t>
            </a:r>
            <a:endParaRPr lang="en-US" altLang="ja-JP" sz="1600" smtClean="0"/>
          </a:p>
          <a:p>
            <a:pPr lvl="1">
              <a:lnSpc>
                <a:spcPct val="80000"/>
              </a:lnSpc>
            </a:pPr>
            <a:endParaRPr lang="ja-JP" altLang="en-US" sz="1600" smtClean="0"/>
          </a:p>
          <a:p>
            <a:pPr>
              <a:lnSpc>
                <a:spcPct val="80000"/>
              </a:lnSpc>
            </a:pPr>
            <a:r>
              <a:rPr lang="ja-JP" altLang="en-US" sz="1800" smtClean="0"/>
              <a:t>解析データ</a:t>
            </a:r>
          </a:p>
          <a:p>
            <a:pPr lvl="1">
              <a:lnSpc>
                <a:spcPct val="80000"/>
              </a:lnSpc>
            </a:pPr>
            <a:r>
              <a:rPr lang="ja-JP" altLang="en-US" sz="1600" smtClean="0"/>
              <a:t>フライバイ初期に、イオトーラス全体を視野に納めた観測</a:t>
            </a:r>
          </a:p>
          <a:p>
            <a:pPr lvl="1">
              <a:lnSpc>
                <a:spcPct val="80000"/>
              </a:lnSpc>
            </a:pPr>
            <a:r>
              <a:rPr lang="en-US" altLang="ja-JP" sz="1600" smtClean="0"/>
              <a:t>1000</a:t>
            </a:r>
            <a:r>
              <a:rPr lang="ja-JP" altLang="en-US" sz="1600" smtClean="0"/>
              <a:t>秒積分のスペクトルを</a:t>
            </a:r>
            <a:r>
              <a:rPr lang="en-US" altLang="ja-JP" sz="1600" smtClean="0"/>
              <a:t>30</a:t>
            </a:r>
            <a:r>
              <a:rPr lang="ja-JP" altLang="en-US" sz="1600" smtClean="0"/>
              <a:t>枚積分して使用（</a:t>
            </a:r>
            <a:r>
              <a:rPr lang="en-US" altLang="ja-JP" sz="1600" smtClean="0"/>
              <a:t>S/N</a:t>
            </a:r>
            <a:r>
              <a:rPr lang="ja-JP" altLang="en-US" sz="1600" smtClean="0"/>
              <a:t>をあげるため）</a:t>
            </a:r>
          </a:p>
          <a:p>
            <a:pPr lvl="1">
              <a:lnSpc>
                <a:spcPct val="80000"/>
              </a:lnSpc>
            </a:pPr>
            <a:r>
              <a:rPr lang="ja-JP" altLang="en-US" sz="1600" smtClean="0"/>
              <a:t>イオトーラスのうち最も発光強度の高い</a:t>
            </a:r>
            <a:r>
              <a:rPr lang="en-US" altLang="ja-JP" sz="1600" smtClean="0"/>
              <a:t>5.5~6.5RJ</a:t>
            </a:r>
            <a:r>
              <a:rPr lang="ja-JP" altLang="en-US" sz="1600" smtClean="0"/>
              <a:t>のデータを解析</a:t>
            </a:r>
          </a:p>
          <a:p>
            <a:pPr lvl="1">
              <a:lnSpc>
                <a:spcPct val="80000"/>
              </a:lnSpc>
            </a:pPr>
            <a:r>
              <a:rPr lang="ja-JP" altLang="en-US" sz="1600" smtClean="0"/>
              <a:t>オーロラとの同時観測も行っている。（課題）</a:t>
            </a:r>
          </a:p>
        </p:txBody>
      </p:sp>
      <p:pic>
        <p:nvPicPr>
          <p:cNvPr id="636931" name="Picture 4"/>
          <p:cNvPicPr>
            <a:picLocks noChangeAspect="1" noChangeArrowheads="1"/>
          </p:cNvPicPr>
          <p:nvPr/>
        </p:nvPicPr>
        <p:blipFill>
          <a:blip r:embed="rId2"/>
          <a:srcRect/>
          <a:stretch>
            <a:fillRect/>
          </a:stretch>
        </p:blipFill>
        <p:spPr bwMode="auto">
          <a:xfrm>
            <a:off x="5410200" y="1060450"/>
            <a:ext cx="3276600" cy="2519363"/>
          </a:xfrm>
          <a:prstGeom prst="rect">
            <a:avLst/>
          </a:prstGeom>
          <a:noFill/>
          <a:ln w="9525">
            <a:noFill/>
            <a:miter lim="800000"/>
            <a:headEnd/>
            <a:tailEnd/>
          </a:ln>
        </p:spPr>
      </p:pic>
      <p:sp>
        <p:nvSpPr>
          <p:cNvPr id="636932" name="テキスト ボックス 5"/>
          <p:cNvSpPr txBox="1">
            <a:spLocks noChangeArrowheads="1"/>
          </p:cNvSpPr>
          <p:nvPr/>
        </p:nvSpPr>
        <p:spPr bwMode="auto">
          <a:xfrm>
            <a:off x="7239000" y="3505200"/>
            <a:ext cx="1676400" cy="276225"/>
          </a:xfrm>
          <a:prstGeom prst="rect">
            <a:avLst/>
          </a:prstGeom>
          <a:noFill/>
          <a:ln w="9525">
            <a:noFill/>
            <a:miter lim="800000"/>
            <a:headEnd/>
            <a:tailEnd/>
          </a:ln>
        </p:spPr>
        <p:txBody>
          <a:bodyPr wrap="none">
            <a:spAutoFit/>
          </a:bodyPr>
          <a:lstStyle/>
          <a:p>
            <a:r>
              <a:rPr lang="en-US" altLang="ja-JP" b="0"/>
              <a:t>Esposito et al. 1999</a:t>
            </a:r>
            <a:endParaRPr lang="ja-JP" altLang="en-US" b="0"/>
          </a:p>
        </p:txBody>
      </p:sp>
      <p:sp>
        <p:nvSpPr>
          <p:cNvPr id="636933" name="スライド番号プレースホルダ 6"/>
          <p:cNvSpPr>
            <a:spLocks noGrp="1"/>
          </p:cNvSpPr>
          <p:nvPr>
            <p:ph type="sldNum" sz="quarter" idx="12"/>
          </p:nvPr>
        </p:nvSpPr>
        <p:spPr>
          <a:noFill/>
        </p:spPr>
        <p:txBody>
          <a:bodyPr/>
          <a:lstStyle/>
          <a:p>
            <a:fld id="{8A60A198-5A69-4766-BFCC-D2A9FC137C12}" type="slidenum">
              <a:rPr lang="en-US" altLang="ja-JP" smtClean="0"/>
              <a:pPr/>
              <a:t>12</a:t>
            </a:fld>
            <a:endParaRPr lang="en-US" altLang="ja-JP" smtClean="0"/>
          </a:p>
        </p:txBody>
      </p:sp>
      <p:grpSp>
        <p:nvGrpSpPr>
          <p:cNvPr id="636934" name="グループ化 9"/>
          <p:cNvGrpSpPr>
            <a:grpSpLocks/>
          </p:cNvGrpSpPr>
          <p:nvPr/>
        </p:nvGrpSpPr>
        <p:grpSpPr bwMode="auto">
          <a:xfrm>
            <a:off x="4724400" y="3876675"/>
            <a:ext cx="4343400" cy="2828925"/>
            <a:chOff x="0" y="1133475"/>
            <a:chExt cx="3505200" cy="1981200"/>
          </a:xfrm>
        </p:grpSpPr>
        <p:pic>
          <p:nvPicPr>
            <p:cNvPr id="636935" name="Picture 8" descr="CASSINI_FLYBY観測漫画"/>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rot="7269">
              <a:off x="0" y="1133475"/>
              <a:ext cx="3505200" cy="1981200"/>
            </a:xfrm>
            <a:prstGeom prst="rect">
              <a:avLst/>
            </a:prstGeom>
            <a:noFill/>
            <a:ln w="9525">
              <a:noFill/>
              <a:miter lim="800000"/>
              <a:headEnd/>
              <a:tailEnd/>
            </a:ln>
          </p:spPr>
        </p:pic>
        <p:sp>
          <p:nvSpPr>
            <p:cNvPr id="636936" name="Rectangle 10"/>
            <p:cNvSpPr>
              <a:spLocks noChangeArrowheads="1"/>
            </p:cNvSpPr>
            <p:nvPr/>
          </p:nvSpPr>
          <p:spPr bwMode="auto">
            <a:xfrm rot="338314">
              <a:off x="2357670" y="1477563"/>
              <a:ext cx="114300" cy="481013"/>
            </a:xfrm>
            <a:prstGeom prst="rect">
              <a:avLst/>
            </a:prstGeom>
            <a:solidFill>
              <a:srgbClr val="FF00FF">
                <a:alpha val="70195"/>
              </a:srgbClr>
            </a:solidFill>
            <a:ln w="9525">
              <a:noFill/>
              <a:miter lim="800000"/>
              <a:headEnd/>
              <a:tailEnd/>
            </a:ln>
          </p:spPr>
          <p:txBody>
            <a:bodyPr wrap="none" anchor="ctr"/>
            <a:lstStyle/>
            <a:p>
              <a:endParaRPr lang="ja-JP" altLang="en-US" b="0"/>
            </a:p>
          </p:txBody>
        </p:sp>
      </p:gr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04800"/>
            <a:ext cx="8229600" cy="720725"/>
          </a:xfrm>
        </p:spPr>
        <p:txBody>
          <a:bodyPr/>
          <a:lstStyle/>
          <a:p>
            <a:pPr>
              <a:defRPr/>
            </a:pPr>
            <a:r>
              <a:rPr lang="ja-JP" altLang="en-US" u="sng" dirty="0" smtClean="0"/>
              <a:t>パラメタの設定</a:t>
            </a:r>
            <a:endParaRPr lang="ja-JP" altLang="en-US" u="sng" dirty="0"/>
          </a:p>
        </p:txBody>
      </p:sp>
      <p:sp>
        <p:nvSpPr>
          <p:cNvPr id="637954" name="コンテンツ プレースホルダ 2"/>
          <p:cNvSpPr>
            <a:spLocks noGrp="1"/>
          </p:cNvSpPr>
          <p:nvPr>
            <p:ph idx="1"/>
          </p:nvPr>
        </p:nvSpPr>
        <p:spPr>
          <a:xfrm>
            <a:off x="457200" y="1066800"/>
            <a:ext cx="8229600" cy="838200"/>
          </a:xfrm>
        </p:spPr>
        <p:txBody>
          <a:bodyPr/>
          <a:lstStyle/>
          <a:p>
            <a:pPr>
              <a:lnSpc>
                <a:spcPct val="80000"/>
              </a:lnSpc>
            </a:pPr>
            <a:r>
              <a:rPr lang="ja-JP" altLang="en-US" sz="2200" smtClean="0"/>
              <a:t>一部の変数に対しては既存の観測値を適応させる。</a:t>
            </a:r>
            <a:endParaRPr lang="en-US" altLang="ja-JP" sz="2200" smtClean="0"/>
          </a:p>
          <a:p>
            <a:pPr lvl="1">
              <a:lnSpc>
                <a:spcPct val="80000"/>
              </a:lnSpc>
            </a:pPr>
            <a:r>
              <a:rPr lang="ja-JP" altLang="en-US" sz="1800" smtClean="0"/>
              <a:t>波長分解能が律側となり、分離できる輝線に限りがあるため設定できるパラメタも制限される。</a:t>
            </a:r>
          </a:p>
        </p:txBody>
      </p:sp>
      <p:sp>
        <p:nvSpPr>
          <p:cNvPr id="210947" name="正方形/長方形 4"/>
          <p:cNvSpPr>
            <a:spLocks noChangeArrowheads="1"/>
          </p:cNvSpPr>
          <p:nvPr/>
        </p:nvSpPr>
        <p:spPr bwMode="auto">
          <a:xfrm>
            <a:off x="1066800" y="3581400"/>
            <a:ext cx="4267200" cy="457200"/>
          </a:xfrm>
          <a:prstGeom prst="rect">
            <a:avLst/>
          </a:prstGeom>
          <a:solidFill>
            <a:schemeClr val="accent5"/>
          </a:solidFill>
          <a:ln w="9525" algn="ctr">
            <a:solidFill>
              <a:schemeClr val="tx1"/>
            </a:solidFill>
            <a:round/>
            <a:headEnd/>
            <a:tailEnd/>
          </a:ln>
        </p:spPr>
        <p:txBody>
          <a:bodyPr wrap="none" anchor="ctr"/>
          <a:lstStyle/>
          <a:p>
            <a:pPr algn="ctr">
              <a:defRPr/>
            </a:pPr>
            <a:r>
              <a:rPr lang="ja-JP" altLang="en-US" sz="1600" b="0"/>
              <a:t>電子密度</a:t>
            </a:r>
          </a:p>
        </p:txBody>
      </p:sp>
      <p:sp>
        <p:nvSpPr>
          <p:cNvPr id="637956" name="正方形/長方形 5"/>
          <p:cNvSpPr>
            <a:spLocks noChangeArrowheads="1"/>
          </p:cNvSpPr>
          <p:nvPr/>
        </p:nvSpPr>
        <p:spPr bwMode="auto">
          <a:xfrm>
            <a:off x="1066800" y="2057400"/>
            <a:ext cx="4267200" cy="838200"/>
          </a:xfrm>
          <a:prstGeom prst="rect">
            <a:avLst/>
          </a:prstGeom>
          <a:solidFill>
            <a:srgbClr val="FFFF00"/>
          </a:solidFill>
          <a:ln w="9525" algn="ctr">
            <a:solidFill>
              <a:schemeClr val="tx1"/>
            </a:solidFill>
            <a:round/>
            <a:headEnd/>
            <a:tailEnd/>
          </a:ln>
        </p:spPr>
        <p:txBody>
          <a:bodyPr wrap="none" anchor="ctr"/>
          <a:lstStyle/>
          <a:p>
            <a:pPr algn="ctr"/>
            <a:r>
              <a:rPr lang="ja-JP" altLang="en-US" sz="1600" b="0"/>
              <a:t>イオン組成比（の一部）</a:t>
            </a:r>
            <a:endParaRPr lang="en-US" altLang="ja-JP" sz="1600" b="0"/>
          </a:p>
          <a:p>
            <a:pPr algn="ctr"/>
            <a:r>
              <a:rPr lang="en-US" altLang="ja-JP" sz="1600" b="0"/>
              <a:t>SV/SIII=0.00, OIII/SIII=0.2</a:t>
            </a:r>
          </a:p>
        </p:txBody>
      </p:sp>
      <p:sp>
        <p:nvSpPr>
          <p:cNvPr id="637957" name="正方形/長方形 6"/>
          <p:cNvSpPr>
            <a:spLocks noChangeArrowheads="1"/>
          </p:cNvSpPr>
          <p:nvPr/>
        </p:nvSpPr>
        <p:spPr bwMode="auto">
          <a:xfrm>
            <a:off x="1066800" y="2971800"/>
            <a:ext cx="4267200" cy="457200"/>
          </a:xfrm>
          <a:prstGeom prst="rect">
            <a:avLst/>
          </a:prstGeom>
          <a:solidFill>
            <a:srgbClr val="FFFF00"/>
          </a:solidFill>
          <a:ln w="9525" algn="ctr">
            <a:solidFill>
              <a:schemeClr val="tx1"/>
            </a:solidFill>
            <a:round/>
            <a:headEnd/>
            <a:tailEnd/>
          </a:ln>
        </p:spPr>
        <p:txBody>
          <a:bodyPr wrap="none" anchor="ctr"/>
          <a:lstStyle/>
          <a:p>
            <a:pPr algn="ctr"/>
            <a:r>
              <a:rPr lang="ja-JP" altLang="en-US" sz="1600" b="0"/>
              <a:t>高温電子温度（</a:t>
            </a:r>
            <a:r>
              <a:rPr lang="en-US" altLang="ja-JP" sz="1600" b="0"/>
              <a:t>1 keV</a:t>
            </a:r>
            <a:r>
              <a:rPr lang="ja-JP" altLang="en-US" sz="1600" b="0"/>
              <a:t>）</a:t>
            </a:r>
          </a:p>
        </p:txBody>
      </p:sp>
      <p:sp>
        <p:nvSpPr>
          <p:cNvPr id="8" name="正方形/長方形 7"/>
          <p:cNvSpPr/>
          <p:nvPr/>
        </p:nvSpPr>
        <p:spPr bwMode="auto">
          <a:xfrm>
            <a:off x="1066800" y="5715000"/>
            <a:ext cx="4267200" cy="457200"/>
          </a:xfrm>
          <a:prstGeom prst="rect">
            <a:avLst/>
          </a:prstGeom>
          <a:solidFill>
            <a:schemeClr val="accent5"/>
          </a:solidFill>
          <a:ln w="9525" cap="flat" cmpd="sng" algn="ctr">
            <a:solidFill>
              <a:schemeClr val="tx1"/>
            </a:solidFill>
            <a:prstDash val="solid"/>
            <a:round/>
            <a:headEnd type="none" w="med" len="med"/>
            <a:tailEnd type="none" w="med" len="med"/>
          </a:ln>
          <a:effectLst/>
        </p:spPr>
        <p:txBody>
          <a:bodyPr wrap="none" anchor="ctr"/>
          <a:lstStyle/>
          <a:p>
            <a:pPr algn="ctr">
              <a:defRPr/>
            </a:pPr>
            <a:r>
              <a:rPr lang="ja-JP" altLang="en-US" sz="1600" b="0" dirty="0"/>
              <a:t>熱電子温度</a:t>
            </a:r>
          </a:p>
        </p:txBody>
      </p:sp>
      <p:sp>
        <p:nvSpPr>
          <p:cNvPr id="10" name="正方形/長方形 9"/>
          <p:cNvSpPr/>
          <p:nvPr/>
        </p:nvSpPr>
        <p:spPr bwMode="auto">
          <a:xfrm>
            <a:off x="1066800" y="5181600"/>
            <a:ext cx="4267200" cy="457200"/>
          </a:xfrm>
          <a:prstGeom prst="rect">
            <a:avLst/>
          </a:prstGeom>
          <a:solidFill>
            <a:schemeClr val="accent5"/>
          </a:solidFill>
          <a:ln w="9525" cap="flat" cmpd="sng" algn="ctr">
            <a:solidFill>
              <a:schemeClr val="tx1"/>
            </a:solidFill>
            <a:prstDash val="solid"/>
            <a:round/>
            <a:headEnd type="none" w="med" len="med"/>
            <a:tailEnd type="none" w="med" len="med"/>
          </a:ln>
          <a:effectLst/>
        </p:spPr>
        <p:txBody>
          <a:bodyPr wrap="none" anchor="ctr"/>
          <a:lstStyle/>
          <a:p>
            <a:pPr algn="ctr">
              <a:defRPr/>
            </a:pPr>
            <a:r>
              <a:rPr lang="ja-JP" altLang="en-US" sz="1600" b="0" dirty="0"/>
              <a:t>イオン組成比</a:t>
            </a:r>
            <a:r>
              <a:rPr lang="en-US" altLang="ja-JP" sz="1600" b="0" dirty="0"/>
              <a:t>2</a:t>
            </a:r>
            <a:r>
              <a:rPr lang="ja-JP" altLang="en-US" sz="1600" b="0" dirty="0"/>
              <a:t>　（</a:t>
            </a:r>
            <a:r>
              <a:rPr lang="en-US" altLang="ja-JP" sz="1600" b="0" dirty="0"/>
              <a:t>OII/SIII</a:t>
            </a:r>
            <a:r>
              <a:rPr lang="ja-JP" altLang="en-US" sz="1600" b="0" dirty="0"/>
              <a:t>）</a:t>
            </a:r>
          </a:p>
        </p:txBody>
      </p:sp>
      <p:sp>
        <p:nvSpPr>
          <p:cNvPr id="11" name="正方形/長方形 10"/>
          <p:cNvSpPr/>
          <p:nvPr/>
        </p:nvSpPr>
        <p:spPr bwMode="auto">
          <a:xfrm>
            <a:off x="1066800" y="6248400"/>
            <a:ext cx="4267200" cy="457200"/>
          </a:xfrm>
          <a:prstGeom prst="rect">
            <a:avLst/>
          </a:prstGeom>
          <a:solidFill>
            <a:schemeClr val="accent5"/>
          </a:solidFill>
          <a:ln w="9525" cap="flat" cmpd="sng" algn="ctr">
            <a:solidFill>
              <a:schemeClr val="tx1"/>
            </a:solidFill>
            <a:prstDash val="solid"/>
            <a:round/>
            <a:headEnd type="none" w="med" len="med"/>
            <a:tailEnd type="none" w="med" len="med"/>
          </a:ln>
          <a:effectLst/>
        </p:spPr>
        <p:txBody>
          <a:bodyPr wrap="none" anchor="ctr"/>
          <a:lstStyle/>
          <a:p>
            <a:pPr algn="ctr">
              <a:defRPr/>
            </a:pPr>
            <a:r>
              <a:rPr lang="ja-JP" altLang="en-US" sz="1600" b="0" dirty="0"/>
              <a:t>高温電子存在率</a:t>
            </a:r>
          </a:p>
        </p:txBody>
      </p:sp>
      <p:sp>
        <p:nvSpPr>
          <p:cNvPr id="637961" name="テキスト ボックス 13"/>
          <p:cNvSpPr txBox="1">
            <a:spLocks noChangeArrowheads="1"/>
          </p:cNvSpPr>
          <p:nvPr/>
        </p:nvSpPr>
        <p:spPr bwMode="auto">
          <a:xfrm>
            <a:off x="5486400" y="1847850"/>
            <a:ext cx="3657600" cy="1155700"/>
          </a:xfrm>
          <a:prstGeom prst="rect">
            <a:avLst/>
          </a:prstGeom>
          <a:noFill/>
          <a:ln w="9525">
            <a:noFill/>
            <a:miter lim="800000"/>
            <a:headEnd/>
            <a:tailEnd/>
          </a:ln>
        </p:spPr>
        <p:txBody>
          <a:bodyPr>
            <a:spAutoFit/>
          </a:bodyPr>
          <a:lstStyle/>
          <a:p>
            <a:pPr marL="0" lvl="2"/>
            <a:r>
              <a:rPr lang="en-US" altLang="ja-JP" sz="1400" b="0"/>
              <a:t>SV</a:t>
            </a:r>
            <a:r>
              <a:rPr lang="ja-JP" altLang="en-US" sz="1400" b="0"/>
              <a:t>：輝線は</a:t>
            </a:r>
            <a:r>
              <a:rPr lang="en-US" altLang="ja-JP" sz="1400" b="0"/>
              <a:t>EUV</a:t>
            </a:r>
            <a:r>
              <a:rPr lang="ja-JP" altLang="en-US" sz="1400" b="0"/>
              <a:t>領域に</a:t>
            </a:r>
            <a:r>
              <a:rPr lang="en-US" altLang="ja-JP" sz="1400" b="0"/>
              <a:t>1</a:t>
            </a:r>
            <a:r>
              <a:rPr lang="ja-JP" altLang="en-US" sz="1400" b="0"/>
              <a:t>つのみ（前々項参照）なので、無視しても結果に影響しない</a:t>
            </a:r>
          </a:p>
          <a:p>
            <a:pPr marL="0" lvl="2"/>
            <a:r>
              <a:rPr lang="en-US" altLang="ja-JP" sz="1400" b="0"/>
              <a:t>OIII:</a:t>
            </a:r>
            <a:r>
              <a:rPr lang="ja-JP" altLang="en-US" sz="1400" b="0"/>
              <a:t>　</a:t>
            </a:r>
            <a:r>
              <a:rPr lang="en-US" altLang="ja-JP" sz="1400" b="0"/>
              <a:t>Voyager-1</a:t>
            </a:r>
            <a:r>
              <a:rPr lang="ja-JP" altLang="en-US" sz="1400" b="0"/>
              <a:t>のその場観測の値を適用。</a:t>
            </a:r>
          </a:p>
          <a:p>
            <a:pPr marL="0" lvl="2"/>
            <a:r>
              <a:rPr lang="ja-JP" altLang="en-US" sz="1400" b="0"/>
              <a:t>（</a:t>
            </a:r>
            <a:r>
              <a:rPr lang="en-US" altLang="ja-JP" sz="1400" b="0"/>
              <a:t>OIII</a:t>
            </a:r>
            <a:r>
              <a:rPr lang="ja-JP" altLang="en-US" sz="1400" b="0"/>
              <a:t>の輝線は</a:t>
            </a:r>
            <a:r>
              <a:rPr lang="en-US" altLang="ja-JP" sz="1400" b="0"/>
              <a:t>OII</a:t>
            </a:r>
            <a:r>
              <a:rPr lang="ja-JP" altLang="en-US" sz="1400" b="0"/>
              <a:t>と同じ</a:t>
            </a:r>
            <a:r>
              <a:rPr lang="en-US" altLang="ja-JP" sz="1400" b="0"/>
              <a:t>2</a:t>
            </a:r>
            <a:r>
              <a:rPr lang="ja-JP" altLang="en-US" sz="1400" b="0"/>
              <a:t>組しかない。特に</a:t>
            </a:r>
            <a:r>
              <a:rPr lang="en-US" altLang="ja-JP" sz="1400" b="0"/>
              <a:t>OII</a:t>
            </a:r>
            <a:r>
              <a:rPr lang="ja-JP" altLang="en-US" sz="1400" b="0"/>
              <a:t>と</a:t>
            </a:r>
            <a:r>
              <a:rPr lang="en-US" altLang="ja-JP" sz="1400" b="0"/>
              <a:t>OIII</a:t>
            </a:r>
            <a:r>
              <a:rPr lang="ja-JP" altLang="en-US" sz="1400" b="0"/>
              <a:t>を分離する必要はない。）</a:t>
            </a:r>
          </a:p>
        </p:txBody>
      </p:sp>
      <p:sp>
        <p:nvSpPr>
          <p:cNvPr id="16" name="正方形/長方形 5"/>
          <p:cNvSpPr>
            <a:spLocks noChangeArrowheads="1"/>
          </p:cNvSpPr>
          <p:nvPr/>
        </p:nvSpPr>
        <p:spPr bwMode="auto">
          <a:xfrm>
            <a:off x="1066800" y="4114800"/>
            <a:ext cx="4267200" cy="457200"/>
          </a:xfrm>
          <a:prstGeom prst="rect">
            <a:avLst/>
          </a:prstGeom>
          <a:solidFill>
            <a:schemeClr val="accent5"/>
          </a:solidFill>
          <a:ln w="9525" algn="ctr">
            <a:solidFill>
              <a:schemeClr val="tx1"/>
            </a:solidFill>
            <a:round/>
            <a:headEnd/>
            <a:tailEnd/>
          </a:ln>
        </p:spPr>
        <p:txBody>
          <a:bodyPr wrap="none" anchor="ctr"/>
          <a:lstStyle/>
          <a:p>
            <a:pPr algn="ctr">
              <a:defRPr/>
            </a:pPr>
            <a:r>
              <a:rPr lang="ja-JP" altLang="en-US" sz="1600" b="0" dirty="0"/>
              <a:t>イオン組成比</a:t>
            </a:r>
            <a:r>
              <a:rPr lang="en-US" altLang="ja-JP" sz="1600" b="0" dirty="0"/>
              <a:t>1</a:t>
            </a:r>
            <a:r>
              <a:rPr lang="ja-JP" altLang="en-US" sz="1600" b="0" dirty="0"/>
              <a:t>（</a:t>
            </a:r>
            <a:r>
              <a:rPr lang="en-US" altLang="ja-JP" sz="1600" b="0" dirty="0"/>
              <a:t>SII/SIII</a:t>
            </a:r>
            <a:r>
              <a:rPr lang="ja-JP" altLang="en-US" sz="1600" b="0" dirty="0"/>
              <a:t>）</a:t>
            </a:r>
            <a:endParaRPr lang="en-US" altLang="ja-JP" sz="1600" b="0" dirty="0"/>
          </a:p>
        </p:txBody>
      </p:sp>
      <p:sp>
        <p:nvSpPr>
          <p:cNvPr id="637963" name="テキスト ボックス 16"/>
          <p:cNvSpPr txBox="1">
            <a:spLocks noChangeArrowheads="1"/>
          </p:cNvSpPr>
          <p:nvPr/>
        </p:nvSpPr>
        <p:spPr bwMode="auto">
          <a:xfrm>
            <a:off x="6019800" y="6273800"/>
            <a:ext cx="3124200" cy="584200"/>
          </a:xfrm>
          <a:prstGeom prst="rect">
            <a:avLst/>
          </a:prstGeom>
          <a:noFill/>
          <a:ln w="9525">
            <a:noFill/>
            <a:miter lim="800000"/>
            <a:headEnd/>
            <a:tailEnd/>
          </a:ln>
        </p:spPr>
        <p:txBody>
          <a:bodyPr>
            <a:spAutoFit/>
          </a:bodyPr>
          <a:lstStyle/>
          <a:p>
            <a:r>
              <a:rPr lang="ja-JP" altLang="en-US" sz="1600" i="1" dirty="0"/>
              <a:t>視線方向の分布の一様性および電気的中性を仮定</a:t>
            </a:r>
          </a:p>
        </p:txBody>
      </p:sp>
      <p:sp>
        <p:nvSpPr>
          <p:cNvPr id="637964" name="テキスト ボックス 13"/>
          <p:cNvSpPr txBox="1">
            <a:spLocks noChangeArrowheads="1"/>
          </p:cNvSpPr>
          <p:nvPr/>
        </p:nvSpPr>
        <p:spPr bwMode="auto">
          <a:xfrm>
            <a:off x="2286000" y="3276600"/>
            <a:ext cx="3048000" cy="304800"/>
          </a:xfrm>
          <a:prstGeom prst="rect">
            <a:avLst/>
          </a:prstGeom>
          <a:noFill/>
          <a:ln w="9525">
            <a:noFill/>
            <a:miter lim="800000"/>
            <a:headEnd/>
            <a:tailEnd/>
          </a:ln>
        </p:spPr>
        <p:txBody>
          <a:bodyPr wrap="square">
            <a:spAutoFit/>
          </a:bodyPr>
          <a:lstStyle/>
          <a:p>
            <a:pPr marL="0" lvl="2"/>
            <a:r>
              <a:rPr lang="ja-JP" altLang="en-US" sz="1400" b="0"/>
              <a:t>その場観測で存在が確認されている値</a:t>
            </a:r>
          </a:p>
        </p:txBody>
      </p:sp>
      <p:sp>
        <p:nvSpPr>
          <p:cNvPr id="637965" name="AutoShape 18"/>
          <p:cNvSpPr>
            <a:spLocks/>
          </p:cNvSpPr>
          <p:nvPr/>
        </p:nvSpPr>
        <p:spPr bwMode="auto">
          <a:xfrm>
            <a:off x="685800" y="2057400"/>
            <a:ext cx="228600" cy="1371600"/>
          </a:xfrm>
          <a:prstGeom prst="leftBrace">
            <a:avLst>
              <a:gd name="adj1" fmla="val 50000"/>
              <a:gd name="adj2" fmla="val 50000"/>
            </a:avLst>
          </a:prstGeom>
          <a:noFill/>
          <a:ln w="38100">
            <a:solidFill>
              <a:schemeClr val="tx1"/>
            </a:solidFill>
            <a:round/>
            <a:headEnd/>
            <a:tailEnd/>
          </a:ln>
        </p:spPr>
        <p:txBody>
          <a:bodyPr wrap="none" anchor="ctr"/>
          <a:lstStyle/>
          <a:p>
            <a:endParaRPr lang="ja-JP" altLang="en-US"/>
          </a:p>
        </p:txBody>
      </p:sp>
      <p:sp>
        <p:nvSpPr>
          <p:cNvPr id="637966" name="AutoShape 19"/>
          <p:cNvSpPr>
            <a:spLocks/>
          </p:cNvSpPr>
          <p:nvPr/>
        </p:nvSpPr>
        <p:spPr bwMode="auto">
          <a:xfrm>
            <a:off x="685800" y="3581400"/>
            <a:ext cx="228600" cy="2895600"/>
          </a:xfrm>
          <a:prstGeom prst="leftBrace">
            <a:avLst>
              <a:gd name="adj1" fmla="val 105556"/>
              <a:gd name="adj2" fmla="val 50000"/>
            </a:avLst>
          </a:prstGeom>
          <a:noFill/>
          <a:ln w="38100">
            <a:solidFill>
              <a:schemeClr val="tx1"/>
            </a:solidFill>
            <a:round/>
            <a:headEnd/>
            <a:tailEnd/>
          </a:ln>
        </p:spPr>
        <p:txBody>
          <a:bodyPr wrap="none" anchor="ctr"/>
          <a:lstStyle/>
          <a:p>
            <a:endParaRPr lang="ja-JP" altLang="en-US"/>
          </a:p>
        </p:txBody>
      </p:sp>
      <p:sp>
        <p:nvSpPr>
          <p:cNvPr id="637967" name="Text Box 20"/>
          <p:cNvSpPr txBox="1">
            <a:spLocks noChangeArrowheads="1"/>
          </p:cNvSpPr>
          <p:nvPr/>
        </p:nvSpPr>
        <p:spPr bwMode="auto">
          <a:xfrm>
            <a:off x="0" y="2590800"/>
            <a:ext cx="595313" cy="338138"/>
          </a:xfrm>
          <a:prstGeom prst="rect">
            <a:avLst/>
          </a:prstGeom>
          <a:noFill/>
          <a:ln w="9525">
            <a:noFill/>
            <a:miter lim="800000"/>
            <a:headEnd/>
            <a:tailEnd/>
          </a:ln>
        </p:spPr>
        <p:txBody>
          <a:bodyPr wrap="none">
            <a:spAutoFit/>
          </a:bodyPr>
          <a:lstStyle/>
          <a:p>
            <a:r>
              <a:rPr lang="ja-JP" altLang="en-US" sz="1600" b="0"/>
              <a:t>固定</a:t>
            </a:r>
          </a:p>
        </p:txBody>
      </p:sp>
      <p:sp>
        <p:nvSpPr>
          <p:cNvPr id="637968" name="Text Box 21"/>
          <p:cNvSpPr txBox="1">
            <a:spLocks noChangeArrowheads="1"/>
          </p:cNvSpPr>
          <p:nvPr/>
        </p:nvSpPr>
        <p:spPr bwMode="auto">
          <a:xfrm>
            <a:off x="0" y="4876800"/>
            <a:ext cx="590550" cy="336550"/>
          </a:xfrm>
          <a:prstGeom prst="rect">
            <a:avLst/>
          </a:prstGeom>
          <a:noFill/>
          <a:ln w="9525">
            <a:noFill/>
            <a:miter lim="800000"/>
            <a:headEnd/>
            <a:tailEnd/>
          </a:ln>
        </p:spPr>
        <p:txBody>
          <a:bodyPr wrap="none">
            <a:spAutoFit/>
          </a:bodyPr>
          <a:lstStyle/>
          <a:p>
            <a:r>
              <a:rPr lang="ja-JP" altLang="en-US" sz="1600" b="0"/>
              <a:t>変数</a:t>
            </a:r>
          </a:p>
        </p:txBody>
      </p:sp>
      <p:sp>
        <p:nvSpPr>
          <p:cNvPr id="637969" name="スライド番号プレースホルダ 17"/>
          <p:cNvSpPr>
            <a:spLocks noGrp="1"/>
          </p:cNvSpPr>
          <p:nvPr>
            <p:ph type="sldNum" sz="quarter" idx="12"/>
          </p:nvPr>
        </p:nvSpPr>
        <p:spPr>
          <a:noFill/>
        </p:spPr>
        <p:txBody>
          <a:bodyPr/>
          <a:lstStyle/>
          <a:p>
            <a:fld id="{DC11D824-0AE6-459C-8D80-6C0448A0F6E6}" type="slidenum">
              <a:rPr lang="en-US" altLang="ja-JP" smtClean="0"/>
              <a:pPr/>
              <a:t>13</a:t>
            </a:fld>
            <a:endParaRPr lang="en-US" altLang="ja-JP" smtClean="0"/>
          </a:p>
        </p:txBody>
      </p:sp>
      <p:sp>
        <p:nvSpPr>
          <p:cNvPr id="19" name="正方形/長方形 5"/>
          <p:cNvSpPr>
            <a:spLocks noChangeArrowheads="1"/>
          </p:cNvSpPr>
          <p:nvPr/>
        </p:nvSpPr>
        <p:spPr bwMode="auto">
          <a:xfrm>
            <a:off x="1066800" y="4648200"/>
            <a:ext cx="4267200" cy="457200"/>
          </a:xfrm>
          <a:prstGeom prst="rect">
            <a:avLst/>
          </a:prstGeom>
          <a:solidFill>
            <a:schemeClr val="accent5"/>
          </a:solidFill>
          <a:ln w="9525" algn="ctr">
            <a:solidFill>
              <a:schemeClr val="tx1"/>
            </a:solidFill>
            <a:round/>
            <a:headEnd/>
            <a:tailEnd/>
          </a:ln>
        </p:spPr>
        <p:txBody>
          <a:bodyPr wrap="none" anchor="ctr"/>
          <a:lstStyle/>
          <a:p>
            <a:pPr algn="ctr">
              <a:defRPr/>
            </a:pPr>
            <a:r>
              <a:rPr lang="ja-JP" altLang="en-US" sz="1600" b="0" dirty="0"/>
              <a:t>イオン組成比</a:t>
            </a:r>
            <a:r>
              <a:rPr lang="en-US" altLang="ja-JP" sz="1600" b="0" dirty="0"/>
              <a:t>1</a:t>
            </a:r>
            <a:r>
              <a:rPr lang="ja-JP" altLang="en-US" sz="1600" b="0" dirty="0"/>
              <a:t>（</a:t>
            </a:r>
            <a:r>
              <a:rPr lang="en-US" altLang="ja-JP" sz="1600" b="0" dirty="0"/>
              <a:t>SIV/SIII</a:t>
            </a:r>
            <a:r>
              <a:rPr lang="ja-JP" altLang="en-US" sz="1600" b="0" dirty="0"/>
              <a:t>）</a:t>
            </a:r>
            <a:endParaRPr lang="en-US" altLang="ja-JP" sz="1600" b="0" dirty="0"/>
          </a:p>
        </p:txBody>
      </p:sp>
      <p:pic>
        <p:nvPicPr>
          <p:cNvPr id="692225" name="Picture 1"/>
          <p:cNvPicPr>
            <a:picLocks noChangeAspect="1" noChangeArrowheads="1"/>
          </p:cNvPicPr>
          <p:nvPr/>
        </p:nvPicPr>
        <p:blipFill>
          <a:blip r:embed="rId3"/>
          <a:srcRect/>
          <a:stretch>
            <a:fillRect/>
          </a:stretch>
        </p:blipFill>
        <p:spPr bwMode="auto">
          <a:xfrm>
            <a:off x="5410200" y="2971800"/>
            <a:ext cx="3733800" cy="265068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001" name="Rectangle 2"/>
          <p:cNvSpPr>
            <a:spLocks noGrp="1" noChangeArrowheads="1"/>
          </p:cNvSpPr>
          <p:nvPr>
            <p:ph type="title"/>
          </p:nvPr>
        </p:nvSpPr>
        <p:spPr/>
        <p:txBody>
          <a:bodyPr/>
          <a:lstStyle/>
          <a:p>
            <a:r>
              <a:rPr lang="ja-JP" altLang="en-US" smtClean="0">
                <a:effectLst/>
              </a:rPr>
              <a:t>最も光量の多いピクセルを採用</a:t>
            </a:r>
          </a:p>
        </p:txBody>
      </p:sp>
      <p:pic>
        <p:nvPicPr>
          <p:cNvPr id="640002" name="Picture 4"/>
          <p:cNvPicPr>
            <a:picLocks noGrp="1" noChangeAspect="1" noChangeArrowheads="1"/>
          </p:cNvPicPr>
          <p:nvPr>
            <p:ph type="body" idx="1"/>
          </p:nvPr>
        </p:nvPicPr>
        <p:blipFill>
          <a:blip r:embed="rId2"/>
          <a:srcRect/>
          <a:stretch>
            <a:fillRect/>
          </a:stretch>
        </p:blipFill>
        <p:spPr>
          <a:xfrm>
            <a:off x="4572000" y="1600200"/>
            <a:ext cx="4572000" cy="3113088"/>
          </a:xfrm>
        </p:spPr>
      </p:pic>
      <p:pic>
        <p:nvPicPr>
          <p:cNvPr id="640003" name="Picture 5"/>
          <p:cNvPicPr>
            <a:picLocks noChangeAspect="1" noChangeArrowheads="1"/>
          </p:cNvPicPr>
          <p:nvPr/>
        </p:nvPicPr>
        <p:blipFill>
          <a:blip r:embed="rId3"/>
          <a:srcRect/>
          <a:stretch>
            <a:fillRect/>
          </a:stretch>
        </p:blipFill>
        <p:spPr bwMode="auto">
          <a:xfrm>
            <a:off x="147638" y="1447800"/>
            <a:ext cx="4424362" cy="3322638"/>
          </a:xfrm>
          <a:prstGeom prst="rect">
            <a:avLst/>
          </a:prstGeom>
          <a:noFill/>
          <a:ln w="9525">
            <a:noFill/>
            <a:miter lim="800000"/>
            <a:headEnd/>
            <a:tailEnd/>
          </a:ln>
        </p:spPr>
      </p:pic>
      <p:sp>
        <p:nvSpPr>
          <p:cNvPr id="640005" name="Text Box 5"/>
          <p:cNvSpPr txBox="1">
            <a:spLocks noChangeArrowheads="1"/>
          </p:cNvSpPr>
          <p:nvPr/>
        </p:nvSpPr>
        <p:spPr bwMode="auto">
          <a:xfrm>
            <a:off x="609600" y="5867400"/>
            <a:ext cx="2957513" cy="336550"/>
          </a:xfrm>
          <a:prstGeom prst="rect">
            <a:avLst/>
          </a:prstGeom>
          <a:noFill/>
          <a:ln w="9525">
            <a:noFill/>
            <a:miter lim="800000"/>
            <a:headEnd/>
            <a:tailEnd/>
          </a:ln>
          <a:effectLst/>
        </p:spPr>
        <p:txBody>
          <a:bodyPr wrap="none">
            <a:spAutoFit/>
          </a:bodyPr>
          <a:lstStyle/>
          <a:p>
            <a:r>
              <a:rPr lang="en-US" altLang="ja-JP" sz="1600" b="0"/>
              <a:t>S/N</a:t>
            </a:r>
            <a:r>
              <a:rPr lang="ja-JP" altLang="en-US" sz="1600" b="0"/>
              <a:t>を最も稼げるデータを採用する</a:t>
            </a:r>
          </a:p>
        </p:txBody>
      </p:sp>
      <p:sp>
        <p:nvSpPr>
          <p:cNvPr id="640006" name="Line 6"/>
          <p:cNvSpPr>
            <a:spLocks noChangeShapeType="1"/>
          </p:cNvSpPr>
          <p:nvPr/>
        </p:nvSpPr>
        <p:spPr bwMode="auto">
          <a:xfrm flipV="1">
            <a:off x="1295400" y="4419600"/>
            <a:ext cx="0" cy="1447800"/>
          </a:xfrm>
          <a:prstGeom prst="line">
            <a:avLst/>
          </a:prstGeom>
          <a:noFill/>
          <a:ln w="9525">
            <a:solidFill>
              <a:srgbClr val="0000FF"/>
            </a:solidFill>
            <a:round/>
            <a:headEnd/>
            <a:tailEnd type="triangle" w="med" len="med"/>
          </a:ln>
          <a:effectLst/>
        </p:spPr>
        <p:txBody>
          <a:bodyPr/>
          <a:lstStyle/>
          <a:p>
            <a:endParaRPr lang="ja-JP" altLang="en-US"/>
          </a:p>
        </p:txBody>
      </p:sp>
      <p:sp>
        <p:nvSpPr>
          <p:cNvPr id="640007" name="Rectangle 7"/>
          <p:cNvSpPr>
            <a:spLocks noChangeArrowheads="1"/>
          </p:cNvSpPr>
          <p:nvPr/>
        </p:nvSpPr>
        <p:spPr bwMode="auto">
          <a:xfrm>
            <a:off x="1295400" y="1600200"/>
            <a:ext cx="174625" cy="2667000"/>
          </a:xfrm>
          <a:prstGeom prst="rect">
            <a:avLst/>
          </a:prstGeom>
          <a:solidFill>
            <a:srgbClr val="FF00FF">
              <a:alpha val="35001"/>
            </a:srgbClr>
          </a:solidFill>
          <a:ln w="6350">
            <a:solidFill>
              <a:schemeClr val="tx1"/>
            </a:solidFill>
            <a:prstDash val="sysDot"/>
            <a:miter lim="800000"/>
            <a:headEnd/>
            <a:tailEnd/>
          </a:ln>
          <a:effectLst/>
        </p:spPr>
        <p:txBody>
          <a:bodyPr wrap="none" anchor="ctr"/>
          <a:lstStyle/>
          <a:p>
            <a:endParaRPr lang="ja-JP" altLang="en-US"/>
          </a:p>
        </p:txBody>
      </p:sp>
      <p:sp>
        <p:nvSpPr>
          <p:cNvPr id="640008" name="Text Box 8"/>
          <p:cNvSpPr txBox="1">
            <a:spLocks noChangeArrowheads="1"/>
          </p:cNvSpPr>
          <p:nvPr/>
        </p:nvSpPr>
        <p:spPr bwMode="auto">
          <a:xfrm>
            <a:off x="5715000" y="4876800"/>
            <a:ext cx="2579688" cy="1069975"/>
          </a:xfrm>
          <a:prstGeom prst="rect">
            <a:avLst/>
          </a:prstGeom>
          <a:noFill/>
          <a:ln w="9525">
            <a:noFill/>
            <a:miter lim="800000"/>
            <a:headEnd/>
            <a:tailEnd/>
          </a:ln>
          <a:effectLst/>
        </p:spPr>
        <p:txBody>
          <a:bodyPr wrap="none">
            <a:spAutoFit/>
          </a:bodyPr>
          <a:lstStyle/>
          <a:p>
            <a:r>
              <a:rPr lang="ja-JP" altLang="en-US" sz="1600" b="0"/>
              <a:t>校正前データ</a:t>
            </a:r>
          </a:p>
          <a:p>
            <a:r>
              <a:rPr lang="ja-JP" altLang="en-US" sz="1600" b="0"/>
              <a:t>（ピクセル　</a:t>
            </a:r>
            <a:r>
              <a:rPr lang="en-US" altLang="ja-JP" sz="1600" b="0"/>
              <a:t>VS </a:t>
            </a:r>
            <a:r>
              <a:rPr lang="ja-JP" altLang="en-US" sz="1600" b="0"/>
              <a:t>カウント）</a:t>
            </a:r>
          </a:p>
          <a:p>
            <a:endParaRPr lang="ja-JP" altLang="en-US" sz="1600" b="0"/>
          </a:p>
          <a:p>
            <a:r>
              <a:rPr lang="ja-JP" altLang="en-US" sz="1600" b="0"/>
              <a:t>これを</a:t>
            </a:r>
            <a:r>
              <a:rPr lang="en-US" altLang="ja-JP" sz="1600" b="0"/>
              <a:t>10</a:t>
            </a:r>
            <a:r>
              <a:rPr lang="ja-JP" altLang="en-US" sz="1600" b="0"/>
              <a:t>時間分足し合わせる</a:t>
            </a:r>
          </a:p>
        </p:txBody>
      </p:sp>
      <p:sp>
        <p:nvSpPr>
          <p:cNvPr id="640009" name="Text Box 9"/>
          <p:cNvSpPr txBox="1">
            <a:spLocks noChangeArrowheads="1"/>
          </p:cNvSpPr>
          <p:nvPr/>
        </p:nvSpPr>
        <p:spPr bwMode="auto">
          <a:xfrm>
            <a:off x="152400" y="4495800"/>
            <a:ext cx="639763" cy="274638"/>
          </a:xfrm>
          <a:prstGeom prst="rect">
            <a:avLst/>
          </a:prstGeom>
          <a:noFill/>
          <a:ln w="9525">
            <a:noFill/>
            <a:miter lim="800000"/>
            <a:headEnd/>
            <a:tailEnd/>
          </a:ln>
          <a:effectLst/>
        </p:spPr>
        <p:txBody>
          <a:bodyPr wrap="none">
            <a:spAutoFit/>
          </a:bodyPr>
          <a:lstStyle/>
          <a:p>
            <a:r>
              <a:rPr lang="en-US" altLang="ja-JP"/>
              <a:t>DUSK</a:t>
            </a:r>
          </a:p>
        </p:txBody>
      </p:sp>
      <p:sp>
        <p:nvSpPr>
          <p:cNvPr id="640010" name="Text Box 10"/>
          <p:cNvSpPr txBox="1">
            <a:spLocks noChangeArrowheads="1"/>
          </p:cNvSpPr>
          <p:nvPr/>
        </p:nvSpPr>
        <p:spPr bwMode="auto">
          <a:xfrm>
            <a:off x="3733800" y="4572000"/>
            <a:ext cx="701675" cy="274638"/>
          </a:xfrm>
          <a:prstGeom prst="rect">
            <a:avLst/>
          </a:prstGeom>
          <a:noFill/>
          <a:ln w="9525">
            <a:noFill/>
            <a:miter lim="800000"/>
            <a:headEnd/>
            <a:tailEnd/>
          </a:ln>
          <a:effectLst/>
        </p:spPr>
        <p:txBody>
          <a:bodyPr wrap="none">
            <a:spAutoFit/>
          </a:bodyPr>
          <a:lstStyle/>
          <a:p>
            <a:r>
              <a:rPr lang="en-US" altLang="ja-JP"/>
              <a:t>DAWN</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Rectangle 2"/>
          <p:cNvSpPr>
            <a:spLocks noGrp="1" noChangeArrowheads="1"/>
          </p:cNvSpPr>
          <p:nvPr>
            <p:ph type="title"/>
          </p:nvPr>
        </p:nvSpPr>
        <p:spPr>
          <a:xfrm>
            <a:off x="457200" y="304800"/>
            <a:ext cx="8229600" cy="720725"/>
          </a:xfrm>
        </p:spPr>
        <p:txBody>
          <a:bodyPr/>
          <a:lstStyle/>
          <a:p>
            <a:r>
              <a:rPr lang="ja-JP" altLang="en-US" u="sng" smtClean="0"/>
              <a:t>観測スペクトル</a:t>
            </a:r>
          </a:p>
        </p:txBody>
      </p:sp>
      <p:sp>
        <p:nvSpPr>
          <p:cNvPr id="641026" name="スライド番号プレースホルダ 7"/>
          <p:cNvSpPr>
            <a:spLocks noGrp="1"/>
          </p:cNvSpPr>
          <p:nvPr>
            <p:ph type="sldNum" sz="quarter" idx="12"/>
          </p:nvPr>
        </p:nvSpPr>
        <p:spPr>
          <a:noFill/>
        </p:spPr>
        <p:txBody>
          <a:bodyPr/>
          <a:lstStyle/>
          <a:p>
            <a:fld id="{952C1038-3243-4FEF-9FBC-92C0D90F3BB5}" type="slidenum">
              <a:rPr lang="en-US" altLang="ja-JP" smtClean="0"/>
              <a:pPr/>
              <a:t>15</a:t>
            </a:fld>
            <a:endParaRPr lang="en-US" altLang="ja-JP" smtClean="0"/>
          </a:p>
        </p:txBody>
      </p:sp>
      <p:pic>
        <p:nvPicPr>
          <p:cNvPr id="641027" name="Picture 19"/>
          <p:cNvPicPr>
            <a:picLocks noChangeAspect="1" noChangeArrowheads="1"/>
          </p:cNvPicPr>
          <p:nvPr/>
        </p:nvPicPr>
        <p:blipFill>
          <a:blip r:embed="rId3"/>
          <a:srcRect/>
          <a:stretch>
            <a:fillRect/>
          </a:stretch>
        </p:blipFill>
        <p:spPr bwMode="auto">
          <a:xfrm>
            <a:off x="238125" y="738188"/>
            <a:ext cx="8666163" cy="6119812"/>
          </a:xfrm>
          <a:prstGeom prst="rect">
            <a:avLst/>
          </a:prstGeom>
          <a:noFill/>
          <a:ln w="9525">
            <a:noFill/>
            <a:miter lim="800000"/>
            <a:headEnd/>
            <a:tailEnd/>
          </a:ln>
        </p:spPr>
      </p:pic>
      <p:pic>
        <p:nvPicPr>
          <p:cNvPr id="640020" name="Picture 20"/>
          <p:cNvPicPr>
            <a:picLocks noChangeAspect="1" noChangeArrowheads="1"/>
          </p:cNvPicPr>
          <p:nvPr/>
        </p:nvPicPr>
        <p:blipFill>
          <a:blip r:embed="rId4"/>
          <a:srcRect/>
          <a:stretch>
            <a:fillRect/>
          </a:stretch>
        </p:blipFill>
        <p:spPr bwMode="auto">
          <a:xfrm>
            <a:off x="238125" y="738188"/>
            <a:ext cx="8666163" cy="611981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40020"/>
                                        </p:tgtEl>
                                        <p:attrNameLst>
                                          <p:attrName>style.visibility</p:attrName>
                                        </p:attrNameLst>
                                      </p:cBhvr>
                                      <p:to>
                                        <p:strVal val="visible"/>
                                      </p:to>
                                    </p:set>
                                    <p:animEffect transition="in" filter="blinds(horizontal)">
                                      <p:cBhvr>
                                        <p:cTn id="7" dur="500"/>
                                        <p:tgtEl>
                                          <p:spTgt spid="6400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3" name="Rectangle 2"/>
          <p:cNvSpPr>
            <a:spLocks noGrp="1" noChangeArrowheads="1"/>
          </p:cNvSpPr>
          <p:nvPr>
            <p:ph type="title"/>
          </p:nvPr>
        </p:nvSpPr>
        <p:spPr/>
        <p:txBody>
          <a:bodyPr/>
          <a:lstStyle/>
          <a:p>
            <a:r>
              <a:rPr lang="ja-JP" altLang="en-US" smtClean="0">
                <a:effectLst/>
              </a:rPr>
              <a:t>最適解を適用したスペクトル</a:t>
            </a:r>
          </a:p>
        </p:txBody>
      </p:sp>
      <p:pic>
        <p:nvPicPr>
          <p:cNvPr id="643074" name="Picture 4"/>
          <p:cNvPicPr>
            <a:picLocks noGrp="1" noChangeAspect="1" noChangeArrowheads="1"/>
          </p:cNvPicPr>
          <p:nvPr>
            <p:ph type="body" idx="1"/>
          </p:nvPr>
        </p:nvPicPr>
        <p:blipFill>
          <a:blip r:embed="rId2"/>
          <a:srcRect/>
          <a:stretch>
            <a:fillRect/>
          </a:stretch>
        </p:blipFill>
        <p:spPr>
          <a:xfrm>
            <a:off x="342900" y="919163"/>
            <a:ext cx="8458200" cy="5938837"/>
          </a:xfrm>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2"/>
          <p:cNvSpPr>
            <a:spLocks noGrp="1" noChangeArrowheads="1"/>
          </p:cNvSpPr>
          <p:nvPr>
            <p:ph type="title"/>
          </p:nvPr>
        </p:nvSpPr>
        <p:spPr>
          <a:xfrm>
            <a:off x="457200" y="304800"/>
            <a:ext cx="8229600" cy="720725"/>
          </a:xfrm>
        </p:spPr>
        <p:txBody>
          <a:bodyPr/>
          <a:lstStyle/>
          <a:p>
            <a:pPr>
              <a:defRPr/>
            </a:pPr>
            <a:r>
              <a:rPr lang="ja-JP" altLang="en-US" u="sng" dirty="0" smtClean="0"/>
              <a:t>過去の観測との比較</a:t>
            </a:r>
          </a:p>
        </p:txBody>
      </p:sp>
      <p:pic>
        <p:nvPicPr>
          <p:cNvPr id="644098" name="Picture 10"/>
          <p:cNvPicPr>
            <a:picLocks noChangeAspect="1" noChangeArrowheads="1"/>
          </p:cNvPicPr>
          <p:nvPr/>
        </p:nvPicPr>
        <p:blipFill>
          <a:blip r:embed="rId2"/>
          <a:srcRect/>
          <a:stretch>
            <a:fillRect/>
          </a:stretch>
        </p:blipFill>
        <p:spPr bwMode="auto">
          <a:xfrm>
            <a:off x="4495800" y="3962400"/>
            <a:ext cx="4648200" cy="2365375"/>
          </a:xfrm>
          <a:prstGeom prst="rect">
            <a:avLst/>
          </a:prstGeom>
          <a:noFill/>
          <a:ln w="9525" algn="ctr">
            <a:noFill/>
            <a:miter lim="800000"/>
            <a:headEnd/>
            <a:tailEnd/>
          </a:ln>
        </p:spPr>
      </p:pic>
      <p:sp>
        <p:nvSpPr>
          <p:cNvPr id="644099" name="Line 8"/>
          <p:cNvSpPr>
            <a:spLocks noChangeShapeType="1"/>
          </p:cNvSpPr>
          <p:nvPr/>
        </p:nvSpPr>
        <p:spPr bwMode="auto">
          <a:xfrm>
            <a:off x="4953000" y="5335588"/>
            <a:ext cx="4114800" cy="0"/>
          </a:xfrm>
          <a:prstGeom prst="line">
            <a:avLst/>
          </a:prstGeom>
          <a:noFill/>
          <a:ln w="19050">
            <a:solidFill>
              <a:srgbClr val="FF3399"/>
            </a:solidFill>
            <a:round/>
            <a:headEnd/>
            <a:tailEnd/>
          </a:ln>
        </p:spPr>
        <p:txBody>
          <a:bodyPr/>
          <a:lstStyle/>
          <a:p>
            <a:endParaRPr lang="ja-JP" altLang="en-US"/>
          </a:p>
        </p:txBody>
      </p:sp>
      <p:sp>
        <p:nvSpPr>
          <p:cNvPr id="644100" name="Text Box 7"/>
          <p:cNvSpPr txBox="1">
            <a:spLocks noChangeArrowheads="1"/>
          </p:cNvSpPr>
          <p:nvPr/>
        </p:nvSpPr>
        <p:spPr bwMode="auto">
          <a:xfrm>
            <a:off x="4572000" y="6324600"/>
            <a:ext cx="4572000" cy="517525"/>
          </a:xfrm>
          <a:prstGeom prst="rect">
            <a:avLst/>
          </a:prstGeom>
          <a:noFill/>
          <a:ln w="9525" algn="ctr">
            <a:noFill/>
            <a:miter lim="800000"/>
            <a:headEnd/>
            <a:tailEnd/>
          </a:ln>
        </p:spPr>
        <p:txBody>
          <a:bodyPr>
            <a:spAutoFit/>
          </a:bodyPr>
          <a:lstStyle/>
          <a:p>
            <a:r>
              <a:rPr lang="en-US" altLang="ja-JP" sz="1400" b="0"/>
              <a:t>Voyager -1</a:t>
            </a:r>
            <a:r>
              <a:rPr lang="ja-JP" altLang="en-US" sz="1400" b="0"/>
              <a:t>が取得した電子温度、密度の動径分布　（</a:t>
            </a:r>
            <a:r>
              <a:rPr lang="en-US" altLang="ja-JP" sz="1400" b="0"/>
              <a:t>Sitteler and Strobel, 1987</a:t>
            </a:r>
            <a:r>
              <a:rPr lang="ja-JP" altLang="en-US" sz="1400" b="0"/>
              <a:t>）</a:t>
            </a:r>
          </a:p>
        </p:txBody>
      </p:sp>
      <p:pic>
        <p:nvPicPr>
          <p:cNvPr id="644101" name="Picture 3" descr="C:\GRADSCHOOL\Ph.D_THESIS\これまでの自分の発表資料\2009年10月14日惑星大気観測セミナー\Baganel1994Figure1.bmp"/>
          <p:cNvPicPr>
            <a:picLocks noChangeAspect="1" noChangeArrowheads="1"/>
          </p:cNvPicPr>
          <p:nvPr/>
        </p:nvPicPr>
        <p:blipFill>
          <a:blip r:embed="rId3"/>
          <a:srcRect/>
          <a:stretch>
            <a:fillRect/>
          </a:stretch>
        </p:blipFill>
        <p:spPr bwMode="auto">
          <a:xfrm>
            <a:off x="228600" y="3962400"/>
            <a:ext cx="3759200" cy="2286000"/>
          </a:xfrm>
          <a:prstGeom prst="rect">
            <a:avLst/>
          </a:prstGeom>
          <a:noFill/>
          <a:ln w="9525">
            <a:noFill/>
            <a:miter lim="800000"/>
            <a:headEnd/>
            <a:tailEnd/>
          </a:ln>
        </p:spPr>
      </p:pic>
      <p:sp>
        <p:nvSpPr>
          <p:cNvPr id="644102" name="テキスト ボックス 17"/>
          <p:cNvSpPr txBox="1">
            <a:spLocks noChangeArrowheads="1"/>
          </p:cNvSpPr>
          <p:nvPr/>
        </p:nvSpPr>
        <p:spPr bwMode="auto">
          <a:xfrm>
            <a:off x="0" y="6550025"/>
            <a:ext cx="4516438" cy="307975"/>
          </a:xfrm>
          <a:prstGeom prst="rect">
            <a:avLst/>
          </a:prstGeom>
          <a:noFill/>
          <a:ln w="9525">
            <a:noFill/>
            <a:miter lim="800000"/>
            <a:headEnd/>
            <a:tailEnd/>
          </a:ln>
        </p:spPr>
        <p:txBody>
          <a:bodyPr wrap="none">
            <a:spAutoFit/>
          </a:bodyPr>
          <a:lstStyle/>
          <a:p>
            <a:r>
              <a:rPr lang="en-US" altLang="ja-JP" sz="1400" b="0"/>
              <a:t>Voyager-1</a:t>
            </a:r>
            <a:r>
              <a:rPr lang="ja-JP" altLang="en-US" sz="1400" b="0"/>
              <a:t>が取得した電子密度分布（</a:t>
            </a:r>
            <a:r>
              <a:rPr lang="en-US" altLang="ja-JP" sz="1400" b="0"/>
              <a:t>Baganel 1994</a:t>
            </a:r>
            <a:r>
              <a:rPr lang="ja-JP" altLang="en-US" sz="1400" b="0"/>
              <a:t>）</a:t>
            </a:r>
          </a:p>
        </p:txBody>
      </p:sp>
      <p:sp>
        <p:nvSpPr>
          <p:cNvPr id="644103" name="テキスト ボックス 18"/>
          <p:cNvSpPr txBox="1">
            <a:spLocks noChangeArrowheads="1"/>
          </p:cNvSpPr>
          <p:nvPr/>
        </p:nvSpPr>
        <p:spPr bwMode="auto">
          <a:xfrm>
            <a:off x="533400" y="6172200"/>
            <a:ext cx="2981325" cy="307975"/>
          </a:xfrm>
          <a:prstGeom prst="rect">
            <a:avLst/>
          </a:prstGeom>
          <a:solidFill>
            <a:schemeClr val="bg1"/>
          </a:solidFill>
          <a:ln w="9525">
            <a:noFill/>
            <a:miter lim="800000"/>
            <a:headEnd/>
            <a:tailEnd/>
          </a:ln>
        </p:spPr>
        <p:txBody>
          <a:bodyPr wrap="none">
            <a:spAutoFit/>
          </a:bodyPr>
          <a:lstStyle/>
          <a:p>
            <a:r>
              <a:rPr lang="en-US" altLang="ja-JP" i="1"/>
              <a:t>Distance from Jupiter </a:t>
            </a:r>
            <a:r>
              <a:rPr lang="en-US" altLang="ja-JP" sz="1400" i="1"/>
              <a:t>center</a:t>
            </a:r>
            <a:r>
              <a:rPr lang="en-US" altLang="ja-JP" i="1"/>
              <a:t> (RJ)</a:t>
            </a:r>
            <a:endParaRPr lang="ja-JP" altLang="en-US" i="1"/>
          </a:p>
        </p:txBody>
      </p:sp>
      <p:cxnSp>
        <p:nvCxnSpPr>
          <p:cNvPr id="644104" name="直線コネクタ 19"/>
          <p:cNvCxnSpPr>
            <a:cxnSpLocks noChangeShapeType="1"/>
          </p:cNvCxnSpPr>
          <p:nvPr/>
        </p:nvCxnSpPr>
        <p:spPr bwMode="auto">
          <a:xfrm rot="10800000" flipV="1">
            <a:off x="685800" y="4343400"/>
            <a:ext cx="3200400" cy="1588"/>
          </a:xfrm>
          <a:prstGeom prst="line">
            <a:avLst/>
          </a:prstGeom>
          <a:noFill/>
          <a:ln w="25400" algn="ctr">
            <a:solidFill>
              <a:srgbClr val="FF3399"/>
            </a:solidFill>
            <a:round/>
            <a:headEnd/>
            <a:tailEnd/>
          </a:ln>
        </p:spPr>
      </p:cxnSp>
      <p:sp>
        <p:nvSpPr>
          <p:cNvPr id="644105" name="正方形/長方形 16"/>
          <p:cNvSpPr>
            <a:spLocks noChangeArrowheads="1"/>
          </p:cNvSpPr>
          <p:nvPr/>
        </p:nvSpPr>
        <p:spPr bwMode="auto">
          <a:xfrm>
            <a:off x="990600" y="4038600"/>
            <a:ext cx="685800" cy="1981200"/>
          </a:xfrm>
          <a:prstGeom prst="rect">
            <a:avLst/>
          </a:prstGeom>
          <a:solidFill>
            <a:srgbClr val="FF3399">
              <a:alpha val="20000"/>
            </a:srgbClr>
          </a:solidFill>
          <a:ln w="9525" algn="ctr">
            <a:noFill/>
            <a:round/>
            <a:headEnd/>
            <a:tailEnd/>
          </a:ln>
        </p:spPr>
        <p:txBody>
          <a:bodyPr wrap="none" anchor="ctr"/>
          <a:lstStyle/>
          <a:p>
            <a:pPr algn="ctr"/>
            <a:endParaRPr lang="ja-JP" altLang="en-US" sz="1800" b="0">
              <a:latin typeface="Arial" charset="0"/>
              <a:ea typeface="HG丸ｺﾞｼｯｸM-PRO" pitchFamily="50" charset="-128"/>
            </a:endParaRPr>
          </a:p>
        </p:txBody>
      </p:sp>
      <p:sp>
        <p:nvSpPr>
          <p:cNvPr id="644106" name="正方形/長方形 21"/>
          <p:cNvSpPr>
            <a:spLocks noChangeArrowheads="1"/>
          </p:cNvSpPr>
          <p:nvPr/>
        </p:nvSpPr>
        <p:spPr bwMode="auto">
          <a:xfrm>
            <a:off x="6248400" y="4419600"/>
            <a:ext cx="304800" cy="1676400"/>
          </a:xfrm>
          <a:prstGeom prst="rect">
            <a:avLst/>
          </a:prstGeom>
          <a:solidFill>
            <a:srgbClr val="FF3399">
              <a:alpha val="20000"/>
            </a:srgbClr>
          </a:solidFill>
          <a:ln w="9525" algn="ctr">
            <a:noFill/>
            <a:round/>
            <a:headEnd/>
            <a:tailEnd/>
          </a:ln>
        </p:spPr>
        <p:txBody>
          <a:bodyPr wrap="none" anchor="ctr"/>
          <a:lstStyle/>
          <a:p>
            <a:pPr algn="ctr"/>
            <a:endParaRPr lang="ja-JP" altLang="en-US" sz="1800" b="0">
              <a:latin typeface="Arial" charset="0"/>
              <a:ea typeface="HG丸ｺﾞｼｯｸM-PRO" pitchFamily="50" charset="-128"/>
            </a:endParaRPr>
          </a:p>
        </p:txBody>
      </p:sp>
      <p:sp>
        <p:nvSpPr>
          <p:cNvPr id="644107" name="正方形/長方形 22"/>
          <p:cNvSpPr>
            <a:spLocks noChangeArrowheads="1"/>
          </p:cNvSpPr>
          <p:nvPr/>
        </p:nvSpPr>
        <p:spPr bwMode="auto">
          <a:xfrm>
            <a:off x="7391400" y="4419600"/>
            <a:ext cx="304800" cy="1676400"/>
          </a:xfrm>
          <a:prstGeom prst="rect">
            <a:avLst/>
          </a:prstGeom>
          <a:solidFill>
            <a:srgbClr val="FF3399">
              <a:alpha val="20000"/>
            </a:srgbClr>
          </a:solidFill>
          <a:ln w="9525" algn="ctr">
            <a:noFill/>
            <a:round/>
            <a:headEnd/>
            <a:tailEnd/>
          </a:ln>
        </p:spPr>
        <p:txBody>
          <a:bodyPr wrap="none" anchor="ctr"/>
          <a:lstStyle/>
          <a:p>
            <a:pPr algn="ctr"/>
            <a:endParaRPr lang="ja-JP" altLang="en-US" sz="1800" b="0">
              <a:latin typeface="Arial" charset="0"/>
              <a:ea typeface="HG丸ｺﾞｼｯｸM-PRO" pitchFamily="50" charset="-128"/>
            </a:endParaRPr>
          </a:p>
        </p:txBody>
      </p:sp>
      <p:pic>
        <p:nvPicPr>
          <p:cNvPr id="644108" name="Picture 14"/>
          <p:cNvPicPr>
            <a:picLocks noChangeAspect="1" noChangeArrowheads="1"/>
          </p:cNvPicPr>
          <p:nvPr/>
        </p:nvPicPr>
        <p:blipFill>
          <a:blip r:embed="rId4"/>
          <a:srcRect/>
          <a:stretch>
            <a:fillRect/>
          </a:stretch>
        </p:blipFill>
        <p:spPr bwMode="auto">
          <a:xfrm>
            <a:off x="2420938" y="914400"/>
            <a:ext cx="4300537" cy="30241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04800"/>
            <a:ext cx="8194675" cy="720725"/>
          </a:xfrm>
        </p:spPr>
        <p:txBody>
          <a:bodyPr/>
          <a:lstStyle/>
          <a:p>
            <a:pPr>
              <a:defRPr/>
            </a:pPr>
            <a:r>
              <a:rPr lang="ja-JP" altLang="en-US" u="sng" smtClean="0"/>
              <a:t>精度の評価 </a:t>
            </a:r>
            <a:r>
              <a:rPr lang="en-US" altLang="ja-JP" u="sng" smtClean="0"/>
              <a:t>1</a:t>
            </a:r>
          </a:p>
        </p:txBody>
      </p:sp>
      <p:sp>
        <p:nvSpPr>
          <p:cNvPr id="645122" name="コンテンツ プレースホルダ 2"/>
          <p:cNvSpPr>
            <a:spLocks noGrp="1"/>
          </p:cNvSpPr>
          <p:nvPr>
            <p:ph idx="1"/>
          </p:nvPr>
        </p:nvSpPr>
        <p:spPr>
          <a:xfrm>
            <a:off x="228600" y="1219200"/>
            <a:ext cx="8686800" cy="990600"/>
          </a:xfrm>
        </p:spPr>
        <p:txBody>
          <a:bodyPr tIns="72000"/>
          <a:lstStyle/>
          <a:p>
            <a:pPr>
              <a:lnSpc>
                <a:spcPct val="80000"/>
              </a:lnSpc>
            </a:pPr>
            <a:r>
              <a:rPr lang="en-US" altLang="ja-JP" sz="1800" smtClean="0"/>
              <a:t>6</a:t>
            </a:r>
            <a:r>
              <a:rPr lang="ja-JP" altLang="en-US" sz="1800" smtClean="0"/>
              <a:t>つのパラメタのうち</a:t>
            </a:r>
            <a:r>
              <a:rPr lang="en-US" altLang="ja-JP" sz="1800" smtClean="0"/>
              <a:t>3</a:t>
            </a:r>
            <a:r>
              <a:rPr lang="ja-JP" altLang="en-US" sz="1800" smtClean="0"/>
              <a:t>つを最適値に固定し、残る</a:t>
            </a:r>
            <a:r>
              <a:rPr lang="en-US" altLang="ja-JP" sz="1800" smtClean="0"/>
              <a:t>2</a:t>
            </a:r>
            <a:r>
              <a:rPr lang="ja-JP" altLang="en-US" sz="1800" smtClean="0"/>
              <a:t>つを変化させた際に、観測機の検出効率の誤差（</a:t>
            </a:r>
            <a:r>
              <a:rPr lang="en-US" altLang="ja-JP" sz="1800" smtClean="0"/>
              <a:t>1σ</a:t>
            </a:r>
            <a:r>
              <a:rPr lang="ja-JP" altLang="en-US" sz="1800" smtClean="0"/>
              <a:t>）内に入るパラメタ領域を決定精度と定義する。</a:t>
            </a:r>
          </a:p>
          <a:p>
            <a:pPr>
              <a:lnSpc>
                <a:spcPct val="80000"/>
              </a:lnSpc>
            </a:pPr>
            <a:r>
              <a:rPr lang="ja-JP" altLang="en-US" sz="1800" smtClean="0"/>
              <a:t>パラメタの組み合わせは</a:t>
            </a:r>
            <a:r>
              <a:rPr lang="en-US" altLang="ja-JP" sz="1800" smtClean="0"/>
              <a:t>6C2 = 15 </a:t>
            </a:r>
            <a:r>
              <a:rPr lang="ja-JP" altLang="en-US" sz="1800" smtClean="0"/>
              <a:t>通り</a:t>
            </a:r>
          </a:p>
        </p:txBody>
      </p:sp>
      <p:sp>
        <p:nvSpPr>
          <p:cNvPr id="645123" name="Text Box 9"/>
          <p:cNvSpPr txBox="1">
            <a:spLocks noChangeArrowheads="1"/>
          </p:cNvSpPr>
          <p:nvPr/>
        </p:nvSpPr>
        <p:spPr bwMode="auto">
          <a:xfrm>
            <a:off x="457200" y="2590800"/>
            <a:ext cx="2292350" cy="274638"/>
          </a:xfrm>
          <a:prstGeom prst="rect">
            <a:avLst/>
          </a:prstGeom>
          <a:solidFill>
            <a:schemeClr val="tx1"/>
          </a:solidFill>
          <a:ln w="9525">
            <a:noFill/>
            <a:miter lim="800000"/>
            <a:headEnd/>
            <a:tailEnd/>
          </a:ln>
        </p:spPr>
        <p:txBody>
          <a:bodyPr wrap="none">
            <a:spAutoFit/>
          </a:bodyPr>
          <a:lstStyle/>
          <a:p>
            <a:r>
              <a:rPr lang="ja-JP" altLang="en-US">
                <a:solidFill>
                  <a:schemeClr val="bg1"/>
                </a:solidFill>
              </a:rPr>
              <a:t>電子密度 </a:t>
            </a:r>
            <a:r>
              <a:rPr lang="en-US" altLang="ja-JP">
                <a:solidFill>
                  <a:schemeClr val="bg1"/>
                </a:solidFill>
              </a:rPr>
              <a:t>vs </a:t>
            </a:r>
            <a:r>
              <a:rPr lang="ja-JP" altLang="en-US">
                <a:solidFill>
                  <a:schemeClr val="bg1"/>
                </a:solidFill>
              </a:rPr>
              <a:t>高温電子存在確率</a:t>
            </a:r>
          </a:p>
        </p:txBody>
      </p:sp>
      <p:sp>
        <p:nvSpPr>
          <p:cNvPr id="645124" name="スライド番号プレースホルダ 7"/>
          <p:cNvSpPr>
            <a:spLocks noGrp="1"/>
          </p:cNvSpPr>
          <p:nvPr>
            <p:ph type="sldNum" sz="quarter" idx="12"/>
          </p:nvPr>
        </p:nvSpPr>
        <p:spPr>
          <a:noFill/>
        </p:spPr>
        <p:txBody>
          <a:bodyPr/>
          <a:lstStyle/>
          <a:p>
            <a:fld id="{FE3412A8-FE45-4D36-9A73-9C6719CACCE4}" type="slidenum">
              <a:rPr lang="en-US" altLang="ja-JP" smtClean="0"/>
              <a:pPr/>
              <a:t>18</a:t>
            </a:fld>
            <a:endParaRPr lang="en-US" altLang="ja-JP" smtClean="0"/>
          </a:p>
        </p:txBody>
      </p:sp>
      <p:pic>
        <p:nvPicPr>
          <p:cNvPr id="645125" name="Picture 9" descr="NEFH"/>
          <p:cNvPicPr>
            <a:picLocks noChangeAspect="1" noChangeArrowheads="1"/>
          </p:cNvPicPr>
          <p:nvPr/>
        </p:nvPicPr>
        <p:blipFill>
          <a:blip r:embed="rId2"/>
          <a:srcRect/>
          <a:stretch>
            <a:fillRect/>
          </a:stretch>
        </p:blipFill>
        <p:spPr bwMode="auto">
          <a:xfrm>
            <a:off x="0" y="3028950"/>
            <a:ext cx="2895600" cy="2711450"/>
          </a:xfrm>
          <a:prstGeom prst="rect">
            <a:avLst/>
          </a:prstGeom>
          <a:noFill/>
          <a:ln w="9525">
            <a:noFill/>
            <a:miter lim="800000"/>
            <a:headEnd/>
            <a:tailEnd/>
          </a:ln>
        </p:spPr>
      </p:pic>
      <p:sp>
        <p:nvSpPr>
          <p:cNvPr id="645126" name="Text Box 9"/>
          <p:cNvSpPr txBox="1">
            <a:spLocks noChangeArrowheads="1"/>
          </p:cNvSpPr>
          <p:nvPr/>
        </p:nvSpPr>
        <p:spPr bwMode="auto">
          <a:xfrm>
            <a:off x="3962400" y="2590800"/>
            <a:ext cx="1682750" cy="274638"/>
          </a:xfrm>
          <a:prstGeom prst="rect">
            <a:avLst/>
          </a:prstGeom>
          <a:solidFill>
            <a:schemeClr val="tx1"/>
          </a:solidFill>
          <a:ln w="9525">
            <a:noFill/>
            <a:miter lim="800000"/>
            <a:headEnd/>
            <a:tailEnd/>
          </a:ln>
        </p:spPr>
        <p:txBody>
          <a:bodyPr wrap="none">
            <a:spAutoFit/>
          </a:bodyPr>
          <a:lstStyle/>
          <a:p>
            <a:r>
              <a:rPr lang="ja-JP" altLang="en-US">
                <a:solidFill>
                  <a:schemeClr val="bg1"/>
                </a:solidFill>
              </a:rPr>
              <a:t>電子密度 </a:t>
            </a:r>
            <a:r>
              <a:rPr lang="en-US" altLang="ja-JP">
                <a:solidFill>
                  <a:schemeClr val="bg1"/>
                </a:solidFill>
              </a:rPr>
              <a:t>vs </a:t>
            </a:r>
            <a:r>
              <a:rPr lang="ja-JP" altLang="en-US">
                <a:solidFill>
                  <a:schemeClr val="bg1"/>
                </a:solidFill>
              </a:rPr>
              <a:t>電子温度</a:t>
            </a:r>
          </a:p>
        </p:txBody>
      </p:sp>
      <p:pic>
        <p:nvPicPr>
          <p:cNvPr id="645127" name="Picture 11" descr="NETC"/>
          <p:cNvPicPr>
            <a:picLocks noChangeAspect="1" noChangeArrowheads="1"/>
          </p:cNvPicPr>
          <p:nvPr/>
        </p:nvPicPr>
        <p:blipFill>
          <a:blip r:embed="rId3"/>
          <a:srcRect/>
          <a:stretch>
            <a:fillRect/>
          </a:stretch>
        </p:blipFill>
        <p:spPr bwMode="auto">
          <a:xfrm>
            <a:off x="3086100" y="2971800"/>
            <a:ext cx="2971800" cy="2849563"/>
          </a:xfrm>
          <a:prstGeom prst="rect">
            <a:avLst/>
          </a:prstGeom>
          <a:noFill/>
          <a:ln w="9525">
            <a:noFill/>
            <a:miter lim="800000"/>
            <a:headEnd/>
            <a:tailEnd/>
          </a:ln>
        </p:spPr>
      </p:pic>
      <p:pic>
        <p:nvPicPr>
          <p:cNvPr id="645128" name="Picture 12" descr="NEOII"/>
          <p:cNvPicPr>
            <a:picLocks noChangeAspect="1" noChangeArrowheads="1"/>
          </p:cNvPicPr>
          <p:nvPr/>
        </p:nvPicPr>
        <p:blipFill>
          <a:blip r:embed="rId4"/>
          <a:srcRect/>
          <a:stretch>
            <a:fillRect/>
          </a:stretch>
        </p:blipFill>
        <p:spPr bwMode="auto">
          <a:xfrm>
            <a:off x="6096000" y="3040063"/>
            <a:ext cx="2895600" cy="2749550"/>
          </a:xfrm>
          <a:prstGeom prst="rect">
            <a:avLst/>
          </a:prstGeom>
          <a:noFill/>
          <a:ln w="9525">
            <a:noFill/>
            <a:miter lim="800000"/>
            <a:headEnd/>
            <a:tailEnd/>
          </a:ln>
        </p:spPr>
      </p:pic>
      <p:sp>
        <p:nvSpPr>
          <p:cNvPr id="645129" name="Text Box 9"/>
          <p:cNvSpPr txBox="1">
            <a:spLocks noChangeArrowheads="1"/>
          </p:cNvSpPr>
          <p:nvPr/>
        </p:nvSpPr>
        <p:spPr bwMode="auto">
          <a:xfrm>
            <a:off x="6781800" y="2590800"/>
            <a:ext cx="1778000" cy="274638"/>
          </a:xfrm>
          <a:prstGeom prst="rect">
            <a:avLst/>
          </a:prstGeom>
          <a:solidFill>
            <a:schemeClr val="tx1"/>
          </a:solidFill>
          <a:ln w="9525">
            <a:noFill/>
            <a:miter lim="800000"/>
            <a:headEnd/>
            <a:tailEnd/>
          </a:ln>
        </p:spPr>
        <p:txBody>
          <a:bodyPr wrap="none">
            <a:spAutoFit/>
          </a:bodyPr>
          <a:lstStyle/>
          <a:p>
            <a:r>
              <a:rPr lang="ja-JP" altLang="en-US">
                <a:solidFill>
                  <a:schemeClr val="bg1"/>
                </a:solidFill>
              </a:rPr>
              <a:t>電子密度 </a:t>
            </a:r>
            <a:r>
              <a:rPr lang="en-US" altLang="ja-JP">
                <a:solidFill>
                  <a:schemeClr val="bg1"/>
                </a:solidFill>
              </a:rPr>
              <a:t>vs OII/SIII</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6145" name="Picture 17" descr="TCFH"/>
          <p:cNvPicPr>
            <a:picLocks noChangeAspect="1" noChangeArrowheads="1"/>
          </p:cNvPicPr>
          <p:nvPr/>
        </p:nvPicPr>
        <p:blipFill>
          <a:blip r:embed="rId2"/>
          <a:srcRect/>
          <a:stretch>
            <a:fillRect/>
          </a:stretch>
        </p:blipFill>
        <p:spPr bwMode="auto">
          <a:xfrm>
            <a:off x="6096000" y="990600"/>
            <a:ext cx="3048000" cy="2890838"/>
          </a:xfrm>
          <a:prstGeom prst="rect">
            <a:avLst/>
          </a:prstGeom>
          <a:noFill/>
          <a:ln w="9525">
            <a:noFill/>
            <a:miter lim="800000"/>
            <a:headEnd/>
            <a:tailEnd/>
          </a:ln>
        </p:spPr>
      </p:pic>
      <p:pic>
        <p:nvPicPr>
          <p:cNvPr id="646146" name="Picture 12" descr="NESII"/>
          <p:cNvPicPr>
            <a:picLocks noChangeAspect="1" noChangeArrowheads="1"/>
          </p:cNvPicPr>
          <p:nvPr/>
        </p:nvPicPr>
        <p:blipFill>
          <a:blip r:embed="rId3"/>
          <a:srcRect/>
          <a:stretch>
            <a:fillRect/>
          </a:stretch>
        </p:blipFill>
        <p:spPr bwMode="auto">
          <a:xfrm>
            <a:off x="0" y="866775"/>
            <a:ext cx="3097213" cy="2982913"/>
          </a:xfrm>
          <a:prstGeom prst="rect">
            <a:avLst/>
          </a:prstGeom>
          <a:noFill/>
          <a:ln w="9525">
            <a:noFill/>
            <a:miter lim="800000"/>
            <a:headEnd/>
            <a:tailEnd/>
          </a:ln>
        </p:spPr>
      </p:pic>
      <p:pic>
        <p:nvPicPr>
          <p:cNvPr id="646147" name="Picture 13" descr="NESIV"/>
          <p:cNvPicPr>
            <a:picLocks noChangeAspect="1" noChangeArrowheads="1"/>
          </p:cNvPicPr>
          <p:nvPr/>
        </p:nvPicPr>
        <p:blipFill>
          <a:blip r:embed="rId4"/>
          <a:srcRect/>
          <a:stretch>
            <a:fillRect/>
          </a:stretch>
        </p:blipFill>
        <p:spPr bwMode="auto">
          <a:xfrm>
            <a:off x="3021013" y="914400"/>
            <a:ext cx="3124200" cy="2924175"/>
          </a:xfrm>
          <a:prstGeom prst="rect">
            <a:avLst/>
          </a:prstGeom>
          <a:noFill/>
          <a:ln w="9525">
            <a:noFill/>
            <a:miter lim="800000"/>
            <a:headEnd/>
            <a:tailEnd/>
          </a:ln>
        </p:spPr>
      </p:pic>
      <p:sp>
        <p:nvSpPr>
          <p:cNvPr id="2" name="タイトル 1"/>
          <p:cNvSpPr>
            <a:spLocks noGrp="1"/>
          </p:cNvSpPr>
          <p:nvPr>
            <p:ph type="title" idx="4294967295"/>
          </p:nvPr>
        </p:nvSpPr>
        <p:spPr>
          <a:xfrm>
            <a:off x="457200" y="304800"/>
            <a:ext cx="8229600" cy="720725"/>
          </a:xfrm>
        </p:spPr>
        <p:txBody>
          <a:bodyPr/>
          <a:lstStyle/>
          <a:p>
            <a:pPr>
              <a:defRPr/>
            </a:pPr>
            <a:r>
              <a:rPr lang="ja-JP" altLang="en-US" u="sng" smtClean="0"/>
              <a:t>精度の評価 </a:t>
            </a:r>
            <a:r>
              <a:rPr lang="en-US" altLang="ja-JP" u="sng" smtClean="0"/>
              <a:t>2</a:t>
            </a:r>
          </a:p>
        </p:txBody>
      </p:sp>
      <p:sp>
        <p:nvSpPr>
          <p:cNvPr id="646149" name="スライド番号プレースホルダ 7"/>
          <p:cNvSpPr txBox="1">
            <a:spLocks noGrp="1"/>
          </p:cNvSpPr>
          <p:nvPr/>
        </p:nvSpPr>
        <p:spPr bwMode="auto">
          <a:xfrm>
            <a:off x="8229600" y="6553200"/>
            <a:ext cx="914400" cy="304800"/>
          </a:xfrm>
          <a:prstGeom prst="rect">
            <a:avLst/>
          </a:prstGeom>
          <a:noFill/>
          <a:ln w="9525">
            <a:noFill/>
            <a:miter lim="800000"/>
            <a:headEnd/>
            <a:tailEnd/>
          </a:ln>
        </p:spPr>
        <p:txBody>
          <a:bodyPr/>
          <a:lstStyle/>
          <a:p>
            <a:pPr algn="r"/>
            <a:fld id="{6C0314E2-3C9C-4CE2-A085-C38655AFA6E3}" type="slidenum">
              <a:rPr kumimoji="0" lang="en-US" altLang="ja-JP" sz="800" b="0"/>
              <a:pPr algn="r"/>
              <a:t>19</a:t>
            </a:fld>
            <a:endParaRPr kumimoji="0" lang="en-US" altLang="ja-JP" sz="800" b="0"/>
          </a:p>
        </p:txBody>
      </p:sp>
      <p:sp>
        <p:nvSpPr>
          <p:cNvPr id="646150" name="Text Box 8"/>
          <p:cNvSpPr txBox="1">
            <a:spLocks noChangeArrowheads="1"/>
          </p:cNvSpPr>
          <p:nvPr/>
        </p:nvSpPr>
        <p:spPr bwMode="auto">
          <a:xfrm>
            <a:off x="6705600" y="1143000"/>
            <a:ext cx="2292350" cy="274638"/>
          </a:xfrm>
          <a:prstGeom prst="rect">
            <a:avLst/>
          </a:prstGeom>
          <a:solidFill>
            <a:schemeClr val="tx1"/>
          </a:solidFill>
          <a:ln w="9525">
            <a:noFill/>
            <a:miter lim="800000"/>
            <a:headEnd/>
            <a:tailEnd/>
          </a:ln>
        </p:spPr>
        <p:txBody>
          <a:bodyPr wrap="none">
            <a:spAutoFit/>
          </a:bodyPr>
          <a:lstStyle/>
          <a:p>
            <a:r>
              <a:rPr lang="ja-JP" altLang="en-US">
                <a:solidFill>
                  <a:schemeClr val="bg1"/>
                </a:solidFill>
              </a:rPr>
              <a:t>電子温度 </a:t>
            </a:r>
            <a:r>
              <a:rPr lang="en-US" altLang="ja-JP">
                <a:solidFill>
                  <a:schemeClr val="bg1"/>
                </a:solidFill>
              </a:rPr>
              <a:t>vs </a:t>
            </a:r>
            <a:r>
              <a:rPr lang="ja-JP" altLang="en-US">
                <a:solidFill>
                  <a:schemeClr val="bg1"/>
                </a:solidFill>
              </a:rPr>
              <a:t>高温電子存在確率</a:t>
            </a:r>
          </a:p>
        </p:txBody>
      </p:sp>
      <p:sp>
        <p:nvSpPr>
          <p:cNvPr id="646151" name="Text Box 9"/>
          <p:cNvSpPr txBox="1">
            <a:spLocks noChangeArrowheads="1"/>
          </p:cNvSpPr>
          <p:nvPr/>
        </p:nvSpPr>
        <p:spPr bwMode="auto">
          <a:xfrm>
            <a:off x="963613" y="1066800"/>
            <a:ext cx="1758950" cy="274638"/>
          </a:xfrm>
          <a:prstGeom prst="rect">
            <a:avLst/>
          </a:prstGeom>
          <a:solidFill>
            <a:schemeClr val="tx1"/>
          </a:solidFill>
          <a:ln w="9525">
            <a:noFill/>
            <a:miter lim="800000"/>
            <a:headEnd/>
            <a:tailEnd/>
          </a:ln>
        </p:spPr>
        <p:txBody>
          <a:bodyPr wrap="none">
            <a:spAutoFit/>
          </a:bodyPr>
          <a:lstStyle/>
          <a:p>
            <a:r>
              <a:rPr lang="ja-JP" altLang="en-US">
                <a:solidFill>
                  <a:schemeClr val="bg1"/>
                </a:solidFill>
              </a:rPr>
              <a:t>電子密度 </a:t>
            </a:r>
            <a:r>
              <a:rPr lang="en-US" altLang="ja-JP">
                <a:solidFill>
                  <a:schemeClr val="bg1"/>
                </a:solidFill>
              </a:rPr>
              <a:t>vs SII/SIII</a:t>
            </a:r>
          </a:p>
        </p:txBody>
      </p:sp>
      <p:sp>
        <p:nvSpPr>
          <p:cNvPr id="646152" name="Text Box 9"/>
          <p:cNvSpPr txBox="1">
            <a:spLocks noChangeArrowheads="1"/>
          </p:cNvSpPr>
          <p:nvPr/>
        </p:nvSpPr>
        <p:spPr bwMode="auto">
          <a:xfrm>
            <a:off x="3935413" y="1143000"/>
            <a:ext cx="1792287" cy="274638"/>
          </a:xfrm>
          <a:prstGeom prst="rect">
            <a:avLst/>
          </a:prstGeom>
          <a:solidFill>
            <a:schemeClr val="tx1"/>
          </a:solidFill>
          <a:ln w="9525">
            <a:noFill/>
            <a:miter lim="800000"/>
            <a:headEnd/>
            <a:tailEnd/>
          </a:ln>
        </p:spPr>
        <p:txBody>
          <a:bodyPr wrap="none">
            <a:spAutoFit/>
          </a:bodyPr>
          <a:lstStyle/>
          <a:p>
            <a:r>
              <a:rPr lang="ja-JP" altLang="en-US">
                <a:solidFill>
                  <a:schemeClr val="bg1"/>
                </a:solidFill>
              </a:rPr>
              <a:t>電子密度 </a:t>
            </a:r>
            <a:r>
              <a:rPr lang="en-US" altLang="ja-JP">
                <a:solidFill>
                  <a:schemeClr val="bg1"/>
                </a:solidFill>
              </a:rPr>
              <a:t>vs SIV/SIII</a:t>
            </a:r>
          </a:p>
        </p:txBody>
      </p:sp>
      <p:sp>
        <p:nvSpPr>
          <p:cNvPr id="646153" name="Text Box 9"/>
          <p:cNvSpPr txBox="1">
            <a:spLocks noChangeArrowheads="1"/>
          </p:cNvSpPr>
          <p:nvPr/>
        </p:nvSpPr>
        <p:spPr bwMode="auto">
          <a:xfrm>
            <a:off x="3962400" y="4114800"/>
            <a:ext cx="1758950" cy="274638"/>
          </a:xfrm>
          <a:prstGeom prst="rect">
            <a:avLst/>
          </a:prstGeom>
          <a:solidFill>
            <a:schemeClr val="tx1"/>
          </a:solidFill>
          <a:ln w="9525">
            <a:noFill/>
            <a:miter lim="800000"/>
            <a:headEnd/>
            <a:tailEnd/>
          </a:ln>
        </p:spPr>
        <p:txBody>
          <a:bodyPr wrap="none">
            <a:spAutoFit/>
          </a:bodyPr>
          <a:lstStyle/>
          <a:p>
            <a:r>
              <a:rPr lang="ja-JP" altLang="en-US">
                <a:solidFill>
                  <a:schemeClr val="bg1"/>
                </a:solidFill>
              </a:rPr>
              <a:t>電子温度 </a:t>
            </a:r>
            <a:r>
              <a:rPr lang="en-US" altLang="ja-JP">
                <a:solidFill>
                  <a:schemeClr val="bg1"/>
                </a:solidFill>
              </a:rPr>
              <a:t>vs SII/SIII</a:t>
            </a:r>
            <a:endParaRPr lang="en-US" altLang="ja-JP"/>
          </a:p>
        </p:txBody>
      </p:sp>
      <p:sp>
        <p:nvSpPr>
          <p:cNvPr id="646154" name="Text Box 9"/>
          <p:cNvSpPr txBox="1">
            <a:spLocks noChangeArrowheads="1"/>
          </p:cNvSpPr>
          <p:nvPr/>
        </p:nvSpPr>
        <p:spPr bwMode="auto">
          <a:xfrm>
            <a:off x="838200" y="4038600"/>
            <a:ext cx="1778000" cy="274638"/>
          </a:xfrm>
          <a:prstGeom prst="rect">
            <a:avLst/>
          </a:prstGeom>
          <a:solidFill>
            <a:schemeClr val="tx1"/>
          </a:solidFill>
          <a:ln w="9525">
            <a:noFill/>
            <a:miter lim="800000"/>
            <a:headEnd/>
            <a:tailEnd/>
          </a:ln>
        </p:spPr>
        <p:txBody>
          <a:bodyPr wrap="none">
            <a:spAutoFit/>
          </a:bodyPr>
          <a:lstStyle/>
          <a:p>
            <a:r>
              <a:rPr lang="ja-JP" altLang="en-US">
                <a:solidFill>
                  <a:schemeClr val="bg1"/>
                </a:solidFill>
              </a:rPr>
              <a:t>電子温度 </a:t>
            </a:r>
            <a:r>
              <a:rPr lang="en-US" altLang="ja-JP">
                <a:solidFill>
                  <a:schemeClr val="bg1"/>
                </a:solidFill>
              </a:rPr>
              <a:t>vs OII/SIII</a:t>
            </a:r>
          </a:p>
        </p:txBody>
      </p:sp>
      <p:sp>
        <p:nvSpPr>
          <p:cNvPr id="646155" name="Text Box 9"/>
          <p:cNvSpPr txBox="1">
            <a:spLocks noChangeArrowheads="1"/>
          </p:cNvSpPr>
          <p:nvPr/>
        </p:nvSpPr>
        <p:spPr bwMode="auto">
          <a:xfrm>
            <a:off x="7010400" y="4191000"/>
            <a:ext cx="1792288" cy="274638"/>
          </a:xfrm>
          <a:prstGeom prst="rect">
            <a:avLst/>
          </a:prstGeom>
          <a:solidFill>
            <a:schemeClr val="tx1"/>
          </a:solidFill>
          <a:ln w="9525">
            <a:noFill/>
            <a:miter lim="800000"/>
            <a:headEnd/>
            <a:tailEnd/>
          </a:ln>
        </p:spPr>
        <p:txBody>
          <a:bodyPr wrap="none">
            <a:spAutoFit/>
          </a:bodyPr>
          <a:lstStyle/>
          <a:p>
            <a:r>
              <a:rPr lang="ja-JP" altLang="en-US">
                <a:solidFill>
                  <a:schemeClr val="bg1"/>
                </a:solidFill>
              </a:rPr>
              <a:t>電子温度 </a:t>
            </a:r>
            <a:r>
              <a:rPr lang="en-US" altLang="ja-JP">
                <a:solidFill>
                  <a:schemeClr val="bg1"/>
                </a:solidFill>
              </a:rPr>
              <a:t>vs SIV/SIII</a:t>
            </a:r>
            <a:endParaRPr lang="en-US" altLang="ja-JP"/>
          </a:p>
        </p:txBody>
      </p:sp>
      <p:pic>
        <p:nvPicPr>
          <p:cNvPr id="646156" name="Picture 19" descr="TcOII"/>
          <p:cNvPicPr>
            <a:picLocks noChangeAspect="1" noChangeArrowheads="1"/>
          </p:cNvPicPr>
          <p:nvPr/>
        </p:nvPicPr>
        <p:blipFill>
          <a:blip r:embed="rId5"/>
          <a:srcRect/>
          <a:stretch>
            <a:fillRect/>
          </a:stretch>
        </p:blipFill>
        <p:spPr bwMode="auto">
          <a:xfrm>
            <a:off x="304800" y="4645025"/>
            <a:ext cx="2290763" cy="2212975"/>
          </a:xfrm>
          <a:prstGeom prst="rect">
            <a:avLst/>
          </a:prstGeom>
          <a:noFill/>
          <a:ln w="9525">
            <a:noFill/>
            <a:miter lim="800000"/>
            <a:headEnd/>
            <a:tailEnd/>
          </a:ln>
        </p:spPr>
      </p:pic>
      <p:pic>
        <p:nvPicPr>
          <p:cNvPr id="646157" name="Picture 20" descr="TcSII"/>
          <p:cNvPicPr>
            <a:picLocks noChangeAspect="1" noChangeArrowheads="1"/>
          </p:cNvPicPr>
          <p:nvPr/>
        </p:nvPicPr>
        <p:blipFill>
          <a:blip r:embed="rId6"/>
          <a:srcRect/>
          <a:stretch>
            <a:fillRect/>
          </a:stretch>
        </p:blipFill>
        <p:spPr bwMode="auto">
          <a:xfrm>
            <a:off x="3392488" y="4567238"/>
            <a:ext cx="2359025" cy="2290762"/>
          </a:xfrm>
          <a:prstGeom prst="rect">
            <a:avLst/>
          </a:prstGeom>
          <a:noFill/>
          <a:ln w="9525">
            <a:noFill/>
            <a:miter lim="800000"/>
            <a:headEnd/>
            <a:tailEnd/>
          </a:ln>
        </p:spPr>
      </p:pic>
      <p:pic>
        <p:nvPicPr>
          <p:cNvPr id="646158" name="Picture 21" descr="TcSIV"/>
          <p:cNvPicPr>
            <a:picLocks noChangeAspect="1" noChangeArrowheads="1"/>
          </p:cNvPicPr>
          <p:nvPr/>
        </p:nvPicPr>
        <p:blipFill>
          <a:blip r:embed="rId7"/>
          <a:srcRect/>
          <a:stretch>
            <a:fillRect/>
          </a:stretch>
        </p:blipFill>
        <p:spPr bwMode="auto">
          <a:xfrm>
            <a:off x="6553200" y="4567238"/>
            <a:ext cx="2351088" cy="22907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8" name="Rectangle 2"/>
          <p:cNvSpPr>
            <a:spLocks noGrp="1" noChangeArrowheads="1"/>
          </p:cNvSpPr>
          <p:nvPr>
            <p:ph type="title" idx="4294967295"/>
          </p:nvPr>
        </p:nvSpPr>
        <p:spPr>
          <a:xfrm>
            <a:off x="381000" y="304800"/>
            <a:ext cx="8229600" cy="720725"/>
          </a:xfrm>
        </p:spPr>
        <p:txBody>
          <a:bodyPr/>
          <a:lstStyle/>
          <a:p>
            <a:pPr>
              <a:defRPr/>
            </a:pPr>
            <a:r>
              <a:rPr lang="en-US" altLang="ja-JP" u="sng" dirty="0" smtClean="0"/>
              <a:t>Contents</a:t>
            </a:r>
          </a:p>
        </p:txBody>
      </p:sp>
      <p:sp>
        <p:nvSpPr>
          <p:cNvPr id="21506" name="Rectangle 3"/>
          <p:cNvSpPr>
            <a:spLocks noGrp="1" noChangeArrowheads="1"/>
          </p:cNvSpPr>
          <p:nvPr>
            <p:ph type="body" idx="4294967295"/>
          </p:nvPr>
        </p:nvSpPr>
        <p:spPr>
          <a:xfrm>
            <a:off x="228600" y="1143000"/>
            <a:ext cx="8686800" cy="5410200"/>
          </a:xfrm>
        </p:spPr>
        <p:txBody>
          <a:bodyPr/>
          <a:lstStyle/>
          <a:p>
            <a:pPr>
              <a:lnSpc>
                <a:spcPct val="70000"/>
              </a:lnSpc>
            </a:pPr>
            <a:r>
              <a:rPr lang="en-US" altLang="ja-JP" sz="1600" b="1" smtClean="0"/>
              <a:t>General introduction</a:t>
            </a:r>
          </a:p>
          <a:p>
            <a:pPr lvl="1">
              <a:lnSpc>
                <a:spcPct val="70000"/>
              </a:lnSpc>
            </a:pPr>
            <a:r>
              <a:rPr lang="en-US" altLang="ja-JP" sz="1600" smtClean="0"/>
              <a:t>Jupiter and Io plasma torus (Target)</a:t>
            </a:r>
          </a:p>
          <a:p>
            <a:pPr lvl="1">
              <a:lnSpc>
                <a:spcPct val="70000"/>
              </a:lnSpc>
            </a:pPr>
            <a:r>
              <a:rPr lang="en-US" altLang="ja-JP" sz="1600" smtClean="0"/>
              <a:t>Spectral diagnosis using EUV emissions (Approach)</a:t>
            </a:r>
          </a:p>
          <a:p>
            <a:pPr lvl="1">
              <a:lnSpc>
                <a:spcPct val="70000"/>
              </a:lnSpc>
            </a:pPr>
            <a:endParaRPr lang="en-US" altLang="ja-JP" sz="1600" smtClean="0"/>
          </a:p>
          <a:p>
            <a:pPr>
              <a:lnSpc>
                <a:spcPct val="70000"/>
              </a:lnSpc>
            </a:pPr>
            <a:r>
              <a:rPr lang="en-US" altLang="ja-JP" sz="1600" b="1" smtClean="0"/>
              <a:t>Analysis of the data obtained by CASSINI/UVIS during it’s Jupiter flyby</a:t>
            </a:r>
          </a:p>
          <a:p>
            <a:pPr lvl="1">
              <a:lnSpc>
                <a:spcPct val="70000"/>
              </a:lnSpc>
            </a:pPr>
            <a:r>
              <a:rPr lang="en-US" altLang="ja-JP" sz="1600" smtClean="0"/>
              <a:t>The principle and method of the spectral diagnosis</a:t>
            </a:r>
          </a:p>
          <a:p>
            <a:pPr lvl="1">
              <a:lnSpc>
                <a:spcPct val="70000"/>
              </a:lnSpc>
            </a:pPr>
            <a:r>
              <a:rPr lang="en-US" altLang="ja-JP" sz="1600" smtClean="0"/>
              <a:t>The evaluation of the plasma parameters around the Io torus</a:t>
            </a:r>
          </a:p>
          <a:p>
            <a:pPr lvl="2">
              <a:lnSpc>
                <a:spcPct val="70000"/>
              </a:lnSpc>
            </a:pPr>
            <a:r>
              <a:rPr lang="en-US" altLang="ja-JP" sz="1600" smtClean="0"/>
              <a:t>Hot electron ratio</a:t>
            </a:r>
          </a:p>
          <a:p>
            <a:pPr lvl="2">
              <a:lnSpc>
                <a:spcPct val="70000"/>
              </a:lnSpc>
            </a:pPr>
            <a:r>
              <a:rPr lang="en-US" altLang="ja-JP" sz="1600" smtClean="0"/>
              <a:t>Another parameters</a:t>
            </a:r>
            <a:endParaRPr lang="ja-JP" altLang="en-US" sz="1600" smtClean="0"/>
          </a:p>
          <a:p>
            <a:pPr lvl="1">
              <a:lnSpc>
                <a:spcPct val="70000"/>
              </a:lnSpc>
            </a:pPr>
            <a:endParaRPr lang="en-US" altLang="ja-JP" sz="1600" b="1" smtClean="0"/>
          </a:p>
          <a:p>
            <a:pPr>
              <a:lnSpc>
                <a:spcPct val="70000"/>
              </a:lnSpc>
            </a:pPr>
            <a:r>
              <a:rPr lang="en-US" altLang="ja-JP" sz="1600" b="1" smtClean="0"/>
              <a:t>Development of the EUV spectroscope on board the earth-orbiting satellite</a:t>
            </a:r>
            <a:endParaRPr lang="ja-JP" altLang="en-US" sz="1600" b="1" smtClean="0"/>
          </a:p>
          <a:p>
            <a:pPr lvl="1">
              <a:lnSpc>
                <a:spcPct val="70000"/>
              </a:lnSpc>
            </a:pPr>
            <a:r>
              <a:rPr lang="en-US" altLang="ja-JP" sz="1600" smtClean="0"/>
              <a:t>Instrumental overview</a:t>
            </a:r>
          </a:p>
          <a:p>
            <a:pPr lvl="2">
              <a:lnSpc>
                <a:spcPct val="70000"/>
              </a:lnSpc>
            </a:pPr>
            <a:r>
              <a:rPr lang="en-US" altLang="ja-JP" sz="1600" smtClean="0"/>
              <a:t>Entrance mirror</a:t>
            </a:r>
            <a:endParaRPr lang="ja-JP" altLang="en-US" sz="1600" smtClean="0"/>
          </a:p>
          <a:p>
            <a:pPr lvl="2">
              <a:lnSpc>
                <a:spcPct val="70000"/>
              </a:lnSpc>
            </a:pPr>
            <a:r>
              <a:rPr lang="en-US" altLang="ja-JP" sz="1600" smtClean="0"/>
              <a:t>Grating</a:t>
            </a:r>
            <a:endParaRPr lang="ja-JP" altLang="en-US" sz="1600" smtClean="0"/>
          </a:p>
          <a:p>
            <a:pPr lvl="2">
              <a:lnSpc>
                <a:spcPct val="70000"/>
              </a:lnSpc>
            </a:pPr>
            <a:r>
              <a:rPr lang="en-US" altLang="ja-JP" sz="1600" smtClean="0"/>
              <a:t>Detector</a:t>
            </a:r>
            <a:endParaRPr lang="ja-JP" altLang="en-US" sz="1600" smtClean="0"/>
          </a:p>
          <a:p>
            <a:pPr lvl="3">
              <a:lnSpc>
                <a:spcPct val="70000"/>
              </a:lnSpc>
            </a:pPr>
            <a:r>
              <a:rPr lang="en-US" altLang="ja-JP" sz="1600" smtClean="0"/>
              <a:t>Microchannel plate with photocathode</a:t>
            </a:r>
          </a:p>
          <a:p>
            <a:pPr lvl="3">
              <a:lnSpc>
                <a:spcPct val="70000"/>
              </a:lnSpc>
            </a:pPr>
            <a:r>
              <a:rPr lang="en-US" altLang="ja-JP" sz="1600" smtClean="0"/>
              <a:t>Resistive anode encoder</a:t>
            </a:r>
          </a:p>
          <a:p>
            <a:pPr lvl="2">
              <a:lnSpc>
                <a:spcPct val="70000"/>
              </a:lnSpc>
            </a:pPr>
            <a:r>
              <a:rPr lang="en-US" altLang="ja-JP" sz="1600" smtClean="0"/>
              <a:t>The shield structure and noise evaluation</a:t>
            </a:r>
            <a:endParaRPr lang="ja-JP" altLang="en-US" sz="1600" smtClean="0"/>
          </a:p>
          <a:p>
            <a:pPr lvl="1">
              <a:lnSpc>
                <a:spcPct val="70000"/>
              </a:lnSpc>
            </a:pPr>
            <a:r>
              <a:rPr lang="en-US" altLang="ja-JP" sz="1600" smtClean="0"/>
              <a:t>The feasibility study of the observation for the Io torus</a:t>
            </a:r>
          </a:p>
          <a:p>
            <a:pPr>
              <a:lnSpc>
                <a:spcPct val="70000"/>
              </a:lnSpc>
              <a:buFont typeface="Wingdings" pitchFamily="2" charset="2"/>
              <a:buNone/>
            </a:pPr>
            <a:endParaRPr lang="en-US" altLang="ja-JP" sz="1600" smtClean="0"/>
          </a:p>
          <a:p>
            <a:pPr>
              <a:lnSpc>
                <a:spcPct val="70000"/>
              </a:lnSpc>
            </a:pPr>
            <a:r>
              <a:rPr lang="en-US" altLang="ja-JP" sz="1600" b="1" smtClean="0"/>
              <a:t>Summary</a:t>
            </a:r>
          </a:p>
          <a:p>
            <a:pPr>
              <a:lnSpc>
                <a:spcPct val="70000"/>
              </a:lnSpc>
            </a:pPr>
            <a:endParaRPr lang="en-US" altLang="ja-JP" sz="1600" b="1" smtClean="0"/>
          </a:p>
          <a:p>
            <a:pPr>
              <a:lnSpc>
                <a:spcPct val="70000"/>
              </a:lnSpc>
            </a:pPr>
            <a:r>
              <a:rPr lang="en-US" altLang="ja-JP" sz="1600" b="1" smtClean="0"/>
              <a:t>Future works</a:t>
            </a:r>
            <a:endParaRPr lang="ja-JP" altLang="en-US" sz="1600" b="1" smtClean="0"/>
          </a:p>
        </p:txBody>
      </p:sp>
      <p:sp>
        <p:nvSpPr>
          <p:cNvPr id="21507" name="スライド番号プレースホルダ 3"/>
          <p:cNvSpPr>
            <a:spLocks noGrp="1"/>
          </p:cNvSpPr>
          <p:nvPr>
            <p:ph type="sldNum" sz="quarter" idx="12"/>
          </p:nvPr>
        </p:nvSpPr>
        <p:spPr>
          <a:noFill/>
        </p:spPr>
        <p:txBody>
          <a:bodyPr/>
          <a:lstStyle/>
          <a:p>
            <a:fld id="{C9DD8C23-C612-4E2B-9F50-2A7A41DA6538}" type="slidenum">
              <a:rPr lang="en-US" altLang="ja-JP" smtClean="0"/>
              <a:pPr/>
              <a:t>2</a:t>
            </a:fld>
            <a:endParaRPr lang="en-US" altLang="ja-JP"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457200" y="152400"/>
            <a:ext cx="8229600" cy="720725"/>
          </a:xfrm>
        </p:spPr>
        <p:txBody>
          <a:bodyPr/>
          <a:lstStyle/>
          <a:p>
            <a:pPr>
              <a:defRPr/>
            </a:pPr>
            <a:r>
              <a:rPr lang="ja-JP" altLang="en-US" u="sng" smtClean="0"/>
              <a:t>精度の評価 </a:t>
            </a:r>
            <a:r>
              <a:rPr lang="en-US" altLang="ja-JP" u="sng" smtClean="0"/>
              <a:t>3</a:t>
            </a:r>
          </a:p>
        </p:txBody>
      </p:sp>
      <p:sp>
        <p:nvSpPr>
          <p:cNvPr id="647170" name="スライド番号プレースホルダ 7"/>
          <p:cNvSpPr txBox="1">
            <a:spLocks noGrp="1"/>
          </p:cNvSpPr>
          <p:nvPr/>
        </p:nvSpPr>
        <p:spPr bwMode="auto">
          <a:xfrm>
            <a:off x="8229600" y="6553200"/>
            <a:ext cx="914400" cy="304800"/>
          </a:xfrm>
          <a:prstGeom prst="rect">
            <a:avLst/>
          </a:prstGeom>
          <a:noFill/>
          <a:ln w="9525">
            <a:noFill/>
            <a:miter lim="800000"/>
            <a:headEnd/>
            <a:tailEnd/>
          </a:ln>
        </p:spPr>
        <p:txBody>
          <a:bodyPr/>
          <a:lstStyle/>
          <a:p>
            <a:pPr algn="r"/>
            <a:fld id="{14189257-A8B6-42EE-89C0-60A9A44CE75D}" type="slidenum">
              <a:rPr kumimoji="0" lang="en-US" altLang="ja-JP" sz="800" b="0"/>
              <a:pPr algn="r"/>
              <a:t>20</a:t>
            </a:fld>
            <a:endParaRPr kumimoji="0" lang="en-US" altLang="ja-JP" sz="800" b="0"/>
          </a:p>
        </p:txBody>
      </p:sp>
      <p:sp>
        <p:nvSpPr>
          <p:cNvPr id="647171" name="Text Box 9"/>
          <p:cNvSpPr txBox="1">
            <a:spLocks noChangeArrowheads="1"/>
          </p:cNvSpPr>
          <p:nvPr/>
        </p:nvSpPr>
        <p:spPr bwMode="auto">
          <a:xfrm>
            <a:off x="762000" y="3962400"/>
            <a:ext cx="1873250" cy="274638"/>
          </a:xfrm>
          <a:prstGeom prst="rect">
            <a:avLst/>
          </a:prstGeom>
          <a:solidFill>
            <a:schemeClr val="tx1"/>
          </a:solidFill>
          <a:ln w="9525">
            <a:noFill/>
            <a:miter lim="800000"/>
            <a:headEnd/>
            <a:tailEnd/>
          </a:ln>
        </p:spPr>
        <p:txBody>
          <a:bodyPr wrap="none">
            <a:spAutoFit/>
          </a:bodyPr>
          <a:lstStyle/>
          <a:p>
            <a:r>
              <a:rPr lang="en-US" altLang="ja-JP">
                <a:solidFill>
                  <a:schemeClr val="bg1"/>
                </a:solidFill>
              </a:rPr>
              <a:t>OII/OIII vs SII/SIII</a:t>
            </a:r>
          </a:p>
        </p:txBody>
      </p:sp>
      <p:sp>
        <p:nvSpPr>
          <p:cNvPr id="647172" name="Text Box 10"/>
          <p:cNvSpPr txBox="1">
            <a:spLocks noChangeArrowheads="1"/>
          </p:cNvSpPr>
          <p:nvPr/>
        </p:nvSpPr>
        <p:spPr bwMode="auto">
          <a:xfrm>
            <a:off x="3352800" y="1066800"/>
            <a:ext cx="2438400" cy="274638"/>
          </a:xfrm>
          <a:prstGeom prst="rect">
            <a:avLst/>
          </a:prstGeom>
          <a:solidFill>
            <a:schemeClr val="tx1"/>
          </a:solidFill>
          <a:ln w="9525">
            <a:noFill/>
            <a:miter lim="800000"/>
            <a:headEnd/>
            <a:tailEnd/>
          </a:ln>
        </p:spPr>
        <p:txBody>
          <a:bodyPr>
            <a:spAutoFit/>
          </a:bodyPr>
          <a:lstStyle/>
          <a:p>
            <a:r>
              <a:rPr lang="ja-JP" altLang="en-US">
                <a:solidFill>
                  <a:schemeClr val="bg1"/>
                </a:solidFill>
              </a:rPr>
              <a:t>高温電子存在確率 </a:t>
            </a:r>
            <a:r>
              <a:rPr lang="en-US" altLang="ja-JP">
                <a:solidFill>
                  <a:schemeClr val="bg1"/>
                </a:solidFill>
              </a:rPr>
              <a:t>vs SII/SIII</a:t>
            </a:r>
            <a:endParaRPr lang="en-US" altLang="ja-JP"/>
          </a:p>
        </p:txBody>
      </p:sp>
      <p:sp>
        <p:nvSpPr>
          <p:cNvPr id="647173" name="Text Box 10"/>
          <p:cNvSpPr txBox="1">
            <a:spLocks noChangeArrowheads="1"/>
          </p:cNvSpPr>
          <p:nvPr/>
        </p:nvSpPr>
        <p:spPr bwMode="auto">
          <a:xfrm>
            <a:off x="6248400" y="1066800"/>
            <a:ext cx="2438400" cy="274638"/>
          </a:xfrm>
          <a:prstGeom prst="rect">
            <a:avLst/>
          </a:prstGeom>
          <a:solidFill>
            <a:schemeClr val="tx1"/>
          </a:solidFill>
          <a:ln w="9525">
            <a:noFill/>
            <a:miter lim="800000"/>
            <a:headEnd/>
            <a:tailEnd/>
          </a:ln>
        </p:spPr>
        <p:txBody>
          <a:bodyPr>
            <a:spAutoFit/>
          </a:bodyPr>
          <a:lstStyle/>
          <a:p>
            <a:r>
              <a:rPr lang="ja-JP" altLang="en-US">
                <a:solidFill>
                  <a:schemeClr val="bg1"/>
                </a:solidFill>
              </a:rPr>
              <a:t>高温電子存在確率 </a:t>
            </a:r>
            <a:r>
              <a:rPr lang="en-US" altLang="ja-JP">
                <a:solidFill>
                  <a:schemeClr val="bg1"/>
                </a:solidFill>
              </a:rPr>
              <a:t>vs SIV/SIII</a:t>
            </a:r>
            <a:endParaRPr lang="en-US" altLang="ja-JP"/>
          </a:p>
        </p:txBody>
      </p:sp>
      <p:sp>
        <p:nvSpPr>
          <p:cNvPr id="647174" name="Text Box 10"/>
          <p:cNvSpPr txBox="1">
            <a:spLocks noChangeArrowheads="1"/>
          </p:cNvSpPr>
          <p:nvPr/>
        </p:nvSpPr>
        <p:spPr bwMode="auto">
          <a:xfrm>
            <a:off x="304800" y="1066800"/>
            <a:ext cx="2438400" cy="274638"/>
          </a:xfrm>
          <a:prstGeom prst="rect">
            <a:avLst/>
          </a:prstGeom>
          <a:solidFill>
            <a:schemeClr val="tx1"/>
          </a:solidFill>
          <a:ln w="9525">
            <a:noFill/>
            <a:miter lim="800000"/>
            <a:headEnd/>
            <a:tailEnd/>
          </a:ln>
        </p:spPr>
        <p:txBody>
          <a:bodyPr>
            <a:spAutoFit/>
          </a:bodyPr>
          <a:lstStyle/>
          <a:p>
            <a:r>
              <a:rPr lang="ja-JP" altLang="en-US">
                <a:solidFill>
                  <a:schemeClr val="bg1"/>
                </a:solidFill>
              </a:rPr>
              <a:t>高温電子存在確率 </a:t>
            </a:r>
            <a:r>
              <a:rPr lang="en-US" altLang="ja-JP">
                <a:solidFill>
                  <a:schemeClr val="bg1"/>
                </a:solidFill>
              </a:rPr>
              <a:t>vs OII/SIII</a:t>
            </a:r>
            <a:endParaRPr lang="en-US" altLang="ja-JP"/>
          </a:p>
        </p:txBody>
      </p:sp>
      <p:pic>
        <p:nvPicPr>
          <p:cNvPr id="647175" name="Picture 20" descr="FHOII"/>
          <p:cNvPicPr>
            <a:picLocks noChangeAspect="1" noChangeArrowheads="1"/>
          </p:cNvPicPr>
          <p:nvPr/>
        </p:nvPicPr>
        <p:blipFill>
          <a:blip r:embed="rId2"/>
          <a:srcRect/>
          <a:stretch>
            <a:fillRect/>
          </a:stretch>
        </p:blipFill>
        <p:spPr bwMode="auto">
          <a:xfrm>
            <a:off x="457200" y="1447800"/>
            <a:ext cx="2232025" cy="2163763"/>
          </a:xfrm>
          <a:prstGeom prst="rect">
            <a:avLst/>
          </a:prstGeom>
          <a:noFill/>
          <a:ln w="9525">
            <a:noFill/>
            <a:miter lim="800000"/>
            <a:headEnd/>
            <a:tailEnd/>
          </a:ln>
        </p:spPr>
      </p:pic>
      <p:pic>
        <p:nvPicPr>
          <p:cNvPr id="647176" name="Picture 21" descr="FHSII"/>
          <p:cNvPicPr>
            <a:picLocks noChangeAspect="1" noChangeArrowheads="1"/>
          </p:cNvPicPr>
          <p:nvPr/>
        </p:nvPicPr>
        <p:blipFill>
          <a:blip r:embed="rId3"/>
          <a:srcRect/>
          <a:stretch>
            <a:fillRect/>
          </a:stretch>
        </p:blipFill>
        <p:spPr bwMode="auto">
          <a:xfrm>
            <a:off x="3402013" y="1371600"/>
            <a:ext cx="2339975" cy="2222500"/>
          </a:xfrm>
          <a:prstGeom prst="rect">
            <a:avLst/>
          </a:prstGeom>
          <a:noFill/>
          <a:ln w="9525">
            <a:noFill/>
            <a:miter lim="800000"/>
            <a:headEnd/>
            <a:tailEnd/>
          </a:ln>
        </p:spPr>
      </p:pic>
      <p:pic>
        <p:nvPicPr>
          <p:cNvPr id="647177" name="Picture 22" descr="FhSIV"/>
          <p:cNvPicPr>
            <a:picLocks noChangeAspect="1" noChangeArrowheads="1"/>
          </p:cNvPicPr>
          <p:nvPr/>
        </p:nvPicPr>
        <p:blipFill>
          <a:blip r:embed="rId4"/>
          <a:srcRect/>
          <a:stretch>
            <a:fillRect/>
          </a:stretch>
        </p:blipFill>
        <p:spPr bwMode="auto">
          <a:xfrm>
            <a:off x="6324600" y="1447800"/>
            <a:ext cx="2320925" cy="2201863"/>
          </a:xfrm>
          <a:prstGeom prst="rect">
            <a:avLst/>
          </a:prstGeom>
          <a:noFill/>
          <a:ln w="9525">
            <a:noFill/>
            <a:miter lim="800000"/>
            <a:headEnd/>
            <a:tailEnd/>
          </a:ln>
        </p:spPr>
      </p:pic>
      <p:sp>
        <p:nvSpPr>
          <p:cNvPr id="647178" name="Text Box 9"/>
          <p:cNvSpPr txBox="1">
            <a:spLocks noChangeArrowheads="1"/>
          </p:cNvSpPr>
          <p:nvPr/>
        </p:nvSpPr>
        <p:spPr bwMode="auto">
          <a:xfrm>
            <a:off x="3617913" y="3962400"/>
            <a:ext cx="1906587" cy="274638"/>
          </a:xfrm>
          <a:prstGeom prst="rect">
            <a:avLst/>
          </a:prstGeom>
          <a:solidFill>
            <a:schemeClr val="tx1"/>
          </a:solidFill>
          <a:ln w="9525">
            <a:noFill/>
            <a:miter lim="800000"/>
            <a:headEnd/>
            <a:tailEnd/>
          </a:ln>
        </p:spPr>
        <p:txBody>
          <a:bodyPr wrap="none">
            <a:spAutoFit/>
          </a:bodyPr>
          <a:lstStyle/>
          <a:p>
            <a:r>
              <a:rPr lang="en-US" altLang="ja-JP">
                <a:solidFill>
                  <a:schemeClr val="bg1"/>
                </a:solidFill>
              </a:rPr>
              <a:t>OII/OIII vs SIV/SIII</a:t>
            </a:r>
          </a:p>
        </p:txBody>
      </p:sp>
      <p:sp>
        <p:nvSpPr>
          <p:cNvPr id="647179" name="Text Box 9"/>
          <p:cNvSpPr txBox="1">
            <a:spLocks noChangeArrowheads="1"/>
          </p:cNvSpPr>
          <p:nvPr/>
        </p:nvSpPr>
        <p:spPr bwMode="auto">
          <a:xfrm>
            <a:off x="6629400" y="3886200"/>
            <a:ext cx="1887538" cy="274638"/>
          </a:xfrm>
          <a:prstGeom prst="rect">
            <a:avLst/>
          </a:prstGeom>
          <a:solidFill>
            <a:schemeClr val="tx1"/>
          </a:solidFill>
          <a:ln w="9525">
            <a:noFill/>
            <a:miter lim="800000"/>
            <a:headEnd/>
            <a:tailEnd/>
          </a:ln>
        </p:spPr>
        <p:txBody>
          <a:bodyPr wrap="none">
            <a:spAutoFit/>
          </a:bodyPr>
          <a:lstStyle/>
          <a:p>
            <a:r>
              <a:rPr lang="en-US" altLang="ja-JP">
                <a:solidFill>
                  <a:schemeClr val="bg1"/>
                </a:solidFill>
              </a:rPr>
              <a:t>SII/OIII vs SIV/SIII</a:t>
            </a:r>
          </a:p>
        </p:txBody>
      </p:sp>
      <p:pic>
        <p:nvPicPr>
          <p:cNvPr id="647180" name="Picture 25" descr="OIISII"/>
          <p:cNvPicPr>
            <a:picLocks noChangeAspect="1" noChangeArrowheads="1"/>
          </p:cNvPicPr>
          <p:nvPr/>
        </p:nvPicPr>
        <p:blipFill>
          <a:blip r:embed="rId5"/>
          <a:srcRect/>
          <a:stretch>
            <a:fillRect/>
          </a:stretch>
        </p:blipFill>
        <p:spPr bwMode="auto">
          <a:xfrm>
            <a:off x="609600" y="4419600"/>
            <a:ext cx="2262188" cy="2182813"/>
          </a:xfrm>
          <a:prstGeom prst="rect">
            <a:avLst/>
          </a:prstGeom>
          <a:noFill/>
          <a:ln w="9525">
            <a:noFill/>
            <a:miter lim="800000"/>
            <a:headEnd/>
            <a:tailEnd/>
          </a:ln>
        </p:spPr>
      </p:pic>
      <p:pic>
        <p:nvPicPr>
          <p:cNvPr id="647181" name="Picture 26" descr="OIISIV"/>
          <p:cNvPicPr>
            <a:picLocks noChangeAspect="1" noChangeArrowheads="1"/>
          </p:cNvPicPr>
          <p:nvPr/>
        </p:nvPicPr>
        <p:blipFill>
          <a:blip r:embed="rId6"/>
          <a:srcRect/>
          <a:stretch>
            <a:fillRect/>
          </a:stretch>
        </p:blipFill>
        <p:spPr bwMode="auto">
          <a:xfrm>
            <a:off x="3446463" y="4495800"/>
            <a:ext cx="2251075" cy="2192338"/>
          </a:xfrm>
          <a:prstGeom prst="rect">
            <a:avLst/>
          </a:prstGeom>
          <a:noFill/>
          <a:ln w="9525">
            <a:noFill/>
            <a:miter lim="800000"/>
            <a:headEnd/>
            <a:tailEnd/>
          </a:ln>
        </p:spPr>
      </p:pic>
      <p:pic>
        <p:nvPicPr>
          <p:cNvPr id="647182" name="Picture 27" descr="SIISIV"/>
          <p:cNvPicPr>
            <a:picLocks noChangeAspect="1" noChangeArrowheads="1"/>
          </p:cNvPicPr>
          <p:nvPr/>
        </p:nvPicPr>
        <p:blipFill>
          <a:blip r:embed="rId7"/>
          <a:srcRect/>
          <a:stretch>
            <a:fillRect/>
          </a:stretch>
        </p:blipFill>
        <p:spPr bwMode="auto">
          <a:xfrm>
            <a:off x="6400800" y="4343400"/>
            <a:ext cx="2271713" cy="22717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457200" y="304800"/>
            <a:ext cx="8229600" cy="720725"/>
          </a:xfrm>
        </p:spPr>
        <p:txBody>
          <a:bodyPr/>
          <a:lstStyle/>
          <a:p>
            <a:pPr>
              <a:defRPr/>
            </a:pPr>
            <a:r>
              <a:rPr lang="ja-JP" altLang="en-US" u="sng" smtClean="0"/>
              <a:t>精度の評価</a:t>
            </a:r>
          </a:p>
        </p:txBody>
      </p:sp>
      <p:sp>
        <p:nvSpPr>
          <p:cNvPr id="646146" name="Text Box 5"/>
          <p:cNvSpPr txBox="1">
            <a:spLocks noChangeArrowheads="1"/>
          </p:cNvSpPr>
          <p:nvPr/>
        </p:nvSpPr>
        <p:spPr bwMode="auto">
          <a:xfrm>
            <a:off x="476250" y="1524000"/>
            <a:ext cx="8191500" cy="4211638"/>
          </a:xfrm>
          <a:prstGeom prst="rect">
            <a:avLst/>
          </a:prstGeom>
          <a:noFill/>
          <a:ln w="9525">
            <a:noFill/>
            <a:miter lim="800000"/>
            <a:headEnd/>
            <a:tailEnd/>
          </a:ln>
        </p:spPr>
        <p:txBody>
          <a:bodyPr>
            <a:spAutoFit/>
          </a:bodyPr>
          <a:lstStyle/>
          <a:p>
            <a:pPr>
              <a:defRPr/>
            </a:pPr>
            <a:r>
              <a:rPr lang="ja-JP" altLang="en-US" sz="1800" b="0"/>
              <a:t>本解析におけるイオプラズマトーラスのパラメタ決定精度は</a:t>
            </a:r>
            <a:endParaRPr lang="en-US" altLang="ja-JP" sz="1800" b="0"/>
          </a:p>
          <a:p>
            <a:pPr>
              <a:defRPr/>
            </a:pPr>
            <a:endParaRPr lang="ja-JP" altLang="en-US" sz="1800" b="0"/>
          </a:p>
          <a:p>
            <a:pPr>
              <a:defRPr/>
            </a:pPr>
            <a:r>
              <a:rPr lang="ja-JP" altLang="en-US" sz="1800" b="0"/>
              <a:t>□　電子密度：</a:t>
            </a:r>
            <a:r>
              <a:rPr lang="en-US" altLang="ja-JP" sz="1800" b="0"/>
              <a:t>2100 ~ 2700 [cm</a:t>
            </a:r>
            <a:r>
              <a:rPr lang="en-US" altLang="ja-JP" sz="1800" b="0" baseline="30000"/>
              <a:t>-3</a:t>
            </a:r>
            <a:r>
              <a:rPr lang="en-US" altLang="ja-JP" sz="1800" b="0"/>
              <a:t>]</a:t>
            </a:r>
          </a:p>
          <a:p>
            <a:pPr>
              <a:defRPr/>
            </a:pPr>
            <a:endParaRPr lang="ja-JP" altLang="en-US" sz="1800" b="0"/>
          </a:p>
          <a:p>
            <a:pPr>
              <a:defRPr/>
            </a:pPr>
            <a:r>
              <a:rPr lang="ja-JP" altLang="en-US" sz="1800" b="0"/>
              <a:t>□　電子温度：</a:t>
            </a:r>
            <a:r>
              <a:rPr lang="en-US" altLang="ja-JP" sz="1800" b="0"/>
              <a:t>3.55 ~ 4.55 [eV]</a:t>
            </a:r>
          </a:p>
          <a:p>
            <a:pPr>
              <a:defRPr/>
            </a:pPr>
            <a:endParaRPr lang="ja-JP" altLang="en-US" sz="1800" b="0"/>
          </a:p>
          <a:p>
            <a:pPr>
              <a:defRPr/>
            </a:pPr>
            <a:r>
              <a:rPr lang="ja-JP" altLang="en-US" sz="1800" b="0"/>
              <a:t>□　</a:t>
            </a:r>
            <a:r>
              <a:rPr lang="ja-JP" altLang="en-US" sz="1800">
                <a:solidFill>
                  <a:srgbClr val="FF0000"/>
                </a:solidFill>
                <a:effectLst>
                  <a:outerShdw blurRad="38100" dist="38100" dir="2700000" algn="tl">
                    <a:srgbClr val="C0C0C0"/>
                  </a:outerShdw>
                </a:effectLst>
              </a:rPr>
              <a:t>高温電子存在率：</a:t>
            </a:r>
            <a:r>
              <a:rPr lang="en-US" altLang="ja-JP" sz="1800">
                <a:solidFill>
                  <a:srgbClr val="FF0000"/>
                </a:solidFill>
                <a:effectLst>
                  <a:outerShdw blurRad="38100" dist="38100" dir="2700000" algn="tl">
                    <a:srgbClr val="C0C0C0"/>
                  </a:outerShdw>
                </a:effectLst>
              </a:rPr>
              <a:t>2.7 ~ 4.3 [%]</a:t>
            </a:r>
          </a:p>
          <a:p>
            <a:pPr>
              <a:defRPr/>
            </a:pPr>
            <a:endParaRPr lang="ja-JP" altLang="en-US" sz="1800">
              <a:solidFill>
                <a:srgbClr val="FF0000"/>
              </a:solidFill>
              <a:effectLst>
                <a:outerShdw blurRad="38100" dist="38100" dir="2700000" algn="tl">
                  <a:srgbClr val="C0C0C0"/>
                </a:outerShdw>
              </a:effectLst>
            </a:endParaRPr>
          </a:p>
          <a:p>
            <a:pPr>
              <a:defRPr/>
            </a:pPr>
            <a:r>
              <a:rPr lang="ja-JP" altLang="en-US" sz="1800" b="0"/>
              <a:t>□　</a:t>
            </a:r>
            <a:r>
              <a:rPr lang="en-US" altLang="ja-JP" sz="1800" b="0"/>
              <a:t>OII / SIII:</a:t>
            </a:r>
            <a:r>
              <a:rPr lang="ja-JP" altLang="en-US" sz="1800" b="0"/>
              <a:t> </a:t>
            </a:r>
            <a:r>
              <a:rPr lang="en-US" altLang="ja-JP" sz="1800" b="0"/>
              <a:t>0.96 ~ 1.40</a:t>
            </a:r>
          </a:p>
          <a:p>
            <a:pPr>
              <a:defRPr/>
            </a:pPr>
            <a:endParaRPr lang="ja-JP" altLang="en-US" sz="1800" b="0"/>
          </a:p>
          <a:p>
            <a:pPr>
              <a:defRPr/>
            </a:pPr>
            <a:r>
              <a:rPr lang="ja-JP" altLang="en-US" sz="1800" b="0"/>
              <a:t>□　</a:t>
            </a:r>
            <a:r>
              <a:rPr lang="en-US" altLang="ja-JP" sz="1800" b="0"/>
              <a:t>SII/SIII: 0.31 ~ 0.42</a:t>
            </a:r>
          </a:p>
          <a:p>
            <a:pPr>
              <a:defRPr/>
            </a:pPr>
            <a:endParaRPr lang="ja-JP" altLang="en-US" sz="1800" b="0"/>
          </a:p>
          <a:p>
            <a:pPr>
              <a:defRPr/>
            </a:pPr>
            <a:r>
              <a:rPr lang="ja-JP" altLang="en-US" sz="1800" b="0"/>
              <a:t>□　</a:t>
            </a:r>
            <a:r>
              <a:rPr lang="en-US" altLang="ja-JP" sz="1800" b="0"/>
              <a:t>SIV/SIII: 0.14 ~ 0.19</a:t>
            </a:r>
          </a:p>
          <a:p>
            <a:pPr>
              <a:defRPr/>
            </a:pPr>
            <a:endParaRPr lang="ja-JP" altLang="en-US" sz="1800" b="0"/>
          </a:p>
          <a:p>
            <a:pPr algn="ctr">
              <a:defRPr/>
            </a:pPr>
            <a:r>
              <a:rPr lang="ja-JP" altLang="en-US" sz="1800" u="sng">
                <a:solidFill>
                  <a:srgbClr val="FF0000"/>
                </a:solidFill>
              </a:rPr>
              <a:t>遠隔観測により高温電子の存在を確認。</a:t>
            </a:r>
          </a:p>
        </p:txBody>
      </p:sp>
      <p:sp>
        <p:nvSpPr>
          <p:cNvPr id="648195" name="スライド番号プレースホルダ 8"/>
          <p:cNvSpPr>
            <a:spLocks noGrp="1"/>
          </p:cNvSpPr>
          <p:nvPr>
            <p:ph type="sldNum" sz="quarter" idx="12"/>
          </p:nvPr>
        </p:nvSpPr>
        <p:spPr>
          <a:noFill/>
        </p:spPr>
        <p:txBody>
          <a:bodyPr/>
          <a:lstStyle/>
          <a:p>
            <a:fld id="{62FDD02B-15EC-4216-845D-0F5DE495745C}" type="slidenum">
              <a:rPr lang="en-US" altLang="ja-JP" smtClean="0"/>
              <a:pPr/>
              <a:t>21</a:t>
            </a:fld>
            <a:endParaRPr lang="en-US" altLang="ja-JP" smtClean="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17" name="Rectangle 2"/>
          <p:cNvSpPr>
            <a:spLocks noGrp="1" noChangeArrowheads="1"/>
          </p:cNvSpPr>
          <p:nvPr>
            <p:ph type="title"/>
          </p:nvPr>
        </p:nvSpPr>
        <p:spPr/>
        <p:txBody>
          <a:bodyPr/>
          <a:lstStyle/>
          <a:p>
            <a:r>
              <a:rPr lang="ja-JP" altLang="en-US" smtClean="0">
                <a:effectLst/>
              </a:rPr>
              <a:t>高温電子の温度設定について</a:t>
            </a:r>
          </a:p>
        </p:txBody>
      </p:sp>
      <p:sp>
        <p:nvSpPr>
          <p:cNvPr id="649218" name="Rectangle 3"/>
          <p:cNvSpPr>
            <a:spLocks noGrp="1" noChangeArrowheads="1"/>
          </p:cNvSpPr>
          <p:nvPr>
            <p:ph type="body" idx="1"/>
          </p:nvPr>
        </p:nvSpPr>
        <p:spPr>
          <a:xfrm>
            <a:off x="457200" y="1371600"/>
            <a:ext cx="8229600" cy="609600"/>
          </a:xfrm>
        </p:spPr>
        <p:txBody>
          <a:bodyPr/>
          <a:lstStyle/>
          <a:p>
            <a:r>
              <a:rPr lang="en-US" altLang="ja-JP" sz="2400" smtClean="0"/>
              <a:t>160 eV</a:t>
            </a:r>
            <a:r>
              <a:rPr lang="ja-JP" altLang="en-US" sz="2400" smtClean="0"/>
              <a:t>以上は判別不能　（今回</a:t>
            </a:r>
            <a:r>
              <a:rPr lang="en-US" altLang="ja-JP" sz="2400" smtClean="0"/>
              <a:t>1keV</a:t>
            </a:r>
            <a:r>
              <a:rPr lang="ja-JP" altLang="en-US" sz="2400" smtClean="0"/>
              <a:t>と設定したパラメタ）</a:t>
            </a:r>
          </a:p>
        </p:txBody>
      </p:sp>
      <p:pic>
        <p:nvPicPr>
          <p:cNvPr id="649219" name="Picture 4" descr="L1_FHTH"/>
          <p:cNvPicPr>
            <a:picLocks noChangeAspect="1" noChangeArrowheads="1"/>
          </p:cNvPicPr>
          <p:nvPr/>
        </p:nvPicPr>
        <p:blipFill>
          <a:blip r:embed="rId2"/>
          <a:srcRect/>
          <a:stretch>
            <a:fillRect/>
          </a:stretch>
        </p:blipFill>
        <p:spPr bwMode="auto">
          <a:xfrm>
            <a:off x="5791200" y="2101850"/>
            <a:ext cx="3141663" cy="2978150"/>
          </a:xfrm>
          <a:prstGeom prst="rect">
            <a:avLst/>
          </a:prstGeom>
          <a:noFill/>
          <a:ln w="9525">
            <a:noFill/>
            <a:miter lim="800000"/>
            <a:headEnd/>
            <a:tailEnd/>
          </a:ln>
        </p:spPr>
      </p:pic>
      <p:pic>
        <p:nvPicPr>
          <p:cNvPr id="649220" name="Picture 5" descr="L1_NeTH"/>
          <p:cNvPicPr>
            <a:picLocks noChangeAspect="1" noChangeArrowheads="1"/>
          </p:cNvPicPr>
          <p:nvPr/>
        </p:nvPicPr>
        <p:blipFill>
          <a:blip r:embed="rId3"/>
          <a:srcRect/>
          <a:stretch>
            <a:fillRect/>
          </a:stretch>
        </p:blipFill>
        <p:spPr bwMode="auto">
          <a:xfrm>
            <a:off x="381000" y="1949450"/>
            <a:ext cx="3089275" cy="3257550"/>
          </a:xfrm>
          <a:prstGeom prst="rect">
            <a:avLst/>
          </a:prstGeom>
          <a:noFill/>
          <a:ln w="9525">
            <a:noFill/>
            <a:miter lim="800000"/>
            <a:headEnd/>
            <a:tailEnd/>
          </a:ln>
        </p:spPr>
      </p:pic>
      <p:pic>
        <p:nvPicPr>
          <p:cNvPr id="649221" name="Picture 6" descr="L1_TcTH"/>
          <p:cNvPicPr>
            <a:picLocks noChangeAspect="1" noChangeArrowheads="1"/>
          </p:cNvPicPr>
          <p:nvPr/>
        </p:nvPicPr>
        <p:blipFill>
          <a:blip r:embed="rId4"/>
          <a:srcRect/>
          <a:stretch>
            <a:fillRect/>
          </a:stretch>
        </p:blipFill>
        <p:spPr bwMode="auto">
          <a:xfrm>
            <a:off x="3200400" y="2025650"/>
            <a:ext cx="3016250" cy="3181350"/>
          </a:xfrm>
          <a:prstGeom prst="rect">
            <a:avLst/>
          </a:prstGeom>
          <a:noFill/>
          <a:ln w="9525">
            <a:noFill/>
            <a:miter lim="800000"/>
            <a:headEnd/>
            <a:tailEnd/>
          </a:ln>
        </p:spPr>
      </p:pic>
      <p:sp>
        <p:nvSpPr>
          <p:cNvPr id="649222" name="Line 7"/>
          <p:cNvSpPr>
            <a:spLocks noChangeShapeType="1"/>
          </p:cNvSpPr>
          <p:nvPr/>
        </p:nvSpPr>
        <p:spPr bwMode="auto">
          <a:xfrm>
            <a:off x="447675" y="4513263"/>
            <a:ext cx="8191500" cy="0"/>
          </a:xfrm>
          <a:prstGeom prst="line">
            <a:avLst/>
          </a:prstGeom>
          <a:noFill/>
          <a:ln w="76200">
            <a:solidFill>
              <a:srgbClr val="FF3399"/>
            </a:solidFill>
            <a:prstDash val="sysDot"/>
            <a:round/>
            <a:headEnd/>
            <a:tailEnd/>
          </a:ln>
        </p:spPr>
        <p:txBody>
          <a:bodyPr/>
          <a:lstStyle/>
          <a:p>
            <a:endParaRPr lang="ja-JP" altLang="en-US"/>
          </a:p>
        </p:txBody>
      </p:sp>
      <p:sp>
        <p:nvSpPr>
          <p:cNvPr id="649223" name="Text Box 8"/>
          <p:cNvSpPr txBox="1">
            <a:spLocks noChangeArrowheads="1"/>
          </p:cNvSpPr>
          <p:nvPr/>
        </p:nvSpPr>
        <p:spPr bwMode="auto">
          <a:xfrm>
            <a:off x="1219200" y="5149850"/>
            <a:ext cx="996950" cy="336550"/>
          </a:xfrm>
          <a:prstGeom prst="rect">
            <a:avLst/>
          </a:prstGeom>
          <a:noFill/>
          <a:ln w="9525">
            <a:noFill/>
            <a:miter lim="800000"/>
            <a:headEnd/>
            <a:tailEnd/>
          </a:ln>
        </p:spPr>
        <p:txBody>
          <a:bodyPr wrap="none">
            <a:spAutoFit/>
          </a:bodyPr>
          <a:lstStyle/>
          <a:p>
            <a:r>
              <a:rPr lang="ja-JP" altLang="en-US" sz="1600"/>
              <a:t>電子密度</a:t>
            </a:r>
          </a:p>
        </p:txBody>
      </p:sp>
      <p:sp>
        <p:nvSpPr>
          <p:cNvPr id="649224" name="Text Box 9"/>
          <p:cNvSpPr txBox="1">
            <a:spLocks noChangeArrowheads="1"/>
          </p:cNvSpPr>
          <p:nvPr/>
        </p:nvSpPr>
        <p:spPr bwMode="auto">
          <a:xfrm>
            <a:off x="4073525" y="5226050"/>
            <a:ext cx="996950" cy="336550"/>
          </a:xfrm>
          <a:prstGeom prst="rect">
            <a:avLst/>
          </a:prstGeom>
          <a:noFill/>
          <a:ln w="9525">
            <a:noFill/>
            <a:miter lim="800000"/>
            <a:headEnd/>
            <a:tailEnd/>
          </a:ln>
        </p:spPr>
        <p:txBody>
          <a:bodyPr wrap="none">
            <a:spAutoFit/>
          </a:bodyPr>
          <a:lstStyle/>
          <a:p>
            <a:r>
              <a:rPr lang="ja-JP" altLang="en-US" sz="1600"/>
              <a:t>電子温度</a:t>
            </a:r>
          </a:p>
        </p:txBody>
      </p:sp>
      <p:sp>
        <p:nvSpPr>
          <p:cNvPr id="649225" name="Text Box 10"/>
          <p:cNvSpPr txBox="1">
            <a:spLocks noChangeArrowheads="1"/>
          </p:cNvSpPr>
          <p:nvPr/>
        </p:nvSpPr>
        <p:spPr bwMode="auto">
          <a:xfrm>
            <a:off x="6629400" y="5226050"/>
            <a:ext cx="1606550" cy="336550"/>
          </a:xfrm>
          <a:prstGeom prst="rect">
            <a:avLst/>
          </a:prstGeom>
          <a:noFill/>
          <a:ln w="9525">
            <a:noFill/>
            <a:miter lim="800000"/>
            <a:headEnd/>
            <a:tailEnd/>
          </a:ln>
        </p:spPr>
        <p:txBody>
          <a:bodyPr wrap="none">
            <a:spAutoFit/>
          </a:bodyPr>
          <a:lstStyle/>
          <a:p>
            <a:r>
              <a:rPr lang="ja-JP" altLang="en-US" sz="1600"/>
              <a:t>高温電子存在率</a:t>
            </a:r>
          </a:p>
        </p:txBody>
      </p:sp>
      <p:sp>
        <p:nvSpPr>
          <p:cNvPr id="649227" name="Text Box 11"/>
          <p:cNvSpPr txBox="1">
            <a:spLocks noChangeArrowheads="1"/>
          </p:cNvSpPr>
          <p:nvPr/>
        </p:nvSpPr>
        <p:spPr bwMode="auto">
          <a:xfrm>
            <a:off x="1101725" y="6019800"/>
            <a:ext cx="6940550" cy="336550"/>
          </a:xfrm>
          <a:prstGeom prst="rect">
            <a:avLst/>
          </a:prstGeom>
          <a:noFill/>
          <a:ln w="9525">
            <a:noFill/>
            <a:miter lim="800000"/>
            <a:headEnd/>
            <a:tailEnd/>
          </a:ln>
          <a:effectLst/>
        </p:spPr>
        <p:txBody>
          <a:bodyPr wrap="none">
            <a:spAutoFit/>
          </a:bodyPr>
          <a:lstStyle/>
          <a:p>
            <a:r>
              <a:rPr lang="ja-JP" altLang="en-US" sz="1600" b="0"/>
              <a:t>イオトーラスの</a:t>
            </a:r>
            <a:r>
              <a:rPr lang="en-US" altLang="ja-JP" sz="1600" b="0"/>
              <a:t>EUV</a:t>
            </a:r>
            <a:r>
              <a:rPr lang="ja-JP" altLang="en-US" sz="1600" b="0"/>
              <a:t>発光のエネルギー源の内訳として、高温電子が</a:t>
            </a:r>
            <a:r>
              <a:rPr lang="en-US" altLang="ja-JP" sz="1600" b="0"/>
              <a:t>60</a:t>
            </a:r>
            <a:r>
              <a:rPr lang="ja-JP" altLang="en-US" sz="1600" b="0"/>
              <a:t>％以上を占める</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04800"/>
            <a:ext cx="8229600" cy="720725"/>
          </a:xfrm>
        </p:spPr>
        <p:txBody>
          <a:bodyPr/>
          <a:lstStyle/>
          <a:p>
            <a:pPr>
              <a:defRPr/>
            </a:pPr>
            <a:r>
              <a:rPr lang="ja-JP" altLang="en-US" u="sng" smtClean="0"/>
              <a:t>前半のまとめ</a:t>
            </a:r>
          </a:p>
        </p:txBody>
      </p:sp>
      <p:sp>
        <p:nvSpPr>
          <p:cNvPr id="650242" name="コンテンツ プレースホルダ 2"/>
          <p:cNvSpPr>
            <a:spLocks noGrp="1"/>
          </p:cNvSpPr>
          <p:nvPr>
            <p:ph idx="1"/>
          </p:nvPr>
        </p:nvSpPr>
        <p:spPr>
          <a:xfrm>
            <a:off x="685800" y="1409700"/>
            <a:ext cx="7772400" cy="4038600"/>
          </a:xfrm>
        </p:spPr>
        <p:txBody>
          <a:bodyPr tIns="108000"/>
          <a:lstStyle/>
          <a:p>
            <a:pPr>
              <a:lnSpc>
                <a:spcPct val="80000"/>
              </a:lnSpc>
            </a:pPr>
            <a:r>
              <a:rPr lang="ja-JP" altLang="en-US" sz="2200" smtClean="0"/>
              <a:t>イオプラズマトーラス中の高温電子に着目し、遠隔観測による導出を試みた。</a:t>
            </a:r>
            <a:endParaRPr lang="en-US" altLang="ja-JP" sz="2200" smtClean="0"/>
          </a:p>
          <a:p>
            <a:pPr>
              <a:lnSpc>
                <a:spcPct val="80000"/>
              </a:lnSpc>
              <a:buFont typeface="Wingdings" pitchFamily="2" charset="2"/>
              <a:buNone/>
            </a:pPr>
            <a:endParaRPr lang="en-US" altLang="ja-JP" sz="2200" smtClean="0"/>
          </a:p>
          <a:p>
            <a:pPr lvl="1">
              <a:lnSpc>
                <a:spcPct val="80000"/>
              </a:lnSpc>
            </a:pPr>
            <a:r>
              <a:rPr lang="ja-JP" altLang="en-US" sz="2000" smtClean="0"/>
              <a:t>カッシーニ探査機が取得した極端紫外光スペクトルを用いてプラズマ診断を行った。</a:t>
            </a:r>
          </a:p>
          <a:p>
            <a:pPr lvl="1">
              <a:lnSpc>
                <a:spcPct val="80000"/>
              </a:lnSpc>
            </a:pPr>
            <a:endParaRPr lang="en-US" altLang="ja-JP" sz="2000" smtClean="0"/>
          </a:p>
          <a:p>
            <a:pPr lvl="1">
              <a:lnSpc>
                <a:spcPct val="80000"/>
              </a:lnSpc>
            </a:pPr>
            <a:r>
              <a:rPr lang="ja-JP" altLang="en-US" sz="2000" smtClean="0"/>
              <a:t>過去の探査機による“その場観測”の結果と矛盾しない電子密度、電子温度、イオン組成を導出した。</a:t>
            </a:r>
            <a:endParaRPr lang="en-US" altLang="ja-JP" sz="2000" smtClean="0"/>
          </a:p>
          <a:p>
            <a:pPr lvl="1">
              <a:lnSpc>
                <a:spcPct val="80000"/>
              </a:lnSpc>
            </a:pPr>
            <a:endParaRPr lang="en-US" altLang="ja-JP" sz="2000" smtClean="0"/>
          </a:p>
          <a:p>
            <a:pPr lvl="1">
              <a:lnSpc>
                <a:spcPct val="80000"/>
              </a:lnSpc>
            </a:pPr>
            <a:r>
              <a:rPr lang="ja-JP" altLang="en-US" sz="2000" smtClean="0"/>
              <a:t>イオプラズマトーラス内の高温電子の存在を確認した。</a:t>
            </a:r>
          </a:p>
          <a:p>
            <a:pPr lvl="2">
              <a:lnSpc>
                <a:spcPct val="80000"/>
              </a:lnSpc>
            </a:pPr>
            <a:r>
              <a:rPr lang="en-US" altLang="ja-JP" sz="1800" smtClean="0"/>
              <a:t>EUV</a:t>
            </a:r>
            <a:r>
              <a:rPr lang="ja-JP" altLang="en-US" sz="1800" smtClean="0"/>
              <a:t>発光における高温電子エネルギーの占める割合が高いことを示唆</a:t>
            </a:r>
          </a:p>
        </p:txBody>
      </p:sp>
      <p:sp>
        <p:nvSpPr>
          <p:cNvPr id="647171" name="テキスト ボックス 4"/>
          <p:cNvSpPr txBox="1">
            <a:spLocks noChangeArrowheads="1"/>
          </p:cNvSpPr>
          <p:nvPr/>
        </p:nvSpPr>
        <p:spPr bwMode="auto">
          <a:xfrm>
            <a:off x="1920875" y="5105400"/>
            <a:ext cx="5394325" cy="1465263"/>
          </a:xfrm>
          <a:prstGeom prst="rect">
            <a:avLst/>
          </a:prstGeom>
          <a:noFill/>
          <a:ln w="9525">
            <a:noFill/>
            <a:miter lim="800000"/>
            <a:headEnd/>
            <a:tailEnd/>
          </a:ln>
        </p:spPr>
        <p:txBody>
          <a:bodyPr>
            <a:spAutoFit/>
          </a:bodyPr>
          <a:lstStyle/>
          <a:p>
            <a:r>
              <a:rPr lang="ja-JP" altLang="en-US" sz="1800" b="0"/>
              <a:t>より長期間にわたり、高時間分解能でイオトーラスを観測するために、地球周回衛星からの観測を試みる。</a:t>
            </a:r>
          </a:p>
          <a:p>
            <a:endParaRPr lang="en-US" altLang="ja-JP" sz="1800" b="0"/>
          </a:p>
          <a:p>
            <a:r>
              <a:rPr lang="ja-JP" altLang="en-US" sz="1800" b="0"/>
              <a:t>オーロラ増光イベントとの応答を議論できる</a:t>
            </a:r>
          </a:p>
          <a:p>
            <a:r>
              <a:rPr lang="ja-JP" altLang="en-US" sz="1800" b="0"/>
              <a:t>経度依存性を議論できる</a:t>
            </a:r>
          </a:p>
        </p:txBody>
      </p:sp>
      <p:sp>
        <p:nvSpPr>
          <p:cNvPr id="650244" name="スライド番号プレースホルダ 4"/>
          <p:cNvSpPr>
            <a:spLocks noGrp="1"/>
          </p:cNvSpPr>
          <p:nvPr>
            <p:ph type="sldNum" sz="quarter" idx="12"/>
          </p:nvPr>
        </p:nvSpPr>
        <p:spPr>
          <a:noFill/>
        </p:spPr>
        <p:txBody>
          <a:bodyPr/>
          <a:lstStyle/>
          <a:p>
            <a:fld id="{276EEF97-39C1-411B-B722-634CD5F8455E}" type="slidenum">
              <a:rPr lang="en-US" altLang="ja-JP" smtClean="0"/>
              <a:pPr/>
              <a:t>23</a:t>
            </a:fld>
            <a:endParaRPr lang="en-US" altLang="ja-JP"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47171"/>
                                        </p:tgtEl>
                                        <p:attrNameLst>
                                          <p:attrName>style.visibility</p:attrName>
                                        </p:attrNameLst>
                                      </p:cBhvr>
                                      <p:to>
                                        <p:strVal val="visible"/>
                                      </p:to>
                                    </p:set>
                                    <p:animEffect transition="in" filter="blinds(horizontal)">
                                      <p:cBhvr>
                                        <p:cTn id="7" dur="500"/>
                                        <p:tgtEl>
                                          <p:spTgt spid="64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717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8" name="Rectangle 2"/>
          <p:cNvSpPr>
            <a:spLocks noGrp="1" noChangeArrowheads="1"/>
          </p:cNvSpPr>
          <p:nvPr>
            <p:ph type="title" idx="4294967295"/>
          </p:nvPr>
        </p:nvSpPr>
        <p:spPr>
          <a:xfrm>
            <a:off x="381000" y="304800"/>
            <a:ext cx="8229600" cy="720725"/>
          </a:xfrm>
        </p:spPr>
        <p:txBody>
          <a:bodyPr/>
          <a:lstStyle/>
          <a:p>
            <a:pPr>
              <a:defRPr/>
            </a:pPr>
            <a:r>
              <a:rPr lang="en-US" altLang="ja-JP" u="sng" dirty="0" smtClean="0"/>
              <a:t>Contents</a:t>
            </a:r>
          </a:p>
        </p:txBody>
      </p:sp>
      <p:sp>
        <p:nvSpPr>
          <p:cNvPr id="651266" name="Rectangle 3"/>
          <p:cNvSpPr>
            <a:spLocks noGrp="1" noChangeArrowheads="1"/>
          </p:cNvSpPr>
          <p:nvPr>
            <p:ph type="body" idx="4294967295"/>
          </p:nvPr>
        </p:nvSpPr>
        <p:spPr>
          <a:xfrm>
            <a:off x="228600" y="1143000"/>
            <a:ext cx="8686800" cy="5410200"/>
          </a:xfrm>
        </p:spPr>
        <p:txBody>
          <a:bodyPr/>
          <a:lstStyle/>
          <a:p>
            <a:pPr>
              <a:lnSpc>
                <a:spcPct val="70000"/>
              </a:lnSpc>
            </a:pPr>
            <a:r>
              <a:rPr lang="en-US" altLang="ja-JP" sz="1600" b="1" smtClean="0"/>
              <a:t>General introduction</a:t>
            </a:r>
          </a:p>
          <a:p>
            <a:pPr lvl="1">
              <a:lnSpc>
                <a:spcPct val="70000"/>
              </a:lnSpc>
            </a:pPr>
            <a:r>
              <a:rPr lang="en-US" altLang="ja-JP" sz="1600" smtClean="0"/>
              <a:t>Jupiter and Io plasma torus (Target)</a:t>
            </a:r>
          </a:p>
          <a:p>
            <a:pPr lvl="1">
              <a:lnSpc>
                <a:spcPct val="70000"/>
              </a:lnSpc>
            </a:pPr>
            <a:r>
              <a:rPr lang="en-US" altLang="ja-JP" sz="1600" smtClean="0"/>
              <a:t>Spectral diagnosis using EUV emissions (Approach)</a:t>
            </a:r>
          </a:p>
          <a:p>
            <a:pPr lvl="1">
              <a:lnSpc>
                <a:spcPct val="70000"/>
              </a:lnSpc>
            </a:pPr>
            <a:endParaRPr lang="en-US" altLang="ja-JP" sz="1600" smtClean="0"/>
          </a:p>
          <a:p>
            <a:pPr>
              <a:lnSpc>
                <a:spcPct val="70000"/>
              </a:lnSpc>
            </a:pPr>
            <a:r>
              <a:rPr lang="en-US" altLang="ja-JP" sz="1600" b="1" smtClean="0"/>
              <a:t>Analysis of the data obtained by CASSINI/UVIS during it’s Jupiter flyby</a:t>
            </a:r>
          </a:p>
          <a:p>
            <a:pPr lvl="1">
              <a:lnSpc>
                <a:spcPct val="70000"/>
              </a:lnSpc>
            </a:pPr>
            <a:r>
              <a:rPr lang="en-US" altLang="ja-JP" sz="1600" smtClean="0"/>
              <a:t>The principle and method of the spectral diagnosis</a:t>
            </a:r>
          </a:p>
          <a:p>
            <a:pPr lvl="1">
              <a:lnSpc>
                <a:spcPct val="70000"/>
              </a:lnSpc>
            </a:pPr>
            <a:r>
              <a:rPr lang="en-US" altLang="ja-JP" sz="1600" smtClean="0"/>
              <a:t>The evaluation of the plasma parameters around the Io torus</a:t>
            </a:r>
          </a:p>
          <a:p>
            <a:pPr lvl="2">
              <a:lnSpc>
                <a:spcPct val="70000"/>
              </a:lnSpc>
            </a:pPr>
            <a:r>
              <a:rPr lang="en-US" altLang="ja-JP" sz="1600" smtClean="0"/>
              <a:t>Hot electron ratio</a:t>
            </a:r>
          </a:p>
          <a:p>
            <a:pPr lvl="2">
              <a:lnSpc>
                <a:spcPct val="70000"/>
              </a:lnSpc>
            </a:pPr>
            <a:r>
              <a:rPr lang="en-US" altLang="ja-JP" sz="1600" smtClean="0"/>
              <a:t>Another parameters</a:t>
            </a:r>
            <a:endParaRPr lang="ja-JP" altLang="en-US" sz="1600" smtClean="0"/>
          </a:p>
          <a:p>
            <a:pPr lvl="1">
              <a:lnSpc>
                <a:spcPct val="70000"/>
              </a:lnSpc>
            </a:pPr>
            <a:endParaRPr lang="en-US" altLang="ja-JP" sz="1600" b="1" smtClean="0"/>
          </a:p>
          <a:p>
            <a:pPr>
              <a:lnSpc>
                <a:spcPct val="70000"/>
              </a:lnSpc>
            </a:pPr>
            <a:r>
              <a:rPr lang="en-US" altLang="ja-JP" sz="1600" b="1" smtClean="0">
                <a:solidFill>
                  <a:srgbClr val="FF0000"/>
                </a:solidFill>
              </a:rPr>
              <a:t>Development of the EUV spectroscope on board the earth-orbiting satellite</a:t>
            </a:r>
            <a:endParaRPr lang="ja-JP" altLang="en-US" sz="1600" b="1" smtClean="0">
              <a:solidFill>
                <a:srgbClr val="FF0000"/>
              </a:solidFill>
            </a:endParaRPr>
          </a:p>
          <a:p>
            <a:pPr lvl="1">
              <a:lnSpc>
                <a:spcPct val="70000"/>
              </a:lnSpc>
            </a:pPr>
            <a:r>
              <a:rPr lang="en-US" altLang="ja-JP" sz="1600" smtClean="0">
                <a:solidFill>
                  <a:srgbClr val="FF0000"/>
                </a:solidFill>
              </a:rPr>
              <a:t>Instrumental overview</a:t>
            </a:r>
          </a:p>
          <a:p>
            <a:pPr lvl="2">
              <a:lnSpc>
                <a:spcPct val="70000"/>
              </a:lnSpc>
            </a:pPr>
            <a:r>
              <a:rPr lang="en-US" altLang="ja-JP" sz="1600" smtClean="0">
                <a:solidFill>
                  <a:srgbClr val="FF0000"/>
                </a:solidFill>
              </a:rPr>
              <a:t>Entrance mirror</a:t>
            </a:r>
            <a:endParaRPr lang="ja-JP" altLang="en-US" sz="1600" smtClean="0">
              <a:solidFill>
                <a:srgbClr val="FF0000"/>
              </a:solidFill>
            </a:endParaRPr>
          </a:p>
          <a:p>
            <a:pPr lvl="2">
              <a:lnSpc>
                <a:spcPct val="70000"/>
              </a:lnSpc>
            </a:pPr>
            <a:r>
              <a:rPr lang="en-US" altLang="ja-JP" sz="1600" smtClean="0">
                <a:solidFill>
                  <a:srgbClr val="FF0000"/>
                </a:solidFill>
              </a:rPr>
              <a:t>Grating</a:t>
            </a:r>
            <a:endParaRPr lang="ja-JP" altLang="en-US" sz="1600" smtClean="0">
              <a:solidFill>
                <a:srgbClr val="FF0000"/>
              </a:solidFill>
            </a:endParaRPr>
          </a:p>
          <a:p>
            <a:pPr lvl="2">
              <a:lnSpc>
                <a:spcPct val="70000"/>
              </a:lnSpc>
            </a:pPr>
            <a:r>
              <a:rPr lang="en-US" altLang="ja-JP" sz="1600" smtClean="0">
                <a:solidFill>
                  <a:srgbClr val="FF0000"/>
                </a:solidFill>
              </a:rPr>
              <a:t>Detector</a:t>
            </a:r>
            <a:endParaRPr lang="ja-JP" altLang="en-US" sz="1600" smtClean="0">
              <a:solidFill>
                <a:srgbClr val="FF0000"/>
              </a:solidFill>
            </a:endParaRPr>
          </a:p>
          <a:p>
            <a:pPr lvl="3">
              <a:lnSpc>
                <a:spcPct val="70000"/>
              </a:lnSpc>
            </a:pPr>
            <a:r>
              <a:rPr lang="en-US" altLang="ja-JP" sz="1600" smtClean="0">
                <a:solidFill>
                  <a:srgbClr val="FF0000"/>
                </a:solidFill>
              </a:rPr>
              <a:t>Microchannel plate with photocathode</a:t>
            </a:r>
          </a:p>
          <a:p>
            <a:pPr lvl="3">
              <a:lnSpc>
                <a:spcPct val="70000"/>
              </a:lnSpc>
            </a:pPr>
            <a:r>
              <a:rPr lang="en-US" altLang="ja-JP" sz="1600" smtClean="0">
                <a:solidFill>
                  <a:srgbClr val="FF0000"/>
                </a:solidFill>
              </a:rPr>
              <a:t>Resistive anode encoder</a:t>
            </a:r>
          </a:p>
          <a:p>
            <a:pPr lvl="2">
              <a:lnSpc>
                <a:spcPct val="70000"/>
              </a:lnSpc>
            </a:pPr>
            <a:r>
              <a:rPr lang="en-US" altLang="ja-JP" sz="1600" smtClean="0">
                <a:solidFill>
                  <a:srgbClr val="FF0000"/>
                </a:solidFill>
              </a:rPr>
              <a:t>The shield structure and noise evaluation</a:t>
            </a:r>
            <a:endParaRPr lang="ja-JP" altLang="en-US" sz="1600" smtClean="0">
              <a:solidFill>
                <a:srgbClr val="FF0000"/>
              </a:solidFill>
            </a:endParaRPr>
          </a:p>
          <a:p>
            <a:pPr lvl="1">
              <a:lnSpc>
                <a:spcPct val="70000"/>
              </a:lnSpc>
            </a:pPr>
            <a:r>
              <a:rPr lang="en-US" altLang="ja-JP" sz="1600" smtClean="0">
                <a:solidFill>
                  <a:srgbClr val="FF0000"/>
                </a:solidFill>
              </a:rPr>
              <a:t>The feasibility study of the observation for the Io torus</a:t>
            </a:r>
          </a:p>
          <a:p>
            <a:pPr>
              <a:lnSpc>
                <a:spcPct val="70000"/>
              </a:lnSpc>
              <a:buFont typeface="Wingdings" pitchFamily="2" charset="2"/>
              <a:buNone/>
            </a:pPr>
            <a:endParaRPr lang="en-US" altLang="ja-JP" sz="1600" smtClean="0">
              <a:solidFill>
                <a:srgbClr val="FF0000"/>
              </a:solidFill>
            </a:endParaRPr>
          </a:p>
          <a:p>
            <a:pPr>
              <a:lnSpc>
                <a:spcPct val="70000"/>
              </a:lnSpc>
            </a:pPr>
            <a:r>
              <a:rPr lang="en-US" altLang="ja-JP" sz="1600" b="1" smtClean="0"/>
              <a:t>Summary</a:t>
            </a:r>
          </a:p>
          <a:p>
            <a:pPr>
              <a:lnSpc>
                <a:spcPct val="70000"/>
              </a:lnSpc>
            </a:pPr>
            <a:endParaRPr lang="en-US" altLang="ja-JP" sz="1600" b="1" smtClean="0"/>
          </a:p>
          <a:p>
            <a:pPr>
              <a:lnSpc>
                <a:spcPct val="70000"/>
              </a:lnSpc>
            </a:pPr>
            <a:r>
              <a:rPr lang="en-US" altLang="ja-JP" sz="1600" b="1" smtClean="0"/>
              <a:t>Future works</a:t>
            </a:r>
            <a:endParaRPr lang="ja-JP" altLang="en-US" sz="1600" b="1" smtClean="0"/>
          </a:p>
        </p:txBody>
      </p:sp>
      <p:sp>
        <p:nvSpPr>
          <p:cNvPr id="651267" name="スライド番号プレースホルダ 3"/>
          <p:cNvSpPr txBox="1">
            <a:spLocks noGrp="1"/>
          </p:cNvSpPr>
          <p:nvPr/>
        </p:nvSpPr>
        <p:spPr bwMode="auto">
          <a:xfrm>
            <a:off x="8229600" y="6553200"/>
            <a:ext cx="914400" cy="304800"/>
          </a:xfrm>
          <a:prstGeom prst="rect">
            <a:avLst/>
          </a:prstGeom>
          <a:noFill/>
          <a:ln w="9525">
            <a:noFill/>
            <a:miter lim="800000"/>
            <a:headEnd/>
            <a:tailEnd/>
          </a:ln>
        </p:spPr>
        <p:txBody>
          <a:bodyPr/>
          <a:lstStyle/>
          <a:p>
            <a:pPr algn="r"/>
            <a:fld id="{060278C8-C1E4-4B5A-AF94-E488A843487B}" type="slidenum">
              <a:rPr kumimoji="0" lang="en-US" altLang="ja-JP" sz="800" b="0"/>
              <a:pPr algn="r"/>
              <a:t>24</a:t>
            </a:fld>
            <a:endParaRPr kumimoji="0" lang="en-US" altLang="ja-JP" sz="800" b="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idx="4294967295"/>
          </p:nvPr>
        </p:nvSpPr>
        <p:spPr>
          <a:xfrm>
            <a:off x="457200" y="228600"/>
            <a:ext cx="8229600" cy="720725"/>
          </a:xfrm>
        </p:spPr>
        <p:txBody>
          <a:bodyPr/>
          <a:lstStyle/>
          <a:p>
            <a:pPr eaLnBrk="1" hangingPunct="1">
              <a:defRPr/>
            </a:pPr>
            <a:r>
              <a:rPr lang="ja-JP" altLang="en-US" sz="2400" u="sng" dirty="0" smtClean="0"/>
              <a:t>地球周回衛星を用いた極端紫外光観測</a:t>
            </a:r>
            <a:endParaRPr lang="en-US" altLang="ja-JP" sz="2400" u="sng" dirty="0" smtClean="0"/>
          </a:p>
        </p:txBody>
      </p:sp>
      <p:sp>
        <p:nvSpPr>
          <p:cNvPr id="653314" name="Rectangle 6"/>
          <p:cNvSpPr>
            <a:spLocks noGrp="1" noChangeArrowheads="1"/>
          </p:cNvSpPr>
          <p:nvPr>
            <p:ph type="body" sz="half" idx="4294967295"/>
          </p:nvPr>
        </p:nvSpPr>
        <p:spPr>
          <a:xfrm>
            <a:off x="381000" y="914400"/>
            <a:ext cx="8305800" cy="3657600"/>
          </a:xfrm>
        </p:spPr>
        <p:txBody>
          <a:bodyPr tIns="108000"/>
          <a:lstStyle/>
          <a:p>
            <a:pPr marL="381000" indent="-381000" eaLnBrk="1" hangingPunct="1">
              <a:lnSpc>
                <a:spcPct val="80000"/>
              </a:lnSpc>
            </a:pPr>
            <a:r>
              <a:rPr lang="ja-JP" altLang="en-US" sz="1800" b="1" u="sng" smtClean="0"/>
              <a:t>小型科学衛星</a:t>
            </a:r>
            <a:endParaRPr lang="en-US" altLang="ja-JP" sz="1800" b="1" u="sng" smtClean="0"/>
          </a:p>
          <a:p>
            <a:pPr marL="800100" lvl="1" indent="-342900" eaLnBrk="1" hangingPunct="1">
              <a:lnSpc>
                <a:spcPct val="80000"/>
              </a:lnSpc>
            </a:pPr>
            <a:r>
              <a:rPr lang="en-US" altLang="ja-JP" sz="1600" smtClean="0"/>
              <a:t>2012</a:t>
            </a:r>
            <a:r>
              <a:rPr lang="ja-JP" altLang="en-US" sz="1600" smtClean="0"/>
              <a:t>年打ち上げの小型衛星シリーズ</a:t>
            </a:r>
            <a:r>
              <a:rPr lang="en-US" altLang="ja-JP" sz="1600" smtClean="0"/>
              <a:t>1</a:t>
            </a:r>
            <a:r>
              <a:rPr lang="ja-JP" altLang="en-US" sz="1600" smtClean="0"/>
              <a:t>号機</a:t>
            </a:r>
          </a:p>
          <a:p>
            <a:pPr marL="800100" lvl="1" indent="-342900" eaLnBrk="1" hangingPunct="1">
              <a:lnSpc>
                <a:spcPct val="80000"/>
              </a:lnSpc>
            </a:pPr>
            <a:r>
              <a:rPr lang="en-US" altLang="ja-JP" sz="1600" smtClean="0"/>
              <a:t>1</a:t>
            </a:r>
            <a:r>
              <a:rPr lang="ja-JP" altLang="en-US" sz="1600" smtClean="0"/>
              <a:t>年以上の観測期間を確保</a:t>
            </a:r>
            <a:endParaRPr lang="en-US" altLang="ja-JP" sz="1600" smtClean="0"/>
          </a:p>
          <a:p>
            <a:pPr marL="1219200" lvl="2" indent="-304800" eaLnBrk="1" hangingPunct="1">
              <a:lnSpc>
                <a:spcPct val="80000"/>
              </a:lnSpc>
            </a:pPr>
            <a:endParaRPr lang="en-US" altLang="ja-JP" sz="1400" smtClean="0"/>
          </a:p>
          <a:p>
            <a:pPr marL="381000" indent="-381000" eaLnBrk="1" hangingPunct="1">
              <a:lnSpc>
                <a:spcPct val="80000"/>
              </a:lnSpc>
            </a:pPr>
            <a:r>
              <a:rPr lang="ja-JP" altLang="en-US" sz="1800" b="1" u="sng" smtClean="0"/>
              <a:t>開発要素</a:t>
            </a:r>
          </a:p>
          <a:p>
            <a:pPr marL="800100" lvl="1" indent="-342900" eaLnBrk="1" hangingPunct="1">
              <a:lnSpc>
                <a:spcPct val="80000"/>
              </a:lnSpc>
              <a:buFontTx/>
              <a:buAutoNum type="circleNumDbPlain"/>
            </a:pPr>
            <a:r>
              <a:rPr lang="ja-JP" altLang="en-US" sz="1600" smtClean="0">
                <a:solidFill>
                  <a:srgbClr val="333333"/>
                </a:solidFill>
              </a:rPr>
              <a:t>主鏡</a:t>
            </a:r>
          </a:p>
          <a:p>
            <a:pPr marL="800100" lvl="1" indent="-342900" eaLnBrk="1" hangingPunct="1">
              <a:lnSpc>
                <a:spcPct val="80000"/>
              </a:lnSpc>
              <a:buFontTx/>
              <a:buAutoNum type="circleNumDbPlain"/>
            </a:pPr>
            <a:r>
              <a:rPr lang="ja-JP" altLang="en-US" sz="1600" smtClean="0">
                <a:solidFill>
                  <a:srgbClr val="333333"/>
                </a:solidFill>
              </a:rPr>
              <a:t>回折格子</a:t>
            </a:r>
          </a:p>
          <a:p>
            <a:pPr marL="800100" lvl="1" indent="-342900" eaLnBrk="1" hangingPunct="1">
              <a:lnSpc>
                <a:spcPct val="80000"/>
              </a:lnSpc>
              <a:buFontTx/>
              <a:buAutoNum type="circleNumDbPlain"/>
            </a:pPr>
            <a:r>
              <a:rPr lang="ja-JP" altLang="en-US" sz="1600" smtClean="0">
                <a:solidFill>
                  <a:srgbClr val="333333"/>
                </a:solidFill>
              </a:rPr>
              <a:t>検出器</a:t>
            </a:r>
          </a:p>
          <a:p>
            <a:pPr marL="800100" lvl="1" indent="-342900" eaLnBrk="1" hangingPunct="1">
              <a:lnSpc>
                <a:spcPct val="80000"/>
              </a:lnSpc>
              <a:buFontTx/>
              <a:buAutoNum type="circleNumDbPlain"/>
            </a:pPr>
            <a:r>
              <a:rPr lang="ja-JP" altLang="en-US" sz="1600" smtClean="0">
                <a:solidFill>
                  <a:srgbClr val="333333"/>
                </a:solidFill>
              </a:rPr>
              <a:t>遮蔽壁</a:t>
            </a:r>
          </a:p>
        </p:txBody>
      </p:sp>
      <p:graphicFrame>
        <p:nvGraphicFramePr>
          <p:cNvPr id="11363" name="Group 99"/>
          <p:cNvGraphicFramePr>
            <a:graphicFrameLocks noGrp="1"/>
          </p:cNvGraphicFramePr>
          <p:nvPr>
            <p:ph sz="half" idx="4294967295"/>
          </p:nvPr>
        </p:nvGraphicFramePr>
        <p:xfrm>
          <a:off x="3505200" y="2362200"/>
          <a:ext cx="5394325" cy="1779588"/>
        </p:xfrm>
        <a:graphic>
          <a:graphicData uri="http://schemas.openxmlformats.org/drawingml/2006/table">
            <a:tbl>
              <a:tblPr/>
              <a:tblGrid>
                <a:gridCol w="1073150"/>
                <a:gridCol w="2690813"/>
                <a:gridCol w="1630362"/>
              </a:tblGrid>
              <a:tr h="180975">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1" lang="ja-JP" altLang="en-US" sz="14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開発要素</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1" lang="ja-JP" altLang="en-US" sz="1400" b="1"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対応する部位</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1" lang="ja-JP" altLang="en-US" sz="14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目標値</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1" lang="ja-JP" altLang="en-US"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検出効率</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1" lang="ja-JP" altLang="en-US"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主鏡・回折格子・検出器（</a:t>
                      </a:r>
                      <a:r>
                        <a:rPr kumimoji="1" lang="en-US" altLang="ja-JP"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MCP</a:t>
                      </a:r>
                      <a:r>
                        <a:rPr kumimoji="1" lang="ja-JP" altLang="en-US"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1" lang="ja-JP" altLang="en-US"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&gt; </a:t>
                      </a:r>
                      <a:r>
                        <a:rPr kumimoji="1" lang="en-US" altLang="ja-JP"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1 %</a:t>
                      </a:r>
                      <a:endParaRPr kumimoji="1" lang="ja-JP" altLang="ja-JP"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988">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1" lang="ja-JP" altLang="en-US"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波長分解能</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1" lang="ja-JP" altLang="en-US"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主鏡・回折格子・検出器（</a:t>
                      </a:r>
                      <a:r>
                        <a:rPr kumimoji="1" lang="en-US" altLang="ja-JP"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RAE</a:t>
                      </a:r>
                      <a:r>
                        <a:rPr kumimoji="1" lang="ja-JP" altLang="en-US"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ja-JP"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0.3 nm FWHM</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1" lang="ja-JP" altLang="en-US"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空間分解能</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1" lang="ja-JP" altLang="en-US"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主鏡・回折格子・検出器（</a:t>
                      </a:r>
                      <a:r>
                        <a:rPr kumimoji="1" lang="en-US" altLang="ja-JP"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RAE</a:t>
                      </a:r>
                      <a:r>
                        <a:rPr kumimoji="1" lang="ja-JP" altLang="en-US"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ja-JP"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10 – 30 </a:t>
                      </a:r>
                      <a:r>
                        <a:rPr kumimoji="1" lang="ja-JP" altLang="en-US"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秒角</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1" lang="ja-JP" altLang="en-US"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ノイズ</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1" lang="ja-JP" altLang="en-US"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遮蔽壁・観測高度</a:t>
                      </a:r>
                      <a:endParaRPr kumimoji="1" lang="en-US" altLang="ja-JP"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&lt; 1 cps/cm</a:t>
                      </a:r>
                      <a:r>
                        <a:rPr kumimoji="1" lang="en-US" altLang="ja-JP" sz="1400" b="0" i="0" u="none" strike="noStrike" cap="none" normalizeH="0" baseline="30000" dirty="0" smtClean="0">
                          <a:ln>
                            <a:noFill/>
                          </a:ln>
                          <a:solidFill>
                            <a:schemeClr val="tx1"/>
                          </a:solidFill>
                          <a:effectLst/>
                          <a:latin typeface="Meiryo UI" pitchFamily="50" charset="-128"/>
                          <a:ea typeface="Meiryo UI" pitchFamily="50" charset="-128"/>
                          <a:cs typeface="Meiryo UI" pitchFamily="50" charset="-128"/>
                        </a:rPr>
                        <a:t>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653341" name="Picture 66" descr="EXCEED全体像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38150" y="3995738"/>
            <a:ext cx="8267700" cy="2862262"/>
          </a:xfrm>
          <a:prstGeom prst="rect">
            <a:avLst/>
          </a:prstGeom>
          <a:noFill/>
          <a:ln w="9525">
            <a:noFill/>
            <a:miter lim="800000"/>
            <a:headEnd/>
            <a:tailEnd/>
          </a:ln>
        </p:spPr>
      </p:pic>
      <p:sp>
        <p:nvSpPr>
          <p:cNvPr id="222238" name="Oval 67"/>
          <p:cNvSpPr>
            <a:spLocks noChangeArrowheads="1"/>
          </p:cNvSpPr>
          <p:nvPr/>
        </p:nvSpPr>
        <p:spPr bwMode="auto">
          <a:xfrm>
            <a:off x="7848600" y="5715000"/>
            <a:ext cx="914400" cy="1143000"/>
          </a:xfrm>
          <a:prstGeom prst="ellipse">
            <a:avLst/>
          </a:prstGeom>
          <a:noFill/>
          <a:ln w="38100">
            <a:solidFill>
              <a:srgbClr val="FF0000"/>
            </a:solidFill>
            <a:round/>
            <a:headEnd/>
            <a:tailEnd/>
          </a:ln>
        </p:spPr>
        <p:txBody>
          <a:bodyPr wrap="none" anchor="ctr"/>
          <a:lstStyle/>
          <a:p>
            <a:endParaRPr lang="ja-JP" altLang="en-US" sz="1800" b="0"/>
          </a:p>
        </p:txBody>
      </p:sp>
      <p:sp>
        <p:nvSpPr>
          <p:cNvPr id="222239" name="Oval 68"/>
          <p:cNvSpPr>
            <a:spLocks noChangeArrowheads="1"/>
          </p:cNvSpPr>
          <p:nvPr/>
        </p:nvSpPr>
        <p:spPr bwMode="auto">
          <a:xfrm>
            <a:off x="381000" y="5257800"/>
            <a:ext cx="533400" cy="762000"/>
          </a:xfrm>
          <a:prstGeom prst="ellipse">
            <a:avLst/>
          </a:prstGeom>
          <a:noFill/>
          <a:ln w="38100">
            <a:solidFill>
              <a:srgbClr val="FF0000"/>
            </a:solidFill>
            <a:round/>
            <a:headEnd/>
            <a:tailEnd/>
          </a:ln>
        </p:spPr>
        <p:txBody>
          <a:bodyPr wrap="none" anchor="ctr"/>
          <a:lstStyle/>
          <a:p>
            <a:endParaRPr lang="ja-JP" altLang="en-US" sz="1800" b="0"/>
          </a:p>
        </p:txBody>
      </p:sp>
      <p:sp>
        <p:nvSpPr>
          <p:cNvPr id="222240" name="Oval 69"/>
          <p:cNvSpPr>
            <a:spLocks noChangeArrowheads="1"/>
          </p:cNvSpPr>
          <p:nvPr/>
        </p:nvSpPr>
        <p:spPr bwMode="auto">
          <a:xfrm>
            <a:off x="1905000" y="5181600"/>
            <a:ext cx="685800" cy="762000"/>
          </a:xfrm>
          <a:prstGeom prst="ellipse">
            <a:avLst/>
          </a:prstGeom>
          <a:noFill/>
          <a:ln w="38100">
            <a:solidFill>
              <a:srgbClr val="FF0000"/>
            </a:solidFill>
            <a:round/>
            <a:headEnd/>
            <a:tailEnd/>
          </a:ln>
        </p:spPr>
        <p:txBody>
          <a:bodyPr wrap="none" anchor="ctr"/>
          <a:lstStyle/>
          <a:p>
            <a:endParaRPr lang="ja-JP" altLang="en-US" sz="1800" b="0"/>
          </a:p>
        </p:txBody>
      </p:sp>
      <p:sp>
        <p:nvSpPr>
          <p:cNvPr id="222241" name="Line 70"/>
          <p:cNvSpPr>
            <a:spLocks noChangeShapeType="1"/>
          </p:cNvSpPr>
          <p:nvPr/>
        </p:nvSpPr>
        <p:spPr bwMode="auto">
          <a:xfrm flipH="1">
            <a:off x="1719263" y="4652963"/>
            <a:ext cx="309562" cy="414337"/>
          </a:xfrm>
          <a:prstGeom prst="line">
            <a:avLst/>
          </a:prstGeom>
          <a:noFill/>
          <a:ln w="38100">
            <a:solidFill>
              <a:srgbClr val="FF0000"/>
            </a:solidFill>
            <a:round/>
            <a:headEnd/>
            <a:tailEnd type="triangle" w="med" len="med"/>
          </a:ln>
        </p:spPr>
        <p:txBody>
          <a:bodyPr/>
          <a:lstStyle/>
          <a:p>
            <a:endParaRPr lang="ja-JP" altLang="en-US"/>
          </a:p>
        </p:txBody>
      </p:sp>
      <p:sp>
        <p:nvSpPr>
          <p:cNvPr id="653346" name="スライド番号プレースホルダ 9"/>
          <p:cNvSpPr>
            <a:spLocks noGrp="1"/>
          </p:cNvSpPr>
          <p:nvPr>
            <p:ph type="sldNum" sz="quarter" idx="12"/>
          </p:nvPr>
        </p:nvSpPr>
        <p:spPr>
          <a:noFill/>
        </p:spPr>
        <p:txBody>
          <a:bodyPr/>
          <a:lstStyle/>
          <a:p>
            <a:fld id="{770FFAAE-D643-4604-91C7-66A5F7D446EA}" type="slidenum">
              <a:rPr lang="en-US" altLang="ja-JP" smtClean="0"/>
              <a:pPr/>
              <a:t>25</a:t>
            </a:fld>
            <a:endParaRPr lang="en-US" altLang="ja-JP"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2238"/>
                                        </p:tgtEl>
                                        <p:attrNameLst>
                                          <p:attrName>style.visibility</p:attrName>
                                        </p:attrNameLst>
                                      </p:cBhvr>
                                      <p:to>
                                        <p:strVal val="visible"/>
                                      </p:to>
                                    </p:set>
                                    <p:animEffect transition="in" filter="fade">
                                      <p:cBhvr>
                                        <p:cTn id="7" dur="500"/>
                                        <p:tgtEl>
                                          <p:spTgt spid="2222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2239"/>
                                        </p:tgtEl>
                                        <p:attrNameLst>
                                          <p:attrName>style.visibility</p:attrName>
                                        </p:attrNameLst>
                                      </p:cBhvr>
                                      <p:to>
                                        <p:strVal val="visible"/>
                                      </p:to>
                                    </p:set>
                                    <p:animEffect transition="in" filter="fade">
                                      <p:cBhvr>
                                        <p:cTn id="12" dur="500"/>
                                        <p:tgtEl>
                                          <p:spTgt spid="2222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2240"/>
                                        </p:tgtEl>
                                        <p:attrNameLst>
                                          <p:attrName>style.visibility</p:attrName>
                                        </p:attrNameLst>
                                      </p:cBhvr>
                                      <p:to>
                                        <p:strVal val="visible"/>
                                      </p:to>
                                    </p:set>
                                    <p:animEffect transition="in" filter="fade">
                                      <p:cBhvr>
                                        <p:cTn id="17" dur="500"/>
                                        <p:tgtEl>
                                          <p:spTgt spid="2222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2241"/>
                                        </p:tgtEl>
                                        <p:attrNameLst>
                                          <p:attrName>style.visibility</p:attrName>
                                        </p:attrNameLst>
                                      </p:cBhvr>
                                      <p:to>
                                        <p:strVal val="visible"/>
                                      </p:to>
                                    </p:set>
                                    <p:animEffect transition="in" filter="fade">
                                      <p:cBhvr>
                                        <p:cTn id="22" dur="500"/>
                                        <p:tgtEl>
                                          <p:spTgt spid="222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38" grpId="0" animBg="1"/>
      <p:bldP spid="222239" grpId="0" animBg="1"/>
      <p:bldP spid="222240" grpId="0" animBg="1"/>
      <p:bldP spid="22224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title" idx="4294967295"/>
          </p:nvPr>
        </p:nvSpPr>
        <p:spPr>
          <a:xfrm>
            <a:off x="973138" y="304800"/>
            <a:ext cx="7197725" cy="685800"/>
          </a:xfrm>
        </p:spPr>
        <p:txBody>
          <a:bodyPr/>
          <a:lstStyle/>
          <a:p>
            <a:pPr>
              <a:defRPr/>
            </a:pPr>
            <a:r>
              <a:rPr lang="en-US" altLang="ja-JP" u="sng" dirty="0" smtClean="0">
                <a:solidFill>
                  <a:schemeClr val="tx1"/>
                </a:solidFill>
              </a:rPr>
              <a:t>①</a:t>
            </a:r>
            <a:r>
              <a:rPr lang="ja-JP" altLang="en-US" u="sng" dirty="0" smtClean="0">
                <a:solidFill>
                  <a:schemeClr val="tx1"/>
                </a:solidFill>
              </a:rPr>
              <a:t>　主鏡</a:t>
            </a:r>
            <a:r>
              <a:rPr lang="ja-JP" altLang="en-US" u="sng" dirty="0" smtClean="0"/>
              <a:t>の設計</a:t>
            </a:r>
          </a:p>
        </p:txBody>
      </p:sp>
      <p:sp>
        <p:nvSpPr>
          <p:cNvPr id="655362" name="スライド番号プレースホルダ 10"/>
          <p:cNvSpPr>
            <a:spLocks noGrp="1"/>
          </p:cNvSpPr>
          <p:nvPr>
            <p:ph type="sldNum" sz="quarter" idx="12"/>
          </p:nvPr>
        </p:nvSpPr>
        <p:spPr>
          <a:noFill/>
        </p:spPr>
        <p:txBody>
          <a:bodyPr/>
          <a:lstStyle/>
          <a:p>
            <a:fld id="{859F1E09-FA32-42F0-AEF2-BD8C8BDCEB5E}" type="slidenum">
              <a:rPr lang="en-US" altLang="ja-JP" smtClean="0"/>
              <a:pPr/>
              <a:t>26</a:t>
            </a:fld>
            <a:endParaRPr lang="en-US" altLang="ja-JP" smtClean="0"/>
          </a:p>
        </p:txBody>
      </p:sp>
      <p:pic>
        <p:nvPicPr>
          <p:cNvPr id="655363" name="Picture 2" descr="C:\CVUSER\LENS2_2SB.bmp"/>
          <p:cNvPicPr>
            <a:picLocks noChangeAspect="1" noChangeArrowheads="1"/>
          </p:cNvPicPr>
          <p:nvPr/>
        </p:nvPicPr>
        <p:blipFill>
          <a:blip r:embed="rId2"/>
          <a:srcRect/>
          <a:stretch>
            <a:fillRect/>
          </a:stretch>
        </p:blipFill>
        <p:spPr bwMode="auto">
          <a:xfrm>
            <a:off x="4595813" y="1219200"/>
            <a:ext cx="4332287" cy="5638800"/>
          </a:xfrm>
          <a:prstGeom prst="rect">
            <a:avLst/>
          </a:prstGeom>
          <a:noFill/>
          <a:ln w="9525">
            <a:noFill/>
            <a:miter lim="800000"/>
            <a:headEnd/>
            <a:tailEnd/>
          </a:ln>
        </p:spPr>
      </p:pic>
      <p:sp>
        <p:nvSpPr>
          <p:cNvPr id="655364" name="テキスト ボックス 12"/>
          <p:cNvSpPr txBox="1">
            <a:spLocks noChangeArrowheads="1"/>
          </p:cNvSpPr>
          <p:nvPr/>
        </p:nvSpPr>
        <p:spPr bwMode="auto">
          <a:xfrm>
            <a:off x="228600" y="990600"/>
            <a:ext cx="4038600" cy="1200150"/>
          </a:xfrm>
          <a:prstGeom prst="rect">
            <a:avLst/>
          </a:prstGeom>
          <a:noFill/>
          <a:ln w="9525">
            <a:noFill/>
            <a:miter lim="800000"/>
            <a:headEnd/>
            <a:tailEnd/>
          </a:ln>
        </p:spPr>
        <p:txBody>
          <a:bodyPr>
            <a:spAutoFit/>
          </a:bodyPr>
          <a:lstStyle/>
          <a:p>
            <a:r>
              <a:rPr lang="ja-JP" altLang="en-US" sz="1800" b="0"/>
              <a:t>収差解析を行い衛星搭載可能な最適な大きさ・形状・幾何学条件を決定する。</a:t>
            </a:r>
            <a:endParaRPr lang="en-US" altLang="ja-JP" sz="1800" b="0"/>
          </a:p>
          <a:p>
            <a:r>
              <a:rPr lang="ja-JP" altLang="en-US" sz="1800" b="0"/>
              <a:t>□　大きさ</a:t>
            </a:r>
          </a:p>
          <a:p>
            <a:r>
              <a:rPr lang="ja-JP" altLang="en-US" sz="1800" b="0"/>
              <a:t>□　入射角　（焦点距離（</a:t>
            </a:r>
            <a:r>
              <a:rPr lang="en-US" altLang="ja-JP" sz="1800" b="0"/>
              <a:t>F</a:t>
            </a:r>
            <a:r>
              <a:rPr lang="ja-JP" altLang="en-US" sz="1800" b="0"/>
              <a:t>値））</a:t>
            </a:r>
          </a:p>
        </p:txBody>
      </p:sp>
      <p:sp>
        <p:nvSpPr>
          <p:cNvPr id="655365" name="Text Box 10"/>
          <p:cNvSpPr txBox="1">
            <a:spLocks noChangeArrowheads="1"/>
          </p:cNvSpPr>
          <p:nvPr/>
        </p:nvSpPr>
        <p:spPr bwMode="auto">
          <a:xfrm>
            <a:off x="5410200" y="914400"/>
            <a:ext cx="3733800" cy="304800"/>
          </a:xfrm>
          <a:prstGeom prst="rect">
            <a:avLst/>
          </a:prstGeom>
          <a:noFill/>
          <a:ln w="9525">
            <a:noFill/>
            <a:miter lim="800000"/>
            <a:headEnd/>
            <a:tailEnd/>
          </a:ln>
        </p:spPr>
        <p:txBody>
          <a:bodyPr>
            <a:spAutoFit/>
          </a:bodyPr>
          <a:lstStyle/>
          <a:p>
            <a:r>
              <a:rPr lang="ja-JP" altLang="en-US" sz="1400" b="0"/>
              <a:t>スポットダイアグラム（設置誤差</a:t>
            </a:r>
            <a:r>
              <a:rPr lang="en-US" altLang="ja-JP" sz="1400" b="0"/>
              <a:t>0.5mm</a:t>
            </a:r>
            <a:r>
              <a:rPr lang="ja-JP" altLang="en-US" sz="1400" b="0"/>
              <a:t>を想定）</a:t>
            </a:r>
          </a:p>
        </p:txBody>
      </p:sp>
      <p:grpSp>
        <p:nvGrpSpPr>
          <p:cNvPr id="655366" name="グループ化 11"/>
          <p:cNvGrpSpPr>
            <a:grpSpLocks/>
          </p:cNvGrpSpPr>
          <p:nvPr/>
        </p:nvGrpSpPr>
        <p:grpSpPr bwMode="auto">
          <a:xfrm>
            <a:off x="0" y="2209800"/>
            <a:ext cx="4359275" cy="2979738"/>
            <a:chOff x="0" y="2209800"/>
            <a:chExt cx="4358948" cy="2979738"/>
          </a:xfrm>
        </p:grpSpPr>
        <p:pic>
          <p:nvPicPr>
            <p:cNvPr id="655372" name="図 14" descr="LENS2_2.bmp"/>
            <p:cNvPicPr>
              <a:picLocks noChangeAspect="1"/>
            </p:cNvPicPr>
            <p:nvPr/>
          </p:nvPicPr>
          <p:blipFill>
            <a:blip r:embed="rId3">
              <a:clrChange>
                <a:clrFrom>
                  <a:srgbClr val="FFFFFF"/>
                </a:clrFrom>
                <a:clrTo>
                  <a:srgbClr val="FFFFFF">
                    <a:alpha val="0"/>
                  </a:srgbClr>
                </a:clrTo>
              </a:clrChange>
            </a:blip>
            <a:srcRect/>
            <a:stretch>
              <a:fillRect/>
            </a:stretch>
          </p:blipFill>
          <p:spPr bwMode="auto">
            <a:xfrm>
              <a:off x="0" y="2209800"/>
              <a:ext cx="3733800" cy="2979738"/>
            </a:xfrm>
            <a:prstGeom prst="rect">
              <a:avLst/>
            </a:prstGeom>
            <a:noFill/>
            <a:ln w="9525">
              <a:noFill/>
              <a:miter lim="800000"/>
              <a:headEnd/>
              <a:tailEnd/>
            </a:ln>
          </p:spPr>
        </p:pic>
        <p:sp>
          <p:nvSpPr>
            <p:cNvPr id="655373" name="テキスト ボックス 10"/>
            <p:cNvSpPr txBox="1">
              <a:spLocks noChangeArrowheads="1"/>
            </p:cNvSpPr>
            <p:nvPr/>
          </p:nvSpPr>
          <p:spPr bwMode="auto">
            <a:xfrm>
              <a:off x="3048000" y="2286000"/>
              <a:ext cx="1310948" cy="523220"/>
            </a:xfrm>
            <a:prstGeom prst="rect">
              <a:avLst/>
            </a:prstGeom>
            <a:solidFill>
              <a:schemeClr val="tx1"/>
            </a:solidFill>
            <a:ln w="9525">
              <a:noFill/>
              <a:miter lim="800000"/>
              <a:headEnd/>
              <a:tailEnd/>
            </a:ln>
          </p:spPr>
          <p:txBody>
            <a:bodyPr>
              <a:spAutoFit/>
            </a:bodyPr>
            <a:lstStyle/>
            <a:p>
              <a:r>
                <a:rPr lang="ja-JP" altLang="en-US" sz="1400">
                  <a:solidFill>
                    <a:schemeClr val="bg1"/>
                  </a:solidFill>
                </a:rPr>
                <a:t>直径　大</a:t>
              </a:r>
              <a:endParaRPr lang="en-US" altLang="ja-JP" sz="1400">
                <a:solidFill>
                  <a:schemeClr val="bg1"/>
                </a:solidFill>
              </a:endParaRPr>
            </a:p>
            <a:p>
              <a:r>
                <a:rPr lang="ja-JP" altLang="en-US" sz="1400">
                  <a:solidFill>
                    <a:schemeClr val="bg1"/>
                  </a:solidFill>
                </a:rPr>
                <a:t>入射角　大</a:t>
              </a:r>
            </a:p>
          </p:txBody>
        </p:sp>
      </p:grpSp>
      <p:grpSp>
        <p:nvGrpSpPr>
          <p:cNvPr id="14" name="グループ化 13"/>
          <p:cNvGrpSpPr>
            <a:grpSpLocks/>
          </p:cNvGrpSpPr>
          <p:nvPr/>
        </p:nvGrpSpPr>
        <p:grpSpPr bwMode="auto">
          <a:xfrm>
            <a:off x="228600" y="1219200"/>
            <a:ext cx="8763000" cy="5638800"/>
            <a:chOff x="228600" y="1219200"/>
            <a:chExt cx="8763000" cy="5638800"/>
          </a:xfrm>
        </p:grpSpPr>
        <p:grpSp>
          <p:nvGrpSpPr>
            <p:cNvPr id="655368" name="Group 9"/>
            <p:cNvGrpSpPr>
              <a:grpSpLocks/>
            </p:cNvGrpSpPr>
            <p:nvPr/>
          </p:nvGrpSpPr>
          <p:grpSpPr bwMode="auto">
            <a:xfrm>
              <a:off x="228600" y="1219200"/>
              <a:ext cx="8763000" cy="5638800"/>
              <a:chOff x="144" y="768"/>
              <a:chExt cx="5520" cy="3552"/>
            </a:xfrm>
          </p:grpSpPr>
          <p:pic>
            <p:nvPicPr>
              <p:cNvPr id="655370" name="Picture 1" descr="C:\CVUSER\LENS1_2SB.bmp"/>
              <p:cNvPicPr>
                <a:picLocks noChangeAspect="1" noChangeArrowheads="1"/>
              </p:cNvPicPr>
              <p:nvPr/>
            </p:nvPicPr>
            <p:blipFill>
              <a:blip r:embed="rId4"/>
              <a:srcRect/>
              <a:stretch>
                <a:fillRect/>
              </a:stretch>
            </p:blipFill>
            <p:spPr bwMode="auto">
              <a:xfrm>
                <a:off x="2938" y="768"/>
                <a:ext cx="2726" cy="3552"/>
              </a:xfrm>
              <a:prstGeom prst="rect">
                <a:avLst/>
              </a:prstGeom>
              <a:noFill/>
              <a:ln w="9525">
                <a:noFill/>
                <a:miter lim="800000"/>
                <a:headEnd/>
                <a:tailEnd/>
              </a:ln>
            </p:spPr>
          </p:pic>
          <p:pic>
            <p:nvPicPr>
              <p:cNvPr id="655371" name="図 13" descr="LENS1_1.bmp"/>
              <p:cNvPicPr>
                <a:picLocks noChangeAspect="1"/>
              </p:cNvPicPr>
              <p:nvPr/>
            </p:nvPicPr>
            <p:blipFill>
              <a:blip r:embed="rId5"/>
              <a:srcRect/>
              <a:stretch>
                <a:fillRect/>
              </a:stretch>
            </p:blipFill>
            <p:spPr bwMode="auto">
              <a:xfrm>
                <a:off x="144" y="2594"/>
                <a:ext cx="2811" cy="1726"/>
              </a:xfrm>
              <a:prstGeom prst="rect">
                <a:avLst/>
              </a:prstGeom>
              <a:noFill/>
              <a:ln w="9525">
                <a:noFill/>
                <a:miter lim="800000"/>
                <a:headEnd/>
                <a:tailEnd/>
              </a:ln>
            </p:spPr>
          </p:pic>
        </p:grpSp>
        <p:sp>
          <p:nvSpPr>
            <p:cNvPr id="655369" name="テキスト ボックス 12"/>
            <p:cNvSpPr txBox="1">
              <a:spLocks noChangeArrowheads="1"/>
            </p:cNvSpPr>
            <p:nvPr/>
          </p:nvSpPr>
          <p:spPr bwMode="auto">
            <a:xfrm>
              <a:off x="3657600" y="4114800"/>
              <a:ext cx="1082348" cy="523220"/>
            </a:xfrm>
            <a:prstGeom prst="rect">
              <a:avLst/>
            </a:prstGeom>
            <a:solidFill>
              <a:schemeClr val="tx1"/>
            </a:solidFill>
            <a:ln w="9525">
              <a:noFill/>
              <a:miter lim="800000"/>
              <a:headEnd/>
              <a:tailEnd/>
            </a:ln>
          </p:spPr>
          <p:txBody>
            <a:bodyPr wrap="none">
              <a:spAutoFit/>
            </a:bodyPr>
            <a:lstStyle/>
            <a:p>
              <a:r>
                <a:rPr lang="ja-JP" altLang="en-US" sz="1400">
                  <a:solidFill>
                    <a:schemeClr val="bg1"/>
                  </a:solidFill>
                </a:rPr>
                <a:t>直径　小</a:t>
              </a:r>
              <a:endParaRPr lang="en-US" altLang="ja-JP" sz="1400">
                <a:solidFill>
                  <a:schemeClr val="bg1"/>
                </a:solidFill>
              </a:endParaRPr>
            </a:p>
            <a:p>
              <a:r>
                <a:rPr lang="ja-JP" altLang="en-US" sz="1400">
                  <a:solidFill>
                    <a:schemeClr val="bg1"/>
                  </a:solidFill>
                </a:rPr>
                <a:t>入射角　小</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title" idx="4294967295"/>
          </p:nvPr>
        </p:nvSpPr>
        <p:spPr>
          <a:xfrm>
            <a:off x="973138" y="304800"/>
            <a:ext cx="7197725" cy="685800"/>
          </a:xfrm>
        </p:spPr>
        <p:txBody>
          <a:bodyPr/>
          <a:lstStyle/>
          <a:p>
            <a:pPr>
              <a:defRPr/>
            </a:pPr>
            <a:r>
              <a:rPr lang="en-US" altLang="ja-JP" u="sng" smtClean="0">
                <a:solidFill>
                  <a:schemeClr val="tx1"/>
                </a:solidFill>
              </a:rPr>
              <a:t>①</a:t>
            </a:r>
            <a:r>
              <a:rPr lang="ja-JP" altLang="en-US" u="sng" smtClean="0">
                <a:solidFill>
                  <a:schemeClr val="tx1"/>
                </a:solidFill>
              </a:rPr>
              <a:t>　主鏡</a:t>
            </a:r>
            <a:r>
              <a:rPr lang="ja-JP" altLang="en-US" u="sng" smtClean="0"/>
              <a:t>の設計</a:t>
            </a:r>
          </a:p>
        </p:txBody>
      </p:sp>
      <p:pic>
        <p:nvPicPr>
          <p:cNvPr id="656386" name="Picture 4"/>
          <p:cNvPicPr>
            <a:picLocks noChangeAspect="1" noChangeArrowheads="1"/>
          </p:cNvPicPr>
          <p:nvPr/>
        </p:nvPicPr>
        <p:blipFill>
          <a:blip r:embed="rId2"/>
          <a:srcRect/>
          <a:stretch>
            <a:fillRect/>
          </a:stretch>
        </p:blipFill>
        <p:spPr bwMode="auto">
          <a:xfrm>
            <a:off x="0" y="1752600"/>
            <a:ext cx="4572000" cy="3343275"/>
          </a:xfrm>
          <a:prstGeom prst="rect">
            <a:avLst/>
          </a:prstGeom>
          <a:noFill/>
          <a:ln w="9525">
            <a:noFill/>
            <a:miter lim="800000"/>
            <a:headEnd/>
            <a:tailEnd/>
          </a:ln>
        </p:spPr>
      </p:pic>
      <p:pic>
        <p:nvPicPr>
          <p:cNvPr id="656387" name="Picture 5"/>
          <p:cNvPicPr>
            <a:picLocks noChangeAspect="1" noChangeArrowheads="1"/>
          </p:cNvPicPr>
          <p:nvPr/>
        </p:nvPicPr>
        <p:blipFill>
          <a:blip r:embed="rId3"/>
          <a:srcRect/>
          <a:stretch>
            <a:fillRect/>
          </a:stretch>
        </p:blipFill>
        <p:spPr bwMode="auto">
          <a:xfrm>
            <a:off x="4419600" y="1752600"/>
            <a:ext cx="4724400" cy="3344863"/>
          </a:xfrm>
          <a:prstGeom prst="rect">
            <a:avLst/>
          </a:prstGeom>
          <a:noFill/>
          <a:ln w="9525">
            <a:noFill/>
            <a:miter lim="800000"/>
            <a:headEnd/>
            <a:tailEnd/>
          </a:ln>
        </p:spPr>
      </p:pic>
      <p:sp>
        <p:nvSpPr>
          <p:cNvPr id="656388" name="Text Box 6"/>
          <p:cNvSpPr txBox="1">
            <a:spLocks noChangeArrowheads="1"/>
          </p:cNvSpPr>
          <p:nvPr/>
        </p:nvSpPr>
        <p:spPr bwMode="auto">
          <a:xfrm>
            <a:off x="381000" y="5791200"/>
            <a:ext cx="8382000" cy="701675"/>
          </a:xfrm>
          <a:prstGeom prst="rect">
            <a:avLst/>
          </a:prstGeom>
          <a:noFill/>
          <a:ln w="9525">
            <a:noFill/>
            <a:miter lim="800000"/>
            <a:headEnd/>
            <a:tailEnd/>
          </a:ln>
        </p:spPr>
        <p:txBody>
          <a:bodyPr>
            <a:spAutoFit/>
          </a:bodyPr>
          <a:lstStyle/>
          <a:p>
            <a:r>
              <a:rPr lang="ja-JP" altLang="en-US" sz="2000" b="0"/>
              <a:t>イオトーラスの典型的な大きさである、</a:t>
            </a:r>
            <a:r>
              <a:rPr lang="en-US" altLang="ja-JP" sz="2000" b="0"/>
              <a:t>1R</a:t>
            </a:r>
            <a:r>
              <a:rPr lang="en-US" altLang="ja-JP" sz="2000" b="0" baseline="-25000"/>
              <a:t>J</a:t>
            </a:r>
            <a:r>
              <a:rPr lang="ja-JP" altLang="en-US" sz="2000" b="0"/>
              <a:t>（</a:t>
            </a:r>
            <a:r>
              <a:rPr lang="en-US" altLang="ja-JP" sz="2000" b="0"/>
              <a:t>~10</a:t>
            </a:r>
            <a:r>
              <a:rPr lang="ja-JP" altLang="en-US" sz="2000" b="0"/>
              <a:t>秒角）の分解能を達成するためには、直径</a:t>
            </a:r>
            <a:r>
              <a:rPr lang="en-US" altLang="ja-JP" sz="2000" b="0"/>
              <a:t>200mm, </a:t>
            </a:r>
            <a:r>
              <a:rPr lang="ja-JP" altLang="en-US" sz="2000" b="0"/>
              <a:t>入射角</a:t>
            </a:r>
            <a:r>
              <a:rPr lang="en-US" altLang="ja-JP" sz="2000" b="0"/>
              <a:t>5</a:t>
            </a:r>
            <a:r>
              <a:rPr lang="ja-JP" altLang="en-US" sz="2000" b="0"/>
              <a:t>度（</a:t>
            </a:r>
            <a:r>
              <a:rPr lang="en-US" altLang="ja-JP" sz="2000" b="0"/>
              <a:t>F</a:t>
            </a:r>
            <a:r>
              <a:rPr lang="ja-JP" altLang="en-US" sz="2000" b="0"/>
              <a:t>８）が最適と決定。</a:t>
            </a:r>
          </a:p>
        </p:txBody>
      </p:sp>
      <p:grpSp>
        <p:nvGrpSpPr>
          <p:cNvPr id="649227" name="Group 11"/>
          <p:cNvGrpSpPr>
            <a:grpSpLocks/>
          </p:cNvGrpSpPr>
          <p:nvPr/>
        </p:nvGrpSpPr>
        <p:grpSpPr bwMode="auto">
          <a:xfrm>
            <a:off x="342900" y="2705100"/>
            <a:ext cx="8458200" cy="1573213"/>
            <a:chOff x="240" y="1824"/>
            <a:chExt cx="5328" cy="912"/>
          </a:xfrm>
        </p:grpSpPr>
        <p:sp>
          <p:nvSpPr>
            <p:cNvPr id="656396" name="Rectangle 10"/>
            <p:cNvSpPr>
              <a:spLocks noChangeArrowheads="1"/>
            </p:cNvSpPr>
            <p:nvPr/>
          </p:nvSpPr>
          <p:spPr bwMode="auto">
            <a:xfrm>
              <a:off x="240" y="1824"/>
              <a:ext cx="2448" cy="144"/>
            </a:xfrm>
            <a:prstGeom prst="rect">
              <a:avLst/>
            </a:prstGeom>
            <a:solidFill>
              <a:srgbClr val="FF00FF">
                <a:alpha val="10196"/>
              </a:srgbClr>
            </a:solidFill>
            <a:ln w="31750">
              <a:solidFill>
                <a:srgbClr val="FF00FF"/>
              </a:solidFill>
              <a:miter lim="800000"/>
              <a:headEnd/>
              <a:tailEnd/>
            </a:ln>
          </p:spPr>
          <p:txBody>
            <a:bodyPr wrap="none" anchor="ctr"/>
            <a:lstStyle/>
            <a:p>
              <a:endParaRPr lang="ja-JP" altLang="en-US" b="0"/>
            </a:p>
          </p:txBody>
        </p:sp>
        <p:sp>
          <p:nvSpPr>
            <p:cNvPr id="656397" name="Rectangle 11"/>
            <p:cNvSpPr>
              <a:spLocks noChangeArrowheads="1"/>
            </p:cNvSpPr>
            <p:nvPr/>
          </p:nvSpPr>
          <p:spPr bwMode="auto">
            <a:xfrm>
              <a:off x="3120" y="2592"/>
              <a:ext cx="2448" cy="144"/>
            </a:xfrm>
            <a:prstGeom prst="rect">
              <a:avLst/>
            </a:prstGeom>
            <a:solidFill>
              <a:srgbClr val="FF00FF">
                <a:alpha val="10196"/>
              </a:srgbClr>
            </a:solidFill>
            <a:ln w="31750">
              <a:solidFill>
                <a:srgbClr val="FF00FF"/>
              </a:solidFill>
              <a:miter lim="800000"/>
              <a:headEnd/>
              <a:tailEnd/>
            </a:ln>
          </p:spPr>
          <p:txBody>
            <a:bodyPr wrap="none" anchor="ctr"/>
            <a:lstStyle/>
            <a:p>
              <a:endParaRPr lang="ja-JP" altLang="en-US" b="0"/>
            </a:p>
          </p:txBody>
        </p:sp>
      </p:grpSp>
      <p:grpSp>
        <p:nvGrpSpPr>
          <p:cNvPr id="649228" name="Group 12"/>
          <p:cNvGrpSpPr>
            <a:grpSpLocks/>
          </p:cNvGrpSpPr>
          <p:nvPr/>
        </p:nvGrpSpPr>
        <p:grpSpPr bwMode="auto">
          <a:xfrm>
            <a:off x="2514600" y="1828800"/>
            <a:ext cx="5791200" cy="2895600"/>
            <a:chOff x="1584" y="1152"/>
            <a:chExt cx="3648" cy="1824"/>
          </a:xfrm>
        </p:grpSpPr>
        <p:sp>
          <p:nvSpPr>
            <p:cNvPr id="656394" name="Rectangle 9"/>
            <p:cNvSpPr>
              <a:spLocks noChangeArrowheads="1"/>
            </p:cNvSpPr>
            <p:nvPr/>
          </p:nvSpPr>
          <p:spPr bwMode="auto">
            <a:xfrm>
              <a:off x="1584" y="1152"/>
              <a:ext cx="240" cy="1824"/>
            </a:xfrm>
            <a:prstGeom prst="rect">
              <a:avLst/>
            </a:prstGeom>
            <a:solidFill>
              <a:srgbClr val="FF00FF">
                <a:alpha val="10196"/>
              </a:srgbClr>
            </a:solidFill>
            <a:ln w="31750">
              <a:solidFill>
                <a:srgbClr val="FF00FF"/>
              </a:solidFill>
              <a:miter lim="800000"/>
              <a:headEnd/>
              <a:tailEnd/>
            </a:ln>
          </p:spPr>
          <p:txBody>
            <a:bodyPr wrap="none" anchor="ctr"/>
            <a:lstStyle/>
            <a:p>
              <a:endParaRPr lang="ja-JP" altLang="en-US" b="0"/>
            </a:p>
          </p:txBody>
        </p:sp>
        <p:sp>
          <p:nvSpPr>
            <p:cNvPr id="656395" name="Rectangle 12"/>
            <p:cNvSpPr>
              <a:spLocks noChangeArrowheads="1"/>
            </p:cNvSpPr>
            <p:nvPr/>
          </p:nvSpPr>
          <p:spPr bwMode="auto">
            <a:xfrm>
              <a:off x="5088" y="1200"/>
              <a:ext cx="144" cy="1680"/>
            </a:xfrm>
            <a:prstGeom prst="rect">
              <a:avLst/>
            </a:prstGeom>
            <a:solidFill>
              <a:srgbClr val="FF00FF">
                <a:alpha val="10196"/>
              </a:srgbClr>
            </a:solidFill>
            <a:ln w="31750">
              <a:solidFill>
                <a:srgbClr val="FF00FF"/>
              </a:solidFill>
              <a:miter lim="800000"/>
              <a:headEnd/>
              <a:tailEnd/>
            </a:ln>
          </p:spPr>
          <p:txBody>
            <a:bodyPr wrap="none" anchor="ctr"/>
            <a:lstStyle/>
            <a:p>
              <a:endParaRPr lang="ja-JP" altLang="en-US" b="0"/>
            </a:p>
          </p:txBody>
        </p:sp>
      </p:grpSp>
      <p:sp>
        <p:nvSpPr>
          <p:cNvPr id="656391" name="スライド番号プレースホルダ 10"/>
          <p:cNvSpPr>
            <a:spLocks noGrp="1"/>
          </p:cNvSpPr>
          <p:nvPr>
            <p:ph type="sldNum" sz="quarter" idx="12"/>
          </p:nvPr>
        </p:nvSpPr>
        <p:spPr>
          <a:noFill/>
        </p:spPr>
        <p:txBody>
          <a:bodyPr/>
          <a:lstStyle/>
          <a:p>
            <a:fld id="{EC7CD652-6B3B-49BD-A18F-AAB0343FF451}" type="slidenum">
              <a:rPr lang="en-US" altLang="ja-JP" smtClean="0"/>
              <a:pPr/>
              <a:t>27</a:t>
            </a:fld>
            <a:endParaRPr lang="en-US" altLang="ja-JP" smtClean="0"/>
          </a:p>
        </p:txBody>
      </p:sp>
      <p:sp>
        <p:nvSpPr>
          <p:cNvPr id="656392" name="Text Box 13"/>
          <p:cNvSpPr txBox="1">
            <a:spLocks noChangeArrowheads="1"/>
          </p:cNvSpPr>
          <p:nvPr/>
        </p:nvSpPr>
        <p:spPr bwMode="auto">
          <a:xfrm>
            <a:off x="914400" y="5105400"/>
            <a:ext cx="2989263" cy="366713"/>
          </a:xfrm>
          <a:prstGeom prst="rect">
            <a:avLst/>
          </a:prstGeom>
          <a:solidFill>
            <a:schemeClr val="tx1"/>
          </a:solidFill>
          <a:ln w="9525">
            <a:noFill/>
            <a:miter lim="800000"/>
            <a:headEnd/>
            <a:tailEnd/>
          </a:ln>
        </p:spPr>
        <p:txBody>
          <a:bodyPr wrap="none">
            <a:spAutoFit/>
          </a:bodyPr>
          <a:lstStyle/>
          <a:p>
            <a:r>
              <a:rPr lang="ja-JP" altLang="en-US" sz="1800" b="0">
                <a:solidFill>
                  <a:schemeClr val="bg1"/>
                </a:solidFill>
              </a:rPr>
              <a:t>放物面鏡の直径と収差の関係</a:t>
            </a:r>
          </a:p>
        </p:txBody>
      </p:sp>
      <p:sp>
        <p:nvSpPr>
          <p:cNvPr id="656393" name="Text Box 14"/>
          <p:cNvSpPr txBox="1">
            <a:spLocks noChangeArrowheads="1"/>
          </p:cNvSpPr>
          <p:nvPr/>
        </p:nvSpPr>
        <p:spPr bwMode="auto">
          <a:xfrm>
            <a:off x="6019800" y="5105400"/>
            <a:ext cx="2116138" cy="366713"/>
          </a:xfrm>
          <a:prstGeom prst="rect">
            <a:avLst/>
          </a:prstGeom>
          <a:solidFill>
            <a:schemeClr val="tx1"/>
          </a:solidFill>
          <a:ln w="9525">
            <a:noFill/>
            <a:miter lim="800000"/>
            <a:headEnd/>
            <a:tailEnd/>
          </a:ln>
        </p:spPr>
        <p:txBody>
          <a:bodyPr wrap="none">
            <a:spAutoFit/>
          </a:bodyPr>
          <a:lstStyle/>
          <a:p>
            <a:r>
              <a:rPr lang="ja-JP" altLang="en-US" sz="1800" b="0">
                <a:solidFill>
                  <a:schemeClr val="bg1"/>
                </a:solidFill>
              </a:rPr>
              <a:t>入射角と収差の関係</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49227"/>
                                        </p:tgtEl>
                                        <p:attrNameLst>
                                          <p:attrName>style.visibility</p:attrName>
                                        </p:attrNameLst>
                                      </p:cBhvr>
                                      <p:to>
                                        <p:strVal val="visible"/>
                                      </p:to>
                                    </p:set>
                                    <p:anim calcmode="lin" valueType="num">
                                      <p:cBhvr additive="base">
                                        <p:cTn id="7" dur="500" fill="hold"/>
                                        <p:tgtEl>
                                          <p:spTgt spid="649227"/>
                                        </p:tgtEl>
                                        <p:attrNameLst>
                                          <p:attrName>ppt_x</p:attrName>
                                        </p:attrNameLst>
                                      </p:cBhvr>
                                      <p:tavLst>
                                        <p:tav tm="0">
                                          <p:val>
                                            <p:strVal val="0-#ppt_w/2"/>
                                          </p:val>
                                        </p:tav>
                                        <p:tav tm="100000">
                                          <p:val>
                                            <p:strVal val="#ppt_x"/>
                                          </p:val>
                                        </p:tav>
                                      </p:tavLst>
                                    </p:anim>
                                    <p:anim calcmode="lin" valueType="num">
                                      <p:cBhvr additive="base">
                                        <p:cTn id="8" dur="500" fill="hold"/>
                                        <p:tgtEl>
                                          <p:spTgt spid="64922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649228"/>
                                        </p:tgtEl>
                                        <p:attrNameLst>
                                          <p:attrName>style.visibility</p:attrName>
                                        </p:attrNameLst>
                                      </p:cBhvr>
                                      <p:to>
                                        <p:strVal val="visible"/>
                                      </p:to>
                                    </p:set>
                                    <p:anim calcmode="lin" valueType="num">
                                      <p:cBhvr additive="base">
                                        <p:cTn id="13" dur="500" fill="hold"/>
                                        <p:tgtEl>
                                          <p:spTgt spid="649228"/>
                                        </p:tgtEl>
                                        <p:attrNameLst>
                                          <p:attrName>ppt_x</p:attrName>
                                        </p:attrNameLst>
                                      </p:cBhvr>
                                      <p:tavLst>
                                        <p:tav tm="0">
                                          <p:val>
                                            <p:strVal val="#ppt_x"/>
                                          </p:val>
                                        </p:tav>
                                        <p:tav tm="100000">
                                          <p:val>
                                            <p:strVal val="#ppt_x"/>
                                          </p:val>
                                        </p:tav>
                                      </p:tavLst>
                                    </p:anim>
                                    <p:anim calcmode="lin" valueType="num">
                                      <p:cBhvr additive="base">
                                        <p:cTn id="14" dur="500" fill="hold"/>
                                        <p:tgtEl>
                                          <p:spTgt spid="6492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idx="4294967295"/>
          </p:nvPr>
        </p:nvSpPr>
        <p:spPr>
          <a:xfrm>
            <a:off x="457200" y="304800"/>
            <a:ext cx="8229600" cy="719138"/>
          </a:xfrm>
        </p:spPr>
        <p:txBody>
          <a:bodyPr/>
          <a:lstStyle/>
          <a:p>
            <a:pPr eaLnBrk="1" hangingPunct="1">
              <a:defRPr/>
            </a:pPr>
            <a:r>
              <a:rPr lang="ja-JP" altLang="en-US" u="sng" smtClean="0">
                <a:solidFill>
                  <a:schemeClr val="tx1"/>
                </a:solidFill>
              </a:rPr>
              <a:t>光の反射率</a:t>
            </a:r>
            <a:endParaRPr lang="en-US" altLang="ja-JP" u="sng" smtClean="0">
              <a:solidFill>
                <a:schemeClr val="tx1"/>
              </a:solidFill>
            </a:endParaRPr>
          </a:p>
        </p:txBody>
      </p:sp>
      <p:sp>
        <p:nvSpPr>
          <p:cNvPr id="91139" name="Rectangle 3"/>
          <p:cNvSpPr>
            <a:spLocks noGrp="1" noChangeArrowheads="1"/>
          </p:cNvSpPr>
          <p:nvPr>
            <p:ph type="body" idx="4294967295"/>
          </p:nvPr>
        </p:nvSpPr>
        <p:spPr>
          <a:xfrm>
            <a:off x="762000" y="1295400"/>
            <a:ext cx="7467600" cy="1981200"/>
          </a:xfrm>
        </p:spPr>
        <p:txBody>
          <a:bodyPr tIns="108000">
            <a:normAutofit lnSpcReduction="10000"/>
          </a:bodyPr>
          <a:lstStyle/>
          <a:p>
            <a:pPr eaLnBrk="1" hangingPunct="1">
              <a:lnSpc>
                <a:spcPct val="80000"/>
              </a:lnSpc>
              <a:defRPr/>
            </a:pPr>
            <a:r>
              <a:rPr lang="ja-JP" altLang="en-US" sz="2000" dirty="0" smtClean="0"/>
              <a:t>反射率を決める物理</a:t>
            </a:r>
          </a:p>
          <a:p>
            <a:pPr lvl="1" eaLnBrk="1" hangingPunct="1">
              <a:lnSpc>
                <a:spcPct val="80000"/>
              </a:lnSpc>
              <a:defRPr/>
            </a:pPr>
            <a:r>
              <a:rPr lang="ja-JP" altLang="en-US" sz="1800" dirty="0" smtClean="0"/>
              <a:t>吸収係数（物質固有の値、複素屈折率）</a:t>
            </a:r>
          </a:p>
          <a:p>
            <a:pPr lvl="1" eaLnBrk="1" hangingPunct="1">
              <a:lnSpc>
                <a:spcPct val="80000"/>
              </a:lnSpc>
              <a:defRPr/>
            </a:pPr>
            <a:r>
              <a:rPr lang="ja-JP" altLang="en-US" sz="1800" dirty="0" smtClean="0"/>
              <a:t>入射角度</a:t>
            </a:r>
            <a:endParaRPr lang="en-US" altLang="ja-JP" sz="1800" dirty="0" smtClean="0"/>
          </a:p>
          <a:p>
            <a:pPr lvl="1" eaLnBrk="1" hangingPunct="1">
              <a:lnSpc>
                <a:spcPct val="80000"/>
              </a:lnSpc>
              <a:defRPr/>
            </a:pPr>
            <a:r>
              <a:rPr lang="ja-JP" altLang="en-US" sz="1800" dirty="0" smtClean="0"/>
              <a:t>面粗さ</a:t>
            </a:r>
            <a:endParaRPr lang="en-US" altLang="ja-JP" sz="1800" dirty="0" smtClean="0"/>
          </a:p>
          <a:p>
            <a:pPr eaLnBrk="1" hangingPunct="1">
              <a:lnSpc>
                <a:spcPct val="80000"/>
              </a:lnSpc>
              <a:defRPr/>
            </a:pPr>
            <a:endParaRPr lang="ja-JP" altLang="en-US" sz="2000" dirty="0" smtClean="0"/>
          </a:p>
          <a:p>
            <a:pPr eaLnBrk="1" hangingPunct="1">
              <a:lnSpc>
                <a:spcPct val="80000"/>
              </a:lnSpc>
              <a:defRPr/>
            </a:pPr>
            <a:r>
              <a:rPr lang="ja-JP" altLang="en-US" sz="2000" dirty="0" smtClean="0"/>
              <a:t>高反射率が期待できる材質の候補として、</a:t>
            </a:r>
            <a:r>
              <a:rPr lang="en-US" altLang="ja-JP" sz="2000" b="1" dirty="0" smtClean="0">
                <a:solidFill>
                  <a:srgbClr val="FF0000"/>
                </a:solidFill>
                <a:effectLst>
                  <a:outerShdw blurRad="38100" dist="38100" dir="2700000" algn="tl">
                    <a:srgbClr val="C0C0C0"/>
                  </a:outerShdw>
                </a:effectLst>
              </a:rPr>
              <a:t>Pt, Si, SiC</a:t>
            </a:r>
            <a:r>
              <a:rPr lang="ja-JP" altLang="en-US" sz="2000" dirty="0" smtClean="0"/>
              <a:t>を検討（</a:t>
            </a:r>
            <a:r>
              <a:rPr lang="ja-JP" altLang="en-US" sz="1800" dirty="0" smtClean="0"/>
              <a:t>過去の衛星計画で用いられてきた一般的な材料）</a:t>
            </a:r>
          </a:p>
        </p:txBody>
      </p:sp>
      <p:pic>
        <p:nvPicPr>
          <p:cNvPr id="657411" name="Picture 1"/>
          <p:cNvPicPr>
            <a:picLocks noChangeAspect="1" noChangeArrowheads="1"/>
          </p:cNvPicPr>
          <p:nvPr/>
        </p:nvPicPr>
        <p:blipFill>
          <a:blip r:embed="rId3"/>
          <a:srcRect/>
          <a:stretch>
            <a:fillRect/>
          </a:stretch>
        </p:blipFill>
        <p:spPr bwMode="auto">
          <a:xfrm>
            <a:off x="0" y="3429000"/>
            <a:ext cx="3055938" cy="2792413"/>
          </a:xfrm>
          <a:prstGeom prst="rect">
            <a:avLst/>
          </a:prstGeom>
          <a:noFill/>
          <a:ln w="9525">
            <a:noFill/>
            <a:miter lim="800000"/>
            <a:headEnd/>
            <a:tailEnd/>
          </a:ln>
        </p:spPr>
      </p:pic>
      <p:pic>
        <p:nvPicPr>
          <p:cNvPr id="657412" name="Picture 2"/>
          <p:cNvPicPr>
            <a:picLocks noChangeAspect="1" noChangeArrowheads="1"/>
          </p:cNvPicPr>
          <p:nvPr/>
        </p:nvPicPr>
        <p:blipFill>
          <a:blip r:embed="rId4"/>
          <a:srcRect/>
          <a:stretch>
            <a:fillRect/>
          </a:stretch>
        </p:blipFill>
        <p:spPr bwMode="auto">
          <a:xfrm>
            <a:off x="2971800" y="3429000"/>
            <a:ext cx="3200400" cy="2819400"/>
          </a:xfrm>
          <a:prstGeom prst="rect">
            <a:avLst/>
          </a:prstGeom>
          <a:noFill/>
          <a:ln w="9525">
            <a:noFill/>
            <a:miter lim="800000"/>
            <a:headEnd/>
            <a:tailEnd/>
          </a:ln>
        </p:spPr>
      </p:pic>
      <p:pic>
        <p:nvPicPr>
          <p:cNvPr id="657413" name="Picture 3"/>
          <p:cNvPicPr>
            <a:picLocks noChangeAspect="1" noChangeArrowheads="1"/>
          </p:cNvPicPr>
          <p:nvPr/>
        </p:nvPicPr>
        <p:blipFill>
          <a:blip r:embed="rId5"/>
          <a:srcRect/>
          <a:stretch>
            <a:fillRect/>
          </a:stretch>
        </p:blipFill>
        <p:spPr bwMode="auto">
          <a:xfrm>
            <a:off x="6172200" y="3352800"/>
            <a:ext cx="2971800" cy="2895600"/>
          </a:xfrm>
          <a:prstGeom prst="rect">
            <a:avLst/>
          </a:prstGeom>
          <a:noFill/>
          <a:ln w="9525">
            <a:noFill/>
            <a:miter lim="800000"/>
            <a:headEnd/>
            <a:tailEnd/>
          </a:ln>
        </p:spPr>
      </p:pic>
      <p:sp>
        <p:nvSpPr>
          <p:cNvPr id="657414" name="テキスト ボックス 7"/>
          <p:cNvSpPr txBox="1">
            <a:spLocks noChangeArrowheads="1"/>
          </p:cNvSpPr>
          <p:nvPr/>
        </p:nvSpPr>
        <p:spPr bwMode="auto">
          <a:xfrm>
            <a:off x="990600" y="6324600"/>
            <a:ext cx="7620000" cy="307975"/>
          </a:xfrm>
          <a:prstGeom prst="rect">
            <a:avLst/>
          </a:prstGeom>
          <a:noFill/>
          <a:ln w="9525">
            <a:noFill/>
            <a:miter lim="800000"/>
            <a:headEnd/>
            <a:tailEnd/>
          </a:ln>
        </p:spPr>
        <p:txBody>
          <a:bodyPr>
            <a:spAutoFit/>
          </a:bodyPr>
          <a:lstStyle/>
          <a:p>
            <a:r>
              <a:rPr lang="ja-JP" altLang="en-US" sz="1400" b="0"/>
              <a:t>既知の光学定数を用いて計算した各素材（</a:t>
            </a:r>
            <a:r>
              <a:rPr lang="en-US" altLang="ja-JP" sz="1400" b="0"/>
              <a:t>Pt, Si, SiC</a:t>
            </a:r>
            <a:r>
              <a:rPr lang="ja-JP" altLang="en-US" sz="1400" b="0"/>
              <a:t>）の反射率。入射角が小さいほど反射率は低い</a:t>
            </a:r>
          </a:p>
        </p:txBody>
      </p:sp>
      <p:sp>
        <p:nvSpPr>
          <p:cNvPr id="657415" name="スライド番号プレースホルダ 7"/>
          <p:cNvSpPr>
            <a:spLocks noGrp="1"/>
          </p:cNvSpPr>
          <p:nvPr>
            <p:ph type="sldNum" sz="quarter" idx="12"/>
          </p:nvPr>
        </p:nvSpPr>
        <p:spPr>
          <a:noFill/>
        </p:spPr>
        <p:txBody>
          <a:bodyPr/>
          <a:lstStyle/>
          <a:p>
            <a:fld id="{4FDB9D13-97F7-4A56-9CB9-B00C0F4971C8}" type="slidenum">
              <a:rPr lang="en-US" altLang="ja-JP" smtClean="0"/>
              <a:pPr/>
              <a:t>28</a:t>
            </a:fld>
            <a:endParaRPr lang="en-US" altLang="ja-JP" smtClean="0"/>
          </a:p>
        </p:txBody>
      </p:sp>
      <p:sp>
        <p:nvSpPr>
          <p:cNvPr id="657416" name="テキスト ボックス 9"/>
          <p:cNvSpPr txBox="1">
            <a:spLocks noChangeArrowheads="1"/>
          </p:cNvSpPr>
          <p:nvPr/>
        </p:nvSpPr>
        <p:spPr bwMode="auto">
          <a:xfrm>
            <a:off x="7086600" y="3516313"/>
            <a:ext cx="914400" cy="369887"/>
          </a:xfrm>
          <a:prstGeom prst="rect">
            <a:avLst/>
          </a:prstGeom>
          <a:solidFill>
            <a:schemeClr val="tx1"/>
          </a:solidFill>
          <a:ln w="9525">
            <a:noFill/>
            <a:miter lim="800000"/>
            <a:headEnd/>
            <a:tailEnd/>
          </a:ln>
        </p:spPr>
        <p:txBody>
          <a:bodyPr>
            <a:spAutoFit/>
          </a:bodyPr>
          <a:lstStyle/>
          <a:p>
            <a:pPr algn="ctr"/>
            <a:r>
              <a:rPr lang="en-US" altLang="ja-JP" sz="1800">
                <a:solidFill>
                  <a:schemeClr val="bg1"/>
                </a:solidFill>
              </a:rPr>
              <a:t>SiC</a:t>
            </a:r>
            <a:endParaRPr lang="ja-JP" altLang="en-US" sz="1800">
              <a:solidFill>
                <a:schemeClr val="bg1"/>
              </a:solidFill>
            </a:endParaRPr>
          </a:p>
        </p:txBody>
      </p:sp>
      <p:sp>
        <p:nvSpPr>
          <p:cNvPr id="657417" name="テキスト ボックス 10"/>
          <p:cNvSpPr txBox="1">
            <a:spLocks noChangeArrowheads="1"/>
          </p:cNvSpPr>
          <p:nvPr/>
        </p:nvSpPr>
        <p:spPr bwMode="auto">
          <a:xfrm>
            <a:off x="4038600" y="3581400"/>
            <a:ext cx="914400" cy="369888"/>
          </a:xfrm>
          <a:prstGeom prst="rect">
            <a:avLst/>
          </a:prstGeom>
          <a:solidFill>
            <a:schemeClr val="tx1"/>
          </a:solidFill>
          <a:ln w="9525">
            <a:noFill/>
            <a:miter lim="800000"/>
            <a:headEnd/>
            <a:tailEnd/>
          </a:ln>
        </p:spPr>
        <p:txBody>
          <a:bodyPr>
            <a:spAutoFit/>
          </a:bodyPr>
          <a:lstStyle/>
          <a:p>
            <a:pPr algn="ctr"/>
            <a:r>
              <a:rPr lang="en-US" altLang="ja-JP" sz="1800">
                <a:solidFill>
                  <a:schemeClr val="bg1"/>
                </a:solidFill>
              </a:rPr>
              <a:t>Si</a:t>
            </a:r>
            <a:endParaRPr lang="ja-JP" altLang="en-US" sz="1800">
              <a:solidFill>
                <a:schemeClr val="bg1"/>
              </a:solidFill>
            </a:endParaRPr>
          </a:p>
        </p:txBody>
      </p:sp>
      <p:sp>
        <p:nvSpPr>
          <p:cNvPr id="657418" name="テキスト ボックス 11"/>
          <p:cNvSpPr txBox="1">
            <a:spLocks noChangeArrowheads="1"/>
          </p:cNvSpPr>
          <p:nvPr/>
        </p:nvSpPr>
        <p:spPr bwMode="auto">
          <a:xfrm>
            <a:off x="762000" y="3581400"/>
            <a:ext cx="914400" cy="369888"/>
          </a:xfrm>
          <a:prstGeom prst="rect">
            <a:avLst/>
          </a:prstGeom>
          <a:solidFill>
            <a:schemeClr val="tx1"/>
          </a:solidFill>
          <a:ln w="9525">
            <a:noFill/>
            <a:miter lim="800000"/>
            <a:headEnd/>
            <a:tailEnd/>
          </a:ln>
        </p:spPr>
        <p:txBody>
          <a:bodyPr>
            <a:spAutoFit/>
          </a:bodyPr>
          <a:lstStyle/>
          <a:p>
            <a:pPr algn="ctr"/>
            <a:r>
              <a:rPr lang="en-US" altLang="ja-JP" sz="1800">
                <a:solidFill>
                  <a:schemeClr val="bg1"/>
                </a:solidFill>
              </a:rPr>
              <a:t>Pt</a:t>
            </a:r>
            <a:endParaRPr lang="ja-JP" altLang="en-US" sz="1800">
              <a:solidFill>
                <a:schemeClr val="bg1"/>
              </a:solidFill>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9457" name="Group 15"/>
          <p:cNvGrpSpPr>
            <a:grpSpLocks/>
          </p:cNvGrpSpPr>
          <p:nvPr/>
        </p:nvGrpSpPr>
        <p:grpSpPr bwMode="auto">
          <a:xfrm>
            <a:off x="63500" y="1143000"/>
            <a:ext cx="9080500" cy="5181600"/>
            <a:chOff x="40" y="720"/>
            <a:chExt cx="5720" cy="3264"/>
          </a:xfrm>
        </p:grpSpPr>
        <p:pic>
          <p:nvPicPr>
            <p:cNvPr id="659464" name="Picture 47"/>
            <p:cNvPicPr>
              <a:picLocks noChangeAspect="1" noChangeArrowheads="1"/>
            </p:cNvPicPr>
            <p:nvPr/>
          </p:nvPicPr>
          <p:blipFill>
            <a:blip r:embed="rId3"/>
            <a:srcRect/>
            <a:stretch>
              <a:fillRect/>
            </a:stretch>
          </p:blipFill>
          <p:spPr bwMode="auto">
            <a:xfrm>
              <a:off x="40" y="720"/>
              <a:ext cx="5720" cy="3264"/>
            </a:xfrm>
            <a:prstGeom prst="rect">
              <a:avLst/>
            </a:prstGeom>
            <a:noFill/>
            <a:ln w="9525">
              <a:noFill/>
              <a:miter lim="800000"/>
              <a:headEnd/>
              <a:tailEnd/>
            </a:ln>
          </p:spPr>
        </p:pic>
        <p:sp>
          <p:nvSpPr>
            <p:cNvPr id="659465" name="Text Box 14"/>
            <p:cNvSpPr txBox="1">
              <a:spLocks noChangeArrowheads="1"/>
            </p:cNvSpPr>
            <p:nvPr/>
          </p:nvSpPr>
          <p:spPr bwMode="auto">
            <a:xfrm>
              <a:off x="1632" y="1104"/>
              <a:ext cx="1124" cy="231"/>
            </a:xfrm>
            <a:prstGeom prst="rect">
              <a:avLst/>
            </a:prstGeom>
            <a:solidFill>
              <a:srgbClr val="FFFFCC"/>
            </a:solidFill>
            <a:ln w="9525">
              <a:noFill/>
              <a:miter lim="800000"/>
              <a:headEnd/>
              <a:tailEnd/>
            </a:ln>
          </p:spPr>
          <p:txBody>
            <a:bodyPr wrap="none">
              <a:spAutoFit/>
            </a:bodyPr>
            <a:lstStyle/>
            <a:p>
              <a:r>
                <a:rPr lang="ja-JP" altLang="en-US" sz="1800"/>
                <a:t>サンプルミラー</a:t>
              </a:r>
            </a:p>
          </p:txBody>
        </p:sp>
      </p:grpSp>
      <p:sp>
        <p:nvSpPr>
          <p:cNvPr id="91138" name="Rectangle 2"/>
          <p:cNvSpPr>
            <a:spLocks noGrp="1" noChangeArrowheads="1"/>
          </p:cNvSpPr>
          <p:nvPr>
            <p:ph type="title" idx="4294967295"/>
          </p:nvPr>
        </p:nvSpPr>
        <p:spPr>
          <a:xfrm>
            <a:off x="457200" y="304800"/>
            <a:ext cx="8229600" cy="720725"/>
          </a:xfrm>
        </p:spPr>
        <p:txBody>
          <a:bodyPr/>
          <a:lstStyle/>
          <a:p>
            <a:pPr eaLnBrk="1" hangingPunct="1">
              <a:defRPr/>
            </a:pPr>
            <a:r>
              <a:rPr lang="ja-JP" altLang="en-US" u="sng" dirty="0" smtClean="0"/>
              <a:t>反射率の測定</a:t>
            </a:r>
            <a:endParaRPr lang="en-US" altLang="ja-JP" u="sng" dirty="0" smtClean="0"/>
          </a:p>
        </p:txBody>
      </p:sp>
      <p:sp>
        <p:nvSpPr>
          <p:cNvPr id="659459" name="スライド番号プレースホルダ 9"/>
          <p:cNvSpPr>
            <a:spLocks noGrp="1"/>
          </p:cNvSpPr>
          <p:nvPr>
            <p:ph type="sldNum" sz="quarter" idx="12"/>
          </p:nvPr>
        </p:nvSpPr>
        <p:spPr>
          <a:noFill/>
        </p:spPr>
        <p:txBody>
          <a:bodyPr/>
          <a:lstStyle/>
          <a:p>
            <a:fld id="{320ADED5-25A0-4ECD-B5A0-0329E1549A33}" type="slidenum">
              <a:rPr lang="en-US" altLang="ja-JP" smtClean="0"/>
              <a:pPr/>
              <a:t>29</a:t>
            </a:fld>
            <a:endParaRPr lang="en-US" altLang="ja-JP" smtClean="0"/>
          </a:p>
        </p:txBody>
      </p:sp>
      <p:sp>
        <p:nvSpPr>
          <p:cNvPr id="656395" name="Oval 11"/>
          <p:cNvSpPr>
            <a:spLocks noChangeArrowheads="1"/>
          </p:cNvSpPr>
          <p:nvPr/>
        </p:nvSpPr>
        <p:spPr bwMode="auto">
          <a:xfrm>
            <a:off x="6553200" y="1752600"/>
            <a:ext cx="1828800" cy="1828800"/>
          </a:xfrm>
          <a:prstGeom prst="ellipse">
            <a:avLst/>
          </a:prstGeom>
          <a:noFill/>
          <a:ln w="38100">
            <a:solidFill>
              <a:srgbClr val="FF0000"/>
            </a:solidFill>
            <a:round/>
            <a:headEnd/>
            <a:tailEnd/>
          </a:ln>
        </p:spPr>
        <p:txBody>
          <a:bodyPr wrap="none" anchor="ctr"/>
          <a:lstStyle/>
          <a:p>
            <a:endParaRPr lang="ja-JP" altLang="en-US"/>
          </a:p>
        </p:txBody>
      </p:sp>
      <p:sp>
        <p:nvSpPr>
          <p:cNvPr id="656396" name="Oval 12"/>
          <p:cNvSpPr>
            <a:spLocks noChangeArrowheads="1"/>
          </p:cNvSpPr>
          <p:nvPr/>
        </p:nvSpPr>
        <p:spPr bwMode="auto">
          <a:xfrm>
            <a:off x="5334000" y="2895600"/>
            <a:ext cx="1828800" cy="1828800"/>
          </a:xfrm>
          <a:prstGeom prst="ellipse">
            <a:avLst/>
          </a:prstGeom>
          <a:noFill/>
          <a:ln w="38100">
            <a:solidFill>
              <a:srgbClr val="FF0000"/>
            </a:solidFill>
            <a:round/>
            <a:headEnd/>
            <a:tailEnd/>
          </a:ln>
        </p:spPr>
        <p:txBody>
          <a:bodyPr wrap="none" anchor="ctr"/>
          <a:lstStyle/>
          <a:p>
            <a:endParaRPr lang="ja-JP" altLang="en-US"/>
          </a:p>
        </p:txBody>
      </p:sp>
      <p:sp>
        <p:nvSpPr>
          <p:cNvPr id="656397" name="Oval 13"/>
          <p:cNvSpPr>
            <a:spLocks noChangeArrowheads="1"/>
          </p:cNvSpPr>
          <p:nvPr/>
        </p:nvSpPr>
        <p:spPr bwMode="auto">
          <a:xfrm>
            <a:off x="1447800" y="2895600"/>
            <a:ext cx="1828800" cy="1828800"/>
          </a:xfrm>
          <a:prstGeom prst="ellipse">
            <a:avLst/>
          </a:prstGeom>
          <a:noFill/>
          <a:ln w="38100">
            <a:solidFill>
              <a:srgbClr val="FF0000"/>
            </a:solidFill>
            <a:round/>
            <a:headEnd/>
            <a:tailEnd/>
          </a:ln>
        </p:spPr>
        <p:txBody>
          <a:bodyPr wrap="none" anchor="ctr"/>
          <a:lstStyle/>
          <a:p>
            <a:endParaRPr lang="ja-JP" altLang="en-US"/>
          </a:p>
        </p:txBody>
      </p:sp>
      <p:sp>
        <p:nvSpPr>
          <p:cNvPr id="656400" name="Oval 16"/>
          <p:cNvSpPr>
            <a:spLocks noChangeArrowheads="1"/>
          </p:cNvSpPr>
          <p:nvPr/>
        </p:nvSpPr>
        <p:spPr bwMode="auto">
          <a:xfrm>
            <a:off x="2514600" y="3886200"/>
            <a:ext cx="1828800" cy="1828800"/>
          </a:xfrm>
          <a:prstGeom prst="ellipse">
            <a:avLst/>
          </a:prstGeom>
          <a:noFill/>
          <a:ln w="38100">
            <a:solidFill>
              <a:srgbClr val="FF0000"/>
            </a:solidFill>
            <a:round/>
            <a:headEnd/>
            <a:tailEnd/>
          </a:ln>
        </p:spPr>
        <p:txBody>
          <a:bodyPr wrap="none" anchor="ctr"/>
          <a:lstStyle/>
          <a:p>
            <a:endParaRPr lang="ja-JP"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56395"/>
                                        </p:tgtEl>
                                        <p:attrNameLst>
                                          <p:attrName>style.visibility</p:attrName>
                                        </p:attrNameLst>
                                      </p:cBhvr>
                                      <p:to>
                                        <p:strVal val="visible"/>
                                      </p:to>
                                    </p:set>
                                    <p:animEffect transition="in" filter="blinds(horizontal)">
                                      <p:cBhvr>
                                        <p:cTn id="7" dur="500"/>
                                        <p:tgtEl>
                                          <p:spTgt spid="65639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56396"/>
                                        </p:tgtEl>
                                        <p:attrNameLst>
                                          <p:attrName>style.visibility</p:attrName>
                                        </p:attrNameLst>
                                      </p:cBhvr>
                                      <p:to>
                                        <p:strVal val="visible"/>
                                      </p:to>
                                    </p:set>
                                    <p:animEffect transition="in" filter="blinds(horizontal)">
                                      <p:cBhvr>
                                        <p:cTn id="12" dur="500"/>
                                        <p:tgtEl>
                                          <p:spTgt spid="65639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56397"/>
                                        </p:tgtEl>
                                        <p:attrNameLst>
                                          <p:attrName>style.visibility</p:attrName>
                                        </p:attrNameLst>
                                      </p:cBhvr>
                                      <p:to>
                                        <p:strVal val="visible"/>
                                      </p:to>
                                    </p:set>
                                    <p:animEffect transition="in" filter="blinds(horizontal)">
                                      <p:cBhvr>
                                        <p:cTn id="17" dur="500"/>
                                        <p:tgtEl>
                                          <p:spTgt spid="65639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56400"/>
                                        </p:tgtEl>
                                        <p:attrNameLst>
                                          <p:attrName>style.visibility</p:attrName>
                                        </p:attrNameLst>
                                      </p:cBhvr>
                                      <p:to>
                                        <p:strVal val="visible"/>
                                      </p:to>
                                    </p:set>
                                    <p:animEffect transition="in" filter="blinds(horizontal)">
                                      <p:cBhvr>
                                        <p:cTn id="22" dur="500"/>
                                        <p:tgtEl>
                                          <p:spTgt spid="656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6395" grpId="0" animBg="1"/>
      <p:bldP spid="656396" grpId="0" animBg="1"/>
      <p:bldP spid="656397" grpId="0" animBg="1"/>
      <p:bldP spid="65640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idx="4294967295"/>
          </p:nvPr>
        </p:nvSpPr>
        <p:spPr>
          <a:xfrm>
            <a:off x="457200" y="304800"/>
            <a:ext cx="8229600" cy="720725"/>
          </a:xfrm>
        </p:spPr>
        <p:txBody>
          <a:bodyPr/>
          <a:lstStyle/>
          <a:p>
            <a:pPr eaLnBrk="1" hangingPunct="1">
              <a:defRPr/>
            </a:pPr>
            <a:r>
              <a:rPr lang="ja-JP" altLang="en-US" u="sng" smtClean="0">
                <a:solidFill>
                  <a:schemeClr val="tx1"/>
                </a:solidFill>
              </a:rPr>
              <a:t>木星・イオプラズマトーラス緒言</a:t>
            </a:r>
          </a:p>
        </p:txBody>
      </p:sp>
      <p:graphicFrame>
        <p:nvGraphicFramePr>
          <p:cNvPr id="303174" name="Group 70"/>
          <p:cNvGraphicFramePr>
            <a:graphicFrameLocks noGrp="1"/>
          </p:cNvGraphicFramePr>
          <p:nvPr/>
        </p:nvGraphicFramePr>
        <p:xfrm>
          <a:off x="685800" y="1447800"/>
          <a:ext cx="4672966" cy="2194560"/>
        </p:xfrm>
        <a:graphic>
          <a:graphicData uri="http://schemas.openxmlformats.org/drawingml/2006/table">
            <a:tbl>
              <a:tblPr/>
              <a:tblGrid>
                <a:gridCol w="1708468"/>
                <a:gridCol w="1552893"/>
                <a:gridCol w="1411605"/>
              </a:tblGrid>
              <a:tr h="155575">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1" lang="ja-JP" altLang="ja-JP" sz="18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1" lang="ja-JP" altLang="en-US" sz="18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木星</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1" lang="ja-JP" altLang="en-US" sz="18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地球</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195"/>
                      </a:schemeClr>
                    </a:solidFill>
                  </a:tcPr>
                </a:tc>
              </a:tr>
              <a:tr h="17145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1" lang="ja-JP" altLang="en-US" sz="18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赤道半径</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ja-JP" sz="18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71500 km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ja-JP" sz="18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6400 km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3363">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1" lang="ja-JP" altLang="en-US" sz="18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自転周期</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ja-JP" sz="18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9h55min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ja-JP" sz="18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24 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1" lang="ja-JP" altLang="en-US" sz="18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磁力線密度*</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ja-JP" sz="18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420,000 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ja-JP" sz="18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31,000 </a:t>
                      </a:r>
                      <a:r>
                        <a:rPr kumimoji="1" lang="en-US" altLang="ja-JP" sz="1800" b="0" i="0" u="none" strike="noStrike" cap="none" normalizeH="0" baseline="0" dirty="0" err="1" smtClean="0">
                          <a:ln>
                            <a:noFill/>
                          </a:ln>
                          <a:solidFill>
                            <a:schemeClr val="tx1"/>
                          </a:solidFill>
                          <a:effectLst/>
                          <a:latin typeface="Meiryo UI" pitchFamily="50" charset="-128"/>
                          <a:ea typeface="Meiryo UI" pitchFamily="50" charset="-128"/>
                          <a:cs typeface="Meiryo UI" pitchFamily="50" charset="-128"/>
                        </a:rPr>
                        <a:t>nT</a:t>
                      </a:r>
                      <a:endParaRPr kumimoji="1" lang="en-US" altLang="ja-JP" sz="18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5575">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1" lang="ja-JP" altLang="en-US" sz="18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太陽からの距離</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ja-JP" sz="18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5.1 AU**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ja-JP" sz="18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 AU</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5575">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1" lang="ja-JP" altLang="en-US" sz="18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プラズマ供給</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1" lang="ja-JP" altLang="en-US" sz="18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イオ</a:t>
                      </a:r>
                      <a:endParaRPr kumimoji="1" lang="en-US" altLang="ja-JP" sz="18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1" lang="ja-JP" altLang="en-US" sz="18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なし</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3584" name="Text Box 53"/>
          <p:cNvSpPr txBox="1">
            <a:spLocks noChangeArrowheads="1"/>
          </p:cNvSpPr>
          <p:nvPr/>
        </p:nvSpPr>
        <p:spPr bwMode="auto">
          <a:xfrm>
            <a:off x="609600" y="3733800"/>
            <a:ext cx="3625850" cy="584200"/>
          </a:xfrm>
          <a:prstGeom prst="rect">
            <a:avLst/>
          </a:prstGeom>
          <a:noFill/>
          <a:ln w="9525">
            <a:noFill/>
            <a:miter lim="800000"/>
            <a:headEnd/>
            <a:tailEnd/>
          </a:ln>
        </p:spPr>
        <p:txBody>
          <a:bodyPr wrap="none">
            <a:spAutoFit/>
          </a:bodyPr>
          <a:lstStyle/>
          <a:p>
            <a:r>
              <a:rPr lang="en-US" altLang="ja-JP" sz="1600" b="0"/>
              <a:t>* </a:t>
            </a:r>
            <a:r>
              <a:rPr lang="ja-JP" altLang="en-US" sz="1600" b="0"/>
              <a:t>双極子磁場＠赤道面</a:t>
            </a:r>
          </a:p>
          <a:p>
            <a:r>
              <a:rPr lang="ja-JP" altLang="en-US" sz="1600" b="0"/>
              <a:t>** </a:t>
            </a:r>
            <a:r>
              <a:rPr lang="en-US" altLang="ja-JP" sz="1600" b="0"/>
              <a:t>1 AU = 1.5E+8 km ~ 2000 RJ </a:t>
            </a:r>
          </a:p>
        </p:txBody>
      </p:sp>
      <p:sp>
        <p:nvSpPr>
          <p:cNvPr id="23585" name="Text Box 86"/>
          <p:cNvSpPr txBox="1">
            <a:spLocks noChangeArrowheads="1"/>
          </p:cNvSpPr>
          <p:nvPr/>
        </p:nvSpPr>
        <p:spPr bwMode="auto">
          <a:xfrm>
            <a:off x="457200" y="1066800"/>
            <a:ext cx="4876800" cy="338138"/>
          </a:xfrm>
          <a:prstGeom prst="rect">
            <a:avLst/>
          </a:prstGeom>
          <a:noFill/>
          <a:ln w="9525">
            <a:noFill/>
            <a:miter lim="800000"/>
            <a:headEnd/>
            <a:tailEnd/>
          </a:ln>
        </p:spPr>
        <p:txBody>
          <a:bodyPr>
            <a:spAutoFit/>
          </a:bodyPr>
          <a:lstStyle/>
          <a:p>
            <a:r>
              <a:rPr lang="ja-JP" altLang="en-US" sz="1600" b="0"/>
              <a:t>木星は地球と比べて、大きい・早い・プラズマ供給源がある。</a:t>
            </a:r>
          </a:p>
        </p:txBody>
      </p:sp>
      <p:sp>
        <p:nvSpPr>
          <p:cNvPr id="303173" name="Text Box 69"/>
          <p:cNvSpPr txBox="1">
            <a:spLocks noChangeArrowheads="1"/>
          </p:cNvSpPr>
          <p:nvPr/>
        </p:nvSpPr>
        <p:spPr bwMode="auto">
          <a:xfrm>
            <a:off x="152400" y="4800600"/>
            <a:ext cx="5867400" cy="1200150"/>
          </a:xfrm>
          <a:prstGeom prst="rect">
            <a:avLst/>
          </a:prstGeom>
          <a:solidFill>
            <a:srgbClr val="FFFFCC">
              <a:alpha val="60000"/>
            </a:srgbClr>
          </a:solidFill>
          <a:ln w="9525">
            <a:solidFill>
              <a:srgbClr val="FF0000"/>
            </a:solidFill>
            <a:miter lim="800000"/>
            <a:headEnd/>
            <a:tailEnd/>
          </a:ln>
          <a:effectLst/>
        </p:spPr>
        <p:txBody>
          <a:bodyPr>
            <a:spAutoFit/>
          </a:bodyPr>
          <a:lstStyle/>
          <a:p>
            <a:pPr>
              <a:defRPr/>
            </a:pPr>
            <a:r>
              <a:rPr lang="ja-JP" altLang="en-US" sz="1800" u="sng" dirty="0">
                <a:effectLst>
                  <a:outerShdw blurRad="38100" dist="38100" dir="2700000" algn="tl">
                    <a:srgbClr val="FFFFFF"/>
                  </a:outerShdw>
                </a:effectLst>
              </a:rPr>
              <a:t>☆イオプラズマトーラス☆</a:t>
            </a:r>
          </a:p>
          <a:p>
            <a:pPr>
              <a:defRPr/>
            </a:pPr>
            <a:r>
              <a:rPr lang="ja-JP" altLang="en-US" sz="1800" b="0" dirty="0"/>
              <a:t>衛星イオの活火山から中性大気が放出され、それらがイオン化されたものがイオの軌道に沿ったプラズマトーラスを形成する。</a:t>
            </a:r>
          </a:p>
          <a:p>
            <a:pPr>
              <a:defRPr/>
            </a:pPr>
            <a:r>
              <a:rPr lang="ja-JP" altLang="en-US" sz="1800" b="0" dirty="0"/>
              <a:t>木星中心から</a:t>
            </a:r>
            <a:r>
              <a:rPr lang="en-US" altLang="ja-JP" sz="1800" b="0" dirty="0"/>
              <a:t>5 ~ 8</a:t>
            </a:r>
            <a:r>
              <a:rPr lang="ja-JP" altLang="en-US" sz="1800" b="0" dirty="0"/>
              <a:t>　</a:t>
            </a:r>
            <a:r>
              <a:rPr lang="en-US" altLang="ja-JP" sz="1800" b="0" dirty="0"/>
              <a:t>RJ </a:t>
            </a:r>
            <a:r>
              <a:rPr lang="ja-JP" altLang="en-US" sz="1800" b="0" dirty="0"/>
              <a:t>に分布</a:t>
            </a:r>
          </a:p>
        </p:txBody>
      </p:sp>
      <p:pic>
        <p:nvPicPr>
          <p:cNvPr id="23587" name="Picture 1"/>
          <p:cNvPicPr>
            <a:picLocks noChangeAspect="1" noChangeArrowheads="1"/>
          </p:cNvPicPr>
          <p:nvPr/>
        </p:nvPicPr>
        <p:blipFill>
          <a:blip r:embed="rId3"/>
          <a:srcRect/>
          <a:stretch>
            <a:fillRect/>
          </a:stretch>
        </p:blipFill>
        <p:spPr bwMode="auto">
          <a:xfrm>
            <a:off x="6273800" y="3886200"/>
            <a:ext cx="2438400" cy="2438400"/>
          </a:xfrm>
          <a:prstGeom prst="rect">
            <a:avLst/>
          </a:prstGeom>
          <a:noFill/>
          <a:ln w="9525">
            <a:noFill/>
            <a:miter lim="800000"/>
            <a:headEnd/>
            <a:tailEnd/>
          </a:ln>
        </p:spPr>
      </p:pic>
      <p:sp>
        <p:nvSpPr>
          <p:cNvPr id="23588" name="テキスト ボックス 7"/>
          <p:cNvSpPr txBox="1">
            <a:spLocks noChangeArrowheads="1"/>
          </p:cNvSpPr>
          <p:nvPr/>
        </p:nvSpPr>
        <p:spPr bwMode="auto">
          <a:xfrm>
            <a:off x="6197600" y="6334125"/>
            <a:ext cx="2641600" cy="523875"/>
          </a:xfrm>
          <a:prstGeom prst="rect">
            <a:avLst/>
          </a:prstGeom>
          <a:noFill/>
          <a:ln w="9525">
            <a:noFill/>
            <a:miter lim="800000"/>
            <a:headEnd/>
            <a:tailEnd/>
          </a:ln>
        </p:spPr>
        <p:txBody>
          <a:bodyPr>
            <a:spAutoFit/>
          </a:bodyPr>
          <a:lstStyle/>
          <a:p>
            <a:r>
              <a:rPr lang="en-US" altLang="ja-JP" sz="1400" b="0"/>
              <a:t>NASA/NEW HORIZONS</a:t>
            </a:r>
            <a:r>
              <a:rPr lang="ja-JP" altLang="en-US" sz="1400" b="0"/>
              <a:t>搭載の可視光望遠鏡が撮影したイオ</a:t>
            </a:r>
          </a:p>
        </p:txBody>
      </p:sp>
      <p:pic>
        <p:nvPicPr>
          <p:cNvPr id="23589" name="図 8" descr="97_91_1.jpg"/>
          <p:cNvPicPr>
            <a:picLocks noChangeAspect="1"/>
          </p:cNvPicPr>
          <p:nvPr/>
        </p:nvPicPr>
        <p:blipFill>
          <a:blip r:embed="rId4"/>
          <a:srcRect/>
          <a:stretch>
            <a:fillRect/>
          </a:stretch>
        </p:blipFill>
        <p:spPr bwMode="auto">
          <a:xfrm>
            <a:off x="6273800" y="914400"/>
            <a:ext cx="2443163" cy="2362200"/>
          </a:xfrm>
          <a:prstGeom prst="rect">
            <a:avLst/>
          </a:prstGeom>
          <a:noFill/>
          <a:ln w="9525">
            <a:noFill/>
            <a:miter lim="800000"/>
            <a:headEnd/>
            <a:tailEnd/>
          </a:ln>
        </p:spPr>
      </p:pic>
      <p:sp>
        <p:nvSpPr>
          <p:cNvPr id="23590" name="テキスト ボックス 7"/>
          <p:cNvSpPr txBox="1">
            <a:spLocks noChangeArrowheads="1"/>
          </p:cNvSpPr>
          <p:nvPr/>
        </p:nvSpPr>
        <p:spPr bwMode="auto">
          <a:xfrm>
            <a:off x="6096000" y="3276600"/>
            <a:ext cx="2819400" cy="523875"/>
          </a:xfrm>
          <a:prstGeom prst="rect">
            <a:avLst/>
          </a:prstGeom>
          <a:noFill/>
          <a:ln w="9525">
            <a:noFill/>
            <a:miter lim="800000"/>
            <a:headEnd/>
            <a:tailEnd/>
          </a:ln>
        </p:spPr>
        <p:txBody>
          <a:bodyPr>
            <a:spAutoFit/>
          </a:bodyPr>
          <a:lstStyle/>
          <a:p>
            <a:r>
              <a:rPr lang="en-US" altLang="ja-JP" sz="1400" b="0"/>
              <a:t>NASA/CASSINI</a:t>
            </a:r>
            <a:r>
              <a:rPr lang="ja-JP" altLang="en-US" sz="1400" b="0"/>
              <a:t>探査機搭載の可視光カメラが撮影したイオの掩蔽</a:t>
            </a:r>
          </a:p>
        </p:txBody>
      </p:sp>
      <p:sp>
        <p:nvSpPr>
          <p:cNvPr id="23591" name="スライド番号プレースホルダ 10"/>
          <p:cNvSpPr>
            <a:spLocks noGrp="1"/>
          </p:cNvSpPr>
          <p:nvPr>
            <p:ph type="sldNum" sz="quarter" idx="12"/>
          </p:nvPr>
        </p:nvSpPr>
        <p:spPr>
          <a:noFill/>
        </p:spPr>
        <p:txBody>
          <a:bodyPr/>
          <a:lstStyle/>
          <a:p>
            <a:fld id="{D8ABDEB4-F155-4EA9-9151-AB369D5C6C5F}" type="slidenum">
              <a:rPr lang="en-US" altLang="ja-JP" smtClean="0"/>
              <a:pPr/>
              <a:t>3</a:t>
            </a:fld>
            <a:endParaRPr lang="en-US" altLang="ja-JP" smtClean="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idx="4294967295"/>
          </p:nvPr>
        </p:nvSpPr>
        <p:spPr>
          <a:xfrm>
            <a:off x="457200" y="304800"/>
            <a:ext cx="8229600" cy="720725"/>
          </a:xfrm>
        </p:spPr>
        <p:txBody>
          <a:bodyPr/>
          <a:lstStyle/>
          <a:p>
            <a:pPr eaLnBrk="1" hangingPunct="1">
              <a:defRPr/>
            </a:pPr>
            <a:r>
              <a:rPr lang="ja-JP" altLang="en-US" u="sng" dirty="0" smtClean="0"/>
              <a:t>反射率の測定</a:t>
            </a:r>
            <a:endParaRPr lang="en-US" altLang="ja-JP" u="sng" dirty="0" smtClean="0"/>
          </a:p>
        </p:txBody>
      </p:sp>
      <p:grpSp>
        <p:nvGrpSpPr>
          <p:cNvPr id="661506" name="グループ化 8"/>
          <p:cNvGrpSpPr>
            <a:grpSpLocks/>
          </p:cNvGrpSpPr>
          <p:nvPr/>
        </p:nvGrpSpPr>
        <p:grpSpPr bwMode="auto">
          <a:xfrm>
            <a:off x="914400" y="1219200"/>
            <a:ext cx="7334250" cy="5441950"/>
            <a:chOff x="914400" y="1219200"/>
            <a:chExt cx="7334250" cy="5441950"/>
          </a:xfrm>
        </p:grpSpPr>
        <p:pic>
          <p:nvPicPr>
            <p:cNvPr id="661508" name="Picture 9" descr="ISAS_chamber_inside_photo_A"/>
            <p:cNvPicPr>
              <a:picLocks noChangeAspect="1" noChangeArrowheads="1"/>
            </p:cNvPicPr>
            <p:nvPr/>
          </p:nvPicPr>
          <p:blipFill>
            <a:blip r:embed="rId3"/>
            <a:srcRect/>
            <a:stretch>
              <a:fillRect/>
            </a:stretch>
          </p:blipFill>
          <p:spPr bwMode="auto">
            <a:xfrm>
              <a:off x="914400" y="1219200"/>
              <a:ext cx="3352800" cy="2514600"/>
            </a:xfrm>
            <a:prstGeom prst="rect">
              <a:avLst/>
            </a:prstGeom>
            <a:noFill/>
            <a:ln w="9525">
              <a:noFill/>
              <a:miter lim="800000"/>
              <a:headEnd/>
              <a:tailEnd/>
            </a:ln>
          </p:spPr>
        </p:pic>
        <p:pic>
          <p:nvPicPr>
            <p:cNvPr id="661509" name="Picture 10" descr="ISAS_chamber_inside_photo_B"/>
            <p:cNvPicPr>
              <a:picLocks noChangeAspect="1" noChangeArrowheads="1"/>
            </p:cNvPicPr>
            <p:nvPr/>
          </p:nvPicPr>
          <p:blipFill>
            <a:blip r:embed="rId4"/>
            <a:srcRect/>
            <a:stretch>
              <a:fillRect/>
            </a:stretch>
          </p:blipFill>
          <p:spPr bwMode="auto">
            <a:xfrm>
              <a:off x="4876800" y="1219200"/>
              <a:ext cx="3352800" cy="2514600"/>
            </a:xfrm>
            <a:prstGeom prst="rect">
              <a:avLst/>
            </a:prstGeom>
            <a:noFill/>
            <a:ln w="9525">
              <a:noFill/>
              <a:miter lim="800000"/>
              <a:headEnd/>
              <a:tailEnd/>
            </a:ln>
          </p:spPr>
        </p:pic>
        <p:sp>
          <p:nvSpPr>
            <p:cNvPr id="661510" name="Text Box 11"/>
            <p:cNvSpPr txBox="1">
              <a:spLocks noChangeArrowheads="1"/>
            </p:cNvSpPr>
            <p:nvPr/>
          </p:nvSpPr>
          <p:spPr bwMode="auto">
            <a:xfrm>
              <a:off x="3200400" y="6324600"/>
              <a:ext cx="3028950" cy="336550"/>
            </a:xfrm>
            <a:prstGeom prst="rect">
              <a:avLst/>
            </a:prstGeom>
            <a:noFill/>
            <a:ln w="9525">
              <a:noFill/>
              <a:miter lim="800000"/>
              <a:headEnd/>
              <a:tailEnd/>
            </a:ln>
          </p:spPr>
          <p:txBody>
            <a:bodyPr>
              <a:spAutoFit/>
            </a:bodyPr>
            <a:lstStyle/>
            <a:p>
              <a:r>
                <a:rPr lang="ja-JP" altLang="en-US" sz="1600" b="0"/>
                <a:t>達光強度と反射光強度を比較</a:t>
              </a:r>
            </a:p>
          </p:txBody>
        </p:sp>
        <p:pic>
          <p:nvPicPr>
            <p:cNvPr id="661511" name="Picture 45" descr="Figure2B"/>
            <p:cNvPicPr>
              <a:picLocks noChangeAspect="1" noChangeArrowheads="1"/>
            </p:cNvPicPr>
            <p:nvPr/>
          </p:nvPicPr>
          <p:blipFill>
            <a:blip r:embed="rId5"/>
            <a:srcRect/>
            <a:stretch>
              <a:fillRect/>
            </a:stretch>
          </p:blipFill>
          <p:spPr bwMode="auto">
            <a:xfrm>
              <a:off x="914400" y="3810000"/>
              <a:ext cx="2649538" cy="2435225"/>
            </a:xfrm>
            <a:prstGeom prst="rect">
              <a:avLst/>
            </a:prstGeom>
            <a:noFill/>
            <a:ln w="9525">
              <a:noFill/>
              <a:miter lim="800000"/>
              <a:headEnd/>
              <a:tailEnd/>
            </a:ln>
          </p:spPr>
        </p:pic>
        <p:pic>
          <p:nvPicPr>
            <p:cNvPr id="661512" name="Picture 46" descr="Figure4B"/>
            <p:cNvPicPr>
              <a:picLocks noChangeAspect="1" noChangeArrowheads="1"/>
            </p:cNvPicPr>
            <p:nvPr/>
          </p:nvPicPr>
          <p:blipFill>
            <a:blip r:embed="rId6"/>
            <a:srcRect/>
            <a:stretch>
              <a:fillRect/>
            </a:stretch>
          </p:blipFill>
          <p:spPr bwMode="auto">
            <a:xfrm>
              <a:off x="5638800" y="3810000"/>
              <a:ext cx="2609850" cy="2403475"/>
            </a:xfrm>
            <a:prstGeom prst="rect">
              <a:avLst/>
            </a:prstGeom>
            <a:noFill/>
            <a:ln w="9525">
              <a:noFill/>
              <a:miter lim="800000"/>
              <a:headEnd/>
              <a:tailEnd/>
            </a:ln>
          </p:spPr>
        </p:pic>
      </p:grpSp>
      <p:sp>
        <p:nvSpPr>
          <p:cNvPr id="661507" name="スライド番号プレースホルダ 9"/>
          <p:cNvSpPr txBox="1">
            <a:spLocks noGrp="1"/>
          </p:cNvSpPr>
          <p:nvPr/>
        </p:nvSpPr>
        <p:spPr bwMode="auto">
          <a:xfrm>
            <a:off x="8229600" y="6553200"/>
            <a:ext cx="914400" cy="304800"/>
          </a:xfrm>
          <a:prstGeom prst="rect">
            <a:avLst/>
          </a:prstGeom>
          <a:noFill/>
          <a:ln w="9525">
            <a:noFill/>
            <a:miter lim="800000"/>
            <a:headEnd/>
            <a:tailEnd/>
          </a:ln>
        </p:spPr>
        <p:txBody>
          <a:bodyPr/>
          <a:lstStyle/>
          <a:p>
            <a:pPr algn="r"/>
            <a:fld id="{6E613F49-7A26-4EEC-8704-39EC02454828}" type="slidenum">
              <a:rPr kumimoji="0" lang="en-US" altLang="ja-JP" sz="800" b="0"/>
              <a:pPr algn="r"/>
              <a:t>30</a:t>
            </a:fld>
            <a:endParaRPr kumimoji="0" lang="en-US" altLang="ja-JP" sz="800" b="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Rectangle 2"/>
          <p:cNvSpPr>
            <a:spLocks noGrp="1" noChangeArrowheads="1"/>
          </p:cNvSpPr>
          <p:nvPr>
            <p:ph type="title"/>
          </p:nvPr>
        </p:nvSpPr>
        <p:spPr>
          <a:xfrm>
            <a:off x="457200" y="304800"/>
            <a:ext cx="8229600" cy="719138"/>
          </a:xfrm>
        </p:spPr>
        <p:txBody>
          <a:bodyPr/>
          <a:lstStyle/>
          <a:p>
            <a:pPr>
              <a:defRPr/>
            </a:pPr>
            <a:r>
              <a:rPr lang="ja-JP" altLang="en-US" u="sng" smtClean="0"/>
              <a:t>反射率（測定結果）</a:t>
            </a:r>
          </a:p>
        </p:txBody>
      </p:sp>
      <p:sp>
        <p:nvSpPr>
          <p:cNvPr id="91146" name="Text Box 10"/>
          <p:cNvSpPr txBox="1">
            <a:spLocks noChangeArrowheads="1"/>
          </p:cNvSpPr>
          <p:nvPr/>
        </p:nvSpPr>
        <p:spPr bwMode="auto">
          <a:xfrm>
            <a:off x="990600" y="4157663"/>
            <a:ext cx="1595438" cy="971550"/>
          </a:xfrm>
          <a:prstGeom prst="rect">
            <a:avLst/>
          </a:prstGeom>
          <a:noFill/>
          <a:ln w="28575">
            <a:solidFill>
              <a:srgbClr val="FF0000"/>
            </a:solidFill>
            <a:miter lim="800000"/>
            <a:headEnd/>
            <a:tailEnd/>
          </a:ln>
        </p:spPr>
        <p:txBody>
          <a:bodyPr wrap="none">
            <a:spAutoFit/>
          </a:bodyPr>
          <a:lstStyle/>
          <a:p>
            <a:pPr algn="ctr">
              <a:defRPr/>
            </a:pPr>
            <a:r>
              <a:rPr lang="en-US" altLang="ja-JP" sz="1400" u="sng">
                <a:effectLst>
                  <a:outerShdw blurRad="38100" dist="38100" dir="2700000" algn="tl">
                    <a:srgbClr val="C0C0C0"/>
                  </a:outerShdw>
                </a:effectLst>
              </a:rPr>
              <a:t>Pt</a:t>
            </a:r>
          </a:p>
          <a:p>
            <a:pPr algn="ctr">
              <a:defRPr/>
            </a:pPr>
            <a:r>
              <a:rPr lang="en-US" altLang="ja-JP" sz="1400" b="0"/>
              <a:t>02% @30.4 nm</a:t>
            </a:r>
          </a:p>
          <a:p>
            <a:pPr algn="ctr">
              <a:defRPr/>
            </a:pPr>
            <a:r>
              <a:rPr lang="en-US" altLang="ja-JP" sz="1400" b="0"/>
              <a:t>22% @58.4 nm</a:t>
            </a:r>
          </a:p>
          <a:p>
            <a:pPr algn="ctr">
              <a:defRPr/>
            </a:pPr>
            <a:r>
              <a:rPr lang="en-US" altLang="ja-JP" sz="1400" b="0"/>
              <a:t>15% @83.4 nm</a:t>
            </a:r>
          </a:p>
        </p:txBody>
      </p:sp>
      <p:sp>
        <p:nvSpPr>
          <p:cNvPr id="91150" name="Text Box 14"/>
          <p:cNvSpPr txBox="1">
            <a:spLocks noChangeArrowheads="1"/>
          </p:cNvSpPr>
          <p:nvPr/>
        </p:nvSpPr>
        <p:spPr bwMode="auto">
          <a:xfrm>
            <a:off x="3962400" y="4157663"/>
            <a:ext cx="1606550" cy="971550"/>
          </a:xfrm>
          <a:prstGeom prst="rect">
            <a:avLst/>
          </a:prstGeom>
          <a:noFill/>
          <a:ln w="28575">
            <a:solidFill>
              <a:srgbClr val="FF0000"/>
            </a:solidFill>
            <a:miter lim="800000"/>
            <a:headEnd/>
            <a:tailEnd/>
          </a:ln>
        </p:spPr>
        <p:txBody>
          <a:bodyPr wrap="none">
            <a:spAutoFit/>
          </a:bodyPr>
          <a:lstStyle/>
          <a:p>
            <a:pPr algn="ctr">
              <a:defRPr/>
            </a:pPr>
            <a:r>
              <a:rPr lang="en-US" altLang="ja-JP" sz="1400" u="sng">
                <a:effectLst>
                  <a:outerShdw blurRad="38100" dist="38100" dir="2700000" algn="tl">
                    <a:srgbClr val="C0C0C0"/>
                  </a:outerShdw>
                </a:effectLst>
              </a:rPr>
              <a:t>Si</a:t>
            </a:r>
          </a:p>
          <a:p>
            <a:pPr algn="ctr">
              <a:defRPr/>
            </a:pPr>
            <a:r>
              <a:rPr lang="en-US" altLang="ja-JP" sz="1400" b="0"/>
              <a:t>---% @30.4 nm</a:t>
            </a:r>
          </a:p>
          <a:p>
            <a:pPr algn="ctr">
              <a:defRPr/>
            </a:pPr>
            <a:r>
              <a:rPr lang="en-US" altLang="ja-JP" sz="1400" b="0"/>
              <a:t>02% @58.4 nm</a:t>
            </a:r>
          </a:p>
          <a:p>
            <a:pPr algn="ctr">
              <a:defRPr/>
            </a:pPr>
            <a:r>
              <a:rPr lang="en-US" altLang="ja-JP" sz="1400" b="0"/>
              <a:t>15% @83.4 nm</a:t>
            </a:r>
          </a:p>
        </p:txBody>
      </p:sp>
      <p:sp>
        <p:nvSpPr>
          <p:cNvPr id="91151" name="Text Box 15"/>
          <p:cNvSpPr txBox="1">
            <a:spLocks noChangeArrowheads="1"/>
          </p:cNvSpPr>
          <p:nvPr/>
        </p:nvSpPr>
        <p:spPr bwMode="auto">
          <a:xfrm>
            <a:off x="7010400" y="4157663"/>
            <a:ext cx="1595438" cy="971550"/>
          </a:xfrm>
          <a:prstGeom prst="rect">
            <a:avLst/>
          </a:prstGeom>
          <a:noFill/>
          <a:ln w="28575">
            <a:solidFill>
              <a:srgbClr val="FF0000"/>
            </a:solidFill>
            <a:miter lim="800000"/>
            <a:headEnd/>
            <a:tailEnd/>
          </a:ln>
        </p:spPr>
        <p:txBody>
          <a:bodyPr wrap="none">
            <a:spAutoFit/>
          </a:bodyPr>
          <a:lstStyle/>
          <a:p>
            <a:pPr algn="ctr">
              <a:defRPr/>
            </a:pPr>
            <a:r>
              <a:rPr lang="en-US" altLang="ja-JP" sz="1400" u="sng">
                <a:effectLst>
                  <a:outerShdw blurRad="38100" dist="38100" dir="2700000" algn="tl">
                    <a:srgbClr val="C0C0C0"/>
                  </a:outerShdw>
                </a:effectLst>
              </a:rPr>
              <a:t>SiC</a:t>
            </a:r>
          </a:p>
          <a:p>
            <a:pPr algn="ctr">
              <a:defRPr/>
            </a:pPr>
            <a:r>
              <a:rPr lang="en-US" altLang="ja-JP" sz="1400" b="0"/>
              <a:t>00% @30.4 nm</a:t>
            </a:r>
          </a:p>
          <a:p>
            <a:pPr algn="ctr">
              <a:defRPr/>
            </a:pPr>
            <a:r>
              <a:rPr lang="en-US" altLang="ja-JP" sz="1400" b="0"/>
              <a:t>13% @58.4 nm</a:t>
            </a:r>
          </a:p>
          <a:p>
            <a:pPr algn="ctr">
              <a:defRPr/>
            </a:pPr>
            <a:r>
              <a:rPr lang="en-US" altLang="ja-JP" sz="1400" b="0"/>
              <a:t>30% @83.4 nm</a:t>
            </a:r>
          </a:p>
        </p:txBody>
      </p:sp>
      <p:sp>
        <p:nvSpPr>
          <p:cNvPr id="663557" name="Text Box 15"/>
          <p:cNvSpPr txBox="1">
            <a:spLocks noChangeArrowheads="1"/>
          </p:cNvSpPr>
          <p:nvPr/>
        </p:nvSpPr>
        <p:spPr bwMode="auto">
          <a:xfrm>
            <a:off x="2438400" y="5638800"/>
            <a:ext cx="4267200" cy="825500"/>
          </a:xfrm>
          <a:prstGeom prst="rect">
            <a:avLst/>
          </a:prstGeom>
          <a:noFill/>
          <a:ln w="9525">
            <a:noFill/>
            <a:miter lim="800000"/>
            <a:headEnd/>
            <a:tailEnd/>
          </a:ln>
        </p:spPr>
        <p:txBody>
          <a:bodyPr>
            <a:spAutoFit/>
          </a:bodyPr>
          <a:lstStyle/>
          <a:p>
            <a:pPr algn="ctr"/>
            <a:r>
              <a:rPr lang="ja-JP" altLang="en-US" sz="1600" b="0"/>
              <a:t>理論値を下回る反射率</a:t>
            </a:r>
          </a:p>
          <a:p>
            <a:pPr algn="ctr"/>
            <a:r>
              <a:rPr lang="ja-JP" altLang="en-US" sz="1600" b="0"/>
              <a:t>理論的には最も高い反射率を得られるはずの</a:t>
            </a:r>
            <a:r>
              <a:rPr lang="en-US" altLang="ja-JP" sz="1600" b="0"/>
              <a:t>SiC</a:t>
            </a:r>
            <a:r>
              <a:rPr lang="ja-JP" altLang="en-US" sz="1600" b="0"/>
              <a:t>でも</a:t>
            </a:r>
            <a:r>
              <a:rPr lang="en-US" altLang="ja-JP" sz="1600" b="0"/>
              <a:t>30%</a:t>
            </a:r>
            <a:r>
              <a:rPr lang="ja-JP" altLang="en-US" sz="1600" b="0"/>
              <a:t>以下</a:t>
            </a:r>
          </a:p>
        </p:txBody>
      </p:sp>
      <p:pic>
        <p:nvPicPr>
          <p:cNvPr id="663558" name="Picture 1"/>
          <p:cNvPicPr>
            <a:picLocks noChangeAspect="1" noChangeArrowheads="1"/>
          </p:cNvPicPr>
          <p:nvPr/>
        </p:nvPicPr>
        <p:blipFill>
          <a:blip r:embed="rId2"/>
          <a:srcRect/>
          <a:stretch>
            <a:fillRect/>
          </a:stretch>
        </p:blipFill>
        <p:spPr bwMode="auto">
          <a:xfrm>
            <a:off x="5943600" y="1795463"/>
            <a:ext cx="3200400" cy="2230437"/>
          </a:xfrm>
          <a:prstGeom prst="rect">
            <a:avLst/>
          </a:prstGeom>
          <a:noFill/>
          <a:ln w="9525">
            <a:noFill/>
            <a:miter lim="800000"/>
            <a:headEnd/>
            <a:tailEnd/>
          </a:ln>
        </p:spPr>
      </p:pic>
      <p:pic>
        <p:nvPicPr>
          <p:cNvPr id="663559" name="Picture 2"/>
          <p:cNvPicPr>
            <a:picLocks noChangeAspect="1" noChangeArrowheads="1"/>
          </p:cNvPicPr>
          <p:nvPr/>
        </p:nvPicPr>
        <p:blipFill>
          <a:blip r:embed="rId3"/>
          <a:srcRect/>
          <a:stretch>
            <a:fillRect/>
          </a:stretch>
        </p:blipFill>
        <p:spPr bwMode="auto">
          <a:xfrm>
            <a:off x="3048000" y="1795463"/>
            <a:ext cx="3124200" cy="2205037"/>
          </a:xfrm>
          <a:prstGeom prst="rect">
            <a:avLst/>
          </a:prstGeom>
          <a:noFill/>
          <a:ln w="9525">
            <a:noFill/>
            <a:miter lim="800000"/>
            <a:headEnd/>
            <a:tailEnd/>
          </a:ln>
        </p:spPr>
      </p:pic>
      <p:pic>
        <p:nvPicPr>
          <p:cNvPr id="663560" name="Picture 3"/>
          <p:cNvPicPr>
            <a:picLocks noChangeAspect="1" noChangeArrowheads="1"/>
          </p:cNvPicPr>
          <p:nvPr/>
        </p:nvPicPr>
        <p:blipFill>
          <a:blip r:embed="rId4"/>
          <a:srcRect/>
          <a:stretch>
            <a:fillRect/>
          </a:stretch>
        </p:blipFill>
        <p:spPr bwMode="auto">
          <a:xfrm>
            <a:off x="0" y="1795463"/>
            <a:ext cx="3124200" cy="2205037"/>
          </a:xfrm>
          <a:prstGeom prst="rect">
            <a:avLst/>
          </a:prstGeom>
          <a:noFill/>
          <a:ln w="9525">
            <a:noFill/>
            <a:miter lim="800000"/>
            <a:headEnd/>
            <a:tailEnd/>
          </a:ln>
        </p:spPr>
      </p:pic>
      <p:sp>
        <p:nvSpPr>
          <p:cNvPr id="663561" name="スライド番号プレースホルダ 9"/>
          <p:cNvSpPr>
            <a:spLocks noGrp="1"/>
          </p:cNvSpPr>
          <p:nvPr>
            <p:ph type="sldNum" sz="quarter" idx="12"/>
          </p:nvPr>
        </p:nvSpPr>
        <p:spPr>
          <a:noFill/>
        </p:spPr>
        <p:txBody>
          <a:bodyPr/>
          <a:lstStyle/>
          <a:p>
            <a:fld id="{890262F7-2F39-4921-A7A0-A9D1FDE5C537}" type="slidenum">
              <a:rPr lang="en-US" altLang="ja-JP" smtClean="0"/>
              <a:pPr/>
              <a:t>31</a:t>
            </a:fld>
            <a:endParaRPr lang="en-US" altLang="ja-JP" smtClean="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idx="4294967295"/>
          </p:nvPr>
        </p:nvSpPr>
        <p:spPr>
          <a:xfrm>
            <a:off x="457200" y="304800"/>
            <a:ext cx="8229600" cy="720725"/>
          </a:xfrm>
        </p:spPr>
        <p:txBody>
          <a:bodyPr/>
          <a:lstStyle/>
          <a:p>
            <a:pPr eaLnBrk="1" hangingPunct="1">
              <a:defRPr/>
            </a:pPr>
            <a:r>
              <a:rPr lang="en-US" altLang="ja-JP" u="sng" dirty="0" smtClean="0"/>
              <a:t>CVD-SiC</a:t>
            </a:r>
            <a:endParaRPr lang="ja-JP" altLang="en-US" u="sng" dirty="0" smtClean="0"/>
          </a:p>
        </p:txBody>
      </p:sp>
      <p:sp>
        <p:nvSpPr>
          <p:cNvPr id="329739" name="Rectangle 3"/>
          <p:cNvSpPr>
            <a:spLocks noGrp="1" noChangeArrowheads="1"/>
          </p:cNvSpPr>
          <p:nvPr>
            <p:ph type="body" idx="4294967295"/>
          </p:nvPr>
        </p:nvSpPr>
        <p:spPr>
          <a:xfrm>
            <a:off x="152400" y="1066800"/>
            <a:ext cx="4419600" cy="2819400"/>
          </a:xfrm>
        </p:spPr>
        <p:txBody>
          <a:bodyPr tIns="108000"/>
          <a:lstStyle/>
          <a:p>
            <a:pPr eaLnBrk="1" hangingPunct="1">
              <a:lnSpc>
                <a:spcPct val="70000"/>
              </a:lnSpc>
            </a:pPr>
            <a:r>
              <a:rPr lang="en-US" altLang="ja-JP" sz="1800" smtClean="0"/>
              <a:t>Chemical Vapor Deposition </a:t>
            </a:r>
          </a:p>
          <a:p>
            <a:pPr lvl="1" eaLnBrk="1" hangingPunct="1">
              <a:lnSpc>
                <a:spcPct val="70000"/>
              </a:lnSpc>
            </a:pPr>
            <a:r>
              <a:rPr lang="ja-JP" altLang="en-US" sz="1600" smtClean="0"/>
              <a:t>材料</a:t>
            </a:r>
            <a:r>
              <a:rPr lang="en-US" altLang="ja-JP" sz="1600" smtClean="0"/>
              <a:t>(SiO2, H2, CH4</a:t>
            </a:r>
            <a:r>
              <a:rPr lang="ja-JP" altLang="en-US" sz="1600" smtClean="0"/>
              <a:t>）封入環境下で基盤を熱し化学反応エネルギーを与え、選択的に</a:t>
            </a:r>
            <a:r>
              <a:rPr lang="en-US" altLang="ja-JP" sz="1600" smtClean="0"/>
              <a:t>SiC</a:t>
            </a:r>
            <a:r>
              <a:rPr lang="ja-JP" altLang="en-US" sz="1600" smtClean="0"/>
              <a:t>を蒸着する。（→高純度な</a:t>
            </a:r>
            <a:r>
              <a:rPr lang="en-US" altLang="ja-JP" sz="1600" smtClean="0"/>
              <a:t>SiC</a:t>
            </a:r>
            <a:r>
              <a:rPr lang="ja-JP" altLang="en-US" sz="1600" smtClean="0"/>
              <a:t>を生成）</a:t>
            </a:r>
          </a:p>
          <a:p>
            <a:pPr lvl="1" eaLnBrk="1" hangingPunct="1">
              <a:lnSpc>
                <a:spcPct val="70000"/>
              </a:lnSpc>
            </a:pPr>
            <a:endParaRPr lang="en-US" altLang="ja-JP" sz="1800" smtClean="0"/>
          </a:p>
          <a:p>
            <a:pPr eaLnBrk="1" hangingPunct="1">
              <a:lnSpc>
                <a:spcPct val="70000"/>
              </a:lnSpc>
            </a:pPr>
            <a:r>
              <a:rPr lang="ja-JP" altLang="en-US" sz="1800" smtClean="0"/>
              <a:t>従来は斜入射光学系に主に用いられてきた</a:t>
            </a:r>
          </a:p>
          <a:p>
            <a:pPr lvl="1" eaLnBrk="1" hangingPunct="1">
              <a:lnSpc>
                <a:spcPct val="70000"/>
              </a:lnSpc>
            </a:pPr>
            <a:endParaRPr lang="en-US" altLang="ja-JP" sz="1800" smtClean="0"/>
          </a:p>
          <a:p>
            <a:pPr eaLnBrk="1" hangingPunct="1">
              <a:lnSpc>
                <a:spcPct val="70000"/>
              </a:lnSpc>
            </a:pPr>
            <a:r>
              <a:rPr lang="ja-JP" altLang="en-US" sz="1800" smtClean="0"/>
              <a:t>面粗さに着目</a:t>
            </a:r>
          </a:p>
          <a:p>
            <a:pPr lvl="1" eaLnBrk="1" hangingPunct="1">
              <a:lnSpc>
                <a:spcPct val="70000"/>
              </a:lnSpc>
            </a:pPr>
            <a:r>
              <a:rPr lang="en-US" altLang="ja-JP" sz="1600" smtClean="0"/>
              <a:t>0.5 nm</a:t>
            </a:r>
            <a:r>
              <a:rPr lang="ja-JP" altLang="en-US" sz="1600" smtClean="0"/>
              <a:t>以下に抑えることで直入射光学系に対応可能と判断</a:t>
            </a:r>
          </a:p>
        </p:txBody>
      </p:sp>
      <p:sp>
        <p:nvSpPr>
          <p:cNvPr id="329740" name="テキスト ボックス 6"/>
          <p:cNvSpPr txBox="1">
            <a:spLocks noChangeArrowheads="1"/>
          </p:cNvSpPr>
          <p:nvPr/>
        </p:nvSpPr>
        <p:spPr bwMode="auto">
          <a:xfrm>
            <a:off x="4724400" y="1143000"/>
            <a:ext cx="3657600" cy="730250"/>
          </a:xfrm>
          <a:prstGeom prst="rect">
            <a:avLst/>
          </a:prstGeom>
          <a:noFill/>
          <a:ln w="9525">
            <a:noFill/>
            <a:miter lim="800000"/>
            <a:headEnd/>
            <a:tailEnd/>
          </a:ln>
        </p:spPr>
        <p:txBody>
          <a:bodyPr>
            <a:spAutoFit/>
          </a:bodyPr>
          <a:lstStyle/>
          <a:p>
            <a:r>
              <a:rPr lang="ja-JP" altLang="en-US" sz="1400" b="0"/>
              <a:t>面粗さと反射率の関係（幾何学的な係数）</a:t>
            </a:r>
          </a:p>
          <a:p>
            <a:r>
              <a:rPr lang="ja-JP" altLang="en-US" sz="1400" b="0"/>
              <a:t>□　短波長ほど致命的</a:t>
            </a:r>
          </a:p>
          <a:p>
            <a:r>
              <a:rPr lang="ja-JP" altLang="en-US" sz="1400" b="0"/>
              <a:t>□　直入射ほど致命的</a:t>
            </a:r>
          </a:p>
        </p:txBody>
      </p:sp>
      <p:sp>
        <p:nvSpPr>
          <p:cNvPr id="329741" name="Text Box 17"/>
          <p:cNvSpPr txBox="1">
            <a:spLocks noChangeArrowheads="1"/>
          </p:cNvSpPr>
          <p:nvPr/>
        </p:nvSpPr>
        <p:spPr bwMode="auto">
          <a:xfrm>
            <a:off x="1752600" y="6550025"/>
            <a:ext cx="1541463" cy="307975"/>
          </a:xfrm>
          <a:prstGeom prst="rect">
            <a:avLst/>
          </a:prstGeom>
          <a:noFill/>
          <a:ln w="9525">
            <a:noFill/>
            <a:miter lim="800000"/>
            <a:headEnd/>
            <a:tailEnd/>
          </a:ln>
        </p:spPr>
        <p:txBody>
          <a:bodyPr wrap="none">
            <a:spAutoFit/>
          </a:bodyPr>
          <a:lstStyle/>
          <a:p>
            <a:r>
              <a:rPr lang="en-US" altLang="ja-JP" sz="1400" b="0"/>
              <a:t>CVD-SiC </a:t>
            </a:r>
            <a:r>
              <a:rPr lang="ja-JP" altLang="en-US" sz="1400" b="0"/>
              <a:t>サンプル</a:t>
            </a:r>
          </a:p>
        </p:txBody>
      </p:sp>
      <p:graphicFrame>
        <p:nvGraphicFramePr>
          <p:cNvPr id="329737" name="Object 9"/>
          <p:cNvGraphicFramePr>
            <a:graphicFrameLocks noChangeAspect="1"/>
          </p:cNvGraphicFramePr>
          <p:nvPr/>
        </p:nvGraphicFramePr>
        <p:xfrm>
          <a:off x="6629400" y="1447800"/>
          <a:ext cx="2514600" cy="633413"/>
        </p:xfrm>
        <a:graphic>
          <a:graphicData uri="http://schemas.openxmlformats.org/presentationml/2006/ole">
            <p:oleObj spid="_x0000_s329737" name="数式" r:id="rId4" imgW="2019240" imgH="533160" progId="Equation.3">
              <p:embed/>
            </p:oleObj>
          </a:graphicData>
        </a:graphic>
      </p:graphicFrame>
      <p:pic>
        <p:nvPicPr>
          <p:cNvPr id="329742" name="Picture 19" descr="CVD-SIC_SAMPLE7_kai"/>
          <p:cNvPicPr>
            <a:picLocks noChangeAspect="1" noChangeArrowheads="1"/>
          </p:cNvPicPr>
          <p:nvPr/>
        </p:nvPicPr>
        <p:blipFill>
          <a:blip r:embed="rId5"/>
          <a:srcRect/>
          <a:stretch>
            <a:fillRect/>
          </a:stretch>
        </p:blipFill>
        <p:spPr bwMode="auto">
          <a:xfrm>
            <a:off x="838200" y="3962400"/>
            <a:ext cx="3408363" cy="2528888"/>
          </a:xfrm>
          <a:prstGeom prst="rect">
            <a:avLst/>
          </a:prstGeom>
          <a:noFill/>
          <a:ln w="9525">
            <a:noFill/>
            <a:miter lim="800000"/>
            <a:headEnd/>
            <a:tailEnd/>
          </a:ln>
        </p:spPr>
      </p:pic>
      <p:sp>
        <p:nvSpPr>
          <p:cNvPr id="329743" name="スライド番号プレースホルダ 9"/>
          <p:cNvSpPr>
            <a:spLocks noGrp="1"/>
          </p:cNvSpPr>
          <p:nvPr>
            <p:ph type="sldNum" sz="quarter" idx="12"/>
          </p:nvPr>
        </p:nvSpPr>
        <p:spPr>
          <a:noFill/>
        </p:spPr>
        <p:txBody>
          <a:bodyPr/>
          <a:lstStyle/>
          <a:p>
            <a:fld id="{C9256C06-B21C-4FC1-B409-8309B2713B97}" type="slidenum">
              <a:rPr lang="en-US" altLang="ja-JP" smtClean="0"/>
              <a:pPr/>
              <a:t>32</a:t>
            </a:fld>
            <a:endParaRPr lang="en-US" altLang="ja-JP" smtClean="0"/>
          </a:p>
        </p:txBody>
      </p:sp>
      <p:pic>
        <p:nvPicPr>
          <p:cNvPr id="329744" name="Picture 21"/>
          <p:cNvPicPr>
            <a:picLocks noChangeAspect="1" noChangeArrowheads="1"/>
          </p:cNvPicPr>
          <p:nvPr/>
        </p:nvPicPr>
        <p:blipFill>
          <a:blip r:embed="rId6"/>
          <a:srcRect/>
          <a:stretch>
            <a:fillRect/>
          </a:stretch>
        </p:blipFill>
        <p:spPr bwMode="auto">
          <a:xfrm>
            <a:off x="4572000" y="2057400"/>
            <a:ext cx="4256088" cy="4800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idx="4294967295"/>
          </p:nvPr>
        </p:nvSpPr>
        <p:spPr/>
        <p:txBody>
          <a:bodyPr/>
          <a:lstStyle/>
          <a:p>
            <a:pPr eaLnBrk="1" hangingPunct="1">
              <a:defRPr/>
            </a:pPr>
            <a:r>
              <a:rPr lang="en-US" altLang="ja-JP" sz="2400" u="sng" smtClean="0"/>
              <a:t>CVD-SiC</a:t>
            </a:r>
            <a:r>
              <a:rPr lang="ja-JP" altLang="en-US" sz="2400" u="sng" smtClean="0"/>
              <a:t>の反射率測定（結果）</a:t>
            </a:r>
            <a:endParaRPr lang="en-US" altLang="ja-JP" sz="2400" u="sng" smtClean="0"/>
          </a:p>
        </p:txBody>
      </p:sp>
      <p:sp>
        <p:nvSpPr>
          <p:cNvPr id="103437" name="Text Box 13"/>
          <p:cNvSpPr txBox="1">
            <a:spLocks noChangeArrowheads="1"/>
          </p:cNvSpPr>
          <p:nvPr/>
        </p:nvSpPr>
        <p:spPr bwMode="auto">
          <a:xfrm>
            <a:off x="2819400" y="6019800"/>
            <a:ext cx="5715000" cy="701675"/>
          </a:xfrm>
          <a:prstGeom prst="rect">
            <a:avLst/>
          </a:prstGeom>
          <a:solidFill>
            <a:srgbClr val="FF0000"/>
          </a:solidFill>
          <a:ln w="9525">
            <a:noFill/>
            <a:miter lim="800000"/>
            <a:headEnd/>
            <a:tailEnd/>
          </a:ln>
        </p:spPr>
        <p:txBody>
          <a:bodyPr>
            <a:spAutoFit/>
          </a:bodyPr>
          <a:lstStyle/>
          <a:p>
            <a:pPr>
              <a:defRPr/>
            </a:pPr>
            <a:r>
              <a:rPr lang="ja-JP" altLang="en-US" sz="2000" u="sng">
                <a:solidFill>
                  <a:schemeClr val="bg1"/>
                </a:solidFill>
                <a:effectLst>
                  <a:outerShdw blurRad="38100" dist="38100" dir="2700000" algn="tl">
                    <a:srgbClr val="000000"/>
                  </a:outerShdw>
                </a:effectLst>
              </a:rPr>
              <a:t>□高い再現性で</a:t>
            </a:r>
            <a:r>
              <a:rPr lang="en-US" altLang="ja-JP" sz="2000" u="sng">
                <a:solidFill>
                  <a:schemeClr val="bg1"/>
                </a:solidFill>
                <a:effectLst>
                  <a:outerShdw blurRad="38100" dist="38100" dir="2700000" algn="tl">
                    <a:srgbClr val="000000"/>
                  </a:outerShdw>
                </a:effectLst>
              </a:rPr>
              <a:t>30 ~</a:t>
            </a:r>
            <a:r>
              <a:rPr lang="ja-JP" altLang="en-US" sz="2000" u="sng">
                <a:solidFill>
                  <a:schemeClr val="bg1"/>
                </a:solidFill>
                <a:effectLst>
                  <a:outerShdw blurRad="38100" dist="38100" dir="2700000" algn="tl">
                    <a:srgbClr val="000000"/>
                  </a:outerShdw>
                </a:effectLst>
              </a:rPr>
              <a:t> </a:t>
            </a:r>
            <a:r>
              <a:rPr lang="en-US" altLang="ja-JP" sz="2000" u="sng">
                <a:solidFill>
                  <a:schemeClr val="bg1"/>
                </a:solidFill>
                <a:effectLst>
                  <a:outerShdw blurRad="38100" dist="38100" dir="2700000" algn="tl">
                    <a:srgbClr val="000000"/>
                  </a:outerShdw>
                </a:effectLst>
              </a:rPr>
              <a:t>50%</a:t>
            </a:r>
            <a:r>
              <a:rPr lang="ja-JP" altLang="en-US" sz="2000" u="sng">
                <a:solidFill>
                  <a:schemeClr val="bg1"/>
                </a:solidFill>
                <a:effectLst>
                  <a:outerShdw blurRad="38100" dist="38100" dir="2700000" algn="tl">
                    <a:srgbClr val="000000"/>
                  </a:outerShdw>
                </a:effectLst>
              </a:rPr>
              <a:t>の反射率を達成</a:t>
            </a:r>
          </a:p>
          <a:p>
            <a:pPr>
              <a:defRPr/>
            </a:pPr>
            <a:r>
              <a:rPr lang="ja-JP" altLang="en-US" sz="2000" u="sng">
                <a:solidFill>
                  <a:schemeClr val="bg1"/>
                </a:solidFill>
                <a:effectLst>
                  <a:outerShdw blurRad="38100" dist="38100" dir="2700000" algn="tl">
                    <a:srgbClr val="000000"/>
                  </a:outerShdw>
                </a:effectLst>
              </a:rPr>
              <a:t>□面粗さ</a:t>
            </a:r>
            <a:r>
              <a:rPr lang="en-US" altLang="ja-JP" sz="2000" u="sng">
                <a:solidFill>
                  <a:schemeClr val="bg1"/>
                </a:solidFill>
                <a:effectLst>
                  <a:outerShdw blurRad="38100" dist="38100" dir="2700000" algn="tl">
                    <a:srgbClr val="000000"/>
                  </a:outerShdw>
                </a:effectLst>
              </a:rPr>
              <a:t>0.4 nm</a:t>
            </a:r>
            <a:r>
              <a:rPr lang="ja-JP" altLang="en-US" sz="2000" u="sng">
                <a:solidFill>
                  <a:schemeClr val="bg1"/>
                </a:solidFill>
                <a:effectLst>
                  <a:outerShdw blurRad="38100" dist="38100" dir="2700000" algn="tl">
                    <a:srgbClr val="000000"/>
                  </a:outerShdw>
                </a:effectLst>
              </a:rPr>
              <a:t>以上（十分条件）</a:t>
            </a:r>
          </a:p>
        </p:txBody>
      </p:sp>
      <p:graphicFrame>
        <p:nvGraphicFramePr>
          <p:cNvPr id="605292" name="Group 108"/>
          <p:cNvGraphicFramePr>
            <a:graphicFrameLocks noGrp="1"/>
          </p:cNvGraphicFramePr>
          <p:nvPr/>
        </p:nvGraphicFramePr>
        <p:xfrm>
          <a:off x="0" y="4343400"/>
          <a:ext cx="1923098" cy="2438400"/>
        </p:xfrm>
        <a:graphic>
          <a:graphicData uri="http://schemas.openxmlformats.org/drawingml/2006/table">
            <a:tbl>
              <a:tblPr/>
              <a:tblGrid>
                <a:gridCol w="944880"/>
                <a:gridCol w="978218"/>
              </a:tblGrid>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Sample </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面粗さ</a:t>
                      </a:r>
                      <a:endPar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No. 1</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0.34 nm</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No. 3</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0.36 nm</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No. 1A</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0.42 nm</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No. 2A</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0.32 nm</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No. 5A</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0.39 nm</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No. 6A</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0.30 nm</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No. 7A</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0.22 nm</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pSp>
        <p:nvGrpSpPr>
          <p:cNvPr id="663592" name="Group 40"/>
          <p:cNvGrpSpPr>
            <a:grpSpLocks/>
          </p:cNvGrpSpPr>
          <p:nvPr/>
        </p:nvGrpSpPr>
        <p:grpSpPr bwMode="auto">
          <a:xfrm>
            <a:off x="0" y="1066800"/>
            <a:ext cx="4694238" cy="3933825"/>
            <a:chOff x="0" y="672"/>
            <a:chExt cx="2957" cy="2478"/>
          </a:xfrm>
        </p:grpSpPr>
        <p:sp>
          <p:nvSpPr>
            <p:cNvPr id="666661" name="Text Box 12"/>
            <p:cNvSpPr txBox="1">
              <a:spLocks noChangeArrowheads="1"/>
            </p:cNvSpPr>
            <p:nvPr/>
          </p:nvSpPr>
          <p:spPr bwMode="auto">
            <a:xfrm>
              <a:off x="1536" y="2784"/>
              <a:ext cx="1152" cy="366"/>
            </a:xfrm>
            <a:prstGeom prst="rect">
              <a:avLst/>
            </a:prstGeom>
            <a:solidFill>
              <a:schemeClr val="tx1"/>
            </a:solidFill>
            <a:ln w="9525">
              <a:noFill/>
              <a:miter lim="800000"/>
              <a:headEnd/>
              <a:tailEnd/>
            </a:ln>
          </p:spPr>
          <p:txBody>
            <a:bodyPr>
              <a:spAutoFit/>
            </a:bodyPr>
            <a:lstStyle/>
            <a:p>
              <a:r>
                <a:rPr lang="ja-JP" altLang="en-US" sz="1600" b="0">
                  <a:solidFill>
                    <a:schemeClr val="bg1"/>
                  </a:solidFill>
                </a:rPr>
                <a:t>各サンプルの反射率</a:t>
              </a:r>
            </a:p>
            <a:p>
              <a:r>
                <a:rPr lang="ja-JP" altLang="en-US" sz="1600" b="0">
                  <a:solidFill>
                    <a:schemeClr val="bg1"/>
                  </a:solidFill>
                </a:rPr>
                <a:t>（波長依存性）</a:t>
              </a:r>
            </a:p>
          </p:txBody>
        </p:sp>
        <p:pic>
          <p:nvPicPr>
            <p:cNvPr id="666662" name="Picture 1"/>
            <p:cNvPicPr>
              <a:picLocks noChangeAspect="1" noChangeArrowheads="1"/>
            </p:cNvPicPr>
            <p:nvPr/>
          </p:nvPicPr>
          <p:blipFill>
            <a:blip r:embed="rId3"/>
            <a:srcRect/>
            <a:stretch>
              <a:fillRect/>
            </a:stretch>
          </p:blipFill>
          <p:spPr bwMode="auto">
            <a:xfrm>
              <a:off x="0" y="672"/>
              <a:ext cx="2957" cy="2064"/>
            </a:xfrm>
            <a:prstGeom prst="rect">
              <a:avLst/>
            </a:prstGeom>
            <a:noFill/>
            <a:ln w="9525">
              <a:noFill/>
              <a:miter lim="800000"/>
              <a:headEnd/>
              <a:tailEnd/>
            </a:ln>
          </p:spPr>
        </p:pic>
      </p:grpSp>
      <p:grpSp>
        <p:nvGrpSpPr>
          <p:cNvPr id="666657" name="Group 38"/>
          <p:cNvGrpSpPr>
            <a:grpSpLocks/>
          </p:cNvGrpSpPr>
          <p:nvPr/>
        </p:nvGrpSpPr>
        <p:grpSpPr bwMode="auto">
          <a:xfrm>
            <a:off x="4495800" y="1066800"/>
            <a:ext cx="4648200" cy="3933825"/>
            <a:chOff x="2832" y="672"/>
            <a:chExt cx="2928" cy="2478"/>
          </a:xfrm>
        </p:grpSpPr>
        <p:sp>
          <p:nvSpPr>
            <p:cNvPr id="666659" name="Text Box 12"/>
            <p:cNvSpPr txBox="1">
              <a:spLocks noChangeArrowheads="1"/>
            </p:cNvSpPr>
            <p:nvPr/>
          </p:nvSpPr>
          <p:spPr bwMode="auto">
            <a:xfrm>
              <a:off x="3888" y="2784"/>
              <a:ext cx="1152" cy="366"/>
            </a:xfrm>
            <a:prstGeom prst="rect">
              <a:avLst/>
            </a:prstGeom>
            <a:solidFill>
              <a:schemeClr val="tx1"/>
            </a:solidFill>
            <a:ln w="9525">
              <a:noFill/>
              <a:miter lim="800000"/>
              <a:headEnd/>
              <a:tailEnd/>
            </a:ln>
          </p:spPr>
          <p:txBody>
            <a:bodyPr>
              <a:spAutoFit/>
            </a:bodyPr>
            <a:lstStyle/>
            <a:p>
              <a:r>
                <a:rPr lang="ja-JP" altLang="en-US" sz="1600" b="0">
                  <a:solidFill>
                    <a:schemeClr val="bg1"/>
                  </a:solidFill>
                </a:rPr>
                <a:t>各サンプルの反射率（入射角依存性）</a:t>
              </a:r>
            </a:p>
          </p:txBody>
        </p:sp>
        <p:pic>
          <p:nvPicPr>
            <p:cNvPr id="666660" name="Picture 2"/>
            <p:cNvPicPr>
              <a:picLocks noChangeAspect="1" noChangeArrowheads="1"/>
            </p:cNvPicPr>
            <p:nvPr/>
          </p:nvPicPr>
          <p:blipFill>
            <a:blip r:embed="rId4"/>
            <a:srcRect/>
            <a:stretch>
              <a:fillRect/>
            </a:stretch>
          </p:blipFill>
          <p:spPr bwMode="auto">
            <a:xfrm>
              <a:off x="2832" y="672"/>
              <a:ext cx="2928" cy="2037"/>
            </a:xfrm>
            <a:prstGeom prst="rect">
              <a:avLst/>
            </a:prstGeom>
            <a:noFill/>
            <a:ln w="9525">
              <a:noFill/>
              <a:miter lim="800000"/>
              <a:headEnd/>
              <a:tailEnd/>
            </a:ln>
          </p:spPr>
        </p:pic>
      </p:grpSp>
      <p:sp>
        <p:nvSpPr>
          <p:cNvPr id="666658" name="スライド番号プレースホルダ 8"/>
          <p:cNvSpPr>
            <a:spLocks noGrp="1"/>
          </p:cNvSpPr>
          <p:nvPr>
            <p:ph type="sldNum" sz="quarter" idx="12"/>
          </p:nvPr>
        </p:nvSpPr>
        <p:spPr>
          <a:noFill/>
        </p:spPr>
        <p:txBody>
          <a:bodyPr/>
          <a:lstStyle/>
          <a:p>
            <a:fld id="{0FDB8818-1C50-42BB-B004-912849F9A61C}" type="slidenum">
              <a:rPr lang="en-US" altLang="ja-JP" smtClean="0"/>
              <a:pPr/>
              <a:t>33</a:t>
            </a:fld>
            <a:endParaRPr lang="en-US" altLang="ja-JP"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63592"/>
                                        </p:tgtEl>
                                        <p:attrNameLst>
                                          <p:attrName>style.visibility</p:attrName>
                                        </p:attrNameLst>
                                      </p:cBhvr>
                                      <p:to>
                                        <p:strVal val="visible"/>
                                      </p:to>
                                    </p:set>
                                    <p:animEffect transition="in" filter="blinds(horizontal)">
                                      <p:cBhvr>
                                        <p:cTn id="7" dur="500"/>
                                        <p:tgtEl>
                                          <p:spTgt spid="66359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05292"/>
                                        </p:tgtEl>
                                        <p:attrNameLst>
                                          <p:attrName>style.visibility</p:attrName>
                                        </p:attrNameLst>
                                      </p:cBhvr>
                                      <p:to>
                                        <p:strVal val="visible"/>
                                      </p:to>
                                    </p:set>
                                    <p:animEffect transition="in" filter="blinds(horizontal)">
                                      <p:cBhvr>
                                        <p:cTn id="12" dur="500"/>
                                        <p:tgtEl>
                                          <p:spTgt spid="60529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3437"/>
                                        </p:tgtEl>
                                        <p:attrNameLst>
                                          <p:attrName>style.visibility</p:attrName>
                                        </p:attrNameLst>
                                      </p:cBhvr>
                                      <p:to>
                                        <p:strVal val="visible"/>
                                      </p:to>
                                    </p:set>
                                    <p:animEffect transition="in" filter="box(in)">
                                      <p:cBhvr>
                                        <p:cTn id="17" dur="500"/>
                                        <p:tgtEl>
                                          <p:spTgt spid="103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673" name="Rectangle 2"/>
          <p:cNvSpPr>
            <a:spLocks noGrp="1" noChangeArrowheads="1"/>
          </p:cNvSpPr>
          <p:nvPr>
            <p:ph type="title"/>
          </p:nvPr>
        </p:nvSpPr>
        <p:spPr>
          <a:xfrm>
            <a:off x="457200" y="304800"/>
            <a:ext cx="8229600" cy="720725"/>
          </a:xfrm>
        </p:spPr>
        <p:txBody>
          <a:bodyPr/>
          <a:lstStyle/>
          <a:p>
            <a:r>
              <a:rPr lang="ja-JP" altLang="en-US" smtClean="0">
                <a:effectLst/>
              </a:rPr>
              <a:t>その他の開発部位</a:t>
            </a:r>
          </a:p>
        </p:txBody>
      </p:sp>
      <p:sp>
        <p:nvSpPr>
          <p:cNvPr id="668674" name="Rectangle 3"/>
          <p:cNvSpPr>
            <a:spLocks noGrp="1" noChangeArrowheads="1"/>
          </p:cNvSpPr>
          <p:nvPr>
            <p:ph type="body" idx="1"/>
          </p:nvPr>
        </p:nvSpPr>
        <p:spPr>
          <a:xfrm>
            <a:off x="152400" y="1143000"/>
            <a:ext cx="3581400" cy="5715000"/>
          </a:xfrm>
        </p:spPr>
        <p:txBody>
          <a:bodyPr/>
          <a:lstStyle/>
          <a:p>
            <a:pPr>
              <a:lnSpc>
                <a:spcPct val="80000"/>
              </a:lnSpc>
            </a:pPr>
            <a:r>
              <a:rPr lang="ja-JP" altLang="en-US" sz="2000" smtClean="0">
                <a:solidFill>
                  <a:srgbClr val="FF0000"/>
                </a:solidFill>
              </a:rPr>
              <a:t>②　回折格子 </a:t>
            </a:r>
            <a:r>
              <a:rPr lang="en-US" altLang="ja-JP" sz="2000" smtClean="0">
                <a:solidFill>
                  <a:srgbClr val="FF0000"/>
                </a:solidFill>
              </a:rPr>
              <a:t>–1</a:t>
            </a:r>
            <a:r>
              <a:rPr lang="ja-JP" altLang="en-US" sz="2000" smtClean="0">
                <a:solidFill>
                  <a:srgbClr val="FF0000"/>
                </a:solidFill>
              </a:rPr>
              <a:t>次光回折効率を最適化</a:t>
            </a:r>
            <a:r>
              <a:rPr lang="en-US" altLang="ja-JP" sz="2000" smtClean="0">
                <a:solidFill>
                  <a:srgbClr val="FF0000"/>
                </a:solidFill>
              </a:rPr>
              <a:t>-</a:t>
            </a:r>
          </a:p>
          <a:p>
            <a:pPr lvl="1">
              <a:lnSpc>
                <a:spcPct val="80000"/>
              </a:lnSpc>
            </a:pPr>
            <a:r>
              <a:rPr lang="ja-JP" altLang="en-US" sz="1800" smtClean="0">
                <a:solidFill>
                  <a:srgbClr val="FF0000"/>
                </a:solidFill>
              </a:rPr>
              <a:t>素材：</a:t>
            </a:r>
            <a:r>
              <a:rPr lang="en-US" altLang="ja-JP" sz="1800" smtClean="0">
                <a:solidFill>
                  <a:srgbClr val="FF0000"/>
                </a:solidFill>
              </a:rPr>
              <a:t>CVD-SiC</a:t>
            </a:r>
          </a:p>
          <a:p>
            <a:pPr lvl="1">
              <a:lnSpc>
                <a:spcPct val="80000"/>
              </a:lnSpc>
            </a:pPr>
            <a:r>
              <a:rPr lang="ja-JP" altLang="en-US" sz="1800" smtClean="0">
                <a:solidFill>
                  <a:srgbClr val="FF0000"/>
                </a:solidFill>
              </a:rPr>
              <a:t>形状：ラミナー型</a:t>
            </a:r>
            <a:endParaRPr lang="en-US" altLang="ja-JP" sz="1800" smtClean="0">
              <a:solidFill>
                <a:srgbClr val="FF0000"/>
              </a:solidFill>
            </a:endParaRPr>
          </a:p>
          <a:p>
            <a:pPr lvl="1">
              <a:lnSpc>
                <a:spcPct val="80000"/>
              </a:lnSpc>
            </a:pPr>
            <a:r>
              <a:rPr lang="ja-JP" altLang="en-US" sz="1800" smtClean="0">
                <a:solidFill>
                  <a:srgbClr val="FF0000"/>
                </a:solidFill>
              </a:rPr>
              <a:t>溝本数：</a:t>
            </a:r>
            <a:r>
              <a:rPr lang="en-US" altLang="ja-JP" sz="1800" smtClean="0">
                <a:solidFill>
                  <a:srgbClr val="FF0000"/>
                </a:solidFill>
              </a:rPr>
              <a:t>1800 Lines/mm</a:t>
            </a:r>
          </a:p>
          <a:p>
            <a:pPr lvl="1">
              <a:lnSpc>
                <a:spcPct val="80000"/>
              </a:lnSpc>
            </a:pPr>
            <a:r>
              <a:rPr lang="ja-JP" altLang="en-US" sz="1800" smtClean="0">
                <a:solidFill>
                  <a:srgbClr val="FF0000"/>
                </a:solidFill>
              </a:rPr>
              <a:t>溝深さ：</a:t>
            </a:r>
            <a:r>
              <a:rPr lang="en-US" altLang="ja-JP" sz="1800" smtClean="0">
                <a:solidFill>
                  <a:srgbClr val="FF0000"/>
                </a:solidFill>
              </a:rPr>
              <a:t>22 nm</a:t>
            </a:r>
          </a:p>
          <a:p>
            <a:pPr lvl="1">
              <a:lnSpc>
                <a:spcPct val="80000"/>
              </a:lnSpc>
            </a:pPr>
            <a:endParaRPr lang="ja-JP" altLang="en-US" sz="1800" smtClean="0">
              <a:solidFill>
                <a:srgbClr val="FF0000"/>
              </a:solidFill>
            </a:endParaRPr>
          </a:p>
          <a:p>
            <a:pPr>
              <a:lnSpc>
                <a:spcPct val="80000"/>
              </a:lnSpc>
            </a:pPr>
            <a:r>
              <a:rPr lang="en-US" altLang="ja-JP" sz="2000" smtClean="0"/>
              <a:t>③</a:t>
            </a:r>
            <a:r>
              <a:rPr lang="ja-JP" altLang="en-US" sz="2000" smtClean="0"/>
              <a:t>　光検出器　</a:t>
            </a:r>
            <a:r>
              <a:rPr lang="en-US" altLang="ja-JP" sz="2000" smtClean="0"/>
              <a:t>–</a:t>
            </a:r>
            <a:r>
              <a:rPr lang="ja-JP" altLang="en-US" sz="2000" smtClean="0"/>
              <a:t>量子効率の向上</a:t>
            </a:r>
            <a:r>
              <a:rPr lang="en-US" altLang="ja-JP" sz="2000" smtClean="0"/>
              <a:t>-</a:t>
            </a:r>
          </a:p>
          <a:p>
            <a:pPr lvl="1">
              <a:lnSpc>
                <a:spcPct val="80000"/>
              </a:lnSpc>
            </a:pPr>
            <a:r>
              <a:rPr lang="en-US" altLang="ja-JP" sz="1800" smtClean="0"/>
              <a:t>Detector: MCP</a:t>
            </a:r>
          </a:p>
          <a:p>
            <a:pPr lvl="1">
              <a:lnSpc>
                <a:spcPct val="80000"/>
              </a:lnSpc>
            </a:pPr>
            <a:r>
              <a:rPr lang="en-US" altLang="ja-JP" sz="1800" smtClean="0"/>
              <a:t>Bias angle : 20 degree</a:t>
            </a:r>
          </a:p>
          <a:p>
            <a:pPr lvl="1">
              <a:lnSpc>
                <a:spcPct val="80000"/>
              </a:lnSpc>
            </a:pPr>
            <a:r>
              <a:rPr lang="en-US" altLang="ja-JP" sz="1800" smtClean="0"/>
              <a:t>Photocathode: CsI</a:t>
            </a:r>
          </a:p>
          <a:p>
            <a:pPr lvl="1">
              <a:lnSpc>
                <a:spcPct val="80000"/>
              </a:lnSpc>
            </a:pPr>
            <a:endParaRPr lang="ja-JP" altLang="en-US" sz="1800" smtClean="0"/>
          </a:p>
          <a:p>
            <a:pPr>
              <a:lnSpc>
                <a:spcPct val="80000"/>
              </a:lnSpc>
            </a:pPr>
            <a:r>
              <a:rPr lang="ja-JP" altLang="en-US" sz="2000" smtClean="0"/>
              <a:t>④　遮蔽　－ガンマ線ノイズを防ぐ構造の最適化－</a:t>
            </a:r>
            <a:endParaRPr lang="en-US" altLang="ja-JP" sz="2000" smtClean="0"/>
          </a:p>
          <a:p>
            <a:pPr lvl="1">
              <a:lnSpc>
                <a:spcPct val="80000"/>
              </a:lnSpc>
            </a:pPr>
            <a:r>
              <a:rPr lang="ja-JP" altLang="en-US" sz="1800" smtClean="0"/>
              <a:t>遮蔽構造：</a:t>
            </a:r>
            <a:r>
              <a:rPr lang="en-US" altLang="ja-JP" sz="1800" smtClean="0"/>
              <a:t>2 mm Aluminum and 8 mm SUS304 shield</a:t>
            </a:r>
          </a:p>
          <a:p>
            <a:pPr lvl="1">
              <a:lnSpc>
                <a:spcPct val="80000"/>
              </a:lnSpc>
            </a:pPr>
            <a:r>
              <a:rPr lang="ja-JP" altLang="en-US" sz="1800" smtClean="0"/>
              <a:t>軌道高度：</a:t>
            </a:r>
            <a:r>
              <a:rPr lang="en-US" altLang="ja-JP" sz="1800" smtClean="0"/>
              <a:t>1000 ~ 1200 km</a:t>
            </a:r>
            <a:endParaRPr lang="ja-JP" altLang="en-US" sz="1800" smtClean="0"/>
          </a:p>
        </p:txBody>
      </p:sp>
      <p:sp>
        <p:nvSpPr>
          <p:cNvPr id="668675" name="スライド番号プレースホルダ 3"/>
          <p:cNvSpPr>
            <a:spLocks noGrp="1"/>
          </p:cNvSpPr>
          <p:nvPr>
            <p:ph type="sldNum" sz="quarter" idx="12"/>
          </p:nvPr>
        </p:nvSpPr>
        <p:spPr>
          <a:noFill/>
        </p:spPr>
        <p:txBody>
          <a:bodyPr/>
          <a:lstStyle/>
          <a:p>
            <a:fld id="{4E1E1227-B519-4289-B3C8-B6CD8F4FD72C}" type="slidenum">
              <a:rPr lang="en-US" altLang="ja-JP" smtClean="0"/>
              <a:pPr/>
              <a:t>34</a:t>
            </a:fld>
            <a:endParaRPr lang="en-US" altLang="ja-JP" smtClean="0"/>
          </a:p>
        </p:txBody>
      </p:sp>
      <p:pic>
        <p:nvPicPr>
          <p:cNvPr id="668678" name="Picture 66" descr="EXCEED全体像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581400" y="1219200"/>
            <a:ext cx="5562600" cy="19272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2" name="Rectangle 2"/>
          <p:cNvSpPr>
            <a:spLocks noGrp="1" noChangeArrowheads="1"/>
          </p:cNvSpPr>
          <p:nvPr>
            <p:ph type="title"/>
          </p:nvPr>
        </p:nvSpPr>
        <p:spPr>
          <a:noFill/>
          <a:ln/>
        </p:spPr>
        <p:txBody>
          <a:bodyPr/>
          <a:lstStyle/>
          <a:p>
            <a:r>
              <a:rPr lang="ja-JP" altLang="en-US" dirty="0" smtClean="0">
                <a:effectLst/>
              </a:rPr>
              <a:t>回折格子最適化</a:t>
            </a:r>
          </a:p>
        </p:txBody>
      </p:sp>
      <p:sp>
        <p:nvSpPr>
          <p:cNvPr id="757763" name="Rectangle 3"/>
          <p:cNvSpPr>
            <a:spLocks noGrp="1" noChangeArrowheads="1"/>
          </p:cNvSpPr>
          <p:nvPr>
            <p:ph type="body" idx="1"/>
          </p:nvPr>
        </p:nvSpPr>
        <p:spPr>
          <a:xfrm>
            <a:off x="457200" y="1600200"/>
            <a:ext cx="2895600" cy="3581400"/>
          </a:xfrm>
        </p:spPr>
        <p:txBody>
          <a:bodyPr/>
          <a:lstStyle/>
          <a:p>
            <a:pPr>
              <a:lnSpc>
                <a:spcPct val="90000"/>
              </a:lnSpc>
            </a:pPr>
            <a:r>
              <a:rPr lang="ja-JP" altLang="en-US" sz="2400" smtClean="0"/>
              <a:t>光学設計</a:t>
            </a:r>
          </a:p>
          <a:p>
            <a:pPr lvl="1">
              <a:lnSpc>
                <a:spcPct val="90000"/>
              </a:lnSpc>
            </a:pPr>
            <a:r>
              <a:rPr lang="ja-JP" altLang="en-US" sz="2000" smtClean="0"/>
              <a:t>波長・空間分解能</a:t>
            </a:r>
          </a:p>
          <a:p>
            <a:pPr>
              <a:lnSpc>
                <a:spcPct val="90000"/>
              </a:lnSpc>
            </a:pPr>
            <a:r>
              <a:rPr lang="ja-JP" altLang="en-US" sz="2400" smtClean="0"/>
              <a:t>波形決定</a:t>
            </a:r>
          </a:p>
          <a:p>
            <a:pPr lvl="1">
              <a:lnSpc>
                <a:spcPct val="90000"/>
              </a:lnSpc>
            </a:pPr>
            <a:r>
              <a:rPr lang="ja-JP" altLang="en-US" sz="2000" smtClean="0"/>
              <a:t>回折効率・波長分散</a:t>
            </a:r>
          </a:p>
          <a:p>
            <a:pPr>
              <a:lnSpc>
                <a:spcPct val="90000"/>
              </a:lnSpc>
            </a:pPr>
            <a:r>
              <a:rPr lang="ja-JP" altLang="en-US" sz="2400" smtClean="0"/>
              <a:t>試作評価</a:t>
            </a:r>
          </a:p>
          <a:p>
            <a:pPr lvl="1">
              <a:lnSpc>
                <a:spcPct val="90000"/>
              </a:lnSpc>
            </a:pPr>
            <a:r>
              <a:rPr lang="en-US" altLang="ja-JP" sz="2000" smtClean="0"/>
              <a:t>CVD-SiC</a:t>
            </a:r>
            <a:r>
              <a:rPr lang="ja-JP" altLang="en-US" sz="2000" smtClean="0"/>
              <a:t>への刻印（実際は露光・現像・スパッタ）で理論値とのずれは？</a:t>
            </a:r>
          </a:p>
        </p:txBody>
      </p:sp>
      <p:pic>
        <p:nvPicPr>
          <p:cNvPr id="757764" name="図 1"/>
          <p:cNvPicPr>
            <a:picLocks noChangeAspect="1" noChangeArrowheads="1"/>
          </p:cNvPicPr>
          <p:nvPr/>
        </p:nvPicPr>
        <p:blipFill>
          <a:blip r:embed="rId2"/>
          <a:srcRect/>
          <a:stretch>
            <a:fillRect/>
          </a:stretch>
        </p:blipFill>
        <p:spPr bwMode="auto">
          <a:xfrm>
            <a:off x="3657600" y="1143000"/>
            <a:ext cx="3810000" cy="1520825"/>
          </a:xfrm>
          <a:prstGeom prst="rect">
            <a:avLst/>
          </a:prstGeom>
          <a:noFill/>
          <a:ln w="9525">
            <a:noFill/>
            <a:miter lim="800000"/>
            <a:headEnd/>
            <a:tailEnd/>
          </a:ln>
        </p:spPr>
      </p:pic>
      <p:pic>
        <p:nvPicPr>
          <p:cNvPr id="757765" name="図 3"/>
          <p:cNvPicPr>
            <a:picLocks noChangeAspect="1" noChangeArrowheads="1"/>
          </p:cNvPicPr>
          <p:nvPr/>
        </p:nvPicPr>
        <p:blipFill>
          <a:blip r:embed="rId3"/>
          <a:srcRect/>
          <a:stretch>
            <a:fillRect/>
          </a:stretch>
        </p:blipFill>
        <p:spPr bwMode="auto">
          <a:xfrm>
            <a:off x="5602288" y="2743200"/>
            <a:ext cx="3541712" cy="2546350"/>
          </a:xfrm>
          <a:prstGeom prst="rect">
            <a:avLst/>
          </a:prstGeom>
          <a:noFill/>
          <a:ln w="9525">
            <a:noFill/>
            <a:miter lim="800000"/>
            <a:headEnd/>
            <a:tailEnd/>
          </a:ln>
        </p:spPr>
      </p:pic>
      <p:pic>
        <p:nvPicPr>
          <p:cNvPr id="757766" name="図 4"/>
          <p:cNvPicPr>
            <a:picLocks noChangeAspect="1" noChangeArrowheads="1"/>
          </p:cNvPicPr>
          <p:nvPr/>
        </p:nvPicPr>
        <p:blipFill>
          <a:blip r:embed="rId4"/>
          <a:srcRect/>
          <a:stretch>
            <a:fillRect/>
          </a:stretch>
        </p:blipFill>
        <p:spPr bwMode="auto">
          <a:xfrm>
            <a:off x="3467100" y="4114800"/>
            <a:ext cx="2209800" cy="1117600"/>
          </a:xfrm>
          <a:prstGeom prst="rect">
            <a:avLst/>
          </a:prstGeom>
          <a:noFill/>
          <a:ln w="9525">
            <a:noFill/>
            <a:miter lim="800000"/>
            <a:headEnd/>
            <a:tailEnd/>
          </a:ln>
        </p:spPr>
      </p:pic>
      <p:sp>
        <p:nvSpPr>
          <p:cNvPr id="757767" name="Text Box 7"/>
          <p:cNvSpPr txBox="1">
            <a:spLocks noChangeArrowheads="1"/>
          </p:cNvSpPr>
          <p:nvPr/>
        </p:nvSpPr>
        <p:spPr bwMode="auto">
          <a:xfrm>
            <a:off x="677863" y="5791200"/>
            <a:ext cx="7788275" cy="825500"/>
          </a:xfrm>
          <a:prstGeom prst="rect">
            <a:avLst/>
          </a:prstGeom>
          <a:noFill/>
          <a:ln w="9525">
            <a:noFill/>
            <a:miter lim="800000"/>
            <a:headEnd/>
            <a:tailEnd/>
          </a:ln>
          <a:effectLst/>
        </p:spPr>
        <p:txBody>
          <a:bodyPr>
            <a:spAutoFit/>
          </a:bodyPr>
          <a:lstStyle/>
          <a:p>
            <a:r>
              <a:rPr lang="ja-JP" altLang="en-US" sz="1600"/>
              <a:t>波長・空間方向に別々の曲率をもつトロイダル形状が最適。このときの設置誤差は</a:t>
            </a:r>
            <a:r>
              <a:rPr lang="en-US" altLang="ja-JP" sz="1600"/>
              <a:t>0.5mm</a:t>
            </a:r>
            <a:r>
              <a:rPr lang="ja-JP" altLang="en-US" sz="1600"/>
              <a:t>まで許容</a:t>
            </a:r>
          </a:p>
          <a:p>
            <a:r>
              <a:rPr lang="ja-JP" altLang="en-US" sz="1600"/>
              <a:t>空間分解能</a:t>
            </a:r>
            <a:r>
              <a:rPr lang="en-US" altLang="ja-JP" sz="1600"/>
              <a:t>10”, </a:t>
            </a:r>
            <a:r>
              <a:rPr lang="ja-JP" altLang="en-US" sz="1600"/>
              <a:t>波長分解能</a:t>
            </a:r>
            <a:r>
              <a:rPr lang="en-US" altLang="ja-JP" sz="1600"/>
              <a:t>2ÅFWHM</a:t>
            </a:r>
            <a:r>
              <a:rPr lang="ja-JP" altLang="en-US" sz="1600"/>
              <a:t>を達成可能</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810" name="Rectangle 2"/>
          <p:cNvSpPr>
            <a:spLocks noGrp="1" noChangeArrowheads="1"/>
          </p:cNvSpPr>
          <p:nvPr>
            <p:ph type="title"/>
          </p:nvPr>
        </p:nvSpPr>
        <p:spPr>
          <a:noFill/>
          <a:ln/>
        </p:spPr>
        <p:txBody>
          <a:bodyPr/>
          <a:lstStyle/>
          <a:p>
            <a:r>
              <a:rPr lang="ja-JP" altLang="en-US" dirty="0" smtClean="0">
                <a:effectLst/>
              </a:rPr>
              <a:t>回折格子最適化</a:t>
            </a:r>
          </a:p>
        </p:txBody>
      </p:sp>
      <p:sp>
        <p:nvSpPr>
          <p:cNvPr id="759811" name="Rectangle 3"/>
          <p:cNvSpPr>
            <a:spLocks noGrp="1" noChangeArrowheads="1"/>
          </p:cNvSpPr>
          <p:nvPr>
            <p:ph type="body" idx="1"/>
          </p:nvPr>
        </p:nvSpPr>
        <p:spPr>
          <a:xfrm>
            <a:off x="457200" y="1600200"/>
            <a:ext cx="2895600" cy="3581400"/>
          </a:xfrm>
        </p:spPr>
        <p:txBody>
          <a:bodyPr/>
          <a:lstStyle/>
          <a:p>
            <a:pPr>
              <a:lnSpc>
                <a:spcPct val="90000"/>
              </a:lnSpc>
            </a:pPr>
            <a:r>
              <a:rPr lang="ja-JP" altLang="en-US" sz="2400" smtClean="0"/>
              <a:t>光学設計</a:t>
            </a:r>
          </a:p>
          <a:p>
            <a:pPr lvl="1">
              <a:lnSpc>
                <a:spcPct val="90000"/>
              </a:lnSpc>
            </a:pPr>
            <a:r>
              <a:rPr lang="ja-JP" altLang="en-US" sz="2000" smtClean="0"/>
              <a:t>波長・空間分解能</a:t>
            </a:r>
          </a:p>
          <a:p>
            <a:pPr>
              <a:lnSpc>
                <a:spcPct val="90000"/>
              </a:lnSpc>
            </a:pPr>
            <a:r>
              <a:rPr lang="ja-JP" altLang="en-US" sz="2400" smtClean="0"/>
              <a:t>波形決定</a:t>
            </a:r>
          </a:p>
          <a:p>
            <a:pPr lvl="1">
              <a:lnSpc>
                <a:spcPct val="90000"/>
              </a:lnSpc>
            </a:pPr>
            <a:r>
              <a:rPr lang="ja-JP" altLang="en-US" sz="2000" smtClean="0"/>
              <a:t>回折効率・波長分散</a:t>
            </a:r>
          </a:p>
          <a:p>
            <a:pPr>
              <a:lnSpc>
                <a:spcPct val="90000"/>
              </a:lnSpc>
            </a:pPr>
            <a:r>
              <a:rPr lang="ja-JP" altLang="en-US" sz="2400" smtClean="0"/>
              <a:t>試作評価</a:t>
            </a:r>
          </a:p>
          <a:p>
            <a:pPr lvl="1">
              <a:lnSpc>
                <a:spcPct val="90000"/>
              </a:lnSpc>
            </a:pPr>
            <a:r>
              <a:rPr lang="en-US" altLang="ja-JP" sz="2000" smtClean="0"/>
              <a:t>CVD-SiC</a:t>
            </a:r>
            <a:r>
              <a:rPr lang="ja-JP" altLang="en-US" sz="2000" smtClean="0"/>
              <a:t>への刻印（実際は露光・現像・スパッタ）で理論値とのずれは？</a:t>
            </a:r>
          </a:p>
        </p:txBody>
      </p:sp>
      <p:pic>
        <p:nvPicPr>
          <p:cNvPr id="759816" name="Picture 8" descr="回折格子説明図"/>
          <p:cNvPicPr>
            <a:picLocks noChangeAspect="1" noChangeArrowheads="1"/>
          </p:cNvPicPr>
          <p:nvPr/>
        </p:nvPicPr>
        <p:blipFill>
          <a:blip r:embed="rId2"/>
          <a:srcRect/>
          <a:stretch>
            <a:fillRect/>
          </a:stretch>
        </p:blipFill>
        <p:spPr bwMode="auto">
          <a:xfrm>
            <a:off x="3773488" y="2408238"/>
            <a:ext cx="5370512" cy="1020762"/>
          </a:xfrm>
          <a:prstGeom prst="rect">
            <a:avLst/>
          </a:prstGeom>
          <a:noFill/>
          <a:ln w="9525">
            <a:noFill/>
            <a:miter lim="800000"/>
            <a:headEnd/>
            <a:tailEnd/>
          </a:ln>
        </p:spPr>
      </p:pic>
      <p:pic>
        <p:nvPicPr>
          <p:cNvPr id="759817" name="Picture 9"/>
          <p:cNvPicPr>
            <a:picLocks noChangeAspect="1" noChangeArrowheads="1"/>
          </p:cNvPicPr>
          <p:nvPr/>
        </p:nvPicPr>
        <p:blipFill>
          <a:blip r:embed="rId3"/>
          <a:srcRect/>
          <a:stretch>
            <a:fillRect/>
          </a:stretch>
        </p:blipFill>
        <p:spPr bwMode="auto">
          <a:xfrm>
            <a:off x="4038600" y="3429000"/>
            <a:ext cx="4038600" cy="2794000"/>
          </a:xfrm>
          <a:prstGeom prst="rect">
            <a:avLst/>
          </a:prstGeom>
          <a:noFill/>
          <a:ln w="9525">
            <a:noFill/>
            <a:miter lim="800000"/>
            <a:headEnd/>
            <a:tailEnd/>
          </a:ln>
        </p:spPr>
      </p:pic>
      <p:sp>
        <p:nvSpPr>
          <p:cNvPr id="759818" name="Text Box 10"/>
          <p:cNvSpPr txBox="1">
            <a:spLocks noChangeArrowheads="1"/>
          </p:cNvSpPr>
          <p:nvPr/>
        </p:nvSpPr>
        <p:spPr bwMode="auto">
          <a:xfrm>
            <a:off x="4191000" y="1371600"/>
            <a:ext cx="4953000" cy="825500"/>
          </a:xfrm>
          <a:prstGeom prst="rect">
            <a:avLst/>
          </a:prstGeom>
          <a:noFill/>
          <a:ln w="9525">
            <a:noFill/>
            <a:miter lim="800000"/>
            <a:headEnd/>
            <a:tailEnd/>
          </a:ln>
          <a:effectLst/>
        </p:spPr>
        <p:txBody>
          <a:bodyPr>
            <a:spAutoFit/>
          </a:bodyPr>
          <a:lstStyle/>
          <a:p>
            <a:r>
              <a:rPr lang="ja-JP" altLang="en-US" sz="1600" b="0"/>
              <a:t>溝の形状・周期・深さを決める</a:t>
            </a:r>
          </a:p>
          <a:p>
            <a:r>
              <a:rPr lang="ja-JP" altLang="en-US" sz="1600" b="0"/>
              <a:t>フォログラフィック手法ならば、理論的な最適形状であるラミナーが実現できるはず。</a:t>
            </a:r>
          </a:p>
        </p:txBody>
      </p:sp>
      <p:sp>
        <p:nvSpPr>
          <p:cNvPr id="759819" name="Text Box 11"/>
          <p:cNvSpPr txBox="1">
            <a:spLocks noChangeArrowheads="1"/>
          </p:cNvSpPr>
          <p:nvPr/>
        </p:nvSpPr>
        <p:spPr bwMode="auto">
          <a:xfrm>
            <a:off x="592138" y="6248400"/>
            <a:ext cx="7210425" cy="336550"/>
          </a:xfrm>
          <a:prstGeom prst="rect">
            <a:avLst/>
          </a:prstGeom>
          <a:noFill/>
          <a:ln w="9525">
            <a:noFill/>
            <a:miter lim="800000"/>
            <a:headEnd/>
            <a:tailEnd/>
          </a:ln>
          <a:effectLst/>
        </p:spPr>
        <p:txBody>
          <a:bodyPr wrap="none">
            <a:spAutoFit/>
          </a:bodyPr>
          <a:lstStyle/>
          <a:p>
            <a:r>
              <a:rPr lang="en-US" altLang="ja-JP" sz="1600" b="0"/>
              <a:t>6</a:t>
            </a:r>
            <a:r>
              <a:rPr lang="ja-JP" altLang="en-US" sz="1600" b="0"/>
              <a:t>通りの溝深さ（</a:t>
            </a:r>
            <a:r>
              <a:rPr lang="en-US" altLang="ja-JP" sz="1600" b="0"/>
              <a:t>8,15, 20, 22, 26, 39 nm</a:t>
            </a:r>
            <a:r>
              <a:rPr lang="ja-JP" altLang="en-US" sz="1600" b="0"/>
              <a:t>）のサンプルを作成し、回折効率を測定</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Rectangle 2"/>
          <p:cNvSpPr>
            <a:spLocks noGrp="1" noChangeArrowheads="1"/>
          </p:cNvSpPr>
          <p:nvPr>
            <p:ph type="title"/>
          </p:nvPr>
        </p:nvSpPr>
        <p:spPr>
          <a:noFill/>
          <a:ln/>
        </p:spPr>
        <p:txBody>
          <a:bodyPr/>
          <a:lstStyle/>
          <a:p>
            <a:r>
              <a:rPr lang="ja-JP" altLang="en-US" dirty="0" smtClean="0">
                <a:effectLst/>
              </a:rPr>
              <a:t>回折格子最適化</a:t>
            </a:r>
          </a:p>
        </p:txBody>
      </p:sp>
      <p:sp>
        <p:nvSpPr>
          <p:cNvPr id="760835" name="Rectangle 3"/>
          <p:cNvSpPr>
            <a:spLocks noGrp="1" noChangeArrowheads="1"/>
          </p:cNvSpPr>
          <p:nvPr>
            <p:ph type="body" idx="1"/>
          </p:nvPr>
        </p:nvSpPr>
        <p:spPr>
          <a:xfrm>
            <a:off x="457200" y="1600200"/>
            <a:ext cx="2895600" cy="3581400"/>
          </a:xfrm>
        </p:spPr>
        <p:txBody>
          <a:bodyPr/>
          <a:lstStyle/>
          <a:p>
            <a:pPr>
              <a:lnSpc>
                <a:spcPct val="90000"/>
              </a:lnSpc>
            </a:pPr>
            <a:r>
              <a:rPr lang="ja-JP" altLang="en-US" sz="2400" smtClean="0"/>
              <a:t>光学設計</a:t>
            </a:r>
          </a:p>
          <a:p>
            <a:pPr lvl="1">
              <a:lnSpc>
                <a:spcPct val="90000"/>
              </a:lnSpc>
            </a:pPr>
            <a:r>
              <a:rPr lang="ja-JP" altLang="en-US" sz="2000" smtClean="0"/>
              <a:t>波長・空間分解能</a:t>
            </a:r>
          </a:p>
          <a:p>
            <a:pPr>
              <a:lnSpc>
                <a:spcPct val="90000"/>
              </a:lnSpc>
            </a:pPr>
            <a:r>
              <a:rPr lang="ja-JP" altLang="en-US" sz="2400" smtClean="0"/>
              <a:t>波形決定</a:t>
            </a:r>
          </a:p>
          <a:p>
            <a:pPr lvl="1">
              <a:lnSpc>
                <a:spcPct val="90000"/>
              </a:lnSpc>
            </a:pPr>
            <a:r>
              <a:rPr lang="ja-JP" altLang="en-US" sz="2000" smtClean="0"/>
              <a:t>回折効率・波長分散</a:t>
            </a:r>
          </a:p>
          <a:p>
            <a:pPr>
              <a:lnSpc>
                <a:spcPct val="90000"/>
              </a:lnSpc>
            </a:pPr>
            <a:r>
              <a:rPr lang="ja-JP" altLang="en-US" sz="2400" smtClean="0"/>
              <a:t>試作評価</a:t>
            </a:r>
          </a:p>
          <a:p>
            <a:pPr lvl="1">
              <a:lnSpc>
                <a:spcPct val="90000"/>
              </a:lnSpc>
            </a:pPr>
            <a:r>
              <a:rPr lang="en-US" altLang="ja-JP" sz="2000" smtClean="0"/>
              <a:t>CVD-SiC</a:t>
            </a:r>
            <a:r>
              <a:rPr lang="ja-JP" altLang="en-US" sz="2000" smtClean="0"/>
              <a:t>への刻印（実際は露光・現像・スパッタ）で理論値とのずれは？</a:t>
            </a:r>
          </a:p>
        </p:txBody>
      </p:sp>
      <p:pic>
        <p:nvPicPr>
          <p:cNvPr id="760885" name="Picture 53"/>
          <p:cNvPicPr>
            <a:picLocks noChangeAspect="1" noChangeArrowheads="1"/>
          </p:cNvPicPr>
          <p:nvPr/>
        </p:nvPicPr>
        <p:blipFill>
          <a:blip r:embed="rId2"/>
          <a:srcRect/>
          <a:stretch>
            <a:fillRect/>
          </a:stretch>
        </p:blipFill>
        <p:spPr bwMode="auto">
          <a:xfrm>
            <a:off x="3505200" y="1371600"/>
            <a:ext cx="2790825" cy="1790700"/>
          </a:xfrm>
          <a:prstGeom prst="rect">
            <a:avLst/>
          </a:prstGeom>
          <a:noFill/>
          <a:ln w="9525">
            <a:noFill/>
            <a:miter lim="800000"/>
            <a:headEnd/>
            <a:tailEnd/>
          </a:ln>
        </p:spPr>
      </p:pic>
      <p:pic>
        <p:nvPicPr>
          <p:cNvPr id="760886" name="Picture 54"/>
          <p:cNvPicPr>
            <a:picLocks noChangeAspect="1" noChangeArrowheads="1"/>
          </p:cNvPicPr>
          <p:nvPr/>
        </p:nvPicPr>
        <p:blipFill>
          <a:blip r:embed="rId3"/>
          <a:srcRect/>
          <a:stretch>
            <a:fillRect/>
          </a:stretch>
        </p:blipFill>
        <p:spPr bwMode="auto">
          <a:xfrm>
            <a:off x="6372225" y="1371600"/>
            <a:ext cx="2771775" cy="1771650"/>
          </a:xfrm>
          <a:prstGeom prst="rect">
            <a:avLst/>
          </a:prstGeom>
          <a:noFill/>
          <a:ln w="9525">
            <a:noFill/>
            <a:miter lim="800000"/>
            <a:headEnd/>
            <a:tailEnd/>
          </a:ln>
        </p:spPr>
      </p:pic>
      <p:pic>
        <p:nvPicPr>
          <p:cNvPr id="760887" name="Picture 55"/>
          <p:cNvPicPr>
            <a:picLocks noChangeAspect="1" noChangeArrowheads="1"/>
          </p:cNvPicPr>
          <p:nvPr/>
        </p:nvPicPr>
        <p:blipFill>
          <a:blip r:embed="rId4"/>
          <a:srcRect/>
          <a:stretch>
            <a:fillRect/>
          </a:stretch>
        </p:blipFill>
        <p:spPr bwMode="auto">
          <a:xfrm>
            <a:off x="3505200" y="3200400"/>
            <a:ext cx="2809875" cy="1800225"/>
          </a:xfrm>
          <a:prstGeom prst="rect">
            <a:avLst/>
          </a:prstGeom>
          <a:noFill/>
          <a:ln w="9525">
            <a:noFill/>
            <a:miter lim="800000"/>
            <a:headEnd/>
            <a:tailEnd/>
          </a:ln>
        </p:spPr>
      </p:pic>
      <p:pic>
        <p:nvPicPr>
          <p:cNvPr id="760888" name="Picture 56"/>
          <p:cNvPicPr>
            <a:picLocks noChangeAspect="1" noChangeArrowheads="1"/>
          </p:cNvPicPr>
          <p:nvPr/>
        </p:nvPicPr>
        <p:blipFill>
          <a:blip r:embed="rId5"/>
          <a:srcRect/>
          <a:stretch>
            <a:fillRect/>
          </a:stretch>
        </p:blipFill>
        <p:spPr bwMode="auto">
          <a:xfrm>
            <a:off x="6284913" y="3200400"/>
            <a:ext cx="2859087" cy="1819275"/>
          </a:xfrm>
          <a:prstGeom prst="rect">
            <a:avLst/>
          </a:prstGeom>
          <a:noFill/>
          <a:ln w="9525">
            <a:noFill/>
            <a:miter lim="800000"/>
            <a:headEnd/>
            <a:tailEnd/>
          </a:ln>
        </p:spPr>
      </p:pic>
      <p:pic>
        <p:nvPicPr>
          <p:cNvPr id="760889" name="Picture 57"/>
          <p:cNvPicPr>
            <a:picLocks noChangeAspect="1" noChangeArrowheads="1"/>
          </p:cNvPicPr>
          <p:nvPr/>
        </p:nvPicPr>
        <p:blipFill>
          <a:blip r:embed="rId6"/>
          <a:srcRect/>
          <a:stretch>
            <a:fillRect/>
          </a:stretch>
        </p:blipFill>
        <p:spPr bwMode="auto">
          <a:xfrm>
            <a:off x="3429000" y="5048250"/>
            <a:ext cx="2838450" cy="1809750"/>
          </a:xfrm>
          <a:prstGeom prst="rect">
            <a:avLst/>
          </a:prstGeom>
          <a:noFill/>
          <a:ln w="9525">
            <a:noFill/>
            <a:miter lim="800000"/>
            <a:headEnd/>
            <a:tailEnd/>
          </a:ln>
        </p:spPr>
      </p:pic>
      <p:pic>
        <p:nvPicPr>
          <p:cNvPr id="760890" name="Picture 58"/>
          <p:cNvPicPr>
            <a:picLocks noChangeAspect="1" noChangeArrowheads="1"/>
          </p:cNvPicPr>
          <p:nvPr/>
        </p:nvPicPr>
        <p:blipFill>
          <a:blip r:embed="rId7"/>
          <a:srcRect/>
          <a:stretch>
            <a:fillRect/>
          </a:stretch>
        </p:blipFill>
        <p:spPr bwMode="auto">
          <a:xfrm>
            <a:off x="6351588" y="5067300"/>
            <a:ext cx="2792412" cy="1790700"/>
          </a:xfrm>
          <a:prstGeom prst="rect">
            <a:avLst/>
          </a:prstGeom>
          <a:noFill/>
          <a:ln w="9525">
            <a:noFill/>
            <a:miter lim="800000"/>
            <a:headEnd/>
            <a:tailEnd/>
          </a:ln>
        </p:spPr>
      </p:pic>
      <p:sp>
        <p:nvSpPr>
          <p:cNvPr id="760891" name="Text Box 59"/>
          <p:cNvSpPr txBox="1">
            <a:spLocks noChangeArrowheads="1"/>
          </p:cNvSpPr>
          <p:nvPr/>
        </p:nvSpPr>
        <p:spPr bwMode="auto">
          <a:xfrm>
            <a:off x="0" y="5943600"/>
            <a:ext cx="3140075" cy="730250"/>
          </a:xfrm>
          <a:prstGeom prst="rect">
            <a:avLst/>
          </a:prstGeom>
          <a:noFill/>
          <a:ln w="9525">
            <a:noFill/>
            <a:miter lim="800000"/>
            <a:headEnd/>
            <a:tailEnd/>
          </a:ln>
          <a:effectLst/>
        </p:spPr>
        <p:txBody>
          <a:bodyPr>
            <a:spAutoFit/>
          </a:bodyPr>
          <a:lstStyle/>
          <a:p>
            <a:r>
              <a:rPr lang="ja-JP" altLang="en-US" sz="1400">
                <a:solidFill>
                  <a:srgbClr val="FF0000"/>
                </a:solidFill>
              </a:rPr>
              <a:t>溝深さ</a:t>
            </a:r>
            <a:r>
              <a:rPr lang="en-US" altLang="ja-JP" sz="1400">
                <a:solidFill>
                  <a:srgbClr val="FF0000"/>
                </a:solidFill>
              </a:rPr>
              <a:t>22nm</a:t>
            </a:r>
            <a:r>
              <a:rPr lang="ja-JP" altLang="en-US" sz="1400">
                <a:solidFill>
                  <a:srgbClr val="FF0000"/>
                </a:solidFill>
              </a:rPr>
              <a:t>が最も広範囲にわたる高い回折効率を実現。（理論式からの予想とほぼ一致）</a:t>
            </a:r>
          </a:p>
        </p:txBody>
      </p:sp>
      <p:sp>
        <p:nvSpPr>
          <p:cNvPr id="760892" name="Rectangle 60"/>
          <p:cNvSpPr>
            <a:spLocks noChangeArrowheads="1"/>
          </p:cNvSpPr>
          <p:nvPr/>
        </p:nvSpPr>
        <p:spPr bwMode="auto">
          <a:xfrm>
            <a:off x="6248400" y="3124200"/>
            <a:ext cx="2895600" cy="1905000"/>
          </a:xfrm>
          <a:prstGeom prst="rect">
            <a:avLst/>
          </a:prstGeom>
          <a:noFill/>
          <a:ln w="12700">
            <a:solidFill>
              <a:srgbClr val="FF0000"/>
            </a:solidFill>
            <a:miter lim="800000"/>
            <a:headEnd/>
            <a:tailEnd/>
          </a:ln>
          <a:effectLst/>
        </p:spPr>
        <p:txBody>
          <a:bodyPr wrap="none" anchor="ctr"/>
          <a:lstStyle/>
          <a:p>
            <a:endParaRPr lang="ja-JP" altLang="en-US"/>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858" name="Rectangle 2"/>
          <p:cNvSpPr>
            <a:spLocks noGrp="1" noChangeArrowheads="1"/>
          </p:cNvSpPr>
          <p:nvPr>
            <p:ph type="title"/>
          </p:nvPr>
        </p:nvSpPr>
        <p:spPr>
          <a:xfrm>
            <a:off x="457200" y="0"/>
            <a:ext cx="8229600" cy="914400"/>
          </a:xfrm>
          <a:noFill/>
          <a:ln/>
        </p:spPr>
        <p:txBody>
          <a:bodyPr/>
          <a:lstStyle/>
          <a:p>
            <a:r>
              <a:rPr lang="ja-JP" altLang="en-US" smtClean="0">
                <a:effectLst/>
              </a:rPr>
              <a:t>連続光を用いた溝間隔の評価</a:t>
            </a:r>
          </a:p>
        </p:txBody>
      </p:sp>
      <p:pic>
        <p:nvPicPr>
          <p:cNvPr id="761860" name="Picture 4" descr="グラフ"/>
          <p:cNvPicPr>
            <a:picLocks noGrp="1" noChangeAspect="1" noChangeArrowheads="1"/>
          </p:cNvPicPr>
          <p:nvPr>
            <p:ph type="body" idx="1"/>
          </p:nvPr>
        </p:nvPicPr>
        <p:blipFill>
          <a:blip r:embed="rId3"/>
          <a:srcRect/>
          <a:stretch>
            <a:fillRect/>
          </a:stretch>
        </p:blipFill>
        <p:spPr>
          <a:xfrm>
            <a:off x="3505200" y="3443288"/>
            <a:ext cx="5638800" cy="3414712"/>
          </a:xfrm>
          <a:ln/>
        </p:spPr>
      </p:pic>
      <p:sp>
        <p:nvSpPr>
          <p:cNvPr id="761862" name="Text Box 6"/>
          <p:cNvSpPr txBox="1">
            <a:spLocks noChangeArrowheads="1"/>
          </p:cNvSpPr>
          <p:nvPr/>
        </p:nvSpPr>
        <p:spPr bwMode="auto">
          <a:xfrm>
            <a:off x="0" y="762000"/>
            <a:ext cx="8093075" cy="1069975"/>
          </a:xfrm>
          <a:prstGeom prst="rect">
            <a:avLst/>
          </a:prstGeom>
          <a:noFill/>
          <a:ln w="9525">
            <a:noFill/>
            <a:miter lim="800000"/>
            <a:headEnd/>
            <a:tailEnd/>
          </a:ln>
          <a:effectLst/>
        </p:spPr>
        <p:txBody>
          <a:bodyPr>
            <a:spAutoFit/>
          </a:bodyPr>
          <a:lstStyle/>
          <a:p>
            <a:r>
              <a:rPr lang="ja-JP" altLang="en-US" sz="1600" b="0"/>
              <a:t>ここまでの試験はすべて輝線を用いていたため、とびとびとの波長でしか評価していなかった。</a:t>
            </a:r>
          </a:p>
          <a:p>
            <a:r>
              <a:rPr lang="ja-JP" altLang="en-US" sz="1600" b="0"/>
              <a:t>波長を連続的に変化させたときに、本当に分解できるのか？　→　溝間隔は正しいのか？</a:t>
            </a:r>
          </a:p>
          <a:p>
            <a:endParaRPr lang="ja-JP" altLang="en-US" sz="1600" b="0"/>
          </a:p>
          <a:p>
            <a:r>
              <a:rPr lang="ja-JP" altLang="en-US" sz="1600" b="0"/>
              <a:t>放射光施設の連続光を使用し、</a:t>
            </a:r>
            <a:r>
              <a:rPr lang="en-US" altLang="ja-JP" sz="1600" b="0"/>
              <a:t>0.1nm</a:t>
            </a:r>
            <a:r>
              <a:rPr lang="ja-JP" altLang="en-US" sz="1600" b="0"/>
              <a:t>ステップで光を照射。</a:t>
            </a:r>
          </a:p>
        </p:txBody>
      </p:sp>
      <p:pic>
        <p:nvPicPr>
          <p:cNvPr id="761865" name="Picture 9" descr="574A_B"/>
          <p:cNvPicPr>
            <a:picLocks noChangeAspect="1" noChangeArrowheads="1"/>
          </p:cNvPicPr>
          <p:nvPr/>
        </p:nvPicPr>
        <p:blipFill>
          <a:blip r:embed="rId4"/>
          <a:srcRect/>
          <a:stretch>
            <a:fillRect/>
          </a:stretch>
        </p:blipFill>
        <p:spPr bwMode="auto">
          <a:xfrm>
            <a:off x="0" y="2971800"/>
            <a:ext cx="1724025" cy="1724025"/>
          </a:xfrm>
          <a:prstGeom prst="rect">
            <a:avLst/>
          </a:prstGeom>
          <a:noFill/>
        </p:spPr>
      </p:pic>
      <p:pic>
        <p:nvPicPr>
          <p:cNvPr id="761864" name="Picture 8" descr="584A_B"/>
          <p:cNvPicPr>
            <a:picLocks noChangeAspect="1" noChangeArrowheads="1"/>
          </p:cNvPicPr>
          <p:nvPr/>
        </p:nvPicPr>
        <p:blipFill>
          <a:blip r:embed="rId5"/>
          <a:srcRect/>
          <a:stretch>
            <a:fillRect/>
          </a:stretch>
        </p:blipFill>
        <p:spPr bwMode="auto">
          <a:xfrm>
            <a:off x="1295400" y="2133600"/>
            <a:ext cx="1714500" cy="1704975"/>
          </a:xfrm>
          <a:prstGeom prst="rect">
            <a:avLst/>
          </a:prstGeom>
          <a:noFill/>
        </p:spPr>
      </p:pic>
      <p:pic>
        <p:nvPicPr>
          <p:cNvPr id="761863" name="Picture 7" descr="594A_B"/>
          <p:cNvPicPr>
            <a:picLocks noChangeAspect="1" noChangeArrowheads="1"/>
          </p:cNvPicPr>
          <p:nvPr/>
        </p:nvPicPr>
        <p:blipFill>
          <a:blip r:embed="rId6"/>
          <a:srcRect/>
          <a:stretch>
            <a:fillRect/>
          </a:stretch>
        </p:blipFill>
        <p:spPr bwMode="auto">
          <a:xfrm>
            <a:off x="2857500" y="1524000"/>
            <a:ext cx="1714500" cy="1695450"/>
          </a:xfrm>
          <a:prstGeom prst="rect">
            <a:avLst/>
          </a:prstGeom>
          <a:noFill/>
        </p:spPr>
      </p:pic>
      <p:sp>
        <p:nvSpPr>
          <p:cNvPr id="761866" name="Rectangle 10"/>
          <p:cNvSpPr>
            <a:spLocks noChangeArrowheads="1"/>
          </p:cNvSpPr>
          <p:nvPr/>
        </p:nvSpPr>
        <p:spPr bwMode="auto">
          <a:xfrm>
            <a:off x="0" y="0"/>
            <a:ext cx="1978025" cy="0"/>
          </a:xfrm>
          <a:prstGeom prst="rect">
            <a:avLst/>
          </a:prstGeom>
          <a:noFill/>
          <a:ln w="9525">
            <a:noFill/>
            <a:miter lim="800000"/>
            <a:headEnd/>
            <a:tailEnd/>
          </a:ln>
          <a:effectLst/>
        </p:spPr>
        <p:txBody>
          <a:bodyPr wrap="none" anchor="ctr">
            <a:spAutoFit/>
          </a:bodyPr>
          <a:lstStyle/>
          <a:p>
            <a:endParaRPr lang="ja-JP" altLang="en-US"/>
          </a:p>
        </p:txBody>
      </p:sp>
      <p:sp>
        <p:nvSpPr>
          <p:cNvPr id="761868" name="Rectangle 12"/>
          <p:cNvSpPr>
            <a:spLocks noChangeArrowheads="1"/>
          </p:cNvSpPr>
          <p:nvPr/>
        </p:nvSpPr>
        <p:spPr bwMode="auto">
          <a:xfrm>
            <a:off x="0" y="0"/>
            <a:ext cx="1839913" cy="0"/>
          </a:xfrm>
          <a:prstGeom prst="rect">
            <a:avLst/>
          </a:prstGeom>
          <a:noFill/>
          <a:ln w="9525">
            <a:noFill/>
            <a:miter lim="800000"/>
            <a:headEnd/>
            <a:tailEnd/>
          </a:ln>
          <a:effectLst/>
        </p:spPr>
        <p:txBody>
          <a:bodyPr wrap="none" anchor="ctr">
            <a:spAutoFit/>
          </a:bodyPr>
          <a:lstStyle/>
          <a:p>
            <a:endParaRPr lang="ja-JP" altLang="en-US"/>
          </a:p>
        </p:txBody>
      </p:sp>
      <p:sp>
        <p:nvSpPr>
          <p:cNvPr id="761870" name="Rectangle 14"/>
          <p:cNvSpPr>
            <a:spLocks noChangeArrowheads="1"/>
          </p:cNvSpPr>
          <p:nvPr/>
        </p:nvSpPr>
        <p:spPr bwMode="auto">
          <a:xfrm>
            <a:off x="0" y="0"/>
            <a:ext cx="1838325" cy="0"/>
          </a:xfrm>
          <a:prstGeom prst="rect">
            <a:avLst/>
          </a:prstGeom>
          <a:noFill/>
          <a:ln w="9525">
            <a:noFill/>
            <a:miter lim="800000"/>
            <a:headEnd/>
            <a:tailEnd/>
          </a:ln>
          <a:effectLst/>
        </p:spPr>
        <p:txBody>
          <a:bodyPr wrap="none" anchor="ctr">
            <a:spAutoFit/>
          </a:bodyPr>
          <a:lstStyle/>
          <a:p>
            <a:endParaRPr lang="ja-JP" altLang="en-US"/>
          </a:p>
        </p:txBody>
      </p:sp>
      <p:graphicFrame>
        <p:nvGraphicFramePr>
          <p:cNvPr id="761882" name="Group 26"/>
          <p:cNvGraphicFramePr>
            <a:graphicFrameLocks noGrp="1"/>
          </p:cNvGraphicFramePr>
          <p:nvPr/>
        </p:nvGraphicFramePr>
        <p:xfrm>
          <a:off x="1743075" y="0"/>
          <a:ext cx="5656263" cy="518160"/>
        </p:xfrm>
        <a:graphic>
          <a:graphicData uri="http://schemas.openxmlformats.org/drawingml/2006/table">
            <a:tbl>
              <a:tblPr/>
              <a:tblGrid>
                <a:gridCol w="1978025"/>
                <a:gridCol w="1839913"/>
                <a:gridCol w="1838325"/>
              </a:tblGrid>
              <a:tr h="0">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1" lang="ja-JP" altLang="en-US" sz="28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endParaRPr>
                    </a:p>
                  </a:txBody>
                  <a:tcPr anchor="ctr" horzOverflow="overflow">
                    <a:lnL cap="flat">
                      <a:noFill/>
                    </a:lnL>
                    <a:lnR>
                      <a:noFill/>
                    </a:lnR>
                    <a:lnT cap="fla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1" lang="ja-JP" altLang="en-US" sz="28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endParaRPr>
                    </a:p>
                  </a:txBody>
                  <a:tcPr anchor="ctr" horzOverflow="overflow">
                    <a:lnL>
                      <a:noFill/>
                    </a:lnL>
                    <a:lnR>
                      <a:noFill/>
                    </a:lnR>
                    <a:lnT cap="fla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1" lang="ja-JP" altLang="en-US" sz="28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endParaRPr>
                    </a:p>
                  </a:txBody>
                  <a:tcPr anchor="ctr" horzOverflow="overflow">
                    <a:lnL>
                      <a:noFill/>
                    </a:lnL>
                    <a:lnR cap="flat">
                      <a:noFill/>
                    </a:lnR>
                    <a:lnT cap="flat">
                      <a:noFill/>
                    </a:lnT>
                    <a:lnB cap="flat">
                      <a:noFill/>
                    </a:lnB>
                    <a:lnTlToBr>
                      <a:noFill/>
                    </a:lnTlToBr>
                    <a:lnBlToTr>
                      <a:noFill/>
                    </a:lnBlToTr>
                    <a:noFill/>
                  </a:tcPr>
                </a:tc>
              </a:tr>
            </a:tbl>
          </a:graphicData>
        </a:graphic>
      </p:graphicFrame>
      <p:pic>
        <p:nvPicPr>
          <p:cNvPr id="761861" name="Picture 5" descr="UVSOR回折格子の図"/>
          <p:cNvPicPr>
            <a:picLocks noChangeAspect="1" noChangeArrowheads="1"/>
          </p:cNvPicPr>
          <p:nvPr/>
        </p:nvPicPr>
        <p:blipFill>
          <a:blip r:embed="rId7" cstate="print"/>
          <a:srcRect/>
          <a:stretch>
            <a:fillRect/>
          </a:stretch>
        </p:blipFill>
        <p:spPr bwMode="auto">
          <a:xfrm>
            <a:off x="0" y="4595813"/>
            <a:ext cx="3733800" cy="2262187"/>
          </a:xfrm>
          <a:prstGeom prst="rect">
            <a:avLst/>
          </a:prstGeom>
          <a:noFill/>
          <a:ln w="9525">
            <a:noFill/>
            <a:miter lim="800000"/>
            <a:headEnd/>
            <a:tailEnd/>
          </a:ln>
        </p:spPr>
      </p:pic>
      <p:sp>
        <p:nvSpPr>
          <p:cNvPr id="761886" name="Rectangle 30"/>
          <p:cNvSpPr>
            <a:spLocks noChangeArrowheads="1"/>
          </p:cNvSpPr>
          <p:nvPr/>
        </p:nvSpPr>
        <p:spPr bwMode="auto">
          <a:xfrm>
            <a:off x="0" y="3305175"/>
            <a:ext cx="9144000" cy="0"/>
          </a:xfrm>
          <a:prstGeom prst="rect">
            <a:avLst/>
          </a:prstGeom>
          <a:noFill/>
          <a:ln w="9525">
            <a:noFill/>
            <a:miter lim="800000"/>
            <a:headEnd/>
            <a:tailEnd/>
          </a:ln>
          <a:effectLst/>
        </p:spPr>
        <p:txBody>
          <a:bodyPr wrap="none" anchor="ctr">
            <a:spAutoFit/>
          </a:bodyPr>
          <a:lstStyle/>
          <a:p>
            <a:endParaRPr lang="ja-JP" altLang="en-US"/>
          </a:p>
        </p:txBody>
      </p:sp>
      <p:graphicFrame>
        <p:nvGraphicFramePr>
          <p:cNvPr id="761885" name="Object 29"/>
          <p:cNvGraphicFramePr>
            <a:graphicFrameLocks noChangeAspect="1"/>
          </p:cNvGraphicFramePr>
          <p:nvPr/>
        </p:nvGraphicFramePr>
        <p:xfrm>
          <a:off x="5257800" y="1863725"/>
          <a:ext cx="2286000" cy="349250"/>
        </p:xfrm>
        <a:graphic>
          <a:graphicData uri="http://schemas.openxmlformats.org/presentationml/2006/ole">
            <p:oleObj spid="_x0000_s761885" name="数式" r:id="rId8" imgW="1536700" imgH="228600" progId="Equation.3">
              <p:embed/>
            </p:oleObj>
          </a:graphicData>
        </a:graphic>
      </p:graphicFrame>
      <p:sp>
        <p:nvSpPr>
          <p:cNvPr id="761888" name="Rectangle 32"/>
          <p:cNvSpPr>
            <a:spLocks noChangeArrowheads="1"/>
          </p:cNvSpPr>
          <p:nvPr/>
        </p:nvSpPr>
        <p:spPr bwMode="auto">
          <a:xfrm>
            <a:off x="0" y="3233738"/>
            <a:ext cx="9144000" cy="0"/>
          </a:xfrm>
          <a:prstGeom prst="rect">
            <a:avLst/>
          </a:prstGeom>
          <a:noFill/>
          <a:ln w="9525">
            <a:noFill/>
            <a:miter lim="800000"/>
            <a:headEnd/>
            <a:tailEnd/>
          </a:ln>
          <a:effectLst/>
        </p:spPr>
        <p:txBody>
          <a:bodyPr wrap="none" anchor="ctr">
            <a:spAutoFit/>
          </a:bodyPr>
          <a:lstStyle/>
          <a:p>
            <a:endParaRPr lang="ja-JP" altLang="en-US"/>
          </a:p>
        </p:txBody>
      </p:sp>
      <p:graphicFrame>
        <p:nvGraphicFramePr>
          <p:cNvPr id="761887" name="Object 31"/>
          <p:cNvGraphicFramePr>
            <a:graphicFrameLocks noChangeAspect="1"/>
          </p:cNvGraphicFramePr>
          <p:nvPr/>
        </p:nvGraphicFramePr>
        <p:xfrm>
          <a:off x="5257800" y="2209800"/>
          <a:ext cx="3352800" cy="538163"/>
        </p:xfrm>
        <a:graphic>
          <a:graphicData uri="http://schemas.openxmlformats.org/presentationml/2006/ole">
            <p:oleObj spid="_x0000_s761887" name="数式" r:id="rId9" imgW="2438400" imgH="393700" progId="Equation.3">
              <p:embed/>
            </p:oleObj>
          </a:graphicData>
        </a:graphic>
      </p:graphicFrame>
      <p:sp>
        <p:nvSpPr>
          <p:cNvPr id="761889" name="Text Box 33"/>
          <p:cNvSpPr txBox="1">
            <a:spLocks noChangeArrowheads="1"/>
          </p:cNvSpPr>
          <p:nvPr/>
        </p:nvSpPr>
        <p:spPr bwMode="auto">
          <a:xfrm>
            <a:off x="5013325" y="2925763"/>
            <a:ext cx="3673475" cy="457200"/>
          </a:xfrm>
          <a:prstGeom prst="rect">
            <a:avLst/>
          </a:prstGeom>
          <a:noFill/>
          <a:ln w="9525">
            <a:noFill/>
            <a:miter lim="800000"/>
            <a:headEnd/>
            <a:tailEnd/>
          </a:ln>
          <a:effectLst/>
        </p:spPr>
        <p:txBody>
          <a:bodyPr>
            <a:spAutoFit/>
          </a:bodyPr>
          <a:lstStyle/>
          <a:p>
            <a:r>
              <a:rPr lang="ja-JP" altLang="en-US" dirty="0"/>
              <a:t>計算式からもとまる</a:t>
            </a:r>
            <a:r>
              <a:rPr lang="en-US" altLang="ja-JP" dirty="0"/>
              <a:t>2nm</a:t>
            </a:r>
            <a:r>
              <a:rPr lang="ja-JP" altLang="en-US" dirty="0"/>
              <a:t>分の移動距離（＠検出器）が、実測値とほぼ</a:t>
            </a:r>
            <a:r>
              <a:rPr lang="ja-JP" altLang="en-US" dirty="0" smtClean="0"/>
              <a:t>一致　（赤四角）</a:t>
            </a:r>
            <a:endParaRPr lang="ja-JP" altLang="en-US"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1" name="Rectangle 2"/>
          <p:cNvSpPr>
            <a:spLocks noGrp="1" noChangeArrowheads="1"/>
          </p:cNvSpPr>
          <p:nvPr>
            <p:ph type="title"/>
          </p:nvPr>
        </p:nvSpPr>
        <p:spPr>
          <a:xfrm>
            <a:off x="457200" y="304800"/>
            <a:ext cx="8229600" cy="720725"/>
          </a:xfrm>
        </p:spPr>
        <p:txBody>
          <a:bodyPr/>
          <a:lstStyle/>
          <a:p>
            <a:r>
              <a:rPr lang="ja-JP" altLang="en-US" smtClean="0">
                <a:effectLst/>
              </a:rPr>
              <a:t>その他の開発部位</a:t>
            </a:r>
          </a:p>
        </p:txBody>
      </p:sp>
      <p:sp>
        <p:nvSpPr>
          <p:cNvPr id="670722" name="スライド番号プレースホルダ 3"/>
          <p:cNvSpPr>
            <a:spLocks noGrp="1"/>
          </p:cNvSpPr>
          <p:nvPr>
            <p:ph type="sldNum" sz="quarter" idx="12"/>
          </p:nvPr>
        </p:nvSpPr>
        <p:spPr>
          <a:noFill/>
        </p:spPr>
        <p:txBody>
          <a:bodyPr/>
          <a:lstStyle/>
          <a:p>
            <a:fld id="{CE8CD991-BBD9-453A-A873-ABFB3996574D}" type="slidenum">
              <a:rPr lang="en-US" altLang="ja-JP" smtClean="0"/>
              <a:pPr/>
              <a:t>39</a:t>
            </a:fld>
            <a:endParaRPr lang="en-US" altLang="ja-JP" smtClean="0"/>
          </a:p>
        </p:txBody>
      </p:sp>
      <p:sp>
        <p:nvSpPr>
          <p:cNvPr id="670726" name="Rectangle 3"/>
          <p:cNvSpPr>
            <a:spLocks noChangeArrowheads="1"/>
          </p:cNvSpPr>
          <p:nvPr/>
        </p:nvSpPr>
        <p:spPr bwMode="auto">
          <a:xfrm>
            <a:off x="152400" y="1143000"/>
            <a:ext cx="3581400" cy="5715000"/>
          </a:xfrm>
          <a:prstGeom prst="rect">
            <a:avLst/>
          </a:prstGeom>
          <a:noFill/>
          <a:ln w="9525">
            <a:noFill/>
            <a:miter lim="800000"/>
            <a:headEnd/>
            <a:tailEnd/>
          </a:ln>
        </p:spPr>
        <p:txBody>
          <a:bodyPr/>
          <a:lstStyle/>
          <a:p>
            <a:pPr marL="342900" indent="-342900" eaLnBrk="0" hangingPunct="0">
              <a:lnSpc>
                <a:spcPct val="80000"/>
              </a:lnSpc>
              <a:spcBef>
                <a:spcPct val="20000"/>
              </a:spcBef>
              <a:buFont typeface="Wingdings" pitchFamily="2" charset="2"/>
              <a:buChar char="p"/>
            </a:pPr>
            <a:r>
              <a:rPr lang="ja-JP" altLang="en-US" sz="2000" b="0"/>
              <a:t>②　回折格子 </a:t>
            </a:r>
            <a:r>
              <a:rPr lang="en-US" altLang="ja-JP" sz="2000" b="0"/>
              <a:t>–1</a:t>
            </a:r>
            <a:r>
              <a:rPr lang="ja-JP" altLang="en-US" sz="2000" b="0"/>
              <a:t>次光回折効率を最適化</a:t>
            </a:r>
            <a:r>
              <a:rPr lang="en-US" altLang="ja-JP" sz="2000" b="0"/>
              <a:t>-</a:t>
            </a:r>
          </a:p>
          <a:p>
            <a:pPr marL="742950" lvl="1" indent="-285750" eaLnBrk="0" hangingPunct="0">
              <a:lnSpc>
                <a:spcPct val="80000"/>
              </a:lnSpc>
              <a:spcBef>
                <a:spcPct val="20000"/>
              </a:spcBef>
              <a:buFont typeface="Wingdings" pitchFamily="2" charset="2"/>
              <a:buChar char="l"/>
            </a:pPr>
            <a:r>
              <a:rPr lang="ja-JP" altLang="en-US" sz="1800" b="0"/>
              <a:t>素材：</a:t>
            </a:r>
            <a:r>
              <a:rPr lang="en-US" altLang="ja-JP" sz="1800" b="0"/>
              <a:t>CVD-SiC</a:t>
            </a:r>
          </a:p>
          <a:p>
            <a:pPr marL="742950" lvl="1" indent="-285750" eaLnBrk="0" hangingPunct="0">
              <a:lnSpc>
                <a:spcPct val="80000"/>
              </a:lnSpc>
              <a:spcBef>
                <a:spcPct val="20000"/>
              </a:spcBef>
              <a:buFont typeface="Wingdings" pitchFamily="2" charset="2"/>
              <a:buChar char="l"/>
            </a:pPr>
            <a:r>
              <a:rPr lang="ja-JP" altLang="en-US" sz="1800" b="0"/>
              <a:t>形状：ラミナー型</a:t>
            </a:r>
            <a:endParaRPr lang="en-US" altLang="ja-JP" sz="1800" b="0"/>
          </a:p>
          <a:p>
            <a:pPr marL="742950" lvl="1" indent="-285750" eaLnBrk="0" hangingPunct="0">
              <a:lnSpc>
                <a:spcPct val="80000"/>
              </a:lnSpc>
              <a:spcBef>
                <a:spcPct val="20000"/>
              </a:spcBef>
              <a:buFont typeface="Wingdings" pitchFamily="2" charset="2"/>
              <a:buChar char="l"/>
            </a:pPr>
            <a:r>
              <a:rPr lang="ja-JP" altLang="en-US" sz="1800" b="0"/>
              <a:t>溝本数：</a:t>
            </a:r>
            <a:r>
              <a:rPr lang="en-US" altLang="ja-JP" sz="1800" b="0"/>
              <a:t>1800 Lines/mm</a:t>
            </a:r>
          </a:p>
          <a:p>
            <a:pPr marL="742950" lvl="1" indent="-285750" eaLnBrk="0" hangingPunct="0">
              <a:lnSpc>
                <a:spcPct val="80000"/>
              </a:lnSpc>
              <a:spcBef>
                <a:spcPct val="20000"/>
              </a:spcBef>
              <a:buFont typeface="Wingdings" pitchFamily="2" charset="2"/>
              <a:buChar char="l"/>
            </a:pPr>
            <a:r>
              <a:rPr lang="ja-JP" altLang="en-US" sz="1800" b="0"/>
              <a:t>溝深さ：</a:t>
            </a:r>
            <a:r>
              <a:rPr lang="en-US" altLang="ja-JP" sz="1800" b="0"/>
              <a:t>22 nm</a:t>
            </a:r>
          </a:p>
          <a:p>
            <a:pPr marL="742950" lvl="1" indent="-285750" eaLnBrk="0" hangingPunct="0">
              <a:lnSpc>
                <a:spcPct val="80000"/>
              </a:lnSpc>
              <a:spcBef>
                <a:spcPct val="20000"/>
              </a:spcBef>
              <a:buFont typeface="Wingdings" pitchFamily="2" charset="2"/>
              <a:buChar char="l"/>
            </a:pPr>
            <a:endParaRPr lang="ja-JP" altLang="en-US" sz="1800" b="0"/>
          </a:p>
          <a:p>
            <a:pPr marL="342900" indent="-342900" eaLnBrk="0" hangingPunct="0">
              <a:lnSpc>
                <a:spcPct val="80000"/>
              </a:lnSpc>
              <a:spcBef>
                <a:spcPct val="20000"/>
              </a:spcBef>
              <a:buFont typeface="Wingdings" pitchFamily="2" charset="2"/>
              <a:buChar char="p"/>
            </a:pPr>
            <a:r>
              <a:rPr lang="en-US" altLang="ja-JP" sz="2000" b="0">
                <a:solidFill>
                  <a:srgbClr val="FF0000"/>
                </a:solidFill>
              </a:rPr>
              <a:t>③</a:t>
            </a:r>
            <a:r>
              <a:rPr lang="ja-JP" altLang="en-US" sz="2000" b="0">
                <a:solidFill>
                  <a:srgbClr val="FF0000"/>
                </a:solidFill>
              </a:rPr>
              <a:t>　光検出器　</a:t>
            </a:r>
            <a:r>
              <a:rPr lang="en-US" altLang="ja-JP" sz="2000" b="0">
                <a:solidFill>
                  <a:srgbClr val="FF0000"/>
                </a:solidFill>
              </a:rPr>
              <a:t>–</a:t>
            </a:r>
            <a:r>
              <a:rPr lang="ja-JP" altLang="en-US" sz="2000" b="0">
                <a:solidFill>
                  <a:srgbClr val="FF0000"/>
                </a:solidFill>
              </a:rPr>
              <a:t>量子効率の向上</a:t>
            </a:r>
            <a:r>
              <a:rPr lang="en-US" altLang="ja-JP" sz="2000" b="0">
                <a:solidFill>
                  <a:srgbClr val="FF0000"/>
                </a:solidFill>
              </a:rPr>
              <a:t>-</a:t>
            </a:r>
          </a:p>
          <a:p>
            <a:pPr marL="742950" lvl="1" indent="-285750" eaLnBrk="0" hangingPunct="0">
              <a:lnSpc>
                <a:spcPct val="80000"/>
              </a:lnSpc>
              <a:spcBef>
                <a:spcPct val="20000"/>
              </a:spcBef>
              <a:buFont typeface="Wingdings" pitchFamily="2" charset="2"/>
              <a:buChar char="l"/>
            </a:pPr>
            <a:r>
              <a:rPr lang="en-US" altLang="ja-JP" sz="1800" b="0">
                <a:solidFill>
                  <a:srgbClr val="FF0000"/>
                </a:solidFill>
              </a:rPr>
              <a:t>Detector: MCP</a:t>
            </a:r>
          </a:p>
          <a:p>
            <a:pPr marL="742950" lvl="1" indent="-285750" eaLnBrk="0" hangingPunct="0">
              <a:lnSpc>
                <a:spcPct val="80000"/>
              </a:lnSpc>
              <a:spcBef>
                <a:spcPct val="20000"/>
              </a:spcBef>
              <a:buFont typeface="Wingdings" pitchFamily="2" charset="2"/>
              <a:buChar char="l"/>
            </a:pPr>
            <a:r>
              <a:rPr lang="en-US" altLang="ja-JP" sz="1800" b="0">
                <a:solidFill>
                  <a:srgbClr val="FF0000"/>
                </a:solidFill>
              </a:rPr>
              <a:t>Bias angle : 20 degree</a:t>
            </a:r>
          </a:p>
          <a:p>
            <a:pPr marL="742950" lvl="1" indent="-285750" eaLnBrk="0" hangingPunct="0">
              <a:lnSpc>
                <a:spcPct val="80000"/>
              </a:lnSpc>
              <a:spcBef>
                <a:spcPct val="20000"/>
              </a:spcBef>
              <a:buFont typeface="Wingdings" pitchFamily="2" charset="2"/>
              <a:buChar char="l"/>
            </a:pPr>
            <a:r>
              <a:rPr lang="en-US" altLang="ja-JP" sz="1800" b="0">
                <a:solidFill>
                  <a:srgbClr val="FF0000"/>
                </a:solidFill>
              </a:rPr>
              <a:t>Photocathode: CsI</a:t>
            </a:r>
          </a:p>
          <a:p>
            <a:pPr marL="742950" lvl="1" indent="-285750" eaLnBrk="0" hangingPunct="0">
              <a:lnSpc>
                <a:spcPct val="80000"/>
              </a:lnSpc>
              <a:spcBef>
                <a:spcPct val="20000"/>
              </a:spcBef>
              <a:buFont typeface="Wingdings" pitchFamily="2" charset="2"/>
              <a:buChar char="l"/>
            </a:pPr>
            <a:endParaRPr lang="ja-JP" altLang="en-US" sz="1800" b="0">
              <a:solidFill>
                <a:srgbClr val="FF0000"/>
              </a:solidFill>
            </a:endParaRPr>
          </a:p>
          <a:p>
            <a:pPr marL="342900" indent="-342900" eaLnBrk="0" hangingPunct="0">
              <a:lnSpc>
                <a:spcPct val="80000"/>
              </a:lnSpc>
              <a:spcBef>
                <a:spcPct val="20000"/>
              </a:spcBef>
              <a:buFont typeface="Wingdings" pitchFamily="2" charset="2"/>
              <a:buChar char="p"/>
            </a:pPr>
            <a:r>
              <a:rPr lang="ja-JP" altLang="en-US" sz="2000" b="0"/>
              <a:t>④　遮蔽　－ガンマ線ノイズを防ぐ構造の最適化－</a:t>
            </a:r>
            <a:endParaRPr lang="en-US" altLang="ja-JP" sz="2000" b="0"/>
          </a:p>
          <a:p>
            <a:pPr marL="742950" lvl="1" indent="-285750" eaLnBrk="0" hangingPunct="0">
              <a:lnSpc>
                <a:spcPct val="80000"/>
              </a:lnSpc>
              <a:spcBef>
                <a:spcPct val="20000"/>
              </a:spcBef>
              <a:buFont typeface="Wingdings" pitchFamily="2" charset="2"/>
              <a:buChar char="l"/>
            </a:pPr>
            <a:r>
              <a:rPr lang="ja-JP" altLang="en-US" sz="1800" b="0"/>
              <a:t>遮蔽構造：</a:t>
            </a:r>
            <a:r>
              <a:rPr lang="en-US" altLang="ja-JP" sz="1800" b="0"/>
              <a:t>2 mm Aluminum and 8 mm SUS304 shield</a:t>
            </a:r>
          </a:p>
          <a:p>
            <a:pPr marL="742950" lvl="1" indent="-285750" eaLnBrk="0" hangingPunct="0">
              <a:lnSpc>
                <a:spcPct val="80000"/>
              </a:lnSpc>
              <a:spcBef>
                <a:spcPct val="20000"/>
              </a:spcBef>
              <a:buFont typeface="Wingdings" pitchFamily="2" charset="2"/>
              <a:buChar char="l"/>
            </a:pPr>
            <a:r>
              <a:rPr lang="ja-JP" altLang="en-US" sz="1800" b="0"/>
              <a:t>軌道高度：</a:t>
            </a:r>
            <a:r>
              <a:rPr lang="en-US" altLang="ja-JP" sz="1800" b="0"/>
              <a:t>1000 ~ 1200 km</a:t>
            </a:r>
            <a:endParaRPr lang="ja-JP" altLang="en-US" sz="1800" b="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idx="4294967295"/>
          </p:nvPr>
        </p:nvSpPr>
        <p:spPr>
          <a:xfrm>
            <a:off x="457200" y="304800"/>
            <a:ext cx="8229600" cy="720725"/>
          </a:xfrm>
        </p:spPr>
        <p:txBody>
          <a:bodyPr/>
          <a:lstStyle/>
          <a:p>
            <a:pPr eaLnBrk="1" hangingPunct="1">
              <a:defRPr/>
            </a:pPr>
            <a:r>
              <a:rPr lang="ja-JP" altLang="en-US" u="sng" dirty="0" smtClean="0">
                <a:solidFill>
                  <a:schemeClr val="tx1"/>
                </a:solidFill>
              </a:rPr>
              <a:t>イオプラズマトーラスの発光</a:t>
            </a:r>
          </a:p>
        </p:txBody>
      </p:sp>
      <p:sp>
        <p:nvSpPr>
          <p:cNvPr id="25602" name="Rectangle 3"/>
          <p:cNvSpPr>
            <a:spLocks noGrp="1" noChangeArrowheads="1"/>
          </p:cNvSpPr>
          <p:nvPr>
            <p:ph type="body" idx="4294967295"/>
          </p:nvPr>
        </p:nvSpPr>
        <p:spPr>
          <a:xfrm>
            <a:off x="457200" y="1066800"/>
            <a:ext cx="8229600" cy="3200400"/>
          </a:xfrm>
        </p:spPr>
        <p:txBody>
          <a:bodyPr/>
          <a:lstStyle/>
          <a:p>
            <a:pPr eaLnBrk="1" hangingPunct="1">
              <a:lnSpc>
                <a:spcPct val="80000"/>
              </a:lnSpc>
            </a:pPr>
            <a:r>
              <a:rPr lang="ja-JP" altLang="en-US" sz="1800" smtClean="0"/>
              <a:t>イオの活火山から中性硫黄、酸素および硫黄酸化物が放出される</a:t>
            </a:r>
            <a:endParaRPr lang="en-US" altLang="ja-JP" sz="1800" smtClean="0"/>
          </a:p>
          <a:p>
            <a:pPr eaLnBrk="1" hangingPunct="1">
              <a:lnSpc>
                <a:spcPct val="80000"/>
              </a:lnSpc>
            </a:pPr>
            <a:endParaRPr lang="ja-JP" altLang="en-US" sz="1800" smtClean="0"/>
          </a:p>
          <a:p>
            <a:pPr eaLnBrk="1" hangingPunct="1">
              <a:lnSpc>
                <a:spcPct val="80000"/>
              </a:lnSpc>
            </a:pPr>
            <a:r>
              <a:rPr lang="ja-JP" altLang="en-US" sz="1800" smtClean="0"/>
              <a:t>火山噴出物は周囲のイオンとの電荷交換反応によりイオン化し、木星磁場に捉えられる。（ピックアップエネルギーを得る）</a:t>
            </a:r>
            <a:endParaRPr lang="en-US" altLang="ja-JP" sz="1800" smtClean="0"/>
          </a:p>
          <a:p>
            <a:pPr lvl="1" eaLnBrk="1" hangingPunct="1">
              <a:lnSpc>
                <a:spcPct val="80000"/>
              </a:lnSpc>
            </a:pPr>
            <a:r>
              <a:rPr lang="ja-JP" altLang="en-US" sz="1400" smtClean="0"/>
              <a:t>イオと木星磁場の相対速度</a:t>
            </a:r>
            <a:r>
              <a:rPr lang="en-US" altLang="ja-JP" sz="1400" smtClean="0"/>
              <a:t>57 km/s</a:t>
            </a:r>
          </a:p>
          <a:p>
            <a:pPr lvl="1" eaLnBrk="1" hangingPunct="1">
              <a:lnSpc>
                <a:spcPct val="80000"/>
              </a:lnSpc>
            </a:pPr>
            <a:endParaRPr lang="ja-JP" altLang="en-US" sz="1800" smtClean="0"/>
          </a:p>
          <a:p>
            <a:pPr eaLnBrk="1" hangingPunct="1">
              <a:lnSpc>
                <a:spcPct val="80000"/>
              </a:lnSpc>
            </a:pPr>
            <a:r>
              <a:rPr lang="ja-JP" altLang="en-US" sz="1800" smtClean="0"/>
              <a:t>イオンと電子はクーロン衝突を介してエネルギーを分け合う</a:t>
            </a:r>
            <a:endParaRPr lang="en-US" altLang="ja-JP" sz="1800" smtClean="0"/>
          </a:p>
          <a:p>
            <a:pPr lvl="1" eaLnBrk="1" hangingPunct="1">
              <a:lnSpc>
                <a:spcPct val="80000"/>
              </a:lnSpc>
            </a:pPr>
            <a:r>
              <a:rPr lang="ja-JP" altLang="en-US" sz="1400" smtClean="0"/>
              <a:t>イオン温度　</a:t>
            </a:r>
            <a:r>
              <a:rPr lang="en-US" altLang="ja-JP" sz="1400" smtClean="0"/>
              <a:t>~ 100 eV</a:t>
            </a:r>
          </a:p>
          <a:p>
            <a:pPr lvl="1" eaLnBrk="1" hangingPunct="1">
              <a:lnSpc>
                <a:spcPct val="80000"/>
              </a:lnSpc>
            </a:pPr>
            <a:r>
              <a:rPr lang="ja-JP" altLang="en-US" sz="1400" smtClean="0"/>
              <a:t>イオトーラス内の電子の大部分　～</a:t>
            </a:r>
            <a:r>
              <a:rPr lang="en-US" altLang="ja-JP" sz="1400" smtClean="0"/>
              <a:t>5 eV</a:t>
            </a:r>
          </a:p>
          <a:p>
            <a:pPr lvl="1" eaLnBrk="1" hangingPunct="1">
              <a:lnSpc>
                <a:spcPct val="80000"/>
              </a:lnSpc>
            </a:pPr>
            <a:endParaRPr lang="ja-JP" altLang="en-US" sz="1800" smtClean="0"/>
          </a:p>
          <a:p>
            <a:pPr eaLnBrk="1" hangingPunct="1">
              <a:lnSpc>
                <a:spcPct val="80000"/>
              </a:lnSpc>
            </a:pPr>
            <a:r>
              <a:rPr lang="ja-JP" altLang="en-US" sz="1800" b="1" u="sng" smtClean="0"/>
              <a:t>衝突励起過程による</a:t>
            </a:r>
            <a:r>
              <a:rPr lang="en-US" altLang="ja-JP" sz="1800" b="1" u="sng" smtClean="0"/>
              <a:t>EUV</a:t>
            </a:r>
            <a:r>
              <a:rPr lang="ja-JP" altLang="en-US" sz="1800" b="1" u="sng" smtClean="0"/>
              <a:t>発光</a:t>
            </a:r>
            <a:r>
              <a:rPr lang="ja-JP" altLang="en-US" sz="1800" smtClean="0"/>
              <a:t>でエネルギーが失われる。</a:t>
            </a:r>
            <a:endParaRPr lang="en-US" altLang="ja-JP" sz="1800" smtClean="0"/>
          </a:p>
          <a:p>
            <a:pPr lvl="1" eaLnBrk="1" hangingPunct="1">
              <a:lnSpc>
                <a:spcPct val="80000"/>
              </a:lnSpc>
            </a:pPr>
            <a:r>
              <a:rPr lang="ja-JP" altLang="en-US" sz="1400" smtClean="0"/>
              <a:t>動径方向の拡散、高速中性粒子の拡散過程もエネルギー放出に</a:t>
            </a:r>
            <a:r>
              <a:rPr lang="en-US" altLang="ja-JP" sz="1400" smtClean="0"/>
              <a:t>10%</a:t>
            </a:r>
            <a:r>
              <a:rPr lang="ja-JP" altLang="en-US" sz="1400" smtClean="0"/>
              <a:t>程度寄与</a:t>
            </a:r>
          </a:p>
        </p:txBody>
      </p:sp>
      <p:sp>
        <p:nvSpPr>
          <p:cNvPr id="25603" name="Text Box 6"/>
          <p:cNvSpPr txBox="1">
            <a:spLocks noChangeArrowheads="1"/>
          </p:cNvSpPr>
          <p:nvPr/>
        </p:nvSpPr>
        <p:spPr bwMode="auto">
          <a:xfrm>
            <a:off x="228600" y="4800600"/>
            <a:ext cx="1295400" cy="581025"/>
          </a:xfrm>
          <a:prstGeom prst="rect">
            <a:avLst/>
          </a:prstGeom>
          <a:solidFill>
            <a:srgbClr val="FF0000">
              <a:alpha val="59999"/>
            </a:srgbClr>
          </a:solidFill>
          <a:ln w="9525">
            <a:noFill/>
            <a:miter lim="800000"/>
            <a:headEnd/>
            <a:tailEnd/>
          </a:ln>
        </p:spPr>
        <p:txBody>
          <a:bodyPr>
            <a:spAutoFit/>
          </a:bodyPr>
          <a:lstStyle/>
          <a:p>
            <a:pPr algn="ctr">
              <a:defRPr/>
            </a:pPr>
            <a:r>
              <a:rPr lang="en-US" altLang="ja-JP" sz="1600" dirty="0">
                <a:solidFill>
                  <a:schemeClr val="bg1"/>
                </a:solidFill>
                <a:effectLst>
                  <a:outerShdw blurRad="38100" dist="38100" dir="2700000" algn="tl">
                    <a:srgbClr val="000000">
                      <a:alpha val="43137"/>
                    </a:srgbClr>
                  </a:outerShdw>
                </a:effectLst>
              </a:rPr>
              <a:t>Pick up energy</a:t>
            </a:r>
          </a:p>
        </p:txBody>
      </p:sp>
      <p:sp>
        <p:nvSpPr>
          <p:cNvPr id="25604" name="AutoShape 10"/>
          <p:cNvSpPr>
            <a:spLocks noChangeArrowheads="1"/>
          </p:cNvSpPr>
          <p:nvPr/>
        </p:nvSpPr>
        <p:spPr bwMode="auto">
          <a:xfrm>
            <a:off x="1600200" y="4343400"/>
            <a:ext cx="1066800" cy="1447800"/>
          </a:xfrm>
          <a:prstGeom prst="rightArrow">
            <a:avLst>
              <a:gd name="adj1" fmla="val 70611"/>
              <a:gd name="adj2" fmla="val 27681"/>
            </a:avLst>
          </a:prstGeom>
          <a:solidFill>
            <a:srgbClr val="FF0000">
              <a:alpha val="59999"/>
            </a:srgbClr>
          </a:solidFill>
          <a:ln w="9525">
            <a:noFill/>
            <a:miter lim="800000"/>
            <a:headEnd/>
            <a:tailEnd/>
          </a:ln>
        </p:spPr>
        <p:txBody>
          <a:bodyPr wrap="none" anchor="ctr"/>
          <a:lstStyle/>
          <a:p>
            <a:pPr algn="ctr"/>
            <a:endParaRPr lang="ja-JP" altLang="ja-JP" sz="1800" b="0"/>
          </a:p>
        </p:txBody>
      </p:sp>
      <p:sp>
        <p:nvSpPr>
          <p:cNvPr id="25605" name="AutoShape 25"/>
          <p:cNvSpPr>
            <a:spLocks noChangeArrowheads="1"/>
          </p:cNvSpPr>
          <p:nvPr/>
        </p:nvSpPr>
        <p:spPr bwMode="auto">
          <a:xfrm>
            <a:off x="6248400" y="4419600"/>
            <a:ext cx="1219200" cy="1371600"/>
          </a:xfrm>
          <a:prstGeom prst="rightArrow">
            <a:avLst>
              <a:gd name="adj1" fmla="val 70481"/>
              <a:gd name="adj2" fmla="val 45833"/>
            </a:avLst>
          </a:prstGeom>
          <a:solidFill>
            <a:srgbClr val="0000FF"/>
          </a:solidFill>
          <a:ln w="9525">
            <a:noFill/>
            <a:miter lim="800000"/>
            <a:headEnd/>
            <a:tailEnd/>
          </a:ln>
        </p:spPr>
        <p:txBody>
          <a:bodyPr wrap="none" anchor="ctr"/>
          <a:lstStyle/>
          <a:p>
            <a:pPr algn="ctr"/>
            <a:endParaRPr lang="ja-JP" altLang="ja-JP" sz="1800">
              <a:solidFill>
                <a:srgbClr val="FFCCCC"/>
              </a:solidFill>
            </a:endParaRPr>
          </a:p>
        </p:txBody>
      </p:sp>
      <p:sp>
        <p:nvSpPr>
          <p:cNvPr id="9225" name="Text Box 11"/>
          <p:cNvSpPr txBox="1">
            <a:spLocks noChangeArrowheads="1"/>
          </p:cNvSpPr>
          <p:nvPr/>
        </p:nvSpPr>
        <p:spPr bwMode="auto">
          <a:xfrm>
            <a:off x="7543800" y="4648200"/>
            <a:ext cx="1371600" cy="830263"/>
          </a:xfrm>
          <a:prstGeom prst="rect">
            <a:avLst/>
          </a:prstGeom>
          <a:solidFill>
            <a:srgbClr val="0000FF"/>
          </a:solidFill>
          <a:ln w="9525">
            <a:noFill/>
            <a:miter lim="800000"/>
            <a:headEnd/>
            <a:tailEnd/>
          </a:ln>
        </p:spPr>
        <p:txBody>
          <a:bodyPr>
            <a:spAutoFit/>
          </a:bodyPr>
          <a:lstStyle/>
          <a:p>
            <a:pPr algn="ctr">
              <a:defRPr/>
            </a:pPr>
            <a:r>
              <a:rPr lang="en-US" altLang="ja-JP" sz="1600" dirty="0">
                <a:solidFill>
                  <a:schemeClr val="bg1"/>
                </a:solidFill>
                <a:effectLst>
                  <a:outerShdw blurRad="38100" dist="38100" dir="2700000" algn="tl">
                    <a:srgbClr val="000000"/>
                  </a:outerShdw>
                </a:effectLst>
              </a:rPr>
              <a:t>EUV radiation</a:t>
            </a:r>
          </a:p>
          <a:p>
            <a:pPr algn="ctr">
              <a:defRPr/>
            </a:pPr>
            <a:r>
              <a:rPr lang="en-US" altLang="ja-JP" sz="1600" dirty="0">
                <a:solidFill>
                  <a:schemeClr val="bg1"/>
                </a:solidFill>
                <a:effectLst>
                  <a:outerShdw blurRad="38100" dist="38100" dir="2700000" algn="tl">
                    <a:srgbClr val="000000"/>
                  </a:outerShdw>
                </a:effectLst>
              </a:rPr>
              <a:t>~ 2 TW</a:t>
            </a:r>
          </a:p>
        </p:txBody>
      </p:sp>
      <p:sp>
        <p:nvSpPr>
          <p:cNvPr id="25644" name="AutoShape 67"/>
          <p:cNvSpPr>
            <a:spLocks noChangeArrowheads="1"/>
          </p:cNvSpPr>
          <p:nvPr/>
        </p:nvSpPr>
        <p:spPr bwMode="auto">
          <a:xfrm>
            <a:off x="2743200" y="4267200"/>
            <a:ext cx="3429000" cy="2133600"/>
          </a:xfrm>
          <a:prstGeom prst="roundRect">
            <a:avLst>
              <a:gd name="adj" fmla="val 13856"/>
            </a:avLst>
          </a:prstGeom>
          <a:solidFill>
            <a:schemeClr val="bg1">
              <a:lumMod val="95000"/>
            </a:schemeClr>
          </a:solidFill>
          <a:ln w="9525">
            <a:solidFill>
              <a:schemeClr val="tx1"/>
            </a:solidFill>
            <a:round/>
            <a:headEnd/>
            <a:tailEnd/>
          </a:ln>
        </p:spPr>
        <p:txBody>
          <a:bodyPr anchor="ctr" anchorCtr="1"/>
          <a:lstStyle/>
          <a:p>
            <a:pPr algn="ctr">
              <a:defRPr/>
            </a:pPr>
            <a:endParaRPr lang="en-US" altLang="ja-JP" sz="2000" dirty="0"/>
          </a:p>
          <a:p>
            <a:pPr algn="ctr">
              <a:defRPr/>
            </a:pPr>
            <a:endParaRPr lang="en-US" altLang="ja-JP" sz="2000" dirty="0"/>
          </a:p>
          <a:p>
            <a:pPr algn="ctr">
              <a:defRPr/>
            </a:pPr>
            <a:endParaRPr lang="en-US" altLang="ja-JP" sz="2000" dirty="0"/>
          </a:p>
          <a:p>
            <a:pPr algn="ctr">
              <a:defRPr/>
            </a:pPr>
            <a:r>
              <a:rPr lang="en-US" altLang="ja-JP" sz="2000" dirty="0"/>
              <a:t>Ions</a:t>
            </a:r>
            <a:r>
              <a:rPr lang="ja-JP" altLang="en-US" sz="2000" dirty="0"/>
              <a:t>：</a:t>
            </a:r>
          </a:p>
          <a:p>
            <a:pPr algn="ctr">
              <a:defRPr/>
            </a:pPr>
            <a:r>
              <a:rPr lang="en-US" altLang="ja-JP" sz="2000" b="0" dirty="0"/>
              <a:t>S</a:t>
            </a:r>
            <a:r>
              <a:rPr lang="en-US" altLang="ja-JP" sz="2000" b="0" baseline="30000" dirty="0"/>
              <a:t>+</a:t>
            </a:r>
            <a:r>
              <a:rPr lang="en-US" altLang="ja-JP" sz="2000" b="0" dirty="0"/>
              <a:t>, S</a:t>
            </a:r>
            <a:r>
              <a:rPr lang="en-US" altLang="ja-JP" sz="2000" b="0" baseline="30000" dirty="0"/>
              <a:t>++</a:t>
            </a:r>
            <a:r>
              <a:rPr lang="en-US" altLang="ja-JP" sz="2000" b="0" dirty="0"/>
              <a:t>, S</a:t>
            </a:r>
            <a:r>
              <a:rPr lang="en-US" altLang="ja-JP" sz="2000" b="0" baseline="30000" dirty="0"/>
              <a:t>3+</a:t>
            </a:r>
            <a:r>
              <a:rPr lang="en-US" altLang="ja-JP" sz="2000" b="0" dirty="0"/>
              <a:t>, S</a:t>
            </a:r>
            <a:r>
              <a:rPr lang="en-US" altLang="ja-JP" sz="2000" b="0" baseline="30000" dirty="0"/>
              <a:t>4+</a:t>
            </a:r>
            <a:r>
              <a:rPr lang="en-US" altLang="ja-JP" sz="2000" b="0" dirty="0"/>
              <a:t>,</a:t>
            </a:r>
          </a:p>
          <a:p>
            <a:pPr algn="ctr">
              <a:defRPr/>
            </a:pPr>
            <a:r>
              <a:rPr lang="en-US" altLang="ja-JP" sz="2000" b="0" dirty="0"/>
              <a:t> O</a:t>
            </a:r>
            <a:r>
              <a:rPr lang="en-US" altLang="ja-JP" sz="2000" b="0" baseline="30000" dirty="0"/>
              <a:t>+</a:t>
            </a:r>
            <a:r>
              <a:rPr lang="en-US" altLang="ja-JP" sz="2000" b="0" dirty="0"/>
              <a:t>, O</a:t>
            </a:r>
            <a:r>
              <a:rPr lang="en-US" altLang="ja-JP" sz="2000" b="0" baseline="30000" dirty="0"/>
              <a:t>++</a:t>
            </a:r>
          </a:p>
          <a:p>
            <a:pPr algn="ctr">
              <a:defRPr/>
            </a:pPr>
            <a:endParaRPr lang="en-US" altLang="ja-JP" sz="2000" b="0" baseline="30000" dirty="0"/>
          </a:p>
          <a:p>
            <a:pPr algn="ctr">
              <a:defRPr/>
            </a:pPr>
            <a:r>
              <a:rPr lang="en-US" altLang="ja-JP" sz="2000" dirty="0"/>
              <a:t>Core electrons:</a:t>
            </a:r>
            <a:r>
              <a:rPr lang="en-US" altLang="ja-JP" sz="2000" b="0" dirty="0"/>
              <a:t> </a:t>
            </a:r>
          </a:p>
          <a:p>
            <a:pPr algn="ctr">
              <a:defRPr/>
            </a:pPr>
            <a:r>
              <a:rPr lang="en-US" altLang="ja-JP" sz="2000" b="0" dirty="0"/>
              <a:t>~5 eV, ~2000 </a:t>
            </a:r>
            <a:r>
              <a:rPr lang="en-US" altLang="ja-JP" sz="2000" b="0" dirty="0" err="1"/>
              <a:t>ele</a:t>
            </a:r>
            <a:r>
              <a:rPr lang="en-US" altLang="ja-JP" sz="2000" b="0" dirty="0"/>
              <a:t>./cc</a:t>
            </a:r>
          </a:p>
          <a:p>
            <a:pPr algn="ctr">
              <a:defRPr/>
            </a:pPr>
            <a:endParaRPr lang="en-US" altLang="ja-JP" sz="2000" b="0" dirty="0"/>
          </a:p>
          <a:p>
            <a:pPr algn="ctr">
              <a:defRPr/>
            </a:pPr>
            <a:endParaRPr lang="en-US" altLang="ja-JP" sz="2000" b="0" dirty="0"/>
          </a:p>
          <a:p>
            <a:pPr algn="ctr">
              <a:defRPr/>
            </a:pPr>
            <a:endParaRPr lang="en-US" altLang="ja-JP" sz="2000" b="0" dirty="0"/>
          </a:p>
        </p:txBody>
      </p:sp>
      <p:sp>
        <p:nvSpPr>
          <p:cNvPr id="13" name="Text Box 13"/>
          <p:cNvSpPr txBox="1">
            <a:spLocks noChangeArrowheads="1"/>
          </p:cNvSpPr>
          <p:nvPr/>
        </p:nvSpPr>
        <p:spPr bwMode="auto">
          <a:xfrm>
            <a:off x="7539038" y="5715000"/>
            <a:ext cx="1376362" cy="338138"/>
          </a:xfrm>
          <a:prstGeom prst="rect">
            <a:avLst/>
          </a:prstGeom>
          <a:solidFill>
            <a:srgbClr val="0000FF"/>
          </a:solidFill>
          <a:ln w="9525">
            <a:noFill/>
            <a:miter lim="800000"/>
            <a:headEnd/>
            <a:tailEnd/>
          </a:ln>
        </p:spPr>
        <p:txBody>
          <a:bodyPr wrap="none">
            <a:spAutoFit/>
          </a:bodyPr>
          <a:lstStyle/>
          <a:p>
            <a:pPr algn="ctr">
              <a:defRPr/>
            </a:pPr>
            <a:r>
              <a:rPr lang="en-US" altLang="ja-JP" sz="1600" dirty="0">
                <a:solidFill>
                  <a:schemeClr val="bg1"/>
                </a:solidFill>
                <a:effectLst>
                  <a:outerShdw blurRad="38100" dist="38100" dir="2700000" algn="tl">
                    <a:srgbClr val="000000"/>
                  </a:outerShdw>
                </a:effectLst>
              </a:rPr>
              <a:t>Fast</a:t>
            </a:r>
            <a:r>
              <a:rPr lang="en-US" altLang="ja-JP" sz="1400" dirty="0">
                <a:solidFill>
                  <a:schemeClr val="bg1"/>
                </a:solidFill>
                <a:effectLst>
                  <a:outerShdw blurRad="38100" dist="38100" dir="2700000" algn="tl">
                    <a:srgbClr val="000000"/>
                  </a:outerShdw>
                </a:effectLst>
              </a:rPr>
              <a:t> neutral</a:t>
            </a:r>
          </a:p>
        </p:txBody>
      </p:sp>
      <p:sp>
        <p:nvSpPr>
          <p:cNvPr id="25609" name="AutoShape 19"/>
          <p:cNvSpPr>
            <a:spLocks noChangeArrowheads="1"/>
          </p:cNvSpPr>
          <p:nvPr/>
        </p:nvSpPr>
        <p:spPr bwMode="auto">
          <a:xfrm>
            <a:off x="6248400" y="5791200"/>
            <a:ext cx="1219200" cy="228600"/>
          </a:xfrm>
          <a:prstGeom prst="rightArrow">
            <a:avLst>
              <a:gd name="adj1" fmla="val 50000"/>
              <a:gd name="adj2" fmla="val 137432"/>
            </a:avLst>
          </a:prstGeom>
          <a:solidFill>
            <a:srgbClr val="0000FF"/>
          </a:solidFill>
          <a:ln w="9525">
            <a:noFill/>
            <a:miter lim="800000"/>
            <a:headEnd/>
            <a:tailEnd/>
          </a:ln>
        </p:spPr>
        <p:txBody>
          <a:bodyPr anchor="ctr"/>
          <a:lstStyle/>
          <a:p>
            <a:pPr algn="ctr"/>
            <a:endParaRPr lang="ja-JP" altLang="ja-JP" sz="1800">
              <a:solidFill>
                <a:srgbClr val="FFCCCC"/>
              </a:solidFill>
            </a:endParaRPr>
          </a:p>
        </p:txBody>
      </p:sp>
      <p:sp>
        <p:nvSpPr>
          <p:cNvPr id="25610" name="AutoShape 24"/>
          <p:cNvSpPr>
            <a:spLocks noChangeArrowheads="1"/>
          </p:cNvSpPr>
          <p:nvPr/>
        </p:nvSpPr>
        <p:spPr bwMode="auto">
          <a:xfrm>
            <a:off x="6248400" y="6172200"/>
            <a:ext cx="1219200" cy="228600"/>
          </a:xfrm>
          <a:prstGeom prst="rightArrow">
            <a:avLst>
              <a:gd name="adj1" fmla="val 50000"/>
              <a:gd name="adj2" fmla="val 137432"/>
            </a:avLst>
          </a:prstGeom>
          <a:solidFill>
            <a:srgbClr val="0000FF"/>
          </a:solidFill>
          <a:ln w="9525">
            <a:noFill/>
            <a:miter lim="800000"/>
            <a:headEnd/>
            <a:tailEnd/>
          </a:ln>
        </p:spPr>
        <p:txBody>
          <a:bodyPr wrap="none" anchor="ctr"/>
          <a:lstStyle/>
          <a:p>
            <a:pPr algn="ctr"/>
            <a:endParaRPr lang="ja-JP" altLang="ja-JP" sz="1800">
              <a:solidFill>
                <a:srgbClr val="FFCCCC"/>
              </a:solidFill>
            </a:endParaRPr>
          </a:p>
        </p:txBody>
      </p:sp>
      <p:sp>
        <p:nvSpPr>
          <p:cNvPr id="16" name="Text Box 12"/>
          <p:cNvSpPr txBox="1">
            <a:spLocks noChangeArrowheads="1"/>
          </p:cNvSpPr>
          <p:nvPr/>
        </p:nvSpPr>
        <p:spPr bwMode="auto">
          <a:xfrm>
            <a:off x="7543800" y="6096000"/>
            <a:ext cx="1371600" cy="338138"/>
          </a:xfrm>
          <a:prstGeom prst="rect">
            <a:avLst/>
          </a:prstGeom>
          <a:solidFill>
            <a:srgbClr val="0000FF"/>
          </a:solidFill>
          <a:ln w="9525">
            <a:noFill/>
            <a:miter lim="800000"/>
            <a:headEnd/>
            <a:tailEnd/>
          </a:ln>
        </p:spPr>
        <p:txBody>
          <a:bodyPr>
            <a:spAutoFit/>
          </a:bodyPr>
          <a:lstStyle/>
          <a:p>
            <a:pPr algn="ctr">
              <a:defRPr/>
            </a:pPr>
            <a:r>
              <a:rPr lang="en-US" altLang="ja-JP" sz="1600">
                <a:solidFill>
                  <a:schemeClr val="bg1"/>
                </a:solidFill>
                <a:effectLst>
                  <a:outerShdw blurRad="38100" dist="38100" dir="2700000" algn="tl">
                    <a:srgbClr val="000000"/>
                  </a:outerShdw>
                </a:effectLst>
              </a:rPr>
              <a:t>Transport</a:t>
            </a:r>
          </a:p>
        </p:txBody>
      </p:sp>
      <p:sp>
        <p:nvSpPr>
          <p:cNvPr id="25612" name="テキスト ボックス 16"/>
          <p:cNvSpPr txBox="1">
            <a:spLocks noChangeArrowheads="1"/>
          </p:cNvSpPr>
          <p:nvPr/>
        </p:nvSpPr>
        <p:spPr bwMode="auto">
          <a:xfrm>
            <a:off x="2438400" y="6550025"/>
            <a:ext cx="4357688" cy="307975"/>
          </a:xfrm>
          <a:prstGeom prst="rect">
            <a:avLst/>
          </a:prstGeom>
          <a:noFill/>
          <a:ln w="9525">
            <a:noFill/>
            <a:miter lim="800000"/>
            <a:headEnd/>
            <a:tailEnd/>
          </a:ln>
        </p:spPr>
        <p:txBody>
          <a:bodyPr wrap="none">
            <a:spAutoFit/>
          </a:bodyPr>
          <a:lstStyle/>
          <a:p>
            <a:r>
              <a:rPr lang="ja-JP" altLang="en-US" sz="1400" b="0"/>
              <a:t>イオトーラスを一つの系と見たときのエネルギー授受の模式図</a:t>
            </a:r>
          </a:p>
        </p:txBody>
      </p:sp>
      <p:sp>
        <p:nvSpPr>
          <p:cNvPr id="25613" name="スライド番号プレースホルダ 13"/>
          <p:cNvSpPr>
            <a:spLocks noGrp="1"/>
          </p:cNvSpPr>
          <p:nvPr>
            <p:ph type="sldNum" sz="quarter" idx="12"/>
          </p:nvPr>
        </p:nvSpPr>
        <p:spPr>
          <a:noFill/>
        </p:spPr>
        <p:txBody>
          <a:bodyPr/>
          <a:lstStyle/>
          <a:p>
            <a:fld id="{C2FD74E4-F666-4917-B772-1D3F6892097A}" type="slidenum">
              <a:rPr lang="en-US" altLang="ja-JP" smtClean="0"/>
              <a:pPr/>
              <a:t>4</a:t>
            </a:fld>
            <a:endParaRPr lang="en-US" altLang="ja-JP" smtClean="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2" name="Rectangle 2"/>
          <p:cNvSpPr>
            <a:spLocks noGrp="1" noChangeArrowheads="1"/>
          </p:cNvSpPr>
          <p:nvPr>
            <p:ph type="title" idx="4294967295"/>
          </p:nvPr>
        </p:nvSpPr>
        <p:spPr>
          <a:xfrm>
            <a:off x="457200" y="304800"/>
            <a:ext cx="8229600" cy="720725"/>
          </a:xfrm>
        </p:spPr>
        <p:txBody>
          <a:bodyPr/>
          <a:lstStyle/>
          <a:p>
            <a:pPr eaLnBrk="1" hangingPunct="1">
              <a:defRPr/>
            </a:pPr>
            <a:r>
              <a:rPr lang="en-US" altLang="ja-JP" u="sng" dirty="0" smtClean="0"/>
              <a:t>③</a:t>
            </a:r>
            <a:r>
              <a:rPr lang="ja-JP" altLang="en-US" u="sng" dirty="0" smtClean="0"/>
              <a:t>　</a:t>
            </a:r>
            <a:r>
              <a:rPr lang="en-US" altLang="ja-JP" u="sng" dirty="0" smtClean="0"/>
              <a:t>MCP (Micro channel plate)</a:t>
            </a:r>
          </a:p>
        </p:txBody>
      </p:sp>
      <p:sp>
        <p:nvSpPr>
          <p:cNvPr id="762883" name="Rectangle 3"/>
          <p:cNvSpPr>
            <a:spLocks noGrp="1" noChangeArrowheads="1"/>
          </p:cNvSpPr>
          <p:nvPr>
            <p:ph type="body" idx="4294967295"/>
          </p:nvPr>
        </p:nvSpPr>
        <p:spPr>
          <a:xfrm>
            <a:off x="0" y="990600"/>
            <a:ext cx="5334000" cy="5715000"/>
          </a:xfrm>
        </p:spPr>
        <p:txBody>
          <a:bodyPr/>
          <a:lstStyle/>
          <a:p>
            <a:pPr eaLnBrk="1" hangingPunct="1">
              <a:lnSpc>
                <a:spcPct val="90000"/>
              </a:lnSpc>
            </a:pPr>
            <a:r>
              <a:rPr lang="en-US" altLang="ja-JP" sz="2400" b="1" smtClean="0"/>
              <a:t>MCP</a:t>
            </a:r>
            <a:r>
              <a:rPr lang="ja-JP" altLang="en-US" sz="2400" b="1" smtClean="0"/>
              <a:t>－微小な電子増倍管の集合－</a:t>
            </a:r>
          </a:p>
          <a:p>
            <a:pPr lvl="1" eaLnBrk="1" hangingPunct="1">
              <a:lnSpc>
                <a:spcPct val="90000"/>
              </a:lnSpc>
            </a:pPr>
            <a:r>
              <a:rPr lang="ja-JP" altLang="en-US" sz="2000" smtClean="0"/>
              <a:t>直径</a:t>
            </a:r>
            <a:r>
              <a:rPr lang="en-US" altLang="ja-JP" sz="2000" smtClean="0"/>
              <a:t>10um</a:t>
            </a:r>
            <a:r>
              <a:rPr lang="ja-JP" altLang="en-US" sz="2000" smtClean="0"/>
              <a:t>程の鉛ガラス製の電子増倍管を数百万本束ねて輪切りにした構造。</a:t>
            </a:r>
          </a:p>
          <a:p>
            <a:pPr lvl="1" eaLnBrk="1" hangingPunct="1">
              <a:lnSpc>
                <a:spcPct val="90000"/>
              </a:lnSpc>
            </a:pPr>
            <a:r>
              <a:rPr lang="ja-JP" altLang="en-US" sz="2000" smtClean="0"/>
              <a:t>管の内壁との衝突を繰り返して電子を増倍する。</a:t>
            </a:r>
          </a:p>
          <a:p>
            <a:pPr lvl="1" eaLnBrk="1" hangingPunct="1">
              <a:lnSpc>
                <a:spcPct val="90000"/>
              </a:lnSpc>
            </a:pPr>
            <a:r>
              <a:rPr lang="ja-JP" altLang="en-US" sz="2000" smtClean="0"/>
              <a:t>増倍の効率化のために、管に一定の俯角（バイアス角）をつける。</a:t>
            </a:r>
          </a:p>
          <a:p>
            <a:pPr lvl="1" eaLnBrk="1" hangingPunct="1">
              <a:lnSpc>
                <a:spcPct val="90000"/>
              </a:lnSpc>
            </a:pPr>
            <a:r>
              <a:rPr lang="ja-JP" altLang="en-US" sz="2000" smtClean="0"/>
              <a:t>一本一本が独立した増倍管なので、全体として</a:t>
            </a:r>
            <a:r>
              <a:rPr lang="en-US" altLang="ja-JP" sz="2000" smtClean="0"/>
              <a:t>2</a:t>
            </a:r>
            <a:r>
              <a:rPr lang="ja-JP" altLang="en-US" sz="2000" smtClean="0"/>
              <a:t>次元の像を得られる。</a:t>
            </a:r>
          </a:p>
          <a:p>
            <a:pPr eaLnBrk="1" hangingPunct="1">
              <a:lnSpc>
                <a:spcPct val="90000"/>
              </a:lnSpc>
            </a:pPr>
            <a:r>
              <a:rPr lang="ja-JP" altLang="en-US" sz="2400" b="1" smtClean="0"/>
              <a:t>光電物質</a:t>
            </a:r>
          </a:p>
          <a:p>
            <a:pPr lvl="1" eaLnBrk="1" hangingPunct="1">
              <a:lnSpc>
                <a:spcPct val="90000"/>
              </a:lnSpc>
            </a:pPr>
            <a:r>
              <a:rPr lang="ja-JP" altLang="en-US" sz="2000" smtClean="0"/>
              <a:t>入射面に光電物質を蒸着すれば、量子効率が向上するはずである。</a:t>
            </a:r>
          </a:p>
          <a:p>
            <a:pPr lvl="1" eaLnBrk="1" hangingPunct="1">
              <a:lnSpc>
                <a:spcPct val="90000"/>
              </a:lnSpc>
            </a:pPr>
            <a:r>
              <a:rPr lang="ja-JP" altLang="en-US" sz="2000" u="sng" smtClean="0"/>
              <a:t>極端紫外光は適当な窓材がないため、真空管内でなく入射面上に直接蒸着しなくてはならない</a:t>
            </a:r>
            <a:r>
              <a:rPr lang="ja-JP" altLang="en-US" sz="2000" smtClean="0"/>
              <a:t>。</a:t>
            </a:r>
          </a:p>
          <a:p>
            <a:pPr lvl="1" eaLnBrk="1" hangingPunct="1">
              <a:lnSpc>
                <a:spcPct val="90000"/>
              </a:lnSpc>
            </a:pPr>
            <a:r>
              <a:rPr lang="ja-JP" altLang="en-US" sz="2000" b="1" u="sng" smtClean="0">
                <a:solidFill>
                  <a:srgbClr val="FF0000"/>
                </a:solidFill>
              </a:rPr>
              <a:t>実験を通して最適な蒸着条件を確立する</a:t>
            </a:r>
            <a:endParaRPr lang="en-US" altLang="ja-JP" sz="2000" b="1" u="sng" smtClean="0">
              <a:solidFill>
                <a:srgbClr val="FF0000"/>
              </a:solidFill>
            </a:endParaRPr>
          </a:p>
        </p:txBody>
      </p:sp>
      <p:pic>
        <p:nvPicPr>
          <p:cNvPr id="762884" name="Picture 31" descr="MCP2"/>
          <p:cNvPicPr>
            <a:picLocks noChangeAspect="1" noChangeArrowheads="1"/>
          </p:cNvPicPr>
          <p:nvPr/>
        </p:nvPicPr>
        <p:blipFill>
          <a:blip r:embed="rId3"/>
          <a:srcRect/>
          <a:stretch>
            <a:fillRect/>
          </a:stretch>
        </p:blipFill>
        <p:spPr bwMode="auto">
          <a:xfrm>
            <a:off x="5334000" y="3429000"/>
            <a:ext cx="2590800" cy="1957388"/>
          </a:xfrm>
          <a:prstGeom prst="rect">
            <a:avLst/>
          </a:prstGeom>
          <a:noFill/>
          <a:ln w="9525">
            <a:noFill/>
            <a:miter lim="800000"/>
            <a:headEnd/>
            <a:tailEnd/>
          </a:ln>
        </p:spPr>
      </p:pic>
      <p:pic>
        <p:nvPicPr>
          <p:cNvPr id="762885" name="Picture 32" descr="MCP4"/>
          <p:cNvPicPr>
            <a:picLocks noChangeAspect="1" noChangeArrowheads="1"/>
          </p:cNvPicPr>
          <p:nvPr/>
        </p:nvPicPr>
        <p:blipFill>
          <a:blip r:embed="rId4"/>
          <a:srcRect/>
          <a:stretch>
            <a:fillRect/>
          </a:stretch>
        </p:blipFill>
        <p:spPr bwMode="auto">
          <a:xfrm>
            <a:off x="6553200" y="5394325"/>
            <a:ext cx="2286000" cy="1463675"/>
          </a:xfrm>
          <a:prstGeom prst="rect">
            <a:avLst/>
          </a:prstGeom>
          <a:noFill/>
          <a:ln w="9525">
            <a:noFill/>
            <a:miter lim="800000"/>
            <a:headEnd/>
            <a:tailEnd/>
          </a:ln>
        </p:spPr>
      </p:pic>
      <p:pic>
        <p:nvPicPr>
          <p:cNvPr id="762886" name="Picture 10" descr="Figure4rev"/>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5410200" y="990600"/>
            <a:ext cx="3352800" cy="2668588"/>
          </a:xfrm>
          <a:prstGeom prst="rect">
            <a:avLst/>
          </a:prstGeom>
          <a:noFill/>
          <a:ln w="9525">
            <a:noFill/>
            <a:miter lim="800000"/>
            <a:headEnd/>
            <a:tailEnd/>
          </a:ln>
        </p:spPr>
      </p:pic>
      <p:sp>
        <p:nvSpPr>
          <p:cNvPr id="762887" name="スライド番号プレースホルダ 6"/>
          <p:cNvSpPr txBox="1">
            <a:spLocks noGrp="1"/>
          </p:cNvSpPr>
          <p:nvPr/>
        </p:nvSpPr>
        <p:spPr bwMode="auto">
          <a:xfrm>
            <a:off x="8229600" y="6553200"/>
            <a:ext cx="914400" cy="304800"/>
          </a:xfrm>
          <a:prstGeom prst="rect">
            <a:avLst/>
          </a:prstGeom>
          <a:noFill/>
          <a:ln w="9525">
            <a:noFill/>
            <a:miter lim="800000"/>
            <a:headEnd/>
            <a:tailEnd/>
          </a:ln>
        </p:spPr>
        <p:txBody>
          <a:bodyPr/>
          <a:lstStyle/>
          <a:p>
            <a:pPr algn="r"/>
            <a:fld id="{C53C8424-8EB8-4E8A-AF46-02BF113C0ECA}" type="slidenum">
              <a:rPr kumimoji="0" lang="en-US" altLang="ja-JP" sz="800" b="0"/>
              <a:pPr algn="r"/>
              <a:t>40</a:t>
            </a:fld>
            <a:endParaRPr kumimoji="0" lang="en-US" altLang="ja-JP" sz="800" b="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idx="4294967295"/>
          </p:nvPr>
        </p:nvSpPr>
        <p:spPr>
          <a:xfrm>
            <a:off x="457200" y="304800"/>
            <a:ext cx="8229600" cy="720725"/>
          </a:xfrm>
        </p:spPr>
        <p:txBody>
          <a:bodyPr/>
          <a:lstStyle/>
          <a:p>
            <a:pPr eaLnBrk="1" hangingPunct="1"/>
            <a:r>
              <a:rPr lang="ja-JP" altLang="en-US" u="sng" smtClean="0"/>
              <a:t>量子効率の測定</a:t>
            </a:r>
          </a:p>
        </p:txBody>
      </p:sp>
      <p:pic>
        <p:nvPicPr>
          <p:cNvPr id="764950" name="Picture 33" descr="CsI_584_1216_bare_model"/>
          <p:cNvPicPr>
            <a:picLocks noChangeAspect="1" noChangeArrowheads="1"/>
          </p:cNvPicPr>
          <p:nvPr/>
        </p:nvPicPr>
        <p:blipFill>
          <a:blip r:embed="rId3"/>
          <a:srcRect/>
          <a:stretch>
            <a:fillRect/>
          </a:stretch>
        </p:blipFill>
        <p:spPr bwMode="auto">
          <a:xfrm>
            <a:off x="0" y="1676400"/>
            <a:ext cx="5410200" cy="2247900"/>
          </a:xfrm>
          <a:prstGeom prst="rect">
            <a:avLst/>
          </a:prstGeom>
          <a:noFill/>
          <a:ln w="9525">
            <a:noFill/>
            <a:miter lim="800000"/>
            <a:headEnd/>
            <a:tailEnd/>
          </a:ln>
        </p:spPr>
      </p:pic>
      <p:sp>
        <p:nvSpPr>
          <p:cNvPr id="96294" name="Text Box 38"/>
          <p:cNvSpPr txBox="1">
            <a:spLocks noChangeArrowheads="1"/>
          </p:cNvSpPr>
          <p:nvPr/>
        </p:nvSpPr>
        <p:spPr bwMode="auto">
          <a:xfrm>
            <a:off x="4114800" y="6216650"/>
            <a:ext cx="5029200" cy="584775"/>
          </a:xfrm>
          <a:prstGeom prst="rect">
            <a:avLst/>
          </a:prstGeom>
          <a:solidFill>
            <a:srgbClr val="FF0000"/>
          </a:solidFill>
          <a:ln w="9525">
            <a:noFill/>
            <a:miter lim="800000"/>
            <a:headEnd/>
            <a:tailEnd/>
          </a:ln>
        </p:spPr>
        <p:txBody>
          <a:bodyPr wrap="square">
            <a:spAutoFit/>
          </a:bodyPr>
          <a:lstStyle/>
          <a:p>
            <a:pPr>
              <a:defRPr/>
            </a:pPr>
            <a:r>
              <a:rPr lang="ja-JP" altLang="en-US" sz="1600" u="sng" dirty="0">
                <a:solidFill>
                  <a:schemeClr val="bg1"/>
                </a:solidFill>
                <a:effectLst>
                  <a:outerShdw blurRad="38100" dist="38100" dir="2700000" algn="tl">
                    <a:srgbClr val="000000"/>
                  </a:outerShdw>
                </a:effectLst>
              </a:rPr>
              <a:t>入射角依存性を考慮し、チャンネルの俯角を</a:t>
            </a:r>
            <a:r>
              <a:rPr lang="en-US" altLang="ja-JP" sz="1600" u="sng" dirty="0">
                <a:solidFill>
                  <a:schemeClr val="bg1"/>
                </a:solidFill>
                <a:effectLst>
                  <a:outerShdw blurRad="38100" dist="38100" dir="2700000" algn="tl">
                    <a:srgbClr val="000000"/>
                  </a:outerShdw>
                </a:effectLst>
              </a:rPr>
              <a:t>20</a:t>
            </a:r>
            <a:r>
              <a:rPr lang="ja-JP" altLang="en-US" sz="1600" u="sng" dirty="0">
                <a:solidFill>
                  <a:schemeClr val="bg1"/>
                </a:solidFill>
                <a:effectLst>
                  <a:outerShdw blurRad="38100" dist="38100" dir="2700000" algn="tl">
                    <a:srgbClr val="000000"/>
                  </a:outerShdw>
                </a:effectLst>
              </a:rPr>
              <a:t>度とすれば、</a:t>
            </a:r>
            <a:r>
              <a:rPr lang="en-US" altLang="ja-JP" sz="1600" u="sng" dirty="0">
                <a:solidFill>
                  <a:schemeClr val="bg1"/>
                </a:solidFill>
                <a:effectLst>
                  <a:outerShdw blurRad="38100" dist="38100" dir="2700000" algn="tl">
                    <a:srgbClr val="000000"/>
                  </a:outerShdw>
                </a:effectLst>
              </a:rPr>
              <a:t>1.5</a:t>
            </a:r>
            <a:r>
              <a:rPr lang="ja-JP" altLang="en-US" sz="1600" u="sng" dirty="0">
                <a:solidFill>
                  <a:schemeClr val="bg1"/>
                </a:solidFill>
                <a:effectLst>
                  <a:outerShdw blurRad="38100" dist="38100" dir="2700000" algn="tl">
                    <a:srgbClr val="000000"/>
                  </a:outerShdw>
                </a:effectLst>
              </a:rPr>
              <a:t>倍から数</a:t>
            </a:r>
            <a:r>
              <a:rPr lang="en-US" altLang="ja-JP" sz="1600" u="sng" dirty="0">
                <a:solidFill>
                  <a:schemeClr val="bg1"/>
                </a:solidFill>
                <a:effectLst>
                  <a:outerShdw blurRad="38100" dist="38100" dir="2700000" algn="tl">
                    <a:srgbClr val="000000"/>
                  </a:outerShdw>
                </a:effectLst>
              </a:rPr>
              <a:t>10</a:t>
            </a:r>
            <a:r>
              <a:rPr lang="ja-JP" altLang="en-US" sz="1600" u="sng" dirty="0">
                <a:solidFill>
                  <a:schemeClr val="bg1"/>
                </a:solidFill>
                <a:effectLst>
                  <a:outerShdw blurRad="38100" dist="38100" dir="2700000" algn="tl">
                    <a:srgbClr val="000000"/>
                  </a:outerShdw>
                </a:effectLst>
              </a:rPr>
              <a:t>倍の量子効率が達成できる。</a:t>
            </a:r>
          </a:p>
        </p:txBody>
      </p:sp>
      <p:sp>
        <p:nvSpPr>
          <p:cNvPr id="764952" name="Text Box 39"/>
          <p:cNvSpPr txBox="1">
            <a:spLocks noChangeArrowheads="1"/>
          </p:cNvSpPr>
          <p:nvPr/>
        </p:nvSpPr>
        <p:spPr bwMode="auto">
          <a:xfrm>
            <a:off x="5486400" y="2590800"/>
            <a:ext cx="3521075" cy="1169551"/>
          </a:xfrm>
          <a:prstGeom prst="rect">
            <a:avLst/>
          </a:prstGeom>
          <a:noFill/>
          <a:ln w="9525">
            <a:noFill/>
            <a:miter lim="800000"/>
            <a:headEnd/>
            <a:tailEnd/>
          </a:ln>
        </p:spPr>
        <p:txBody>
          <a:bodyPr>
            <a:spAutoFit/>
          </a:bodyPr>
          <a:lstStyle/>
          <a:p>
            <a:r>
              <a:rPr lang="ja-JP" altLang="en-US" sz="1400" b="0" dirty="0">
                <a:latin typeface="Arial" charset="0"/>
              </a:rPr>
              <a:t>光電物質の光学定数を用いて</a:t>
            </a:r>
            <a:r>
              <a:rPr lang="en-US" altLang="ja-JP" sz="1400" b="0" dirty="0">
                <a:latin typeface="Arial" charset="0"/>
              </a:rPr>
              <a:t>2</a:t>
            </a:r>
            <a:r>
              <a:rPr lang="ja-JP" altLang="en-US" sz="1400" b="0" dirty="0">
                <a:latin typeface="Arial" charset="0"/>
              </a:rPr>
              <a:t>次電子再放出確率の入射角依存性を計算した。（実線）</a:t>
            </a:r>
          </a:p>
          <a:p>
            <a:r>
              <a:rPr lang="ja-JP" altLang="en-US" sz="1400" b="0" dirty="0">
                <a:latin typeface="Arial" charset="0"/>
              </a:rPr>
              <a:t>さらに、実験により確認した。</a:t>
            </a:r>
          </a:p>
          <a:p>
            <a:r>
              <a:rPr lang="ja-JP" altLang="en-US" sz="1400" b="0" dirty="0">
                <a:latin typeface="Arial" charset="0"/>
              </a:rPr>
              <a:t>その結果、長波長側では特に効果が大きいこと</a:t>
            </a:r>
            <a:r>
              <a:rPr lang="ja-JP" altLang="en-US" sz="1400" b="0" dirty="0" smtClean="0">
                <a:latin typeface="Arial" charset="0"/>
              </a:rPr>
              <a:t>が予想できる</a:t>
            </a:r>
            <a:endParaRPr lang="ja-JP" altLang="en-US" sz="1400" b="0" dirty="0">
              <a:latin typeface="Arial" charset="0"/>
            </a:endParaRPr>
          </a:p>
        </p:txBody>
      </p:sp>
      <p:sp>
        <p:nvSpPr>
          <p:cNvPr id="764953" name="スライド番号プレースホルダ 11"/>
          <p:cNvSpPr txBox="1">
            <a:spLocks noGrp="1"/>
          </p:cNvSpPr>
          <p:nvPr/>
        </p:nvSpPr>
        <p:spPr bwMode="auto">
          <a:xfrm>
            <a:off x="8229600" y="6553200"/>
            <a:ext cx="914400" cy="304800"/>
          </a:xfrm>
          <a:prstGeom prst="rect">
            <a:avLst/>
          </a:prstGeom>
          <a:noFill/>
          <a:ln w="9525">
            <a:noFill/>
            <a:miter lim="800000"/>
            <a:headEnd/>
            <a:tailEnd/>
          </a:ln>
        </p:spPr>
        <p:txBody>
          <a:bodyPr/>
          <a:lstStyle/>
          <a:p>
            <a:pPr algn="r"/>
            <a:fld id="{D77A4B93-431B-40CD-BB2B-7AAC9623557F}" type="slidenum">
              <a:rPr kumimoji="0" lang="en-US" altLang="ja-JP" sz="800" b="0"/>
              <a:pPr algn="r"/>
              <a:t>41</a:t>
            </a:fld>
            <a:endParaRPr kumimoji="0" lang="en-US" altLang="ja-JP" sz="800" b="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pPr>
              <a:defRPr/>
            </a:pPr>
            <a:fld id="{DB5E3FA4-2286-429A-B238-3A6DFAC5D303}" type="slidenum">
              <a:rPr lang="en-US" altLang="ja-JP" smtClean="0"/>
              <a:pPr>
                <a:defRPr/>
              </a:pPr>
              <a:t>42</a:t>
            </a:fld>
            <a:endParaRPr lang="en-US" altLang="ja-JP"/>
          </a:p>
        </p:txBody>
      </p:sp>
      <p:pic>
        <p:nvPicPr>
          <p:cNvPr id="852994" name="Picture 2"/>
          <p:cNvPicPr>
            <a:picLocks noChangeAspect="1" noChangeArrowheads="1"/>
          </p:cNvPicPr>
          <p:nvPr/>
        </p:nvPicPr>
        <p:blipFill>
          <a:blip r:embed="rId2"/>
          <a:srcRect/>
          <a:stretch>
            <a:fillRect/>
          </a:stretch>
        </p:blipFill>
        <p:spPr bwMode="auto">
          <a:xfrm>
            <a:off x="0" y="-1"/>
            <a:ext cx="4495800" cy="3988795"/>
          </a:xfrm>
          <a:prstGeom prst="rect">
            <a:avLst/>
          </a:prstGeom>
          <a:noFill/>
          <a:ln w="9525">
            <a:noFill/>
            <a:miter lim="800000"/>
            <a:headEnd/>
            <a:tailEnd/>
          </a:ln>
        </p:spPr>
      </p:pic>
      <p:pic>
        <p:nvPicPr>
          <p:cNvPr id="852995" name="Picture 3"/>
          <p:cNvPicPr>
            <a:picLocks noChangeAspect="1" noChangeArrowheads="1"/>
          </p:cNvPicPr>
          <p:nvPr/>
        </p:nvPicPr>
        <p:blipFill>
          <a:blip r:embed="rId3"/>
          <a:srcRect/>
          <a:stretch>
            <a:fillRect/>
          </a:stretch>
        </p:blipFill>
        <p:spPr bwMode="auto">
          <a:xfrm>
            <a:off x="4400847" y="-1"/>
            <a:ext cx="4489153" cy="3962401"/>
          </a:xfrm>
          <a:prstGeom prst="rect">
            <a:avLst/>
          </a:prstGeom>
          <a:noFill/>
          <a:ln w="9525">
            <a:noFill/>
            <a:miter lim="800000"/>
            <a:headEnd/>
            <a:tailEnd/>
          </a:ln>
        </p:spPr>
      </p:pic>
      <p:pic>
        <p:nvPicPr>
          <p:cNvPr id="852996" name="Picture 4" descr="Figure2"/>
          <p:cNvPicPr>
            <a:picLocks noChangeAspect="1" noChangeArrowheads="1"/>
          </p:cNvPicPr>
          <p:nvPr/>
        </p:nvPicPr>
        <p:blipFill>
          <a:blip r:embed="rId4" cstate="print"/>
          <a:srcRect/>
          <a:stretch>
            <a:fillRect/>
          </a:stretch>
        </p:blipFill>
        <p:spPr bwMode="auto">
          <a:xfrm>
            <a:off x="152400" y="4953000"/>
            <a:ext cx="1271588" cy="1146175"/>
          </a:xfrm>
          <a:prstGeom prst="rect">
            <a:avLst/>
          </a:prstGeom>
          <a:noFill/>
          <a:ln w="9525">
            <a:noFill/>
            <a:miter lim="800000"/>
            <a:headEnd/>
            <a:tailEnd/>
          </a:ln>
        </p:spPr>
      </p:pic>
      <p:pic>
        <p:nvPicPr>
          <p:cNvPr id="852997" name="Picture 5" descr="ＭＣＰ実験概観図"/>
          <p:cNvPicPr>
            <a:picLocks noChangeAspect="1" noChangeArrowheads="1"/>
          </p:cNvPicPr>
          <p:nvPr/>
        </p:nvPicPr>
        <p:blipFill>
          <a:blip r:embed="rId5"/>
          <a:srcRect/>
          <a:stretch>
            <a:fillRect/>
          </a:stretch>
        </p:blipFill>
        <p:spPr bwMode="auto">
          <a:xfrm>
            <a:off x="1752600" y="4183063"/>
            <a:ext cx="3551237" cy="2674937"/>
          </a:xfrm>
          <a:prstGeom prst="rect">
            <a:avLst/>
          </a:prstGeom>
          <a:noFill/>
          <a:ln w="9525">
            <a:noFill/>
            <a:miter lim="800000"/>
            <a:headEnd/>
            <a:tailEnd/>
          </a:ln>
        </p:spPr>
      </p:pic>
      <p:graphicFrame>
        <p:nvGraphicFramePr>
          <p:cNvPr id="7" name="Group 30"/>
          <p:cNvGraphicFramePr>
            <a:graphicFrameLocks noGrp="1"/>
          </p:cNvGraphicFramePr>
          <p:nvPr/>
        </p:nvGraphicFramePr>
        <p:xfrm>
          <a:off x="5486400" y="4648200"/>
          <a:ext cx="3379788" cy="914400"/>
        </p:xfrm>
        <a:graphic>
          <a:graphicData uri="http://schemas.openxmlformats.org/drawingml/2006/table">
            <a:tbl>
              <a:tblPr/>
              <a:tblGrid>
                <a:gridCol w="1062038"/>
                <a:gridCol w="1047750"/>
                <a:gridCol w="1270000"/>
              </a:tblGrid>
              <a:tr h="228600">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1" lang="ja-JP" altLang="ja-JP"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ja-JP"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30-84 nm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ja-JP"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105-135 nm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ja-JP"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CsI / Bare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ja-JP"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1.5 - 2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5 - 100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ja-JP" sz="1400" b="0" i="0" u="none" strike="noStrike" cap="none" normalizeH="0" baseline="0" dirty="0" err="1" smtClean="0">
                          <a:ln>
                            <a:noFill/>
                          </a:ln>
                          <a:solidFill>
                            <a:schemeClr val="tx1"/>
                          </a:solidFill>
                          <a:effectLst/>
                          <a:latin typeface="Meiryo UI" pitchFamily="50" charset="-128"/>
                          <a:ea typeface="Meiryo UI" pitchFamily="50" charset="-128"/>
                          <a:cs typeface="Meiryo UI" pitchFamily="50" charset="-128"/>
                        </a:rPr>
                        <a:t>KBr</a:t>
                      </a: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Bare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0.6 - 2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5 -80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idx="4294967295"/>
          </p:nvPr>
        </p:nvSpPr>
        <p:spPr/>
        <p:txBody>
          <a:bodyPr/>
          <a:lstStyle/>
          <a:p>
            <a:pPr>
              <a:defRPr/>
            </a:pPr>
            <a:r>
              <a:rPr lang="en-US" altLang="ja-JP" u="sng" smtClean="0"/>
              <a:t>MCP</a:t>
            </a:r>
            <a:r>
              <a:rPr lang="ja-JP" altLang="en-US" u="sng" smtClean="0"/>
              <a:t>と</a:t>
            </a:r>
            <a:r>
              <a:rPr lang="en-US" altLang="ja-JP" u="sng" smtClean="0"/>
              <a:t>RAE</a:t>
            </a:r>
            <a:r>
              <a:rPr lang="ja-JP" altLang="en-US" u="sng" smtClean="0"/>
              <a:t>を組み合わせた</a:t>
            </a:r>
            <a:r>
              <a:rPr lang="en-US" altLang="ja-JP" u="sng" smtClean="0"/>
              <a:t>EUV</a:t>
            </a:r>
            <a:r>
              <a:rPr lang="ja-JP" altLang="en-US" u="sng" smtClean="0"/>
              <a:t>検出器</a:t>
            </a:r>
            <a:endParaRPr lang="en-US" altLang="ja-JP" u="sng" smtClean="0"/>
          </a:p>
        </p:txBody>
      </p:sp>
      <p:sp>
        <p:nvSpPr>
          <p:cNvPr id="105475" name="Rectangle 3"/>
          <p:cNvSpPr>
            <a:spLocks noGrp="1" noChangeArrowheads="1"/>
          </p:cNvSpPr>
          <p:nvPr>
            <p:ph type="body" sz="half" idx="4294967295"/>
          </p:nvPr>
        </p:nvSpPr>
        <p:spPr>
          <a:xfrm>
            <a:off x="457200" y="1409700"/>
            <a:ext cx="4267200" cy="2400300"/>
          </a:xfrm>
        </p:spPr>
        <p:txBody>
          <a:bodyPr/>
          <a:lstStyle/>
          <a:p>
            <a:pPr>
              <a:lnSpc>
                <a:spcPct val="80000"/>
              </a:lnSpc>
              <a:defRPr/>
            </a:pPr>
            <a:r>
              <a:rPr lang="en-US" altLang="ja-JP" sz="1800" dirty="0" smtClean="0"/>
              <a:t>2</a:t>
            </a:r>
            <a:r>
              <a:rPr lang="ja-JP" altLang="en-US" sz="1800" dirty="0" smtClean="0"/>
              <a:t>次元</a:t>
            </a:r>
            <a:r>
              <a:rPr lang="en-US" altLang="ja-JP" sz="1800" dirty="0" smtClean="0"/>
              <a:t>EUV</a:t>
            </a:r>
            <a:r>
              <a:rPr lang="ja-JP" altLang="en-US" sz="1800" dirty="0" smtClean="0"/>
              <a:t>検出器</a:t>
            </a:r>
          </a:p>
          <a:p>
            <a:pPr lvl="1">
              <a:lnSpc>
                <a:spcPct val="80000"/>
              </a:lnSpc>
              <a:defRPr/>
            </a:pPr>
            <a:r>
              <a:rPr lang="en-US" altLang="ja-JP" sz="1600" b="1" dirty="0" smtClean="0">
                <a:effectLst>
                  <a:outerShdw blurRad="38100" dist="38100" dir="2700000" algn="tl">
                    <a:srgbClr val="C0C0C0"/>
                  </a:outerShdw>
                </a:effectLst>
              </a:rPr>
              <a:t>MCP</a:t>
            </a:r>
            <a:r>
              <a:rPr lang="ja-JP" altLang="en-US" sz="1600" dirty="0" err="1" smtClean="0"/>
              <a:t>の入</a:t>
            </a:r>
            <a:r>
              <a:rPr lang="ja-JP" altLang="en-US" sz="1600" dirty="0" smtClean="0"/>
              <a:t>射面で光を電子に変換し（光電効果）、</a:t>
            </a:r>
            <a:r>
              <a:rPr lang="en-US" altLang="ja-JP" sz="1600" dirty="0" smtClean="0"/>
              <a:t>10</a:t>
            </a:r>
            <a:r>
              <a:rPr lang="en-US" altLang="ja-JP" sz="1600" baseline="30000" dirty="0" smtClean="0"/>
              <a:t>7</a:t>
            </a:r>
            <a:r>
              <a:rPr lang="ja-JP" altLang="en-US" sz="1600" dirty="0" smtClean="0"/>
              <a:t>倍程度に増幅する。</a:t>
            </a:r>
          </a:p>
          <a:p>
            <a:pPr lvl="1">
              <a:lnSpc>
                <a:spcPct val="80000"/>
              </a:lnSpc>
              <a:defRPr/>
            </a:pPr>
            <a:r>
              <a:rPr lang="ja-JP" altLang="en-US" sz="1600" dirty="0" smtClean="0"/>
              <a:t>電子雲の落下位置を、</a:t>
            </a:r>
            <a:r>
              <a:rPr lang="en-US" altLang="ja-JP" sz="1600" b="1" dirty="0" smtClean="0">
                <a:solidFill>
                  <a:srgbClr val="FF0000"/>
                </a:solidFill>
                <a:effectLst>
                  <a:outerShdw blurRad="38100" dist="38100" dir="2700000" algn="tl">
                    <a:srgbClr val="C0C0C0"/>
                  </a:outerShdw>
                </a:effectLst>
              </a:rPr>
              <a:t>RAE</a:t>
            </a:r>
            <a:r>
              <a:rPr lang="ja-JP" altLang="en-US" sz="1600" dirty="0" smtClean="0"/>
              <a:t>で読み取る</a:t>
            </a:r>
            <a:endParaRPr lang="en-US" altLang="ja-JP" sz="1600" dirty="0" smtClean="0"/>
          </a:p>
          <a:p>
            <a:pPr>
              <a:lnSpc>
                <a:spcPct val="80000"/>
              </a:lnSpc>
              <a:defRPr/>
            </a:pPr>
            <a:endParaRPr lang="en-US" altLang="ja-JP" sz="1800" dirty="0" smtClean="0"/>
          </a:p>
          <a:p>
            <a:pPr>
              <a:lnSpc>
                <a:spcPct val="80000"/>
              </a:lnSpc>
              <a:defRPr/>
            </a:pPr>
            <a:r>
              <a:rPr lang="en-US" altLang="ja-JP" sz="1800" dirty="0" smtClean="0"/>
              <a:t>SELENE/UPI/TEX</a:t>
            </a:r>
            <a:r>
              <a:rPr lang="ja-JP" altLang="en-US" sz="1800" dirty="0" smtClean="0"/>
              <a:t>でも用いられた</a:t>
            </a:r>
          </a:p>
          <a:p>
            <a:pPr lvl="1">
              <a:lnSpc>
                <a:spcPct val="80000"/>
              </a:lnSpc>
              <a:defRPr/>
            </a:pPr>
            <a:r>
              <a:rPr lang="en-US" altLang="ja-JP" sz="1600" dirty="0" smtClean="0"/>
              <a:t>3</a:t>
            </a:r>
            <a:r>
              <a:rPr lang="ja-JP" altLang="en-US" sz="1600" dirty="0" smtClean="0"/>
              <a:t>段</a:t>
            </a:r>
            <a:r>
              <a:rPr lang="en-US" altLang="ja-JP" sz="1600" dirty="0" smtClean="0"/>
              <a:t>MCP </a:t>
            </a:r>
            <a:r>
              <a:rPr lang="ja-JP" altLang="en-US" sz="1600" dirty="0" smtClean="0"/>
              <a:t>（</a:t>
            </a:r>
            <a:r>
              <a:rPr lang="en-US" altLang="ja-JP" sz="1600" dirty="0" smtClean="0"/>
              <a:t>~0.1 </a:t>
            </a:r>
            <a:r>
              <a:rPr lang="en-US" altLang="ja-JP" sz="1600" dirty="0" err="1" smtClean="0"/>
              <a:t>pC</a:t>
            </a:r>
            <a:r>
              <a:rPr lang="ja-JP" altLang="en-US" sz="1600" dirty="0" smtClean="0"/>
              <a:t>）</a:t>
            </a:r>
          </a:p>
          <a:p>
            <a:pPr lvl="1">
              <a:lnSpc>
                <a:spcPct val="80000"/>
              </a:lnSpc>
              <a:defRPr/>
            </a:pPr>
            <a:r>
              <a:rPr lang="en-US" altLang="ja-JP" sz="1600" dirty="0" smtClean="0"/>
              <a:t>7  bits</a:t>
            </a:r>
            <a:r>
              <a:rPr lang="ja-JP" altLang="en-US" sz="1600" dirty="0" smtClean="0"/>
              <a:t>分解能（</a:t>
            </a:r>
            <a:r>
              <a:rPr lang="en-US" altLang="ja-JP" sz="1600" dirty="0" smtClean="0"/>
              <a:t>128×128 pixels</a:t>
            </a:r>
            <a:r>
              <a:rPr lang="ja-JP" altLang="en-US" sz="1600" dirty="0" smtClean="0"/>
              <a:t>）</a:t>
            </a:r>
          </a:p>
        </p:txBody>
      </p:sp>
      <p:pic>
        <p:nvPicPr>
          <p:cNvPr id="766980" name="Picture 4" descr="MCPASSY"/>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410200" y="1219200"/>
            <a:ext cx="2971800" cy="2363788"/>
          </a:xfrm>
          <a:prstGeom prst="rect">
            <a:avLst/>
          </a:prstGeom>
          <a:noFill/>
          <a:ln w="9525">
            <a:noFill/>
            <a:miter lim="800000"/>
            <a:headEnd/>
            <a:tailEnd/>
          </a:ln>
        </p:spPr>
      </p:pic>
      <p:sp>
        <p:nvSpPr>
          <p:cNvPr id="766981" name="Text Box 108"/>
          <p:cNvSpPr txBox="1">
            <a:spLocks noChangeArrowheads="1"/>
          </p:cNvSpPr>
          <p:nvPr/>
        </p:nvSpPr>
        <p:spPr bwMode="auto">
          <a:xfrm>
            <a:off x="5334000" y="6248400"/>
            <a:ext cx="2522538" cy="276225"/>
          </a:xfrm>
          <a:prstGeom prst="rect">
            <a:avLst/>
          </a:prstGeom>
          <a:noFill/>
          <a:ln w="9525">
            <a:noFill/>
            <a:miter lim="800000"/>
            <a:headEnd/>
            <a:tailEnd/>
          </a:ln>
        </p:spPr>
        <p:txBody>
          <a:bodyPr>
            <a:spAutoFit/>
          </a:bodyPr>
          <a:lstStyle/>
          <a:p>
            <a:r>
              <a:rPr lang="en-US" altLang="ja-JP"/>
              <a:t>RAE : </a:t>
            </a:r>
            <a:r>
              <a:rPr lang="ja-JP" altLang="en-US"/>
              <a:t>抵抗値</a:t>
            </a:r>
            <a:r>
              <a:rPr lang="en-US" altLang="ja-JP"/>
              <a:t>1~100 k Ohm</a:t>
            </a:r>
          </a:p>
        </p:txBody>
      </p:sp>
      <p:pic>
        <p:nvPicPr>
          <p:cNvPr id="766982" name="Picture 109" descr="P7300007"/>
          <p:cNvPicPr>
            <a:picLocks noChangeAspect="1" noChangeArrowheads="1"/>
          </p:cNvPicPr>
          <p:nvPr/>
        </p:nvPicPr>
        <p:blipFill>
          <a:blip r:embed="rId4"/>
          <a:srcRect/>
          <a:stretch>
            <a:fillRect/>
          </a:stretch>
        </p:blipFill>
        <p:spPr bwMode="auto">
          <a:xfrm>
            <a:off x="990600" y="4038600"/>
            <a:ext cx="3124200" cy="2082800"/>
          </a:xfrm>
          <a:prstGeom prst="rect">
            <a:avLst/>
          </a:prstGeom>
          <a:noFill/>
          <a:ln w="9525">
            <a:noFill/>
            <a:miter lim="800000"/>
            <a:headEnd/>
            <a:tailEnd/>
          </a:ln>
        </p:spPr>
      </p:pic>
      <p:pic>
        <p:nvPicPr>
          <p:cNvPr id="766983" name="Picture 113" descr="IMGP2915"/>
          <p:cNvPicPr>
            <a:picLocks noChangeAspect="1" noChangeArrowheads="1"/>
          </p:cNvPicPr>
          <p:nvPr/>
        </p:nvPicPr>
        <p:blipFill>
          <a:blip r:embed="rId5"/>
          <a:srcRect/>
          <a:stretch>
            <a:fillRect/>
          </a:stretch>
        </p:blipFill>
        <p:spPr bwMode="auto">
          <a:xfrm>
            <a:off x="4824413" y="4038600"/>
            <a:ext cx="3532187" cy="2101850"/>
          </a:xfrm>
          <a:prstGeom prst="rect">
            <a:avLst/>
          </a:prstGeom>
          <a:noFill/>
          <a:ln w="9525">
            <a:noFill/>
            <a:miter lim="800000"/>
            <a:headEnd/>
            <a:tailEnd/>
          </a:ln>
        </p:spPr>
      </p:pic>
      <p:sp>
        <p:nvSpPr>
          <p:cNvPr id="766984" name="スライド番号プレースホルダ 7"/>
          <p:cNvSpPr txBox="1">
            <a:spLocks noGrp="1"/>
          </p:cNvSpPr>
          <p:nvPr/>
        </p:nvSpPr>
        <p:spPr bwMode="auto">
          <a:xfrm>
            <a:off x="8229600" y="6553200"/>
            <a:ext cx="914400" cy="304800"/>
          </a:xfrm>
          <a:prstGeom prst="rect">
            <a:avLst/>
          </a:prstGeom>
          <a:noFill/>
          <a:ln w="9525">
            <a:noFill/>
            <a:miter lim="800000"/>
            <a:headEnd/>
            <a:tailEnd/>
          </a:ln>
        </p:spPr>
        <p:txBody>
          <a:bodyPr/>
          <a:lstStyle/>
          <a:p>
            <a:pPr algn="r"/>
            <a:fld id="{B28ADEB4-BAC9-4275-B8E8-B38554E09FE4}" type="slidenum">
              <a:rPr kumimoji="0" lang="en-US" altLang="ja-JP" sz="800" b="0"/>
              <a:pPr algn="r"/>
              <a:t>43</a:t>
            </a:fld>
            <a:endParaRPr kumimoji="0" lang="en-US" altLang="ja-JP" sz="800" b="0"/>
          </a:p>
        </p:txBody>
      </p:sp>
      <p:sp>
        <p:nvSpPr>
          <p:cNvPr id="766985" name="Text Box 108"/>
          <p:cNvSpPr txBox="1">
            <a:spLocks noChangeArrowheads="1"/>
          </p:cNvSpPr>
          <p:nvPr/>
        </p:nvSpPr>
        <p:spPr bwMode="auto">
          <a:xfrm>
            <a:off x="1295400" y="6248400"/>
            <a:ext cx="2522538" cy="276225"/>
          </a:xfrm>
          <a:prstGeom prst="rect">
            <a:avLst/>
          </a:prstGeom>
          <a:noFill/>
          <a:ln w="9525">
            <a:noFill/>
            <a:miter lim="800000"/>
            <a:headEnd/>
            <a:tailEnd/>
          </a:ln>
        </p:spPr>
        <p:txBody>
          <a:bodyPr>
            <a:spAutoFit/>
          </a:bodyPr>
          <a:lstStyle/>
          <a:p>
            <a:r>
              <a:rPr lang="en-US" altLang="ja-JP"/>
              <a:t>MCP + RAE (PHEBUS/BBM)</a:t>
            </a:r>
          </a:p>
        </p:txBody>
      </p:sp>
      <p:sp>
        <p:nvSpPr>
          <p:cNvPr id="766986" name="Text Box 108"/>
          <p:cNvSpPr txBox="1">
            <a:spLocks noChangeArrowheads="1"/>
          </p:cNvSpPr>
          <p:nvPr/>
        </p:nvSpPr>
        <p:spPr bwMode="auto">
          <a:xfrm>
            <a:off x="5715000" y="3581400"/>
            <a:ext cx="2667000" cy="276225"/>
          </a:xfrm>
          <a:prstGeom prst="rect">
            <a:avLst/>
          </a:prstGeom>
          <a:noFill/>
          <a:ln w="9525">
            <a:noFill/>
            <a:miter lim="800000"/>
            <a:headEnd/>
            <a:tailEnd/>
          </a:ln>
        </p:spPr>
        <p:txBody>
          <a:bodyPr>
            <a:spAutoFit/>
          </a:bodyPr>
          <a:lstStyle/>
          <a:p>
            <a:r>
              <a:rPr lang="en-US" altLang="ja-JP"/>
              <a:t>MCP + RAE</a:t>
            </a:r>
            <a:r>
              <a:rPr lang="ja-JP" altLang="en-US"/>
              <a:t>アッセンブリの模式図</a:t>
            </a:r>
            <a:endParaRPr lang="en-US" altLang="ja-JP"/>
          </a:p>
        </p:txBody>
      </p:sp>
      <p:sp>
        <p:nvSpPr>
          <p:cNvPr id="766987" name="スライド番号プレースホルダ 10"/>
          <p:cNvSpPr txBox="1">
            <a:spLocks noGrp="1"/>
          </p:cNvSpPr>
          <p:nvPr/>
        </p:nvSpPr>
        <p:spPr bwMode="auto">
          <a:xfrm>
            <a:off x="8229600" y="6553200"/>
            <a:ext cx="914400" cy="304800"/>
          </a:xfrm>
          <a:prstGeom prst="rect">
            <a:avLst/>
          </a:prstGeom>
          <a:noFill/>
          <a:ln w="9525">
            <a:noFill/>
            <a:miter lim="800000"/>
            <a:headEnd/>
            <a:tailEnd/>
          </a:ln>
        </p:spPr>
        <p:txBody>
          <a:bodyPr/>
          <a:lstStyle/>
          <a:p>
            <a:pPr algn="r"/>
            <a:fld id="{0FD644E6-D89C-429E-B5D5-A407B1FB94EA}" type="slidenum">
              <a:rPr kumimoji="0" lang="en-US" altLang="ja-JP" sz="800" b="0"/>
              <a:pPr algn="r"/>
              <a:t>43</a:t>
            </a:fld>
            <a:endParaRPr kumimoji="0" lang="en-US" altLang="ja-JP" sz="800" b="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4" name="Rectangle 6"/>
          <p:cNvSpPr>
            <a:spLocks noGrp="1" noChangeArrowheads="1"/>
          </p:cNvSpPr>
          <p:nvPr>
            <p:ph type="title" idx="4294967295"/>
          </p:nvPr>
        </p:nvSpPr>
        <p:spPr/>
        <p:txBody>
          <a:bodyPr/>
          <a:lstStyle/>
          <a:p>
            <a:pPr>
              <a:defRPr/>
            </a:pPr>
            <a:r>
              <a:rPr lang="en-US" altLang="ja-JP" u="sng" smtClean="0"/>
              <a:t>MCP</a:t>
            </a:r>
            <a:r>
              <a:rPr lang="ja-JP" altLang="en-US" u="sng" smtClean="0"/>
              <a:t>と</a:t>
            </a:r>
            <a:r>
              <a:rPr lang="en-US" altLang="ja-JP" u="sng" smtClean="0"/>
              <a:t>RAE</a:t>
            </a:r>
            <a:r>
              <a:rPr lang="ja-JP" altLang="en-US" u="sng" smtClean="0"/>
              <a:t>を組み合わせた</a:t>
            </a:r>
            <a:r>
              <a:rPr lang="en-US" altLang="ja-JP" u="sng" smtClean="0"/>
              <a:t>EUV</a:t>
            </a:r>
            <a:r>
              <a:rPr lang="ja-JP" altLang="en-US" u="sng" smtClean="0"/>
              <a:t>検出器</a:t>
            </a:r>
            <a:br>
              <a:rPr lang="ja-JP" altLang="en-US" u="sng" smtClean="0"/>
            </a:br>
            <a:r>
              <a:rPr lang="en-US" altLang="ja-JP" u="sng" smtClean="0"/>
              <a:t>~10bits</a:t>
            </a:r>
            <a:r>
              <a:rPr lang="ja-JP" altLang="en-US" u="sng" smtClean="0"/>
              <a:t>の分解能を目指す</a:t>
            </a:r>
            <a:r>
              <a:rPr lang="en-US" altLang="ja-JP" u="sng" smtClean="0"/>
              <a:t>~</a:t>
            </a:r>
          </a:p>
        </p:txBody>
      </p:sp>
      <p:sp>
        <p:nvSpPr>
          <p:cNvPr id="135175" name="Rectangle 7"/>
          <p:cNvSpPr>
            <a:spLocks noGrp="1" noChangeArrowheads="1"/>
          </p:cNvSpPr>
          <p:nvPr>
            <p:ph type="body" sz="half" idx="4294967295"/>
          </p:nvPr>
        </p:nvSpPr>
        <p:spPr>
          <a:xfrm>
            <a:off x="457200" y="1409700"/>
            <a:ext cx="8229600" cy="2019300"/>
          </a:xfrm>
        </p:spPr>
        <p:txBody>
          <a:bodyPr/>
          <a:lstStyle/>
          <a:p>
            <a:pPr>
              <a:lnSpc>
                <a:spcPct val="90000"/>
              </a:lnSpc>
              <a:defRPr/>
            </a:pPr>
            <a:r>
              <a:rPr lang="en-US" altLang="ja-JP" sz="2000" b="1" dirty="0" smtClean="0">
                <a:solidFill>
                  <a:srgbClr val="FF0000"/>
                </a:solidFill>
                <a:effectLst>
                  <a:outerShdw blurRad="38100" dist="38100" dir="2700000" algn="tl">
                    <a:srgbClr val="C0C0C0"/>
                  </a:outerShdw>
                </a:effectLst>
              </a:rPr>
              <a:t>RAE</a:t>
            </a:r>
            <a:r>
              <a:rPr lang="en-US" altLang="ja-JP" sz="2000" dirty="0" smtClean="0">
                <a:solidFill>
                  <a:srgbClr val="FF0000"/>
                </a:solidFill>
              </a:rPr>
              <a:t> (Resistive Anode Encoder)</a:t>
            </a:r>
          </a:p>
          <a:p>
            <a:pPr lvl="1">
              <a:lnSpc>
                <a:spcPct val="90000"/>
              </a:lnSpc>
              <a:defRPr/>
            </a:pPr>
            <a:r>
              <a:rPr lang="ja-JP" altLang="en-US" sz="1800" dirty="0" smtClean="0"/>
              <a:t>（セラミック基板</a:t>
            </a:r>
            <a:r>
              <a:rPr lang="en-US" altLang="ja-JP" sz="1800" dirty="0" smtClean="0"/>
              <a:t>+RuO</a:t>
            </a:r>
            <a:r>
              <a:rPr lang="en-US" altLang="ja-JP" sz="1800" baseline="-25000" dirty="0" smtClean="0"/>
              <a:t>2</a:t>
            </a:r>
            <a:r>
              <a:rPr lang="ja-JP" altLang="en-US" sz="1800" dirty="0" smtClean="0"/>
              <a:t>）でできた、面抵抗体の位置検出素子</a:t>
            </a:r>
          </a:p>
          <a:p>
            <a:pPr lvl="2">
              <a:lnSpc>
                <a:spcPct val="90000"/>
              </a:lnSpc>
              <a:defRPr/>
            </a:pPr>
            <a:r>
              <a:rPr lang="en-US" altLang="ja-JP" sz="1600" dirty="0" smtClean="0"/>
              <a:t>1</a:t>
            </a:r>
            <a:r>
              <a:rPr lang="ja-JP" altLang="en-US" sz="1600" dirty="0" smtClean="0"/>
              <a:t>次元の場合（左下図）</a:t>
            </a:r>
          </a:p>
          <a:p>
            <a:pPr lvl="3">
              <a:lnSpc>
                <a:spcPct val="90000"/>
              </a:lnSpc>
              <a:defRPr/>
            </a:pPr>
            <a:r>
              <a:rPr lang="ja-JP" altLang="en-US" sz="1400" dirty="0" smtClean="0"/>
              <a:t>とても単純</a:t>
            </a:r>
          </a:p>
          <a:p>
            <a:pPr lvl="2">
              <a:lnSpc>
                <a:spcPct val="90000"/>
              </a:lnSpc>
              <a:defRPr/>
            </a:pPr>
            <a:r>
              <a:rPr lang="en-US" altLang="ja-JP" sz="1600" dirty="0" smtClean="0"/>
              <a:t>2</a:t>
            </a:r>
            <a:r>
              <a:rPr lang="ja-JP" altLang="en-US" sz="1600" dirty="0" smtClean="0"/>
              <a:t>次元の場合（右下図）</a:t>
            </a:r>
          </a:p>
          <a:p>
            <a:pPr lvl="3">
              <a:lnSpc>
                <a:spcPct val="90000"/>
              </a:lnSpc>
              <a:defRPr/>
            </a:pPr>
            <a:r>
              <a:rPr lang="ja-JP" altLang="en-US" sz="1400" dirty="0" smtClean="0"/>
              <a:t>基本的には</a:t>
            </a:r>
            <a:r>
              <a:rPr lang="en-US" altLang="ja-JP" sz="1400" dirty="0" smtClean="0"/>
              <a:t>1</a:t>
            </a:r>
            <a:r>
              <a:rPr lang="ja-JP" altLang="en-US" sz="1400" dirty="0" smtClean="0"/>
              <a:t>次元と同じ</a:t>
            </a:r>
          </a:p>
          <a:p>
            <a:pPr lvl="3">
              <a:lnSpc>
                <a:spcPct val="90000"/>
              </a:lnSpc>
              <a:defRPr/>
            </a:pPr>
            <a:r>
              <a:rPr lang="ja-JP" altLang="en-US" sz="1400" dirty="0" smtClean="0"/>
              <a:t>周辺抵抗値を面抵抗よりも軽くすることで電場を平行に保ち、像のゆがみを抑える</a:t>
            </a:r>
          </a:p>
        </p:txBody>
      </p:sp>
      <p:grpSp>
        <p:nvGrpSpPr>
          <p:cNvPr id="769028" name="Group 66"/>
          <p:cNvGrpSpPr>
            <a:grpSpLocks/>
          </p:cNvGrpSpPr>
          <p:nvPr/>
        </p:nvGrpSpPr>
        <p:grpSpPr bwMode="auto">
          <a:xfrm>
            <a:off x="228600" y="3581400"/>
            <a:ext cx="4114800" cy="3124200"/>
            <a:chOff x="144" y="2256"/>
            <a:chExt cx="2592" cy="1968"/>
          </a:xfrm>
        </p:grpSpPr>
        <p:sp>
          <p:nvSpPr>
            <p:cNvPr id="769029" name="Rectangle 2"/>
            <p:cNvSpPr>
              <a:spLocks noChangeArrowheads="1"/>
            </p:cNvSpPr>
            <p:nvPr/>
          </p:nvSpPr>
          <p:spPr bwMode="auto">
            <a:xfrm>
              <a:off x="192" y="3840"/>
              <a:ext cx="2544" cy="384"/>
            </a:xfrm>
            <a:prstGeom prst="rect">
              <a:avLst/>
            </a:prstGeom>
            <a:solidFill>
              <a:srgbClr val="FF99CC">
                <a:alpha val="50195"/>
              </a:srgbClr>
            </a:solidFill>
            <a:ln w="9525">
              <a:solidFill>
                <a:schemeClr val="tx1"/>
              </a:solidFill>
              <a:prstDash val="dash"/>
              <a:miter lim="800000"/>
              <a:headEnd/>
              <a:tailEnd/>
            </a:ln>
          </p:spPr>
          <p:txBody>
            <a:bodyPr wrap="none" anchor="ctr"/>
            <a:lstStyle/>
            <a:p>
              <a:endParaRPr lang="ja-JP" altLang="en-US" b="0"/>
            </a:p>
          </p:txBody>
        </p:sp>
        <p:sp>
          <p:nvSpPr>
            <p:cNvPr id="769030" name="Rectangle 3"/>
            <p:cNvSpPr>
              <a:spLocks noChangeArrowheads="1"/>
            </p:cNvSpPr>
            <p:nvPr/>
          </p:nvSpPr>
          <p:spPr bwMode="auto">
            <a:xfrm>
              <a:off x="288" y="3888"/>
              <a:ext cx="2304" cy="288"/>
            </a:xfrm>
            <a:prstGeom prst="rect">
              <a:avLst/>
            </a:prstGeom>
            <a:solidFill>
              <a:schemeClr val="accent1"/>
            </a:solidFill>
            <a:ln w="9525">
              <a:solidFill>
                <a:schemeClr val="tx1"/>
              </a:solidFill>
              <a:miter lim="800000"/>
              <a:headEnd/>
              <a:tailEnd/>
            </a:ln>
          </p:spPr>
          <p:txBody>
            <a:bodyPr wrap="none" anchor="ctr"/>
            <a:lstStyle/>
            <a:p>
              <a:endParaRPr lang="ja-JP" altLang="en-US" b="0"/>
            </a:p>
          </p:txBody>
        </p:sp>
        <p:sp>
          <p:nvSpPr>
            <p:cNvPr id="769031" name="Rectangle 4"/>
            <p:cNvSpPr>
              <a:spLocks noChangeArrowheads="1"/>
            </p:cNvSpPr>
            <p:nvPr/>
          </p:nvSpPr>
          <p:spPr bwMode="auto">
            <a:xfrm>
              <a:off x="192" y="3408"/>
              <a:ext cx="2544" cy="384"/>
            </a:xfrm>
            <a:prstGeom prst="rect">
              <a:avLst/>
            </a:prstGeom>
            <a:solidFill>
              <a:srgbClr val="FFFF00">
                <a:alpha val="50195"/>
              </a:srgbClr>
            </a:solidFill>
            <a:ln w="9525">
              <a:solidFill>
                <a:schemeClr val="tx1"/>
              </a:solidFill>
              <a:prstDash val="dash"/>
              <a:miter lim="800000"/>
              <a:headEnd/>
              <a:tailEnd/>
            </a:ln>
          </p:spPr>
          <p:txBody>
            <a:bodyPr wrap="none" anchor="ctr"/>
            <a:lstStyle/>
            <a:p>
              <a:endParaRPr lang="ja-JP" altLang="en-US" b="0"/>
            </a:p>
          </p:txBody>
        </p:sp>
        <p:sp>
          <p:nvSpPr>
            <p:cNvPr id="769032" name="Rectangle 5"/>
            <p:cNvSpPr>
              <a:spLocks noChangeArrowheads="1"/>
            </p:cNvSpPr>
            <p:nvPr/>
          </p:nvSpPr>
          <p:spPr bwMode="auto">
            <a:xfrm>
              <a:off x="192" y="2976"/>
              <a:ext cx="2544" cy="384"/>
            </a:xfrm>
            <a:prstGeom prst="rect">
              <a:avLst/>
            </a:prstGeom>
            <a:solidFill>
              <a:srgbClr val="00FF00">
                <a:alpha val="39999"/>
              </a:srgbClr>
            </a:solidFill>
            <a:ln w="12700">
              <a:solidFill>
                <a:schemeClr val="tx1"/>
              </a:solidFill>
              <a:prstDash val="dash"/>
              <a:miter lim="800000"/>
              <a:headEnd/>
              <a:tailEnd/>
            </a:ln>
          </p:spPr>
          <p:txBody>
            <a:bodyPr wrap="none" anchor="ctr"/>
            <a:lstStyle/>
            <a:p>
              <a:endParaRPr lang="ja-JP" altLang="en-US" b="0"/>
            </a:p>
          </p:txBody>
        </p:sp>
        <p:graphicFrame>
          <p:nvGraphicFramePr>
            <p:cNvPr id="769033" name="Object 8"/>
            <p:cNvGraphicFramePr>
              <a:graphicFrameLocks noChangeAspect="1"/>
            </p:cNvGraphicFramePr>
            <p:nvPr/>
          </p:nvGraphicFramePr>
          <p:xfrm>
            <a:off x="1263" y="3899"/>
            <a:ext cx="1232" cy="253"/>
          </p:xfrm>
          <a:graphic>
            <a:graphicData uri="http://schemas.openxmlformats.org/presentationml/2006/ole">
              <p:oleObj spid="_x0000_s769033" name="数式" r:id="rId4" imgW="2044440" imgH="419040" progId="Equation.3">
                <p:embed/>
              </p:oleObj>
            </a:graphicData>
          </a:graphic>
        </p:graphicFrame>
        <p:grpSp>
          <p:nvGrpSpPr>
            <p:cNvPr id="769034" name="Group 11"/>
            <p:cNvGrpSpPr>
              <a:grpSpLocks/>
            </p:cNvGrpSpPr>
            <p:nvPr/>
          </p:nvGrpSpPr>
          <p:grpSpPr bwMode="auto">
            <a:xfrm>
              <a:off x="624" y="2304"/>
              <a:ext cx="1680" cy="528"/>
              <a:chOff x="3456" y="2304"/>
              <a:chExt cx="1680" cy="528"/>
            </a:xfrm>
          </p:grpSpPr>
          <p:grpSp>
            <p:nvGrpSpPr>
              <p:cNvPr id="769035" name="Group 12"/>
              <p:cNvGrpSpPr>
                <a:grpSpLocks/>
              </p:cNvGrpSpPr>
              <p:nvPr/>
            </p:nvGrpSpPr>
            <p:grpSpPr bwMode="auto">
              <a:xfrm>
                <a:off x="3456" y="2736"/>
                <a:ext cx="1680" cy="96"/>
                <a:chOff x="3552" y="3312"/>
                <a:chExt cx="1680" cy="96"/>
              </a:xfrm>
            </p:grpSpPr>
            <p:sp>
              <p:nvSpPr>
                <p:cNvPr id="769036" name="Rectangle 13"/>
                <p:cNvSpPr>
                  <a:spLocks noChangeArrowheads="1"/>
                </p:cNvSpPr>
                <p:nvPr/>
              </p:nvSpPr>
              <p:spPr bwMode="auto">
                <a:xfrm>
                  <a:off x="3552" y="3312"/>
                  <a:ext cx="1680" cy="96"/>
                </a:xfrm>
                <a:prstGeom prst="rect">
                  <a:avLst/>
                </a:prstGeom>
                <a:solidFill>
                  <a:srgbClr val="FF9900"/>
                </a:solidFill>
                <a:ln w="9525">
                  <a:noFill/>
                  <a:miter lim="800000"/>
                  <a:headEnd/>
                  <a:tailEnd/>
                </a:ln>
              </p:spPr>
              <p:txBody>
                <a:bodyPr wrap="none" anchor="ctr"/>
                <a:lstStyle/>
                <a:p>
                  <a:endParaRPr lang="ja-JP" altLang="en-US" b="0"/>
                </a:p>
              </p:txBody>
            </p:sp>
            <p:sp>
              <p:nvSpPr>
                <p:cNvPr id="769037" name="Rectangle 14"/>
                <p:cNvSpPr>
                  <a:spLocks noChangeArrowheads="1"/>
                </p:cNvSpPr>
                <p:nvPr/>
              </p:nvSpPr>
              <p:spPr bwMode="auto">
                <a:xfrm>
                  <a:off x="3552" y="3312"/>
                  <a:ext cx="48" cy="96"/>
                </a:xfrm>
                <a:prstGeom prst="rect">
                  <a:avLst/>
                </a:prstGeom>
                <a:solidFill>
                  <a:schemeClr val="tx1"/>
                </a:solidFill>
                <a:ln w="9525">
                  <a:solidFill>
                    <a:schemeClr val="tx1"/>
                  </a:solidFill>
                  <a:miter lim="800000"/>
                  <a:headEnd/>
                  <a:tailEnd/>
                </a:ln>
              </p:spPr>
              <p:txBody>
                <a:bodyPr wrap="none" anchor="ctr"/>
                <a:lstStyle/>
                <a:p>
                  <a:endParaRPr lang="ja-JP" altLang="en-US" b="0"/>
                </a:p>
              </p:txBody>
            </p:sp>
            <p:sp>
              <p:nvSpPr>
                <p:cNvPr id="769038" name="Rectangle 15"/>
                <p:cNvSpPr>
                  <a:spLocks noChangeArrowheads="1"/>
                </p:cNvSpPr>
                <p:nvPr/>
              </p:nvSpPr>
              <p:spPr bwMode="auto">
                <a:xfrm>
                  <a:off x="5184" y="3312"/>
                  <a:ext cx="48" cy="96"/>
                </a:xfrm>
                <a:prstGeom prst="rect">
                  <a:avLst/>
                </a:prstGeom>
                <a:solidFill>
                  <a:schemeClr val="tx1"/>
                </a:solidFill>
                <a:ln w="9525">
                  <a:solidFill>
                    <a:schemeClr val="tx1"/>
                  </a:solidFill>
                  <a:miter lim="800000"/>
                  <a:headEnd/>
                  <a:tailEnd/>
                </a:ln>
              </p:spPr>
              <p:txBody>
                <a:bodyPr wrap="none" anchor="ctr"/>
                <a:lstStyle/>
                <a:p>
                  <a:endParaRPr lang="ja-JP" altLang="en-US" b="0"/>
                </a:p>
              </p:txBody>
            </p:sp>
          </p:grpSp>
          <p:sp>
            <p:nvSpPr>
              <p:cNvPr id="769039" name="Line 16"/>
              <p:cNvSpPr>
                <a:spLocks noChangeShapeType="1"/>
              </p:cNvSpPr>
              <p:nvPr/>
            </p:nvSpPr>
            <p:spPr bwMode="auto">
              <a:xfrm flipH="1">
                <a:off x="4128" y="2304"/>
                <a:ext cx="0" cy="384"/>
              </a:xfrm>
              <a:prstGeom prst="line">
                <a:avLst/>
              </a:prstGeom>
              <a:noFill/>
              <a:ln w="76200">
                <a:solidFill>
                  <a:srgbClr val="FF0000"/>
                </a:solidFill>
                <a:round/>
                <a:headEnd/>
                <a:tailEnd type="triangle" w="med" len="med"/>
              </a:ln>
            </p:spPr>
            <p:txBody>
              <a:bodyPr/>
              <a:lstStyle/>
              <a:p>
                <a:endParaRPr lang="ja-JP" altLang="en-US"/>
              </a:p>
            </p:txBody>
          </p:sp>
          <p:sp>
            <p:nvSpPr>
              <p:cNvPr id="769040" name="Line 17"/>
              <p:cNvSpPr>
                <a:spLocks noChangeShapeType="1"/>
              </p:cNvSpPr>
              <p:nvPr/>
            </p:nvSpPr>
            <p:spPr bwMode="auto">
              <a:xfrm>
                <a:off x="4176" y="2688"/>
                <a:ext cx="528" cy="0"/>
              </a:xfrm>
              <a:prstGeom prst="line">
                <a:avLst/>
              </a:prstGeom>
              <a:noFill/>
              <a:ln w="38100">
                <a:solidFill>
                  <a:srgbClr val="FF0000"/>
                </a:solidFill>
                <a:round/>
                <a:headEnd/>
                <a:tailEnd type="triangle" w="med" len="med"/>
              </a:ln>
            </p:spPr>
            <p:txBody>
              <a:bodyPr/>
              <a:lstStyle/>
              <a:p>
                <a:endParaRPr lang="ja-JP" altLang="en-US"/>
              </a:p>
            </p:txBody>
          </p:sp>
          <p:sp>
            <p:nvSpPr>
              <p:cNvPr id="769041" name="Line 18"/>
              <p:cNvSpPr>
                <a:spLocks noChangeShapeType="1"/>
              </p:cNvSpPr>
              <p:nvPr/>
            </p:nvSpPr>
            <p:spPr bwMode="auto">
              <a:xfrm flipH="1">
                <a:off x="3648" y="2688"/>
                <a:ext cx="384" cy="0"/>
              </a:xfrm>
              <a:prstGeom prst="line">
                <a:avLst/>
              </a:prstGeom>
              <a:noFill/>
              <a:ln w="76200">
                <a:solidFill>
                  <a:srgbClr val="FF0000"/>
                </a:solidFill>
                <a:round/>
                <a:headEnd/>
                <a:tailEnd type="triangle" w="med" len="med"/>
              </a:ln>
            </p:spPr>
            <p:txBody>
              <a:bodyPr/>
              <a:lstStyle/>
              <a:p>
                <a:endParaRPr lang="ja-JP" altLang="en-US"/>
              </a:p>
            </p:txBody>
          </p:sp>
        </p:grpSp>
        <p:sp>
          <p:nvSpPr>
            <p:cNvPr id="769042" name="Line 19"/>
            <p:cNvSpPr>
              <a:spLocks noChangeShapeType="1"/>
            </p:cNvSpPr>
            <p:nvPr/>
          </p:nvSpPr>
          <p:spPr bwMode="auto">
            <a:xfrm>
              <a:off x="2256" y="2784"/>
              <a:ext cx="288" cy="0"/>
            </a:xfrm>
            <a:prstGeom prst="line">
              <a:avLst/>
            </a:prstGeom>
            <a:noFill/>
            <a:ln w="19050">
              <a:solidFill>
                <a:schemeClr val="tx1"/>
              </a:solidFill>
              <a:round/>
              <a:headEnd/>
              <a:tailEnd/>
            </a:ln>
          </p:spPr>
          <p:txBody>
            <a:bodyPr/>
            <a:lstStyle/>
            <a:p>
              <a:endParaRPr lang="ja-JP" altLang="en-US"/>
            </a:p>
          </p:txBody>
        </p:sp>
        <p:sp>
          <p:nvSpPr>
            <p:cNvPr id="769043" name="Line 20"/>
            <p:cNvSpPr>
              <a:spLocks noChangeShapeType="1"/>
            </p:cNvSpPr>
            <p:nvPr/>
          </p:nvSpPr>
          <p:spPr bwMode="auto">
            <a:xfrm flipH="1">
              <a:off x="336" y="2784"/>
              <a:ext cx="288" cy="0"/>
            </a:xfrm>
            <a:prstGeom prst="line">
              <a:avLst/>
            </a:prstGeom>
            <a:noFill/>
            <a:ln w="19050">
              <a:solidFill>
                <a:schemeClr val="tx1"/>
              </a:solidFill>
              <a:round/>
              <a:headEnd/>
              <a:tailEnd/>
            </a:ln>
          </p:spPr>
          <p:txBody>
            <a:bodyPr/>
            <a:lstStyle/>
            <a:p>
              <a:endParaRPr lang="ja-JP" altLang="en-US"/>
            </a:p>
          </p:txBody>
        </p:sp>
        <p:sp>
          <p:nvSpPr>
            <p:cNvPr id="769044" name="AutoShape 21"/>
            <p:cNvSpPr>
              <a:spLocks noChangeArrowheads="1"/>
            </p:cNvSpPr>
            <p:nvPr/>
          </p:nvSpPr>
          <p:spPr bwMode="auto">
            <a:xfrm flipV="1">
              <a:off x="238" y="3072"/>
              <a:ext cx="192" cy="240"/>
            </a:xfrm>
            <a:prstGeom prst="triangle">
              <a:avLst>
                <a:gd name="adj" fmla="val 50000"/>
              </a:avLst>
            </a:prstGeom>
            <a:noFill/>
            <a:ln w="19050">
              <a:solidFill>
                <a:schemeClr val="tx1"/>
              </a:solidFill>
              <a:miter lim="800000"/>
              <a:headEnd/>
              <a:tailEnd/>
            </a:ln>
          </p:spPr>
          <p:txBody>
            <a:bodyPr wrap="none" anchor="ctr"/>
            <a:lstStyle/>
            <a:p>
              <a:endParaRPr lang="ja-JP" altLang="en-US" b="0"/>
            </a:p>
          </p:txBody>
        </p:sp>
        <p:sp>
          <p:nvSpPr>
            <p:cNvPr id="769045" name="AutoShape 22"/>
            <p:cNvSpPr>
              <a:spLocks noChangeArrowheads="1"/>
            </p:cNvSpPr>
            <p:nvPr/>
          </p:nvSpPr>
          <p:spPr bwMode="auto">
            <a:xfrm flipV="1">
              <a:off x="2448" y="3072"/>
              <a:ext cx="192" cy="240"/>
            </a:xfrm>
            <a:prstGeom prst="triangle">
              <a:avLst>
                <a:gd name="adj" fmla="val 50000"/>
              </a:avLst>
            </a:prstGeom>
            <a:noFill/>
            <a:ln w="19050">
              <a:solidFill>
                <a:schemeClr val="tx1"/>
              </a:solidFill>
              <a:miter lim="800000"/>
              <a:headEnd/>
              <a:tailEnd/>
            </a:ln>
          </p:spPr>
          <p:txBody>
            <a:bodyPr wrap="none" anchor="ctr"/>
            <a:lstStyle/>
            <a:p>
              <a:endParaRPr lang="ja-JP" altLang="en-US" b="0"/>
            </a:p>
          </p:txBody>
        </p:sp>
        <p:sp>
          <p:nvSpPr>
            <p:cNvPr id="769046" name="Text Box 23"/>
            <p:cNvSpPr txBox="1">
              <a:spLocks noChangeArrowheads="1"/>
            </p:cNvSpPr>
            <p:nvPr/>
          </p:nvSpPr>
          <p:spPr bwMode="auto">
            <a:xfrm>
              <a:off x="720" y="3168"/>
              <a:ext cx="1219" cy="173"/>
            </a:xfrm>
            <a:prstGeom prst="rect">
              <a:avLst/>
            </a:prstGeom>
            <a:noFill/>
            <a:ln w="9525">
              <a:noFill/>
              <a:miter lim="800000"/>
              <a:headEnd/>
              <a:tailEnd/>
            </a:ln>
          </p:spPr>
          <p:txBody>
            <a:bodyPr wrap="none">
              <a:spAutoFit/>
            </a:bodyPr>
            <a:lstStyle/>
            <a:p>
              <a:r>
                <a:rPr lang="ja-JP" altLang="en-US" b="0">
                  <a:latin typeface="Arial" charset="0"/>
                </a:rPr>
                <a:t>電荷・電圧変換（</a:t>
              </a:r>
              <a:r>
                <a:rPr lang="en-US" altLang="ja-JP" b="0">
                  <a:latin typeface="Arial" charset="0"/>
                </a:rPr>
                <a:t>Q </a:t>
              </a:r>
              <a:r>
                <a:rPr lang="en-US" altLang="ja-JP" b="0">
                  <a:latin typeface="Arial" charset="0"/>
                  <a:sym typeface="Wingdings" pitchFamily="2" charset="2"/>
                </a:rPr>
                <a:t> V</a:t>
              </a:r>
              <a:r>
                <a:rPr lang="ja-JP" altLang="en-US" b="0">
                  <a:latin typeface="Arial" charset="0"/>
                </a:rPr>
                <a:t>）</a:t>
              </a:r>
            </a:p>
          </p:txBody>
        </p:sp>
        <p:sp>
          <p:nvSpPr>
            <p:cNvPr id="769047" name="Text Box 24"/>
            <p:cNvSpPr txBox="1">
              <a:spLocks noChangeArrowheads="1"/>
            </p:cNvSpPr>
            <p:nvPr/>
          </p:nvSpPr>
          <p:spPr bwMode="auto">
            <a:xfrm>
              <a:off x="288" y="3504"/>
              <a:ext cx="335" cy="185"/>
            </a:xfrm>
            <a:prstGeom prst="rect">
              <a:avLst/>
            </a:prstGeom>
            <a:noFill/>
            <a:ln w="19050">
              <a:solidFill>
                <a:schemeClr val="tx1"/>
              </a:solidFill>
              <a:miter lim="800000"/>
              <a:headEnd/>
              <a:tailEnd/>
            </a:ln>
          </p:spPr>
          <p:txBody>
            <a:bodyPr wrap="none">
              <a:spAutoFit/>
            </a:bodyPr>
            <a:lstStyle/>
            <a:p>
              <a:r>
                <a:rPr lang="en-US" altLang="ja-JP">
                  <a:latin typeface="Arial" charset="0"/>
                </a:rPr>
                <a:t>ADC</a:t>
              </a:r>
            </a:p>
          </p:txBody>
        </p:sp>
        <p:sp>
          <p:nvSpPr>
            <p:cNvPr id="769048" name="Text Box 25"/>
            <p:cNvSpPr txBox="1">
              <a:spLocks noChangeArrowheads="1"/>
            </p:cNvSpPr>
            <p:nvPr/>
          </p:nvSpPr>
          <p:spPr bwMode="auto">
            <a:xfrm>
              <a:off x="2256" y="3504"/>
              <a:ext cx="335" cy="185"/>
            </a:xfrm>
            <a:prstGeom prst="rect">
              <a:avLst/>
            </a:prstGeom>
            <a:noFill/>
            <a:ln w="19050">
              <a:solidFill>
                <a:schemeClr val="tx1"/>
              </a:solidFill>
              <a:miter lim="800000"/>
              <a:headEnd/>
              <a:tailEnd/>
            </a:ln>
          </p:spPr>
          <p:txBody>
            <a:bodyPr wrap="none">
              <a:spAutoFit/>
            </a:bodyPr>
            <a:lstStyle/>
            <a:p>
              <a:r>
                <a:rPr lang="en-US" altLang="ja-JP">
                  <a:latin typeface="Arial" charset="0"/>
                </a:rPr>
                <a:t>ADC</a:t>
              </a:r>
            </a:p>
          </p:txBody>
        </p:sp>
        <p:sp>
          <p:nvSpPr>
            <p:cNvPr id="769049" name="Text Box 26"/>
            <p:cNvSpPr txBox="1">
              <a:spLocks noChangeArrowheads="1"/>
            </p:cNvSpPr>
            <p:nvPr/>
          </p:nvSpPr>
          <p:spPr bwMode="auto">
            <a:xfrm>
              <a:off x="720" y="3552"/>
              <a:ext cx="1531" cy="173"/>
            </a:xfrm>
            <a:prstGeom prst="rect">
              <a:avLst/>
            </a:prstGeom>
            <a:noFill/>
            <a:ln w="9525">
              <a:noFill/>
              <a:miter lim="800000"/>
              <a:headEnd/>
              <a:tailEnd/>
            </a:ln>
          </p:spPr>
          <p:txBody>
            <a:bodyPr wrap="none">
              <a:spAutoFit/>
            </a:bodyPr>
            <a:lstStyle/>
            <a:p>
              <a:r>
                <a:rPr lang="en-US" altLang="ja-JP" b="0">
                  <a:latin typeface="Arial" charset="0"/>
                </a:rPr>
                <a:t>Analog to digital converter 14 bits</a:t>
              </a:r>
              <a:endParaRPr lang="ja-JP" altLang="en-US" b="0">
                <a:latin typeface="Arial" charset="0"/>
              </a:endParaRPr>
            </a:p>
          </p:txBody>
        </p:sp>
        <p:sp>
          <p:nvSpPr>
            <p:cNvPr id="769050" name="Line 27"/>
            <p:cNvSpPr>
              <a:spLocks noChangeShapeType="1"/>
            </p:cNvSpPr>
            <p:nvPr/>
          </p:nvSpPr>
          <p:spPr bwMode="auto">
            <a:xfrm flipH="1">
              <a:off x="2544" y="3312"/>
              <a:ext cx="0" cy="192"/>
            </a:xfrm>
            <a:prstGeom prst="line">
              <a:avLst/>
            </a:prstGeom>
            <a:noFill/>
            <a:ln w="19050">
              <a:solidFill>
                <a:schemeClr val="tx1"/>
              </a:solidFill>
              <a:round/>
              <a:headEnd/>
              <a:tailEnd/>
            </a:ln>
          </p:spPr>
          <p:txBody>
            <a:bodyPr/>
            <a:lstStyle/>
            <a:p>
              <a:endParaRPr lang="ja-JP" altLang="en-US"/>
            </a:p>
          </p:txBody>
        </p:sp>
        <p:sp>
          <p:nvSpPr>
            <p:cNvPr id="769051" name="Line 28"/>
            <p:cNvSpPr>
              <a:spLocks noChangeShapeType="1"/>
            </p:cNvSpPr>
            <p:nvPr/>
          </p:nvSpPr>
          <p:spPr bwMode="auto">
            <a:xfrm>
              <a:off x="336" y="3312"/>
              <a:ext cx="0" cy="192"/>
            </a:xfrm>
            <a:prstGeom prst="line">
              <a:avLst/>
            </a:prstGeom>
            <a:noFill/>
            <a:ln w="19050">
              <a:solidFill>
                <a:schemeClr val="tx1"/>
              </a:solidFill>
              <a:round/>
              <a:headEnd/>
              <a:tailEnd/>
            </a:ln>
          </p:spPr>
          <p:txBody>
            <a:bodyPr/>
            <a:lstStyle/>
            <a:p>
              <a:endParaRPr lang="ja-JP" altLang="en-US"/>
            </a:p>
          </p:txBody>
        </p:sp>
        <p:sp>
          <p:nvSpPr>
            <p:cNvPr id="769052" name="Line 29"/>
            <p:cNvSpPr>
              <a:spLocks noChangeShapeType="1"/>
            </p:cNvSpPr>
            <p:nvPr/>
          </p:nvSpPr>
          <p:spPr bwMode="auto">
            <a:xfrm>
              <a:off x="336" y="2784"/>
              <a:ext cx="0" cy="288"/>
            </a:xfrm>
            <a:prstGeom prst="line">
              <a:avLst/>
            </a:prstGeom>
            <a:noFill/>
            <a:ln w="19050">
              <a:solidFill>
                <a:schemeClr val="tx1"/>
              </a:solidFill>
              <a:round/>
              <a:headEnd/>
              <a:tailEnd/>
            </a:ln>
          </p:spPr>
          <p:txBody>
            <a:bodyPr/>
            <a:lstStyle/>
            <a:p>
              <a:endParaRPr lang="ja-JP" altLang="en-US"/>
            </a:p>
          </p:txBody>
        </p:sp>
        <p:sp>
          <p:nvSpPr>
            <p:cNvPr id="769053" name="Line 30"/>
            <p:cNvSpPr>
              <a:spLocks noChangeShapeType="1"/>
            </p:cNvSpPr>
            <p:nvPr/>
          </p:nvSpPr>
          <p:spPr bwMode="auto">
            <a:xfrm>
              <a:off x="2544" y="2784"/>
              <a:ext cx="0" cy="288"/>
            </a:xfrm>
            <a:prstGeom prst="line">
              <a:avLst/>
            </a:prstGeom>
            <a:noFill/>
            <a:ln w="19050">
              <a:solidFill>
                <a:schemeClr val="tx1"/>
              </a:solidFill>
              <a:round/>
              <a:headEnd/>
              <a:tailEnd/>
            </a:ln>
          </p:spPr>
          <p:txBody>
            <a:bodyPr/>
            <a:lstStyle/>
            <a:p>
              <a:endParaRPr lang="ja-JP" altLang="en-US"/>
            </a:p>
          </p:txBody>
        </p:sp>
        <p:sp>
          <p:nvSpPr>
            <p:cNvPr id="769054" name="Line 31"/>
            <p:cNvSpPr>
              <a:spLocks noChangeShapeType="1"/>
            </p:cNvSpPr>
            <p:nvPr/>
          </p:nvSpPr>
          <p:spPr bwMode="auto">
            <a:xfrm>
              <a:off x="336" y="3696"/>
              <a:ext cx="0" cy="192"/>
            </a:xfrm>
            <a:prstGeom prst="line">
              <a:avLst/>
            </a:prstGeom>
            <a:noFill/>
            <a:ln w="19050">
              <a:solidFill>
                <a:schemeClr val="tx1"/>
              </a:solidFill>
              <a:round/>
              <a:headEnd/>
              <a:tailEnd/>
            </a:ln>
          </p:spPr>
          <p:txBody>
            <a:bodyPr/>
            <a:lstStyle/>
            <a:p>
              <a:endParaRPr lang="ja-JP" altLang="en-US"/>
            </a:p>
          </p:txBody>
        </p:sp>
        <p:sp>
          <p:nvSpPr>
            <p:cNvPr id="769055" name="Line 32"/>
            <p:cNvSpPr>
              <a:spLocks noChangeShapeType="1"/>
            </p:cNvSpPr>
            <p:nvPr/>
          </p:nvSpPr>
          <p:spPr bwMode="auto">
            <a:xfrm>
              <a:off x="2544" y="3696"/>
              <a:ext cx="0" cy="192"/>
            </a:xfrm>
            <a:prstGeom prst="line">
              <a:avLst/>
            </a:prstGeom>
            <a:noFill/>
            <a:ln w="19050">
              <a:solidFill>
                <a:schemeClr val="tx1"/>
              </a:solidFill>
              <a:round/>
              <a:headEnd/>
              <a:tailEnd/>
            </a:ln>
          </p:spPr>
          <p:txBody>
            <a:bodyPr/>
            <a:lstStyle/>
            <a:p>
              <a:endParaRPr lang="ja-JP" altLang="en-US"/>
            </a:p>
          </p:txBody>
        </p:sp>
        <p:sp>
          <p:nvSpPr>
            <p:cNvPr id="769056" name="Text Box 33"/>
            <p:cNvSpPr txBox="1">
              <a:spLocks noChangeArrowheads="1"/>
            </p:cNvSpPr>
            <p:nvPr/>
          </p:nvSpPr>
          <p:spPr bwMode="auto">
            <a:xfrm>
              <a:off x="288" y="3984"/>
              <a:ext cx="954" cy="173"/>
            </a:xfrm>
            <a:prstGeom prst="rect">
              <a:avLst/>
            </a:prstGeom>
            <a:noFill/>
            <a:ln w="9525">
              <a:noFill/>
              <a:miter lim="800000"/>
              <a:headEnd/>
              <a:tailEnd/>
            </a:ln>
          </p:spPr>
          <p:txBody>
            <a:bodyPr wrap="none">
              <a:spAutoFit/>
            </a:bodyPr>
            <a:lstStyle/>
            <a:p>
              <a:r>
                <a:rPr lang="ja-JP" altLang="en-US" b="0">
                  <a:latin typeface="Arial" charset="0"/>
                </a:rPr>
                <a:t>位置演算（</a:t>
              </a:r>
              <a:r>
                <a:rPr lang="en-US" altLang="ja-JP" b="0">
                  <a:latin typeface="Arial" charset="0"/>
                </a:rPr>
                <a:t>FPGA</a:t>
              </a:r>
              <a:r>
                <a:rPr lang="ja-JP" altLang="en-US" b="0">
                  <a:latin typeface="Arial" charset="0"/>
                </a:rPr>
                <a:t>）</a:t>
              </a:r>
            </a:p>
          </p:txBody>
        </p:sp>
        <p:sp>
          <p:nvSpPr>
            <p:cNvPr id="135202" name="Text Box 34"/>
            <p:cNvSpPr txBox="1">
              <a:spLocks noChangeArrowheads="1"/>
            </p:cNvSpPr>
            <p:nvPr/>
          </p:nvSpPr>
          <p:spPr bwMode="auto">
            <a:xfrm>
              <a:off x="144" y="2496"/>
              <a:ext cx="528" cy="179"/>
            </a:xfrm>
            <a:prstGeom prst="rect">
              <a:avLst/>
            </a:prstGeom>
            <a:noFill/>
            <a:ln w="9525">
              <a:solidFill>
                <a:schemeClr val="tx1"/>
              </a:solidFill>
              <a:miter lim="800000"/>
              <a:headEnd/>
              <a:tailEnd/>
            </a:ln>
            <a:effectLst/>
          </p:spPr>
          <p:txBody>
            <a:bodyPr>
              <a:spAutoFit/>
            </a:bodyPr>
            <a:lstStyle/>
            <a:p>
              <a:pPr>
                <a:defRPr/>
              </a:pPr>
              <a:r>
                <a:rPr lang="en-US" altLang="ja-JP">
                  <a:effectLst>
                    <a:outerShdw blurRad="38100" dist="38100" dir="2700000" algn="tl">
                      <a:srgbClr val="C0C0C0"/>
                    </a:outerShdw>
                  </a:effectLst>
                  <a:latin typeface="Arial" charset="0"/>
                </a:rPr>
                <a:t>1-D RAE</a:t>
              </a:r>
            </a:p>
          </p:txBody>
        </p:sp>
        <p:sp>
          <p:nvSpPr>
            <p:cNvPr id="769058" name="Text Box 35"/>
            <p:cNvSpPr txBox="1">
              <a:spLocks noChangeArrowheads="1"/>
            </p:cNvSpPr>
            <p:nvPr/>
          </p:nvSpPr>
          <p:spPr bwMode="auto">
            <a:xfrm>
              <a:off x="1344" y="2352"/>
              <a:ext cx="1152" cy="173"/>
            </a:xfrm>
            <a:prstGeom prst="rect">
              <a:avLst/>
            </a:prstGeom>
            <a:noFill/>
            <a:ln w="9525">
              <a:noFill/>
              <a:miter lim="800000"/>
              <a:headEnd/>
              <a:tailEnd/>
            </a:ln>
          </p:spPr>
          <p:txBody>
            <a:bodyPr>
              <a:spAutoFit/>
            </a:bodyPr>
            <a:lstStyle/>
            <a:p>
              <a:r>
                <a:rPr lang="ja-JP" altLang="en-US">
                  <a:latin typeface="Arial" charset="0"/>
                </a:rPr>
                <a:t>電子雲 </a:t>
              </a:r>
              <a:r>
                <a:rPr lang="en-US" altLang="ja-JP">
                  <a:latin typeface="Arial" charset="0"/>
                </a:rPr>
                <a:t>(~1 pC, 10</a:t>
              </a:r>
              <a:r>
                <a:rPr lang="en-US" altLang="ja-JP" baseline="30000">
                  <a:latin typeface="Arial" charset="0"/>
                </a:rPr>
                <a:t>7</a:t>
              </a:r>
              <a:r>
                <a:rPr lang="en-US" altLang="ja-JP">
                  <a:latin typeface="Arial" charset="0"/>
                </a:rPr>
                <a:t> ele.)</a:t>
              </a:r>
            </a:p>
          </p:txBody>
        </p:sp>
        <p:sp>
          <p:nvSpPr>
            <p:cNvPr id="769059" name="Line 41"/>
            <p:cNvSpPr>
              <a:spLocks noChangeShapeType="1"/>
            </p:cNvSpPr>
            <p:nvPr/>
          </p:nvSpPr>
          <p:spPr bwMode="auto">
            <a:xfrm>
              <a:off x="1296" y="2736"/>
              <a:ext cx="0" cy="96"/>
            </a:xfrm>
            <a:prstGeom prst="line">
              <a:avLst/>
            </a:prstGeom>
            <a:noFill/>
            <a:ln w="12700">
              <a:solidFill>
                <a:schemeClr val="tx1"/>
              </a:solidFill>
              <a:prstDash val="sysDot"/>
              <a:round/>
              <a:headEnd/>
              <a:tailEnd/>
            </a:ln>
          </p:spPr>
          <p:txBody>
            <a:bodyPr/>
            <a:lstStyle/>
            <a:p>
              <a:endParaRPr lang="ja-JP" altLang="en-US"/>
            </a:p>
          </p:txBody>
        </p:sp>
        <p:sp>
          <p:nvSpPr>
            <p:cNvPr id="769060" name="Line 42"/>
            <p:cNvSpPr>
              <a:spLocks noChangeShapeType="1"/>
            </p:cNvSpPr>
            <p:nvPr/>
          </p:nvSpPr>
          <p:spPr bwMode="auto">
            <a:xfrm>
              <a:off x="672" y="2880"/>
              <a:ext cx="624" cy="0"/>
            </a:xfrm>
            <a:prstGeom prst="line">
              <a:avLst/>
            </a:prstGeom>
            <a:noFill/>
            <a:ln w="9525">
              <a:solidFill>
                <a:schemeClr val="tx1"/>
              </a:solidFill>
              <a:round/>
              <a:headEnd type="triangle" w="sm" len="sm"/>
              <a:tailEnd type="triangle" w="sm" len="sm"/>
            </a:ln>
          </p:spPr>
          <p:txBody>
            <a:bodyPr/>
            <a:lstStyle/>
            <a:p>
              <a:endParaRPr lang="ja-JP" altLang="en-US"/>
            </a:p>
          </p:txBody>
        </p:sp>
        <p:sp>
          <p:nvSpPr>
            <p:cNvPr id="769061" name="Line 43"/>
            <p:cNvSpPr>
              <a:spLocks noChangeShapeType="1"/>
            </p:cNvSpPr>
            <p:nvPr/>
          </p:nvSpPr>
          <p:spPr bwMode="auto">
            <a:xfrm>
              <a:off x="1296" y="2880"/>
              <a:ext cx="960" cy="0"/>
            </a:xfrm>
            <a:prstGeom prst="line">
              <a:avLst/>
            </a:prstGeom>
            <a:noFill/>
            <a:ln w="9525">
              <a:solidFill>
                <a:schemeClr val="tx1"/>
              </a:solidFill>
              <a:round/>
              <a:headEnd type="triangle" w="sm" len="sm"/>
              <a:tailEnd type="triangle" w="sm" len="sm"/>
            </a:ln>
          </p:spPr>
          <p:txBody>
            <a:bodyPr/>
            <a:lstStyle/>
            <a:p>
              <a:endParaRPr lang="ja-JP" altLang="en-US"/>
            </a:p>
          </p:txBody>
        </p:sp>
        <p:sp>
          <p:nvSpPr>
            <p:cNvPr id="135212" name="Text Box 44"/>
            <p:cNvSpPr txBox="1">
              <a:spLocks noChangeArrowheads="1"/>
            </p:cNvSpPr>
            <p:nvPr/>
          </p:nvSpPr>
          <p:spPr bwMode="auto">
            <a:xfrm>
              <a:off x="924" y="2848"/>
              <a:ext cx="200" cy="144"/>
            </a:xfrm>
            <a:prstGeom prst="rect">
              <a:avLst/>
            </a:prstGeom>
            <a:noFill/>
            <a:ln w="9525">
              <a:noFill/>
              <a:miter lim="800000"/>
              <a:headEnd/>
              <a:tailEnd/>
            </a:ln>
            <a:effectLst/>
          </p:spPr>
          <p:txBody>
            <a:bodyPr wrap="none">
              <a:spAutoFit/>
            </a:bodyPr>
            <a:lstStyle/>
            <a:p>
              <a:pPr>
                <a:defRPr/>
              </a:pPr>
              <a:r>
                <a:rPr lang="en-US" altLang="ja-JP" sz="900">
                  <a:effectLst>
                    <a:outerShdw blurRad="38100" dist="38100" dir="2700000" algn="tl">
                      <a:srgbClr val="C0C0C0"/>
                    </a:outerShdw>
                  </a:effectLst>
                  <a:latin typeface="Arial" charset="0"/>
                </a:rPr>
                <a:t>L1</a:t>
              </a:r>
            </a:p>
          </p:txBody>
        </p:sp>
        <p:sp>
          <p:nvSpPr>
            <p:cNvPr id="135213" name="Text Box 45"/>
            <p:cNvSpPr txBox="1">
              <a:spLocks noChangeArrowheads="1"/>
            </p:cNvSpPr>
            <p:nvPr/>
          </p:nvSpPr>
          <p:spPr bwMode="auto">
            <a:xfrm>
              <a:off x="1677" y="2848"/>
              <a:ext cx="200" cy="144"/>
            </a:xfrm>
            <a:prstGeom prst="rect">
              <a:avLst/>
            </a:prstGeom>
            <a:noFill/>
            <a:ln w="9525">
              <a:noFill/>
              <a:miter lim="800000"/>
              <a:headEnd/>
              <a:tailEnd/>
            </a:ln>
            <a:effectLst/>
          </p:spPr>
          <p:txBody>
            <a:bodyPr wrap="none">
              <a:spAutoFit/>
            </a:bodyPr>
            <a:lstStyle/>
            <a:p>
              <a:pPr>
                <a:defRPr/>
              </a:pPr>
              <a:r>
                <a:rPr lang="en-US" altLang="ja-JP" sz="900">
                  <a:effectLst>
                    <a:outerShdw blurRad="38100" dist="38100" dir="2700000" algn="tl">
                      <a:srgbClr val="C0C0C0"/>
                    </a:outerShdw>
                  </a:effectLst>
                  <a:latin typeface="Arial" charset="0"/>
                </a:rPr>
                <a:t>L2</a:t>
              </a:r>
            </a:p>
          </p:txBody>
        </p:sp>
        <p:sp>
          <p:nvSpPr>
            <p:cNvPr id="135214" name="Text Box 46"/>
            <p:cNvSpPr txBox="1">
              <a:spLocks noChangeArrowheads="1"/>
            </p:cNvSpPr>
            <p:nvPr/>
          </p:nvSpPr>
          <p:spPr bwMode="auto">
            <a:xfrm>
              <a:off x="768" y="2496"/>
              <a:ext cx="222" cy="154"/>
            </a:xfrm>
            <a:prstGeom prst="rect">
              <a:avLst/>
            </a:prstGeom>
            <a:noFill/>
            <a:ln w="9525">
              <a:noFill/>
              <a:miter lim="800000"/>
              <a:headEnd/>
              <a:tailEnd/>
            </a:ln>
            <a:effectLst/>
          </p:spPr>
          <p:txBody>
            <a:bodyPr wrap="none">
              <a:spAutoFit/>
            </a:bodyPr>
            <a:lstStyle/>
            <a:p>
              <a:pPr>
                <a:defRPr/>
              </a:pPr>
              <a:r>
                <a:rPr lang="en-US" altLang="ja-JP" sz="1000">
                  <a:solidFill>
                    <a:srgbClr val="FF0000"/>
                  </a:solidFill>
                  <a:effectLst>
                    <a:outerShdw blurRad="38100" dist="38100" dir="2700000" algn="tl">
                      <a:srgbClr val="C0C0C0"/>
                    </a:outerShdw>
                  </a:effectLst>
                  <a:latin typeface="Arial" charset="0"/>
                </a:rPr>
                <a:t>Q1</a:t>
              </a:r>
            </a:p>
          </p:txBody>
        </p:sp>
        <p:sp>
          <p:nvSpPr>
            <p:cNvPr id="135215" name="Text Box 47"/>
            <p:cNvSpPr txBox="1">
              <a:spLocks noChangeArrowheads="1"/>
            </p:cNvSpPr>
            <p:nvPr/>
          </p:nvSpPr>
          <p:spPr bwMode="auto">
            <a:xfrm>
              <a:off x="1536" y="2496"/>
              <a:ext cx="222" cy="154"/>
            </a:xfrm>
            <a:prstGeom prst="rect">
              <a:avLst/>
            </a:prstGeom>
            <a:noFill/>
            <a:ln w="9525">
              <a:noFill/>
              <a:miter lim="800000"/>
              <a:headEnd/>
              <a:tailEnd/>
            </a:ln>
            <a:effectLst/>
          </p:spPr>
          <p:txBody>
            <a:bodyPr wrap="none">
              <a:spAutoFit/>
            </a:bodyPr>
            <a:lstStyle/>
            <a:p>
              <a:pPr>
                <a:defRPr/>
              </a:pPr>
              <a:r>
                <a:rPr lang="en-US" altLang="ja-JP" sz="1000">
                  <a:solidFill>
                    <a:srgbClr val="FF0000"/>
                  </a:solidFill>
                  <a:effectLst>
                    <a:outerShdw blurRad="38100" dist="38100" dir="2700000" algn="tl">
                      <a:srgbClr val="C0C0C0"/>
                    </a:outerShdw>
                  </a:effectLst>
                  <a:latin typeface="Arial" charset="0"/>
                </a:rPr>
                <a:t>Q2</a:t>
              </a:r>
            </a:p>
          </p:txBody>
        </p:sp>
        <p:sp>
          <p:nvSpPr>
            <p:cNvPr id="135216" name="Text Box 48"/>
            <p:cNvSpPr txBox="1">
              <a:spLocks noChangeArrowheads="1"/>
            </p:cNvSpPr>
            <p:nvPr/>
          </p:nvSpPr>
          <p:spPr bwMode="auto">
            <a:xfrm>
              <a:off x="720" y="2256"/>
              <a:ext cx="572" cy="154"/>
            </a:xfrm>
            <a:prstGeom prst="rect">
              <a:avLst/>
            </a:prstGeom>
            <a:noFill/>
            <a:ln w="9525">
              <a:noFill/>
              <a:miter lim="800000"/>
              <a:headEnd/>
              <a:tailEnd/>
            </a:ln>
            <a:effectLst/>
          </p:spPr>
          <p:txBody>
            <a:bodyPr wrap="none">
              <a:spAutoFit/>
            </a:bodyPr>
            <a:lstStyle/>
            <a:p>
              <a:pPr>
                <a:defRPr/>
              </a:pPr>
              <a:r>
                <a:rPr lang="en-US" altLang="ja-JP" sz="1000">
                  <a:solidFill>
                    <a:srgbClr val="FF0000"/>
                  </a:solidFill>
                  <a:effectLst>
                    <a:outerShdw blurRad="38100" dist="38100" dir="2700000" algn="tl">
                      <a:srgbClr val="C0C0C0"/>
                    </a:outerShdw>
                  </a:effectLst>
                  <a:latin typeface="Arial" charset="0"/>
                </a:rPr>
                <a:t>Q = Q1 + Q2</a:t>
              </a:r>
            </a:p>
          </p:txBody>
        </p:sp>
      </p:grpSp>
      <p:graphicFrame>
        <p:nvGraphicFramePr>
          <p:cNvPr id="769067" name="Object 56"/>
          <p:cNvGraphicFramePr>
            <a:graphicFrameLocks noChangeAspect="1"/>
          </p:cNvGraphicFramePr>
          <p:nvPr/>
        </p:nvGraphicFramePr>
        <p:xfrm>
          <a:off x="5410200" y="3505200"/>
          <a:ext cx="1752600" cy="492125"/>
        </p:xfrm>
        <a:graphic>
          <a:graphicData uri="http://schemas.openxmlformats.org/presentationml/2006/ole">
            <p:oleObj spid="_x0000_s769067" name="数式" r:id="rId5" imgW="1536480" imgH="431640" progId="Equation.3">
              <p:embed/>
            </p:oleObj>
          </a:graphicData>
        </a:graphic>
      </p:graphicFrame>
      <p:pic>
        <p:nvPicPr>
          <p:cNvPr id="769068" name="Picture 57" descr="RAEだね"/>
          <p:cNvPicPr>
            <a:picLocks noChangeAspect="1" noChangeArrowheads="1"/>
          </p:cNvPicPr>
          <p:nvPr/>
        </p:nvPicPr>
        <p:blipFill>
          <a:blip r:embed="rId6"/>
          <a:srcRect/>
          <a:stretch>
            <a:fillRect/>
          </a:stretch>
        </p:blipFill>
        <p:spPr bwMode="auto">
          <a:xfrm>
            <a:off x="5105400" y="4038600"/>
            <a:ext cx="2232025" cy="2438400"/>
          </a:xfrm>
          <a:prstGeom prst="rect">
            <a:avLst/>
          </a:prstGeom>
          <a:noFill/>
          <a:ln w="9525">
            <a:noFill/>
            <a:miter lim="800000"/>
            <a:headEnd/>
            <a:tailEnd/>
          </a:ln>
        </p:spPr>
      </p:pic>
      <p:sp>
        <p:nvSpPr>
          <p:cNvPr id="769069" name="Line 58"/>
          <p:cNvSpPr>
            <a:spLocks noChangeShapeType="1"/>
          </p:cNvSpPr>
          <p:nvPr/>
        </p:nvSpPr>
        <p:spPr bwMode="auto">
          <a:xfrm>
            <a:off x="5253038" y="6143625"/>
            <a:ext cx="2595562" cy="28575"/>
          </a:xfrm>
          <a:prstGeom prst="line">
            <a:avLst/>
          </a:prstGeom>
          <a:noFill/>
          <a:ln w="57150">
            <a:solidFill>
              <a:schemeClr val="tx1"/>
            </a:solidFill>
            <a:round/>
            <a:headEnd/>
            <a:tailEnd type="triangle" w="med" len="med"/>
          </a:ln>
        </p:spPr>
        <p:txBody>
          <a:bodyPr/>
          <a:lstStyle/>
          <a:p>
            <a:endParaRPr lang="ja-JP" altLang="en-US"/>
          </a:p>
        </p:txBody>
      </p:sp>
      <p:sp>
        <p:nvSpPr>
          <p:cNvPr id="769070" name="Line 59"/>
          <p:cNvSpPr>
            <a:spLocks noChangeShapeType="1"/>
          </p:cNvSpPr>
          <p:nvPr/>
        </p:nvSpPr>
        <p:spPr bwMode="auto">
          <a:xfrm flipV="1">
            <a:off x="5253038" y="3886200"/>
            <a:ext cx="4762" cy="2257425"/>
          </a:xfrm>
          <a:prstGeom prst="line">
            <a:avLst/>
          </a:prstGeom>
          <a:noFill/>
          <a:ln w="57150">
            <a:solidFill>
              <a:schemeClr val="tx1"/>
            </a:solidFill>
            <a:round/>
            <a:headEnd/>
            <a:tailEnd type="triangle" w="med" len="med"/>
          </a:ln>
        </p:spPr>
        <p:txBody>
          <a:bodyPr/>
          <a:lstStyle/>
          <a:p>
            <a:endParaRPr lang="ja-JP" altLang="en-US"/>
          </a:p>
        </p:txBody>
      </p:sp>
      <p:sp>
        <p:nvSpPr>
          <p:cNvPr id="769071" name="Line 60"/>
          <p:cNvSpPr>
            <a:spLocks noChangeShapeType="1"/>
          </p:cNvSpPr>
          <p:nvPr/>
        </p:nvSpPr>
        <p:spPr bwMode="auto">
          <a:xfrm>
            <a:off x="5700713" y="5491163"/>
            <a:ext cx="9525" cy="652462"/>
          </a:xfrm>
          <a:prstGeom prst="line">
            <a:avLst/>
          </a:prstGeom>
          <a:noFill/>
          <a:ln w="9525">
            <a:solidFill>
              <a:schemeClr val="tx1"/>
            </a:solidFill>
            <a:prstDash val="dash"/>
            <a:round/>
            <a:headEnd/>
            <a:tailEnd/>
          </a:ln>
        </p:spPr>
        <p:txBody>
          <a:bodyPr/>
          <a:lstStyle/>
          <a:p>
            <a:endParaRPr lang="ja-JP" altLang="en-US"/>
          </a:p>
        </p:txBody>
      </p:sp>
      <p:sp>
        <p:nvSpPr>
          <p:cNvPr id="769072" name="Line 61"/>
          <p:cNvSpPr>
            <a:spLocks noChangeShapeType="1"/>
          </p:cNvSpPr>
          <p:nvPr/>
        </p:nvSpPr>
        <p:spPr bwMode="auto">
          <a:xfrm flipH="1">
            <a:off x="5243513" y="5491163"/>
            <a:ext cx="457200" cy="0"/>
          </a:xfrm>
          <a:prstGeom prst="line">
            <a:avLst/>
          </a:prstGeom>
          <a:noFill/>
          <a:ln w="9525">
            <a:solidFill>
              <a:schemeClr val="tx1"/>
            </a:solidFill>
            <a:prstDash val="dash"/>
            <a:round/>
            <a:headEnd/>
            <a:tailEnd/>
          </a:ln>
        </p:spPr>
        <p:txBody>
          <a:bodyPr/>
          <a:lstStyle/>
          <a:p>
            <a:endParaRPr lang="ja-JP" altLang="en-US"/>
          </a:p>
        </p:txBody>
      </p:sp>
      <p:sp>
        <p:nvSpPr>
          <p:cNvPr id="769073" name="Oval 62"/>
          <p:cNvSpPr>
            <a:spLocks noChangeArrowheads="1"/>
          </p:cNvSpPr>
          <p:nvPr/>
        </p:nvSpPr>
        <p:spPr bwMode="auto">
          <a:xfrm flipV="1">
            <a:off x="5665788" y="5449888"/>
            <a:ext cx="74612" cy="74612"/>
          </a:xfrm>
          <a:prstGeom prst="ellipse">
            <a:avLst/>
          </a:prstGeom>
          <a:solidFill>
            <a:schemeClr val="tx1"/>
          </a:solidFill>
          <a:ln w="9525">
            <a:solidFill>
              <a:schemeClr val="tx1"/>
            </a:solidFill>
            <a:round/>
            <a:headEnd/>
            <a:tailEnd/>
          </a:ln>
        </p:spPr>
        <p:txBody>
          <a:bodyPr wrap="none" anchor="ctr"/>
          <a:lstStyle/>
          <a:p>
            <a:endParaRPr lang="ja-JP" altLang="en-US" b="0"/>
          </a:p>
        </p:txBody>
      </p:sp>
      <p:sp>
        <p:nvSpPr>
          <p:cNvPr id="769074" name="Text Box 63"/>
          <p:cNvSpPr txBox="1">
            <a:spLocks noChangeArrowheads="1"/>
          </p:cNvSpPr>
          <p:nvPr/>
        </p:nvSpPr>
        <p:spPr bwMode="auto">
          <a:xfrm>
            <a:off x="5638800" y="5232400"/>
            <a:ext cx="642938" cy="304800"/>
          </a:xfrm>
          <a:prstGeom prst="rect">
            <a:avLst/>
          </a:prstGeom>
          <a:noFill/>
          <a:ln w="9525">
            <a:noFill/>
            <a:miter lim="800000"/>
            <a:headEnd/>
            <a:tailEnd/>
          </a:ln>
        </p:spPr>
        <p:txBody>
          <a:bodyPr wrap="none">
            <a:spAutoFit/>
          </a:bodyPr>
          <a:lstStyle/>
          <a:p>
            <a:r>
              <a:rPr lang="en-US" altLang="ja-JP" sz="1400"/>
              <a:t>(x,y)</a:t>
            </a:r>
          </a:p>
        </p:txBody>
      </p:sp>
      <p:graphicFrame>
        <p:nvGraphicFramePr>
          <p:cNvPr id="769075" name="Object 64"/>
          <p:cNvGraphicFramePr>
            <a:graphicFrameLocks noChangeAspect="1"/>
          </p:cNvGraphicFramePr>
          <p:nvPr/>
        </p:nvGraphicFramePr>
        <p:xfrm>
          <a:off x="7391400" y="5562600"/>
          <a:ext cx="1752600" cy="493713"/>
        </p:xfrm>
        <a:graphic>
          <a:graphicData uri="http://schemas.openxmlformats.org/presentationml/2006/ole">
            <p:oleObj spid="_x0000_s769075" name="数式" r:id="rId7" imgW="1536480" imgH="431640" progId="Equation.3">
              <p:embed/>
            </p:oleObj>
          </a:graphicData>
        </a:graphic>
      </p:graphicFrame>
      <p:sp>
        <p:nvSpPr>
          <p:cNvPr id="769076" name="スライド番号プレースホルダ 52"/>
          <p:cNvSpPr txBox="1">
            <a:spLocks noGrp="1"/>
          </p:cNvSpPr>
          <p:nvPr/>
        </p:nvSpPr>
        <p:spPr bwMode="auto">
          <a:xfrm>
            <a:off x="8229600" y="6553200"/>
            <a:ext cx="914400" cy="304800"/>
          </a:xfrm>
          <a:prstGeom prst="rect">
            <a:avLst/>
          </a:prstGeom>
          <a:noFill/>
          <a:ln w="9525">
            <a:noFill/>
            <a:miter lim="800000"/>
            <a:headEnd/>
            <a:tailEnd/>
          </a:ln>
        </p:spPr>
        <p:txBody>
          <a:bodyPr/>
          <a:lstStyle/>
          <a:p>
            <a:pPr algn="r"/>
            <a:fld id="{BE831EF1-B08E-4C03-96D6-DD53A95F504B}" type="slidenum">
              <a:rPr kumimoji="0" lang="en-US" altLang="ja-JP" sz="800" b="0"/>
              <a:pPr algn="r"/>
              <a:t>44</a:t>
            </a:fld>
            <a:endParaRPr kumimoji="0" lang="en-US" altLang="ja-JP" sz="800" b="0"/>
          </a:p>
        </p:txBody>
      </p:sp>
      <p:sp>
        <p:nvSpPr>
          <p:cNvPr id="54" name="テキスト ボックス 53"/>
          <p:cNvSpPr txBox="1"/>
          <p:nvPr/>
        </p:nvSpPr>
        <p:spPr>
          <a:xfrm>
            <a:off x="6019800" y="6550025"/>
            <a:ext cx="293688" cy="307975"/>
          </a:xfrm>
          <a:prstGeom prst="rect">
            <a:avLst/>
          </a:prstGeom>
          <a:noFill/>
        </p:spPr>
        <p:txBody>
          <a:bodyPr wrap="none">
            <a:spAutoFit/>
          </a:bodyPr>
          <a:lstStyle/>
          <a:p>
            <a:pPr>
              <a:defRPr/>
            </a:pPr>
            <a:r>
              <a:rPr lang="en-US" altLang="ja-JP" sz="1400" dirty="0">
                <a:effectLst>
                  <a:outerShdw blurRad="38100" dist="38100" dir="2700000" algn="tl">
                    <a:srgbClr val="000000">
                      <a:alpha val="43137"/>
                    </a:srgbClr>
                  </a:outerShdw>
                </a:effectLst>
              </a:rPr>
              <a:t>L</a:t>
            </a:r>
            <a:endParaRPr lang="ja-JP" altLang="en-US" sz="1400" dirty="0">
              <a:effectLst>
                <a:outerShdw blurRad="38100" dist="38100" dir="2700000" algn="tl">
                  <a:srgbClr val="000000">
                    <a:alpha val="43137"/>
                  </a:srgbClr>
                </a:outerShdw>
              </a:effectLst>
            </a:endParaRPr>
          </a:p>
        </p:txBody>
      </p:sp>
      <p:sp>
        <p:nvSpPr>
          <p:cNvPr id="55" name="テキスト ボックス 54"/>
          <p:cNvSpPr txBox="1"/>
          <p:nvPr/>
        </p:nvSpPr>
        <p:spPr>
          <a:xfrm>
            <a:off x="4648200" y="5029200"/>
            <a:ext cx="293688" cy="307975"/>
          </a:xfrm>
          <a:prstGeom prst="rect">
            <a:avLst/>
          </a:prstGeom>
          <a:noFill/>
        </p:spPr>
        <p:txBody>
          <a:bodyPr wrap="none">
            <a:spAutoFit/>
          </a:bodyPr>
          <a:lstStyle/>
          <a:p>
            <a:pPr>
              <a:defRPr/>
            </a:pPr>
            <a:r>
              <a:rPr lang="en-US" altLang="ja-JP" sz="1400" dirty="0">
                <a:effectLst>
                  <a:outerShdw blurRad="38100" dist="38100" dir="2700000" algn="tl">
                    <a:srgbClr val="000000">
                      <a:alpha val="43137"/>
                    </a:srgbClr>
                  </a:outerShdw>
                </a:effectLst>
              </a:rPr>
              <a:t>L</a:t>
            </a:r>
            <a:endParaRPr lang="ja-JP" altLang="en-US" sz="1400" dirty="0">
              <a:effectLst>
                <a:outerShdw blurRad="38100" dist="38100" dir="2700000" algn="tl">
                  <a:srgbClr val="000000">
                    <a:alpha val="43137"/>
                  </a:srgbClr>
                </a:outerShdw>
              </a:effectLst>
            </a:endParaRPr>
          </a:p>
        </p:txBody>
      </p:sp>
      <p:cxnSp>
        <p:nvCxnSpPr>
          <p:cNvPr id="769079" name="直線矢印コネクタ 56"/>
          <p:cNvCxnSpPr>
            <a:cxnSpLocks noChangeShapeType="1"/>
          </p:cNvCxnSpPr>
          <p:nvPr/>
        </p:nvCxnSpPr>
        <p:spPr bwMode="auto">
          <a:xfrm>
            <a:off x="5257800" y="6553200"/>
            <a:ext cx="1828800" cy="1588"/>
          </a:xfrm>
          <a:prstGeom prst="straightConnector1">
            <a:avLst/>
          </a:prstGeom>
          <a:noFill/>
          <a:ln w="9525" algn="ctr">
            <a:solidFill>
              <a:schemeClr val="tx1"/>
            </a:solidFill>
            <a:round/>
            <a:headEnd type="arrow" w="med" len="med"/>
            <a:tailEnd type="arrow" w="med" len="med"/>
          </a:ln>
        </p:spPr>
      </p:cxnSp>
      <p:cxnSp>
        <p:nvCxnSpPr>
          <p:cNvPr id="769080" name="直線矢印コネクタ 58"/>
          <p:cNvCxnSpPr>
            <a:cxnSpLocks noChangeShapeType="1"/>
          </p:cNvCxnSpPr>
          <p:nvPr/>
        </p:nvCxnSpPr>
        <p:spPr bwMode="auto">
          <a:xfrm rot="5400000" flipH="1" flipV="1">
            <a:off x="4076701" y="5219700"/>
            <a:ext cx="1752600" cy="3175"/>
          </a:xfrm>
          <a:prstGeom prst="straightConnector1">
            <a:avLst/>
          </a:prstGeom>
          <a:noFill/>
          <a:ln w="9525" algn="ctr">
            <a:solidFill>
              <a:schemeClr val="tx1"/>
            </a:solidFill>
            <a:round/>
            <a:headEnd type="arrow" w="med" len="med"/>
            <a:tailEnd type="arrow" w="med" len="med"/>
          </a:ln>
        </p:spPr>
      </p:cxnSp>
      <p:sp>
        <p:nvSpPr>
          <p:cNvPr id="769081" name="スライド番号プレースホルダ 56"/>
          <p:cNvSpPr txBox="1">
            <a:spLocks noGrp="1"/>
          </p:cNvSpPr>
          <p:nvPr/>
        </p:nvSpPr>
        <p:spPr bwMode="auto">
          <a:xfrm>
            <a:off x="8229600" y="6553200"/>
            <a:ext cx="914400" cy="304800"/>
          </a:xfrm>
          <a:prstGeom prst="rect">
            <a:avLst/>
          </a:prstGeom>
          <a:noFill/>
          <a:ln w="9525">
            <a:noFill/>
            <a:miter lim="800000"/>
            <a:headEnd/>
            <a:tailEnd/>
          </a:ln>
        </p:spPr>
        <p:txBody>
          <a:bodyPr/>
          <a:lstStyle/>
          <a:p>
            <a:pPr algn="r"/>
            <a:fld id="{9195320E-A25E-4F04-9E44-BBA27C77D077}" type="slidenum">
              <a:rPr kumimoji="0" lang="en-US" altLang="ja-JP" sz="800" b="0"/>
              <a:pPr algn="r"/>
              <a:t>44</a:t>
            </a:fld>
            <a:endParaRPr kumimoji="0" lang="en-US" altLang="ja-JP" sz="800" b="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4" name="Text Box 18"/>
          <p:cNvSpPr txBox="1">
            <a:spLocks noChangeArrowheads="1"/>
          </p:cNvSpPr>
          <p:nvPr/>
        </p:nvSpPr>
        <p:spPr bwMode="auto">
          <a:xfrm>
            <a:off x="0" y="6324600"/>
            <a:ext cx="5518150" cy="274638"/>
          </a:xfrm>
          <a:prstGeom prst="rect">
            <a:avLst/>
          </a:prstGeom>
          <a:noFill/>
          <a:ln w="9525">
            <a:noFill/>
            <a:miter lim="800000"/>
            <a:headEnd/>
            <a:tailEnd/>
          </a:ln>
        </p:spPr>
        <p:txBody>
          <a:bodyPr wrap="none">
            <a:spAutoFit/>
          </a:bodyPr>
          <a:lstStyle/>
          <a:p>
            <a:r>
              <a:rPr lang="ja-JP" altLang="en-US">
                <a:solidFill>
                  <a:srgbClr val="FF0000"/>
                </a:solidFill>
                <a:latin typeface="Arial" charset="0"/>
              </a:rPr>
              <a:t>面抵抗と線抵抗が同じ値だと電場が乱れ距離に反比例した電荷配分にならない</a:t>
            </a:r>
          </a:p>
        </p:txBody>
      </p:sp>
      <p:grpSp>
        <p:nvGrpSpPr>
          <p:cNvPr id="771075" name="Group 31"/>
          <p:cNvGrpSpPr>
            <a:grpSpLocks/>
          </p:cNvGrpSpPr>
          <p:nvPr/>
        </p:nvGrpSpPr>
        <p:grpSpPr bwMode="auto">
          <a:xfrm>
            <a:off x="0" y="0"/>
            <a:ext cx="4572000" cy="6858000"/>
            <a:chOff x="2880" y="0"/>
            <a:chExt cx="2880" cy="4320"/>
          </a:xfrm>
        </p:grpSpPr>
        <p:pic>
          <p:nvPicPr>
            <p:cNvPr id="771076" name="Picture 20" descr="Five1000"/>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880" y="0"/>
              <a:ext cx="2880" cy="2160"/>
            </a:xfrm>
            <a:prstGeom prst="rect">
              <a:avLst/>
            </a:prstGeom>
            <a:noFill/>
            <a:ln w="9525">
              <a:noFill/>
              <a:miter lim="800000"/>
              <a:headEnd/>
              <a:tailEnd/>
            </a:ln>
          </p:spPr>
        </p:pic>
        <p:pic>
          <p:nvPicPr>
            <p:cNvPr id="771077" name="Picture 21" descr="Five2000"/>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880" y="432"/>
              <a:ext cx="2880" cy="2160"/>
            </a:xfrm>
            <a:prstGeom prst="rect">
              <a:avLst/>
            </a:prstGeom>
            <a:noFill/>
            <a:ln w="9525">
              <a:noFill/>
              <a:miter lim="800000"/>
              <a:headEnd/>
              <a:tailEnd/>
            </a:ln>
          </p:spPr>
        </p:pic>
        <p:pic>
          <p:nvPicPr>
            <p:cNvPr id="771078" name="Picture 23" descr="Five3000"/>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2880" y="864"/>
              <a:ext cx="2880" cy="2160"/>
            </a:xfrm>
            <a:prstGeom prst="rect">
              <a:avLst/>
            </a:prstGeom>
            <a:noFill/>
            <a:ln w="9525">
              <a:noFill/>
              <a:miter lim="800000"/>
              <a:headEnd/>
              <a:tailEnd/>
            </a:ln>
          </p:spPr>
        </p:pic>
        <p:pic>
          <p:nvPicPr>
            <p:cNvPr id="771079" name="Picture 24" descr="Five4000"/>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2880" y="1296"/>
              <a:ext cx="2880" cy="2160"/>
            </a:xfrm>
            <a:prstGeom prst="rect">
              <a:avLst/>
            </a:prstGeom>
            <a:noFill/>
            <a:ln w="9525">
              <a:noFill/>
              <a:miter lim="800000"/>
              <a:headEnd/>
              <a:tailEnd/>
            </a:ln>
          </p:spPr>
        </p:pic>
        <p:pic>
          <p:nvPicPr>
            <p:cNvPr id="771080" name="Picture 25" descr="Five5000"/>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2880" y="1728"/>
              <a:ext cx="2880" cy="2160"/>
            </a:xfrm>
            <a:prstGeom prst="rect">
              <a:avLst/>
            </a:prstGeom>
            <a:noFill/>
            <a:ln w="9525">
              <a:noFill/>
              <a:miter lim="800000"/>
              <a:headEnd/>
              <a:tailEnd/>
            </a:ln>
          </p:spPr>
        </p:pic>
        <p:pic>
          <p:nvPicPr>
            <p:cNvPr id="771081" name="Picture 26" descr="Five6000"/>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2880" y="2160"/>
              <a:ext cx="2880" cy="2160"/>
            </a:xfrm>
            <a:prstGeom prst="rect">
              <a:avLst/>
            </a:prstGeom>
            <a:noFill/>
            <a:ln w="9525">
              <a:noFill/>
              <a:miter lim="800000"/>
              <a:headEnd/>
              <a:tailEnd/>
            </a:ln>
          </p:spPr>
        </p:pic>
      </p:grpSp>
      <p:grpSp>
        <p:nvGrpSpPr>
          <p:cNvPr id="771082" name="Group 33"/>
          <p:cNvGrpSpPr>
            <a:grpSpLocks/>
          </p:cNvGrpSpPr>
          <p:nvPr/>
        </p:nvGrpSpPr>
        <p:grpSpPr bwMode="auto">
          <a:xfrm>
            <a:off x="4572000" y="0"/>
            <a:ext cx="4572000" cy="6858000"/>
            <a:chOff x="0" y="0"/>
            <a:chExt cx="2880" cy="4320"/>
          </a:xfrm>
        </p:grpSpPr>
        <p:pic>
          <p:nvPicPr>
            <p:cNvPr id="771083" name="Picture 34" descr="Five10000"/>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0" y="0"/>
              <a:ext cx="2880" cy="2160"/>
            </a:xfrm>
            <a:prstGeom prst="rect">
              <a:avLst/>
            </a:prstGeom>
            <a:noFill/>
            <a:ln w="9525">
              <a:noFill/>
              <a:miter lim="800000"/>
              <a:headEnd/>
              <a:tailEnd/>
            </a:ln>
          </p:spPr>
        </p:pic>
        <p:pic>
          <p:nvPicPr>
            <p:cNvPr id="771084" name="Picture 35" descr="Five20000"/>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0" y="432"/>
              <a:ext cx="2880" cy="2160"/>
            </a:xfrm>
            <a:prstGeom prst="rect">
              <a:avLst/>
            </a:prstGeom>
            <a:noFill/>
            <a:ln w="9525">
              <a:noFill/>
              <a:miter lim="800000"/>
              <a:headEnd/>
              <a:tailEnd/>
            </a:ln>
          </p:spPr>
        </p:pic>
        <p:pic>
          <p:nvPicPr>
            <p:cNvPr id="771085" name="Picture 36" descr="Five30000"/>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0" y="864"/>
              <a:ext cx="2880" cy="2160"/>
            </a:xfrm>
            <a:prstGeom prst="rect">
              <a:avLst/>
            </a:prstGeom>
            <a:noFill/>
            <a:ln w="9525">
              <a:noFill/>
              <a:miter lim="800000"/>
              <a:headEnd/>
              <a:tailEnd/>
            </a:ln>
          </p:spPr>
        </p:pic>
        <p:pic>
          <p:nvPicPr>
            <p:cNvPr id="771086" name="Picture 37" descr="Five40000"/>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0" y="1296"/>
              <a:ext cx="2880" cy="2160"/>
            </a:xfrm>
            <a:prstGeom prst="rect">
              <a:avLst/>
            </a:prstGeom>
            <a:noFill/>
            <a:ln w="9525">
              <a:noFill/>
              <a:miter lim="800000"/>
              <a:headEnd/>
              <a:tailEnd/>
            </a:ln>
          </p:spPr>
        </p:pic>
        <p:pic>
          <p:nvPicPr>
            <p:cNvPr id="771087" name="Picture 38" descr="Five50000"/>
            <p:cNvPicPr>
              <a:picLocks noChangeAspect="1" noChangeArrowheads="1"/>
            </p:cNvPicPr>
            <p:nvPr/>
          </p:nvPicPr>
          <p:blipFill>
            <a:blip r:embed="rId13">
              <a:clrChange>
                <a:clrFrom>
                  <a:srgbClr val="FFFFFF"/>
                </a:clrFrom>
                <a:clrTo>
                  <a:srgbClr val="FFFFFF">
                    <a:alpha val="0"/>
                  </a:srgbClr>
                </a:clrTo>
              </a:clrChange>
            </a:blip>
            <a:srcRect/>
            <a:stretch>
              <a:fillRect/>
            </a:stretch>
          </p:blipFill>
          <p:spPr bwMode="auto">
            <a:xfrm>
              <a:off x="0" y="1728"/>
              <a:ext cx="2880" cy="2160"/>
            </a:xfrm>
            <a:prstGeom prst="rect">
              <a:avLst/>
            </a:prstGeom>
            <a:noFill/>
            <a:ln w="9525">
              <a:noFill/>
              <a:miter lim="800000"/>
              <a:headEnd/>
              <a:tailEnd/>
            </a:ln>
          </p:spPr>
        </p:pic>
        <p:pic>
          <p:nvPicPr>
            <p:cNvPr id="771088" name="Picture 39" descr="Five60000"/>
            <p:cNvPicPr>
              <a:picLocks noChangeAspect="1" noChangeArrowheads="1"/>
            </p:cNvPicPr>
            <p:nvPr/>
          </p:nvPicPr>
          <p:blipFill>
            <a:blip r:embed="rId14">
              <a:clrChange>
                <a:clrFrom>
                  <a:srgbClr val="FFFFFF"/>
                </a:clrFrom>
                <a:clrTo>
                  <a:srgbClr val="FFFFFF">
                    <a:alpha val="0"/>
                  </a:srgbClr>
                </a:clrTo>
              </a:clrChange>
            </a:blip>
            <a:srcRect/>
            <a:stretch>
              <a:fillRect/>
            </a:stretch>
          </p:blipFill>
          <p:spPr bwMode="auto">
            <a:xfrm>
              <a:off x="0" y="2160"/>
              <a:ext cx="2880" cy="2160"/>
            </a:xfrm>
            <a:prstGeom prst="rect">
              <a:avLst/>
            </a:prstGeom>
            <a:noFill/>
            <a:ln w="9525">
              <a:noFill/>
              <a:miter lim="800000"/>
              <a:headEnd/>
              <a:tailEnd/>
            </a:ln>
          </p:spPr>
        </p:pic>
      </p:grpSp>
      <p:sp>
        <p:nvSpPr>
          <p:cNvPr id="113666" name="Rectangle 2"/>
          <p:cNvSpPr>
            <a:spLocks noGrp="1" noChangeArrowheads="1"/>
          </p:cNvSpPr>
          <p:nvPr>
            <p:ph type="title" idx="4294967295"/>
          </p:nvPr>
        </p:nvSpPr>
        <p:spPr>
          <a:xfrm>
            <a:off x="457200" y="0"/>
            <a:ext cx="8229600" cy="914400"/>
          </a:xfrm>
          <a:solidFill>
            <a:schemeClr val="bg1"/>
          </a:solidFill>
        </p:spPr>
        <p:txBody>
          <a:bodyPr/>
          <a:lstStyle/>
          <a:p>
            <a:pPr>
              <a:defRPr/>
            </a:pPr>
            <a:r>
              <a:rPr lang="en-US" altLang="ja-JP" sz="2400" smtClean="0"/>
              <a:t>2</a:t>
            </a:r>
            <a:r>
              <a:rPr lang="ja-JP" altLang="en-US" sz="2400" smtClean="0"/>
              <a:t>次元</a:t>
            </a:r>
            <a:r>
              <a:rPr lang="en-US" altLang="ja-JP" sz="2400" smtClean="0"/>
              <a:t>RAE MCP</a:t>
            </a:r>
            <a:r>
              <a:rPr lang="ja-JP" altLang="en-US" sz="2400" smtClean="0"/>
              <a:t>からの電子雲が作る電場の時間変化</a:t>
            </a:r>
            <a:br>
              <a:rPr lang="ja-JP" altLang="en-US" sz="2400" smtClean="0"/>
            </a:br>
            <a:r>
              <a:rPr lang="en-US" altLang="ja-JP" sz="2400" smtClean="0"/>
              <a:t>~</a:t>
            </a:r>
            <a:r>
              <a:rPr lang="ja-JP" altLang="en-US" sz="2400" smtClean="0"/>
              <a:t>線抵抗を小さくする必要性</a:t>
            </a:r>
            <a:r>
              <a:rPr lang="en-US" altLang="ja-JP" sz="2400" smtClean="0"/>
              <a:t>~</a:t>
            </a:r>
          </a:p>
        </p:txBody>
      </p:sp>
      <p:sp>
        <p:nvSpPr>
          <p:cNvPr id="771090" name="スライド番号プレースホルダ 17"/>
          <p:cNvSpPr txBox="1">
            <a:spLocks noGrp="1"/>
          </p:cNvSpPr>
          <p:nvPr/>
        </p:nvSpPr>
        <p:spPr bwMode="auto">
          <a:xfrm>
            <a:off x="8229600" y="6553200"/>
            <a:ext cx="914400" cy="304800"/>
          </a:xfrm>
          <a:prstGeom prst="rect">
            <a:avLst/>
          </a:prstGeom>
          <a:noFill/>
          <a:ln w="9525">
            <a:noFill/>
            <a:miter lim="800000"/>
            <a:headEnd/>
            <a:tailEnd/>
          </a:ln>
        </p:spPr>
        <p:txBody>
          <a:bodyPr/>
          <a:lstStyle/>
          <a:p>
            <a:pPr algn="r"/>
            <a:fld id="{A6D5D481-2708-4AF6-81DE-C22F241321B3}" type="slidenum">
              <a:rPr kumimoji="0" lang="en-US" altLang="ja-JP" sz="800" b="0"/>
              <a:pPr algn="r"/>
              <a:t>45</a:t>
            </a:fld>
            <a:endParaRPr kumimoji="0" lang="en-US" altLang="ja-JP" sz="800" b="0"/>
          </a:p>
        </p:txBody>
      </p:sp>
      <p:sp>
        <p:nvSpPr>
          <p:cNvPr id="771091" name="スライド番号プレースホルダ 18"/>
          <p:cNvSpPr txBox="1">
            <a:spLocks noGrp="1"/>
          </p:cNvSpPr>
          <p:nvPr/>
        </p:nvSpPr>
        <p:spPr bwMode="auto">
          <a:xfrm>
            <a:off x="8229600" y="6553200"/>
            <a:ext cx="914400" cy="304800"/>
          </a:xfrm>
          <a:prstGeom prst="rect">
            <a:avLst/>
          </a:prstGeom>
          <a:noFill/>
          <a:ln w="9525">
            <a:noFill/>
            <a:miter lim="800000"/>
            <a:headEnd/>
            <a:tailEnd/>
          </a:ln>
        </p:spPr>
        <p:txBody>
          <a:bodyPr/>
          <a:lstStyle/>
          <a:p>
            <a:pPr algn="r"/>
            <a:fld id="{59468F94-4F96-42DC-B265-FDE164FE2410}" type="slidenum">
              <a:rPr kumimoji="0" lang="en-US" altLang="ja-JP" sz="800" b="0"/>
              <a:pPr algn="r"/>
              <a:t>45</a:t>
            </a:fld>
            <a:endParaRPr kumimoji="0" lang="en-US" altLang="ja-JP" sz="800" b="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122" name="Rectangle 6"/>
          <p:cNvSpPr txBox="1">
            <a:spLocks noGrp="1" noChangeArrowheads="1"/>
          </p:cNvSpPr>
          <p:nvPr/>
        </p:nvSpPr>
        <p:spPr bwMode="auto">
          <a:xfrm>
            <a:off x="8229600" y="6553200"/>
            <a:ext cx="914400" cy="304800"/>
          </a:xfrm>
          <a:prstGeom prst="rect">
            <a:avLst/>
          </a:prstGeom>
          <a:noFill/>
          <a:ln w="9525">
            <a:noFill/>
            <a:miter lim="800000"/>
            <a:headEnd/>
            <a:tailEnd/>
          </a:ln>
        </p:spPr>
        <p:txBody>
          <a:bodyPr/>
          <a:lstStyle/>
          <a:p>
            <a:pPr algn="r"/>
            <a:fld id="{96423872-6D01-4F1E-AA14-2D6E92180052}" type="slidenum">
              <a:rPr kumimoji="0" lang="en-US" altLang="ja-JP" sz="800" b="0"/>
              <a:pPr algn="r"/>
              <a:t>46</a:t>
            </a:fld>
            <a:endParaRPr kumimoji="0" lang="en-US" altLang="ja-JP" sz="800" b="0"/>
          </a:p>
        </p:txBody>
      </p:sp>
      <p:sp>
        <p:nvSpPr>
          <p:cNvPr id="119812" name="Rectangle 2"/>
          <p:cNvSpPr>
            <a:spLocks noGrp="1" noChangeArrowheads="1"/>
          </p:cNvSpPr>
          <p:nvPr>
            <p:ph type="title" idx="4294967295"/>
          </p:nvPr>
        </p:nvSpPr>
        <p:spPr/>
        <p:txBody>
          <a:bodyPr/>
          <a:lstStyle/>
          <a:p>
            <a:pPr>
              <a:defRPr/>
            </a:pPr>
            <a:r>
              <a:rPr lang="en-US" altLang="ja-JP" u="sng" smtClean="0"/>
              <a:t>RAE</a:t>
            </a:r>
            <a:r>
              <a:rPr lang="ja-JP" altLang="en-US" u="sng" smtClean="0"/>
              <a:t>の開発のポイント</a:t>
            </a:r>
          </a:p>
        </p:txBody>
      </p:sp>
      <p:sp>
        <p:nvSpPr>
          <p:cNvPr id="19461" name="Rectangle 3"/>
          <p:cNvSpPr>
            <a:spLocks noGrp="1" noChangeArrowheads="1"/>
          </p:cNvSpPr>
          <p:nvPr>
            <p:ph type="body" idx="4294967295"/>
          </p:nvPr>
        </p:nvSpPr>
        <p:spPr>
          <a:xfrm>
            <a:off x="0" y="1219200"/>
            <a:ext cx="5029200" cy="3429000"/>
          </a:xfrm>
        </p:spPr>
        <p:txBody>
          <a:bodyPr/>
          <a:lstStyle/>
          <a:p>
            <a:pPr>
              <a:lnSpc>
                <a:spcPct val="80000"/>
              </a:lnSpc>
              <a:defRPr/>
            </a:pPr>
            <a:r>
              <a:rPr lang="ja-JP" altLang="en-US" sz="1800" b="1" u="sng" dirty="0" smtClean="0"/>
              <a:t>目標</a:t>
            </a:r>
          </a:p>
          <a:p>
            <a:pPr lvl="1">
              <a:lnSpc>
                <a:spcPct val="80000"/>
              </a:lnSpc>
              <a:defRPr/>
            </a:pPr>
            <a:r>
              <a:rPr lang="en-US" altLang="ja-JP" sz="1600" b="1" dirty="0" smtClean="0"/>
              <a:t>10 bits (1024 * 1024 pixels)</a:t>
            </a:r>
            <a:r>
              <a:rPr lang="ja-JP" altLang="en-US" sz="1600" b="1" dirty="0" smtClean="0"/>
              <a:t>の分解能</a:t>
            </a:r>
          </a:p>
          <a:p>
            <a:pPr lvl="2">
              <a:lnSpc>
                <a:spcPct val="80000"/>
              </a:lnSpc>
              <a:defRPr/>
            </a:pPr>
            <a:r>
              <a:rPr lang="en-US" altLang="ja-JP" sz="1200" dirty="0" smtClean="0"/>
              <a:t>SELENE/UPI/TEX</a:t>
            </a:r>
            <a:r>
              <a:rPr lang="ja-JP" altLang="en-US" sz="1200" dirty="0" smtClean="0"/>
              <a:t>は</a:t>
            </a:r>
            <a:r>
              <a:rPr lang="en-US" altLang="ja-JP" sz="1200" dirty="0" smtClean="0"/>
              <a:t>7 bits</a:t>
            </a:r>
          </a:p>
          <a:p>
            <a:pPr>
              <a:lnSpc>
                <a:spcPct val="80000"/>
              </a:lnSpc>
              <a:defRPr/>
            </a:pPr>
            <a:endParaRPr lang="en-US" altLang="ja-JP" sz="1800" dirty="0" smtClean="0"/>
          </a:p>
          <a:p>
            <a:pPr>
              <a:lnSpc>
                <a:spcPct val="80000"/>
              </a:lnSpc>
              <a:defRPr/>
            </a:pPr>
            <a:r>
              <a:rPr lang="ja-JP" altLang="en-US" sz="1800" b="1" u="sng" dirty="0" smtClean="0"/>
              <a:t>考えるべきこと</a:t>
            </a:r>
            <a:r>
              <a:rPr lang="en-US" altLang="ja-JP" sz="1800" b="1" u="sng" dirty="0" smtClean="0"/>
              <a:t>(</a:t>
            </a:r>
            <a:r>
              <a:rPr lang="ja-JP" altLang="en-US" sz="1800" b="1" u="sng" dirty="0" smtClean="0"/>
              <a:t>開発の</a:t>
            </a:r>
            <a:r>
              <a:rPr lang="en-US" altLang="ja-JP" sz="1800" b="1" u="sng" dirty="0" smtClean="0"/>
              <a:t>Point)</a:t>
            </a:r>
            <a:endParaRPr lang="ja-JP" altLang="en-US" sz="1800" b="1" u="sng" dirty="0" smtClean="0"/>
          </a:p>
          <a:p>
            <a:pPr lvl="1">
              <a:lnSpc>
                <a:spcPct val="80000"/>
              </a:lnSpc>
              <a:defRPr/>
            </a:pPr>
            <a:r>
              <a:rPr lang="ja-JP" altLang="en-US" sz="1600" b="1" dirty="0" smtClean="0">
                <a:solidFill>
                  <a:srgbClr val="FF0000"/>
                </a:solidFill>
                <a:effectLst>
                  <a:outerShdw blurRad="38100" dist="38100" dir="2700000" algn="tl">
                    <a:srgbClr val="000000">
                      <a:alpha val="43137"/>
                    </a:srgbClr>
                  </a:outerShdw>
                </a:effectLst>
              </a:rPr>
              <a:t>浮遊容量によるパルスの遅延</a:t>
            </a:r>
          </a:p>
          <a:p>
            <a:pPr lvl="2">
              <a:lnSpc>
                <a:spcPct val="80000"/>
              </a:lnSpc>
              <a:defRPr/>
            </a:pPr>
            <a:r>
              <a:rPr lang="en-US" altLang="ja-JP" sz="1400" dirty="0" smtClean="0"/>
              <a:t>RAE</a:t>
            </a:r>
            <a:r>
              <a:rPr lang="ja-JP" altLang="en-US" sz="1400" dirty="0" smtClean="0"/>
              <a:t>と周辺の物質（</a:t>
            </a:r>
            <a:r>
              <a:rPr lang="en-US" altLang="ja-JP" sz="1400" dirty="0" smtClean="0"/>
              <a:t>MCP, </a:t>
            </a:r>
            <a:r>
              <a:rPr lang="ja-JP" altLang="en-US" sz="1400" dirty="0" smtClean="0"/>
              <a:t>接地面）との間には</a:t>
            </a:r>
            <a:r>
              <a:rPr lang="en-US" altLang="ja-JP" sz="1400" b="1" dirty="0" smtClean="0"/>
              <a:t>10 pF</a:t>
            </a:r>
            <a:r>
              <a:rPr lang="ja-JP" altLang="en-US" sz="1400" b="1" dirty="0" smtClean="0"/>
              <a:t>程度の浮遊容量</a:t>
            </a:r>
            <a:r>
              <a:rPr lang="ja-JP" altLang="en-US" sz="1400" dirty="0" smtClean="0"/>
              <a:t>が生じる。</a:t>
            </a:r>
          </a:p>
          <a:p>
            <a:pPr lvl="2">
              <a:lnSpc>
                <a:spcPct val="80000"/>
              </a:lnSpc>
              <a:defRPr/>
            </a:pPr>
            <a:r>
              <a:rPr lang="ja-JP" altLang="en-US" sz="1400" dirty="0" smtClean="0"/>
              <a:t>電極に到達するパルスに遅延が生じる。</a:t>
            </a:r>
          </a:p>
          <a:p>
            <a:pPr lvl="2">
              <a:lnSpc>
                <a:spcPct val="80000"/>
              </a:lnSpc>
              <a:defRPr/>
            </a:pPr>
            <a:r>
              <a:rPr lang="ja-JP" altLang="en-US" sz="1400" dirty="0" smtClean="0"/>
              <a:t>各電極に接続されたチャージアンプが十分に電荷を積分しない。</a:t>
            </a:r>
          </a:p>
          <a:p>
            <a:pPr lvl="2">
              <a:lnSpc>
                <a:spcPct val="80000"/>
              </a:lnSpc>
              <a:defRPr/>
            </a:pPr>
            <a:r>
              <a:rPr lang="ja-JP" altLang="en-US" sz="1400" dirty="0" smtClean="0"/>
              <a:t>演算結果が淵側に集中する。（落下位置と演算結果が</a:t>
            </a:r>
            <a:r>
              <a:rPr lang="en-US" altLang="ja-JP" sz="1400" dirty="0" smtClean="0"/>
              <a:t>1</a:t>
            </a:r>
            <a:r>
              <a:rPr lang="ja-JP" altLang="en-US" sz="1400" dirty="0" smtClean="0"/>
              <a:t>対</a:t>
            </a:r>
            <a:r>
              <a:rPr lang="en-US" altLang="ja-JP" sz="1400" dirty="0" smtClean="0"/>
              <a:t>1</a:t>
            </a:r>
            <a:r>
              <a:rPr lang="ja-JP" altLang="en-US" sz="1400" dirty="0" smtClean="0"/>
              <a:t>対応しなくなる）</a:t>
            </a:r>
          </a:p>
          <a:p>
            <a:pPr lvl="1">
              <a:lnSpc>
                <a:spcPct val="80000"/>
              </a:lnSpc>
              <a:defRPr/>
            </a:pPr>
            <a:r>
              <a:rPr lang="ja-JP" altLang="en-US" sz="1600" dirty="0" smtClean="0"/>
              <a:t>従来の使用方法では無視できるレベルだったが、</a:t>
            </a:r>
            <a:r>
              <a:rPr lang="en-US" altLang="ja-JP" sz="1600" dirty="0" smtClean="0"/>
              <a:t>10 bits</a:t>
            </a:r>
            <a:r>
              <a:rPr lang="ja-JP" altLang="en-US" sz="1600" dirty="0" smtClean="0"/>
              <a:t>分解能を達成するためには注意が必要。</a:t>
            </a:r>
          </a:p>
        </p:txBody>
      </p:sp>
      <p:pic>
        <p:nvPicPr>
          <p:cNvPr id="773125" name="Picture 139"/>
          <p:cNvPicPr>
            <a:picLocks noChangeAspect="1" noChangeArrowheads="1"/>
          </p:cNvPicPr>
          <p:nvPr/>
        </p:nvPicPr>
        <p:blipFill>
          <a:blip r:embed="rId3"/>
          <a:srcRect/>
          <a:stretch>
            <a:fillRect/>
          </a:stretch>
        </p:blipFill>
        <p:spPr bwMode="auto">
          <a:xfrm>
            <a:off x="4800600" y="3733800"/>
            <a:ext cx="4343400" cy="2341563"/>
          </a:xfrm>
          <a:prstGeom prst="rect">
            <a:avLst/>
          </a:prstGeom>
          <a:noFill/>
          <a:ln w="9525">
            <a:noFill/>
            <a:miter lim="800000"/>
            <a:headEnd/>
            <a:tailEnd/>
          </a:ln>
        </p:spPr>
      </p:pic>
      <p:pic>
        <p:nvPicPr>
          <p:cNvPr id="773126" name="Picture 8" descr="L_04"/>
          <p:cNvPicPr>
            <a:picLocks noChangeAspect="1" noChangeArrowheads="1"/>
          </p:cNvPicPr>
          <p:nvPr/>
        </p:nvPicPr>
        <p:blipFill>
          <a:blip r:embed="rId4"/>
          <a:srcRect/>
          <a:stretch>
            <a:fillRect/>
          </a:stretch>
        </p:blipFill>
        <p:spPr bwMode="auto">
          <a:xfrm>
            <a:off x="361950" y="4876800"/>
            <a:ext cx="1619250" cy="1619250"/>
          </a:xfrm>
          <a:prstGeom prst="rect">
            <a:avLst/>
          </a:prstGeom>
          <a:noFill/>
          <a:ln w="9525">
            <a:noFill/>
            <a:miter lim="800000"/>
            <a:headEnd/>
            <a:tailEnd/>
          </a:ln>
        </p:spPr>
      </p:pic>
      <p:pic>
        <p:nvPicPr>
          <p:cNvPr id="773127" name="Picture 9" descr="TEXFS_Gnd"/>
          <p:cNvPicPr>
            <a:picLocks noChangeAspect="1" noChangeArrowheads="1"/>
          </p:cNvPicPr>
          <p:nvPr/>
        </p:nvPicPr>
        <p:blipFill>
          <a:blip r:embed="rId5"/>
          <a:srcRect/>
          <a:stretch>
            <a:fillRect/>
          </a:stretch>
        </p:blipFill>
        <p:spPr bwMode="auto">
          <a:xfrm>
            <a:off x="2057400" y="4876800"/>
            <a:ext cx="1625600" cy="1625600"/>
          </a:xfrm>
          <a:prstGeom prst="rect">
            <a:avLst/>
          </a:prstGeom>
          <a:noFill/>
          <a:ln w="9525">
            <a:noFill/>
            <a:miter lim="800000"/>
            <a:headEnd/>
            <a:tailEnd/>
          </a:ln>
        </p:spPr>
      </p:pic>
      <p:sp>
        <p:nvSpPr>
          <p:cNvPr id="773128" name="Text Box 10"/>
          <p:cNvSpPr txBox="1">
            <a:spLocks noChangeArrowheads="1"/>
          </p:cNvSpPr>
          <p:nvPr/>
        </p:nvSpPr>
        <p:spPr bwMode="auto">
          <a:xfrm>
            <a:off x="838200" y="6583363"/>
            <a:ext cx="946150" cy="274637"/>
          </a:xfrm>
          <a:prstGeom prst="rect">
            <a:avLst/>
          </a:prstGeom>
          <a:noFill/>
          <a:ln w="9525">
            <a:noFill/>
            <a:miter lim="800000"/>
            <a:headEnd/>
            <a:tailEnd/>
          </a:ln>
        </p:spPr>
        <p:txBody>
          <a:bodyPr wrap="none">
            <a:spAutoFit/>
          </a:bodyPr>
          <a:lstStyle/>
          <a:p>
            <a:r>
              <a:rPr lang="ja-JP" altLang="en-US" b="0">
                <a:latin typeface="Arial" charset="0"/>
              </a:rPr>
              <a:t>浮遊容量小</a:t>
            </a:r>
          </a:p>
        </p:txBody>
      </p:sp>
      <p:sp>
        <p:nvSpPr>
          <p:cNvPr id="773129" name="Text Box 11"/>
          <p:cNvSpPr txBox="1">
            <a:spLocks noChangeArrowheads="1"/>
          </p:cNvSpPr>
          <p:nvPr/>
        </p:nvSpPr>
        <p:spPr bwMode="auto">
          <a:xfrm>
            <a:off x="2209800" y="6583363"/>
            <a:ext cx="946150" cy="274637"/>
          </a:xfrm>
          <a:prstGeom prst="rect">
            <a:avLst/>
          </a:prstGeom>
          <a:noFill/>
          <a:ln w="9525">
            <a:noFill/>
            <a:miter lim="800000"/>
            <a:headEnd/>
            <a:tailEnd/>
          </a:ln>
        </p:spPr>
        <p:txBody>
          <a:bodyPr wrap="none">
            <a:spAutoFit/>
          </a:bodyPr>
          <a:lstStyle/>
          <a:p>
            <a:r>
              <a:rPr lang="ja-JP" altLang="en-US" b="0">
                <a:latin typeface="Arial" charset="0"/>
              </a:rPr>
              <a:t>浮遊容量大</a:t>
            </a:r>
          </a:p>
        </p:txBody>
      </p:sp>
      <p:sp>
        <p:nvSpPr>
          <p:cNvPr id="773130" name="Text Box 12"/>
          <p:cNvSpPr txBox="1">
            <a:spLocks noChangeArrowheads="1"/>
          </p:cNvSpPr>
          <p:nvPr/>
        </p:nvSpPr>
        <p:spPr bwMode="auto">
          <a:xfrm>
            <a:off x="5943600" y="3505200"/>
            <a:ext cx="1966913" cy="274638"/>
          </a:xfrm>
          <a:prstGeom prst="rect">
            <a:avLst/>
          </a:prstGeom>
          <a:noFill/>
          <a:ln w="9525">
            <a:noFill/>
            <a:miter lim="800000"/>
            <a:headEnd/>
            <a:tailEnd/>
          </a:ln>
        </p:spPr>
        <p:txBody>
          <a:bodyPr wrap="none">
            <a:spAutoFit/>
          </a:bodyPr>
          <a:lstStyle/>
          <a:p>
            <a:r>
              <a:rPr lang="en-US" altLang="ja-JP" b="0">
                <a:latin typeface="Arial" charset="0"/>
              </a:rPr>
              <a:t>RAE</a:t>
            </a:r>
            <a:r>
              <a:rPr lang="ja-JP" altLang="en-US" b="0">
                <a:latin typeface="Arial" charset="0"/>
              </a:rPr>
              <a:t>の模擬回路（</a:t>
            </a:r>
            <a:r>
              <a:rPr lang="en-US" altLang="ja-JP" b="0">
                <a:latin typeface="Arial" charset="0"/>
              </a:rPr>
              <a:t>1</a:t>
            </a:r>
            <a:r>
              <a:rPr lang="ja-JP" altLang="en-US" b="0">
                <a:latin typeface="Arial" charset="0"/>
              </a:rPr>
              <a:t>次元） </a:t>
            </a:r>
          </a:p>
        </p:txBody>
      </p:sp>
      <p:sp>
        <p:nvSpPr>
          <p:cNvPr id="119821" name="Text Box 13"/>
          <p:cNvSpPr txBox="1">
            <a:spLocks noChangeArrowheads="1"/>
          </p:cNvSpPr>
          <p:nvPr/>
        </p:nvSpPr>
        <p:spPr bwMode="auto">
          <a:xfrm>
            <a:off x="4648200" y="5867400"/>
            <a:ext cx="4267200" cy="738188"/>
          </a:xfrm>
          <a:prstGeom prst="rect">
            <a:avLst/>
          </a:prstGeom>
          <a:noFill/>
          <a:ln w="9525">
            <a:noFill/>
            <a:miter lim="800000"/>
            <a:headEnd/>
            <a:tailEnd/>
          </a:ln>
          <a:effectLst/>
        </p:spPr>
        <p:txBody>
          <a:bodyPr>
            <a:spAutoFit/>
          </a:bodyPr>
          <a:lstStyle/>
          <a:p>
            <a:pPr>
              <a:defRPr/>
            </a:pPr>
            <a:r>
              <a:rPr lang="ja-JP" altLang="en-US" sz="1400" b="0" dirty="0">
                <a:latin typeface="Arial" charset="0"/>
              </a:rPr>
              <a:t>電極に到達する電荷量の時間変化</a:t>
            </a:r>
          </a:p>
          <a:p>
            <a:pPr>
              <a:defRPr/>
            </a:pPr>
            <a:r>
              <a:rPr lang="ja-JP" altLang="en-US" sz="1400" b="0" dirty="0">
                <a:latin typeface="Arial" charset="0"/>
              </a:rPr>
              <a:t>（シミュレーション結果） </a:t>
            </a:r>
          </a:p>
          <a:p>
            <a:pPr>
              <a:defRPr/>
            </a:pPr>
            <a:r>
              <a:rPr lang="ja-JP" altLang="en-US" sz="1400" dirty="0">
                <a:solidFill>
                  <a:srgbClr val="FF0000"/>
                </a:solidFill>
                <a:effectLst>
                  <a:outerShdw blurRad="38100" dist="38100" dir="2700000" algn="tl">
                    <a:srgbClr val="C0C0C0"/>
                  </a:outerShdw>
                </a:effectLst>
                <a:latin typeface="Arial" charset="0"/>
              </a:rPr>
              <a:t>抵抗値、浮遊容量が大きいほど遅延が顕著になる</a:t>
            </a:r>
          </a:p>
        </p:txBody>
      </p:sp>
      <p:pic>
        <p:nvPicPr>
          <p:cNvPr id="773132" name="Picture 14" descr="MCPASSY"/>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7086600" y="0"/>
            <a:ext cx="2057400" cy="1636713"/>
          </a:xfrm>
          <a:prstGeom prst="rect">
            <a:avLst/>
          </a:prstGeom>
          <a:noFill/>
          <a:ln w="9525">
            <a:noFill/>
            <a:miter lim="800000"/>
            <a:headEnd/>
            <a:tailEnd/>
          </a:ln>
        </p:spPr>
      </p:pic>
      <p:pic>
        <p:nvPicPr>
          <p:cNvPr id="773133" name="Picture 15" descr="C:\GRADSCHOOL\KAZUO WORKS\2009_07_08ISASseminor\1DRAE.bmp"/>
          <p:cNvPicPr>
            <a:picLocks noChangeAspect="1" noChangeArrowheads="1"/>
          </p:cNvPicPr>
          <p:nvPr/>
        </p:nvPicPr>
        <p:blipFill>
          <a:blip r:embed="rId7"/>
          <a:srcRect/>
          <a:stretch>
            <a:fillRect/>
          </a:stretch>
        </p:blipFill>
        <p:spPr bwMode="auto">
          <a:xfrm>
            <a:off x="5029200" y="2667000"/>
            <a:ext cx="3914775" cy="819150"/>
          </a:xfrm>
          <a:prstGeom prst="rect">
            <a:avLst/>
          </a:prstGeom>
          <a:noFill/>
          <a:ln w="9525">
            <a:noFill/>
            <a:miter lim="800000"/>
            <a:headEnd/>
            <a:tailEnd/>
          </a:ln>
        </p:spPr>
      </p:pic>
      <p:sp>
        <p:nvSpPr>
          <p:cNvPr id="773134" name="スライド番号プレースホルダ 15"/>
          <p:cNvSpPr txBox="1">
            <a:spLocks noGrp="1"/>
          </p:cNvSpPr>
          <p:nvPr/>
        </p:nvSpPr>
        <p:spPr bwMode="auto">
          <a:xfrm>
            <a:off x="8229600" y="6553200"/>
            <a:ext cx="914400" cy="304800"/>
          </a:xfrm>
          <a:prstGeom prst="rect">
            <a:avLst/>
          </a:prstGeom>
          <a:noFill/>
          <a:ln w="9525">
            <a:noFill/>
            <a:miter lim="800000"/>
            <a:headEnd/>
            <a:tailEnd/>
          </a:ln>
        </p:spPr>
        <p:txBody>
          <a:bodyPr/>
          <a:lstStyle/>
          <a:p>
            <a:pPr algn="r"/>
            <a:fld id="{59CF5802-D5A9-4A01-89CB-46CD36724711}" type="slidenum">
              <a:rPr kumimoji="0" lang="en-US" altLang="ja-JP" sz="800" b="0"/>
              <a:pPr algn="r"/>
              <a:t>46</a:t>
            </a:fld>
            <a:endParaRPr kumimoji="0" lang="en-US" altLang="ja-JP" sz="800" b="0"/>
          </a:p>
        </p:txBody>
      </p:sp>
      <p:sp>
        <p:nvSpPr>
          <p:cNvPr id="773135" name="スライド番号プレースホルダ 14"/>
          <p:cNvSpPr txBox="1">
            <a:spLocks noGrp="1"/>
          </p:cNvSpPr>
          <p:nvPr/>
        </p:nvSpPr>
        <p:spPr bwMode="auto">
          <a:xfrm>
            <a:off x="8229600" y="6553200"/>
            <a:ext cx="914400" cy="304800"/>
          </a:xfrm>
          <a:prstGeom prst="rect">
            <a:avLst/>
          </a:prstGeom>
          <a:noFill/>
          <a:ln w="9525">
            <a:noFill/>
            <a:miter lim="800000"/>
            <a:headEnd/>
            <a:tailEnd/>
          </a:ln>
        </p:spPr>
        <p:txBody>
          <a:bodyPr/>
          <a:lstStyle/>
          <a:p>
            <a:pPr algn="r"/>
            <a:fld id="{ACBF4E52-0ACB-46ED-9CC2-8AA92C7F5F81}" type="slidenum">
              <a:rPr kumimoji="0" lang="en-US" altLang="ja-JP" sz="800" b="0"/>
              <a:pPr algn="r"/>
              <a:t>46</a:t>
            </a:fld>
            <a:endParaRPr kumimoji="0" lang="en-US" altLang="ja-JP" sz="800" b="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170" name="Rectangle 6"/>
          <p:cNvSpPr txBox="1">
            <a:spLocks noGrp="1" noChangeArrowheads="1"/>
          </p:cNvSpPr>
          <p:nvPr/>
        </p:nvSpPr>
        <p:spPr bwMode="auto">
          <a:xfrm>
            <a:off x="8229600" y="6553200"/>
            <a:ext cx="914400" cy="304800"/>
          </a:xfrm>
          <a:prstGeom prst="rect">
            <a:avLst/>
          </a:prstGeom>
          <a:noFill/>
          <a:ln w="9525">
            <a:noFill/>
            <a:miter lim="800000"/>
            <a:headEnd/>
            <a:tailEnd/>
          </a:ln>
        </p:spPr>
        <p:txBody>
          <a:bodyPr/>
          <a:lstStyle/>
          <a:p>
            <a:pPr algn="r"/>
            <a:fld id="{5722C84A-2329-4976-84AF-8DD0C2C359B1}" type="slidenum">
              <a:rPr kumimoji="0" lang="en-US" altLang="ja-JP" sz="800" b="0"/>
              <a:pPr algn="r"/>
              <a:t>47</a:t>
            </a:fld>
            <a:endParaRPr kumimoji="0" lang="en-US" altLang="ja-JP" sz="800" b="0"/>
          </a:p>
        </p:txBody>
      </p:sp>
      <p:sp>
        <p:nvSpPr>
          <p:cNvPr id="111620" name="Rectangle 2"/>
          <p:cNvSpPr>
            <a:spLocks noGrp="1" noChangeArrowheads="1"/>
          </p:cNvSpPr>
          <p:nvPr>
            <p:ph type="title" idx="4294967295"/>
          </p:nvPr>
        </p:nvSpPr>
        <p:spPr/>
        <p:txBody>
          <a:bodyPr/>
          <a:lstStyle/>
          <a:p>
            <a:pPr>
              <a:defRPr/>
            </a:pPr>
            <a:r>
              <a:rPr lang="en-US" altLang="ja-JP" u="sng" smtClean="0"/>
              <a:t>RAE</a:t>
            </a:r>
            <a:r>
              <a:rPr lang="ja-JP" altLang="en-US" u="sng" smtClean="0"/>
              <a:t>　抵抗値と浮遊容量 </a:t>
            </a:r>
            <a:r>
              <a:rPr lang="en-US" altLang="ja-JP" u="sng" smtClean="0"/>
              <a:t>1</a:t>
            </a:r>
          </a:p>
        </p:txBody>
      </p:sp>
      <p:sp>
        <p:nvSpPr>
          <p:cNvPr id="775172" name="Rectangle 3"/>
          <p:cNvSpPr>
            <a:spLocks noGrp="1" noChangeArrowheads="1"/>
          </p:cNvSpPr>
          <p:nvPr>
            <p:ph type="body" idx="4294967295"/>
          </p:nvPr>
        </p:nvSpPr>
        <p:spPr>
          <a:xfrm>
            <a:off x="914400" y="1295400"/>
            <a:ext cx="7658100" cy="1295400"/>
          </a:xfrm>
        </p:spPr>
        <p:txBody>
          <a:bodyPr/>
          <a:lstStyle/>
          <a:p>
            <a:pPr>
              <a:lnSpc>
                <a:spcPct val="80000"/>
              </a:lnSpc>
            </a:pPr>
            <a:r>
              <a:rPr lang="ja-JP" altLang="en-US" sz="1600" smtClean="0"/>
              <a:t>浮遊容量</a:t>
            </a:r>
          </a:p>
          <a:p>
            <a:pPr lvl="1">
              <a:lnSpc>
                <a:spcPct val="80000"/>
              </a:lnSpc>
            </a:pPr>
            <a:r>
              <a:rPr lang="ja-JP" altLang="en-US" sz="1400" smtClean="0"/>
              <a:t>セラミック基板を薄くする　→　</a:t>
            </a:r>
            <a:r>
              <a:rPr lang="en-US" altLang="ja-JP" sz="1400" smtClean="0"/>
              <a:t>1mm (minimum)</a:t>
            </a:r>
          </a:p>
          <a:p>
            <a:pPr>
              <a:lnSpc>
                <a:spcPct val="80000"/>
              </a:lnSpc>
            </a:pPr>
            <a:endParaRPr lang="ja-JP" altLang="en-US" sz="1600" smtClean="0"/>
          </a:p>
          <a:p>
            <a:pPr>
              <a:lnSpc>
                <a:spcPct val="80000"/>
              </a:lnSpc>
            </a:pPr>
            <a:r>
              <a:rPr lang="ja-JP" altLang="en-US" sz="1600" smtClean="0"/>
              <a:t>抵抗値</a:t>
            </a:r>
          </a:p>
          <a:p>
            <a:pPr lvl="1">
              <a:lnSpc>
                <a:spcPct val="80000"/>
              </a:lnSpc>
            </a:pPr>
            <a:r>
              <a:rPr lang="ja-JP" altLang="en-US" sz="1400" smtClean="0"/>
              <a:t>塗布する抵抗体物質（</a:t>
            </a:r>
            <a:r>
              <a:rPr lang="en-US" altLang="ja-JP" sz="1400" smtClean="0"/>
              <a:t>RuO</a:t>
            </a:r>
            <a:r>
              <a:rPr lang="en-US" altLang="ja-JP" sz="1400" baseline="-25000" smtClean="0"/>
              <a:t>2</a:t>
            </a:r>
            <a:r>
              <a:rPr lang="ja-JP" altLang="en-US" sz="1400" smtClean="0"/>
              <a:t>）の量を増やすことで、抵抗値を小さくする。</a:t>
            </a:r>
          </a:p>
        </p:txBody>
      </p:sp>
      <p:graphicFrame>
        <p:nvGraphicFramePr>
          <p:cNvPr id="111742" name="Group 126"/>
          <p:cNvGraphicFramePr>
            <a:graphicFrameLocks noGrp="1"/>
          </p:cNvGraphicFramePr>
          <p:nvPr/>
        </p:nvGraphicFramePr>
        <p:xfrm>
          <a:off x="4114800" y="3429000"/>
          <a:ext cx="4762500" cy="1036320"/>
        </p:xfrm>
        <a:graphic>
          <a:graphicData uri="http://schemas.openxmlformats.org/drawingml/2006/table">
            <a:tbl>
              <a:tblPr/>
              <a:tblGrid>
                <a:gridCol w="814103"/>
                <a:gridCol w="651282"/>
                <a:gridCol w="571568"/>
                <a:gridCol w="622449"/>
                <a:gridCol w="532559"/>
                <a:gridCol w="532559"/>
                <a:gridCol w="518990"/>
                <a:gridCol w="518990"/>
              </a:tblGrid>
              <a:tr h="198438">
                <a:tc rowSpan="2" gridSpan="2">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1" lang="ja-JP" altLang="en-US" sz="11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kumimoji="1" lang="ja-JP" altLang="en-US"/>
                    </a:p>
                  </a:txBody>
                  <a:tcPr/>
                </a:tc>
                <a:tc gridSpan="6">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RAE</a:t>
                      </a:r>
                      <a:r>
                        <a:rPr kumimoji="1" lang="ja-JP" altLang="en-US" sz="11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の抵抗値</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alpha val="50000"/>
                      </a:srgb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98438">
                <a:tc gridSpan="2" vMerge="1">
                  <a:txBody>
                    <a:bodyPr/>
                    <a:lstStyle/>
                    <a:p>
                      <a:endParaRPr kumimoji="1" lang="ja-JP" altLang="en-US"/>
                    </a:p>
                  </a:txBody>
                  <a:tcPr/>
                </a:tc>
                <a:tc hMerge="1" vMerge="1">
                  <a:txBody>
                    <a:bodyPr/>
                    <a:lstStyle/>
                    <a:p>
                      <a:endParaRPr kumimoji="1" lang="ja-JP" alt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500 k</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alpha val="50000"/>
                      </a:srgb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100 k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alpha val="50000"/>
                      </a:srgb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50 k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alpha val="50000"/>
                      </a:srgb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10 k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alpha val="50000"/>
                      </a:srgb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5 k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alpha val="50000"/>
                      </a:srgb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1 k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alpha val="50000"/>
                      </a:srgbClr>
                    </a:solidFill>
                  </a:tcPr>
                </a:tc>
              </a:tr>
              <a:tr h="244475">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浮遊容量の合計値</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10 pF</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18.1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rgbClr val="FF0000"/>
                          </a:solidFill>
                          <a:effectLst/>
                          <a:latin typeface="Meiryo UI" pitchFamily="50" charset="-128"/>
                          <a:ea typeface="Meiryo UI" pitchFamily="50" charset="-128"/>
                          <a:cs typeface="Meiryo UI" pitchFamily="50" charset="-128"/>
                        </a:rPr>
                        <a:t>3.61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1.79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1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0.42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0.18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0.04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vMerge="1">
                  <a:txBody>
                    <a:bodyPr/>
                    <a:lstStyle/>
                    <a:p>
                      <a:endParaRPr kumimoji="1" lang="ja-JP" alt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3 pF</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6.93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rgbClr val="0000FF"/>
                          </a:solidFill>
                          <a:effectLst/>
                          <a:latin typeface="Meiryo UI" pitchFamily="50" charset="-128"/>
                          <a:ea typeface="Meiryo UI" pitchFamily="50" charset="-128"/>
                          <a:cs typeface="Meiryo UI" pitchFamily="50" charset="-128"/>
                        </a:rPr>
                        <a:t>1.38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0.70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rgbClr val="00B050"/>
                          </a:solidFill>
                          <a:effectLst/>
                          <a:latin typeface="Meiryo UI" pitchFamily="50" charset="-128"/>
                          <a:ea typeface="Meiryo UI" pitchFamily="50" charset="-128"/>
                          <a:cs typeface="Meiryo UI" pitchFamily="50" charset="-128"/>
                        </a:rPr>
                        <a:t>0.10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0.07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0.02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775211" name="Picture 137"/>
          <p:cNvPicPr>
            <a:picLocks noChangeAspect="1" noChangeArrowheads="1"/>
          </p:cNvPicPr>
          <p:nvPr/>
        </p:nvPicPr>
        <p:blipFill>
          <a:blip r:embed="rId3"/>
          <a:srcRect/>
          <a:stretch>
            <a:fillRect/>
          </a:stretch>
        </p:blipFill>
        <p:spPr bwMode="auto">
          <a:xfrm>
            <a:off x="685800" y="2620963"/>
            <a:ext cx="3429000" cy="2524125"/>
          </a:xfrm>
          <a:prstGeom prst="rect">
            <a:avLst/>
          </a:prstGeom>
          <a:noFill/>
          <a:ln w="9525">
            <a:noFill/>
            <a:miter lim="800000"/>
            <a:headEnd/>
            <a:tailEnd/>
          </a:ln>
        </p:spPr>
      </p:pic>
      <p:sp>
        <p:nvSpPr>
          <p:cNvPr id="775212" name="Rectangle 41"/>
          <p:cNvSpPr>
            <a:spLocks noChangeArrowheads="1"/>
          </p:cNvSpPr>
          <p:nvPr/>
        </p:nvSpPr>
        <p:spPr bwMode="auto">
          <a:xfrm>
            <a:off x="1485900" y="2673350"/>
            <a:ext cx="3203575" cy="0"/>
          </a:xfrm>
          <a:prstGeom prst="rect">
            <a:avLst/>
          </a:prstGeom>
          <a:noFill/>
          <a:ln w="9525">
            <a:noFill/>
            <a:miter lim="800000"/>
            <a:headEnd/>
            <a:tailEnd/>
          </a:ln>
        </p:spPr>
        <p:txBody>
          <a:bodyPr wrap="none">
            <a:spAutoFit/>
          </a:bodyPr>
          <a:lstStyle/>
          <a:p>
            <a:endParaRPr lang="ja-JP" altLang="en-US" b="0"/>
          </a:p>
        </p:txBody>
      </p:sp>
      <p:sp>
        <p:nvSpPr>
          <p:cNvPr id="775213" name="Text Box 43"/>
          <p:cNvSpPr txBox="1">
            <a:spLocks noChangeArrowheads="1"/>
          </p:cNvSpPr>
          <p:nvPr/>
        </p:nvSpPr>
        <p:spPr bwMode="auto">
          <a:xfrm>
            <a:off x="417513" y="5029200"/>
            <a:ext cx="4154487" cy="274638"/>
          </a:xfrm>
          <a:prstGeom prst="rect">
            <a:avLst/>
          </a:prstGeom>
          <a:noFill/>
          <a:ln w="9525">
            <a:noFill/>
            <a:miter lim="800000"/>
            <a:headEnd/>
            <a:tailEnd/>
          </a:ln>
        </p:spPr>
        <p:txBody>
          <a:bodyPr wrap="none">
            <a:spAutoFit/>
          </a:bodyPr>
          <a:lstStyle/>
          <a:p>
            <a:r>
              <a:rPr lang="ja-JP" altLang="en-US" b="0">
                <a:latin typeface="Arial" charset="0"/>
              </a:rPr>
              <a:t>各抵抗値、浮遊容量において電極に到達する電荷量の時間変化</a:t>
            </a:r>
            <a:endParaRPr lang="en-US" altLang="ja-JP" b="0">
              <a:latin typeface="Arial" charset="0"/>
            </a:endParaRPr>
          </a:p>
        </p:txBody>
      </p:sp>
      <p:sp>
        <p:nvSpPr>
          <p:cNvPr id="775214" name="Text Box 44"/>
          <p:cNvSpPr txBox="1">
            <a:spLocks noChangeArrowheads="1"/>
          </p:cNvSpPr>
          <p:nvPr/>
        </p:nvSpPr>
        <p:spPr bwMode="auto">
          <a:xfrm>
            <a:off x="5257800" y="4572000"/>
            <a:ext cx="3013075" cy="274638"/>
          </a:xfrm>
          <a:prstGeom prst="rect">
            <a:avLst/>
          </a:prstGeom>
          <a:noFill/>
          <a:ln w="9525">
            <a:noFill/>
            <a:miter lim="800000"/>
            <a:headEnd/>
            <a:tailEnd/>
          </a:ln>
        </p:spPr>
        <p:txBody>
          <a:bodyPr wrap="none">
            <a:spAutoFit/>
          </a:bodyPr>
          <a:lstStyle/>
          <a:p>
            <a:r>
              <a:rPr lang="ja-JP" altLang="en-US" b="0">
                <a:latin typeface="Arial" charset="0"/>
              </a:rPr>
              <a:t>総電荷が極に到達するまでにかかる時間 　</a:t>
            </a:r>
            <a:r>
              <a:rPr lang="en-US" altLang="ja-JP" b="0">
                <a:latin typeface="Arial" charset="0"/>
              </a:rPr>
              <a:t>[μs]</a:t>
            </a:r>
          </a:p>
        </p:txBody>
      </p:sp>
      <p:sp>
        <p:nvSpPr>
          <p:cNvPr id="111738" name="Text Box 122"/>
          <p:cNvSpPr txBox="1">
            <a:spLocks noChangeArrowheads="1"/>
          </p:cNvSpPr>
          <p:nvPr/>
        </p:nvSpPr>
        <p:spPr bwMode="auto">
          <a:xfrm>
            <a:off x="2447925" y="6248400"/>
            <a:ext cx="4248150" cy="336550"/>
          </a:xfrm>
          <a:prstGeom prst="rect">
            <a:avLst/>
          </a:prstGeom>
          <a:noFill/>
          <a:ln w="9525">
            <a:noFill/>
            <a:miter lim="800000"/>
            <a:headEnd/>
            <a:tailEnd/>
          </a:ln>
          <a:effectLst/>
        </p:spPr>
        <p:txBody>
          <a:bodyPr wrap="none">
            <a:spAutoFit/>
          </a:bodyPr>
          <a:lstStyle/>
          <a:p>
            <a:pPr>
              <a:defRPr/>
            </a:pPr>
            <a:r>
              <a:rPr lang="ja-JP" altLang="en-US" sz="1600">
                <a:solidFill>
                  <a:srgbClr val="FF0000"/>
                </a:solidFill>
                <a:effectLst>
                  <a:outerShdw blurRad="38100" dist="38100" dir="2700000" algn="tl">
                    <a:srgbClr val="C0C0C0"/>
                  </a:outerShdw>
                </a:effectLst>
                <a:latin typeface="Arial" charset="0"/>
              </a:rPr>
              <a:t>抵抗値は小さければ小さいほどよい・・・？</a:t>
            </a:r>
          </a:p>
        </p:txBody>
      </p:sp>
      <p:sp>
        <p:nvSpPr>
          <p:cNvPr id="775216" name="Text Box 124"/>
          <p:cNvSpPr txBox="1">
            <a:spLocks noChangeArrowheads="1"/>
          </p:cNvSpPr>
          <p:nvPr/>
        </p:nvSpPr>
        <p:spPr bwMode="auto">
          <a:xfrm>
            <a:off x="914400" y="5486400"/>
            <a:ext cx="7315200" cy="523875"/>
          </a:xfrm>
          <a:prstGeom prst="rect">
            <a:avLst/>
          </a:prstGeom>
          <a:noFill/>
          <a:ln w="28575">
            <a:solidFill>
              <a:schemeClr val="tx1"/>
            </a:solidFill>
            <a:miter lim="800000"/>
            <a:headEnd/>
            <a:tailEnd/>
          </a:ln>
        </p:spPr>
        <p:txBody>
          <a:bodyPr>
            <a:spAutoFit/>
          </a:bodyPr>
          <a:lstStyle/>
          <a:p>
            <a:r>
              <a:rPr lang="ja-JP" altLang="en-US" sz="1400" b="0">
                <a:latin typeface="Arial" charset="0"/>
              </a:rPr>
              <a:t>浮遊容量を</a:t>
            </a:r>
            <a:r>
              <a:rPr lang="en-US" altLang="ja-JP" sz="1400" b="0">
                <a:latin typeface="Arial" charset="0"/>
              </a:rPr>
              <a:t>10pF</a:t>
            </a:r>
            <a:r>
              <a:rPr lang="ja-JP" altLang="en-US" sz="1400" b="0">
                <a:latin typeface="Arial" charset="0"/>
              </a:rPr>
              <a:t>と仮定すると、一般的に飛翔体搭載に用いられるチャージアンプ（</a:t>
            </a:r>
            <a:r>
              <a:rPr lang="en-US" altLang="ja-JP" sz="1400" b="0">
                <a:latin typeface="Arial" charset="0"/>
              </a:rPr>
              <a:t>Amptek/A225</a:t>
            </a:r>
            <a:r>
              <a:rPr lang="ja-JP" altLang="en-US" sz="1400" b="0">
                <a:latin typeface="Arial" charset="0"/>
              </a:rPr>
              <a:t>）の放電時定数（</a:t>
            </a:r>
            <a:r>
              <a:rPr lang="en-US" altLang="ja-JP" sz="1400" b="0">
                <a:latin typeface="Arial" charset="0"/>
              </a:rPr>
              <a:t>2.4 us</a:t>
            </a:r>
            <a:r>
              <a:rPr lang="ja-JP" altLang="en-US" sz="1400" b="0">
                <a:latin typeface="Arial" charset="0"/>
              </a:rPr>
              <a:t>）よりも十分速いパルスを生成するためには</a:t>
            </a:r>
            <a:r>
              <a:rPr lang="en-US" altLang="ja-JP" sz="1400" u="sng">
                <a:latin typeface="Arial" charset="0"/>
              </a:rPr>
              <a:t>10 k Ohm</a:t>
            </a:r>
            <a:r>
              <a:rPr lang="ja-JP" altLang="en-US" sz="1400" b="0">
                <a:latin typeface="Arial" charset="0"/>
              </a:rPr>
              <a:t>が上限となる。</a:t>
            </a:r>
          </a:p>
        </p:txBody>
      </p:sp>
      <p:pic>
        <p:nvPicPr>
          <p:cNvPr id="775217" name="Picture 15" descr="C:\GRADSCHOOL\KAZUO WORKS\2009_07_08ISASseminor\1DRAE.bmp"/>
          <p:cNvPicPr>
            <a:picLocks noChangeAspect="1" noChangeArrowheads="1"/>
          </p:cNvPicPr>
          <p:nvPr/>
        </p:nvPicPr>
        <p:blipFill>
          <a:blip r:embed="rId4"/>
          <a:srcRect/>
          <a:stretch>
            <a:fillRect/>
          </a:stretch>
        </p:blipFill>
        <p:spPr bwMode="auto">
          <a:xfrm>
            <a:off x="5029200" y="2590800"/>
            <a:ext cx="3533775" cy="739775"/>
          </a:xfrm>
          <a:prstGeom prst="rect">
            <a:avLst/>
          </a:prstGeom>
          <a:noFill/>
          <a:ln w="9525">
            <a:noFill/>
            <a:miter lim="800000"/>
            <a:headEnd/>
            <a:tailEnd/>
          </a:ln>
        </p:spPr>
      </p:pic>
      <p:sp>
        <p:nvSpPr>
          <p:cNvPr id="775218" name="スライド番号プレースホルダ 50"/>
          <p:cNvSpPr txBox="1">
            <a:spLocks noGrp="1"/>
          </p:cNvSpPr>
          <p:nvPr/>
        </p:nvSpPr>
        <p:spPr bwMode="auto">
          <a:xfrm>
            <a:off x="8229600" y="6553200"/>
            <a:ext cx="914400" cy="304800"/>
          </a:xfrm>
          <a:prstGeom prst="rect">
            <a:avLst/>
          </a:prstGeom>
          <a:noFill/>
          <a:ln w="9525">
            <a:noFill/>
            <a:miter lim="800000"/>
            <a:headEnd/>
            <a:tailEnd/>
          </a:ln>
        </p:spPr>
        <p:txBody>
          <a:bodyPr/>
          <a:lstStyle/>
          <a:p>
            <a:pPr algn="r"/>
            <a:fld id="{953A3A51-9F45-467C-A530-97B89D5BC984}" type="slidenum">
              <a:rPr kumimoji="0" lang="en-US" altLang="ja-JP" sz="800" b="0"/>
              <a:pPr algn="r"/>
              <a:t>47</a:t>
            </a:fld>
            <a:endParaRPr kumimoji="0" lang="en-US" altLang="ja-JP" sz="800" b="0"/>
          </a:p>
        </p:txBody>
      </p:sp>
      <p:sp>
        <p:nvSpPr>
          <p:cNvPr id="775219" name="スライド番号プレースホルダ 13"/>
          <p:cNvSpPr txBox="1">
            <a:spLocks noGrp="1"/>
          </p:cNvSpPr>
          <p:nvPr/>
        </p:nvSpPr>
        <p:spPr bwMode="auto">
          <a:xfrm>
            <a:off x="8229600" y="6553200"/>
            <a:ext cx="914400" cy="304800"/>
          </a:xfrm>
          <a:prstGeom prst="rect">
            <a:avLst/>
          </a:prstGeom>
          <a:noFill/>
          <a:ln w="9525">
            <a:noFill/>
            <a:miter lim="800000"/>
            <a:headEnd/>
            <a:tailEnd/>
          </a:ln>
        </p:spPr>
        <p:txBody>
          <a:bodyPr/>
          <a:lstStyle/>
          <a:p>
            <a:pPr algn="r"/>
            <a:fld id="{D82BB7E8-20F7-4D81-B559-EA029D6A33A8}" type="slidenum">
              <a:rPr kumimoji="0" lang="en-US" altLang="ja-JP" sz="800" b="0"/>
              <a:pPr algn="r"/>
              <a:t>47</a:t>
            </a:fld>
            <a:endParaRPr kumimoji="0" lang="en-US" altLang="ja-JP" sz="800" b="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218" name="Rectangle 6"/>
          <p:cNvSpPr txBox="1">
            <a:spLocks noGrp="1" noChangeArrowheads="1"/>
          </p:cNvSpPr>
          <p:nvPr/>
        </p:nvSpPr>
        <p:spPr bwMode="auto">
          <a:xfrm>
            <a:off x="8229600" y="6553200"/>
            <a:ext cx="914400" cy="304800"/>
          </a:xfrm>
          <a:prstGeom prst="rect">
            <a:avLst/>
          </a:prstGeom>
          <a:noFill/>
          <a:ln w="9525">
            <a:noFill/>
            <a:miter lim="800000"/>
            <a:headEnd/>
            <a:tailEnd/>
          </a:ln>
        </p:spPr>
        <p:txBody>
          <a:bodyPr/>
          <a:lstStyle/>
          <a:p>
            <a:pPr algn="r"/>
            <a:fld id="{F13CB340-5C69-4D6B-B80B-5475748347E5}" type="slidenum">
              <a:rPr kumimoji="0" lang="en-US" altLang="ja-JP" sz="800" b="0"/>
              <a:pPr algn="r"/>
              <a:t>48</a:t>
            </a:fld>
            <a:endParaRPr kumimoji="0" lang="en-US" altLang="ja-JP" sz="800" b="0"/>
          </a:p>
        </p:txBody>
      </p:sp>
      <p:sp>
        <p:nvSpPr>
          <p:cNvPr id="121860" name="Rectangle 2"/>
          <p:cNvSpPr>
            <a:spLocks noGrp="1" noChangeArrowheads="1"/>
          </p:cNvSpPr>
          <p:nvPr>
            <p:ph type="title" idx="4294967295"/>
          </p:nvPr>
        </p:nvSpPr>
        <p:spPr/>
        <p:txBody>
          <a:bodyPr/>
          <a:lstStyle/>
          <a:p>
            <a:pPr>
              <a:defRPr/>
            </a:pPr>
            <a:r>
              <a:rPr lang="en-US" altLang="ja-JP" u="sng" smtClean="0"/>
              <a:t>RAE</a:t>
            </a:r>
            <a:r>
              <a:rPr lang="ja-JP" altLang="en-US" u="sng" smtClean="0"/>
              <a:t>　抵抗値と浮遊容量 </a:t>
            </a:r>
            <a:r>
              <a:rPr lang="en-US" altLang="ja-JP" u="sng" smtClean="0"/>
              <a:t>2</a:t>
            </a:r>
          </a:p>
        </p:txBody>
      </p:sp>
      <p:sp>
        <p:nvSpPr>
          <p:cNvPr id="777220" name="Rectangle 3"/>
          <p:cNvSpPr>
            <a:spLocks noGrp="1" noChangeArrowheads="1"/>
          </p:cNvSpPr>
          <p:nvPr>
            <p:ph type="body" idx="4294967295"/>
          </p:nvPr>
        </p:nvSpPr>
        <p:spPr>
          <a:xfrm>
            <a:off x="914400" y="1295400"/>
            <a:ext cx="7658100" cy="1371600"/>
          </a:xfrm>
        </p:spPr>
        <p:txBody>
          <a:bodyPr/>
          <a:lstStyle/>
          <a:p>
            <a:pPr>
              <a:lnSpc>
                <a:spcPct val="80000"/>
              </a:lnSpc>
            </a:pPr>
            <a:r>
              <a:rPr lang="ja-JP" altLang="en-US" sz="1600" smtClean="0"/>
              <a:t>抵抗値の下限 </a:t>
            </a:r>
            <a:r>
              <a:rPr lang="en-US" altLang="ja-JP" sz="1600" smtClean="0"/>
              <a:t>–</a:t>
            </a:r>
            <a:r>
              <a:rPr lang="ja-JP" altLang="en-US" sz="1600" smtClean="0"/>
              <a:t>チャージアンプ入力インピーダンスの測定</a:t>
            </a:r>
            <a:r>
              <a:rPr lang="en-US" altLang="ja-JP" sz="1600" smtClean="0"/>
              <a:t>-</a:t>
            </a:r>
          </a:p>
          <a:p>
            <a:pPr lvl="1">
              <a:lnSpc>
                <a:spcPct val="80000"/>
              </a:lnSpc>
            </a:pPr>
            <a:r>
              <a:rPr lang="ja-JP" altLang="en-US" sz="1400" smtClean="0"/>
              <a:t>すべての入力周波数において</a:t>
            </a:r>
            <a:r>
              <a:rPr lang="en-US" altLang="ja-JP" sz="1400" smtClean="0"/>
              <a:t>100 Ohm</a:t>
            </a:r>
            <a:r>
              <a:rPr lang="ja-JP" altLang="en-US" sz="1400" smtClean="0"/>
              <a:t>以上</a:t>
            </a:r>
            <a:endParaRPr lang="en-US" altLang="ja-JP" sz="1400" smtClean="0"/>
          </a:p>
          <a:p>
            <a:pPr lvl="1">
              <a:lnSpc>
                <a:spcPct val="80000"/>
              </a:lnSpc>
            </a:pPr>
            <a:r>
              <a:rPr lang="en-US" altLang="ja-JP" sz="1400" smtClean="0"/>
              <a:t>RAE</a:t>
            </a:r>
            <a:r>
              <a:rPr lang="ja-JP" altLang="en-US" sz="1400" smtClean="0"/>
              <a:t>の抵抗値が大きいほど、チャージアンプの入力インピーダンスの影響（オフセット効果）が小さくなる。</a:t>
            </a:r>
          </a:p>
        </p:txBody>
      </p:sp>
      <p:sp>
        <p:nvSpPr>
          <p:cNvPr id="777221" name="Rectangle 41"/>
          <p:cNvSpPr>
            <a:spLocks noChangeArrowheads="1"/>
          </p:cNvSpPr>
          <p:nvPr/>
        </p:nvSpPr>
        <p:spPr bwMode="auto">
          <a:xfrm>
            <a:off x="1485900" y="2490788"/>
            <a:ext cx="3203575" cy="0"/>
          </a:xfrm>
          <a:prstGeom prst="rect">
            <a:avLst/>
          </a:prstGeom>
          <a:noFill/>
          <a:ln w="9525">
            <a:noFill/>
            <a:miter lim="800000"/>
            <a:headEnd/>
            <a:tailEnd/>
          </a:ln>
        </p:spPr>
        <p:txBody>
          <a:bodyPr wrap="none">
            <a:spAutoFit/>
          </a:bodyPr>
          <a:lstStyle/>
          <a:p>
            <a:endParaRPr lang="ja-JP" altLang="en-US" b="0"/>
          </a:p>
        </p:txBody>
      </p:sp>
      <p:sp>
        <p:nvSpPr>
          <p:cNvPr id="777222" name="Text Box 42"/>
          <p:cNvSpPr txBox="1">
            <a:spLocks noChangeArrowheads="1"/>
          </p:cNvSpPr>
          <p:nvPr/>
        </p:nvSpPr>
        <p:spPr bwMode="auto">
          <a:xfrm>
            <a:off x="1219200" y="5257800"/>
            <a:ext cx="3014663" cy="276225"/>
          </a:xfrm>
          <a:prstGeom prst="rect">
            <a:avLst/>
          </a:prstGeom>
          <a:noFill/>
          <a:ln w="9525">
            <a:noFill/>
            <a:miter lim="800000"/>
            <a:headEnd/>
            <a:tailEnd/>
          </a:ln>
        </p:spPr>
        <p:txBody>
          <a:bodyPr wrap="none">
            <a:spAutoFit/>
          </a:bodyPr>
          <a:lstStyle/>
          <a:p>
            <a:pPr eaLnBrk="0" hangingPunct="0"/>
            <a:r>
              <a:rPr lang="en-US" altLang="ja-JP"/>
              <a:t>A225F</a:t>
            </a:r>
            <a:r>
              <a:rPr lang="ja-JP" altLang="en-US"/>
              <a:t>の入力インピーダンス周波数特性</a:t>
            </a:r>
          </a:p>
        </p:txBody>
      </p:sp>
      <p:pic>
        <p:nvPicPr>
          <p:cNvPr id="777223" name="Picture 45"/>
          <p:cNvPicPr>
            <a:picLocks noChangeAspect="1" noChangeArrowheads="1"/>
          </p:cNvPicPr>
          <p:nvPr/>
        </p:nvPicPr>
        <p:blipFill>
          <a:blip r:embed="rId3"/>
          <a:srcRect/>
          <a:stretch>
            <a:fillRect/>
          </a:stretch>
        </p:blipFill>
        <p:spPr bwMode="auto">
          <a:xfrm>
            <a:off x="533400" y="2514600"/>
            <a:ext cx="3810000" cy="2806700"/>
          </a:xfrm>
          <a:prstGeom prst="rect">
            <a:avLst/>
          </a:prstGeom>
          <a:noFill/>
          <a:ln w="9525">
            <a:noFill/>
            <a:miter lim="800000"/>
            <a:headEnd/>
            <a:tailEnd/>
          </a:ln>
        </p:spPr>
      </p:pic>
      <p:sp>
        <p:nvSpPr>
          <p:cNvPr id="777224" name="Text Box 46"/>
          <p:cNvSpPr txBox="1">
            <a:spLocks noChangeArrowheads="1"/>
          </p:cNvSpPr>
          <p:nvPr/>
        </p:nvSpPr>
        <p:spPr bwMode="auto">
          <a:xfrm>
            <a:off x="4572000" y="3048000"/>
            <a:ext cx="3962400" cy="1323975"/>
          </a:xfrm>
          <a:prstGeom prst="rect">
            <a:avLst/>
          </a:prstGeom>
          <a:noFill/>
          <a:ln w="9525">
            <a:noFill/>
            <a:miter lim="800000"/>
            <a:headEnd/>
            <a:tailEnd/>
          </a:ln>
        </p:spPr>
        <p:txBody>
          <a:bodyPr>
            <a:spAutoFit/>
          </a:bodyPr>
          <a:lstStyle/>
          <a:p>
            <a:r>
              <a:rPr lang="en-US" altLang="ja-JP" sz="1600" b="0"/>
              <a:t>RAE</a:t>
            </a:r>
            <a:r>
              <a:rPr lang="ja-JP" altLang="en-US" sz="1600" b="0"/>
              <a:t>の抵抗値が</a:t>
            </a:r>
            <a:r>
              <a:rPr lang="en-US" altLang="ja-JP" sz="1600" b="0"/>
              <a:t>10 k Ohm</a:t>
            </a:r>
            <a:r>
              <a:rPr lang="ja-JP" altLang="en-US" sz="1600" b="0"/>
              <a:t>のとき、入力パルス幅が約</a:t>
            </a:r>
            <a:r>
              <a:rPr lang="en-US" altLang="ja-JP" sz="1600" b="0"/>
              <a:t>0.5 us</a:t>
            </a:r>
            <a:r>
              <a:rPr lang="ja-JP" altLang="en-US" sz="1600" b="0"/>
              <a:t>になるため、入力インピーダンスは</a:t>
            </a:r>
            <a:r>
              <a:rPr lang="en-US" altLang="ja-JP" sz="1600" b="0"/>
              <a:t>200 – 300 Ohm</a:t>
            </a:r>
            <a:r>
              <a:rPr lang="ja-JP" altLang="en-US" sz="1600" b="0"/>
              <a:t>と最小になる。</a:t>
            </a:r>
            <a:endParaRPr lang="en-US" altLang="ja-JP" sz="1600" b="0"/>
          </a:p>
          <a:p>
            <a:r>
              <a:rPr lang="ja-JP" altLang="en-US" sz="1600" b="0"/>
              <a:t>このとき、</a:t>
            </a:r>
            <a:r>
              <a:rPr lang="en-US" altLang="ja-JP" sz="1600" b="0"/>
              <a:t>RAE</a:t>
            </a:r>
            <a:r>
              <a:rPr lang="ja-JP" altLang="en-US" sz="1600" b="0"/>
              <a:t>の抵抗値と入力インピーダンスの比も最大になる。</a:t>
            </a:r>
          </a:p>
        </p:txBody>
      </p:sp>
      <p:sp>
        <p:nvSpPr>
          <p:cNvPr id="121903" name="Text Box 47"/>
          <p:cNvSpPr txBox="1">
            <a:spLocks noChangeArrowheads="1"/>
          </p:cNvSpPr>
          <p:nvPr/>
        </p:nvSpPr>
        <p:spPr bwMode="auto">
          <a:xfrm>
            <a:off x="2286000" y="5791200"/>
            <a:ext cx="4572000" cy="336550"/>
          </a:xfrm>
          <a:prstGeom prst="rect">
            <a:avLst/>
          </a:prstGeom>
          <a:noFill/>
          <a:ln w="9525">
            <a:noFill/>
            <a:miter lim="800000"/>
            <a:headEnd/>
            <a:tailEnd/>
          </a:ln>
          <a:effectLst/>
        </p:spPr>
        <p:txBody>
          <a:bodyPr>
            <a:spAutoFit/>
          </a:bodyPr>
          <a:lstStyle/>
          <a:p>
            <a:pPr algn="ctr"/>
            <a:r>
              <a:rPr lang="ja-JP" altLang="en-US" sz="1600" u="sng">
                <a:solidFill>
                  <a:srgbClr val="FF0000"/>
                </a:solidFill>
                <a:effectLst>
                  <a:outerShdw blurRad="38100" dist="38100" dir="2700000" algn="tl">
                    <a:srgbClr val="C0C0C0"/>
                  </a:outerShdw>
                </a:effectLst>
                <a:latin typeface="Arial" charset="0"/>
              </a:rPr>
              <a:t>基板厚さ</a:t>
            </a:r>
            <a:r>
              <a:rPr lang="en-US" altLang="ja-JP" sz="1600" u="sng">
                <a:solidFill>
                  <a:srgbClr val="FF0000"/>
                </a:solidFill>
                <a:effectLst>
                  <a:outerShdw blurRad="38100" dist="38100" dir="2700000" algn="tl">
                    <a:srgbClr val="C0C0C0"/>
                  </a:outerShdw>
                </a:effectLst>
                <a:latin typeface="Arial" charset="0"/>
              </a:rPr>
              <a:t>1mm, </a:t>
            </a:r>
            <a:r>
              <a:rPr lang="ja-JP" altLang="en-US" sz="1600" u="sng">
                <a:solidFill>
                  <a:srgbClr val="FF0000"/>
                </a:solidFill>
                <a:effectLst>
                  <a:outerShdw blurRad="38100" dist="38100" dir="2700000" algn="tl">
                    <a:srgbClr val="C0C0C0"/>
                  </a:outerShdw>
                </a:effectLst>
                <a:latin typeface="Arial" charset="0"/>
              </a:rPr>
              <a:t>面抵抗値</a:t>
            </a:r>
            <a:r>
              <a:rPr lang="en-US" altLang="ja-JP" sz="1600" u="sng">
                <a:solidFill>
                  <a:srgbClr val="FF0000"/>
                </a:solidFill>
                <a:effectLst>
                  <a:outerShdw blurRad="38100" dist="38100" dir="2700000" algn="tl">
                    <a:srgbClr val="C0C0C0"/>
                  </a:outerShdw>
                </a:effectLst>
                <a:latin typeface="Arial" charset="0"/>
              </a:rPr>
              <a:t>50 k Ohm</a:t>
            </a:r>
            <a:r>
              <a:rPr lang="ja-JP" altLang="en-US" sz="1600" u="sng">
                <a:solidFill>
                  <a:srgbClr val="FF0000"/>
                </a:solidFill>
                <a:effectLst>
                  <a:outerShdw blurRad="38100" dist="38100" dir="2700000" algn="tl">
                    <a:srgbClr val="C0C0C0"/>
                  </a:outerShdw>
                </a:effectLst>
                <a:latin typeface="Arial" charset="0"/>
              </a:rPr>
              <a:t>が最適と結論</a:t>
            </a:r>
          </a:p>
        </p:txBody>
      </p:sp>
      <p:sp>
        <p:nvSpPr>
          <p:cNvPr id="777226" name="スライド番号プレースホルダ 10"/>
          <p:cNvSpPr txBox="1">
            <a:spLocks noGrp="1"/>
          </p:cNvSpPr>
          <p:nvPr/>
        </p:nvSpPr>
        <p:spPr bwMode="auto">
          <a:xfrm>
            <a:off x="8229600" y="6553200"/>
            <a:ext cx="914400" cy="304800"/>
          </a:xfrm>
          <a:prstGeom prst="rect">
            <a:avLst/>
          </a:prstGeom>
          <a:noFill/>
          <a:ln w="9525">
            <a:noFill/>
            <a:miter lim="800000"/>
            <a:headEnd/>
            <a:tailEnd/>
          </a:ln>
        </p:spPr>
        <p:txBody>
          <a:bodyPr/>
          <a:lstStyle/>
          <a:p>
            <a:pPr algn="r"/>
            <a:fld id="{F69EDBE4-77E9-4309-ADF8-2E56EE3C813D}" type="slidenum">
              <a:rPr kumimoji="0" lang="en-US" altLang="ja-JP" sz="800" b="0"/>
              <a:pPr algn="r"/>
              <a:t>48</a:t>
            </a:fld>
            <a:endParaRPr kumimoji="0" lang="en-US" altLang="ja-JP" sz="800" b="0"/>
          </a:p>
        </p:txBody>
      </p:sp>
      <p:sp>
        <p:nvSpPr>
          <p:cNvPr id="777227" name="スライド番号プレースホルダ 10"/>
          <p:cNvSpPr txBox="1">
            <a:spLocks noGrp="1"/>
          </p:cNvSpPr>
          <p:nvPr/>
        </p:nvSpPr>
        <p:spPr bwMode="auto">
          <a:xfrm>
            <a:off x="8229600" y="6553200"/>
            <a:ext cx="914400" cy="304800"/>
          </a:xfrm>
          <a:prstGeom prst="rect">
            <a:avLst/>
          </a:prstGeom>
          <a:noFill/>
          <a:ln w="9525">
            <a:noFill/>
            <a:miter lim="800000"/>
            <a:headEnd/>
            <a:tailEnd/>
          </a:ln>
        </p:spPr>
        <p:txBody>
          <a:bodyPr/>
          <a:lstStyle/>
          <a:p>
            <a:pPr algn="r"/>
            <a:fld id="{56883080-27D6-4308-99CB-9422DC0E945B}" type="slidenum">
              <a:rPr kumimoji="0" lang="en-US" altLang="ja-JP" sz="800" b="0"/>
              <a:pPr algn="r"/>
              <a:t>48</a:t>
            </a:fld>
            <a:endParaRPr kumimoji="0" lang="en-US" altLang="ja-JP" sz="800" b="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6" name="Rectangle 2"/>
          <p:cNvSpPr>
            <a:spLocks noGrp="1" noChangeArrowheads="1"/>
          </p:cNvSpPr>
          <p:nvPr>
            <p:ph type="title"/>
          </p:nvPr>
        </p:nvSpPr>
        <p:spPr>
          <a:noFill/>
          <a:ln/>
        </p:spPr>
        <p:txBody>
          <a:bodyPr/>
          <a:lstStyle/>
          <a:p>
            <a:r>
              <a:rPr lang="ja-JP" altLang="en-US" smtClean="0">
                <a:effectLst/>
              </a:rPr>
              <a:t>試作品評価</a:t>
            </a:r>
          </a:p>
        </p:txBody>
      </p:sp>
      <p:sp>
        <p:nvSpPr>
          <p:cNvPr id="779267" name="Rectangle 3"/>
          <p:cNvSpPr>
            <a:spLocks noGrp="1" noChangeArrowheads="1"/>
          </p:cNvSpPr>
          <p:nvPr>
            <p:ph type="body" idx="1"/>
          </p:nvPr>
        </p:nvSpPr>
        <p:spPr>
          <a:xfrm>
            <a:off x="457200" y="6218237"/>
            <a:ext cx="8229600" cy="639763"/>
          </a:xfrm>
        </p:spPr>
        <p:txBody>
          <a:bodyPr/>
          <a:lstStyle/>
          <a:p>
            <a:pPr>
              <a:lnSpc>
                <a:spcPct val="80000"/>
              </a:lnSpc>
            </a:pPr>
            <a:r>
              <a:rPr lang="en-US" altLang="ja-JP" sz="2000" dirty="0" smtClean="0"/>
              <a:t>80um</a:t>
            </a:r>
            <a:r>
              <a:rPr lang="ja-JP" altLang="en-US" sz="2000" dirty="0" smtClean="0"/>
              <a:t>（波長分散方向</a:t>
            </a:r>
            <a:r>
              <a:rPr lang="en-US" altLang="ja-JP" sz="2000" dirty="0" smtClean="0"/>
              <a:t>1A,</a:t>
            </a:r>
            <a:r>
              <a:rPr lang="ja-JP" altLang="en-US" sz="2000" dirty="0" smtClean="0"/>
              <a:t>空間方向</a:t>
            </a:r>
            <a:r>
              <a:rPr lang="en-US" altLang="ja-JP" sz="2000" dirty="0" smtClean="0"/>
              <a:t>10</a:t>
            </a:r>
            <a:r>
              <a:rPr lang="ja-JP" altLang="en-US" sz="2000" dirty="0" smtClean="0"/>
              <a:t>秒角に相当）の空間分解が可能</a:t>
            </a:r>
          </a:p>
        </p:txBody>
      </p:sp>
      <p:pic>
        <p:nvPicPr>
          <p:cNvPr id="789505" name="Picture 1" descr="IMGP1303"/>
          <p:cNvPicPr>
            <a:picLocks noChangeAspect="1" noChangeArrowheads="1"/>
          </p:cNvPicPr>
          <p:nvPr/>
        </p:nvPicPr>
        <p:blipFill>
          <a:blip r:embed="rId2" cstate="print"/>
          <a:srcRect/>
          <a:stretch>
            <a:fillRect/>
          </a:stretch>
        </p:blipFill>
        <p:spPr bwMode="auto">
          <a:xfrm>
            <a:off x="228600" y="381000"/>
            <a:ext cx="2217738" cy="2117725"/>
          </a:xfrm>
          <a:prstGeom prst="rect">
            <a:avLst/>
          </a:prstGeom>
          <a:noFill/>
          <a:ln w="9525">
            <a:noFill/>
            <a:miter lim="800000"/>
            <a:headEnd/>
            <a:tailEnd/>
          </a:ln>
        </p:spPr>
      </p:pic>
      <p:pic>
        <p:nvPicPr>
          <p:cNvPr id="789506" name="Picture 2" descr="0mm_C"/>
          <p:cNvPicPr>
            <a:picLocks noChangeAspect="1" noChangeArrowheads="1"/>
          </p:cNvPicPr>
          <p:nvPr/>
        </p:nvPicPr>
        <p:blipFill>
          <a:blip r:embed="rId3" cstate="print"/>
          <a:srcRect/>
          <a:stretch>
            <a:fillRect/>
          </a:stretch>
        </p:blipFill>
        <p:spPr bwMode="auto">
          <a:xfrm>
            <a:off x="228600" y="2741922"/>
            <a:ext cx="3352800" cy="1648287"/>
          </a:xfrm>
          <a:prstGeom prst="rect">
            <a:avLst/>
          </a:prstGeom>
          <a:noFill/>
          <a:ln w="9525">
            <a:noFill/>
            <a:miter lim="800000"/>
            <a:headEnd/>
            <a:tailEnd/>
          </a:ln>
        </p:spPr>
      </p:pic>
      <p:pic>
        <p:nvPicPr>
          <p:cNvPr id="789507" name="Picture 3" descr="20mm_C"/>
          <p:cNvPicPr>
            <a:picLocks noChangeAspect="1" noChangeArrowheads="1"/>
          </p:cNvPicPr>
          <p:nvPr/>
        </p:nvPicPr>
        <p:blipFill>
          <a:blip r:embed="rId4" cstate="print"/>
          <a:srcRect/>
          <a:stretch>
            <a:fillRect/>
          </a:stretch>
        </p:blipFill>
        <p:spPr bwMode="auto">
          <a:xfrm>
            <a:off x="228600" y="4495800"/>
            <a:ext cx="3352800" cy="1653901"/>
          </a:xfrm>
          <a:prstGeom prst="rect">
            <a:avLst/>
          </a:prstGeom>
          <a:noFill/>
          <a:ln w="9525">
            <a:noFill/>
            <a:miter lim="800000"/>
            <a:headEnd/>
            <a:tailEnd/>
          </a:ln>
        </p:spPr>
      </p:pic>
      <p:pic>
        <p:nvPicPr>
          <p:cNvPr id="789509" name="Picture 5"/>
          <p:cNvPicPr>
            <a:picLocks noChangeAspect="1" noChangeArrowheads="1"/>
          </p:cNvPicPr>
          <p:nvPr/>
        </p:nvPicPr>
        <p:blipFill>
          <a:blip r:embed="rId5"/>
          <a:srcRect/>
          <a:stretch>
            <a:fillRect/>
          </a:stretch>
        </p:blipFill>
        <p:spPr bwMode="auto">
          <a:xfrm>
            <a:off x="4006405" y="1905000"/>
            <a:ext cx="3125399" cy="2197100"/>
          </a:xfrm>
          <a:prstGeom prst="rect">
            <a:avLst/>
          </a:prstGeom>
          <a:noFill/>
          <a:ln w="9525">
            <a:noFill/>
            <a:miter lim="800000"/>
            <a:headEnd/>
            <a:tailEnd/>
          </a:ln>
        </p:spPr>
      </p:pic>
      <p:pic>
        <p:nvPicPr>
          <p:cNvPr id="789510" name="Picture 6"/>
          <p:cNvPicPr>
            <a:picLocks noChangeAspect="1" noChangeArrowheads="1"/>
          </p:cNvPicPr>
          <p:nvPr/>
        </p:nvPicPr>
        <p:blipFill>
          <a:blip r:embed="rId6"/>
          <a:srcRect/>
          <a:stretch>
            <a:fillRect/>
          </a:stretch>
        </p:blipFill>
        <p:spPr bwMode="auto">
          <a:xfrm>
            <a:off x="4038600" y="4191000"/>
            <a:ext cx="3283326" cy="2065337"/>
          </a:xfrm>
          <a:prstGeom prst="rect">
            <a:avLst/>
          </a:prstGeom>
          <a:noFill/>
          <a:ln w="9525">
            <a:noFill/>
            <a:miter lim="800000"/>
            <a:headEnd/>
            <a:tailEnd/>
          </a:ln>
        </p:spPr>
      </p:pic>
      <p:sp>
        <p:nvSpPr>
          <p:cNvPr id="10" name="テキスト ボックス 9"/>
          <p:cNvSpPr txBox="1"/>
          <p:nvPr/>
        </p:nvSpPr>
        <p:spPr>
          <a:xfrm>
            <a:off x="2971800" y="1295400"/>
            <a:ext cx="5227713" cy="461665"/>
          </a:xfrm>
          <a:prstGeom prst="rect">
            <a:avLst/>
          </a:prstGeom>
          <a:noFill/>
        </p:spPr>
        <p:txBody>
          <a:bodyPr wrap="none" rtlCol="0">
            <a:spAutoFit/>
          </a:bodyPr>
          <a:lstStyle/>
          <a:p>
            <a:r>
              <a:rPr kumimoji="1" lang="ja-JP" altLang="en-US" dirty="0" smtClean="0"/>
              <a:t>中心領域と端の</a:t>
            </a:r>
            <a:r>
              <a:rPr kumimoji="1" lang="en-US" altLang="ja-JP" dirty="0" smtClean="0"/>
              <a:t>2</a:t>
            </a:r>
            <a:r>
              <a:rPr kumimoji="1" lang="ja-JP" altLang="en-US" dirty="0" smtClean="0"/>
              <a:t>か所で光分解能を測定</a:t>
            </a:r>
            <a:endParaRPr kumimoji="1" lang="en-US" altLang="ja-JP" dirty="0" smtClean="0"/>
          </a:p>
          <a:p>
            <a:r>
              <a:rPr lang="en-US" altLang="ja-JP" dirty="0" smtClean="0"/>
              <a:t>0.08 mm</a:t>
            </a:r>
            <a:r>
              <a:rPr lang="ja-JP" altLang="en-US" dirty="0" smtClean="0"/>
              <a:t>間隔の金属メッシュに極端紫外光を照射し、その透過光を検出</a:t>
            </a:r>
            <a:endParaRPr kumimoji="1" lang="ja-JP" altLang="en-US" dirty="0"/>
          </a:p>
        </p:txBody>
      </p:sp>
      <p:sp>
        <p:nvSpPr>
          <p:cNvPr id="11" name="テキスト ボックス 10"/>
          <p:cNvSpPr txBox="1"/>
          <p:nvPr/>
        </p:nvSpPr>
        <p:spPr>
          <a:xfrm>
            <a:off x="7391400" y="3733800"/>
            <a:ext cx="1600200" cy="461665"/>
          </a:xfrm>
          <a:prstGeom prst="rect">
            <a:avLst/>
          </a:prstGeom>
          <a:noFill/>
        </p:spPr>
        <p:txBody>
          <a:bodyPr wrap="square" rtlCol="0">
            <a:spAutoFit/>
          </a:bodyPr>
          <a:lstStyle/>
          <a:p>
            <a:r>
              <a:rPr lang="ja-JP" altLang="en-US" dirty="0" smtClean="0"/>
              <a:t>コントラスト</a:t>
            </a:r>
            <a:r>
              <a:rPr lang="en-US" altLang="ja-JP" dirty="0" smtClean="0"/>
              <a:t>0.3</a:t>
            </a:r>
            <a:r>
              <a:rPr lang="ja-JP" altLang="en-US" dirty="0" smtClean="0"/>
              <a:t>以上を達成</a:t>
            </a:r>
            <a:endParaRPr kumimoji="1" lang="ja-JP" altLang="en-US"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2" name="Rectangle 2"/>
          <p:cNvSpPr>
            <a:spLocks noGrp="1" noChangeArrowheads="1"/>
          </p:cNvSpPr>
          <p:nvPr>
            <p:ph type="title" idx="4294967295"/>
          </p:nvPr>
        </p:nvSpPr>
        <p:spPr>
          <a:xfrm>
            <a:off x="457200" y="304800"/>
            <a:ext cx="8229600" cy="719138"/>
          </a:xfrm>
        </p:spPr>
        <p:txBody>
          <a:bodyPr/>
          <a:lstStyle/>
          <a:p>
            <a:pPr>
              <a:defRPr/>
            </a:pPr>
            <a:r>
              <a:rPr lang="ja-JP" altLang="en-US" u="sng" dirty="0" smtClean="0"/>
              <a:t>衝突励起による発光の波長分布</a:t>
            </a:r>
          </a:p>
        </p:txBody>
      </p:sp>
      <p:pic>
        <p:nvPicPr>
          <p:cNvPr id="27650" name="Picture 2"/>
          <p:cNvPicPr>
            <a:picLocks noChangeAspect="1" noChangeArrowheads="1"/>
          </p:cNvPicPr>
          <p:nvPr/>
        </p:nvPicPr>
        <p:blipFill>
          <a:blip r:embed="rId2"/>
          <a:srcRect/>
          <a:stretch>
            <a:fillRect/>
          </a:stretch>
        </p:blipFill>
        <p:spPr bwMode="auto">
          <a:xfrm>
            <a:off x="914400" y="1676400"/>
            <a:ext cx="7239000" cy="4838700"/>
          </a:xfrm>
          <a:prstGeom prst="rect">
            <a:avLst/>
          </a:prstGeom>
          <a:noFill/>
          <a:ln w="9525">
            <a:noFill/>
            <a:miter lim="800000"/>
            <a:headEnd/>
            <a:tailEnd/>
          </a:ln>
        </p:spPr>
      </p:pic>
      <p:sp>
        <p:nvSpPr>
          <p:cNvPr id="27651" name="テキスト ボックス 12"/>
          <p:cNvSpPr txBox="1">
            <a:spLocks noChangeArrowheads="1"/>
          </p:cNvSpPr>
          <p:nvPr/>
        </p:nvSpPr>
        <p:spPr bwMode="auto">
          <a:xfrm>
            <a:off x="1295400" y="1066800"/>
            <a:ext cx="6629400" cy="646113"/>
          </a:xfrm>
          <a:prstGeom prst="rect">
            <a:avLst/>
          </a:prstGeom>
          <a:noFill/>
          <a:ln w="9525">
            <a:noFill/>
            <a:miter lim="800000"/>
            <a:headEnd/>
            <a:tailEnd/>
          </a:ln>
        </p:spPr>
        <p:txBody>
          <a:bodyPr>
            <a:spAutoFit/>
          </a:bodyPr>
          <a:lstStyle/>
          <a:p>
            <a:r>
              <a:rPr lang="en-US" altLang="ja-JP" sz="1800" b="0"/>
              <a:t>3</a:t>
            </a:r>
            <a:r>
              <a:rPr lang="ja-JP" altLang="en-US" sz="1800" b="0"/>
              <a:t>種類の硫黄イオン（</a:t>
            </a:r>
            <a:r>
              <a:rPr lang="en-US" altLang="ja-JP" sz="1800" b="0"/>
              <a:t>S+, S++, S3+</a:t>
            </a:r>
            <a:r>
              <a:rPr lang="ja-JP" altLang="en-US" sz="1800" b="0"/>
              <a:t>）が発する輝線の強度分布</a:t>
            </a:r>
            <a:endParaRPr lang="en-US" altLang="ja-JP" sz="1800" b="0"/>
          </a:p>
          <a:p>
            <a:r>
              <a:rPr lang="ja-JP" altLang="en-US" sz="1800" b="0"/>
              <a:t>（組成・電子温度等を一定として強度を計算した）</a:t>
            </a:r>
          </a:p>
        </p:txBody>
      </p:sp>
      <p:sp>
        <p:nvSpPr>
          <p:cNvPr id="27652" name="スライド番号プレースホルダ 11"/>
          <p:cNvSpPr>
            <a:spLocks noGrp="1"/>
          </p:cNvSpPr>
          <p:nvPr>
            <p:ph type="sldNum" sz="quarter" idx="12"/>
          </p:nvPr>
        </p:nvSpPr>
        <p:spPr>
          <a:noFill/>
        </p:spPr>
        <p:txBody>
          <a:bodyPr/>
          <a:lstStyle/>
          <a:p>
            <a:fld id="{DD4FBF9D-C757-4FC3-9EB5-C25D5C9CCDC4}" type="slidenum">
              <a:rPr lang="en-US" altLang="ja-JP" smtClean="0"/>
              <a:pPr/>
              <a:t>5</a:t>
            </a:fld>
            <a:endParaRPr lang="en-US" altLang="ja-JP" smtClean="0"/>
          </a:p>
        </p:txBody>
      </p:sp>
      <p:grpSp>
        <p:nvGrpSpPr>
          <p:cNvPr id="19" name="グループ化 18"/>
          <p:cNvGrpSpPr>
            <a:grpSpLocks/>
          </p:cNvGrpSpPr>
          <p:nvPr/>
        </p:nvGrpSpPr>
        <p:grpSpPr bwMode="auto">
          <a:xfrm>
            <a:off x="1447800" y="1752600"/>
            <a:ext cx="3432175" cy="5029200"/>
            <a:chOff x="1447800" y="1752600"/>
            <a:chExt cx="3432350" cy="5029200"/>
          </a:xfrm>
        </p:grpSpPr>
        <p:sp>
          <p:nvSpPr>
            <p:cNvPr id="27654" name="テキスト ボックス 11"/>
            <p:cNvSpPr txBox="1">
              <a:spLocks noChangeArrowheads="1"/>
            </p:cNvSpPr>
            <p:nvPr/>
          </p:nvSpPr>
          <p:spPr bwMode="auto">
            <a:xfrm>
              <a:off x="1447800" y="6381690"/>
              <a:ext cx="3432350" cy="400110"/>
            </a:xfrm>
            <a:prstGeom prst="rect">
              <a:avLst/>
            </a:prstGeom>
            <a:solidFill>
              <a:srgbClr val="FF0000"/>
            </a:solidFill>
            <a:ln w="9525">
              <a:noFill/>
              <a:miter lim="800000"/>
              <a:headEnd/>
              <a:tailEnd/>
            </a:ln>
          </p:spPr>
          <p:txBody>
            <a:bodyPr wrap="none">
              <a:spAutoFit/>
            </a:bodyPr>
            <a:lstStyle/>
            <a:p>
              <a:r>
                <a:rPr lang="en-US" altLang="ja-JP" sz="2000">
                  <a:solidFill>
                    <a:schemeClr val="bg1"/>
                  </a:solidFill>
                </a:rPr>
                <a:t>90%</a:t>
              </a:r>
              <a:r>
                <a:rPr lang="ja-JP" altLang="en-US" sz="2000">
                  <a:solidFill>
                    <a:schemeClr val="bg1"/>
                  </a:solidFill>
                </a:rPr>
                <a:t>以上が</a:t>
              </a:r>
              <a:r>
                <a:rPr lang="en-US" altLang="ja-JP" sz="2000">
                  <a:solidFill>
                    <a:schemeClr val="bg1"/>
                  </a:solidFill>
                </a:rPr>
                <a:t>EUV</a:t>
              </a:r>
              <a:r>
                <a:rPr lang="ja-JP" altLang="en-US" sz="2000">
                  <a:solidFill>
                    <a:schemeClr val="bg1"/>
                  </a:solidFill>
                </a:rPr>
                <a:t>領域に集中</a:t>
              </a:r>
            </a:p>
          </p:txBody>
        </p:sp>
        <p:sp>
          <p:nvSpPr>
            <p:cNvPr id="27655" name="正方形/長方形 12"/>
            <p:cNvSpPr>
              <a:spLocks noChangeArrowheads="1"/>
            </p:cNvSpPr>
            <p:nvPr/>
          </p:nvSpPr>
          <p:spPr bwMode="auto">
            <a:xfrm>
              <a:off x="1752600" y="1752600"/>
              <a:ext cx="914400" cy="4419600"/>
            </a:xfrm>
            <a:prstGeom prst="rect">
              <a:avLst/>
            </a:prstGeom>
            <a:noFill/>
            <a:ln w="57150" algn="ctr">
              <a:solidFill>
                <a:srgbClr val="FF0000"/>
              </a:solidFill>
              <a:prstDash val="sysDash"/>
              <a:round/>
              <a:headEnd/>
              <a:tailEnd/>
            </a:ln>
          </p:spPr>
          <p:txBody>
            <a:bodyPr wrap="none" anchor="ctr"/>
            <a:lstStyle/>
            <a:p>
              <a:pPr algn="ctr"/>
              <a:endParaRPr lang="ja-JP" altLang="en-US" sz="1800" b="0">
                <a:latin typeface="Arial" charset="0"/>
                <a:ea typeface="HG丸ｺﾞｼｯｸM-PRO" pitchFamily="50" charset="-128"/>
              </a:endParaRPr>
            </a:p>
          </p:txBody>
        </p:sp>
        <p:cxnSp>
          <p:nvCxnSpPr>
            <p:cNvPr id="27656" name="直線コネクタ 14"/>
            <p:cNvCxnSpPr>
              <a:cxnSpLocks noChangeShapeType="1"/>
            </p:cNvCxnSpPr>
            <p:nvPr/>
          </p:nvCxnSpPr>
          <p:spPr bwMode="auto">
            <a:xfrm rot="10800000" flipV="1">
              <a:off x="1447800" y="6172200"/>
              <a:ext cx="304800" cy="228600"/>
            </a:xfrm>
            <a:prstGeom prst="line">
              <a:avLst/>
            </a:prstGeom>
            <a:noFill/>
            <a:ln w="57150" algn="ctr">
              <a:solidFill>
                <a:srgbClr val="FF0000"/>
              </a:solidFill>
              <a:prstDash val="sysDash"/>
              <a:round/>
              <a:headEnd/>
              <a:tailEnd/>
            </a:ln>
          </p:spPr>
        </p:cxnSp>
        <p:cxnSp>
          <p:nvCxnSpPr>
            <p:cNvPr id="27657" name="直線コネクタ 16"/>
            <p:cNvCxnSpPr>
              <a:cxnSpLocks noChangeShapeType="1"/>
            </p:cNvCxnSpPr>
            <p:nvPr/>
          </p:nvCxnSpPr>
          <p:spPr bwMode="auto">
            <a:xfrm>
              <a:off x="2667000" y="6172200"/>
              <a:ext cx="2209800" cy="228600"/>
            </a:xfrm>
            <a:prstGeom prst="line">
              <a:avLst/>
            </a:prstGeom>
            <a:noFill/>
            <a:ln w="57150" algn="ctr">
              <a:solidFill>
                <a:srgbClr val="FF0000"/>
              </a:solidFill>
              <a:prstDash val="sysDash"/>
              <a:round/>
              <a:headEnd/>
              <a:tailEnd/>
            </a:ln>
          </p:spPr>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5" name="Rectangle 3"/>
          <p:cNvSpPr>
            <a:spLocks noChangeArrowheads="1"/>
          </p:cNvSpPr>
          <p:nvPr/>
        </p:nvSpPr>
        <p:spPr bwMode="auto">
          <a:xfrm>
            <a:off x="152400" y="1143000"/>
            <a:ext cx="3581400" cy="5715000"/>
          </a:xfrm>
          <a:prstGeom prst="rect">
            <a:avLst/>
          </a:prstGeom>
          <a:noFill/>
          <a:ln w="9525">
            <a:noFill/>
            <a:miter lim="800000"/>
            <a:headEnd/>
            <a:tailEnd/>
          </a:ln>
        </p:spPr>
        <p:txBody>
          <a:bodyPr/>
          <a:lstStyle/>
          <a:p>
            <a:pPr marL="342900" indent="-342900" eaLnBrk="0" hangingPunct="0">
              <a:lnSpc>
                <a:spcPct val="80000"/>
              </a:lnSpc>
              <a:spcBef>
                <a:spcPct val="20000"/>
              </a:spcBef>
              <a:buFont typeface="Wingdings" pitchFamily="2" charset="2"/>
              <a:buChar char="p"/>
            </a:pPr>
            <a:r>
              <a:rPr lang="ja-JP" altLang="en-US" sz="2000" b="0"/>
              <a:t>②　回折格子 </a:t>
            </a:r>
            <a:r>
              <a:rPr lang="en-US" altLang="ja-JP" sz="2000" b="0"/>
              <a:t>–1</a:t>
            </a:r>
            <a:r>
              <a:rPr lang="ja-JP" altLang="en-US" sz="2000" b="0"/>
              <a:t>次光回折効率を最適化</a:t>
            </a:r>
            <a:r>
              <a:rPr lang="en-US" altLang="ja-JP" sz="2000" b="0"/>
              <a:t>-</a:t>
            </a:r>
          </a:p>
          <a:p>
            <a:pPr marL="742950" lvl="1" indent="-285750" eaLnBrk="0" hangingPunct="0">
              <a:lnSpc>
                <a:spcPct val="80000"/>
              </a:lnSpc>
              <a:spcBef>
                <a:spcPct val="20000"/>
              </a:spcBef>
              <a:buFont typeface="Wingdings" pitchFamily="2" charset="2"/>
              <a:buChar char="l"/>
            </a:pPr>
            <a:r>
              <a:rPr lang="ja-JP" altLang="en-US" sz="1800" b="0"/>
              <a:t>素材：</a:t>
            </a:r>
            <a:r>
              <a:rPr lang="en-US" altLang="ja-JP" sz="1800" b="0"/>
              <a:t>CVD-SiC</a:t>
            </a:r>
          </a:p>
          <a:p>
            <a:pPr marL="742950" lvl="1" indent="-285750" eaLnBrk="0" hangingPunct="0">
              <a:lnSpc>
                <a:spcPct val="80000"/>
              </a:lnSpc>
              <a:spcBef>
                <a:spcPct val="20000"/>
              </a:spcBef>
              <a:buFont typeface="Wingdings" pitchFamily="2" charset="2"/>
              <a:buChar char="l"/>
            </a:pPr>
            <a:r>
              <a:rPr lang="ja-JP" altLang="en-US" sz="1800" b="0"/>
              <a:t>形状：ラミナー型</a:t>
            </a:r>
            <a:endParaRPr lang="en-US" altLang="ja-JP" sz="1800" b="0"/>
          </a:p>
          <a:p>
            <a:pPr marL="742950" lvl="1" indent="-285750" eaLnBrk="0" hangingPunct="0">
              <a:lnSpc>
                <a:spcPct val="80000"/>
              </a:lnSpc>
              <a:spcBef>
                <a:spcPct val="20000"/>
              </a:spcBef>
              <a:buFont typeface="Wingdings" pitchFamily="2" charset="2"/>
              <a:buChar char="l"/>
            </a:pPr>
            <a:r>
              <a:rPr lang="ja-JP" altLang="en-US" sz="1800" b="0"/>
              <a:t>溝本数：</a:t>
            </a:r>
            <a:r>
              <a:rPr lang="en-US" altLang="ja-JP" sz="1800" b="0"/>
              <a:t>1800 Lines/mm</a:t>
            </a:r>
          </a:p>
          <a:p>
            <a:pPr marL="742950" lvl="1" indent="-285750" eaLnBrk="0" hangingPunct="0">
              <a:lnSpc>
                <a:spcPct val="80000"/>
              </a:lnSpc>
              <a:spcBef>
                <a:spcPct val="20000"/>
              </a:spcBef>
              <a:buFont typeface="Wingdings" pitchFamily="2" charset="2"/>
              <a:buChar char="l"/>
            </a:pPr>
            <a:r>
              <a:rPr lang="ja-JP" altLang="en-US" sz="1800" b="0"/>
              <a:t>溝深さ：</a:t>
            </a:r>
            <a:r>
              <a:rPr lang="en-US" altLang="ja-JP" sz="1800" b="0"/>
              <a:t>22 nm</a:t>
            </a:r>
          </a:p>
          <a:p>
            <a:pPr marL="742950" lvl="1" indent="-285750" eaLnBrk="0" hangingPunct="0">
              <a:lnSpc>
                <a:spcPct val="80000"/>
              </a:lnSpc>
              <a:spcBef>
                <a:spcPct val="20000"/>
              </a:spcBef>
              <a:buFont typeface="Wingdings" pitchFamily="2" charset="2"/>
              <a:buChar char="l"/>
            </a:pPr>
            <a:endParaRPr lang="ja-JP" altLang="en-US" sz="1800" b="0"/>
          </a:p>
          <a:p>
            <a:pPr marL="342900" indent="-342900" eaLnBrk="0" hangingPunct="0">
              <a:lnSpc>
                <a:spcPct val="80000"/>
              </a:lnSpc>
              <a:spcBef>
                <a:spcPct val="20000"/>
              </a:spcBef>
              <a:buFont typeface="Wingdings" pitchFamily="2" charset="2"/>
              <a:buChar char="p"/>
            </a:pPr>
            <a:r>
              <a:rPr lang="en-US" altLang="ja-JP" sz="2000" b="0"/>
              <a:t>③</a:t>
            </a:r>
            <a:r>
              <a:rPr lang="ja-JP" altLang="en-US" sz="2000" b="0"/>
              <a:t>　光検出器　</a:t>
            </a:r>
            <a:r>
              <a:rPr lang="en-US" altLang="ja-JP" sz="2000" b="0"/>
              <a:t>–</a:t>
            </a:r>
            <a:r>
              <a:rPr lang="ja-JP" altLang="en-US" sz="2000" b="0"/>
              <a:t>量子効率の向上</a:t>
            </a:r>
            <a:r>
              <a:rPr lang="en-US" altLang="ja-JP" sz="2000" b="0"/>
              <a:t>-</a:t>
            </a:r>
          </a:p>
          <a:p>
            <a:pPr marL="742950" lvl="1" indent="-285750" eaLnBrk="0" hangingPunct="0">
              <a:lnSpc>
                <a:spcPct val="80000"/>
              </a:lnSpc>
              <a:spcBef>
                <a:spcPct val="20000"/>
              </a:spcBef>
              <a:buFont typeface="Wingdings" pitchFamily="2" charset="2"/>
              <a:buChar char="l"/>
            </a:pPr>
            <a:r>
              <a:rPr lang="en-US" altLang="ja-JP" sz="1800" b="0"/>
              <a:t>Detector: MCP</a:t>
            </a:r>
          </a:p>
          <a:p>
            <a:pPr marL="742950" lvl="1" indent="-285750" eaLnBrk="0" hangingPunct="0">
              <a:lnSpc>
                <a:spcPct val="80000"/>
              </a:lnSpc>
              <a:spcBef>
                <a:spcPct val="20000"/>
              </a:spcBef>
              <a:buFont typeface="Wingdings" pitchFamily="2" charset="2"/>
              <a:buChar char="l"/>
            </a:pPr>
            <a:r>
              <a:rPr lang="en-US" altLang="ja-JP" sz="1800" b="0"/>
              <a:t>Bias angle : 20 degree</a:t>
            </a:r>
          </a:p>
          <a:p>
            <a:pPr marL="742950" lvl="1" indent="-285750" eaLnBrk="0" hangingPunct="0">
              <a:lnSpc>
                <a:spcPct val="80000"/>
              </a:lnSpc>
              <a:spcBef>
                <a:spcPct val="20000"/>
              </a:spcBef>
              <a:buFont typeface="Wingdings" pitchFamily="2" charset="2"/>
              <a:buChar char="l"/>
            </a:pPr>
            <a:r>
              <a:rPr lang="en-US" altLang="ja-JP" sz="1800" b="0"/>
              <a:t>Photocathode: CsI</a:t>
            </a:r>
          </a:p>
          <a:p>
            <a:pPr marL="742950" lvl="1" indent="-285750" eaLnBrk="0" hangingPunct="0">
              <a:lnSpc>
                <a:spcPct val="80000"/>
              </a:lnSpc>
              <a:spcBef>
                <a:spcPct val="20000"/>
              </a:spcBef>
              <a:buFont typeface="Wingdings" pitchFamily="2" charset="2"/>
              <a:buChar char="l"/>
            </a:pPr>
            <a:endParaRPr lang="ja-JP" altLang="en-US" sz="1800" b="0"/>
          </a:p>
          <a:p>
            <a:pPr marL="342900" indent="-342900" eaLnBrk="0" hangingPunct="0">
              <a:lnSpc>
                <a:spcPct val="80000"/>
              </a:lnSpc>
              <a:spcBef>
                <a:spcPct val="20000"/>
              </a:spcBef>
              <a:buFont typeface="Wingdings" pitchFamily="2" charset="2"/>
              <a:buChar char="p"/>
            </a:pPr>
            <a:r>
              <a:rPr lang="ja-JP" altLang="en-US" sz="2000" b="0">
                <a:solidFill>
                  <a:srgbClr val="FF0000"/>
                </a:solidFill>
              </a:rPr>
              <a:t>④　遮蔽　－ガンマ線ノイズを防ぐ構造の最適化－</a:t>
            </a:r>
            <a:endParaRPr lang="en-US" altLang="ja-JP" sz="2000" b="0">
              <a:solidFill>
                <a:srgbClr val="FF0000"/>
              </a:solidFill>
            </a:endParaRPr>
          </a:p>
          <a:p>
            <a:pPr marL="742950" lvl="1" indent="-285750" eaLnBrk="0" hangingPunct="0">
              <a:lnSpc>
                <a:spcPct val="80000"/>
              </a:lnSpc>
              <a:spcBef>
                <a:spcPct val="20000"/>
              </a:spcBef>
              <a:buFont typeface="Wingdings" pitchFamily="2" charset="2"/>
              <a:buChar char="l"/>
            </a:pPr>
            <a:r>
              <a:rPr lang="ja-JP" altLang="en-US" sz="1800" b="0">
                <a:solidFill>
                  <a:srgbClr val="FF0000"/>
                </a:solidFill>
              </a:rPr>
              <a:t>遮蔽構造：</a:t>
            </a:r>
            <a:r>
              <a:rPr lang="en-US" altLang="ja-JP" sz="1800" b="0">
                <a:solidFill>
                  <a:srgbClr val="FF0000"/>
                </a:solidFill>
              </a:rPr>
              <a:t>2 mm Aluminum and 8 mm SUS304 shield</a:t>
            </a:r>
          </a:p>
          <a:p>
            <a:pPr marL="742950" lvl="1" indent="-285750" eaLnBrk="0" hangingPunct="0">
              <a:lnSpc>
                <a:spcPct val="80000"/>
              </a:lnSpc>
              <a:spcBef>
                <a:spcPct val="20000"/>
              </a:spcBef>
              <a:buFont typeface="Wingdings" pitchFamily="2" charset="2"/>
              <a:buChar char="l"/>
            </a:pPr>
            <a:r>
              <a:rPr lang="ja-JP" altLang="en-US" sz="1800" b="0">
                <a:solidFill>
                  <a:srgbClr val="FF0000"/>
                </a:solidFill>
              </a:rPr>
              <a:t>軌道高度：</a:t>
            </a:r>
            <a:r>
              <a:rPr lang="en-US" altLang="ja-JP" sz="1800" b="0">
                <a:solidFill>
                  <a:srgbClr val="FF0000"/>
                </a:solidFill>
              </a:rPr>
              <a:t>1000 ~ 1200 km</a:t>
            </a:r>
            <a:endParaRPr lang="ja-JP" altLang="en-US" sz="1800" b="0">
              <a:solidFill>
                <a:srgbClr val="FF0000"/>
              </a:solidFill>
            </a:endParaRPr>
          </a:p>
        </p:txBody>
      </p:sp>
      <p:sp>
        <p:nvSpPr>
          <p:cNvPr id="671746" name="Rectangle 2"/>
          <p:cNvSpPr>
            <a:spLocks noGrp="1" noChangeArrowheads="1"/>
          </p:cNvSpPr>
          <p:nvPr>
            <p:ph type="title"/>
          </p:nvPr>
        </p:nvSpPr>
        <p:spPr>
          <a:xfrm>
            <a:off x="457200" y="304800"/>
            <a:ext cx="8229600" cy="720725"/>
          </a:xfrm>
        </p:spPr>
        <p:txBody>
          <a:bodyPr/>
          <a:lstStyle/>
          <a:p>
            <a:r>
              <a:rPr lang="ja-JP" altLang="en-US" smtClean="0">
                <a:effectLst/>
              </a:rPr>
              <a:t>その他の開発部位</a:t>
            </a:r>
          </a:p>
        </p:txBody>
      </p:sp>
      <p:sp>
        <p:nvSpPr>
          <p:cNvPr id="671747" name="スライド番号プレースホルダ 3"/>
          <p:cNvSpPr>
            <a:spLocks noGrp="1"/>
          </p:cNvSpPr>
          <p:nvPr>
            <p:ph type="sldNum" sz="quarter" idx="12"/>
          </p:nvPr>
        </p:nvSpPr>
        <p:spPr>
          <a:noFill/>
        </p:spPr>
        <p:txBody>
          <a:bodyPr/>
          <a:lstStyle/>
          <a:p>
            <a:fld id="{86FEBBA3-7405-4B03-B9C2-BE6E62A42302}" type="slidenum">
              <a:rPr lang="en-US" altLang="ja-JP" smtClean="0"/>
              <a:pPr/>
              <a:t>50</a:t>
            </a:fld>
            <a:endParaRPr lang="en-US" altLang="ja-JP" smtClean="0"/>
          </a:p>
        </p:txBody>
      </p:sp>
      <p:grpSp>
        <p:nvGrpSpPr>
          <p:cNvPr id="12" name="グループ化 11"/>
          <p:cNvGrpSpPr>
            <a:grpSpLocks/>
          </p:cNvGrpSpPr>
          <p:nvPr/>
        </p:nvGrpSpPr>
        <p:grpSpPr bwMode="auto">
          <a:xfrm>
            <a:off x="4391025" y="304800"/>
            <a:ext cx="4752975" cy="3552825"/>
            <a:chOff x="4390776" y="304800"/>
            <a:chExt cx="4753224" cy="3552107"/>
          </a:xfrm>
        </p:grpSpPr>
        <p:pic>
          <p:nvPicPr>
            <p:cNvPr id="671752" name="Picture 1"/>
            <p:cNvPicPr>
              <a:picLocks noChangeAspect="1" noChangeArrowheads="1"/>
            </p:cNvPicPr>
            <p:nvPr/>
          </p:nvPicPr>
          <p:blipFill>
            <a:blip r:embed="rId2"/>
            <a:srcRect/>
            <a:stretch>
              <a:fillRect/>
            </a:stretch>
          </p:blipFill>
          <p:spPr bwMode="auto">
            <a:xfrm>
              <a:off x="4648200" y="838200"/>
              <a:ext cx="4495800" cy="3018707"/>
            </a:xfrm>
            <a:prstGeom prst="rect">
              <a:avLst/>
            </a:prstGeom>
            <a:solidFill>
              <a:schemeClr val="bg1"/>
            </a:solidFill>
            <a:ln w="9525">
              <a:noFill/>
              <a:miter lim="800000"/>
              <a:headEnd/>
              <a:tailEnd/>
            </a:ln>
          </p:spPr>
        </p:pic>
        <p:sp>
          <p:nvSpPr>
            <p:cNvPr id="671753" name="テキスト ボックス 9"/>
            <p:cNvSpPr txBox="1">
              <a:spLocks noChangeArrowheads="1"/>
            </p:cNvSpPr>
            <p:nvPr/>
          </p:nvSpPr>
          <p:spPr bwMode="auto">
            <a:xfrm>
              <a:off x="4390776" y="304800"/>
              <a:ext cx="4753224" cy="584775"/>
            </a:xfrm>
            <a:prstGeom prst="rect">
              <a:avLst/>
            </a:prstGeom>
            <a:solidFill>
              <a:schemeClr val="tx1"/>
            </a:solidFill>
            <a:ln w="9525">
              <a:noFill/>
              <a:miter lim="800000"/>
              <a:headEnd/>
              <a:tailEnd/>
            </a:ln>
          </p:spPr>
          <p:txBody>
            <a:bodyPr wrap="none">
              <a:spAutoFit/>
            </a:bodyPr>
            <a:lstStyle/>
            <a:p>
              <a:r>
                <a:rPr lang="ja-JP" altLang="en-US" sz="1600">
                  <a:solidFill>
                    <a:schemeClr val="bg1"/>
                  </a:solidFill>
                </a:rPr>
                <a:t>地理緯度と電子（</a:t>
              </a:r>
              <a:r>
                <a:rPr lang="en-US" altLang="ja-JP" sz="1600">
                  <a:solidFill>
                    <a:schemeClr val="bg1"/>
                  </a:solidFill>
                </a:rPr>
                <a:t>1 MeV</a:t>
              </a:r>
              <a:r>
                <a:rPr lang="ja-JP" altLang="en-US" sz="1600">
                  <a:solidFill>
                    <a:schemeClr val="bg1"/>
                  </a:solidFill>
                </a:rPr>
                <a:t>以上）フラックスの関係</a:t>
              </a:r>
              <a:endParaRPr lang="en-US" altLang="ja-JP" sz="1600">
                <a:solidFill>
                  <a:schemeClr val="bg1"/>
                </a:solidFill>
              </a:endParaRPr>
            </a:p>
            <a:p>
              <a:r>
                <a:rPr lang="ja-JP" altLang="en-US" sz="1600">
                  <a:solidFill>
                    <a:schemeClr val="bg1"/>
                  </a:solidFill>
                </a:rPr>
                <a:t>（</a:t>
              </a:r>
              <a:r>
                <a:rPr lang="en-US" altLang="ja-JP" sz="1600">
                  <a:solidFill>
                    <a:schemeClr val="bg1"/>
                  </a:solidFill>
                </a:rPr>
                <a:t>AE8MAX model </a:t>
              </a:r>
              <a:r>
                <a:rPr lang="ja-JP" altLang="en-US" sz="1600">
                  <a:solidFill>
                    <a:schemeClr val="bg1"/>
                  </a:solidFill>
                </a:rPr>
                <a:t>より）</a:t>
              </a:r>
            </a:p>
          </p:txBody>
        </p:sp>
      </p:grpSp>
      <p:grpSp>
        <p:nvGrpSpPr>
          <p:cNvPr id="13" name="グループ化 12"/>
          <p:cNvGrpSpPr>
            <a:grpSpLocks/>
          </p:cNvGrpSpPr>
          <p:nvPr/>
        </p:nvGrpSpPr>
        <p:grpSpPr bwMode="auto">
          <a:xfrm>
            <a:off x="4391025" y="3640138"/>
            <a:ext cx="4752975" cy="3217862"/>
            <a:chOff x="4390776" y="3639357"/>
            <a:chExt cx="4753224" cy="3218643"/>
          </a:xfrm>
        </p:grpSpPr>
        <p:pic>
          <p:nvPicPr>
            <p:cNvPr id="671750" name="Picture 2"/>
            <p:cNvPicPr>
              <a:picLocks noChangeAspect="1" noChangeArrowheads="1"/>
            </p:cNvPicPr>
            <p:nvPr/>
          </p:nvPicPr>
          <p:blipFill>
            <a:blip r:embed="rId3"/>
            <a:srcRect/>
            <a:stretch>
              <a:fillRect/>
            </a:stretch>
          </p:blipFill>
          <p:spPr bwMode="auto">
            <a:xfrm>
              <a:off x="4501286" y="3639357"/>
              <a:ext cx="4642714" cy="3218643"/>
            </a:xfrm>
            <a:prstGeom prst="rect">
              <a:avLst/>
            </a:prstGeom>
            <a:solidFill>
              <a:schemeClr val="bg1"/>
            </a:solidFill>
            <a:ln w="9525">
              <a:noFill/>
              <a:miter lim="800000"/>
              <a:headEnd/>
              <a:tailEnd/>
            </a:ln>
          </p:spPr>
        </p:pic>
        <p:sp>
          <p:nvSpPr>
            <p:cNvPr id="671751" name="テキスト ボックス 10"/>
            <p:cNvSpPr txBox="1">
              <a:spLocks noChangeArrowheads="1"/>
            </p:cNvSpPr>
            <p:nvPr/>
          </p:nvSpPr>
          <p:spPr bwMode="auto">
            <a:xfrm>
              <a:off x="4390776" y="3657600"/>
              <a:ext cx="4753224" cy="338554"/>
            </a:xfrm>
            <a:prstGeom prst="rect">
              <a:avLst/>
            </a:prstGeom>
            <a:solidFill>
              <a:schemeClr val="tx1"/>
            </a:solidFill>
            <a:ln w="9525">
              <a:noFill/>
              <a:miter lim="800000"/>
              <a:headEnd/>
              <a:tailEnd/>
            </a:ln>
          </p:spPr>
          <p:txBody>
            <a:bodyPr wrap="none">
              <a:spAutoFit/>
            </a:bodyPr>
            <a:lstStyle/>
            <a:p>
              <a:r>
                <a:rPr lang="ja-JP" altLang="en-US" sz="1600">
                  <a:solidFill>
                    <a:schemeClr val="bg1"/>
                  </a:solidFill>
                </a:rPr>
                <a:t>軌道高度と電子（</a:t>
              </a:r>
              <a:r>
                <a:rPr lang="en-US" altLang="ja-JP" sz="1600">
                  <a:solidFill>
                    <a:schemeClr val="bg1"/>
                  </a:solidFill>
                </a:rPr>
                <a:t>1 MeV</a:t>
              </a:r>
              <a:r>
                <a:rPr lang="ja-JP" altLang="en-US" sz="1600">
                  <a:solidFill>
                    <a:schemeClr val="bg1"/>
                  </a:solidFill>
                </a:rPr>
                <a:t>以上）フラックスの関係</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69" name="Rectangle 3"/>
          <p:cNvSpPr>
            <a:spLocks noChangeArrowheads="1"/>
          </p:cNvSpPr>
          <p:nvPr/>
        </p:nvSpPr>
        <p:spPr bwMode="auto">
          <a:xfrm>
            <a:off x="152400" y="1143000"/>
            <a:ext cx="3581400" cy="5715000"/>
          </a:xfrm>
          <a:prstGeom prst="rect">
            <a:avLst/>
          </a:prstGeom>
          <a:noFill/>
          <a:ln w="9525">
            <a:noFill/>
            <a:miter lim="800000"/>
            <a:headEnd/>
            <a:tailEnd/>
          </a:ln>
        </p:spPr>
        <p:txBody>
          <a:bodyPr/>
          <a:lstStyle/>
          <a:p>
            <a:pPr marL="342900" indent="-342900" eaLnBrk="0" hangingPunct="0">
              <a:lnSpc>
                <a:spcPct val="80000"/>
              </a:lnSpc>
              <a:spcBef>
                <a:spcPct val="20000"/>
              </a:spcBef>
              <a:buFont typeface="Wingdings" pitchFamily="2" charset="2"/>
              <a:buChar char="p"/>
            </a:pPr>
            <a:r>
              <a:rPr lang="ja-JP" altLang="en-US" sz="2000" b="0"/>
              <a:t>②　回折格子 </a:t>
            </a:r>
            <a:r>
              <a:rPr lang="en-US" altLang="ja-JP" sz="2000" b="0"/>
              <a:t>–1</a:t>
            </a:r>
            <a:r>
              <a:rPr lang="ja-JP" altLang="en-US" sz="2000" b="0"/>
              <a:t>次光回折効率を最適化</a:t>
            </a:r>
            <a:r>
              <a:rPr lang="en-US" altLang="ja-JP" sz="2000" b="0"/>
              <a:t>-</a:t>
            </a:r>
          </a:p>
          <a:p>
            <a:pPr marL="742950" lvl="1" indent="-285750" eaLnBrk="0" hangingPunct="0">
              <a:lnSpc>
                <a:spcPct val="80000"/>
              </a:lnSpc>
              <a:spcBef>
                <a:spcPct val="20000"/>
              </a:spcBef>
              <a:buFont typeface="Wingdings" pitchFamily="2" charset="2"/>
              <a:buChar char="l"/>
            </a:pPr>
            <a:r>
              <a:rPr lang="ja-JP" altLang="en-US" sz="1800" b="0"/>
              <a:t>素材：</a:t>
            </a:r>
            <a:r>
              <a:rPr lang="en-US" altLang="ja-JP" sz="1800" b="0"/>
              <a:t>CVD-SiC</a:t>
            </a:r>
          </a:p>
          <a:p>
            <a:pPr marL="742950" lvl="1" indent="-285750" eaLnBrk="0" hangingPunct="0">
              <a:lnSpc>
                <a:spcPct val="80000"/>
              </a:lnSpc>
              <a:spcBef>
                <a:spcPct val="20000"/>
              </a:spcBef>
              <a:buFont typeface="Wingdings" pitchFamily="2" charset="2"/>
              <a:buChar char="l"/>
            </a:pPr>
            <a:r>
              <a:rPr lang="ja-JP" altLang="en-US" sz="1800" b="0"/>
              <a:t>形状：ラミナー型</a:t>
            </a:r>
            <a:endParaRPr lang="en-US" altLang="ja-JP" sz="1800" b="0"/>
          </a:p>
          <a:p>
            <a:pPr marL="742950" lvl="1" indent="-285750" eaLnBrk="0" hangingPunct="0">
              <a:lnSpc>
                <a:spcPct val="80000"/>
              </a:lnSpc>
              <a:spcBef>
                <a:spcPct val="20000"/>
              </a:spcBef>
              <a:buFont typeface="Wingdings" pitchFamily="2" charset="2"/>
              <a:buChar char="l"/>
            </a:pPr>
            <a:r>
              <a:rPr lang="ja-JP" altLang="en-US" sz="1800" b="0"/>
              <a:t>溝本数：</a:t>
            </a:r>
            <a:r>
              <a:rPr lang="en-US" altLang="ja-JP" sz="1800" b="0"/>
              <a:t>1800 Lines/mm</a:t>
            </a:r>
          </a:p>
          <a:p>
            <a:pPr marL="742950" lvl="1" indent="-285750" eaLnBrk="0" hangingPunct="0">
              <a:lnSpc>
                <a:spcPct val="80000"/>
              </a:lnSpc>
              <a:spcBef>
                <a:spcPct val="20000"/>
              </a:spcBef>
              <a:buFont typeface="Wingdings" pitchFamily="2" charset="2"/>
              <a:buChar char="l"/>
            </a:pPr>
            <a:r>
              <a:rPr lang="ja-JP" altLang="en-US" sz="1800" b="0"/>
              <a:t>溝深さ：</a:t>
            </a:r>
            <a:r>
              <a:rPr lang="en-US" altLang="ja-JP" sz="1800" b="0"/>
              <a:t>22 nm</a:t>
            </a:r>
          </a:p>
          <a:p>
            <a:pPr marL="742950" lvl="1" indent="-285750" eaLnBrk="0" hangingPunct="0">
              <a:lnSpc>
                <a:spcPct val="80000"/>
              </a:lnSpc>
              <a:spcBef>
                <a:spcPct val="20000"/>
              </a:spcBef>
              <a:buFont typeface="Wingdings" pitchFamily="2" charset="2"/>
              <a:buChar char="l"/>
            </a:pPr>
            <a:endParaRPr lang="ja-JP" altLang="en-US" sz="1800" b="0"/>
          </a:p>
          <a:p>
            <a:pPr marL="342900" indent="-342900" eaLnBrk="0" hangingPunct="0">
              <a:lnSpc>
                <a:spcPct val="80000"/>
              </a:lnSpc>
              <a:spcBef>
                <a:spcPct val="20000"/>
              </a:spcBef>
              <a:buFont typeface="Wingdings" pitchFamily="2" charset="2"/>
              <a:buChar char="p"/>
            </a:pPr>
            <a:r>
              <a:rPr lang="en-US" altLang="ja-JP" sz="2000" b="0"/>
              <a:t>③</a:t>
            </a:r>
            <a:r>
              <a:rPr lang="ja-JP" altLang="en-US" sz="2000" b="0"/>
              <a:t>　光検出器　</a:t>
            </a:r>
            <a:r>
              <a:rPr lang="en-US" altLang="ja-JP" sz="2000" b="0"/>
              <a:t>–</a:t>
            </a:r>
            <a:r>
              <a:rPr lang="ja-JP" altLang="en-US" sz="2000" b="0"/>
              <a:t>量子効率の向上</a:t>
            </a:r>
            <a:r>
              <a:rPr lang="en-US" altLang="ja-JP" sz="2000" b="0"/>
              <a:t>-</a:t>
            </a:r>
          </a:p>
          <a:p>
            <a:pPr marL="742950" lvl="1" indent="-285750" eaLnBrk="0" hangingPunct="0">
              <a:lnSpc>
                <a:spcPct val="80000"/>
              </a:lnSpc>
              <a:spcBef>
                <a:spcPct val="20000"/>
              </a:spcBef>
              <a:buFont typeface="Wingdings" pitchFamily="2" charset="2"/>
              <a:buChar char="l"/>
            </a:pPr>
            <a:r>
              <a:rPr lang="en-US" altLang="ja-JP" sz="1800" b="0"/>
              <a:t>Detector: MCP</a:t>
            </a:r>
          </a:p>
          <a:p>
            <a:pPr marL="742950" lvl="1" indent="-285750" eaLnBrk="0" hangingPunct="0">
              <a:lnSpc>
                <a:spcPct val="80000"/>
              </a:lnSpc>
              <a:spcBef>
                <a:spcPct val="20000"/>
              </a:spcBef>
              <a:buFont typeface="Wingdings" pitchFamily="2" charset="2"/>
              <a:buChar char="l"/>
            </a:pPr>
            <a:r>
              <a:rPr lang="en-US" altLang="ja-JP" sz="1800" b="0"/>
              <a:t>Bias angle : 20 degree</a:t>
            </a:r>
          </a:p>
          <a:p>
            <a:pPr marL="742950" lvl="1" indent="-285750" eaLnBrk="0" hangingPunct="0">
              <a:lnSpc>
                <a:spcPct val="80000"/>
              </a:lnSpc>
              <a:spcBef>
                <a:spcPct val="20000"/>
              </a:spcBef>
              <a:buFont typeface="Wingdings" pitchFamily="2" charset="2"/>
              <a:buChar char="l"/>
            </a:pPr>
            <a:r>
              <a:rPr lang="en-US" altLang="ja-JP" sz="1800" b="0"/>
              <a:t>Photocathode: CsI</a:t>
            </a:r>
          </a:p>
          <a:p>
            <a:pPr marL="742950" lvl="1" indent="-285750" eaLnBrk="0" hangingPunct="0">
              <a:lnSpc>
                <a:spcPct val="80000"/>
              </a:lnSpc>
              <a:spcBef>
                <a:spcPct val="20000"/>
              </a:spcBef>
              <a:buFont typeface="Wingdings" pitchFamily="2" charset="2"/>
              <a:buChar char="l"/>
            </a:pPr>
            <a:endParaRPr lang="ja-JP" altLang="en-US" sz="1800" b="0"/>
          </a:p>
          <a:p>
            <a:pPr marL="342900" indent="-342900" eaLnBrk="0" hangingPunct="0">
              <a:lnSpc>
                <a:spcPct val="80000"/>
              </a:lnSpc>
              <a:spcBef>
                <a:spcPct val="20000"/>
              </a:spcBef>
              <a:buFont typeface="Wingdings" pitchFamily="2" charset="2"/>
              <a:buChar char="p"/>
            </a:pPr>
            <a:r>
              <a:rPr lang="ja-JP" altLang="en-US" sz="2000" b="0">
                <a:solidFill>
                  <a:srgbClr val="FF0000"/>
                </a:solidFill>
              </a:rPr>
              <a:t>④　遮蔽　－ガンマ線ノイズを防ぐ構造の最適化－</a:t>
            </a:r>
            <a:endParaRPr lang="en-US" altLang="ja-JP" sz="2000" b="0">
              <a:solidFill>
                <a:srgbClr val="FF0000"/>
              </a:solidFill>
            </a:endParaRPr>
          </a:p>
          <a:p>
            <a:pPr marL="742950" lvl="1" indent="-285750" eaLnBrk="0" hangingPunct="0">
              <a:lnSpc>
                <a:spcPct val="80000"/>
              </a:lnSpc>
              <a:spcBef>
                <a:spcPct val="20000"/>
              </a:spcBef>
              <a:buFont typeface="Wingdings" pitchFamily="2" charset="2"/>
              <a:buChar char="l"/>
            </a:pPr>
            <a:r>
              <a:rPr lang="ja-JP" altLang="en-US" sz="1800" b="0">
                <a:solidFill>
                  <a:srgbClr val="FF0000"/>
                </a:solidFill>
              </a:rPr>
              <a:t>遮蔽構造：</a:t>
            </a:r>
            <a:r>
              <a:rPr lang="en-US" altLang="ja-JP" sz="1800" b="0">
                <a:solidFill>
                  <a:srgbClr val="FF0000"/>
                </a:solidFill>
              </a:rPr>
              <a:t>2 mm Aluminum and 8 mm SUS304 shield</a:t>
            </a:r>
          </a:p>
          <a:p>
            <a:pPr marL="742950" lvl="1" indent="-285750" eaLnBrk="0" hangingPunct="0">
              <a:lnSpc>
                <a:spcPct val="80000"/>
              </a:lnSpc>
              <a:spcBef>
                <a:spcPct val="20000"/>
              </a:spcBef>
              <a:buFont typeface="Wingdings" pitchFamily="2" charset="2"/>
              <a:buChar char="l"/>
            </a:pPr>
            <a:r>
              <a:rPr lang="ja-JP" altLang="en-US" sz="1800" b="0">
                <a:solidFill>
                  <a:srgbClr val="FF0000"/>
                </a:solidFill>
              </a:rPr>
              <a:t>軌道高度：</a:t>
            </a:r>
            <a:r>
              <a:rPr lang="en-US" altLang="ja-JP" sz="1800" b="0">
                <a:solidFill>
                  <a:srgbClr val="FF0000"/>
                </a:solidFill>
              </a:rPr>
              <a:t>1000 ~ 1200 km</a:t>
            </a:r>
            <a:endParaRPr lang="ja-JP" altLang="en-US" sz="1800" b="0">
              <a:solidFill>
                <a:srgbClr val="FF0000"/>
              </a:solidFill>
            </a:endParaRPr>
          </a:p>
        </p:txBody>
      </p:sp>
      <p:sp>
        <p:nvSpPr>
          <p:cNvPr id="672770" name="Rectangle 2"/>
          <p:cNvSpPr>
            <a:spLocks noGrp="1" noChangeArrowheads="1"/>
          </p:cNvSpPr>
          <p:nvPr>
            <p:ph type="title"/>
          </p:nvPr>
        </p:nvSpPr>
        <p:spPr>
          <a:xfrm>
            <a:off x="457200" y="304800"/>
            <a:ext cx="8229600" cy="720725"/>
          </a:xfrm>
        </p:spPr>
        <p:txBody>
          <a:bodyPr/>
          <a:lstStyle/>
          <a:p>
            <a:r>
              <a:rPr lang="ja-JP" altLang="en-US" smtClean="0">
                <a:effectLst/>
              </a:rPr>
              <a:t>その他の開発部位</a:t>
            </a:r>
          </a:p>
        </p:txBody>
      </p:sp>
      <p:sp>
        <p:nvSpPr>
          <p:cNvPr id="668675" name="スライド番号プレースホルダ 3"/>
          <p:cNvSpPr>
            <a:spLocks noGrp="1"/>
          </p:cNvSpPr>
          <p:nvPr>
            <p:ph type="sldNum" sz="quarter" idx="12"/>
          </p:nvPr>
        </p:nvSpPr>
        <p:spPr>
          <a:noFill/>
        </p:spPr>
        <p:txBody>
          <a:bodyPr/>
          <a:lstStyle/>
          <a:p>
            <a:fld id="{F711305F-6B4F-40FC-9B7A-4FDDB0726AA8}" type="slidenum">
              <a:rPr lang="en-US" altLang="ja-JP" smtClean="0"/>
              <a:pPr/>
              <a:t>51</a:t>
            </a:fld>
            <a:endParaRPr lang="en-US" altLang="ja-JP" smtClean="0"/>
          </a:p>
        </p:txBody>
      </p:sp>
      <p:pic>
        <p:nvPicPr>
          <p:cNvPr id="666628" name="Picture 49" descr="E00_D"/>
          <p:cNvPicPr>
            <a:picLocks noChangeAspect="1" noChangeArrowheads="1"/>
          </p:cNvPicPr>
          <p:nvPr/>
        </p:nvPicPr>
        <p:blipFill>
          <a:blip r:embed="rId2"/>
          <a:srcRect/>
          <a:stretch>
            <a:fillRect/>
          </a:stretch>
        </p:blipFill>
        <p:spPr bwMode="auto">
          <a:xfrm>
            <a:off x="228600" y="1065213"/>
            <a:ext cx="3657600" cy="3584575"/>
          </a:xfrm>
          <a:prstGeom prst="rect">
            <a:avLst/>
          </a:prstGeom>
          <a:noFill/>
          <a:ln w="9525">
            <a:noFill/>
            <a:miter lim="800000"/>
            <a:headEnd/>
            <a:tailEnd/>
          </a:ln>
        </p:spPr>
      </p:pic>
      <p:pic>
        <p:nvPicPr>
          <p:cNvPr id="668677" name="Picture 4"/>
          <p:cNvPicPr>
            <a:picLocks noChangeAspect="1" noChangeArrowheads="1"/>
          </p:cNvPicPr>
          <p:nvPr/>
        </p:nvPicPr>
        <p:blipFill>
          <a:blip r:embed="rId3"/>
          <a:srcRect/>
          <a:stretch>
            <a:fillRect/>
          </a:stretch>
        </p:blipFill>
        <p:spPr bwMode="auto">
          <a:xfrm>
            <a:off x="4648200" y="914400"/>
            <a:ext cx="4191000" cy="3059113"/>
          </a:xfrm>
          <a:prstGeom prst="rect">
            <a:avLst/>
          </a:prstGeom>
          <a:solidFill>
            <a:schemeClr val="bg1"/>
          </a:solidFill>
          <a:ln w="9525">
            <a:noFill/>
            <a:miter lim="800000"/>
            <a:headEnd/>
            <a:tailEnd/>
          </a:ln>
        </p:spPr>
      </p:pic>
      <p:pic>
        <p:nvPicPr>
          <p:cNvPr id="668678" name="Picture 6" descr="MCPrate2"/>
          <p:cNvPicPr>
            <a:picLocks noChangeAspect="1" noChangeArrowheads="1"/>
          </p:cNvPicPr>
          <p:nvPr/>
        </p:nvPicPr>
        <p:blipFill>
          <a:blip r:embed="rId4"/>
          <a:srcRect/>
          <a:stretch>
            <a:fillRect/>
          </a:stretch>
        </p:blipFill>
        <p:spPr bwMode="auto">
          <a:xfrm>
            <a:off x="4494213" y="3962400"/>
            <a:ext cx="4268787" cy="28956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66628"/>
                                        </p:tgtEl>
                                        <p:attrNameLst>
                                          <p:attrName>style.visibility</p:attrName>
                                        </p:attrNameLst>
                                      </p:cBhvr>
                                      <p:to>
                                        <p:strVal val="visible"/>
                                      </p:to>
                                    </p:set>
                                    <p:animEffect transition="in" filter="blinds(horizontal)">
                                      <p:cBhvr>
                                        <p:cTn id="7" dur="500"/>
                                        <p:tgtEl>
                                          <p:spTgt spid="6666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68675"/>
                                        </p:tgtEl>
                                        <p:attrNameLst>
                                          <p:attrName>style.visibility</p:attrName>
                                        </p:attrNameLst>
                                      </p:cBhvr>
                                      <p:to>
                                        <p:strVal val="visible"/>
                                      </p:to>
                                    </p:set>
                                    <p:animEffect transition="in" filter="fade">
                                      <p:cBhvr>
                                        <p:cTn id="12" dur="2000"/>
                                        <p:tgtEl>
                                          <p:spTgt spid="668675"/>
                                        </p:tgtEl>
                                      </p:cBhvr>
                                    </p:animEffect>
                                  </p:childTnLst>
                                </p:cTn>
                              </p:par>
                              <p:par>
                                <p:cTn id="13" presetID="10" presetClass="entr" presetSubtype="0" fill="hold" nodeType="withEffect">
                                  <p:stCondLst>
                                    <p:cond delay="0"/>
                                  </p:stCondLst>
                                  <p:childTnLst>
                                    <p:set>
                                      <p:cBhvr>
                                        <p:cTn id="14" dur="1" fill="hold">
                                          <p:stCondLst>
                                            <p:cond delay="0"/>
                                          </p:stCondLst>
                                        </p:cTn>
                                        <p:tgtEl>
                                          <p:spTgt spid="668677"/>
                                        </p:tgtEl>
                                        <p:attrNameLst>
                                          <p:attrName>style.visibility</p:attrName>
                                        </p:attrNameLst>
                                      </p:cBhvr>
                                      <p:to>
                                        <p:strVal val="visible"/>
                                      </p:to>
                                    </p:set>
                                    <p:animEffect transition="in" filter="fade">
                                      <p:cBhvr>
                                        <p:cTn id="15" dur="2000"/>
                                        <p:tgtEl>
                                          <p:spTgt spid="668677"/>
                                        </p:tgtEl>
                                      </p:cBhvr>
                                    </p:animEffect>
                                  </p:childTnLst>
                                </p:cTn>
                              </p:par>
                              <p:par>
                                <p:cTn id="16" presetID="10" presetClass="entr" presetSubtype="0" fill="hold" nodeType="withEffect">
                                  <p:stCondLst>
                                    <p:cond delay="0"/>
                                  </p:stCondLst>
                                  <p:childTnLst>
                                    <p:set>
                                      <p:cBhvr>
                                        <p:cTn id="17" dur="1" fill="hold">
                                          <p:stCondLst>
                                            <p:cond delay="0"/>
                                          </p:stCondLst>
                                        </p:cTn>
                                        <p:tgtEl>
                                          <p:spTgt spid="668678"/>
                                        </p:tgtEl>
                                        <p:attrNameLst>
                                          <p:attrName>style.visibility</p:attrName>
                                        </p:attrNameLst>
                                      </p:cBhvr>
                                      <p:to>
                                        <p:strVal val="visible"/>
                                      </p:to>
                                    </p:set>
                                    <p:animEffect transition="in" filter="fade">
                                      <p:cBhvr>
                                        <p:cTn id="18" dur="2000"/>
                                        <p:tgtEl>
                                          <p:spTgt spid="6686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867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idx="4294967295"/>
          </p:nvPr>
        </p:nvSpPr>
        <p:spPr>
          <a:xfrm>
            <a:off x="457200" y="304800"/>
            <a:ext cx="8229600" cy="693738"/>
          </a:xfrm>
        </p:spPr>
        <p:txBody>
          <a:bodyPr/>
          <a:lstStyle/>
          <a:p>
            <a:pPr eaLnBrk="1" hangingPunct="1">
              <a:defRPr/>
            </a:pPr>
            <a:r>
              <a:rPr lang="ja-JP" altLang="en-US" dirty="0" smtClean="0">
                <a:solidFill>
                  <a:schemeClr val="tx1"/>
                </a:solidFill>
              </a:rPr>
              <a:t>観測器全体の検出効率（有効面積）</a:t>
            </a:r>
          </a:p>
        </p:txBody>
      </p:sp>
      <p:sp>
        <p:nvSpPr>
          <p:cNvPr id="673794" name="Rectangle 3"/>
          <p:cNvSpPr>
            <a:spLocks noGrp="1" noChangeArrowheads="1"/>
          </p:cNvSpPr>
          <p:nvPr>
            <p:ph type="body" idx="4294967295"/>
          </p:nvPr>
        </p:nvSpPr>
        <p:spPr>
          <a:xfrm>
            <a:off x="228600" y="1295400"/>
            <a:ext cx="7315200" cy="457200"/>
          </a:xfrm>
        </p:spPr>
        <p:txBody>
          <a:bodyPr/>
          <a:lstStyle/>
          <a:p>
            <a:pPr eaLnBrk="1" hangingPunct="1">
              <a:lnSpc>
                <a:spcPct val="80000"/>
              </a:lnSpc>
            </a:pPr>
            <a:r>
              <a:rPr lang="ja-JP" altLang="en-US" sz="2000" b="1" u="sng" smtClean="0"/>
              <a:t>各部位（主鏡・回折格子・検出器）の効率を掛け合わせる</a:t>
            </a:r>
            <a:endParaRPr lang="ja-JP" altLang="en-US" sz="2000" smtClean="0"/>
          </a:p>
        </p:txBody>
      </p:sp>
      <p:sp>
        <p:nvSpPr>
          <p:cNvPr id="16" name="テキスト ボックス 15"/>
          <p:cNvSpPr txBox="1"/>
          <p:nvPr/>
        </p:nvSpPr>
        <p:spPr>
          <a:xfrm>
            <a:off x="1143000" y="6324600"/>
            <a:ext cx="6869113" cy="338138"/>
          </a:xfrm>
          <a:prstGeom prst="rect">
            <a:avLst/>
          </a:prstGeom>
          <a:noFill/>
        </p:spPr>
        <p:txBody>
          <a:bodyPr wrap="none">
            <a:spAutoFit/>
          </a:bodyPr>
          <a:lstStyle/>
          <a:p>
            <a:pPr>
              <a:defRPr/>
            </a:pPr>
            <a:r>
              <a:rPr lang="en-US" altLang="ja-JP" sz="1600" u="sng" dirty="0">
                <a:solidFill>
                  <a:srgbClr val="FF0000"/>
                </a:solidFill>
                <a:effectLst>
                  <a:outerShdw blurRad="38100" dist="38100" dir="2700000" algn="tl">
                    <a:srgbClr val="000000">
                      <a:alpha val="43137"/>
                    </a:srgbClr>
                  </a:outerShdw>
                </a:effectLst>
              </a:rPr>
              <a:t>CASSINI/UVIS</a:t>
            </a:r>
            <a:r>
              <a:rPr lang="ja-JP" altLang="en-US" sz="1600" u="sng" dirty="0">
                <a:solidFill>
                  <a:srgbClr val="FF0000"/>
                </a:solidFill>
                <a:effectLst>
                  <a:outerShdw blurRad="38100" dist="38100" dir="2700000" algn="tl">
                    <a:srgbClr val="000000">
                      <a:alpha val="43137"/>
                    </a:srgbClr>
                  </a:outerShdw>
                </a:effectLst>
              </a:rPr>
              <a:t>に比べて</a:t>
            </a:r>
            <a:r>
              <a:rPr lang="en-US" altLang="ja-JP" sz="1600" u="sng" dirty="0">
                <a:solidFill>
                  <a:srgbClr val="FF0000"/>
                </a:solidFill>
                <a:effectLst>
                  <a:outerShdw blurRad="38100" dist="38100" dir="2700000" algn="tl">
                    <a:srgbClr val="000000">
                      <a:alpha val="43137"/>
                    </a:srgbClr>
                  </a:outerShdw>
                </a:effectLst>
              </a:rPr>
              <a:t>500</a:t>
            </a:r>
            <a:r>
              <a:rPr lang="ja-JP" altLang="en-US" sz="1600" u="sng" dirty="0">
                <a:solidFill>
                  <a:srgbClr val="FF0000"/>
                </a:solidFill>
                <a:effectLst>
                  <a:outerShdw blurRad="38100" dist="38100" dir="2700000" algn="tl">
                    <a:srgbClr val="000000">
                      <a:alpha val="43137"/>
                    </a:srgbClr>
                  </a:outerShdw>
                </a:effectLst>
              </a:rPr>
              <a:t>倍の有効面積（約</a:t>
            </a:r>
            <a:r>
              <a:rPr lang="en-US" altLang="ja-JP" sz="1600" u="sng" dirty="0">
                <a:solidFill>
                  <a:srgbClr val="FF0000"/>
                </a:solidFill>
                <a:effectLst>
                  <a:outerShdw blurRad="38100" dist="38100" dir="2700000" algn="tl">
                    <a:srgbClr val="000000">
                      <a:alpha val="43137"/>
                    </a:srgbClr>
                  </a:outerShdw>
                </a:effectLst>
              </a:rPr>
              <a:t>3</a:t>
            </a:r>
            <a:r>
              <a:rPr lang="ja-JP" altLang="en-US" sz="1600" u="sng" dirty="0">
                <a:solidFill>
                  <a:srgbClr val="FF0000"/>
                </a:solidFill>
                <a:effectLst>
                  <a:outerShdw blurRad="38100" dist="38100" dir="2700000" algn="tl">
                    <a:srgbClr val="000000">
                      <a:alpha val="43137"/>
                    </a:srgbClr>
                  </a:outerShdw>
                </a:effectLst>
              </a:rPr>
              <a:t>倍の検出効率）を達成</a:t>
            </a:r>
            <a:endParaRPr lang="en-US" altLang="ja-JP" sz="1600" u="sng" dirty="0">
              <a:solidFill>
                <a:srgbClr val="FF0000"/>
              </a:solidFill>
              <a:effectLst>
                <a:outerShdw blurRad="38100" dist="38100" dir="2700000" algn="tl">
                  <a:srgbClr val="000000">
                    <a:alpha val="43137"/>
                  </a:srgbClr>
                </a:outerShdw>
              </a:effectLst>
            </a:endParaRPr>
          </a:p>
        </p:txBody>
      </p:sp>
      <p:pic>
        <p:nvPicPr>
          <p:cNvPr id="673796" name="Picture 1"/>
          <p:cNvPicPr>
            <a:picLocks noChangeAspect="1" noChangeArrowheads="1"/>
          </p:cNvPicPr>
          <p:nvPr/>
        </p:nvPicPr>
        <p:blipFill>
          <a:blip r:embed="rId2"/>
          <a:srcRect/>
          <a:stretch>
            <a:fillRect/>
          </a:stretch>
        </p:blipFill>
        <p:spPr bwMode="auto">
          <a:xfrm>
            <a:off x="0" y="1752600"/>
            <a:ext cx="4419600" cy="3581400"/>
          </a:xfrm>
          <a:prstGeom prst="rect">
            <a:avLst/>
          </a:prstGeom>
          <a:noFill/>
          <a:ln w="9525">
            <a:noFill/>
            <a:miter lim="800000"/>
            <a:headEnd/>
            <a:tailEnd/>
          </a:ln>
        </p:spPr>
      </p:pic>
      <p:pic>
        <p:nvPicPr>
          <p:cNvPr id="673797" name="Picture 2"/>
          <p:cNvPicPr>
            <a:picLocks noChangeAspect="1" noChangeArrowheads="1"/>
          </p:cNvPicPr>
          <p:nvPr/>
        </p:nvPicPr>
        <p:blipFill>
          <a:blip r:embed="rId3"/>
          <a:srcRect/>
          <a:stretch>
            <a:fillRect/>
          </a:stretch>
        </p:blipFill>
        <p:spPr bwMode="auto">
          <a:xfrm>
            <a:off x="4495800" y="1752600"/>
            <a:ext cx="4648200" cy="3505200"/>
          </a:xfrm>
          <a:prstGeom prst="rect">
            <a:avLst/>
          </a:prstGeom>
          <a:noFill/>
          <a:ln w="9525">
            <a:noFill/>
            <a:miter lim="800000"/>
            <a:headEnd/>
            <a:tailEnd/>
          </a:ln>
        </p:spPr>
      </p:pic>
      <p:sp>
        <p:nvSpPr>
          <p:cNvPr id="673798" name="テキスト ボックス 6"/>
          <p:cNvSpPr txBox="1">
            <a:spLocks noChangeArrowheads="1"/>
          </p:cNvSpPr>
          <p:nvPr/>
        </p:nvSpPr>
        <p:spPr bwMode="auto">
          <a:xfrm>
            <a:off x="304800" y="5334000"/>
            <a:ext cx="4038600" cy="738188"/>
          </a:xfrm>
          <a:prstGeom prst="rect">
            <a:avLst/>
          </a:prstGeom>
          <a:noFill/>
          <a:ln w="9525">
            <a:noFill/>
            <a:miter lim="800000"/>
            <a:headEnd/>
            <a:tailEnd/>
          </a:ln>
        </p:spPr>
        <p:txBody>
          <a:bodyPr>
            <a:spAutoFit/>
          </a:bodyPr>
          <a:lstStyle/>
          <a:p>
            <a:r>
              <a:rPr lang="ja-JP" altLang="en-US" sz="1400" b="0"/>
              <a:t>各コンポーネント（主鏡・回折格子・検出器）ごとの効率（上）及び、検出器全体の効率（下）</a:t>
            </a:r>
            <a:endParaRPr lang="en-US" altLang="ja-JP" sz="1400" b="0"/>
          </a:p>
          <a:p>
            <a:r>
              <a:rPr lang="ja-JP" altLang="en-US" sz="1400" b="0"/>
              <a:t>比較のため、</a:t>
            </a:r>
            <a:r>
              <a:rPr lang="en-US" altLang="ja-JP" sz="1400" b="0"/>
              <a:t>CASSINI/UVIS</a:t>
            </a:r>
            <a:r>
              <a:rPr lang="ja-JP" altLang="en-US" sz="1400" b="0"/>
              <a:t>の検出効率を併記した</a:t>
            </a:r>
          </a:p>
        </p:txBody>
      </p:sp>
      <p:sp>
        <p:nvSpPr>
          <p:cNvPr id="673799" name="テキスト ボックス 7"/>
          <p:cNvSpPr txBox="1">
            <a:spLocks noChangeArrowheads="1"/>
          </p:cNvSpPr>
          <p:nvPr/>
        </p:nvSpPr>
        <p:spPr bwMode="auto">
          <a:xfrm>
            <a:off x="5029200" y="5410200"/>
            <a:ext cx="3897313" cy="523875"/>
          </a:xfrm>
          <a:prstGeom prst="rect">
            <a:avLst/>
          </a:prstGeom>
          <a:noFill/>
          <a:ln w="9525">
            <a:noFill/>
            <a:miter lim="800000"/>
            <a:headEnd/>
            <a:tailEnd/>
          </a:ln>
        </p:spPr>
        <p:txBody>
          <a:bodyPr wrap="none">
            <a:spAutoFit/>
          </a:bodyPr>
          <a:lstStyle/>
          <a:p>
            <a:r>
              <a:rPr lang="ja-JP" altLang="en-US" sz="1400" b="0"/>
              <a:t>観測機の有効面積の波長依存性</a:t>
            </a:r>
            <a:endParaRPr lang="en-US" altLang="ja-JP" sz="1400" b="0"/>
          </a:p>
          <a:p>
            <a:r>
              <a:rPr lang="ja-JP" altLang="en-US" sz="1400" b="0"/>
              <a:t>比較のため</a:t>
            </a:r>
            <a:r>
              <a:rPr lang="en-US" altLang="ja-JP" sz="1400" b="0"/>
              <a:t>CASSINI/UVIS/EUV</a:t>
            </a:r>
            <a:r>
              <a:rPr lang="ja-JP" altLang="en-US" sz="1400" b="0"/>
              <a:t>の値も併記した。</a:t>
            </a:r>
          </a:p>
        </p:txBody>
      </p:sp>
      <p:sp>
        <p:nvSpPr>
          <p:cNvPr id="673800" name="スライド番号プレースホルダ 8"/>
          <p:cNvSpPr>
            <a:spLocks noGrp="1"/>
          </p:cNvSpPr>
          <p:nvPr>
            <p:ph type="sldNum" sz="quarter" idx="12"/>
          </p:nvPr>
        </p:nvSpPr>
        <p:spPr>
          <a:noFill/>
        </p:spPr>
        <p:txBody>
          <a:bodyPr/>
          <a:lstStyle/>
          <a:p>
            <a:fld id="{1F0C55FD-8FD2-4898-A44C-16A309C14622}" type="slidenum">
              <a:rPr lang="en-US" altLang="ja-JP" smtClean="0"/>
              <a:pPr/>
              <a:t>52</a:t>
            </a:fld>
            <a:endParaRPr lang="en-US" altLang="ja-JP" smtClean="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817" name="Rectangle 3"/>
          <p:cNvSpPr>
            <a:spLocks noChangeArrowheads="1"/>
          </p:cNvSpPr>
          <p:nvPr/>
        </p:nvSpPr>
        <p:spPr bwMode="auto">
          <a:xfrm>
            <a:off x="457200" y="1219200"/>
            <a:ext cx="8229600" cy="727075"/>
          </a:xfrm>
          <a:prstGeom prst="rect">
            <a:avLst/>
          </a:prstGeom>
          <a:noFill/>
          <a:ln w="9525">
            <a:noFill/>
            <a:miter lim="800000"/>
            <a:headEnd/>
            <a:tailEnd/>
          </a:ln>
        </p:spPr>
        <p:txBody>
          <a:bodyPr>
            <a:spAutoFit/>
          </a:bodyPr>
          <a:lstStyle/>
          <a:p>
            <a:pPr marL="285750" indent="-285750" eaLnBrk="0" hangingPunct="0">
              <a:lnSpc>
                <a:spcPct val="80000"/>
              </a:lnSpc>
              <a:spcBef>
                <a:spcPct val="20000"/>
              </a:spcBef>
              <a:buFont typeface="Wingdings" pitchFamily="2" charset="2"/>
              <a:buChar char="l"/>
            </a:pPr>
            <a:r>
              <a:rPr lang="en-US" altLang="ja-JP" sz="1600" b="0"/>
              <a:t>CASSINI/UVIS</a:t>
            </a:r>
            <a:r>
              <a:rPr lang="ja-JP" altLang="en-US" sz="1600" b="0"/>
              <a:t>のデータ解析及び過去のモデルから各イオン、輝線の発光強度を推定し、スペクトルを作成</a:t>
            </a:r>
          </a:p>
          <a:p>
            <a:pPr marL="285750" indent="-285750" eaLnBrk="0" hangingPunct="0">
              <a:lnSpc>
                <a:spcPct val="80000"/>
              </a:lnSpc>
              <a:spcBef>
                <a:spcPct val="20000"/>
              </a:spcBef>
              <a:buFont typeface="Wingdings" pitchFamily="2" charset="2"/>
              <a:buChar char="l"/>
            </a:pPr>
            <a:r>
              <a:rPr lang="ja-JP" altLang="en-US" sz="1600" b="0"/>
              <a:t>検出効率の誤差範囲内で同定できるパラメタの精度及び時間分解能を定義する。</a:t>
            </a:r>
          </a:p>
        </p:txBody>
      </p:sp>
      <p:sp>
        <p:nvSpPr>
          <p:cNvPr id="214021" name="Rectangle 2"/>
          <p:cNvSpPr>
            <a:spLocks noChangeArrowheads="1"/>
          </p:cNvSpPr>
          <p:nvPr/>
        </p:nvSpPr>
        <p:spPr bwMode="auto">
          <a:xfrm>
            <a:off x="457200" y="304800"/>
            <a:ext cx="8229600" cy="720725"/>
          </a:xfrm>
          <a:prstGeom prst="rect">
            <a:avLst/>
          </a:prstGeom>
          <a:noFill/>
          <a:ln w="9525">
            <a:noFill/>
            <a:miter lim="800000"/>
            <a:headEnd/>
            <a:tailEnd/>
          </a:ln>
        </p:spPr>
        <p:txBody>
          <a:bodyPr anchor="ctr"/>
          <a:lstStyle/>
          <a:p>
            <a:pPr algn="ctr" eaLnBrk="0" hangingPunct="0">
              <a:defRPr/>
            </a:pPr>
            <a:r>
              <a:rPr lang="en-US" altLang="ja-JP" sz="2400" u="sng" dirty="0">
                <a:solidFill>
                  <a:schemeClr val="tx2"/>
                </a:solidFill>
                <a:effectLst>
                  <a:outerShdw blurRad="38100" dist="38100" dir="2700000" algn="tl">
                    <a:srgbClr val="C0C0C0"/>
                  </a:outerShdw>
                </a:effectLst>
              </a:rPr>
              <a:t>The feasibility study of our future observation from the Earth-orbiting satellite</a:t>
            </a:r>
          </a:p>
        </p:txBody>
      </p:sp>
      <p:sp>
        <p:nvSpPr>
          <p:cNvPr id="674819" name="テキスト ボックス 6"/>
          <p:cNvSpPr txBox="1">
            <a:spLocks noChangeArrowheads="1"/>
          </p:cNvSpPr>
          <p:nvPr/>
        </p:nvSpPr>
        <p:spPr bwMode="auto">
          <a:xfrm>
            <a:off x="685800" y="6400800"/>
            <a:ext cx="1987550" cy="336550"/>
          </a:xfrm>
          <a:prstGeom prst="rect">
            <a:avLst/>
          </a:prstGeom>
          <a:noFill/>
          <a:ln w="9525">
            <a:noFill/>
            <a:miter lim="800000"/>
            <a:headEnd/>
            <a:tailEnd/>
          </a:ln>
        </p:spPr>
        <p:txBody>
          <a:bodyPr wrap="none">
            <a:spAutoFit/>
          </a:bodyPr>
          <a:lstStyle/>
          <a:p>
            <a:r>
              <a:rPr lang="en-US" altLang="ja-JP" sz="1600" b="0"/>
              <a:t>1</a:t>
            </a:r>
            <a:r>
              <a:rPr lang="ja-JP" altLang="en-US" sz="1600" b="0"/>
              <a:t>時間積分：</a:t>
            </a:r>
            <a:r>
              <a:rPr lang="en-US" altLang="ja-JP" sz="1600" b="0"/>
              <a:t>30</a:t>
            </a:r>
            <a:r>
              <a:rPr lang="ja-JP" altLang="en-US" sz="1600" b="0"/>
              <a:t>秒角</a:t>
            </a:r>
          </a:p>
        </p:txBody>
      </p:sp>
      <p:pic>
        <p:nvPicPr>
          <p:cNvPr id="674820" name="Picture 9"/>
          <p:cNvPicPr>
            <a:picLocks noChangeAspect="1" noChangeArrowheads="1"/>
          </p:cNvPicPr>
          <p:nvPr/>
        </p:nvPicPr>
        <p:blipFill>
          <a:blip r:embed="rId2"/>
          <a:srcRect/>
          <a:stretch>
            <a:fillRect/>
          </a:stretch>
        </p:blipFill>
        <p:spPr bwMode="auto">
          <a:xfrm>
            <a:off x="838200" y="1997075"/>
            <a:ext cx="7467600" cy="4860925"/>
          </a:xfrm>
          <a:prstGeom prst="rect">
            <a:avLst/>
          </a:prstGeom>
          <a:noFill/>
          <a:ln w="9525">
            <a:noFill/>
            <a:miter lim="800000"/>
            <a:headEnd/>
            <a:tailEnd/>
          </a:ln>
        </p:spPr>
      </p:pic>
      <p:sp>
        <p:nvSpPr>
          <p:cNvPr id="674821" name="スライド番号プレースホルダ 5"/>
          <p:cNvSpPr>
            <a:spLocks noGrp="1"/>
          </p:cNvSpPr>
          <p:nvPr>
            <p:ph type="sldNum" sz="quarter" idx="12"/>
          </p:nvPr>
        </p:nvSpPr>
        <p:spPr>
          <a:noFill/>
        </p:spPr>
        <p:txBody>
          <a:bodyPr/>
          <a:lstStyle/>
          <a:p>
            <a:fld id="{EF4D5230-BA19-48A6-9E37-D0CDB04E25BE}" type="slidenum">
              <a:rPr lang="en-US" altLang="ja-JP" smtClean="0"/>
              <a:pPr/>
              <a:t>53</a:t>
            </a:fld>
            <a:endParaRPr lang="en-US" altLang="ja-JP" smtClean="0"/>
          </a:p>
        </p:txBody>
      </p:sp>
      <p:sp>
        <p:nvSpPr>
          <p:cNvPr id="674822" name="Text Box 7"/>
          <p:cNvSpPr txBox="1">
            <a:spLocks noChangeArrowheads="1"/>
          </p:cNvSpPr>
          <p:nvPr/>
        </p:nvSpPr>
        <p:spPr bwMode="auto">
          <a:xfrm>
            <a:off x="4876800" y="4419600"/>
            <a:ext cx="2668588" cy="304800"/>
          </a:xfrm>
          <a:prstGeom prst="rect">
            <a:avLst/>
          </a:prstGeom>
          <a:noFill/>
          <a:ln w="9525">
            <a:noFill/>
            <a:miter lim="800000"/>
            <a:headEnd/>
            <a:tailEnd/>
          </a:ln>
        </p:spPr>
        <p:txBody>
          <a:bodyPr wrap="none">
            <a:spAutoFit/>
          </a:bodyPr>
          <a:lstStyle/>
          <a:p>
            <a:r>
              <a:rPr lang="ja-JP" altLang="en-US" sz="1400" b="0">
                <a:solidFill>
                  <a:srgbClr val="0000FF"/>
                </a:solidFill>
              </a:rPr>
              <a:t>←地球大気由来の混入（</a:t>
            </a:r>
            <a:r>
              <a:rPr lang="en-US" altLang="ja-JP" sz="1400" b="0">
                <a:solidFill>
                  <a:srgbClr val="0000FF"/>
                </a:solidFill>
              </a:rPr>
              <a:t>Ly-α</a:t>
            </a:r>
            <a:r>
              <a:rPr lang="ja-JP" altLang="en-US" sz="1400" b="0">
                <a:solidFill>
                  <a:srgbClr val="0000FF"/>
                </a:solidFill>
              </a:rPr>
              <a:t>）</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1" name="Rectangle 3"/>
          <p:cNvSpPr>
            <a:spLocks noChangeArrowheads="1"/>
          </p:cNvSpPr>
          <p:nvPr/>
        </p:nvSpPr>
        <p:spPr bwMode="auto">
          <a:xfrm>
            <a:off x="457200" y="1371600"/>
            <a:ext cx="8229600" cy="727075"/>
          </a:xfrm>
          <a:prstGeom prst="rect">
            <a:avLst/>
          </a:prstGeom>
          <a:noFill/>
          <a:ln w="9525">
            <a:noFill/>
            <a:miter lim="800000"/>
            <a:headEnd/>
            <a:tailEnd/>
          </a:ln>
        </p:spPr>
        <p:txBody>
          <a:bodyPr>
            <a:spAutoFit/>
          </a:bodyPr>
          <a:lstStyle/>
          <a:p>
            <a:pPr marL="285750" indent="-285750" eaLnBrk="0" hangingPunct="0">
              <a:lnSpc>
                <a:spcPct val="80000"/>
              </a:lnSpc>
              <a:spcBef>
                <a:spcPct val="20000"/>
              </a:spcBef>
              <a:buFont typeface="Wingdings" pitchFamily="2" charset="2"/>
              <a:buChar char="l"/>
            </a:pPr>
            <a:r>
              <a:rPr lang="en-US" altLang="ja-JP" sz="1600" b="0"/>
              <a:t>CASSINI/UVIS</a:t>
            </a:r>
            <a:r>
              <a:rPr lang="ja-JP" altLang="en-US" sz="1600" b="0"/>
              <a:t>のデータ解析及び過去のモデルから各イオン、輝線の発光強度を推定し、スペクトルを作成</a:t>
            </a:r>
          </a:p>
          <a:p>
            <a:pPr marL="285750" indent="-285750" eaLnBrk="0" hangingPunct="0">
              <a:lnSpc>
                <a:spcPct val="80000"/>
              </a:lnSpc>
              <a:spcBef>
                <a:spcPct val="20000"/>
              </a:spcBef>
              <a:buFont typeface="Wingdings" pitchFamily="2" charset="2"/>
              <a:buChar char="l"/>
            </a:pPr>
            <a:r>
              <a:rPr lang="ja-JP" altLang="en-US" sz="1600" b="0"/>
              <a:t>検出効率の誤差範囲内で同定できるパラメタの精度及び時間分解能を定義する。</a:t>
            </a:r>
          </a:p>
        </p:txBody>
      </p:sp>
      <p:sp>
        <p:nvSpPr>
          <p:cNvPr id="214021" name="Rectangle 2"/>
          <p:cNvSpPr>
            <a:spLocks noChangeArrowheads="1"/>
          </p:cNvSpPr>
          <p:nvPr/>
        </p:nvSpPr>
        <p:spPr bwMode="auto">
          <a:xfrm>
            <a:off x="457200" y="457200"/>
            <a:ext cx="8229600" cy="720725"/>
          </a:xfrm>
          <a:prstGeom prst="rect">
            <a:avLst/>
          </a:prstGeom>
          <a:noFill/>
          <a:ln w="9525">
            <a:noFill/>
            <a:miter lim="800000"/>
            <a:headEnd/>
            <a:tailEnd/>
          </a:ln>
        </p:spPr>
        <p:txBody>
          <a:bodyPr anchor="ctr"/>
          <a:lstStyle/>
          <a:p>
            <a:pPr algn="ctr" eaLnBrk="0" hangingPunct="0">
              <a:defRPr/>
            </a:pPr>
            <a:r>
              <a:rPr lang="en-US" altLang="ja-JP" sz="2400" u="sng" dirty="0">
                <a:solidFill>
                  <a:schemeClr val="tx2"/>
                </a:solidFill>
                <a:effectLst>
                  <a:outerShdw blurRad="38100" dist="38100" dir="2700000" algn="tl">
                    <a:srgbClr val="C0C0C0"/>
                  </a:outerShdw>
                </a:effectLst>
              </a:rPr>
              <a:t>The feasibility study of our future observation from the Earth-orbiting satellite</a:t>
            </a:r>
          </a:p>
        </p:txBody>
      </p:sp>
      <p:sp>
        <p:nvSpPr>
          <p:cNvPr id="675843" name="テキスト ボックス 8"/>
          <p:cNvSpPr txBox="1">
            <a:spLocks noChangeArrowheads="1"/>
          </p:cNvSpPr>
          <p:nvPr/>
        </p:nvSpPr>
        <p:spPr bwMode="auto">
          <a:xfrm>
            <a:off x="2971800" y="5780088"/>
            <a:ext cx="3352800" cy="1077912"/>
          </a:xfrm>
          <a:prstGeom prst="rect">
            <a:avLst/>
          </a:prstGeom>
          <a:noFill/>
          <a:ln w="9525">
            <a:noFill/>
            <a:miter lim="800000"/>
            <a:headEnd/>
            <a:tailEnd/>
          </a:ln>
        </p:spPr>
        <p:txBody>
          <a:bodyPr>
            <a:spAutoFit/>
          </a:bodyPr>
          <a:lstStyle/>
          <a:p>
            <a:r>
              <a:rPr lang="ja-JP" altLang="en-US" sz="1600"/>
              <a:t>１時間積分で決定可能な精度</a:t>
            </a:r>
            <a:endParaRPr lang="en-US" altLang="ja-JP" sz="1600"/>
          </a:p>
          <a:p>
            <a:r>
              <a:rPr lang="ja-JP" altLang="en-US" sz="1600"/>
              <a:t>○　電子温度</a:t>
            </a:r>
            <a:r>
              <a:rPr lang="en-US" altLang="ja-JP" sz="1600"/>
              <a:t>: ±</a:t>
            </a:r>
            <a:r>
              <a:rPr lang="ja-JP" altLang="en-US" sz="1600"/>
              <a:t> </a:t>
            </a:r>
            <a:r>
              <a:rPr lang="en-US" altLang="ja-JP" sz="1600"/>
              <a:t>1 [eV]</a:t>
            </a:r>
          </a:p>
          <a:p>
            <a:r>
              <a:rPr lang="ja-JP" altLang="en-US" sz="1600"/>
              <a:t>○　高温電子存在度： </a:t>
            </a:r>
            <a:r>
              <a:rPr lang="en-US" altLang="ja-JP" sz="1600"/>
              <a:t>± 1 %</a:t>
            </a:r>
          </a:p>
          <a:p>
            <a:r>
              <a:rPr lang="ja-JP" altLang="en-US" sz="1600"/>
              <a:t>○　電子密度： </a:t>
            </a:r>
            <a:r>
              <a:rPr lang="en-US" altLang="ja-JP" sz="1600"/>
              <a:t>±500 [cm</a:t>
            </a:r>
            <a:r>
              <a:rPr lang="en-US" altLang="ja-JP" sz="1600" baseline="30000"/>
              <a:t>-3</a:t>
            </a:r>
            <a:r>
              <a:rPr lang="en-US" altLang="ja-JP" sz="1600"/>
              <a:t>]</a:t>
            </a:r>
          </a:p>
        </p:txBody>
      </p:sp>
      <p:sp>
        <p:nvSpPr>
          <p:cNvPr id="675844" name="スライド番号プレースホルダ 7"/>
          <p:cNvSpPr>
            <a:spLocks noGrp="1"/>
          </p:cNvSpPr>
          <p:nvPr>
            <p:ph type="sldNum" sz="quarter" idx="12"/>
          </p:nvPr>
        </p:nvSpPr>
        <p:spPr>
          <a:noFill/>
        </p:spPr>
        <p:txBody>
          <a:bodyPr/>
          <a:lstStyle/>
          <a:p>
            <a:fld id="{288F4341-1DA0-4C6A-9905-F59506A78399}" type="slidenum">
              <a:rPr lang="en-US" altLang="ja-JP" smtClean="0"/>
              <a:pPr/>
              <a:t>54</a:t>
            </a:fld>
            <a:endParaRPr lang="en-US" altLang="ja-JP" smtClean="0"/>
          </a:p>
        </p:txBody>
      </p:sp>
      <p:sp>
        <p:nvSpPr>
          <p:cNvPr id="675848" name="Text Box 12"/>
          <p:cNvSpPr txBox="1">
            <a:spLocks noChangeArrowheads="1"/>
          </p:cNvSpPr>
          <p:nvPr/>
        </p:nvSpPr>
        <p:spPr bwMode="auto">
          <a:xfrm>
            <a:off x="533400" y="5334000"/>
            <a:ext cx="2176463" cy="274638"/>
          </a:xfrm>
          <a:prstGeom prst="rect">
            <a:avLst/>
          </a:prstGeom>
          <a:solidFill>
            <a:schemeClr val="tx1"/>
          </a:solidFill>
          <a:ln w="9525">
            <a:noFill/>
            <a:miter lim="800000"/>
            <a:headEnd/>
            <a:tailEnd/>
          </a:ln>
        </p:spPr>
        <p:txBody>
          <a:bodyPr wrap="none">
            <a:spAutoFit/>
          </a:bodyPr>
          <a:lstStyle/>
          <a:p>
            <a:r>
              <a:rPr lang="ja-JP" altLang="en-US">
                <a:solidFill>
                  <a:schemeClr val="bg1"/>
                </a:solidFill>
              </a:rPr>
              <a:t>電子密度 </a:t>
            </a:r>
            <a:r>
              <a:rPr lang="en-US" altLang="ja-JP">
                <a:solidFill>
                  <a:schemeClr val="bg1"/>
                </a:solidFill>
              </a:rPr>
              <a:t>VS </a:t>
            </a:r>
            <a:r>
              <a:rPr lang="ja-JP" altLang="en-US">
                <a:solidFill>
                  <a:schemeClr val="bg1"/>
                </a:solidFill>
              </a:rPr>
              <a:t>高温電子存在度</a:t>
            </a:r>
          </a:p>
        </p:txBody>
      </p:sp>
      <p:sp>
        <p:nvSpPr>
          <p:cNvPr id="675849" name="Text Box 13"/>
          <p:cNvSpPr txBox="1">
            <a:spLocks noChangeArrowheads="1"/>
          </p:cNvSpPr>
          <p:nvPr/>
        </p:nvSpPr>
        <p:spPr bwMode="auto">
          <a:xfrm>
            <a:off x="3810000" y="5334000"/>
            <a:ext cx="1719263" cy="274638"/>
          </a:xfrm>
          <a:prstGeom prst="rect">
            <a:avLst/>
          </a:prstGeom>
          <a:solidFill>
            <a:schemeClr val="tx1"/>
          </a:solidFill>
          <a:ln w="9525">
            <a:noFill/>
            <a:miter lim="800000"/>
            <a:headEnd/>
            <a:tailEnd/>
          </a:ln>
        </p:spPr>
        <p:txBody>
          <a:bodyPr wrap="none">
            <a:spAutoFit/>
          </a:bodyPr>
          <a:lstStyle/>
          <a:p>
            <a:r>
              <a:rPr lang="ja-JP" altLang="en-US">
                <a:solidFill>
                  <a:schemeClr val="bg1"/>
                </a:solidFill>
              </a:rPr>
              <a:t>電子密度 </a:t>
            </a:r>
            <a:r>
              <a:rPr lang="en-US" altLang="ja-JP">
                <a:solidFill>
                  <a:schemeClr val="bg1"/>
                </a:solidFill>
              </a:rPr>
              <a:t>VS </a:t>
            </a:r>
            <a:r>
              <a:rPr lang="ja-JP" altLang="en-US">
                <a:solidFill>
                  <a:schemeClr val="bg1"/>
                </a:solidFill>
              </a:rPr>
              <a:t>電子温度</a:t>
            </a:r>
          </a:p>
        </p:txBody>
      </p:sp>
      <p:sp>
        <p:nvSpPr>
          <p:cNvPr id="675850" name="Text Box 14"/>
          <p:cNvSpPr txBox="1">
            <a:spLocks noChangeArrowheads="1"/>
          </p:cNvSpPr>
          <p:nvPr/>
        </p:nvSpPr>
        <p:spPr bwMode="auto">
          <a:xfrm>
            <a:off x="6705600" y="5410200"/>
            <a:ext cx="2176463" cy="274638"/>
          </a:xfrm>
          <a:prstGeom prst="rect">
            <a:avLst/>
          </a:prstGeom>
          <a:solidFill>
            <a:schemeClr val="tx1"/>
          </a:solidFill>
          <a:ln w="9525">
            <a:noFill/>
            <a:miter lim="800000"/>
            <a:headEnd/>
            <a:tailEnd/>
          </a:ln>
        </p:spPr>
        <p:txBody>
          <a:bodyPr wrap="none">
            <a:spAutoFit/>
          </a:bodyPr>
          <a:lstStyle/>
          <a:p>
            <a:r>
              <a:rPr lang="ja-JP" altLang="en-US">
                <a:solidFill>
                  <a:schemeClr val="bg1"/>
                </a:solidFill>
              </a:rPr>
              <a:t>電子温度 </a:t>
            </a:r>
            <a:r>
              <a:rPr lang="en-US" altLang="ja-JP">
                <a:solidFill>
                  <a:schemeClr val="bg1"/>
                </a:solidFill>
              </a:rPr>
              <a:t>VS </a:t>
            </a:r>
            <a:r>
              <a:rPr lang="ja-JP" altLang="en-US">
                <a:solidFill>
                  <a:schemeClr val="bg1"/>
                </a:solidFill>
              </a:rPr>
              <a:t>高温電子存在度</a:t>
            </a:r>
          </a:p>
        </p:txBody>
      </p:sp>
      <p:pic>
        <p:nvPicPr>
          <p:cNvPr id="784385" name="Picture 1" descr="TcFh"/>
          <p:cNvPicPr>
            <a:picLocks noChangeAspect="1" noChangeArrowheads="1"/>
          </p:cNvPicPr>
          <p:nvPr/>
        </p:nvPicPr>
        <p:blipFill>
          <a:blip r:embed="rId3"/>
          <a:srcRect/>
          <a:stretch>
            <a:fillRect/>
          </a:stretch>
        </p:blipFill>
        <p:spPr bwMode="auto">
          <a:xfrm>
            <a:off x="6189663" y="2286000"/>
            <a:ext cx="2954337" cy="2878137"/>
          </a:xfrm>
          <a:prstGeom prst="rect">
            <a:avLst/>
          </a:prstGeom>
          <a:noFill/>
          <a:ln w="9525">
            <a:noFill/>
            <a:miter lim="800000"/>
            <a:headEnd/>
            <a:tailEnd/>
          </a:ln>
        </p:spPr>
      </p:pic>
      <p:pic>
        <p:nvPicPr>
          <p:cNvPr id="784386" name="Picture 2" descr="NeFh"/>
          <p:cNvPicPr>
            <a:picLocks noChangeAspect="1" noChangeArrowheads="1"/>
          </p:cNvPicPr>
          <p:nvPr/>
        </p:nvPicPr>
        <p:blipFill>
          <a:blip r:embed="rId4"/>
          <a:srcRect/>
          <a:stretch>
            <a:fillRect/>
          </a:stretch>
        </p:blipFill>
        <p:spPr bwMode="auto">
          <a:xfrm>
            <a:off x="0" y="2362200"/>
            <a:ext cx="3016741" cy="2819400"/>
          </a:xfrm>
          <a:prstGeom prst="rect">
            <a:avLst/>
          </a:prstGeom>
          <a:noFill/>
          <a:ln w="9525">
            <a:noFill/>
            <a:miter lim="800000"/>
            <a:headEnd/>
            <a:tailEnd/>
          </a:ln>
        </p:spPr>
      </p:pic>
      <p:pic>
        <p:nvPicPr>
          <p:cNvPr id="784387" name="Picture 3" descr="NeTc"/>
          <p:cNvPicPr>
            <a:picLocks noChangeAspect="1" noChangeArrowheads="1"/>
          </p:cNvPicPr>
          <p:nvPr/>
        </p:nvPicPr>
        <p:blipFill>
          <a:blip r:embed="rId5"/>
          <a:srcRect/>
          <a:stretch>
            <a:fillRect/>
          </a:stretch>
        </p:blipFill>
        <p:spPr bwMode="auto">
          <a:xfrm>
            <a:off x="3048000" y="2362200"/>
            <a:ext cx="3124200" cy="297052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330" name="Rectangle 2"/>
          <p:cNvSpPr>
            <a:spLocks noGrp="1" noChangeArrowheads="1"/>
          </p:cNvSpPr>
          <p:nvPr>
            <p:ph type="title"/>
          </p:nvPr>
        </p:nvSpPr>
        <p:spPr>
          <a:xfrm>
            <a:off x="457200" y="304800"/>
            <a:ext cx="8229600" cy="719138"/>
          </a:xfrm>
        </p:spPr>
        <p:txBody>
          <a:bodyPr/>
          <a:lstStyle/>
          <a:p>
            <a:pPr>
              <a:defRPr/>
            </a:pPr>
            <a:r>
              <a:rPr lang="en-US" altLang="ja-JP" u="sng" smtClean="0"/>
              <a:t>Summary</a:t>
            </a:r>
          </a:p>
        </p:txBody>
      </p:sp>
      <p:sp>
        <p:nvSpPr>
          <p:cNvPr id="542722" name="Rectangle 3"/>
          <p:cNvSpPr>
            <a:spLocks noGrp="1" noChangeArrowheads="1"/>
          </p:cNvSpPr>
          <p:nvPr>
            <p:ph type="body" idx="1"/>
          </p:nvPr>
        </p:nvSpPr>
        <p:spPr/>
        <p:txBody>
          <a:bodyPr>
            <a:normAutofit fontScale="70000" lnSpcReduction="20000"/>
          </a:bodyPr>
          <a:lstStyle/>
          <a:p>
            <a:pPr>
              <a:defRPr/>
            </a:pPr>
            <a:r>
              <a:rPr lang="ja-JP" altLang="en-US" dirty="0" smtClean="0"/>
              <a:t>遠隔観測でイオトーラス内の電子温度・密度・高温電子存在率、を導出する手法を確立した。</a:t>
            </a:r>
            <a:endParaRPr lang="en-US" altLang="ja-JP" dirty="0" smtClean="0"/>
          </a:p>
          <a:p>
            <a:pPr>
              <a:defRPr/>
            </a:pPr>
            <a:endParaRPr lang="en-US" altLang="ja-JP" dirty="0" smtClean="0"/>
          </a:p>
          <a:p>
            <a:pPr>
              <a:defRPr/>
            </a:pPr>
            <a:r>
              <a:rPr lang="en-US" altLang="ja-JP" dirty="0" smtClean="0"/>
              <a:t>CASSINI/UVIS</a:t>
            </a:r>
            <a:r>
              <a:rPr lang="ja-JP" altLang="en-US" dirty="0" smtClean="0"/>
              <a:t>の取得データから、イオトーラス内の高温電子（</a:t>
            </a:r>
            <a:r>
              <a:rPr lang="en-US" altLang="ja-JP" dirty="0" smtClean="0"/>
              <a:t>1keV</a:t>
            </a:r>
            <a:r>
              <a:rPr lang="ja-JP" altLang="en-US" dirty="0" smtClean="0"/>
              <a:t>）を検出した。</a:t>
            </a:r>
            <a:endParaRPr lang="en-US" altLang="ja-JP" dirty="0" smtClean="0"/>
          </a:p>
          <a:p>
            <a:pPr>
              <a:defRPr/>
            </a:pPr>
            <a:endParaRPr lang="en-US" altLang="ja-JP" dirty="0" smtClean="0"/>
          </a:p>
          <a:p>
            <a:pPr>
              <a:defRPr/>
            </a:pPr>
            <a:r>
              <a:rPr lang="ja-JP" altLang="en-US" dirty="0" smtClean="0"/>
              <a:t>地球周回からのイオトーラス極端紫外光観測を想定した機器開発を行った。</a:t>
            </a:r>
            <a:endParaRPr lang="en-US" altLang="ja-JP" dirty="0" smtClean="0"/>
          </a:p>
          <a:p>
            <a:pPr>
              <a:defRPr/>
            </a:pPr>
            <a:endParaRPr lang="en-US" altLang="ja-JP" dirty="0" smtClean="0"/>
          </a:p>
          <a:p>
            <a:pPr>
              <a:defRPr/>
            </a:pPr>
            <a:r>
              <a:rPr lang="ja-JP" altLang="en-US" dirty="0" smtClean="0"/>
              <a:t>反射鏡・回折格子・検出器の</a:t>
            </a:r>
            <a:r>
              <a:rPr lang="en-US" altLang="ja-JP" dirty="0" smtClean="0"/>
              <a:t>3</a:t>
            </a:r>
            <a:r>
              <a:rPr lang="ja-JP" altLang="en-US" dirty="0" smtClean="0"/>
              <a:t>個の要素において、それぞれ高効率化を測り、従来よりも数倍から数十倍の効率を実現した。</a:t>
            </a:r>
            <a:endParaRPr lang="en-US" altLang="ja-JP" dirty="0" smtClean="0"/>
          </a:p>
          <a:p>
            <a:pPr>
              <a:defRPr/>
            </a:pPr>
            <a:endParaRPr lang="en-US" altLang="ja-JP" dirty="0" smtClean="0"/>
          </a:p>
          <a:p>
            <a:pPr>
              <a:defRPr/>
            </a:pPr>
            <a:r>
              <a:rPr lang="ja-JP" altLang="en-US" dirty="0" smtClean="0"/>
              <a:t>地球周回軌道からの観測により、</a:t>
            </a:r>
            <a:r>
              <a:rPr lang="en-US" altLang="ja-JP" dirty="0" smtClean="0"/>
              <a:t>1</a:t>
            </a:r>
            <a:r>
              <a:rPr lang="ja-JP" altLang="en-US" dirty="0" smtClean="0"/>
              <a:t>時間程度の分解能でイオトーラスのプラズマパラメタを導出できることを示した。</a:t>
            </a:r>
          </a:p>
        </p:txBody>
      </p:sp>
      <p:sp>
        <p:nvSpPr>
          <p:cNvPr id="677891" name="スライド番号プレースホルダ 3"/>
          <p:cNvSpPr>
            <a:spLocks noGrp="1"/>
          </p:cNvSpPr>
          <p:nvPr>
            <p:ph type="sldNum" sz="quarter" idx="12"/>
          </p:nvPr>
        </p:nvSpPr>
        <p:spPr>
          <a:noFill/>
        </p:spPr>
        <p:txBody>
          <a:bodyPr/>
          <a:lstStyle/>
          <a:p>
            <a:fld id="{2316988F-C12F-407D-A513-F03715F9C0F7}" type="slidenum">
              <a:rPr lang="en-US" altLang="ja-JP" smtClean="0"/>
              <a:pPr/>
              <a:t>55</a:t>
            </a:fld>
            <a:endParaRPr lang="en-US" altLang="ja-JP"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AutoShape 67"/>
          <p:cNvSpPr>
            <a:spLocks noChangeArrowheads="1"/>
          </p:cNvSpPr>
          <p:nvPr/>
        </p:nvSpPr>
        <p:spPr bwMode="auto">
          <a:xfrm>
            <a:off x="2743200" y="3352800"/>
            <a:ext cx="3429000" cy="2438400"/>
          </a:xfrm>
          <a:prstGeom prst="roundRect">
            <a:avLst>
              <a:gd name="adj" fmla="val 16667"/>
            </a:avLst>
          </a:prstGeom>
          <a:solidFill>
            <a:schemeClr val="bg1">
              <a:lumMod val="95000"/>
            </a:schemeClr>
          </a:solidFill>
          <a:ln w="9525">
            <a:solidFill>
              <a:schemeClr val="tx1"/>
            </a:solidFill>
            <a:round/>
            <a:headEnd/>
            <a:tailEnd/>
          </a:ln>
        </p:spPr>
        <p:txBody>
          <a:bodyPr anchor="ctr"/>
          <a:lstStyle/>
          <a:p>
            <a:pPr algn="ctr">
              <a:defRPr/>
            </a:pPr>
            <a:r>
              <a:rPr lang="en-US" altLang="ja-JP" sz="1800" dirty="0"/>
              <a:t>Ions</a:t>
            </a:r>
            <a:r>
              <a:rPr lang="ja-JP" altLang="en-US" sz="1800" dirty="0"/>
              <a:t>：</a:t>
            </a:r>
          </a:p>
          <a:p>
            <a:pPr algn="ctr">
              <a:defRPr/>
            </a:pPr>
            <a:r>
              <a:rPr lang="en-US" altLang="ja-JP" sz="1800" b="0" dirty="0"/>
              <a:t>S</a:t>
            </a:r>
            <a:r>
              <a:rPr lang="en-US" altLang="ja-JP" sz="1800" b="0" baseline="30000" dirty="0"/>
              <a:t>+</a:t>
            </a:r>
            <a:r>
              <a:rPr lang="en-US" altLang="ja-JP" sz="1800" b="0" dirty="0"/>
              <a:t>, S</a:t>
            </a:r>
            <a:r>
              <a:rPr lang="en-US" altLang="ja-JP" sz="1800" b="0" baseline="30000" dirty="0"/>
              <a:t>++</a:t>
            </a:r>
            <a:r>
              <a:rPr lang="en-US" altLang="ja-JP" sz="1800" b="0" dirty="0"/>
              <a:t>, S</a:t>
            </a:r>
            <a:r>
              <a:rPr lang="en-US" altLang="ja-JP" sz="1800" b="0" baseline="30000" dirty="0"/>
              <a:t>3+</a:t>
            </a:r>
            <a:r>
              <a:rPr lang="en-US" altLang="ja-JP" sz="1800" b="0" dirty="0"/>
              <a:t>, S</a:t>
            </a:r>
            <a:r>
              <a:rPr lang="en-US" altLang="ja-JP" sz="1800" b="0" baseline="30000" dirty="0"/>
              <a:t>4+</a:t>
            </a:r>
            <a:r>
              <a:rPr lang="en-US" altLang="ja-JP" sz="1800" b="0" dirty="0"/>
              <a:t>, O</a:t>
            </a:r>
            <a:r>
              <a:rPr lang="en-US" altLang="ja-JP" sz="1800" b="0" baseline="30000" dirty="0"/>
              <a:t>+</a:t>
            </a:r>
            <a:r>
              <a:rPr lang="en-US" altLang="ja-JP" sz="1800" b="0" dirty="0"/>
              <a:t>, O</a:t>
            </a:r>
            <a:r>
              <a:rPr lang="en-US" altLang="ja-JP" sz="1800" b="0" baseline="30000" dirty="0"/>
              <a:t>++</a:t>
            </a:r>
          </a:p>
          <a:p>
            <a:pPr algn="ctr">
              <a:defRPr/>
            </a:pPr>
            <a:endParaRPr lang="en-US" altLang="ja-JP" sz="1800" b="0" baseline="30000" dirty="0"/>
          </a:p>
          <a:p>
            <a:pPr algn="ctr">
              <a:defRPr/>
            </a:pPr>
            <a:r>
              <a:rPr lang="en-US" altLang="ja-JP" sz="1800" dirty="0"/>
              <a:t>Core electrons:</a:t>
            </a:r>
            <a:r>
              <a:rPr lang="en-US" altLang="ja-JP" sz="1800" b="0" dirty="0"/>
              <a:t> </a:t>
            </a:r>
          </a:p>
          <a:p>
            <a:pPr algn="ctr">
              <a:defRPr/>
            </a:pPr>
            <a:r>
              <a:rPr lang="en-US" altLang="ja-JP" sz="1800" b="0" dirty="0"/>
              <a:t>~5 eV, ~2000 </a:t>
            </a:r>
            <a:r>
              <a:rPr lang="en-US" altLang="ja-JP" sz="1800" b="0" dirty="0" err="1"/>
              <a:t>ele</a:t>
            </a:r>
            <a:r>
              <a:rPr lang="en-US" altLang="ja-JP" sz="1800" b="0" dirty="0"/>
              <a:t>./cc</a:t>
            </a:r>
          </a:p>
          <a:p>
            <a:pPr algn="ctr">
              <a:defRPr/>
            </a:pPr>
            <a:endParaRPr lang="en-US" altLang="ja-JP" sz="1800" b="0" dirty="0"/>
          </a:p>
          <a:p>
            <a:pPr algn="ctr">
              <a:defRPr/>
            </a:pPr>
            <a:endParaRPr lang="en-US" altLang="ja-JP" sz="1800" b="0" dirty="0"/>
          </a:p>
          <a:p>
            <a:pPr algn="ctr">
              <a:defRPr/>
            </a:pPr>
            <a:endParaRPr lang="en-US" altLang="ja-JP" sz="1800" b="0" dirty="0"/>
          </a:p>
        </p:txBody>
      </p:sp>
      <p:sp>
        <p:nvSpPr>
          <p:cNvPr id="16391" name="Rectangle 7"/>
          <p:cNvSpPr>
            <a:spLocks noGrp="1"/>
          </p:cNvSpPr>
          <p:nvPr>
            <p:ph type="title" idx="4294967295"/>
          </p:nvPr>
        </p:nvSpPr>
        <p:spPr>
          <a:xfrm>
            <a:off x="457200" y="304800"/>
            <a:ext cx="8229600" cy="720725"/>
          </a:xfrm>
        </p:spPr>
        <p:txBody>
          <a:bodyPr/>
          <a:lstStyle/>
          <a:p>
            <a:pPr eaLnBrk="1" hangingPunct="1">
              <a:defRPr/>
            </a:pPr>
            <a:r>
              <a:rPr lang="ja-JP" altLang="en-US" u="sng" smtClean="0"/>
              <a:t>イオプラズマトーラス内における高温電子</a:t>
            </a:r>
          </a:p>
        </p:txBody>
      </p:sp>
      <p:sp>
        <p:nvSpPr>
          <p:cNvPr id="28675" name="Text Box 36"/>
          <p:cNvSpPr txBox="1">
            <a:spLocks noChangeArrowheads="1"/>
          </p:cNvSpPr>
          <p:nvPr/>
        </p:nvSpPr>
        <p:spPr bwMode="auto">
          <a:xfrm>
            <a:off x="228600" y="1295400"/>
            <a:ext cx="4343400" cy="2014538"/>
          </a:xfrm>
          <a:prstGeom prst="rect">
            <a:avLst/>
          </a:prstGeom>
          <a:noFill/>
          <a:ln w="9525">
            <a:noFill/>
            <a:miter lim="800000"/>
            <a:headEnd/>
            <a:tailEnd/>
          </a:ln>
        </p:spPr>
        <p:txBody>
          <a:bodyPr>
            <a:spAutoFit/>
          </a:bodyPr>
          <a:lstStyle/>
          <a:p>
            <a:r>
              <a:rPr lang="en-US" altLang="ja-JP" sz="1800" b="0"/>
              <a:t>Galileo</a:t>
            </a:r>
            <a:r>
              <a:rPr lang="ja-JP" altLang="en-US" sz="1800" b="0"/>
              <a:t>探査機の粒子観測により、イオトーラス内において高温電子（</a:t>
            </a:r>
            <a:r>
              <a:rPr lang="en-US" altLang="ja-JP" sz="1800" b="0"/>
              <a:t>&gt;1 keV</a:t>
            </a:r>
            <a:r>
              <a:rPr lang="ja-JP" altLang="en-US" sz="1800" b="0"/>
              <a:t>）の存在を確認。（</a:t>
            </a:r>
            <a:r>
              <a:rPr lang="en-US" altLang="ja-JP" sz="1800" b="0"/>
              <a:t>Frank and Paterson, 2000</a:t>
            </a:r>
            <a:r>
              <a:rPr lang="ja-JP" altLang="en-US" sz="1800" b="0"/>
              <a:t>）</a:t>
            </a:r>
            <a:endParaRPr lang="en-US" altLang="ja-JP" sz="1800" b="0"/>
          </a:p>
          <a:p>
            <a:r>
              <a:rPr lang="en-US" altLang="ja-JP" sz="1800" b="0"/>
              <a:t>(</a:t>
            </a:r>
            <a:r>
              <a:rPr lang="ja-JP" altLang="en-US" sz="1800" b="0"/>
              <a:t>右図は磁力線に沿って並行・反平行な速度成分を選択的に検出したもの</a:t>
            </a:r>
            <a:r>
              <a:rPr lang="en-US" altLang="ja-JP" sz="1800" b="0"/>
              <a:t>)</a:t>
            </a:r>
          </a:p>
          <a:p>
            <a:r>
              <a:rPr lang="en-US" altLang="ja-JP" sz="1800" b="0"/>
              <a:t>Pick up </a:t>
            </a:r>
            <a:r>
              <a:rPr lang="ja-JP" altLang="en-US" sz="1800" b="0"/>
              <a:t>以外のエネルギー流入もしくは過熱過程を示唆</a:t>
            </a:r>
            <a:endParaRPr lang="en-US" altLang="ja-JP" sz="1800" b="0"/>
          </a:p>
        </p:txBody>
      </p:sp>
      <p:sp>
        <p:nvSpPr>
          <p:cNvPr id="28676" name="Text Box 6"/>
          <p:cNvSpPr txBox="1">
            <a:spLocks noChangeArrowheads="1"/>
          </p:cNvSpPr>
          <p:nvPr/>
        </p:nvSpPr>
        <p:spPr bwMode="auto">
          <a:xfrm>
            <a:off x="304800" y="3886200"/>
            <a:ext cx="1295400" cy="581025"/>
          </a:xfrm>
          <a:prstGeom prst="rect">
            <a:avLst/>
          </a:prstGeom>
          <a:noFill/>
          <a:ln w="9525">
            <a:solidFill>
              <a:schemeClr val="tx1"/>
            </a:solidFill>
            <a:miter lim="800000"/>
            <a:headEnd/>
            <a:tailEnd/>
          </a:ln>
        </p:spPr>
        <p:txBody>
          <a:bodyPr>
            <a:spAutoFit/>
          </a:bodyPr>
          <a:lstStyle/>
          <a:p>
            <a:pPr algn="ctr"/>
            <a:r>
              <a:rPr lang="en-US" altLang="ja-JP" sz="1600"/>
              <a:t>Pick up energy</a:t>
            </a:r>
          </a:p>
        </p:txBody>
      </p:sp>
      <p:sp>
        <p:nvSpPr>
          <p:cNvPr id="51" name="AutoShape 10"/>
          <p:cNvSpPr>
            <a:spLocks noChangeArrowheads="1"/>
          </p:cNvSpPr>
          <p:nvPr/>
        </p:nvSpPr>
        <p:spPr bwMode="auto">
          <a:xfrm>
            <a:off x="1676400" y="3429000"/>
            <a:ext cx="1066800" cy="1447800"/>
          </a:xfrm>
          <a:prstGeom prst="rightArrow">
            <a:avLst>
              <a:gd name="adj1" fmla="val 70611"/>
              <a:gd name="adj2" fmla="val 27681"/>
            </a:avLst>
          </a:prstGeom>
          <a:noFill/>
          <a:ln w="9525">
            <a:solidFill>
              <a:schemeClr val="tx1"/>
            </a:solidFill>
            <a:miter lim="800000"/>
            <a:headEnd/>
            <a:tailEnd/>
          </a:ln>
        </p:spPr>
        <p:txBody>
          <a:bodyPr wrap="none" anchor="ctr"/>
          <a:lstStyle/>
          <a:p>
            <a:pPr algn="ctr">
              <a:defRPr/>
            </a:pPr>
            <a:endParaRPr lang="ja-JP" altLang="ja-JP" sz="1800" b="0">
              <a:effectLst>
                <a:outerShdw blurRad="38100" dist="38100" dir="2700000" algn="tl">
                  <a:srgbClr val="000000">
                    <a:alpha val="43137"/>
                  </a:srgbClr>
                </a:outerShdw>
              </a:effectLst>
            </a:endParaRPr>
          </a:p>
        </p:txBody>
      </p:sp>
      <p:sp>
        <p:nvSpPr>
          <p:cNvPr id="28678" name="AutoShape 25"/>
          <p:cNvSpPr>
            <a:spLocks noChangeArrowheads="1"/>
          </p:cNvSpPr>
          <p:nvPr/>
        </p:nvSpPr>
        <p:spPr bwMode="auto">
          <a:xfrm>
            <a:off x="6248400" y="3429000"/>
            <a:ext cx="1290638" cy="1219200"/>
          </a:xfrm>
          <a:prstGeom prst="rightArrow">
            <a:avLst>
              <a:gd name="adj1" fmla="val 70481"/>
              <a:gd name="adj2" fmla="val 45814"/>
            </a:avLst>
          </a:prstGeom>
          <a:noFill/>
          <a:ln w="9525">
            <a:solidFill>
              <a:schemeClr val="tx1"/>
            </a:solidFill>
            <a:miter lim="800000"/>
            <a:headEnd/>
            <a:tailEnd/>
          </a:ln>
        </p:spPr>
        <p:txBody>
          <a:bodyPr wrap="none" anchor="ctr"/>
          <a:lstStyle/>
          <a:p>
            <a:pPr algn="ctr"/>
            <a:endParaRPr lang="ja-JP" altLang="ja-JP" sz="1800"/>
          </a:p>
        </p:txBody>
      </p:sp>
      <p:sp>
        <p:nvSpPr>
          <p:cNvPr id="28679" name="Text Box 11"/>
          <p:cNvSpPr txBox="1">
            <a:spLocks noChangeArrowheads="1"/>
          </p:cNvSpPr>
          <p:nvPr/>
        </p:nvSpPr>
        <p:spPr bwMode="auto">
          <a:xfrm>
            <a:off x="7543800" y="3657600"/>
            <a:ext cx="1371600" cy="830263"/>
          </a:xfrm>
          <a:prstGeom prst="rect">
            <a:avLst/>
          </a:prstGeom>
          <a:noFill/>
          <a:ln w="38100">
            <a:solidFill>
              <a:srgbClr val="FF0000"/>
            </a:solidFill>
            <a:miter lim="800000"/>
            <a:headEnd/>
            <a:tailEnd/>
          </a:ln>
        </p:spPr>
        <p:txBody>
          <a:bodyPr>
            <a:spAutoFit/>
          </a:bodyPr>
          <a:lstStyle/>
          <a:p>
            <a:pPr algn="ctr"/>
            <a:r>
              <a:rPr lang="en-US" altLang="ja-JP" sz="1600"/>
              <a:t>EUV radiation</a:t>
            </a:r>
          </a:p>
          <a:p>
            <a:pPr algn="ctr"/>
            <a:r>
              <a:rPr lang="en-US" altLang="ja-JP" sz="1600"/>
              <a:t>~ 2 TW</a:t>
            </a:r>
          </a:p>
        </p:txBody>
      </p:sp>
      <p:grpSp>
        <p:nvGrpSpPr>
          <p:cNvPr id="62" name="グループ化 61"/>
          <p:cNvGrpSpPr/>
          <p:nvPr/>
        </p:nvGrpSpPr>
        <p:grpSpPr>
          <a:xfrm>
            <a:off x="769938" y="4900612"/>
            <a:ext cx="3429000" cy="685801"/>
            <a:chOff x="1676400" y="3352800"/>
            <a:chExt cx="3429000" cy="685800"/>
          </a:xfrm>
          <a:solidFill>
            <a:srgbClr val="FF0000"/>
          </a:solidFill>
        </p:grpSpPr>
        <p:sp>
          <p:nvSpPr>
            <p:cNvPr id="59" name="AutoShape 10"/>
            <p:cNvSpPr>
              <a:spLocks noChangeArrowheads="1"/>
            </p:cNvSpPr>
            <p:nvPr/>
          </p:nvSpPr>
          <p:spPr bwMode="auto">
            <a:xfrm>
              <a:off x="1676400" y="3352800"/>
              <a:ext cx="1981200" cy="685800"/>
            </a:xfrm>
            <a:prstGeom prst="rightArrow">
              <a:avLst>
                <a:gd name="adj1" fmla="val 70611"/>
                <a:gd name="adj2" fmla="val 45167"/>
              </a:avLst>
            </a:prstGeom>
            <a:grpFill/>
            <a:ln w="9525">
              <a:noFill/>
              <a:miter lim="800000"/>
              <a:headEnd/>
              <a:tailEnd/>
            </a:ln>
          </p:spPr>
          <p:txBody>
            <a:bodyPr wrap="none" anchor="ctr"/>
            <a:lstStyle/>
            <a:p>
              <a:pPr algn="ctr">
                <a:defRPr/>
              </a:pPr>
              <a:endParaRPr lang="ja-JP" altLang="ja-JP" sz="1800" b="0"/>
            </a:p>
          </p:txBody>
        </p:sp>
        <p:sp>
          <p:nvSpPr>
            <p:cNvPr id="60" name="Text Box 6"/>
            <p:cNvSpPr txBox="1">
              <a:spLocks noChangeArrowheads="1"/>
            </p:cNvSpPr>
            <p:nvPr/>
          </p:nvSpPr>
          <p:spPr bwMode="auto">
            <a:xfrm>
              <a:off x="3810000" y="3352800"/>
              <a:ext cx="1295400" cy="584775"/>
            </a:xfrm>
            <a:prstGeom prst="rect">
              <a:avLst/>
            </a:prstGeom>
            <a:grpFill/>
            <a:ln w="9525">
              <a:noFill/>
              <a:miter lim="800000"/>
              <a:headEnd/>
              <a:tailEnd/>
            </a:ln>
          </p:spPr>
          <p:txBody>
            <a:bodyPr>
              <a:spAutoFit/>
            </a:bodyPr>
            <a:lstStyle/>
            <a:p>
              <a:pPr algn="ctr">
                <a:defRPr/>
              </a:pPr>
              <a:r>
                <a:rPr lang="en-US" altLang="ja-JP" sz="1600" dirty="0">
                  <a:solidFill>
                    <a:schemeClr val="bg1"/>
                  </a:solidFill>
                  <a:effectLst>
                    <a:outerShdw blurRad="38100" dist="38100" dir="2700000" algn="tl">
                      <a:srgbClr val="000000">
                        <a:alpha val="43137"/>
                      </a:srgbClr>
                    </a:outerShdw>
                  </a:effectLst>
                </a:rPr>
                <a:t>Hot electrons</a:t>
              </a:r>
            </a:p>
          </p:txBody>
        </p:sp>
      </p:grpSp>
      <p:sp>
        <p:nvSpPr>
          <p:cNvPr id="28681" name="Text Box 38"/>
          <p:cNvSpPr txBox="1">
            <a:spLocks noChangeArrowheads="1"/>
          </p:cNvSpPr>
          <p:nvPr/>
        </p:nvSpPr>
        <p:spPr bwMode="auto">
          <a:xfrm>
            <a:off x="0" y="5638800"/>
            <a:ext cx="2743200" cy="366713"/>
          </a:xfrm>
          <a:prstGeom prst="rect">
            <a:avLst/>
          </a:prstGeom>
          <a:noFill/>
          <a:ln w="9525">
            <a:noFill/>
            <a:miter lim="800000"/>
            <a:headEnd/>
            <a:tailEnd/>
          </a:ln>
        </p:spPr>
        <p:txBody>
          <a:bodyPr>
            <a:spAutoFit/>
          </a:bodyPr>
          <a:lstStyle/>
          <a:p>
            <a:r>
              <a:rPr lang="en-US" altLang="ja-JP" sz="1800" u="sng"/>
              <a:t>EUV</a:t>
            </a:r>
            <a:r>
              <a:rPr lang="ja-JP" altLang="en-US" sz="1800" u="sng"/>
              <a:t>発光のエネルギー源</a:t>
            </a:r>
          </a:p>
        </p:txBody>
      </p:sp>
      <p:grpSp>
        <p:nvGrpSpPr>
          <p:cNvPr id="22" name="グループ化 21"/>
          <p:cNvGrpSpPr>
            <a:grpSpLocks/>
          </p:cNvGrpSpPr>
          <p:nvPr/>
        </p:nvGrpSpPr>
        <p:grpSpPr bwMode="auto">
          <a:xfrm>
            <a:off x="838200" y="4495800"/>
            <a:ext cx="8078788" cy="2205038"/>
            <a:chOff x="838200" y="4495800"/>
            <a:chExt cx="8078788" cy="2205038"/>
          </a:xfrm>
        </p:grpSpPr>
        <p:sp>
          <p:nvSpPr>
            <p:cNvPr id="27695" name="Text Box 38"/>
            <p:cNvSpPr txBox="1">
              <a:spLocks noChangeArrowheads="1"/>
            </p:cNvSpPr>
            <p:nvPr/>
          </p:nvSpPr>
          <p:spPr bwMode="auto">
            <a:xfrm>
              <a:off x="838200" y="6324600"/>
              <a:ext cx="8077200" cy="376238"/>
            </a:xfrm>
            <a:prstGeom prst="rect">
              <a:avLst/>
            </a:prstGeom>
            <a:solidFill>
              <a:schemeClr val="bg1">
                <a:lumMod val="95000"/>
              </a:schemeClr>
            </a:solidFill>
            <a:ln w="9525">
              <a:solidFill>
                <a:srgbClr val="FF0000"/>
              </a:solidFill>
              <a:miter lim="800000"/>
              <a:headEnd/>
              <a:tailEnd/>
            </a:ln>
          </p:spPr>
          <p:txBody>
            <a:bodyPr>
              <a:spAutoFit/>
            </a:bodyPr>
            <a:lstStyle/>
            <a:p>
              <a:pPr>
                <a:defRPr/>
              </a:pPr>
              <a:r>
                <a:rPr lang="ja-JP" altLang="en-US" sz="1800" u="sng" dirty="0">
                  <a:effectLst>
                    <a:outerShdw blurRad="38100" dist="38100" dir="2700000" algn="tl">
                      <a:srgbClr val="000000">
                        <a:alpha val="43137"/>
                      </a:srgbClr>
                    </a:outerShdw>
                  </a:effectLst>
                </a:rPr>
                <a:t>遠隔観測で高温電子を定量し</a:t>
              </a:r>
              <a:r>
                <a:rPr lang="ja-JP" altLang="en-US" sz="1800" dirty="0">
                  <a:effectLst>
                    <a:outerShdw blurRad="38100" dist="38100" dir="2700000" algn="tl">
                      <a:srgbClr val="000000">
                        <a:alpha val="43137"/>
                      </a:srgbClr>
                    </a:outerShdw>
                  </a:effectLst>
                </a:rPr>
                <a:t>、その生成過程を特定できないだろうか？</a:t>
              </a:r>
            </a:p>
          </p:txBody>
        </p:sp>
        <p:cxnSp>
          <p:nvCxnSpPr>
            <p:cNvPr id="28691" name="直線コネクタ 19"/>
            <p:cNvCxnSpPr>
              <a:cxnSpLocks noChangeShapeType="1"/>
            </p:cNvCxnSpPr>
            <p:nvPr/>
          </p:nvCxnSpPr>
          <p:spPr bwMode="auto">
            <a:xfrm rot="10800000" flipV="1">
              <a:off x="838200" y="4495800"/>
              <a:ext cx="6705600" cy="1828800"/>
            </a:xfrm>
            <a:prstGeom prst="line">
              <a:avLst/>
            </a:prstGeom>
            <a:noFill/>
            <a:ln w="38100" cap="rnd" algn="ctr">
              <a:solidFill>
                <a:srgbClr val="FF0000"/>
              </a:solidFill>
              <a:prstDash val="sysDot"/>
              <a:round/>
              <a:headEnd/>
              <a:tailEnd/>
            </a:ln>
          </p:spPr>
        </p:cxnSp>
        <p:cxnSp>
          <p:nvCxnSpPr>
            <p:cNvPr id="28692" name="直線コネクタ 21"/>
            <p:cNvCxnSpPr>
              <a:cxnSpLocks noChangeShapeType="1"/>
            </p:cNvCxnSpPr>
            <p:nvPr/>
          </p:nvCxnSpPr>
          <p:spPr bwMode="auto">
            <a:xfrm rot="5400000">
              <a:off x="8001001" y="5410200"/>
              <a:ext cx="1828800" cy="3175"/>
            </a:xfrm>
            <a:prstGeom prst="line">
              <a:avLst/>
            </a:prstGeom>
            <a:noFill/>
            <a:ln w="38100" cap="rnd" algn="ctr">
              <a:solidFill>
                <a:srgbClr val="FF0000"/>
              </a:solidFill>
              <a:prstDash val="sysDot"/>
              <a:round/>
              <a:headEnd/>
              <a:tailEnd/>
            </a:ln>
          </p:spPr>
        </p:cxnSp>
      </p:grpSp>
      <p:sp>
        <p:nvSpPr>
          <p:cNvPr id="28683" name="Text Box 13"/>
          <p:cNvSpPr txBox="1">
            <a:spLocks noChangeArrowheads="1"/>
          </p:cNvSpPr>
          <p:nvPr/>
        </p:nvSpPr>
        <p:spPr bwMode="auto">
          <a:xfrm>
            <a:off x="7539038" y="4691063"/>
            <a:ext cx="1376362" cy="338137"/>
          </a:xfrm>
          <a:prstGeom prst="rect">
            <a:avLst/>
          </a:prstGeom>
          <a:noFill/>
          <a:ln w="9525">
            <a:solidFill>
              <a:schemeClr val="tx1"/>
            </a:solidFill>
            <a:miter lim="800000"/>
            <a:headEnd/>
            <a:tailEnd/>
          </a:ln>
        </p:spPr>
        <p:txBody>
          <a:bodyPr wrap="none">
            <a:spAutoFit/>
          </a:bodyPr>
          <a:lstStyle/>
          <a:p>
            <a:pPr algn="ctr"/>
            <a:r>
              <a:rPr lang="en-US" altLang="ja-JP" sz="1600"/>
              <a:t>Fast</a:t>
            </a:r>
            <a:r>
              <a:rPr lang="en-US" altLang="ja-JP" sz="1400"/>
              <a:t> neutral</a:t>
            </a:r>
          </a:p>
        </p:txBody>
      </p:sp>
      <p:sp>
        <p:nvSpPr>
          <p:cNvPr id="28684" name="AutoShape 19"/>
          <p:cNvSpPr>
            <a:spLocks noChangeArrowheads="1"/>
          </p:cNvSpPr>
          <p:nvPr/>
        </p:nvSpPr>
        <p:spPr bwMode="auto">
          <a:xfrm>
            <a:off x="6248400" y="4767263"/>
            <a:ext cx="1290638" cy="228600"/>
          </a:xfrm>
          <a:prstGeom prst="rightArrow">
            <a:avLst>
              <a:gd name="adj1" fmla="val 50000"/>
              <a:gd name="adj2" fmla="val 137434"/>
            </a:avLst>
          </a:prstGeom>
          <a:noFill/>
          <a:ln w="9525">
            <a:solidFill>
              <a:schemeClr val="tx1"/>
            </a:solidFill>
            <a:miter lim="800000"/>
            <a:headEnd/>
            <a:tailEnd/>
          </a:ln>
        </p:spPr>
        <p:txBody>
          <a:bodyPr anchor="ctr"/>
          <a:lstStyle/>
          <a:p>
            <a:pPr algn="ctr"/>
            <a:endParaRPr lang="ja-JP" altLang="ja-JP" sz="1800"/>
          </a:p>
        </p:txBody>
      </p:sp>
      <p:sp>
        <p:nvSpPr>
          <p:cNvPr id="28685" name="AutoShape 24"/>
          <p:cNvSpPr>
            <a:spLocks noChangeArrowheads="1"/>
          </p:cNvSpPr>
          <p:nvPr/>
        </p:nvSpPr>
        <p:spPr bwMode="auto">
          <a:xfrm>
            <a:off x="6248400" y="5148263"/>
            <a:ext cx="1290638" cy="228600"/>
          </a:xfrm>
          <a:prstGeom prst="rightArrow">
            <a:avLst>
              <a:gd name="adj1" fmla="val 50000"/>
              <a:gd name="adj2" fmla="val 137434"/>
            </a:avLst>
          </a:prstGeom>
          <a:noFill/>
          <a:ln w="9525">
            <a:solidFill>
              <a:schemeClr val="tx1"/>
            </a:solidFill>
            <a:miter lim="800000"/>
            <a:headEnd/>
            <a:tailEnd/>
          </a:ln>
        </p:spPr>
        <p:txBody>
          <a:bodyPr wrap="none" anchor="ctr"/>
          <a:lstStyle/>
          <a:p>
            <a:pPr algn="ctr"/>
            <a:endParaRPr lang="ja-JP" altLang="ja-JP" sz="1800"/>
          </a:p>
        </p:txBody>
      </p:sp>
      <p:sp>
        <p:nvSpPr>
          <p:cNvPr id="28686" name="Text Box 12"/>
          <p:cNvSpPr txBox="1">
            <a:spLocks noChangeArrowheads="1"/>
          </p:cNvSpPr>
          <p:nvPr/>
        </p:nvSpPr>
        <p:spPr bwMode="auto">
          <a:xfrm>
            <a:off x="7539038" y="5148263"/>
            <a:ext cx="1371600" cy="338137"/>
          </a:xfrm>
          <a:prstGeom prst="rect">
            <a:avLst/>
          </a:prstGeom>
          <a:noFill/>
          <a:ln w="9525">
            <a:solidFill>
              <a:schemeClr val="tx1"/>
            </a:solidFill>
            <a:miter lim="800000"/>
            <a:headEnd/>
            <a:tailEnd/>
          </a:ln>
        </p:spPr>
        <p:txBody>
          <a:bodyPr>
            <a:spAutoFit/>
          </a:bodyPr>
          <a:lstStyle/>
          <a:p>
            <a:pPr algn="ctr"/>
            <a:r>
              <a:rPr lang="en-US" altLang="ja-JP" sz="1600"/>
              <a:t>Transport</a:t>
            </a:r>
          </a:p>
        </p:txBody>
      </p:sp>
      <p:pic>
        <p:nvPicPr>
          <p:cNvPr id="28687" name="Picture 20" descr="plate1_up"/>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876800" y="1066800"/>
            <a:ext cx="4038600" cy="2141538"/>
          </a:xfrm>
          <a:prstGeom prst="rect">
            <a:avLst/>
          </a:prstGeom>
          <a:noFill/>
          <a:ln w="9525">
            <a:noFill/>
            <a:miter lim="800000"/>
            <a:headEnd/>
            <a:tailEnd/>
          </a:ln>
        </p:spPr>
      </p:pic>
      <p:sp>
        <p:nvSpPr>
          <p:cNvPr id="28689" name="Rectangle 21"/>
          <p:cNvSpPr>
            <a:spLocks noChangeArrowheads="1"/>
          </p:cNvSpPr>
          <p:nvPr/>
        </p:nvSpPr>
        <p:spPr bwMode="auto">
          <a:xfrm>
            <a:off x="4953000" y="1295400"/>
            <a:ext cx="3810000" cy="838200"/>
          </a:xfrm>
          <a:prstGeom prst="rect">
            <a:avLst/>
          </a:prstGeom>
          <a:solidFill>
            <a:schemeClr val="accent1">
              <a:alpha val="20000"/>
            </a:schemeClr>
          </a:solidFill>
          <a:ln w="28575">
            <a:solidFill>
              <a:srgbClr val="0000FF"/>
            </a:solidFill>
            <a:prstDash val="lgDash"/>
            <a:miter lim="800000"/>
            <a:headEnd/>
            <a:tailEnd/>
          </a:ln>
        </p:spPr>
        <p:txBody>
          <a:bodyPr wrap="none" anchor="ctr"/>
          <a:lstStyle/>
          <a:p>
            <a:endParaRPr lang="ja-JP" altLang="en-US"/>
          </a:p>
        </p:txBody>
      </p:sp>
      <p:sp>
        <p:nvSpPr>
          <p:cNvPr id="2" name="スライド番号プレースホルダ 23"/>
          <p:cNvSpPr>
            <a:spLocks noGrp="1"/>
          </p:cNvSpPr>
          <p:nvPr>
            <p:ph type="sldNum" sz="quarter" idx="12"/>
          </p:nvPr>
        </p:nvSpPr>
        <p:spPr>
          <a:noFill/>
        </p:spPr>
        <p:txBody>
          <a:bodyPr/>
          <a:lstStyle/>
          <a:p>
            <a:fld id="{4042796D-C53C-40FF-BB62-B923499AD941}" type="slidenum">
              <a:rPr lang="en-US" altLang="ja-JP" smtClean="0"/>
              <a:pPr/>
              <a:t>6</a:t>
            </a:fld>
            <a:endParaRPr lang="en-US" altLang="ja-JP"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689"/>
                                        </p:tgtEl>
                                        <p:attrNameLst>
                                          <p:attrName>style.visibility</p:attrName>
                                        </p:attrNameLst>
                                      </p:cBhvr>
                                      <p:to>
                                        <p:strVal val="visible"/>
                                      </p:to>
                                    </p:set>
                                    <p:animEffect transition="in" filter="fade">
                                      <p:cBhvr>
                                        <p:cTn id="7" dur="500"/>
                                        <p:tgtEl>
                                          <p:spTgt spid="2868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3"/>
          <p:cNvSpPr>
            <a:spLocks noGrp="1" noChangeArrowheads="1"/>
          </p:cNvSpPr>
          <p:nvPr>
            <p:ph type="body" idx="4294967295"/>
          </p:nvPr>
        </p:nvSpPr>
        <p:spPr>
          <a:xfrm>
            <a:off x="304800" y="1143000"/>
            <a:ext cx="8610600" cy="1371600"/>
          </a:xfrm>
        </p:spPr>
        <p:txBody>
          <a:bodyPr/>
          <a:lstStyle/>
          <a:p>
            <a:pPr>
              <a:lnSpc>
                <a:spcPct val="80000"/>
              </a:lnSpc>
            </a:pPr>
            <a:r>
              <a:rPr lang="ja-JP" altLang="en-US" sz="1800" smtClean="0"/>
              <a:t>電子衝突による輝線強度は</a:t>
            </a:r>
          </a:p>
          <a:p>
            <a:pPr lvl="1">
              <a:lnSpc>
                <a:spcPct val="80000"/>
              </a:lnSpc>
            </a:pPr>
            <a:r>
              <a:rPr lang="ja-JP" altLang="en-US" sz="1600" smtClean="0"/>
              <a:t>原子の密度</a:t>
            </a:r>
          </a:p>
          <a:p>
            <a:pPr lvl="1">
              <a:lnSpc>
                <a:spcPct val="80000"/>
              </a:lnSpc>
            </a:pPr>
            <a:r>
              <a:rPr lang="ja-JP" altLang="en-US" sz="1600" smtClean="0"/>
              <a:t>背景電子の温度</a:t>
            </a:r>
          </a:p>
          <a:p>
            <a:pPr lvl="1">
              <a:lnSpc>
                <a:spcPct val="80000"/>
              </a:lnSpc>
            </a:pPr>
            <a:r>
              <a:rPr lang="ja-JP" altLang="en-US" sz="1600" smtClean="0"/>
              <a:t>背景電子の密度に依存する。</a:t>
            </a:r>
          </a:p>
          <a:p>
            <a:pPr>
              <a:lnSpc>
                <a:spcPct val="80000"/>
              </a:lnSpc>
            </a:pPr>
            <a:r>
              <a:rPr lang="en-US" altLang="ja-JP" sz="1800" smtClean="0"/>
              <a:t>1</a:t>
            </a:r>
            <a:r>
              <a:rPr lang="ja-JP" altLang="en-US" sz="1800" smtClean="0"/>
              <a:t>種類のイオンが複数の波長の輝線を発する。</a:t>
            </a:r>
          </a:p>
        </p:txBody>
      </p:sp>
      <p:sp>
        <p:nvSpPr>
          <p:cNvPr id="18437" name="Rectangle 4"/>
          <p:cNvSpPr>
            <a:spLocks noGrp="1" noChangeArrowheads="1"/>
          </p:cNvSpPr>
          <p:nvPr>
            <p:ph type="title" idx="4294967295"/>
          </p:nvPr>
        </p:nvSpPr>
        <p:spPr>
          <a:xfrm>
            <a:off x="457200" y="304800"/>
            <a:ext cx="8229600" cy="720725"/>
          </a:xfrm>
        </p:spPr>
        <p:txBody>
          <a:bodyPr/>
          <a:lstStyle/>
          <a:p>
            <a:pPr>
              <a:defRPr/>
            </a:pPr>
            <a:r>
              <a:rPr lang="ja-JP" altLang="en-US" u="sng" dirty="0" smtClean="0"/>
              <a:t>スペクトル診断</a:t>
            </a:r>
          </a:p>
        </p:txBody>
      </p:sp>
      <p:sp>
        <p:nvSpPr>
          <p:cNvPr id="30723" name="Text Box 11"/>
          <p:cNvSpPr txBox="1">
            <a:spLocks noChangeArrowheads="1"/>
          </p:cNvSpPr>
          <p:nvPr/>
        </p:nvSpPr>
        <p:spPr bwMode="auto">
          <a:xfrm>
            <a:off x="3352800" y="3048000"/>
            <a:ext cx="2743200" cy="338138"/>
          </a:xfrm>
          <a:prstGeom prst="rect">
            <a:avLst/>
          </a:prstGeom>
          <a:noFill/>
          <a:ln w="9525">
            <a:noFill/>
            <a:miter lim="800000"/>
            <a:headEnd/>
            <a:tailEnd/>
          </a:ln>
        </p:spPr>
        <p:txBody>
          <a:bodyPr>
            <a:spAutoFit/>
          </a:bodyPr>
          <a:lstStyle/>
          <a:p>
            <a:r>
              <a:rPr lang="ja-JP" altLang="en-US" sz="1600"/>
              <a:t>電子温度</a:t>
            </a:r>
            <a:r>
              <a:rPr lang="ja-JP" altLang="en-US" sz="1600" b="0"/>
              <a:t>と輝線強度比の関係</a:t>
            </a:r>
          </a:p>
        </p:txBody>
      </p:sp>
      <p:grpSp>
        <p:nvGrpSpPr>
          <p:cNvPr id="30724" name="グループ化 19"/>
          <p:cNvGrpSpPr>
            <a:grpSpLocks/>
          </p:cNvGrpSpPr>
          <p:nvPr/>
        </p:nvGrpSpPr>
        <p:grpSpPr bwMode="auto">
          <a:xfrm>
            <a:off x="609600" y="4495800"/>
            <a:ext cx="1524000" cy="1752600"/>
            <a:chOff x="533400" y="5089843"/>
            <a:chExt cx="1143000" cy="1006157"/>
          </a:xfrm>
        </p:grpSpPr>
        <p:sp>
          <p:nvSpPr>
            <p:cNvPr id="30735" name="Line 9"/>
            <p:cNvSpPr>
              <a:spLocks noChangeShapeType="1"/>
            </p:cNvSpPr>
            <p:nvPr/>
          </p:nvSpPr>
          <p:spPr bwMode="auto">
            <a:xfrm>
              <a:off x="533400" y="5089843"/>
              <a:ext cx="838200" cy="0"/>
            </a:xfrm>
            <a:prstGeom prst="line">
              <a:avLst/>
            </a:prstGeom>
            <a:noFill/>
            <a:ln w="19050">
              <a:solidFill>
                <a:srgbClr val="FF0000"/>
              </a:solidFill>
              <a:prstDash val="dash"/>
              <a:round/>
              <a:headEnd/>
              <a:tailEnd type="triangle" w="med" len="med"/>
            </a:ln>
          </p:spPr>
          <p:txBody>
            <a:bodyPr/>
            <a:lstStyle/>
            <a:p>
              <a:endParaRPr lang="ja-JP" altLang="en-US"/>
            </a:p>
          </p:txBody>
        </p:sp>
        <p:sp>
          <p:nvSpPr>
            <p:cNvPr id="30736" name="Line 10"/>
            <p:cNvSpPr>
              <a:spLocks noChangeShapeType="1"/>
            </p:cNvSpPr>
            <p:nvPr/>
          </p:nvSpPr>
          <p:spPr bwMode="auto">
            <a:xfrm>
              <a:off x="1371600" y="5181600"/>
              <a:ext cx="0" cy="762000"/>
            </a:xfrm>
            <a:prstGeom prst="line">
              <a:avLst/>
            </a:prstGeom>
            <a:noFill/>
            <a:ln w="19050">
              <a:solidFill>
                <a:srgbClr val="FF0000"/>
              </a:solidFill>
              <a:prstDash val="dash"/>
              <a:round/>
              <a:headEnd/>
              <a:tailEnd type="triangle" w="med" len="med"/>
            </a:ln>
          </p:spPr>
          <p:txBody>
            <a:bodyPr/>
            <a:lstStyle/>
            <a:p>
              <a:endParaRPr lang="ja-JP" altLang="en-US"/>
            </a:p>
          </p:txBody>
        </p:sp>
        <p:sp>
          <p:nvSpPr>
            <p:cNvPr id="30737" name="Oval 12"/>
            <p:cNvSpPr>
              <a:spLocks noChangeArrowheads="1"/>
            </p:cNvSpPr>
            <p:nvPr/>
          </p:nvSpPr>
          <p:spPr bwMode="auto">
            <a:xfrm>
              <a:off x="1143000" y="5638800"/>
              <a:ext cx="533400" cy="457200"/>
            </a:xfrm>
            <a:prstGeom prst="ellipse">
              <a:avLst/>
            </a:prstGeom>
            <a:noFill/>
            <a:ln w="19050">
              <a:solidFill>
                <a:srgbClr val="FF0000"/>
              </a:solidFill>
              <a:round/>
              <a:headEnd/>
              <a:tailEnd/>
            </a:ln>
          </p:spPr>
          <p:txBody>
            <a:bodyPr wrap="none" anchor="ctr"/>
            <a:lstStyle/>
            <a:p>
              <a:pPr algn="ctr"/>
              <a:endParaRPr lang="ja-JP" altLang="en-US" sz="1800" b="0">
                <a:solidFill>
                  <a:schemeClr val="bg1"/>
                </a:solidFill>
              </a:endParaRPr>
            </a:p>
          </p:txBody>
        </p:sp>
      </p:grpSp>
      <p:pic>
        <p:nvPicPr>
          <p:cNvPr id="30725" name="Picture 15"/>
          <p:cNvPicPr>
            <a:picLocks noChangeAspect="1" noChangeArrowheads="1"/>
          </p:cNvPicPr>
          <p:nvPr/>
        </p:nvPicPr>
        <p:blipFill>
          <a:blip r:embed="rId3"/>
          <a:srcRect/>
          <a:stretch>
            <a:fillRect/>
          </a:stretch>
        </p:blipFill>
        <p:spPr bwMode="auto">
          <a:xfrm>
            <a:off x="2971800" y="3276600"/>
            <a:ext cx="3276600" cy="3268663"/>
          </a:xfrm>
          <a:prstGeom prst="rect">
            <a:avLst/>
          </a:prstGeom>
          <a:noFill/>
          <a:ln w="9525">
            <a:noFill/>
            <a:miter lim="800000"/>
            <a:headEnd/>
            <a:tailEnd/>
          </a:ln>
        </p:spPr>
      </p:pic>
      <p:sp>
        <p:nvSpPr>
          <p:cNvPr id="30726" name="Text Box 19"/>
          <p:cNvSpPr txBox="1">
            <a:spLocks noChangeArrowheads="1"/>
          </p:cNvSpPr>
          <p:nvPr/>
        </p:nvSpPr>
        <p:spPr bwMode="auto">
          <a:xfrm>
            <a:off x="266700" y="2667000"/>
            <a:ext cx="8610600" cy="366713"/>
          </a:xfrm>
          <a:prstGeom prst="rect">
            <a:avLst/>
          </a:prstGeom>
          <a:noFill/>
          <a:ln w="9525">
            <a:noFill/>
            <a:miter lim="800000"/>
            <a:headEnd/>
            <a:tailEnd/>
          </a:ln>
        </p:spPr>
        <p:txBody>
          <a:bodyPr>
            <a:spAutoFit/>
          </a:bodyPr>
          <a:lstStyle/>
          <a:p>
            <a:r>
              <a:rPr lang="ja-JP" altLang="en-US" sz="1800" b="0"/>
              <a:t>例：</a:t>
            </a:r>
            <a:r>
              <a:rPr lang="en-US" altLang="ja-JP" sz="1800" b="0"/>
              <a:t>2</a:t>
            </a:r>
            <a:r>
              <a:rPr lang="ja-JP" altLang="en-US" sz="1800" b="0"/>
              <a:t>価硫黄が発する</a:t>
            </a:r>
            <a:r>
              <a:rPr lang="en-US" altLang="ja-JP" sz="1800" b="0"/>
              <a:t>4</a:t>
            </a:r>
            <a:r>
              <a:rPr lang="ja-JP" altLang="en-US" sz="1800" b="0"/>
              <a:t>種類の輝線（</a:t>
            </a:r>
            <a:r>
              <a:rPr lang="en-US" altLang="ja-JP" sz="1800" b="0"/>
              <a:t>680, 701, 822, 1077 Å</a:t>
            </a:r>
            <a:r>
              <a:rPr lang="ja-JP" altLang="en-US" sz="1800" b="0"/>
              <a:t>）の強度比をプロット</a:t>
            </a:r>
          </a:p>
        </p:txBody>
      </p:sp>
      <p:sp>
        <p:nvSpPr>
          <p:cNvPr id="30727" name="Text Box 11"/>
          <p:cNvSpPr txBox="1">
            <a:spLocks noChangeArrowheads="1"/>
          </p:cNvSpPr>
          <p:nvPr/>
        </p:nvSpPr>
        <p:spPr bwMode="auto">
          <a:xfrm>
            <a:off x="381000" y="3092450"/>
            <a:ext cx="3048000" cy="336550"/>
          </a:xfrm>
          <a:prstGeom prst="rect">
            <a:avLst/>
          </a:prstGeom>
          <a:noFill/>
          <a:ln w="9525">
            <a:noFill/>
            <a:miter lim="800000"/>
            <a:headEnd/>
            <a:tailEnd/>
          </a:ln>
        </p:spPr>
        <p:txBody>
          <a:bodyPr>
            <a:spAutoFit/>
          </a:bodyPr>
          <a:lstStyle/>
          <a:p>
            <a:r>
              <a:rPr lang="ja-JP" altLang="en-US" sz="1600"/>
              <a:t>電子密度</a:t>
            </a:r>
            <a:r>
              <a:rPr lang="ja-JP" altLang="en-US" sz="1600" b="0"/>
              <a:t>と輝線強度比の関係</a:t>
            </a:r>
          </a:p>
        </p:txBody>
      </p:sp>
      <p:pic>
        <p:nvPicPr>
          <p:cNvPr id="30728" name="Picture 14"/>
          <p:cNvPicPr>
            <a:picLocks noChangeAspect="1" noChangeArrowheads="1"/>
          </p:cNvPicPr>
          <p:nvPr/>
        </p:nvPicPr>
        <p:blipFill>
          <a:blip r:embed="rId4"/>
          <a:srcRect/>
          <a:stretch>
            <a:fillRect/>
          </a:stretch>
        </p:blipFill>
        <p:spPr bwMode="auto">
          <a:xfrm>
            <a:off x="0" y="3276600"/>
            <a:ext cx="3429000" cy="3233738"/>
          </a:xfrm>
          <a:prstGeom prst="rect">
            <a:avLst/>
          </a:prstGeom>
          <a:noFill/>
          <a:ln w="9525">
            <a:noFill/>
            <a:miter lim="800000"/>
            <a:headEnd/>
            <a:tailEnd/>
          </a:ln>
        </p:spPr>
      </p:pic>
      <p:grpSp>
        <p:nvGrpSpPr>
          <p:cNvPr id="30729" name="グループ化 19"/>
          <p:cNvGrpSpPr>
            <a:grpSpLocks/>
          </p:cNvGrpSpPr>
          <p:nvPr/>
        </p:nvGrpSpPr>
        <p:grpSpPr bwMode="auto">
          <a:xfrm>
            <a:off x="3581400" y="5105400"/>
            <a:ext cx="1219200" cy="1066800"/>
            <a:chOff x="533400" y="5089843"/>
            <a:chExt cx="1143000" cy="1006157"/>
          </a:xfrm>
        </p:grpSpPr>
        <p:sp>
          <p:nvSpPr>
            <p:cNvPr id="30732" name="Line 9"/>
            <p:cNvSpPr>
              <a:spLocks noChangeShapeType="1"/>
            </p:cNvSpPr>
            <p:nvPr/>
          </p:nvSpPr>
          <p:spPr bwMode="auto">
            <a:xfrm>
              <a:off x="533400" y="5089843"/>
              <a:ext cx="838200" cy="0"/>
            </a:xfrm>
            <a:prstGeom prst="line">
              <a:avLst/>
            </a:prstGeom>
            <a:noFill/>
            <a:ln w="19050">
              <a:solidFill>
                <a:srgbClr val="FF0000"/>
              </a:solidFill>
              <a:prstDash val="dash"/>
              <a:round/>
              <a:headEnd/>
              <a:tailEnd type="triangle" w="med" len="med"/>
            </a:ln>
          </p:spPr>
          <p:txBody>
            <a:bodyPr/>
            <a:lstStyle/>
            <a:p>
              <a:endParaRPr lang="ja-JP" altLang="en-US"/>
            </a:p>
          </p:txBody>
        </p:sp>
        <p:sp>
          <p:nvSpPr>
            <p:cNvPr id="30733" name="Line 10"/>
            <p:cNvSpPr>
              <a:spLocks noChangeShapeType="1"/>
            </p:cNvSpPr>
            <p:nvPr/>
          </p:nvSpPr>
          <p:spPr bwMode="auto">
            <a:xfrm>
              <a:off x="1371600" y="5181600"/>
              <a:ext cx="0" cy="762000"/>
            </a:xfrm>
            <a:prstGeom prst="line">
              <a:avLst/>
            </a:prstGeom>
            <a:noFill/>
            <a:ln w="19050">
              <a:solidFill>
                <a:srgbClr val="FF0000"/>
              </a:solidFill>
              <a:prstDash val="dash"/>
              <a:round/>
              <a:headEnd/>
              <a:tailEnd type="triangle" w="med" len="med"/>
            </a:ln>
          </p:spPr>
          <p:txBody>
            <a:bodyPr/>
            <a:lstStyle/>
            <a:p>
              <a:endParaRPr lang="ja-JP" altLang="en-US"/>
            </a:p>
          </p:txBody>
        </p:sp>
        <p:sp>
          <p:nvSpPr>
            <p:cNvPr id="30734" name="Oval 12"/>
            <p:cNvSpPr>
              <a:spLocks noChangeArrowheads="1"/>
            </p:cNvSpPr>
            <p:nvPr/>
          </p:nvSpPr>
          <p:spPr bwMode="auto">
            <a:xfrm>
              <a:off x="1143000" y="5638800"/>
              <a:ext cx="533400" cy="457200"/>
            </a:xfrm>
            <a:prstGeom prst="ellipse">
              <a:avLst/>
            </a:prstGeom>
            <a:noFill/>
            <a:ln w="19050">
              <a:solidFill>
                <a:srgbClr val="FF0000"/>
              </a:solidFill>
              <a:round/>
              <a:headEnd/>
              <a:tailEnd/>
            </a:ln>
          </p:spPr>
          <p:txBody>
            <a:bodyPr wrap="none" anchor="ctr"/>
            <a:lstStyle/>
            <a:p>
              <a:pPr algn="ctr"/>
              <a:endParaRPr lang="ja-JP" altLang="en-US" sz="1800" b="0">
                <a:solidFill>
                  <a:schemeClr val="bg1"/>
                </a:solidFill>
              </a:endParaRPr>
            </a:p>
          </p:txBody>
        </p:sp>
      </p:grpSp>
      <p:pic>
        <p:nvPicPr>
          <p:cNvPr id="30730" name="Picture 16"/>
          <p:cNvPicPr>
            <a:picLocks noChangeAspect="1" noChangeArrowheads="1"/>
          </p:cNvPicPr>
          <p:nvPr/>
        </p:nvPicPr>
        <p:blipFill>
          <a:blip r:embed="rId5"/>
          <a:srcRect/>
          <a:stretch>
            <a:fillRect/>
          </a:stretch>
        </p:blipFill>
        <p:spPr bwMode="auto">
          <a:xfrm>
            <a:off x="5929313" y="3352800"/>
            <a:ext cx="3214687" cy="3200400"/>
          </a:xfrm>
          <a:prstGeom prst="rect">
            <a:avLst/>
          </a:prstGeom>
          <a:noFill/>
          <a:ln w="9525">
            <a:noFill/>
            <a:miter lim="800000"/>
            <a:headEnd/>
            <a:tailEnd/>
          </a:ln>
        </p:spPr>
      </p:pic>
      <p:sp>
        <p:nvSpPr>
          <p:cNvPr id="30731" name="Text Box 11"/>
          <p:cNvSpPr txBox="1">
            <a:spLocks noChangeArrowheads="1"/>
          </p:cNvSpPr>
          <p:nvPr/>
        </p:nvSpPr>
        <p:spPr bwMode="auto">
          <a:xfrm>
            <a:off x="6343650" y="3124200"/>
            <a:ext cx="2800350" cy="304800"/>
          </a:xfrm>
          <a:prstGeom prst="rect">
            <a:avLst/>
          </a:prstGeom>
          <a:noFill/>
          <a:ln w="9525">
            <a:noFill/>
            <a:miter lim="800000"/>
            <a:headEnd/>
            <a:tailEnd/>
          </a:ln>
        </p:spPr>
        <p:txBody>
          <a:bodyPr>
            <a:spAutoFit/>
          </a:bodyPr>
          <a:lstStyle/>
          <a:p>
            <a:r>
              <a:rPr lang="ja-JP" altLang="en-US" sz="1400"/>
              <a:t>高温電子密度</a:t>
            </a:r>
            <a:r>
              <a:rPr lang="ja-JP" altLang="en-US" sz="1400" b="0"/>
              <a:t>と輝線強度比の関係</a:t>
            </a:r>
          </a:p>
        </p:txBody>
      </p:sp>
      <p:grpSp>
        <p:nvGrpSpPr>
          <p:cNvPr id="30739" name="グループ化 19"/>
          <p:cNvGrpSpPr>
            <a:grpSpLocks/>
          </p:cNvGrpSpPr>
          <p:nvPr/>
        </p:nvGrpSpPr>
        <p:grpSpPr bwMode="auto">
          <a:xfrm>
            <a:off x="6477000" y="4648200"/>
            <a:ext cx="1219200" cy="1600200"/>
            <a:chOff x="533400" y="5089843"/>
            <a:chExt cx="1143000" cy="1006157"/>
          </a:xfrm>
        </p:grpSpPr>
        <p:sp>
          <p:nvSpPr>
            <p:cNvPr id="30740" name="Line 9"/>
            <p:cNvSpPr>
              <a:spLocks noChangeShapeType="1"/>
            </p:cNvSpPr>
            <p:nvPr/>
          </p:nvSpPr>
          <p:spPr bwMode="auto">
            <a:xfrm>
              <a:off x="533400" y="5089843"/>
              <a:ext cx="838200" cy="0"/>
            </a:xfrm>
            <a:prstGeom prst="line">
              <a:avLst/>
            </a:prstGeom>
            <a:noFill/>
            <a:ln w="19050">
              <a:solidFill>
                <a:srgbClr val="FF0000"/>
              </a:solidFill>
              <a:prstDash val="dash"/>
              <a:round/>
              <a:headEnd/>
              <a:tailEnd type="triangle" w="med" len="med"/>
            </a:ln>
          </p:spPr>
          <p:txBody>
            <a:bodyPr/>
            <a:lstStyle/>
            <a:p>
              <a:endParaRPr lang="ja-JP" altLang="en-US"/>
            </a:p>
          </p:txBody>
        </p:sp>
        <p:sp>
          <p:nvSpPr>
            <p:cNvPr id="30741" name="Line 10"/>
            <p:cNvSpPr>
              <a:spLocks noChangeShapeType="1"/>
            </p:cNvSpPr>
            <p:nvPr/>
          </p:nvSpPr>
          <p:spPr bwMode="auto">
            <a:xfrm>
              <a:off x="1371600" y="5181600"/>
              <a:ext cx="0" cy="762000"/>
            </a:xfrm>
            <a:prstGeom prst="line">
              <a:avLst/>
            </a:prstGeom>
            <a:noFill/>
            <a:ln w="19050">
              <a:solidFill>
                <a:srgbClr val="FF0000"/>
              </a:solidFill>
              <a:prstDash val="dash"/>
              <a:round/>
              <a:headEnd/>
              <a:tailEnd type="triangle" w="med" len="med"/>
            </a:ln>
          </p:spPr>
          <p:txBody>
            <a:bodyPr/>
            <a:lstStyle/>
            <a:p>
              <a:endParaRPr lang="ja-JP" altLang="en-US"/>
            </a:p>
          </p:txBody>
        </p:sp>
        <p:sp>
          <p:nvSpPr>
            <p:cNvPr id="30742" name="Oval 12"/>
            <p:cNvSpPr>
              <a:spLocks noChangeArrowheads="1"/>
            </p:cNvSpPr>
            <p:nvPr/>
          </p:nvSpPr>
          <p:spPr bwMode="auto">
            <a:xfrm>
              <a:off x="1143000" y="5638800"/>
              <a:ext cx="533400" cy="457200"/>
            </a:xfrm>
            <a:prstGeom prst="ellipse">
              <a:avLst/>
            </a:prstGeom>
            <a:noFill/>
            <a:ln w="19050">
              <a:solidFill>
                <a:srgbClr val="FF0000"/>
              </a:solidFill>
              <a:round/>
              <a:headEnd/>
              <a:tailEnd/>
            </a:ln>
          </p:spPr>
          <p:txBody>
            <a:bodyPr wrap="none" anchor="ctr"/>
            <a:lstStyle/>
            <a:p>
              <a:pPr algn="ctr"/>
              <a:endParaRPr lang="ja-JP" altLang="en-US" sz="1800" b="0">
                <a:solidFill>
                  <a:schemeClr val="bg1"/>
                </a:solidFill>
              </a:endParaRPr>
            </a:p>
          </p:txBody>
        </p:sp>
      </p:gr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381000" y="304800"/>
            <a:ext cx="8229600" cy="720725"/>
          </a:xfrm>
        </p:spPr>
        <p:txBody>
          <a:bodyPr/>
          <a:lstStyle/>
          <a:p>
            <a:pPr eaLnBrk="1" hangingPunct="1">
              <a:defRPr/>
            </a:pPr>
            <a:r>
              <a:rPr lang="ja-JP" altLang="en-US" u="sng" dirty="0" smtClean="0"/>
              <a:t>スペクトル診断の実用例　</a:t>
            </a:r>
            <a:r>
              <a:rPr lang="en-US" altLang="ja-JP" u="sng" dirty="0" smtClean="0"/>
              <a:t>-</a:t>
            </a:r>
            <a:r>
              <a:rPr lang="ja-JP" altLang="en-US" u="sng" dirty="0" smtClean="0"/>
              <a:t>鉄イオン</a:t>
            </a:r>
            <a:r>
              <a:rPr lang="en-US" altLang="ja-JP" u="sng" dirty="0" smtClean="0"/>
              <a:t>-</a:t>
            </a:r>
            <a:endParaRPr lang="ja-JP" altLang="en-US" u="sng" dirty="0" smtClean="0"/>
          </a:p>
        </p:txBody>
      </p:sp>
      <p:sp>
        <p:nvSpPr>
          <p:cNvPr id="755714" name="コンテンツ プレースホルダ 2"/>
          <p:cNvSpPr>
            <a:spLocks noGrp="1"/>
          </p:cNvSpPr>
          <p:nvPr>
            <p:ph idx="4294967295"/>
          </p:nvPr>
        </p:nvSpPr>
        <p:spPr>
          <a:xfrm>
            <a:off x="228600" y="1219200"/>
            <a:ext cx="4724400" cy="2057400"/>
          </a:xfrm>
        </p:spPr>
        <p:txBody>
          <a:bodyPr/>
          <a:lstStyle/>
          <a:p>
            <a:pPr eaLnBrk="1" hangingPunct="1">
              <a:lnSpc>
                <a:spcPct val="80000"/>
              </a:lnSpc>
            </a:pPr>
            <a:r>
              <a:rPr lang="ja-JP" altLang="en-US" sz="1800" smtClean="0"/>
              <a:t>ひので衛星搭載の極端紫外分光器（</a:t>
            </a:r>
            <a:r>
              <a:rPr lang="en-US" altLang="ja-JP" sz="1800" smtClean="0"/>
              <a:t>EIS</a:t>
            </a:r>
            <a:r>
              <a:rPr lang="ja-JP" altLang="en-US" sz="1800" smtClean="0"/>
              <a:t>）の解析例</a:t>
            </a:r>
            <a:endParaRPr lang="en-US" altLang="ja-JP" sz="1800" smtClean="0"/>
          </a:p>
          <a:p>
            <a:pPr lvl="1" eaLnBrk="1" hangingPunct="1">
              <a:lnSpc>
                <a:spcPct val="80000"/>
              </a:lnSpc>
            </a:pPr>
            <a:r>
              <a:rPr lang="ja-JP" altLang="en-US" sz="1500" smtClean="0"/>
              <a:t>波長分解能：</a:t>
            </a:r>
            <a:r>
              <a:rPr lang="en-US" altLang="ja-JP" sz="1500" smtClean="0"/>
              <a:t>~0.06A FWHM</a:t>
            </a:r>
          </a:p>
          <a:p>
            <a:pPr lvl="1" eaLnBrk="1" hangingPunct="1">
              <a:lnSpc>
                <a:spcPct val="80000"/>
              </a:lnSpc>
            </a:pPr>
            <a:r>
              <a:rPr lang="ja-JP" altLang="en-US" sz="1500" smtClean="0"/>
              <a:t>鉄</a:t>
            </a:r>
            <a:r>
              <a:rPr lang="en-US" altLang="ja-JP" sz="1500" smtClean="0"/>
              <a:t>XIII</a:t>
            </a:r>
            <a:r>
              <a:rPr lang="ja-JP" altLang="en-US" sz="1500" smtClean="0"/>
              <a:t>が発する輝線の強度比から電子密度を導出</a:t>
            </a:r>
            <a:endParaRPr lang="en-US" altLang="ja-JP" sz="1500" smtClean="0"/>
          </a:p>
          <a:p>
            <a:pPr lvl="1" eaLnBrk="1" hangingPunct="1">
              <a:lnSpc>
                <a:spcPct val="80000"/>
              </a:lnSpc>
            </a:pPr>
            <a:r>
              <a:rPr lang="ja-JP" altLang="en-US" sz="1700" smtClean="0"/>
              <a:t>観測の特徴</a:t>
            </a:r>
            <a:endParaRPr lang="en-US" altLang="ja-JP" sz="1700" smtClean="0"/>
          </a:p>
          <a:p>
            <a:pPr lvl="2" eaLnBrk="1" hangingPunct="1">
              <a:lnSpc>
                <a:spcPct val="80000"/>
              </a:lnSpc>
            </a:pPr>
            <a:r>
              <a:rPr lang="ja-JP" altLang="en-US" sz="1300" smtClean="0"/>
              <a:t>波長分解能が非常に高く、スペクトルの混入がない。</a:t>
            </a:r>
            <a:endParaRPr lang="en-US" altLang="ja-JP" sz="1300" smtClean="0"/>
          </a:p>
          <a:p>
            <a:pPr lvl="2" eaLnBrk="1" hangingPunct="1">
              <a:lnSpc>
                <a:spcPct val="80000"/>
              </a:lnSpc>
            </a:pPr>
            <a:r>
              <a:rPr lang="ja-JP" altLang="en-US" sz="1300" smtClean="0"/>
              <a:t>対象が大強度なのでカウント数を稼げる（</a:t>
            </a:r>
            <a:r>
              <a:rPr lang="en-US" altLang="ja-JP" sz="1300" smtClean="0"/>
              <a:t>S/N</a:t>
            </a:r>
            <a:r>
              <a:rPr lang="ja-JP" altLang="en-US" sz="1300" smtClean="0"/>
              <a:t>がよい）</a:t>
            </a:r>
            <a:endParaRPr lang="en-US" altLang="ja-JP" sz="1300" smtClean="0"/>
          </a:p>
        </p:txBody>
      </p:sp>
      <p:pic>
        <p:nvPicPr>
          <p:cNvPr id="755715" name="Picture 2"/>
          <p:cNvPicPr>
            <a:picLocks noChangeAspect="1" noChangeArrowheads="1"/>
          </p:cNvPicPr>
          <p:nvPr/>
        </p:nvPicPr>
        <p:blipFill>
          <a:blip r:embed="rId2"/>
          <a:srcRect/>
          <a:stretch>
            <a:fillRect/>
          </a:stretch>
        </p:blipFill>
        <p:spPr bwMode="auto">
          <a:xfrm>
            <a:off x="5062538" y="949325"/>
            <a:ext cx="3844925" cy="2857500"/>
          </a:xfrm>
          <a:prstGeom prst="rect">
            <a:avLst/>
          </a:prstGeom>
          <a:noFill/>
          <a:ln w="9525">
            <a:noFill/>
            <a:miter lim="800000"/>
            <a:headEnd/>
            <a:tailEnd/>
          </a:ln>
        </p:spPr>
      </p:pic>
      <p:sp>
        <p:nvSpPr>
          <p:cNvPr id="755716" name="テキスト ボックス 4"/>
          <p:cNvSpPr txBox="1">
            <a:spLocks noChangeArrowheads="1"/>
          </p:cNvSpPr>
          <p:nvPr/>
        </p:nvSpPr>
        <p:spPr bwMode="auto">
          <a:xfrm>
            <a:off x="6072188" y="3878263"/>
            <a:ext cx="2857500" cy="523875"/>
          </a:xfrm>
          <a:prstGeom prst="rect">
            <a:avLst/>
          </a:prstGeom>
          <a:noFill/>
          <a:ln w="9525">
            <a:noFill/>
            <a:miter lim="800000"/>
            <a:headEnd/>
            <a:tailEnd/>
          </a:ln>
        </p:spPr>
        <p:txBody>
          <a:bodyPr>
            <a:spAutoFit/>
          </a:bodyPr>
          <a:lstStyle/>
          <a:p>
            <a:r>
              <a:rPr lang="ja-JP" altLang="en-US" sz="1400" b="0">
                <a:latin typeface="Arial" charset="0"/>
              </a:rPr>
              <a:t>太陽活動領域の極端紫外スペクトル</a:t>
            </a:r>
            <a:endParaRPr lang="en-US" altLang="ja-JP" sz="1400" b="0">
              <a:latin typeface="Arial" charset="0"/>
            </a:endParaRPr>
          </a:p>
          <a:p>
            <a:r>
              <a:rPr lang="ja-JP" altLang="en-US" sz="1400" b="0">
                <a:latin typeface="Arial" charset="0"/>
              </a:rPr>
              <a:t>（</a:t>
            </a:r>
            <a:r>
              <a:rPr lang="en-US" altLang="ja-JP" sz="1400" b="0">
                <a:latin typeface="Arial" charset="0"/>
              </a:rPr>
              <a:t>Watanabe et al. 2009</a:t>
            </a:r>
            <a:r>
              <a:rPr lang="ja-JP" altLang="en-US" sz="1400" b="0">
                <a:latin typeface="Arial" charset="0"/>
              </a:rPr>
              <a:t>）</a:t>
            </a:r>
          </a:p>
        </p:txBody>
      </p:sp>
      <p:sp>
        <p:nvSpPr>
          <p:cNvPr id="6" name="下矢印 5"/>
          <p:cNvSpPr/>
          <p:nvPr/>
        </p:nvSpPr>
        <p:spPr>
          <a:xfrm>
            <a:off x="6786563" y="1806575"/>
            <a:ext cx="214312" cy="35718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800" b="0"/>
          </a:p>
        </p:txBody>
      </p:sp>
      <p:pic>
        <p:nvPicPr>
          <p:cNvPr id="755718" name="Picture 3"/>
          <p:cNvPicPr>
            <a:picLocks noChangeAspect="1" noChangeArrowheads="1"/>
          </p:cNvPicPr>
          <p:nvPr/>
        </p:nvPicPr>
        <p:blipFill>
          <a:blip r:embed="rId3"/>
          <a:srcRect/>
          <a:stretch>
            <a:fillRect/>
          </a:stretch>
        </p:blipFill>
        <p:spPr bwMode="auto">
          <a:xfrm>
            <a:off x="3328988" y="3319463"/>
            <a:ext cx="1895475" cy="3071812"/>
          </a:xfrm>
          <a:prstGeom prst="rect">
            <a:avLst/>
          </a:prstGeom>
          <a:noFill/>
          <a:ln w="9525">
            <a:noFill/>
            <a:miter lim="800000"/>
            <a:headEnd/>
            <a:tailEnd/>
          </a:ln>
        </p:spPr>
      </p:pic>
      <p:pic>
        <p:nvPicPr>
          <p:cNvPr id="755719" name="Picture 4"/>
          <p:cNvPicPr>
            <a:picLocks noChangeAspect="1" noChangeArrowheads="1"/>
          </p:cNvPicPr>
          <p:nvPr/>
        </p:nvPicPr>
        <p:blipFill>
          <a:blip r:embed="rId4"/>
          <a:srcRect/>
          <a:stretch>
            <a:fillRect/>
          </a:stretch>
        </p:blipFill>
        <p:spPr bwMode="auto">
          <a:xfrm>
            <a:off x="71438" y="3352800"/>
            <a:ext cx="2143125" cy="3081338"/>
          </a:xfrm>
          <a:prstGeom prst="rect">
            <a:avLst/>
          </a:prstGeom>
          <a:noFill/>
          <a:ln w="9525">
            <a:noFill/>
            <a:miter lim="800000"/>
            <a:headEnd/>
            <a:tailEnd/>
          </a:ln>
        </p:spPr>
      </p:pic>
      <p:sp>
        <p:nvSpPr>
          <p:cNvPr id="9" name="下矢印 8"/>
          <p:cNvSpPr/>
          <p:nvPr/>
        </p:nvSpPr>
        <p:spPr>
          <a:xfrm rot="10800000" flipH="1">
            <a:off x="7429520" y="1378490"/>
            <a:ext cx="217888" cy="357190"/>
          </a:xfrm>
          <a:prstGeom prst="downArrow">
            <a:avLst/>
          </a:prstGeom>
          <a:solidFill>
            <a:srgbClr val="FF0000"/>
          </a:solidFill>
          <a:ln>
            <a:no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800" b="0"/>
          </a:p>
        </p:txBody>
      </p:sp>
      <p:sp>
        <p:nvSpPr>
          <p:cNvPr id="755721" name="テキスト ボックス 10"/>
          <p:cNvSpPr txBox="1">
            <a:spLocks noChangeArrowheads="1"/>
          </p:cNvSpPr>
          <p:nvPr/>
        </p:nvSpPr>
        <p:spPr bwMode="auto">
          <a:xfrm>
            <a:off x="7767638" y="1449388"/>
            <a:ext cx="804862" cy="307975"/>
          </a:xfrm>
          <a:prstGeom prst="rect">
            <a:avLst/>
          </a:prstGeom>
          <a:solidFill>
            <a:srgbClr val="FF0000"/>
          </a:solidFill>
          <a:ln w="9525">
            <a:noFill/>
            <a:miter lim="800000"/>
            <a:headEnd/>
            <a:tailEnd/>
          </a:ln>
        </p:spPr>
        <p:txBody>
          <a:bodyPr wrap="none">
            <a:spAutoFit/>
          </a:bodyPr>
          <a:lstStyle/>
          <a:p>
            <a:r>
              <a:rPr lang="en-US" altLang="ja-JP" sz="1400">
                <a:solidFill>
                  <a:schemeClr val="bg1"/>
                </a:solidFill>
                <a:latin typeface="Arial" charset="0"/>
              </a:rPr>
              <a:t>203.8 A</a:t>
            </a:r>
            <a:endParaRPr lang="ja-JP" altLang="en-US" sz="1400">
              <a:solidFill>
                <a:schemeClr val="bg1"/>
              </a:solidFill>
              <a:latin typeface="Arial" charset="0"/>
            </a:endParaRPr>
          </a:p>
        </p:txBody>
      </p:sp>
      <p:sp>
        <p:nvSpPr>
          <p:cNvPr id="755722" name="テキスト ボックス 11"/>
          <p:cNvSpPr txBox="1">
            <a:spLocks noChangeArrowheads="1"/>
          </p:cNvSpPr>
          <p:nvPr/>
        </p:nvSpPr>
        <p:spPr bwMode="auto">
          <a:xfrm>
            <a:off x="6215063" y="1449388"/>
            <a:ext cx="804862" cy="307975"/>
          </a:xfrm>
          <a:prstGeom prst="rect">
            <a:avLst/>
          </a:prstGeom>
          <a:solidFill>
            <a:srgbClr val="FF0000"/>
          </a:solidFill>
          <a:ln w="9525">
            <a:noFill/>
            <a:miter lim="800000"/>
            <a:headEnd/>
            <a:tailEnd/>
          </a:ln>
        </p:spPr>
        <p:txBody>
          <a:bodyPr wrap="none">
            <a:spAutoFit/>
          </a:bodyPr>
          <a:lstStyle/>
          <a:p>
            <a:r>
              <a:rPr lang="en-US" altLang="ja-JP" sz="1400">
                <a:solidFill>
                  <a:schemeClr val="bg1"/>
                </a:solidFill>
                <a:latin typeface="Arial" charset="0"/>
              </a:rPr>
              <a:t>202.0 A</a:t>
            </a:r>
            <a:endParaRPr lang="ja-JP" altLang="en-US" sz="1400">
              <a:solidFill>
                <a:schemeClr val="bg1"/>
              </a:solidFill>
              <a:latin typeface="Arial" charset="0"/>
            </a:endParaRPr>
          </a:p>
        </p:txBody>
      </p:sp>
      <p:sp>
        <p:nvSpPr>
          <p:cNvPr id="13" name="左矢印 12"/>
          <p:cNvSpPr/>
          <p:nvPr/>
        </p:nvSpPr>
        <p:spPr>
          <a:xfrm>
            <a:off x="1905000" y="4343400"/>
            <a:ext cx="1143000" cy="3571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800" b="0"/>
          </a:p>
        </p:txBody>
      </p:sp>
      <p:sp>
        <p:nvSpPr>
          <p:cNvPr id="14" name="テキスト ボックス 13"/>
          <p:cNvSpPr txBox="1"/>
          <p:nvPr/>
        </p:nvSpPr>
        <p:spPr>
          <a:xfrm>
            <a:off x="1905000" y="4876800"/>
            <a:ext cx="1285875" cy="954088"/>
          </a:xfrm>
          <a:prstGeom prst="rect">
            <a:avLst/>
          </a:prstGeom>
          <a:solidFill>
            <a:schemeClr val="bg1">
              <a:lumMod val="95000"/>
            </a:schemeClr>
          </a:solidFill>
        </p:spPr>
        <p:txBody>
          <a:bodyPr>
            <a:spAutoFit/>
          </a:bodyPr>
          <a:lstStyle/>
          <a:p>
            <a:pPr>
              <a:defRPr/>
            </a:pPr>
            <a:r>
              <a:rPr lang="ja-JP" altLang="en-US" sz="1400" b="0" dirty="0">
                <a:latin typeface="Arial" charset="0"/>
              </a:rPr>
              <a:t>電子密度と輝線強度比の関係を用いて、電子密度を導出</a:t>
            </a:r>
          </a:p>
        </p:txBody>
      </p:sp>
      <p:sp>
        <p:nvSpPr>
          <p:cNvPr id="15" name="左矢印 14"/>
          <p:cNvSpPr/>
          <p:nvPr/>
        </p:nvSpPr>
        <p:spPr>
          <a:xfrm rot="18763407">
            <a:off x="5204619" y="4564856"/>
            <a:ext cx="1143000" cy="3571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800" b="0"/>
          </a:p>
        </p:txBody>
      </p:sp>
      <p:sp>
        <p:nvSpPr>
          <p:cNvPr id="755726" name="テキスト ボックス 15"/>
          <p:cNvSpPr txBox="1">
            <a:spLocks noChangeArrowheads="1"/>
          </p:cNvSpPr>
          <p:nvPr/>
        </p:nvSpPr>
        <p:spPr bwMode="auto">
          <a:xfrm>
            <a:off x="5791200" y="4964113"/>
            <a:ext cx="1357313" cy="523875"/>
          </a:xfrm>
          <a:prstGeom prst="rect">
            <a:avLst/>
          </a:prstGeom>
          <a:solidFill>
            <a:schemeClr val="bg1"/>
          </a:solidFill>
          <a:ln w="9525">
            <a:noFill/>
            <a:miter lim="800000"/>
            <a:headEnd/>
            <a:tailEnd/>
          </a:ln>
        </p:spPr>
        <p:txBody>
          <a:bodyPr>
            <a:spAutoFit/>
          </a:bodyPr>
          <a:lstStyle/>
          <a:p>
            <a:r>
              <a:rPr lang="ja-JP" altLang="en-US" sz="1400" b="0">
                <a:latin typeface="Arial" charset="0"/>
              </a:rPr>
              <a:t>輝線の強度比を位置毎にプロット</a:t>
            </a:r>
          </a:p>
        </p:txBody>
      </p:sp>
      <p:sp>
        <p:nvSpPr>
          <p:cNvPr id="755727" name="テキスト ボックス 16"/>
          <p:cNvSpPr txBox="1">
            <a:spLocks noChangeArrowheads="1"/>
          </p:cNvSpPr>
          <p:nvPr/>
        </p:nvSpPr>
        <p:spPr bwMode="auto">
          <a:xfrm>
            <a:off x="2286000" y="6488113"/>
            <a:ext cx="4267200" cy="369887"/>
          </a:xfrm>
          <a:prstGeom prst="rect">
            <a:avLst/>
          </a:prstGeom>
          <a:solidFill>
            <a:srgbClr val="00FFFF">
              <a:alpha val="10196"/>
            </a:srgbClr>
          </a:solidFill>
          <a:ln w="9525">
            <a:noFill/>
            <a:miter lim="800000"/>
            <a:headEnd/>
            <a:tailEnd/>
          </a:ln>
        </p:spPr>
        <p:txBody>
          <a:bodyPr>
            <a:spAutoFit/>
          </a:bodyPr>
          <a:lstStyle/>
          <a:p>
            <a:r>
              <a:rPr lang="ja-JP" altLang="en-US" sz="1800">
                <a:latin typeface="Arial" charset="0"/>
              </a:rPr>
              <a:t>同様の手法をイオトーラスに応用する。</a:t>
            </a:r>
          </a:p>
        </p:txBody>
      </p:sp>
      <p:sp>
        <p:nvSpPr>
          <p:cNvPr id="755728" name="テキスト ボックス 16"/>
          <p:cNvSpPr txBox="1">
            <a:spLocks noChangeArrowheads="1"/>
          </p:cNvSpPr>
          <p:nvPr/>
        </p:nvSpPr>
        <p:spPr bwMode="auto">
          <a:xfrm rot="-5400000">
            <a:off x="-625475" y="4435475"/>
            <a:ext cx="1558925" cy="307975"/>
          </a:xfrm>
          <a:prstGeom prst="rect">
            <a:avLst/>
          </a:prstGeom>
          <a:solidFill>
            <a:schemeClr val="bg1"/>
          </a:solidFill>
          <a:ln w="9525">
            <a:noFill/>
            <a:miter lim="800000"/>
            <a:headEnd/>
            <a:tailEnd/>
          </a:ln>
        </p:spPr>
        <p:txBody>
          <a:bodyPr wrap="none">
            <a:spAutoFit/>
          </a:bodyPr>
          <a:lstStyle/>
          <a:p>
            <a:r>
              <a:rPr lang="ja-JP" altLang="en-US" sz="1400"/>
              <a:t>電子密度 </a:t>
            </a:r>
            <a:r>
              <a:rPr lang="en-US" altLang="ja-JP" sz="1400"/>
              <a:t>[cm</a:t>
            </a:r>
            <a:r>
              <a:rPr lang="en-US" altLang="ja-JP" sz="1400" baseline="30000"/>
              <a:t>-3</a:t>
            </a:r>
            <a:r>
              <a:rPr lang="en-US" altLang="ja-JP" sz="1400"/>
              <a:t>]</a:t>
            </a:r>
            <a:endParaRPr lang="ja-JP" altLang="en-US" sz="1400"/>
          </a:p>
        </p:txBody>
      </p:sp>
      <p:sp>
        <p:nvSpPr>
          <p:cNvPr id="755729" name="テキスト ボックス 17"/>
          <p:cNvSpPr txBox="1">
            <a:spLocks noChangeArrowheads="1"/>
          </p:cNvSpPr>
          <p:nvPr/>
        </p:nvSpPr>
        <p:spPr bwMode="auto">
          <a:xfrm rot="-5400000">
            <a:off x="2499519" y="4541044"/>
            <a:ext cx="1677987" cy="307975"/>
          </a:xfrm>
          <a:prstGeom prst="rect">
            <a:avLst/>
          </a:prstGeom>
          <a:solidFill>
            <a:schemeClr val="bg1"/>
          </a:solidFill>
          <a:ln w="9525">
            <a:noFill/>
            <a:miter lim="800000"/>
            <a:headEnd/>
            <a:tailEnd/>
          </a:ln>
        </p:spPr>
        <p:txBody>
          <a:bodyPr wrap="none">
            <a:spAutoFit/>
          </a:bodyPr>
          <a:lstStyle/>
          <a:p>
            <a:r>
              <a:rPr lang="ja-JP" altLang="en-US" sz="1400"/>
              <a:t>輝線強度比</a:t>
            </a:r>
            <a:r>
              <a:rPr lang="en-US" altLang="ja-JP" sz="1400"/>
              <a:t>[cm</a:t>
            </a:r>
            <a:r>
              <a:rPr lang="en-US" altLang="ja-JP" sz="1400" baseline="30000"/>
              <a:t>-3</a:t>
            </a:r>
            <a:r>
              <a:rPr lang="en-US" altLang="ja-JP" sz="1400"/>
              <a:t>]</a:t>
            </a:r>
            <a:endParaRPr lang="ja-JP" altLang="en-US" sz="1400"/>
          </a:p>
        </p:txBody>
      </p:sp>
      <p:sp>
        <p:nvSpPr>
          <p:cNvPr id="755730" name="スライド番号プレースホルダ 18"/>
          <p:cNvSpPr>
            <a:spLocks noGrp="1"/>
          </p:cNvSpPr>
          <p:nvPr>
            <p:ph type="sldNum" sz="quarter" idx="12"/>
          </p:nvPr>
        </p:nvSpPr>
        <p:spPr>
          <a:noFill/>
        </p:spPr>
        <p:txBody>
          <a:bodyPr/>
          <a:lstStyle/>
          <a:p>
            <a:fld id="{8506C470-06E9-4CD2-B467-4611D4B3F17E}" type="slidenum">
              <a:rPr lang="en-US" altLang="ja-JP" smtClean="0"/>
              <a:pPr/>
              <a:t>8</a:t>
            </a:fld>
            <a:endParaRPr lang="en-US" altLang="ja-JP" smtClean="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57200" y="304800"/>
            <a:ext cx="8229600" cy="720725"/>
          </a:xfrm>
        </p:spPr>
        <p:txBody>
          <a:bodyPr/>
          <a:lstStyle/>
          <a:p>
            <a:pPr>
              <a:defRPr/>
            </a:pPr>
            <a:r>
              <a:rPr lang="ja-JP" altLang="en-US" u="sng" dirty="0" smtClean="0"/>
              <a:t>電子衝突によるイオンの発光量</a:t>
            </a:r>
            <a:endParaRPr lang="ja-JP" altLang="en-US" u="sng" dirty="0"/>
          </a:p>
        </p:txBody>
      </p:sp>
      <p:sp>
        <p:nvSpPr>
          <p:cNvPr id="632836" name="スライド番号プレースホルダ 1"/>
          <p:cNvSpPr>
            <a:spLocks noGrp="1"/>
          </p:cNvSpPr>
          <p:nvPr>
            <p:ph type="sldNum" sz="quarter" idx="12"/>
          </p:nvPr>
        </p:nvSpPr>
        <p:spPr>
          <a:noFill/>
        </p:spPr>
        <p:txBody>
          <a:bodyPr/>
          <a:lstStyle/>
          <a:p>
            <a:fld id="{D49368AA-9360-4E3F-89C7-209EC093C5B6}" type="slidenum">
              <a:rPr lang="en-US" altLang="ja-JP" smtClean="0"/>
              <a:pPr/>
              <a:t>9</a:t>
            </a:fld>
            <a:endParaRPr lang="en-US" altLang="ja-JP" smtClean="0"/>
          </a:p>
        </p:txBody>
      </p:sp>
      <p:graphicFrame>
        <p:nvGraphicFramePr>
          <p:cNvPr id="632834" name="Object 2"/>
          <p:cNvGraphicFramePr>
            <a:graphicFrameLocks noChangeAspect="1"/>
          </p:cNvGraphicFramePr>
          <p:nvPr/>
        </p:nvGraphicFramePr>
        <p:xfrm>
          <a:off x="1944688" y="1066800"/>
          <a:ext cx="5254625" cy="2209800"/>
        </p:xfrm>
        <a:graphic>
          <a:graphicData uri="http://schemas.openxmlformats.org/presentationml/2006/ole">
            <p:oleObj spid="_x0000_s632834" name="数式" r:id="rId3" imgW="2869920" imgH="1218960" progId="Equation.3">
              <p:embed/>
            </p:oleObj>
          </a:graphicData>
        </a:graphic>
      </p:graphicFrame>
      <p:sp>
        <p:nvSpPr>
          <p:cNvPr id="15" name="テキスト ボックス 6"/>
          <p:cNvSpPr txBox="1">
            <a:spLocks noChangeArrowheads="1"/>
          </p:cNvSpPr>
          <p:nvPr/>
        </p:nvSpPr>
        <p:spPr bwMode="auto">
          <a:xfrm>
            <a:off x="4953000" y="3508375"/>
            <a:ext cx="1981200" cy="835025"/>
          </a:xfrm>
          <a:prstGeom prst="rect">
            <a:avLst/>
          </a:prstGeom>
          <a:solidFill>
            <a:schemeClr val="accent3">
              <a:lumMod val="95000"/>
            </a:schemeClr>
          </a:solidFill>
          <a:ln w="9525">
            <a:solidFill>
              <a:schemeClr val="tx1">
                <a:lumMod val="95000"/>
                <a:lumOff val="5000"/>
              </a:schemeClr>
            </a:solidFill>
            <a:miter lim="800000"/>
            <a:headEnd/>
            <a:tailEnd/>
          </a:ln>
        </p:spPr>
        <p:txBody>
          <a:bodyPr>
            <a:spAutoFit/>
          </a:bodyPr>
          <a:lstStyle/>
          <a:p>
            <a:pPr>
              <a:defRPr/>
            </a:pPr>
            <a:r>
              <a:rPr lang="ja-JP" altLang="en-US" sz="1600" b="0"/>
              <a:t>電子とのクーロン衝突により別のエネルギー準位に遷移</a:t>
            </a:r>
          </a:p>
        </p:txBody>
      </p:sp>
      <p:sp>
        <p:nvSpPr>
          <p:cNvPr id="16" name="テキスト ボックス 7"/>
          <p:cNvSpPr txBox="1">
            <a:spLocks noChangeArrowheads="1"/>
          </p:cNvSpPr>
          <p:nvPr/>
        </p:nvSpPr>
        <p:spPr bwMode="auto">
          <a:xfrm>
            <a:off x="5105400" y="5951538"/>
            <a:ext cx="1981200" cy="825500"/>
          </a:xfrm>
          <a:prstGeom prst="rect">
            <a:avLst/>
          </a:prstGeom>
          <a:solidFill>
            <a:srgbClr val="FFFF00"/>
          </a:solidFill>
          <a:ln w="9525">
            <a:solidFill>
              <a:schemeClr val="tx1">
                <a:lumMod val="95000"/>
                <a:lumOff val="5000"/>
              </a:schemeClr>
            </a:solidFill>
            <a:miter lim="800000"/>
            <a:headEnd/>
            <a:tailEnd/>
          </a:ln>
        </p:spPr>
        <p:txBody>
          <a:bodyPr>
            <a:spAutoFit/>
          </a:bodyPr>
          <a:lstStyle/>
          <a:p>
            <a:pPr>
              <a:defRPr/>
            </a:pPr>
            <a:r>
              <a:rPr lang="ja-JP" altLang="en-US" sz="1600" b="0"/>
              <a:t>電子とのクーロン衝突により別のエネルギー準位から遷移</a:t>
            </a:r>
          </a:p>
        </p:txBody>
      </p:sp>
      <p:sp>
        <p:nvSpPr>
          <p:cNvPr id="17" name="テキスト ボックス 8"/>
          <p:cNvSpPr txBox="1">
            <a:spLocks noChangeArrowheads="1"/>
          </p:cNvSpPr>
          <p:nvPr/>
        </p:nvSpPr>
        <p:spPr bwMode="auto">
          <a:xfrm>
            <a:off x="7010400" y="3736975"/>
            <a:ext cx="1981200" cy="590550"/>
          </a:xfrm>
          <a:prstGeom prst="rect">
            <a:avLst/>
          </a:prstGeom>
          <a:solidFill>
            <a:schemeClr val="accent3">
              <a:lumMod val="95000"/>
            </a:schemeClr>
          </a:solidFill>
          <a:ln w="9525">
            <a:solidFill>
              <a:schemeClr val="tx1">
                <a:lumMod val="95000"/>
                <a:lumOff val="5000"/>
              </a:schemeClr>
            </a:solidFill>
            <a:miter lim="800000"/>
            <a:headEnd/>
            <a:tailEnd/>
          </a:ln>
        </p:spPr>
        <p:txBody>
          <a:bodyPr>
            <a:spAutoFit/>
          </a:bodyPr>
          <a:lstStyle/>
          <a:p>
            <a:pPr>
              <a:defRPr/>
            </a:pPr>
            <a:r>
              <a:rPr lang="ja-JP" altLang="en-US" sz="1600" b="0"/>
              <a:t>輝線発光により下のエネルギー準位に遷移</a:t>
            </a:r>
          </a:p>
        </p:txBody>
      </p:sp>
      <p:sp>
        <p:nvSpPr>
          <p:cNvPr id="18" name="テキスト ボックス 9"/>
          <p:cNvSpPr txBox="1">
            <a:spLocks noChangeArrowheads="1"/>
          </p:cNvSpPr>
          <p:nvPr/>
        </p:nvSpPr>
        <p:spPr bwMode="auto">
          <a:xfrm>
            <a:off x="7162800" y="5951538"/>
            <a:ext cx="1981200" cy="830262"/>
          </a:xfrm>
          <a:prstGeom prst="rect">
            <a:avLst/>
          </a:prstGeom>
          <a:solidFill>
            <a:srgbClr val="FFFF00"/>
          </a:solidFill>
          <a:ln w="9525">
            <a:solidFill>
              <a:schemeClr val="tx1">
                <a:lumMod val="85000"/>
                <a:lumOff val="15000"/>
              </a:schemeClr>
            </a:solidFill>
            <a:miter lim="800000"/>
            <a:headEnd/>
            <a:tailEnd/>
          </a:ln>
        </p:spPr>
        <p:txBody>
          <a:bodyPr>
            <a:spAutoFit/>
          </a:bodyPr>
          <a:lstStyle/>
          <a:p>
            <a:pPr>
              <a:defRPr/>
            </a:pPr>
            <a:r>
              <a:rPr lang="ja-JP" altLang="en-US" sz="1600" b="0" dirty="0"/>
              <a:t>輝線発光を経て上のエネルギー準位から遷移</a:t>
            </a:r>
          </a:p>
        </p:txBody>
      </p:sp>
      <p:sp>
        <p:nvSpPr>
          <p:cNvPr id="19" name="角丸四角形 18"/>
          <p:cNvSpPr/>
          <p:nvPr/>
        </p:nvSpPr>
        <p:spPr bwMode="auto">
          <a:xfrm>
            <a:off x="5867400" y="4711700"/>
            <a:ext cx="2667000" cy="850900"/>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wrap="none" anchor="ctr"/>
          <a:lstStyle/>
          <a:p>
            <a:pPr algn="ctr">
              <a:defRPr/>
            </a:pPr>
            <a:r>
              <a:rPr lang="ja-JP" altLang="en-US" sz="1800" b="0" dirty="0"/>
              <a:t>あるエネルギー準位のイオン</a:t>
            </a:r>
            <a:endParaRPr lang="en-US" altLang="ja-JP" sz="1800" b="0" dirty="0"/>
          </a:p>
          <a:p>
            <a:pPr algn="ctr">
              <a:defRPr/>
            </a:pPr>
            <a:r>
              <a:rPr lang="ja-JP" altLang="en-US" sz="1800" b="0" dirty="0"/>
              <a:t>（相対存在度“</a:t>
            </a:r>
            <a:r>
              <a:rPr lang="en-US" altLang="ja-JP" sz="1800" b="0" dirty="0" err="1"/>
              <a:t>Nj</a:t>
            </a:r>
            <a:r>
              <a:rPr lang="ja-JP" altLang="en-US" sz="1800" b="0" dirty="0"/>
              <a:t>”）</a:t>
            </a:r>
            <a:endParaRPr lang="en-US" altLang="ja-JP" sz="1800" b="0" dirty="0"/>
          </a:p>
        </p:txBody>
      </p:sp>
      <p:sp>
        <p:nvSpPr>
          <p:cNvPr id="632842" name="ストライプ矢印 13"/>
          <p:cNvSpPr>
            <a:spLocks noChangeArrowheads="1"/>
          </p:cNvSpPr>
          <p:nvPr/>
        </p:nvSpPr>
        <p:spPr bwMode="auto">
          <a:xfrm rot="-5400000">
            <a:off x="6663531" y="5528469"/>
            <a:ext cx="388938" cy="457200"/>
          </a:xfrm>
          <a:custGeom>
            <a:avLst/>
            <a:gdLst>
              <a:gd name="T0" fmla="*/ 11 w 914400"/>
              <a:gd name="T1" fmla="*/ 0 h 381000"/>
              <a:gd name="T2" fmla="*/ 0 w 914400"/>
              <a:gd name="T3" fmla="*/ 1415431 h 381000"/>
              <a:gd name="T4" fmla="*/ 11 w 914400"/>
              <a:gd name="T5" fmla="*/ 2830860 h 381000"/>
              <a:gd name="T6" fmla="*/ 13 w 914400"/>
              <a:gd name="T7" fmla="*/ 1415431 h 381000"/>
              <a:gd name="T8" fmla="*/ 17694720 60000 65536"/>
              <a:gd name="T9" fmla="*/ 11796480 60000 65536"/>
              <a:gd name="T10" fmla="*/ 5898240 60000 65536"/>
              <a:gd name="T11" fmla="*/ 0 60000 65536"/>
              <a:gd name="T12" fmla="*/ 59530 w 914400"/>
              <a:gd name="T13" fmla="*/ 95250 h 381000"/>
              <a:gd name="T14" fmla="*/ 819151 w 914400"/>
              <a:gd name="T15" fmla="*/ 285750 h 381000"/>
            </a:gdLst>
            <a:ahLst/>
            <a:cxnLst>
              <a:cxn ang="T8">
                <a:pos x="T0" y="T1"/>
              </a:cxn>
              <a:cxn ang="T9">
                <a:pos x="T2" y="T3"/>
              </a:cxn>
              <a:cxn ang="T10">
                <a:pos x="T4" y="T5"/>
              </a:cxn>
              <a:cxn ang="T11">
                <a:pos x="T6" y="T7"/>
              </a:cxn>
            </a:cxnLst>
            <a:rect l="T12" t="T13" r="T14" b="T15"/>
            <a:pathLst>
              <a:path w="914400" h="381000">
                <a:moveTo>
                  <a:pt x="0" y="95250"/>
                </a:moveTo>
                <a:lnTo>
                  <a:pt x="11906" y="95250"/>
                </a:lnTo>
                <a:lnTo>
                  <a:pt x="11906" y="285750"/>
                </a:lnTo>
                <a:lnTo>
                  <a:pt x="0" y="285750"/>
                </a:lnTo>
                <a:close/>
                <a:moveTo>
                  <a:pt x="23813" y="95250"/>
                </a:moveTo>
                <a:lnTo>
                  <a:pt x="47625" y="95250"/>
                </a:lnTo>
                <a:lnTo>
                  <a:pt x="47625" y="285750"/>
                </a:lnTo>
                <a:lnTo>
                  <a:pt x="23813" y="285750"/>
                </a:lnTo>
                <a:close/>
                <a:moveTo>
                  <a:pt x="59531" y="95250"/>
                </a:moveTo>
                <a:lnTo>
                  <a:pt x="723900" y="95250"/>
                </a:lnTo>
                <a:lnTo>
                  <a:pt x="723900" y="0"/>
                </a:lnTo>
                <a:lnTo>
                  <a:pt x="914400" y="190500"/>
                </a:lnTo>
                <a:lnTo>
                  <a:pt x="723900" y="381000"/>
                </a:lnTo>
                <a:lnTo>
                  <a:pt x="723900" y="285750"/>
                </a:lnTo>
                <a:lnTo>
                  <a:pt x="59531" y="285750"/>
                </a:lnTo>
                <a:close/>
              </a:path>
            </a:pathLst>
          </a:custGeom>
          <a:solidFill>
            <a:srgbClr val="FFC000"/>
          </a:solidFill>
          <a:ln w="9525" algn="ctr">
            <a:solidFill>
              <a:schemeClr val="tx1"/>
            </a:solidFill>
            <a:round/>
            <a:headEnd/>
            <a:tailEnd/>
          </a:ln>
        </p:spPr>
        <p:txBody>
          <a:bodyPr vert="eaVert" wrap="none" anchor="ctr"/>
          <a:lstStyle/>
          <a:p>
            <a:endParaRPr lang="ja-JP" altLang="en-US"/>
          </a:p>
        </p:txBody>
      </p:sp>
      <p:sp>
        <p:nvSpPr>
          <p:cNvPr id="632843" name="ストライプ矢印 14"/>
          <p:cNvSpPr>
            <a:spLocks noChangeArrowheads="1"/>
          </p:cNvSpPr>
          <p:nvPr/>
        </p:nvSpPr>
        <p:spPr bwMode="auto">
          <a:xfrm rot="-5400000">
            <a:off x="7273131" y="5528469"/>
            <a:ext cx="388938" cy="457200"/>
          </a:xfrm>
          <a:custGeom>
            <a:avLst/>
            <a:gdLst>
              <a:gd name="T0" fmla="*/ 11 w 914400"/>
              <a:gd name="T1" fmla="*/ 0 h 381000"/>
              <a:gd name="T2" fmla="*/ 0 w 914400"/>
              <a:gd name="T3" fmla="*/ 1415431 h 381000"/>
              <a:gd name="T4" fmla="*/ 11 w 914400"/>
              <a:gd name="T5" fmla="*/ 2830860 h 381000"/>
              <a:gd name="T6" fmla="*/ 13 w 914400"/>
              <a:gd name="T7" fmla="*/ 1415431 h 381000"/>
              <a:gd name="T8" fmla="*/ 17694720 60000 65536"/>
              <a:gd name="T9" fmla="*/ 11796480 60000 65536"/>
              <a:gd name="T10" fmla="*/ 5898240 60000 65536"/>
              <a:gd name="T11" fmla="*/ 0 60000 65536"/>
              <a:gd name="T12" fmla="*/ 59530 w 914400"/>
              <a:gd name="T13" fmla="*/ 95250 h 381000"/>
              <a:gd name="T14" fmla="*/ 819151 w 914400"/>
              <a:gd name="T15" fmla="*/ 285750 h 381000"/>
            </a:gdLst>
            <a:ahLst/>
            <a:cxnLst>
              <a:cxn ang="T8">
                <a:pos x="T0" y="T1"/>
              </a:cxn>
              <a:cxn ang="T9">
                <a:pos x="T2" y="T3"/>
              </a:cxn>
              <a:cxn ang="T10">
                <a:pos x="T4" y="T5"/>
              </a:cxn>
              <a:cxn ang="T11">
                <a:pos x="T6" y="T7"/>
              </a:cxn>
            </a:cxnLst>
            <a:rect l="T12" t="T13" r="T14" b="T15"/>
            <a:pathLst>
              <a:path w="914400" h="381000">
                <a:moveTo>
                  <a:pt x="0" y="95250"/>
                </a:moveTo>
                <a:lnTo>
                  <a:pt x="11906" y="95250"/>
                </a:lnTo>
                <a:lnTo>
                  <a:pt x="11906" y="285750"/>
                </a:lnTo>
                <a:lnTo>
                  <a:pt x="0" y="285750"/>
                </a:lnTo>
                <a:close/>
                <a:moveTo>
                  <a:pt x="23813" y="95250"/>
                </a:moveTo>
                <a:lnTo>
                  <a:pt x="47625" y="95250"/>
                </a:lnTo>
                <a:lnTo>
                  <a:pt x="47625" y="285750"/>
                </a:lnTo>
                <a:lnTo>
                  <a:pt x="23813" y="285750"/>
                </a:lnTo>
                <a:close/>
                <a:moveTo>
                  <a:pt x="59531" y="95250"/>
                </a:moveTo>
                <a:lnTo>
                  <a:pt x="723900" y="95250"/>
                </a:lnTo>
                <a:lnTo>
                  <a:pt x="723900" y="0"/>
                </a:lnTo>
                <a:lnTo>
                  <a:pt x="914400" y="190500"/>
                </a:lnTo>
                <a:lnTo>
                  <a:pt x="723900" y="381000"/>
                </a:lnTo>
                <a:lnTo>
                  <a:pt x="723900" y="285750"/>
                </a:lnTo>
                <a:lnTo>
                  <a:pt x="59531" y="285750"/>
                </a:lnTo>
                <a:close/>
              </a:path>
            </a:pathLst>
          </a:custGeom>
          <a:solidFill>
            <a:srgbClr val="FFC000"/>
          </a:solidFill>
          <a:ln w="9525" algn="ctr">
            <a:solidFill>
              <a:schemeClr val="tx1"/>
            </a:solidFill>
            <a:round/>
            <a:headEnd/>
            <a:tailEnd/>
          </a:ln>
        </p:spPr>
        <p:txBody>
          <a:bodyPr vert="eaVert" wrap="none" anchor="ctr"/>
          <a:lstStyle/>
          <a:p>
            <a:endParaRPr lang="ja-JP" altLang="en-US"/>
          </a:p>
        </p:txBody>
      </p:sp>
      <p:sp>
        <p:nvSpPr>
          <p:cNvPr id="632844" name="ストライプ矢印 15"/>
          <p:cNvSpPr>
            <a:spLocks noChangeArrowheads="1"/>
          </p:cNvSpPr>
          <p:nvPr/>
        </p:nvSpPr>
        <p:spPr bwMode="auto">
          <a:xfrm rot="-5400000">
            <a:off x="6629400" y="4343400"/>
            <a:ext cx="381000" cy="381000"/>
          </a:xfrm>
          <a:custGeom>
            <a:avLst/>
            <a:gdLst>
              <a:gd name="T0" fmla="*/ 10 w 914400"/>
              <a:gd name="T1" fmla="*/ 0 h 381000"/>
              <a:gd name="T2" fmla="*/ 0 w 914400"/>
              <a:gd name="T3" fmla="*/ 190500 h 381000"/>
              <a:gd name="T4" fmla="*/ 10 w 914400"/>
              <a:gd name="T5" fmla="*/ 381000 h 381000"/>
              <a:gd name="T6" fmla="*/ 12 w 914400"/>
              <a:gd name="T7" fmla="*/ 190500 h 381000"/>
              <a:gd name="T8" fmla="*/ 17694720 60000 65536"/>
              <a:gd name="T9" fmla="*/ 11796480 60000 65536"/>
              <a:gd name="T10" fmla="*/ 5898240 60000 65536"/>
              <a:gd name="T11" fmla="*/ 0 60000 65536"/>
              <a:gd name="T12" fmla="*/ 59532 w 914400"/>
              <a:gd name="T13" fmla="*/ 95250 h 381000"/>
              <a:gd name="T14" fmla="*/ 819151 w 914400"/>
              <a:gd name="T15" fmla="*/ 285750 h 381000"/>
            </a:gdLst>
            <a:ahLst/>
            <a:cxnLst>
              <a:cxn ang="T8">
                <a:pos x="T0" y="T1"/>
              </a:cxn>
              <a:cxn ang="T9">
                <a:pos x="T2" y="T3"/>
              </a:cxn>
              <a:cxn ang="T10">
                <a:pos x="T4" y="T5"/>
              </a:cxn>
              <a:cxn ang="T11">
                <a:pos x="T6" y="T7"/>
              </a:cxn>
            </a:cxnLst>
            <a:rect l="T12" t="T13" r="T14" b="T15"/>
            <a:pathLst>
              <a:path w="914400" h="381000">
                <a:moveTo>
                  <a:pt x="0" y="95250"/>
                </a:moveTo>
                <a:lnTo>
                  <a:pt x="11906" y="95250"/>
                </a:lnTo>
                <a:lnTo>
                  <a:pt x="11906" y="285750"/>
                </a:lnTo>
                <a:lnTo>
                  <a:pt x="0" y="285750"/>
                </a:lnTo>
                <a:close/>
                <a:moveTo>
                  <a:pt x="23813" y="95250"/>
                </a:moveTo>
                <a:lnTo>
                  <a:pt x="47625" y="95250"/>
                </a:lnTo>
                <a:lnTo>
                  <a:pt x="47625" y="285750"/>
                </a:lnTo>
                <a:lnTo>
                  <a:pt x="23813" y="285750"/>
                </a:lnTo>
                <a:close/>
                <a:moveTo>
                  <a:pt x="59531" y="95250"/>
                </a:moveTo>
                <a:lnTo>
                  <a:pt x="723900" y="95250"/>
                </a:lnTo>
                <a:lnTo>
                  <a:pt x="723900" y="0"/>
                </a:lnTo>
                <a:lnTo>
                  <a:pt x="914400" y="190500"/>
                </a:lnTo>
                <a:lnTo>
                  <a:pt x="723900" y="381000"/>
                </a:lnTo>
                <a:lnTo>
                  <a:pt x="723900" y="285750"/>
                </a:lnTo>
                <a:lnTo>
                  <a:pt x="59531" y="285750"/>
                </a:lnTo>
                <a:close/>
              </a:path>
            </a:pathLst>
          </a:custGeom>
          <a:solidFill>
            <a:schemeClr val="accent1"/>
          </a:solidFill>
          <a:ln w="9525" algn="ctr">
            <a:solidFill>
              <a:schemeClr val="tx1"/>
            </a:solidFill>
            <a:round/>
            <a:headEnd/>
            <a:tailEnd/>
          </a:ln>
        </p:spPr>
        <p:txBody>
          <a:bodyPr vert="eaVert" wrap="none" anchor="ctr"/>
          <a:lstStyle/>
          <a:p>
            <a:endParaRPr lang="ja-JP" altLang="en-US"/>
          </a:p>
        </p:txBody>
      </p:sp>
      <p:sp>
        <p:nvSpPr>
          <p:cNvPr id="632845" name="ストライプ矢印 16"/>
          <p:cNvSpPr>
            <a:spLocks noChangeArrowheads="1"/>
          </p:cNvSpPr>
          <p:nvPr/>
        </p:nvSpPr>
        <p:spPr bwMode="auto">
          <a:xfrm rot="-5400000">
            <a:off x="7167562" y="4335463"/>
            <a:ext cx="371475" cy="381000"/>
          </a:xfrm>
          <a:custGeom>
            <a:avLst/>
            <a:gdLst>
              <a:gd name="T0" fmla="*/ 171 w 739775"/>
              <a:gd name="T1" fmla="*/ 0 h 381000"/>
              <a:gd name="T2" fmla="*/ 0 w 739775"/>
              <a:gd name="T3" fmla="*/ 190500 h 381000"/>
              <a:gd name="T4" fmla="*/ 171 w 739775"/>
              <a:gd name="T5" fmla="*/ 381000 h 381000"/>
              <a:gd name="T6" fmla="*/ 230 w 739775"/>
              <a:gd name="T7" fmla="*/ 190500 h 381000"/>
              <a:gd name="T8" fmla="*/ 17694720 60000 65536"/>
              <a:gd name="T9" fmla="*/ 11796480 60000 65536"/>
              <a:gd name="T10" fmla="*/ 5898240 60000 65536"/>
              <a:gd name="T11" fmla="*/ 0 60000 65536"/>
              <a:gd name="T12" fmla="*/ 59531 w 739775"/>
              <a:gd name="T13" fmla="*/ 95250 h 381000"/>
              <a:gd name="T14" fmla="*/ 644526 w 739775"/>
              <a:gd name="T15" fmla="*/ 285750 h 381000"/>
            </a:gdLst>
            <a:ahLst/>
            <a:cxnLst>
              <a:cxn ang="T8">
                <a:pos x="T0" y="T1"/>
              </a:cxn>
              <a:cxn ang="T9">
                <a:pos x="T2" y="T3"/>
              </a:cxn>
              <a:cxn ang="T10">
                <a:pos x="T4" y="T5"/>
              </a:cxn>
              <a:cxn ang="T11">
                <a:pos x="T6" y="T7"/>
              </a:cxn>
            </a:cxnLst>
            <a:rect l="T12" t="T13" r="T14" b="T15"/>
            <a:pathLst>
              <a:path w="739775" h="381000">
                <a:moveTo>
                  <a:pt x="0" y="95250"/>
                </a:moveTo>
                <a:lnTo>
                  <a:pt x="11906" y="95250"/>
                </a:lnTo>
                <a:lnTo>
                  <a:pt x="11906" y="285750"/>
                </a:lnTo>
                <a:lnTo>
                  <a:pt x="0" y="285750"/>
                </a:lnTo>
                <a:close/>
                <a:moveTo>
                  <a:pt x="23813" y="95250"/>
                </a:moveTo>
                <a:lnTo>
                  <a:pt x="47625" y="95250"/>
                </a:lnTo>
                <a:lnTo>
                  <a:pt x="47625" y="285750"/>
                </a:lnTo>
                <a:lnTo>
                  <a:pt x="23813" y="285750"/>
                </a:lnTo>
                <a:close/>
                <a:moveTo>
                  <a:pt x="59531" y="95250"/>
                </a:moveTo>
                <a:lnTo>
                  <a:pt x="549275" y="95250"/>
                </a:lnTo>
                <a:lnTo>
                  <a:pt x="549275" y="0"/>
                </a:lnTo>
                <a:lnTo>
                  <a:pt x="739775" y="190500"/>
                </a:lnTo>
                <a:lnTo>
                  <a:pt x="549275" y="381000"/>
                </a:lnTo>
                <a:lnTo>
                  <a:pt x="549275" y="285750"/>
                </a:lnTo>
                <a:lnTo>
                  <a:pt x="59531" y="285750"/>
                </a:lnTo>
                <a:close/>
              </a:path>
            </a:pathLst>
          </a:custGeom>
          <a:solidFill>
            <a:schemeClr val="accent1"/>
          </a:solidFill>
          <a:ln w="9525" algn="ctr">
            <a:solidFill>
              <a:schemeClr val="tx1"/>
            </a:solidFill>
            <a:round/>
            <a:headEnd/>
            <a:tailEnd/>
          </a:ln>
        </p:spPr>
        <p:txBody>
          <a:bodyPr vert="eaVert" wrap="none" anchor="ctr"/>
          <a:lstStyle/>
          <a:p>
            <a:endParaRPr lang="ja-JP" altLang="en-US"/>
          </a:p>
        </p:txBody>
      </p:sp>
      <p:sp>
        <p:nvSpPr>
          <p:cNvPr id="632846" name="Text Box 17"/>
          <p:cNvSpPr txBox="1">
            <a:spLocks noChangeArrowheads="1"/>
          </p:cNvSpPr>
          <p:nvPr/>
        </p:nvSpPr>
        <p:spPr bwMode="auto">
          <a:xfrm>
            <a:off x="228600" y="4343400"/>
            <a:ext cx="4572000" cy="1323975"/>
          </a:xfrm>
          <a:prstGeom prst="rect">
            <a:avLst/>
          </a:prstGeom>
          <a:noFill/>
          <a:ln w="9525">
            <a:noFill/>
            <a:miter lim="800000"/>
            <a:headEnd/>
            <a:tailEnd/>
          </a:ln>
        </p:spPr>
        <p:txBody>
          <a:bodyPr>
            <a:spAutoFit/>
          </a:bodyPr>
          <a:lstStyle/>
          <a:p>
            <a:r>
              <a:rPr lang="ja-JP" altLang="en-US" sz="2000" b="0"/>
              <a:t>エネルギー準位間で交換平衡を仮定</a:t>
            </a:r>
          </a:p>
          <a:p>
            <a:r>
              <a:rPr lang="en-US" altLang="ja-JP" sz="2000" b="0"/>
              <a:t>		</a:t>
            </a:r>
            <a:r>
              <a:rPr lang="ja-JP" altLang="en-US" sz="2000" b="0"/>
              <a:t>↓</a:t>
            </a:r>
            <a:endParaRPr lang="en-US" altLang="ja-JP" sz="2000" b="0"/>
          </a:p>
          <a:p>
            <a:r>
              <a:rPr lang="ja-JP" altLang="en-US" sz="2000" b="0"/>
              <a:t>平衡方程式よりエネルギー準位毎の存在確率” </a:t>
            </a:r>
            <a:r>
              <a:rPr lang="en-US" altLang="ja-JP" sz="2000" b="0"/>
              <a:t>N</a:t>
            </a:r>
            <a:r>
              <a:rPr lang="en-US" altLang="ja-JP" sz="2000" b="0" baseline="-25000"/>
              <a:t>J</a:t>
            </a:r>
            <a:r>
              <a:rPr lang="en-US" altLang="ja-JP" sz="2000" b="0"/>
              <a:t>”</a:t>
            </a:r>
            <a:r>
              <a:rPr lang="ja-JP" altLang="en-US" sz="2000" b="0"/>
              <a:t>が求まり輝線強度を導出可能。</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9933"/>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HG丸ｺﾞｼｯｸM-PRO" pitchFamily="50" charset="-128"/>
          </a:defRPr>
        </a:defPPr>
      </a:lstStyle>
    </a:spDef>
    <a:lnDef>
      <a:spPr bwMode="auto">
        <a:xfrm>
          <a:off x="0" y="0"/>
          <a:ext cx="1" cy="1"/>
        </a:xfrm>
        <a:custGeom>
          <a:avLst/>
          <a:gdLst/>
          <a:ahLst/>
          <a:cxnLst/>
          <a:rect l="0" t="0" r="0" b="0"/>
          <a:pathLst/>
        </a:custGeom>
        <a:solidFill>
          <a:srgbClr val="FF9933"/>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HG丸ｺﾞｼｯｸM-PRO"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14032</TotalTime>
  <Words>3823</Words>
  <Application>Microsoft Office PowerPoint</Application>
  <PresentationFormat>画面に合わせる (4:3)</PresentationFormat>
  <Paragraphs>711</Paragraphs>
  <Slides>55</Slides>
  <Notes>26</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55</vt:i4>
      </vt:variant>
    </vt:vector>
  </HeadingPairs>
  <TitlesOfParts>
    <vt:vector size="57" baseType="lpstr">
      <vt:lpstr>標準デザイン</vt:lpstr>
      <vt:lpstr>数式</vt:lpstr>
      <vt:lpstr>EUV spectroscopic observation of Jupiter’s inner magnetosphere  極端紫外分光による木星内部磁気圏の観測的研究</vt:lpstr>
      <vt:lpstr>Contents</vt:lpstr>
      <vt:lpstr>木星・イオプラズマトーラス緒言</vt:lpstr>
      <vt:lpstr>イオプラズマトーラスの発光</vt:lpstr>
      <vt:lpstr>衝突励起による発光の波長分布</vt:lpstr>
      <vt:lpstr>イオプラズマトーラス内における高温電子</vt:lpstr>
      <vt:lpstr>スペクトル診断</vt:lpstr>
      <vt:lpstr>スペクトル診断の実用例　-鉄イオン-</vt:lpstr>
      <vt:lpstr>電子衝突によるイオンの発光量</vt:lpstr>
      <vt:lpstr>発光量の導出方法</vt:lpstr>
      <vt:lpstr>モデルスペクトルを作成</vt:lpstr>
      <vt:lpstr>CASSINI/UVISによる観測</vt:lpstr>
      <vt:lpstr>パラメタの設定</vt:lpstr>
      <vt:lpstr>最も光量の多いピクセルを採用</vt:lpstr>
      <vt:lpstr>観測スペクトル</vt:lpstr>
      <vt:lpstr>最適解を適用したスペクトル</vt:lpstr>
      <vt:lpstr>過去の観測との比較</vt:lpstr>
      <vt:lpstr>精度の評価 1</vt:lpstr>
      <vt:lpstr>精度の評価 2</vt:lpstr>
      <vt:lpstr>精度の評価 3</vt:lpstr>
      <vt:lpstr>精度の評価</vt:lpstr>
      <vt:lpstr>高温電子の温度設定について</vt:lpstr>
      <vt:lpstr>前半のまとめ</vt:lpstr>
      <vt:lpstr>Contents</vt:lpstr>
      <vt:lpstr>地球周回衛星を用いた極端紫外光観測</vt:lpstr>
      <vt:lpstr>①　主鏡の設計</vt:lpstr>
      <vt:lpstr>①　主鏡の設計</vt:lpstr>
      <vt:lpstr>光の反射率</vt:lpstr>
      <vt:lpstr>反射率の測定</vt:lpstr>
      <vt:lpstr>反射率の測定</vt:lpstr>
      <vt:lpstr>反射率（測定結果）</vt:lpstr>
      <vt:lpstr>CVD-SiC</vt:lpstr>
      <vt:lpstr>CVD-SiCの反射率測定（結果）</vt:lpstr>
      <vt:lpstr>その他の開発部位</vt:lpstr>
      <vt:lpstr>回折格子最適化</vt:lpstr>
      <vt:lpstr>回折格子最適化</vt:lpstr>
      <vt:lpstr>回折格子最適化</vt:lpstr>
      <vt:lpstr>連続光を用いた溝間隔の評価</vt:lpstr>
      <vt:lpstr>その他の開発部位</vt:lpstr>
      <vt:lpstr>③　MCP (Micro channel plate)</vt:lpstr>
      <vt:lpstr>量子効率の測定</vt:lpstr>
      <vt:lpstr>スライド 42</vt:lpstr>
      <vt:lpstr>MCPとRAEを組み合わせたEUV検出器</vt:lpstr>
      <vt:lpstr>MCPとRAEを組み合わせたEUV検出器 ~10bitsの分解能を目指す~</vt:lpstr>
      <vt:lpstr>2次元RAE MCPからの電子雲が作る電場の時間変化 ~線抵抗を小さくする必要性~</vt:lpstr>
      <vt:lpstr>RAEの開発のポイント</vt:lpstr>
      <vt:lpstr>RAE　抵抗値と浮遊容量 1</vt:lpstr>
      <vt:lpstr>RAE　抵抗値と浮遊容量 2</vt:lpstr>
      <vt:lpstr>試作品評価</vt:lpstr>
      <vt:lpstr>その他の開発部位</vt:lpstr>
      <vt:lpstr>その他の開発部位</vt:lpstr>
      <vt:lpstr>観測器全体の検出効率（有効面積）</vt:lpstr>
      <vt:lpstr>スライド 53</vt:lpstr>
      <vt:lpstr>スライド 54</vt:lpstr>
      <vt:lpstr>Summary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Kazuo</cp:lastModifiedBy>
  <cp:revision>860</cp:revision>
  <cp:lastPrinted>1601-01-01T00:00:00Z</cp:lastPrinted>
  <dcterms:created xsi:type="dcterms:W3CDTF">1601-01-01T00:00:00Z</dcterms:created>
  <dcterms:modified xsi:type="dcterms:W3CDTF">2009-11-25T13:07:15Z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