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0"/>
  </p:notesMasterIdLst>
  <p:handoutMasterIdLst>
    <p:handoutMasterId r:id="rId31"/>
  </p:handoutMasterIdLst>
  <p:sldIdLst>
    <p:sldId id="294" r:id="rId2"/>
    <p:sldId id="284" r:id="rId3"/>
    <p:sldId id="285" r:id="rId4"/>
    <p:sldId id="259" r:id="rId5"/>
    <p:sldId id="260" r:id="rId6"/>
    <p:sldId id="286" r:id="rId7"/>
    <p:sldId id="283" r:id="rId8"/>
    <p:sldId id="262" r:id="rId9"/>
    <p:sldId id="287" r:id="rId10"/>
    <p:sldId id="263" r:id="rId11"/>
    <p:sldId id="266" r:id="rId12"/>
    <p:sldId id="298" r:id="rId13"/>
    <p:sldId id="274" r:id="rId14"/>
    <p:sldId id="279" r:id="rId15"/>
    <p:sldId id="280" r:id="rId16"/>
    <p:sldId id="288" r:id="rId17"/>
    <p:sldId id="289" r:id="rId18"/>
    <p:sldId id="303" r:id="rId19"/>
    <p:sldId id="291" r:id="rId20"/>
    <p:sldId id="299" r:id="rId21"/>
    <p:sldId id="304" r:id="rId22"/>
    <p:sldId id="295" r:id="rId23"/>
    <p:sldId id="292" r:id="rId24"/>
    <p:sldId id="300" r:id="rId25"/>
    <p:sldId id="301" r:id="rId26"/>
    <p:sldId id="302" r:id="rId27"/>
    <p:sldId id="290" r:id="rId28"/>
    <p:sldId id="271" r:id="rId2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scaleToFitPaper="1"/>
  <p:clrMru>
    <a:srgbClr val="87CAFF"/>
    <a:srgbClr val="8FFFA3"/>
    <a:srgbClr val="FDE89E"/>
    <a:srgbClr val="FD8EEA"/>
    <a:srgbClr val="90FD0C"/>
    <a:srgbClr val="3EF6FF"/>
    <a:srgbClr val="A1191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84" d="100"/>
          <a:sy n="84" d="100"/>
        </p:scale>
        <p:origin x="-10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5" Type="http://schemas.openxmlformats.org/officeDocument/2006/relationships/theme" Target="theme/theme1.xml"/><Relationship Id="rId31" Type="http://schemas.openxmlformats.org/officeDocument/2006/relationships/handoutMaster" Target="handoutMasters/handoutMaster1.xml"/><Relationship Id="rId34" Type="http://schemas.openxmlformats.org/officeDocument/2006/relationships/viewProps" Target="viewProps.xml"/><Relationship Id="rId7" Type="http://schemas.openxmlformats.org/officeDocument/2006/relationships/slide" Target="slides/slide6.xml"/><Relationship Id="rId36" Type="http://schemas.openxmlformats.org/officeDocument/2006/relationships/tableStyles" Target="tableStyle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notesMaster" Target="notesMasters/notesMaster1.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D473BB-1B73-524D-9D70-9AEB1AE527AA}" type="datetimeFigureOut">
              <a:rPr lang="ja-JP" altLang="en-US" smtClean="0"/>
              <a:pPr/>
              <a:t>09.7.31</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1443583-4E5A-E545-B074-FFED7013EDD5}"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847AAD-767B-4D48-B761-1C483D39231B}" type="datetimeFigureOut">
              <a:rPr lang="ja-JP" altLang="en-US" smtClean="0"/>
              <a:pPr/>
              <a:t>09.7.31</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F6776F-C849-674F-A38E-0D78AB6207D6}"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電子密度が１０００</a:t>
            </a:r>
            <a:r>
              <a:rPr lang="en-US" altLang="ja-JP" dirty="0" smtClean="0"/>
              <a:t>/cc</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4</a:t>
            </a:fld>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太陽風</a:t>
            </a:r>
            <a:r>
              <a:rPr lang="en-US" altLang="ja-JP" dirty="0" smtClean="0"/>
              <a:t>X</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19</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Y</a:t>
            </a:r>
            <a:r>
              <a:rPr lang="en-US" altLang="ja-JP" baseline="0" dirty="0" smtClean="0"/>
              <a:t> = </a:t>
            </a:r>
            <a:r>
              <a:rPr lang="ja-JP" altLang="en-US" baseline="0" dirty="0" smtClean="0"/>
              <a:t>ダストから放出される光電子数</a:t>
            </a:r>
            <a:r>
              <a:rPr lang="en-US" altLang="ja-JP" baseline="0" dirty="0" smtClean="0"/>
              <a:t>/(</a:t>
            </a:r>
            <a:r>
              <a:rPr lang="ja-JP" altLang="en-US" baseline="0" dirty="0" smtClean="0"/>
              <a:t>入射した光子数</a:t>
            </a:r>
            <a:r>
              <a:rPr lang="en-US" altLang="ja-JP" baseline="0" dirty="0" smtClean="0"/>
              <a:t>×</a:t>
            </a:r>
            <a:r>
              <a:rPr lang="ja-JP" altLang="en-US" baseline="0" dirty="0" smtClean="0"/>
              <a:t>吸着率</a:t>
            </a:r>
            <a:r>
              <a:rPr lang="en-US" altLang="ja-JP" baseline="0" dirty="0" smtClean="0"/>
              <a:t>)</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23</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25</a:t>
            </a:fld>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12/18</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27</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err="1" smtClean="0"/>
              <a:t>A.S.Vyshlov</a:t>
            </a:r>
            <a:r>
              <a:rPr lang="en-US" altLang="ja-JP" dirty="0" smtClean="0"/>
              <a:t> et al.(1976)　</a:t>
            </a:r>
            <a:r>
              <a:rPr lang="ja-JP" altLang="en-US" dirty="0" smtClean="0"/>
              <a:t>高度　電子密度（</a:t>
            </a:r>
            <a:r>
              <a:rPr lang="en-US" altLang="ja-JP" dirty="0" smtClean="0"/>
              <a:t>/</a:t>
            </a:r>
            <a:r>
              <a:rPr lang="en-US" altLang="ja-JP" dirty="0" err="1" smtClean="0"/>
              <a:t>㎤</a:t>
            </a:r>
            <a:r>
              <a:rPr lang="ja-JP" altLang="en-US" dirty="0" smtClean="0"/>
              <a:t>）</a:t>
            </a:r>
            <a:r>
              <a:rPr lang="en-US" altLang="ja-JP" dirty="0" smtClean="0"/>
              <a:t> </a:t>
            </a:r>
            <a:r>
              <a:rPr lang="ja-JP" altLang="en-US" dirty="0" smtClean="0"/>
              <a:t>過去の</a:t>
            </a:r>
            <a:r>
              <a:rPr lang="en-US" altLang="ja-JP" dirty="0" smtClean="0"/>
              <a:t>Luna Mission</a:t>
            </a:r>
            <a:r>
              <a:rPr lang="ja-JP" altLang="en-US" dirty="0" smtClean="0"/>
              <a:t>での観測結果</a:t>
            </a:r>
            <a:endParaRPr lang="en-US" altLang="ja-JP" dirty="0" smtClean="0"/>
          </a:p>
          <a:p>
            <a:r>
              <a:rPr lang="en-US" altLang="ja-JP" dirty="0" smtClean="0"/>
              <a:t>0 200 400 600 800 1000</a:t>
            </a:r>
          </a:p>
          <a:p>
            <a:r>
              <a:rPr lang="en-US" altLang="ja-JP" dirty="0" smtClean="0"/>
              <a:t>50 40 30 20 10 0</a:t>
            </a:r>
          </a:p>
          <a:p>
            <a:r>
              <a:rPr lang="en-US" altLang="ja-JP" dirty="0" smtClean="0"/>
              <a:t>1974. 8. 21(49°)　</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5</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Ne : </a:t>
            </a:r>
            <a:r>
              <a:rPr lang="ja-JP" altLang="en-US" dirty="0" smtClean="0"/>
              <a:t>積分電子量</a:t>
            </a:r>
            <a:r>
              <a:rPr lang="en-US" altLang="ja-JP" dirty="0" smtClean="0"/>
              <a:t>, </a:t>
            </a:r>
            <a:r>
              <a:rPr lang="en-US" altLang="ja-JP" dirty="0" err="1" smtClean="0"/>
              <a:t>c</a:t>
            </a:r>
            <a:r>
              <a:rPr lang="en-US" altLang="ja-JP" baseline="0" dirty="0" smtClean="0"/>
              <a:t> : </a:t>
            </a:r>
            <a:r>
              <a:rPr lang="ja-JP" altLang="en-US" baseline="0" dirty="0" smtClean="0"/>
              <a:t>光速（</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7</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子衛星の外観図</a:t>
            </a:r>
            <a:endParaRPr lang="en-US" altLang="ja-JP" dirty="0" smtClean="0"/>
          </a:p>
          <a:p>
            <a:r>
              <a:rPr lang="ja-JP" altLang="en-US" dirty="0" smtClean="0"/>
              <a:t>月周辺の電子密度を確からしく抽出できない</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8</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地上局（</a:t>
            </a:r>
            <a:r>
              <a:rPr lang="en-US" altLang="ja-JP" dirty="0" smtClean="0"/>
              <a:t>@</a:t>
            </a:r>
            <a:r>
              <a:rPr lang="ja-JP" altLang="en-US" dirty="0" smtClean="0"/>
              <a:t>臼田）</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10</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100</a:t>
            </a:r>
            <a:r>
              <a:rPr lang="ja-JP" altLang="en-US" dirty="0" smtClean="0"/>
              <a:t>秒間</a:t>
            </a:r>
            <a:endParaRPr lang="en-US" altLang="ja-JP" dirty="0" smtClean="0"/>
          </a:p>
          <a:p>
            <a:r>
              <a:rPr lang="ja-JP" altLang="en-US" dirty="0" smtClean="0"/>
              <a:t>月＋ノイズ</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11</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電子密度（</a:t>
            </a:r>
            <a:r>
              <a:rPr lang="en-US" altLang="ja-JP" dirty="0" smtClean="0"/>
              <a:t>TECU</a:t>
            </a:r>
            <a:r>
              <a:rPr lang="ja-JP" altLang="en-US" dirty="0" smtClean="0"/>
              <a:t>）</a:t>
            </a:r>
            <a:endParaRPr lang="en-US" altLang="ja-JP" dirty="0" smtClean="0"/>
          </a:p>
          <a:p>
            <a:r>
              <a:rPr lang="ja-JP" altLang="en-US" dirty="0" smtClean="0"/>
              <a:t>高度（</a:t>
            </a:r>
            <a:r>
              <a:rPr lang="en-US" altLang="ja-JP" dirty="0" smtClean="0"/>
              <a:t>km</a:t>
            </a:r>
            <a:r>
              <a:rPr lang="ja-JP" altLang="en-US" dirty="0" smtClean="0"/>
              <a:t>）</a:t>
            </a:r>
            <a:endParaRPr lang="en-US" altLang="ja-JP" dirty="0" smtClean="0"/>
          </a:p>
          <a:p>
            <a:r>
              <a:rPr lang="en-US" altLang="ja-JP" dirty="0" smtClean="0"/>
              <a:t>SZA=40-60°</a:t>
            </a:r>
          </a:p>
          <a:p>
            <a:r>
              <a:rPr lang="ja-JP" altLang="en-US" dirty="0" smtClean="0"/>
              <a:t>太陽光　月</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13</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高度</a:t>
            </a:r>
            <a:r>
              <a:rPr lang="en-US" altLang="ja-JP" dirty="0" smtClean="0"/>
              <a:t>(km)</a:t>
            </a:r>
          </a:p>
          <a:p>
            <a:r>
              <a:rPr lang="ja-JP" altLang="en-US" dirty="0" smtClean="0"/>
              <a:t>積分電子密度</a:t>
            </a:r>
            <a:r>
              <a:rPr lang="en-US" altLang="ja-JP" dirty="0" smtClean="0"/>
              <a:t>(TECU)</a:t>
            </a:r>
          </a:p>
          <a:p>
            <a:r>
              <a:rPr lang="en-US" altLang="ja-JP" dirty="0" smtClean="0"/>
              <a:t>SZA = 70-80°</a:t>
            </a:r>
          </a:p>
          <a:p>
            <a:r>
              <a:rPr lang="en-US" altLang="ja-JP" dirty="0" smtClean="0"/>
              <a:t>-0.1 -0.05 0 0.05 0.1</a:t>
            </a:r>
          </a:p>
          <a:p>
            <a:r>
              <a:rPr lang="en-US" altLang="ja-JP" dirty="0" smtClean="0"/>
              <a:t>100 80 60 40 20 0</a:t>
            </a:r>
            <a:endParaRPr lang="ja-JP" altLang="en-US"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14</a:t>
            </a:fld>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en-US" altLang="ja-JP" dirty="0" smtClean="0"/>
              <a:t>1974. 8. 17(94°)</a:t>
            </a:r>
          </a:p>
          <a:p>
            <a:r>
              <a:rPr lang="en-US" altLang="ja-JP" dirty="0" smtClean="0"/>
              <a:t>600 cm</a:t>
            </a:r>
            <a:r>
              <a:rPr lang="en-US" altLang="ja-JP" baseline="30000" dirty="0" smtClean="0"/>
              <a:t>-3</a:t>
            </a:r>
            <a:endParaRPr lang="ja-JP" altLang="en-US" baseline="30000" dirty="0"/>
          </a:p>
        </p:txBody>
      </p:sp>
      <p:sp>
        <p:nvSpPr>
          <p:cNvPr id="4" name="スライド番号プレースホルダ 3"/>
          <p:cNvSpPr>
            <a:spLocks noGrp="1"/>
          </p:cNvSpPr>
          <p:nvPr>
            <p:ph type="sldNum" sz="quarter" idx="10"/>
          </p:nvPr>
        </p:nvSpPr>
        <p:spPr/>
        <p:txBody>
          <a:bodyPr/>
          <a:lstStyle/>
          <a:p>
            <a:fld id="{89F6776F-C849-674F-A38E-0D78AB6207D6}" type="slidenum">
              <a:rPr lang="ja-JP" altLang="en-US" smtClean="0"/>
              <a:pPr/>
              <a:t>15</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CC4A5C0E-F70C-6747-B5C2-ED5B390811FB}" type="datetimeFigureOut">
              <a:rPr lang="ja-JP" altLang="en-US" smtClean="0"/>
              <a:pPr/>
              <a:t>09.7.31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86848428-7D6C-9246-9F90-8EF79C2E1A69}"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A5C0E-F70C-6747-B5C2-ED5B390811FB}" type="datetimeFigureOut">
              <a:rPr lang="ja-JP" altLang="en-US" smtClean="0"/>
              <a:pPr/>
              <a:t>09.7.31</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848428-7D6C-9246-9F90-8EF79C2E1A69}"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png"/><Relationship Id="rId5"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3"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4"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3"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6" Type="http://schemas.openxmlformats.org/officeDocument/2006/relationships/image" Target="../media/image5.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 Id="rId5" Type="http://schemas.openxmlformats.org/officeDocument/2006/relationships/image" Target="../media/image4.png"/></Relationships>
</file>

<file path=ppt/slides/_rels/slide8.xml.rels><?xml version="1.0" encoding="UTF-8" standalone="yes"?>
<Relationships xmlns="http://schemas.openxmlformats.org/package/2006/relationships"><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0" y="2130425"/>
            <a:ext cx="9144000" cy="1470025"/>
          </a:xfrm>
        </p:spPr>
        <p:txBody>
          <a:bodyPr/>
          <a:lstStyle/>
          <a:p>
            <a:r>
              <a:rPr lang="ja-JP" altLang="en-US" dirty="0" smtClean="0"/>
              <a:t>かぐや電波科学による</a:t>
            </a:r>
            <a:r>
              <a:rPr lang="en-US" altLang="ja-JP" dirty="0" smtClean="0"/>
              <a:t/>
            </a:r>
            <a:br>
              <a:rPr lang="en-US" altLang="ja-JP" dirty="0" smtClean="0"/>
            </a:br>
            <a:r>
              <a:rPr lang="ja-JP" altLang="en-US" dirty="0" smtClean="0"/>
              <a:t>月の電離層の観測</a:t>
            </a:r>
            <a:endParaRPr lang="ja-JP" altLang="en-US" dirty="0"/>
          </a:p>
        </p:txBody>
      </p:sp>
      <p:sp>
        <p:nvSpPr>
          <p:cNvPr id="5" name="サブタイトル 4"/>
          <p:cNvSpPr>
            <a:spLocks noGrp="1"/>
          </p:cNvSpPr>
          <p:nvPr>
            <p:ph type="subTitle" idx="1"/>
          </p:nvPr>
        </p:nvSpPr>
        <p:spPr/>
        <p:txBody>
          <a:bodyPr/>
          <a:lstStyle/>
          <a:p>
            <a:endParaRPr lang="en-US" altLang="ja-JP" dirty="0" smtClean="0"/>
          </a:p>
          <a:p>
            <a:r>
              <a:rPr lang="ja-JP" altLang="en-US" dirty="0" smtClean="0">
                <a:solidFill>
                  <a:schemeClr val="tx1"/>
                </a:solidFill>
              </a:rPr>
              <a:t>中村研・</a:t>
            </a:r>
            <a:r>
              <a:rPr lang="en-US" altLang="ja-JP" dirty="0" smtClean="0">
                <a:solidFill>
                  <a:schemeClr val="tx1"/>
                </a:solidFill>
              </a:rPr>
              <a:t>M</a:t>
            </a:r>
            <a:r>
              <a:rPr lang="ja-JP" altLang="en-US" dirty="0" smtClean="0">
                <a:solidFill>
                  <a:schemeClr val="tx1"/>
                </a:solidFill>
              </a:rPr>
              <a:t>２　安藤紘基</a:t>
            </a:r>
            <a:endParaRPr lang="ja-JP" alt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0"/>
            <a:ext cx="9144000" cy="715962"/>
          </a:xfrm>
        </p:spPr>
        <p:txBody>
          <a:bodyPr>
            <a:normAutofit fontScale="90000"/>
          </a:bodyPr>
          <a:lstStyle/>
          <a:p>
            <a:r>
              <a:rPr lang="ja-JP" altLang="en-US" dirty="0" smtClean="0"/>
              <a:t>観測手法（子衛星２機を用いた同時観測）</a:t>
            </a:r>
            <a:endParaRPr lang="ja-JP" altLang="en-US" dirty="0"/>
          </a:p>
        </p:txBody>
      </p:sp>
      <p:sp>
        <p:nvSpPr>
          <p:cNvPr id="3" name="コンテンツ プレースホルダ 2"/>
          <p:cNvSpPr>
            <a:spLocks noGrp="1"/>
          </p:cNvSpPr>
          <p:nvPr>
            <p:ph idx="1"/>
          </p:nvPr>
        </p:nvSpPr>
        <p:spPr>
          <a:xfrm>
            <a:off x="0" y="715962"/>
            <a:ext cx="9144000" cy="6142038"/>
          </a:xfrm>
        </p:spPr>
        <p:txBody>
          <a:bodyPr>
            <a:normAutofit/>
          </a:bodyPr>
          <a:lstStyle/>
          <a:p>
            <a:pPr>
              <a:buNone/>
            </a:pPr>
            <a:endParaRPr lang="en-US" altLang="ja-JP" sz="2400" dirty="0" smtClean="0"/>
          </a:p>
          <a:p>
            <a:pPr>
              <a:buNone/>
            </a:pPr>
            <a:endParaRPr lang="en-US" altLang="ja-JP" sz="2400" dirty="0" smtClean="0"/>
          </a:p>
          <a:p>
            <a:pPr>
              <a:buNone/>
            </a:pPr>
            <a:r>
              <a:rPr lang="en-US" altLang="ja-JP" sz="2400" dirty="0" err="1" smtClean="0"/>
              <a:t>Vstar</a:t>
            </a:r>
            <a:r>
              <a:rPr lang="ja-JP" altLang="en-US" sz="2400" dirty="0" smtClean="0"/>
              <a:t>（おうな）の掩蔽中に</a:t>
            </a:r>
            <a:r>
              <a:rPr lang="en-US" altLang="ja-JP" sz="2400" dirty="0" err="1" smtClean="0"/>
              <a:t>Rstar</a:t>
            </a:r>
            <a:r>
              <a:rPr lang="ja-JP" altLang="en-US" sz="2400" dirty="0" smtClean="0"/>
              <a:t>（おきな）が</a:t>
            </a:r>
            <a:endParaRPr lang="en-US" altLang="ja-JP" sz="2400" dirty="0" smtClean="0"/>
          </a:p>
          <a:p>
            <a:pPr>
              <a:buNone/>
            </a:pPr>
            <a:r>
              <a:rPr lang="ja-JP" altLang="en-US" sz="2400" dirty="0" smtClean="0"/>
              <a:t>地球電離層のモニター役を務める。</a:t>
            </a:r>
            <a:endParaRPr lang="en-US" altLang="ja-JP" sz="2400" dirty="0" smtClean="0"/>
          </a:p>
          <a:p>
            <a:pPr>
              <a:buNone/>
            </a:pPr>
            <a:r>
              <a:rPr lang="ja-JP" altLang="en-US" sz="2400" dirty="0" smtClean="0"/>
              <a:t>（</a:t>
            </a:r>
            <a:r>
              <a:rPr lang="ja-JP" altLang="en-US" sz="2400" dirty="0" smtClean="0">
                <a:solidFill>
                  <a:srgbClr val="FF0000"/>
                </a:solidFill>
              </a:rPr>
              <a:t>世界初の試み！！</a:t>
            </a:r>
            <a:r>
              <a:rPr lang="ja-JP" altLang="en-US" sz="2400" dirty="0" smtClean="0"/>
              <a:t>）</a:t>
            </a:r>
            <a:endParaRPr lang="en-US" altLang="ja-JP" sz="2400" dirty="0" smtClean="0"/>
          </a:p>
          <a:p>
            <a:pPr>
              <a:buNone/>
            </a:pPr>
            <a:endParaRPr lang="en-US" altLang="ja-JP" sz="2400" dirty="0" smtClean="0"/>
          </a:p>
          <a:p>
            <a:pPr>
              <a:buNone/>
            </a:pPr>
            <a:r>
              <a:rPr lang="ja-JP" altLang="en-US" sz="2400" dirty="0" smtClean="0"/>
              <a:t>長所：地球電離層や宇宙空間からの</a:t>
            </a:r>
            <a:endParaRPr lang="en-US" altLang="ja-JP" sz="2400" dirty="0" smtClean="0"/>
          </a:p>
          <a:p>
            <a:pPr>
              <a:buNone/>
            </a:pPr>
            <a:r>
              <a:rPr lang="ja-JP" altLang="ja-JP" sz="2400" dirty="0" smtClean="0"/>
              <a:t>　　　　</a:t>
            </a:r>
            <a:r>
              <a:rPr lang="ja-JP" altLang="en-US" sz="2400" dirty="0" smtClean="0"/>
              <a:t>寄与を</a:t>
            </a:r>
            <a:r>
              <a:rPr lang="ja-JP" altLang="en-US" sz="2400" dirty="0" smtClean="0">
                <a:solidFill>
                  <a:srgbClr val="008000"/>
                </a:solidFill>
              </a:rPr>
              <a:t>大幅に軽減</a:t>
            </a:r>
            <a:r>
              <a:rPr lang="ja-JP" altLang="en-US" sz="2400" dirty="0" smtClean="0"/>
              <a:t>できる。</a:t>
            </a:r>
            <a:endParaRPr lang="en-US" altLang="ja-JP" sz="2400" dirty="0" smtClean="0"/>
          </a:p>
          <a:p>
            <a:pPr>
              <a:buNone/>
            </a:pPr>
            <a:r>
              <a:rPr lang="ja-JP" altLang="en-US" sz="2400" dirty="0" smtClean="0"/>
              <a:t>短所：使う周波数が近い（</a:t>
            </a:r>
            <a:r>
              <a:rPr lang="en-US" altLang="ja-JP" sz="2400" dirty="0" smtClean="0"/>
              <a:t>2218MHz</a:t>
            </a:r>
            <a:r>
              <a:rPr lang="ja-JP" altLang="en-US" sz="2400" dirty="0" smtClean="0"/>
              <a:t>・</a:t>
            </a:r>
            <a:r>
              <a:rPr lang="en-US" altLang="ja-JP" sz="2400" dirty="0" smtClean="0"/>
              <a:t>2287MHz</a:t>
            </a:r>
            <a:r>
              <a:rPr lang="ja-JP" altLang="en-US" sz="2400" dirty="0" smtClean="0"/>
              <a:t>）</a:t>
            </a:r>
            <a:endParaRPr lang="en-US" altLang="ja-JP" sz="2400" dirty="0" smtClean="0"/>
          </a:p>
          <a:p>
            <a:pPr>
              <a:buNone/>
            </a:pPr>
            <a:r>
              <a:rPr lang="ja-JP" altLang="ja-JP" sz="2400" dirty="0" smtClean="0"/>
              <a:t>　　　　</a:t>
            </a:r>
            <a:r>
              <a:rPr lang="ja-JP" altLang="en-US" sz="2400" dirty="0" smtClean="0"/>
              <a:t>ために</a:t>
            </a:r>
            <a:r>
              <a:rPr lang="ja-JP" altLang="en-US" sz="2400" dirty="0" smtClean="0">
                <a:solidFill>
                  <a:srgbClr val="FF0000"/>
                </a:solidFill>
              </a:rPr>
              <a:t>計測誤差が大きくなる</a:t>
            </a:r>
            <a:r>
              <a:rPr lang="ja-JP" altLang="en-US" sz="2400" dirty="0" smtClean="0"/>
              <a:t>。</a:t>
            </a:r>
            <a:endParaRPr lang="en-US" altLang="ja-JP" sz="2400" dirty="0" smtClean="0"/>
          </a:p>
          <a:p>
            <a:pPr>
              <a:buNone/>
            </a:pPr>
            <a:r>
              <a:rPr lang="ja-JP" altLang="en-US" sz="2400" dirty="0" smtClean="0"/>
              <a:t>　　　　また</a:t>
            </a:r>
            <a:r>
              <a:rPr lang="ja-JP" altLang="en-US" sz="2400" dirty="0" smtClean="0">
                <a:solidFill>
                  <a:srgbClr val="0000FF"/>
                </a:solidFill>
              </a:rPr>
              <a:t>観測回数</a:t>
            </a:r>
            <a:r>
              <a:rPr lang="ja-JP" altLang="en-US" sz="2400" dirty="0" smtClean="0"/>
              <a:t>が少ない</a:t>
            </a:r>
            <a:r>
              <a:rPr lang="en-US" altLang="ja-JP" sz="2400" dirty="0" smtClean="0"/>
              <a:t>(</a:t>
            </a:r>
            <a:r>
              <a:rPr lang="ja-JP" altLang="en-US" sz="2400" dirty="0" smtClean="0"/>
              <a:t>全</a:t>
            </a:r>
            <a:r>
              <a:rPr lang="en-US" altLang="ja-JP" sz="2400" dirty="0" smtClean="0"/>
              <a:t>35</a:t>
            </a:r>
            <a:r>
              <a:rPr lang="ja-JP" altLang="en-US" sz="2400" dirty="0" smtClean="0"/>
              <a:t>回</a:t>
            </a:r>
            <a:r>
              <a:rPr lang="en-US" altLang="ja-JP" sz="2400" dirty="0" smtClean="0"/>
              <a:t>)</a:t>
            </a:r>
            <a:r>
              <a:rPr lang="ja-JP" altLang="en-US" sz="2400" dirty="0" smtClean="0"/>
              <a:t>。</a:t>
            </a:r>
            <a:endParaRPr lang="en-US" altLang="ja-JP" sz="2400" dirty="0" smtClean="0"/>
          </a:p>
          <a:p>
            <a:pPr>
              <a:buNone/>
            </a:pPr>
            <a:endParaRPr lang="en-US" altLang="ja-JP" sz="2400" dirty="0" smtClean="0"/>
          </a:p>
        </p:txBody>
      </p:sp>
      <p:pic>
        <p:nvPicPr>
          <p:cNvPr id="11" name="図 10"/>
          <p:cNvPicPr>
            <a:picLocks noChangeAspect="1"/>
          </p:cNvPicPr>
          <p:nvPr/>
        </p:nvPicPr>
        <p:blipFill>
          <a:blip r:embed="rId3"/>
          <a:stretch>
            <a:fillRect/>
          </a:stretch>
        </p:blipFill>
        <p:spPr>
          <a:xfrm>
            <a:off x="5410200" y="1447800"/>
            <a:ext cx="3695700" cy="2692400"/>
          </a:xfrm>
          <a:prstGeom prst="rect">
            <a:avLst/>
          </a:prstGeom>
        </p:spPr>
      </p:pic>
      <p:sp>
        <p:nvSpPr>
          <p:cNvPr id="5" name="円形吹き出し 4"/>
          <p:cNvSpPr/>
          <p:nvPr/>
        </p:nvSpPr>
        <p:spPr>
          <a:xfrm>
            <a:off x="4191000" y="1368424"/>
            <a:ext cx="4876800" cy="2060576"/>
          </a:xfrm>
          <a:prstGeom prst="wedgeEllipseCallout">
            <a:avLst>
              <a:gd name="adj1" fmla="val -68873"/>
              <a:gd name="adj2" fmla="val 96640"/>
            </a:avLst>
          </a:prstGeom>
          <a:solidFill>
            <a:srgbClr val="8FFFA3"/>
          </a:solidFill>
          <a:ln w="1905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6" name="図 5"/>
          <p:cNvPicPr>
            <a:picLocks noChangeAspect="1"/>
          </p:cNvPicPr>
          <p:nvPr/>
        </p:nvPicPr>
        <p:blipFill>
          <a:blip r:embed="rId4"/>
          <a:stretch>
            <a:fillRect/>
          </a:stretch>
        </p:blipFill>
        <p:spPr>
          <a:xfrm>
            <a:off x="4800600" y="1905000"/>
            <a:ext cx="762000" cy="952500"/>
          </a:xfrm>
          <a:prstGeom prst="rect">
            <a:avLst/>
          </a:prstGeom>
        </p:spPr>
      </p:pic>
      <p:pic>
        <p:nvPicPr>
          <p:cNvPr id="7" name="図 6"/>
          <p:cNvPicPr>
            <a:picLocks noChangeAspect="1"/>
          </p:cNvPicPr>
          <p:nvPr/>
        </p:nvPicPr>
        <p:blipFill>
          <a:blip r:embed="rId5"/>
          <a:stretch>
            <a:fillRect/>
          </a:stretch>
        </p:blipFill>
        <p:spPr>
          <a:xfrm>
            <a:off x="5486400" y="1905000"/>
            <a:ext cx="3200400" cy="952500"/>
          </a:xfrm>
          <a:prstGeom prst="rect">
            <a:avLst/>
          </a:prstGeom>
        </p:spPr>
      </p:pic>
      <p:sp>
        <p:nvSpPr>
          <p:cNvPr id="8" name="正方形/長方形 7"/>
          <p:cNvSpPr/>
          <p:nvPr/>
        </p:nvSpPr>
        <p:spPr>
          <a:xfrm>
            <a:off x="1905000" y="5830669"/>
            <a:ext cx="5943600" cy="830997"/>
          </a:xfrm>
          <a:prstGeom prst="rect">
            <a:avLst/>
          </a:prstGeom>
        </p:spPr>
        <p:txBody>
          <a:bodyPr wrap="square">
            <a:spAutoFit/>
          </a:bodyPr>
          <a:lstStyle/>
          <a:p>
            <a:pPr>
              <a:buNone/>
            </a:pPr>
            <a:r>
              <a:rPr lang="en-US" altLang="ja-JP" sz="2400" dirty="0" err="1" smtClean="0"/>
              <a:t>Vstar</a:t>
            </a:r>
            <a:r>
              <a:rPr lang="ja-JP" altLang="en-US" sz="2400" dirty="0" smtClean="0"/>
              <a:t>：月の電離層＋宇宙空間＋地球電離層</a:t>
            </a:r>
            <a:r>
              <a:rPr lang="en-US" altLang="ja-JP" sz="2400" dirty="0" smtClean="0"/>
              <a:t> </a:t>
            </a:r>
            <a:r>
              <a:rPr lang="en-US" altLang="ja-JP" sz="2400" dirty="0" err="1" smtClean="0"/>
              <a:t>Rstar</a:t>
            </a:r>
            <a:r>
              <a:rPr lang="ja-JP" altLang="en-US" sz="2400" dirty="0" smtClean="0"/>
              <a:t>：宇宙空間＋地球電離層</a:t>
            </a:r>
            <a:endParaRPr lang="en-US" altLang="ja-JP" sz="2400" dirty="0" smtClean="0"/>
          </a:p>
        </p:txBody>
      </p:sp>
      <p:sp>
        <p:nvSpPr>
          <p:cNvPr id="9" name="正方形/長方形 8"/>
          <p:cNvSpPr/>
          <p:nvPr/>
        </p:nvSpPr>
        <p:spPr>
          <a:xfrm>
            <a:off x="1905000" y="5830669"/>
            <a:ext cx="5943600" cy="830997"/>
          </a:xfrm>
          <a:prstGeom prst="rect">
            <a:avLst/>
          </a:prstGeom>
          <a:noFill/>
          <a:ln w="127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228600"/>
            <a:ext cx="8686800" cy="1143000"/>
          </a:xfrm>
        </p:spPr>
        <p:txBody>
          <a:bodyPr>
            <a:normAutofit fontScale="90000"/>
          </a:bodyPr>
          <a:lstStyle/>
          <a:p>
            <a:r>
              <a:rPr lang="ja-JP" altLang="en-US" dirty="0" smtClean="0"/>
              <a:t>解析手法２</a:t>
            </a:r>
            <a:r>
              <a:rPr lang="en-US" altLang="ja-JP" dirty="0" smtClean="0"/>
              <a:t/>
            </a:r>
            <a:br>
              <a:rPr lang="en-US" altLang="ja-JP" dirty="0" smtClean="0"/>
            </a:br>
            <a:r>
              <a:rPr lang="ja-JP" altLang="en-US" dirty="0" smtClean="0"/>
              <a:t>（子衛星２機による観測データの解析）</a:t>
            </a:r>
            <a:endParaRPr lang="ja-JP" altLang="en-US" dirty="0"/>
          </a:p>
        </p:txBody>
      </p:sp>
      <p:sp>
        <p:nvSpPr>
          <p:cNvPr id="3" name="コンテンツ プレースホルダ 2"/>
          <p:cNvSpPr>
            <a:spLocks noGrp="1"/>
          </p:cNvSpPr>
          <p:nvPr>
            <p:ph idx="1"/>
          </p:nvPr>
        </p:nvSpPr>
        <p:spPr>
          <a:xfrm>
            <a:off x="0" y="1600200"/>
            <a:ext cx="9144000" cy="5029200"/>
          </a:xfrm>
        </p:spPr>
        <p:txBody>
          <a:bodyPr/>
          <a:lstStyle/>
          <a:p>
            <a:pPr>
              <a:buNone/>
            </a:pPr>
            <a:endParaRPr lang="ja-JP" altLang="en-US" dirty="0"/>
          </a:p>
        </p:txBody>
      </p:sp>
      <p:cxnSp>
        <p:nvCxnSpPr>
          <p:cNvPr id="4" name="直線矢印コネクタ 3"/>
          <p:cNvCxnSpPr/>
          <p:nvPr/>
        </p:nvCxnSpPr>
        <p:spPr>
          <a:xfrm>
            <a:off x="3960812" y="4267200"/>
            <a:ext cx="2211388"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 name="直線矢印コネクタ 4"/>
          <p:cNvCxnSpPr/>
          <p:nvPr/>
        </p:nvCxnSpPr>
        <p:spPr>
          <a:xfrm>
            <a:off x="533400" y="4267200"/>
            <a:ext cx="2516188"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 name="直線矢印コネクタ 6"/>
          <p:cNvCxnSpPr/>
          <p:nvPr/>
        </p:nvCxnSpPr>
        <p:spPr>
          <a:xfrm rot="5400000" flipH="1" flipV="1">
            <a:off x="-344885" y="3388915"/>
            <a:ext cx="1907382"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直線矢印コネクタ 7"/>
          <p:cNvCxnSpPr/>
          <p:nvPr/>
        </p:nvCxnSpPr>
        <p:spPr>
          <a:xfrm rot="5400000" flipH="1" flipV="1">
            <a:off x="3084114" y="3391297"/>
            <a:ext cx="1907382"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 name="直線矢印コネクタ 9"/>
          <p:cNvCxnSpPr/>
          <p:nvPr/>
        </p:nvCxnSpPr>
        <p:spPr>
          <a:xfrm>
            <a:off x="7063107" y="4265612"/>
            <a:ext cx="1395093" cy="1325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p:nvPr/>
        </p:nvCxnSpPr>
        <p:spPr>
          <a:xfrm rot="5400000" flipH="1" flipV="1">
            <a:off x="6704806" y="3352006"/>
            <a:ext cx="1828800"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3" name="フリーフォーム 12"/>
          <p:cNvSpPr/>
          <p:nvPr/>
        </p:nvSpPr>
        <p:spPr>
          <a:xfrm>
            <a:off x="533400" y="2667000"/>
            <a:ext cx="2453312" cy="505060"/>
          </a:xfrm>
          <a:custGeom>
            <a:avLst/>
            <a:gdLst>
              <a:gd name="connsiteX0" fmla="*/ 0 w 2453312"/>
              <a:gd name="connsiteY0" fmla="*/ 0 h 505060"/>
              <a:gd name="connsiteX1" fmla="*/ 216468 w 2453312"/>
              <a:gd name="connsiteY1" fmla="*/ 360757 h 505060"/>
              <a:gd name="connsiteX2" fmla="*/ 259762 w 2453312"/>
              <a:gd name="connsiteY2" fmla="*/ 158733 h 505060"/>
              <a:gd name="connsiteX3" fmla="*/ 303056 w 2453312"/>
              <a:gd name="connsiteY3" fmla="*/ 14430 h 505060"/>
              <a:gd name="connsiteX4" fmla="*/ 447368 w 2453312"/>
              <a:gd name="connsiteY4" fmla="*/ 202024 h 505060"/>
              <a:gd name="connsiteX5" fmla="*/ 505093 w 2453312"/>
              <a:gd name="connsiteY5" fmla="*/ 317466 h 505060"/>
              <a:gd name="connsiteX6" fmla="*/ 606112 w 2453312"/>
              <a:gd name="connsiteY6" fmla="*/ 303036 h 505060"/>
              <a:gd name="connsiteX7" fmla="*/ 678268 w 2453312"/>
              <a:gd name="connsiteY7" fmla="*/ 115442 h 505060"/>
              <a:gd name="connsiteX8" fmla="*/ 793718 w 2453312"/>
              <a:gd name="connsiteY8" fmla="*/ 57721 h 505060"/>
              <a:gd name="connsiteX9" fmla="*/ 880306 w 2453312"/>
              <a:gd name="connsiteY9" fmla="*/ 202024 h 505060"/>
              <a:gd name="connsiteX10" fmla="*/ 938031 w 2453312"/>
              <a:gd name="connsiteY10" fmla="*/ 389618 h 505060"/>
              <a:gd name="connsiteX11" fmla="*/ 1039050 w 2453312"/>
              <a:gd name="connsiteY11" fmla="*/ 432909 h 505060"/>
              <a:gd name="connsiteX12" fmla="*/ 1082343 w 2453312"/>
              <a:gd name="connsiteY12" fmla="*/ 230884 h 505060"/>
              <a:gd name="connsiteX13" fmla="*/ 1183362 w 2453312"/>
              <a:gd name="connsiteY13" fmla="*/ 115442 h 505060"/>
              <a:gd name="connsiteX14" fmla="*/ 1342106 w 2453312"/>
              <a:gd name="connsiteY14" fmla="*/ 230884 h 505060"/>
              <a:gd name="connsiteX15" fmla="*/ 1443125 w 2453312"/>
              <a:gd name="connsiteY15" fmla="*/ 360757 h 505060"/>
              <a:gd name="connsiteX16" fmla="*/ 1616300 w 2453312"/>
              <a:gd name="connsiteY16" fmla="*/ 245315 h 505060"/>
              <a:gd name="connsiteX17" fmla="*/ 1818337 w 2453312"/>
              <a:gd name="connsiteY17" fmla="*/ 259745 h 505060"/>
              <a:gd name="connsiteX18" fmla="*/ 1890493 w 2453312"/>
              <a:gd name="connsiteY18" fmla="*/ 418478 h 505060"/>
              <a:gd name="connsiteX19" fmla="*/ 1977081 w 2453312"/>
              <a:gd name="connsiteY19" fmla="*/ 447339 h 505060"/>
              <a:gd name="connsiteX20" fmla="*/ 2034806 w 2453312"/>
              <a:gd name="connsiteY20" fmla="*/ 331896 h 505060"/>
              <a:gd name="connsiteX21" fmla="*/ 2164687 w 2453312"/>
              <a:gd name="connsiteY21" fmla="*/ 317466 h 505060"/>
              <a:gd name="connsiteX22" fmla="*/ 2280137 w 2453312"/>
              <a:gd name="connsiteY22" fmla="*/ 389618 h 505060"/>
              <a:gd name="connsiteX23" fmla="*/ 2337862 w 2453312"/>
              <a:gd name="connsiteY23" fmla="*/ 447339 h 505060"/>
              <a:gd name="connsiteX24" fmla="*/ 2453312 w 2453312"/>
              <a:gd name="connsiteY24" fmla="*/ 505060 h 505060"/>
              <a:gd name="connsiteX25" fmla="*/ 2453312 w 2453312"/>
              <a:gd name="connsiteY25" fmla="*/ 505060 h 505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453312" h="505060">
                <a:moveTo>
                  <a:pt x="0" y="0"/>
                </a:moveTo>
                <a:cubicBezTo>
                  <a:pt x="86587" y="167150"/>
                  <a:pt x="173174" y="334301"/>
                  <a:pt x="216468" y="360757"/>
                </a:cubicBezTo>
                <a:cubicBezTo>
                  <a:pt x="259762" y="387213"/>
                  <a:pt x="245331" y="216454"/>
                  <a:pt x="259762" y="158733"/>
                </a:cubicBezTo>
                <a:cubicBezTo>
                  <a:pt x="274193" y="101012"/>
                  <a:pt x="271788" y="7215"/>
                  <a:pt x="303056" y="14430"/>
                </a:cubicBezTo>
                <a:cubicBezTo>
                  <a:pt x="334324" y="21645"/>
                  <a:pt x="413695" y="151518"/>
                  <a:pt x="447368" y="202024"/>
                </a:cubicBezTo>
                <a:cubicBezTo>
                  <a:pt x="481041" y="252530"/>
                  <a:pt x="478636" y="300631"/>
                  <a:pt x="505093" y="317466"/>
                </a:cubicBezTo>
                <a:cubicBezTo>
                  <a:pt x="531550" y="334301"/>
                  <a:pt x="577250" y="336706"/>
                  <a:pt x="606112" y="303036"/>
                </a:cubicBezTo>
                <a:cubicBezTo>
                  <a:pt x="634974" y="269366"/>
                  <a:pt x="647000" y="156328"/>
                  <a:pt x="678268" y="115442"/>
                </a:cubicBezTo>
                <a:cubicBezTo>
                  <a:pt x="709536" y="74556"/>
                  <a:pt x="760045" y="43291"/>
                  <a:pt x="793718" y="57721"/>
                </a:cubicBezTo>
                <a:cubicBezTo>
                  <a:pt x="827391" y="72151"/>
                  <a:pt x="856254" y="146708"/>
                  <a:pt x="880306" y="202024"/>
                </a:cubicBezTo>
                <a:cubicBezTo>
                  <a:pt x="904358" y="257340"/>
                  <a:pt x="911574" y="351137"/>
                  <a:pt x="938031" y="389618"/>
                </a:cubicBezTo>
                <a:cubicBezTo>
                  <a:pt x="964488" y="428099"/>
                  <a:pt x="1014998" y="459365"/>
                  <a:pt x="1039050" y="432909"/>
                </a:cubicBezTo>
                <a:cubicBezTo>
                  <a:pt x="1063102" y="406453"/>
                  <a:pt x="1058291" y="283795"/>
                  <a:pt x="1082343" y="230884"/>
                </a:cubicBezTo>
                <a:cubicBezTo>
                  <a:pt x="1106395" y="177973"/>
                  <a:pt x="1140068" y="115442"/>
                  <a:pt x="1183362" y="115442"/>
                </a:cubicBezTo>
                <a:cubicBezTo>
                  <a:pt x="1226656" y="115442"/>
                  <a:pt x="1298812" y="189998"/>
                  <a:pt x="1342106" y="230884"/>
                </a:cubicBezTo>
                <a:cubicBezTo>
                  <a:pt x="1385400" y="271770"/>
                  <a:pt x="1397426" y="358352"/>
                  <a:pt x="1443125" y="360757"/>
                </a:cubicBezTo>
                <a:cubicBezTo>
                  <a:pt x="1488824" y="363162"/>
                  <a:pt x="1553765" y="262150"/>
                  <a:pt x="1616300" y="245315"/>
                </a:cubicBezTo>
                <a:cubicBezTo>
                  <a:pt x="1678835" y="228480"/>
                  <a:pt x="1772638" y="230885"/>
                  <a:pt x="1818337" y="259745"/>
                </a:cubicBezTo>
                <a:cubicBezTo>
                  <a:pt x="1864036" y="288606"/>
                  <a:pt x="1864036" y="387212"/>
                  <a:pt x="1890493" y="418478"/>
                </a:cubicBezTo>
                <a:cubicBezTo>
                  <a:pt x="1916950" y="449744"/>
                  <a:pt x="1953029" y="461769"/>
                  <a:pt x="1977081" y="447339"/>
                </a:cubicBezTo>
                <a:cubicBezTo>
                  <a:pt x="2001133" y="432909"/>
                  <a:pt x="2003538" y="353541"/>
                  <a:pt x="2034806" y="331896"/>
                </a:cubicBezTo>
                <a:cubicBezTo>
                  <a:pt x="2066074" y="310251"/>
                  <a:pt x="2123799" y="307846"/>
                  <a:pt x="2164687" y="317466"/>
                </a:cubicBezTo>
                <a:cubicBezTo>
                  <a:pt x="2205575" y="327086"/>
                  <a:pt x="2251275" y="367973"/>
                  <a:pt x="2280137" y="389618"/>
                </a:cubicBezTo>
                <a:cubicBezTo>
                  <a:pt x="2308999" y="411263"/>
                  <a:pt x="2309000" y="428099"/>
                  <a:pt x="2337862" y="447339"/>
                </a:cubicBezTo>
                <a:cubicBezTo>
                  <a:pt x="2366725" y="466579"/>
                  <a:pt x="2453312" y="505060"/>
                  <a:pt x="2453312" y="505060"/>
                </a:cubicBezTo>
                <a:lnTo>
                  <a:pt x="2453312" y="505060"/>
                </a:lnTo>
              </a:path>
            </a:pathLst>
          </a:custGeom>
          <a:ln w="4445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4" name="フリーフォーム 13"/>
          <p:cNvSpPr/>
          <p:nvPr/>
        </p:nvSpPr>
        <p:spPr>
          <a:xfrm>
            <a:off x="533400" y="3048000"/>
            <a:ext cx="2453312" cy="505060"/>
          </a:xfrm>
          <a:custGeom>
            <a:avLst/>
            <a:gdLst>
              <a:gd name="connsiteX0" fmla="*/ 0 w 2453312"/>
              <a:gd name="connsiteY0" fmla="*/ 0 h 505060"/>
              <a:gd name="connsiteX1" fmla="*/ 216468 w 2453312"/>
              <a:gd name="connsiteY1" fmla="*/ 360757 h 505060"/>
              <a:gd name="connsiteX2" fmla="*/ 259762 w 2453312"/>
              <a:gd name="connsiteY2" fmla="*/ 158733 h 505060"/>
              <a:gd name="connsiteX3" fmla="*/ 303056 w 2453312"/>
              <a:gd name="connsiteY3" fmla="*/ 14430 h 505060"/>
              <a:gd name="connsiteX4" fmla="*/ 447368 w 2453312"/>
              <a:gd name="connsiteY4" fmla="*/ 202024 h 505060"/>
              <a:gd name="connsiteX5" fmla="*/ 505093 w 2453312"/>
              <a:gd name="connsiteY5" fmla="*/ 317466 h 505060"/>
              <a:gd name="connsiteX6" fmla="*/ 606112 w 2453312"/>
              <a:gd name="connsiteY6" fmla="*/ 303036 h 505060"/>
              <a:gd name="connsiteX7" fmla="*/ 678268 w 2453312"/>
              <a:gd name="connsiteY7" fmla="*/ 115442 h 505060"/>
              <a:gd name="connsiteX8" fmla="*/ 793718 w 2453312"/>
              <a:gd name="connsiteY8" fmla="*/ 57721 h 505060"/>
              <a:gd name="connsiteX9" fmla="*/ 880306 w 2453312"/>
              <a:gd name="connsiteY9" fmla="*/ 202024 h 505060"/>
              <a:gd name="connsiteX10" fmla="*/ 938031 w 2453312"/>
              <a:gd name="connsiteY10" fmla="*/ 389618 h 505060"/>
              <a:gd name="connsiteX11" fmla="*/ 1039050 w 2453312"/>
              <a:gd name="connsiteY11" fmla="*/ 432909 h 505060"/>
              <a:gd name="connsiteX12" fmla="*/ 1082343 w 2453312"/>
              <a:gd name="connsiteY12" fmla="*/ 230884 h 505060"/>
              <a:gd name="connsiteX13" fmla="*/ 1183362 w 2453312"/>
              <a:gd name="connsiteY13" fmla="*/ 115442 h 505060"/>
              <a:gd name="connsiteX14" fmla="*/ 1342106 w 2453312"/>
              <a:gd name="connsiteY14" fmla="*/ 230884 h 505060"/>
              <a:gd name="connsiteX15" fmla="*/ 1443125 w 2453312"/>
              <a:gd name="connsiteY15" fmla="*/ 360757 h 505060"/>
              <a:gd name="connsiteX16" fmla="*/ 1616300 w 2453312"/>
              <a:gd name="connsiteY16" fmla="*/ 245315 h 505060"/>
              <a:gd name="connsiteX17" fmla="*/ 1818337 w 2453312"/>
              <a:gd name="connsiteY17" fmla="*/ 259745 h 505060"/>
              <a:gd name="connsiteX18" fmla="*/ 1890493 w 2453312"/>
              <a:gd name="connsiteY18" fmla="*/ 418478 h 505060"/>
              <a:gd name="connsiteX19" fmla="*/ 1977081 w 2453312"/>
              <a:gd name="connsiteY19" fmla="*/ 447339 h 505060"/>
              <a:gd name="connsiteX20" fmla="*/ 2034806 w 2453312"/>
              <a:gd name="connsiteY20" fmla="*/ 331896 h 505060"/>
              <a:gd name="connsiteX21" fmla="*/ 2164687 w 2453312"/>
              <a:gd name="connsiteY21" fmla="*/ 317466 h 505060"/>
              <a:gd name="connsiteX22" fmla="*/ 2280137 w 2453312"/>
              <a:gd name="connsiteY22" fmla="*/ 389618 h 505060"/>
              <a:gd name="connsiteX23" fmla="*/ 2337862 w 2453312"/>
              <a:gd name="connsiteY23" fmla="*/ 447339 h 505060"/>
              <a:gd name="connsiteX24" fmla="*/ 2453312 w 2453312"/>
              <a:gd name="connsiteY24" fmla="*/ 505060 h 505060"/>
              <a:gd name="connsiteX25" fmla="*/ 2453312 w 2453312"/>
              <a:gd name="connsiteY25" fmla="*/ 505060 h 505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453312" h="505060">
                <a:moveTo>
                  <a:pt x="0" y="0"/>
                </a:moveTo>
                <a:cubicBezTo>
                  <a:pt x="86587" y="167150"/>
                  <a:pt x="173174" y="334301"/>
                  <a:pt x="216468" y="360757"/>
                </a:cubicBezTo>
                <a:cubicBezTo>
                  <a:pt x="259762" y="387213"/>
                  <a:pt x="245331" y="216454"/>
                  <a:pt x="259762" y="158733"/>
                </a:cubicBezTo>
                <a:cubicBezTo>
                  <a:pt x="274193" y="101012"/>
                  <a:pt x="271788" y="7215"/>
                  <a:pt x="303056" y="14430"/>
                </a:cubicBezTo>
                <a:cubicBezTo>
                  <a:pt x="334324" y="21645"/>
                  <a:pt x="413695" y="151518"/>
                  <a:pt x="447368" y="202024"/>
                </a:cubicBezTo>
                <a:cubicBezTo>
                  <a:pt x="481041" y="252530"/>
                  <a:pt x="478636" y="300631"/>
                  <a:pt x="505093" y="317466"/>
                </a:cubicBezTo>
                <a:cubicBezTo>
                  <a:pt x="531550" y="334301"/>
                  <a:pt x="577250" y="336706"/>
                  <a:pt x="606112" y="303036"/>
                </a:cubicBezTo>
                <a:cubicBezTo>
                  <a:pt x="634974" y="269366"/>
                  <a:pt x="647000" y="156328"/>
                  <a:pt x="678268" y="115442"/>
                </a:cubicBezTo>
                <a:cubicBezTo>
                  <a:pt x="709536" y="74556"/>
                  <a:pt x="760045" y="43291"/>
                  <a:pt x="793718" y="57721"/>
                </a:cubicBezTo>
                <a:cubicBezTo>
                  <a:pt x="827391" y="72151"/>
                  <a:pt x="856254" y="146708"/>
                  <a:pt x="880306" y="202024"/>
                </a:cubicBezTo>
                <a:cubicBezTo>
                  <a:pt x="904358" y="257340"/>
                  <a:pt x="911574" y="351137"/>
                  <a:pt x="938031" y="389618"/>
                </a:cubicBezTo>
                <a:cubicBezTo>
                  <a:pt x="964488" y="428099"/>
                  <a:pt x="1014998" y="459365"/>
                  <a:pt x="1039050" y="432909"/>
                </a:cubicBezTo>
                <a:cubicBezTo>
                  <a:pt x="1063102" y="406453"/>
                  <a:pt x="1058291" y="283795"/>
                  <a:pt x="1082343" y="230884"/>
                </a:cubicBezTo>
                <a:cubicBezTo>
                  <a:pt x="1106395" y="177973"/>
                  <a:pt x="1140068" y="115442"/>
                  <a:pt x="1183362" y="115442"/>
                </a:cubicBezTo>
                <a:cubicBezTo>
                  <a:pt x="1226656" y="115442"/>
                  <a:pt x="1298812" y="189998"/>
                  <a:pt x="1342106" y="230884"/>
                </a:cubicBezTo>
                <a:cubicBezTo>
                  <a:pt x="1385400" y="271770"/>
                  <a:pt x="1397426" y="358352"/>
                  <a:pt x="1443125" y="360757"/>
                </a:cubicBezTo>
                <a:cubicBezTo>
                  <a:pt x="1488824" y="363162"/>
                  <a:pt x="1553765" y="262150"/>
                  <a:pt x="1616300" y="245315"/>
                </a:cubicBezTo>
                <a:cubicBezTo>
                  <a:pt x="1678835" y="228480"/>
                  <a:pt x="1772638" y="230885"/>
                  <a:pt x="1818337" y="259745"/>
                </a:cubicBezTo>
                <a:cubicBezTo>
                  <a:pt x="1864036" y="288606"/>
                  <a:pt x="1864036" y="387212"/>
                  <a:pt x="1890493" y="418478"/>
                </a:cubicBezTo>
                <a:cubicBezTo>
                  <a:pt x="1916950" y="449744"/>
                  <a:pt x="1953029" y="461769"/>
                  <a:pt x="1977081" y="447339"/>
                </a:cubicBezTo>
                <a:cubicBezTo>
                  <a:pt x="2001133" y="432909"/>
                  <a:pt x="2003538" y="353541"/>
                  <a:pt x="2034806" y="331896"/>
                </a:cubicBezTo>
                <a:cubicBezTo>
                  <a:pt x="2066074" y="310251"/>
                  <a:pt x="2123799" y="307846"/>
                  <a:pt x="2164687" y="317466"/>
                </a:cubicBezTo>
                <a:cubicBezTo>
                  <a:pt x="2205575" y="327086"/>
                  <a:pt x="2251275" y="367973"/>
                  <a:pt x="2280137" y="389618"/>
                </a:cubicBezTo>
                <a:cubicBezTo>
                  <a:pt x="2308999" y="411263"/>
                  <a:pt x="2309000" y="428099"/>
                  <a:pt x="2337862" y="447339"/>
                </a:cubicBezTo>
                <a:cubicBezTo>
                  <a:pt x="2366725" y="466579"/>
                  <a:pt x="2453312" y="505060"/>
                  <a:pt x="2453312" y="505060"/>
                </a:cubicBezTo>
                <a:lnTo>
                  <a:pt x="2453312" y="505060"/>
                </a:lnTo>
              </a:path>
            </a:pathLst>
          </a:custGeom>
          <a:ln w="44450">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5" name="フリーフォーム 14"/>
          <p:cNvSpPr/>
          <p:nvPr/>
        </p:nvSpPr>
        <p:spPr>
          <a:xfrm>
            <a:off x="548387" y="3505200"/>
            <a:ext cx="2438325" cy="620503"/>
          </a:xfrm>
          <a:custGeom>
            <a:avLst/>
            <a:gdLst>
              <a:gd name="connsiteX0" fmla="*/ 0 w 2337863"/>
              <a:gd name="connsiteY0" fmla="*/ 0 h 620503"/>
              <a:gd name="connsiteX1" fmla="*/ 216469 w 2337863"/>
              <a:gd name="connsiteY1" fmla="*/ 86582 h 620503"/>
              <a:gd name="connsiteX2" fmla="*/ 432938 w 2337863"/>
              <a:gd name="connsiteY2" fmla="*/ 230885 h 620503"/>
              <a:gd name="connsiteX3" fmla="*/ 663838 w 2337863"/>
              <a:gd name="connsiteY3" fmla="*/ 259745 h 620503"/>
              <a:gd name="connsiteX4" fmla="*/ 1140069 w 2337863"/>
              <a:gd name="connsiteY4" fmla="*/ 317467 h 620503"/>
              <a:gd name="connsiteX5" fmla="*/ 1428694 w 2337863"/>
              <a:gd name="connsiteY5" fmla="*/ 360757 h 620503"/>
              <a:gd name="connsiteX6" fmla="*/ 1616300 w 2337863"/>
              <a:gd name="connsiteY6" fmla="*/ 447339 h 620503"/>
              <a:gd name="connsiteX7" fmla="*/ 1904925 w 2337863"/>
              <a:gd name="connsiteY7" fmla="*/ 476200 h 620503"/>
              <a:gd name="connsiteX8" fmla="*/ 2092532 w 2337863"/>
              <a:gd name="connsiteY8" fmla="*/ 562782 h 620503"/>
              <a:gd name="connsiteX9" fmla="*/ 2337863 w 2337863"/>
              <a:gd name="connsiteY9" fmla="*/ 620503 h 620503"/>
              <a:gd name="connsiteX10" fmla="*/ 2337863 w 2337863"/>
              <a:gd name="connsiteY10" fmla="*/ 620503 h 620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37863" h="620503">
                <a:moveTo>
                  <a:pt x="0" y="0"/>
                </a:moveTo>
                <a:cubicBezTo>
                  <a:pt x="72156" y="24050"/>
                  <a:pt x="144313" y="48101"/>
                  <a:pt x="216469" y="86582"/>
                </a:cubicBezTo>
                <a:cubicBezTo>
                  <a:pt x="288625" y="125063"/>
                  <a:pt x="358377" y="202025"/>
                  <a:pt x="432938" y="230885"/>
                </a:cubicBezTo>
                <a:cubicBezTo>
                  <a:pt x="507499" y="259745"/>
                  <a:pt x="663838" y="259745"/>
                  <a:pt x="663838" y="259745"/>
                </a:cubicBezTo>
                <a:lnTo>
                  <a:pt x="1140069" y="317467"/>
                </a:lnTo>
                <a:cubicBezTo>
                  <a:pt x="1267545" y="334302"/>
                  <a:pt x="1349322" y="339112"/>
                  <a:pt x="1428694" y="360757"/>
                </a:cubicBezTo>
                <a:cubicBezTo>
                  <a:pt x="1508066" y="382402"/>
                  <a:pt x="1536928" y="428099"/>
                  <a:pt x="1616300" y="447339"/>
                </a:cubicBezTo>
                <a:cubicBezTo>
                  <a:pt x="1695672" y="466579"/>
                  <a:pt x="1825553" y="456960"/>
                  <a:pt x="1904925" y="476200"/>
                </a:cubicBezTo>
                <a:cubicBezTo>
                  <a:pt x="1984297" y="495441"/>
                  <a:pt x="2020376" y="538732"/>
                  <a:pt x="2092532" y="562782"/>
                </a:cubicBezTo>
                <a:cubicBezTo>
                  <a:pt x="2164688" y="586832"/>
                  <a:pt x="2337863" y="620503"/>
                  <a:pt x="2337863" y="620503"/>
                </a:cubicBezTo>
                <a:lnTo>
                  <a:pt x="2337863" y="620503"/>
                </a:lnTo>
              </a:path>
            </a:pathLst>
          </a:custGeom>
          <a:ln w="444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6" name="フリーフォーム 15"/>
          <p:cNvSpPr/>
          <p:nvPr/>
        </p:nvSpPr>
        <p:spPr>
          <a:xfrm>
            <a:off x="3962400" y="3352800"/>
            <a:ext cx="2211313" cy="620503"/>
          </a:xfrm>
          <a:custGeom>
            <a:avLst/>
            <a:gdLst>
              <a:gd name="connsiteX0" fmla="*/ 0 w 2337863"/>
              <a:gd name="connsiteY0" fmla="*/ 0 h 620503"/>
              <a:gd name="connsiteX1" fmla="*/ 216469 w 2337863"/>
              <a:gd name="connsiteY1" fmla="*/ 86582 h 620503"/>
              <a:gd name="connsiteX2" fmla="*/ 432938 w 2337863"/>
              <a:gd name="connsiteY2" fmla="*/ 230885 h 620503"/>
              <a:gd name="connsiteX3" fmla="*/ 663838 w 2337863"/>
              <a:gd name="connsiteY3" fmla="*/ 259745 h 620503"/>
              <a:gd name="connsiteX4" fmla="*/ 1140069 w 2337863"/>
              <a:gd name="connsiteY4" fmla="*/ 317467 h 620503"/>
              <a:gd name="connsiteX5" fmla="*/ 1428694 w 2337863"/>
              <a:gd name="connsiteY5" fmla="*/ 360757 h 620503"/>
              <a:gd name="connsiteX6" fmla="*/ 1616300 w 2337863"/>
              <a:gd name="connsiteY6" fmla="*/ 447339 h 620503"/>
              <a:gd name="connsiteX7" fmla="*/ 1904925 w 2337863"/>
              <a:gd name="connsiteY7" fmla="*/ 476200 h 620503"/>
              <a:gd name="connsiteX8" fmla="*/ 2092532 w 2337863"/>
              <a:gd name="connsiteY8" fmla="*/ 562782 h 620503"/>
              <a:gd name="connsiteX9" fmla="*/ 2337863 w 2337863"/>
              <a:gd name="connsiteY9" fmla="*/ 620503 h 620503"/>
              <a:gd name="connsiteX10" fmla="*/ 2337863 w 2337863"/>
              <a:gd name="connsiteY10" fmla="*/ 620503 h 620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37863" h="620503">
                <a:moveTo>
                  <a:pt x="0" y="0"/>
                </a:moveTo>
                <a:cubicBezTo>
                  <a:pt x="72156" y="24050"/>
                  <a:pt x="144313" y="48101"/>
                  <a:pt x="216469" y="86582"/>
                </a:cubicBezTo>
                <a:cubicBezTo>
                  <a:pt x="288625" y="125063"/>
                  <a:pt x="358377" y="202025"/>
                  <a:pt x="432938" y="230885"/>
                </a:cubicBezTo>
                <a:cubicBezTo>
                  <a:pt x="507499" y="259745"/>
                  <a:pt x="663838" y="259745"/>
                  <a:pt x="663838" y="259745"/>
                </a:cubicBezTo>
                <a:lnTo>
                  <a:pt x="1140069" y="317467"/>
                </a:lnTo>
                <a:cubicBezTo>
                  <a:pt x="1267545" y="334302"/>
                  <a:pt x="1349322" y="339112"/>
                  <a:pt x="1428694" y="360757"/>
                </a:cubicBezTo>
                <a:cubicBezTo>
                  <a:pt x="1508066" y="382402"/>
                  <a:pt x="1536928" y="428099"/>
                  <a:pt x="1616300" y="447339"/>
                </a:cubicBezTo>
                <a:cubicBezTo>
                  <a:pt x="1695672" y="466579"/>
                  <a:pt x="1825553" y="456960"/>
                  <a:pt x="1904925" y="476200"/>
                </a:cubicBezTo>
                <a:cubicBezTo>
                  <a:pt x="1984297" y="495441"/>
                  <a:pt x="2020376" y="538732"/>
                  <a:pt x="2092532" y="562782"/>
                </a:cubicBezTo>
                <a:cubicBezTo>
                  <a:pt x="2164688" y="586832"/>
                  <a:pt x="2337863" y="620503"/>
                  <a:pt x="2337863" y="620503"/>
                </a:cubicBezTo>
                <a:lnTo>
                  <a:pt x="2337863" y="620503"/>
                </a:lnTo>
              </a:path>
            </a:pathLst>
          </a:custGeom>
          <a:ln w="444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7" name="フリーフォーム 16"/>
          <p:cNvSpPr/>
          <p:nvPr/>
        </p:nvSpPr>
        <p:spPr>
          <a:xfrm>
            <a:off x="7542476" y="2467581"/>
            <a:ext cx="610924" cy="1803788"/>
          </a:xfrm>
          <a:custGeom>
            <a:avLst/>
            <a:gdLst>
              <a:gd name="connsiteX0" fmla="*/ 19242 w 610924"/>
              <a:gd name="connsiteY0" fmla="*/ 0 h 1803788"/>
              <a:gd name="connsiteX1" fmla="*/ 177986 w 610924"/>
              <a:gd name="connsiteY1" fmla="*/ 288606 h 1803788"/>
              <a:gd name="connsiteX2" fmla="*/ 76967 w 610924"/>
              <a:gd name="connsiteY2" fmla="*/ 447340 h 1803788"/>
              <a:gd name="connsiteX3" fmla="*/ 134692 w 610924"/>
              <a:gd name="connsiteY3" fmla="*/ 678224 h 1803788"/>
              <a:gd name="connsiteX4" fmla="*/ 19242 w 610924"/>
              <a:gd name="connsiteY4" fmla="*/ 995691 h 1803788"/>
              <a:gd name="connsiteX5" fmla="*/ 19242 w 610924"/>
              <a:gd name="connsiteY5" fmla="*/ 1096703 h 1803788"/>
              <a:gd name="connsiteX6" fmla="*/ 134692 w 610924"/>
              <a:gd name="connsiteY6" fmla="*/ 1269867 h 1803788"/>
              <a:gd name="connsiteX7" fmla="*/ 19242 w 610924"/>
              <a:gd name="connsiteY7" fmla="*/ 1443030 h 1803788"/>
              <a:gd name="connsiteX8" fmla="*/ 177986 w 610924"/>
              <a:gd name="connsiteY8" fmla="*/ 1601764 h 1803788"/>
              <a:gd name="connsiteX9" fmla="*/ 466611 w 610924"/>
              <a:gd name="connsiteY9" fmla="*/ 1717206 h 1803788"/>
              <a:gd name="connsiteX10" fmla="*/ 610924 w 610924"/>
              <a:gd name="connsiteY10" fmla="*/ 1789357 h 1803788"/>
              <a:gd name="connsiteX11" fmla="*/ 610924 w 610924"/>
              <a:gd name="connsiteY11" fmla="*/ 1789357 h 1803788"/>
              <a:gd name="connsiteX12" fmla="*/ 610924 w 610924"/>
              <a:gd name="connsiteY12" fmla="*/ 1803788 h 18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10924" h="1803788">
                <a:moveTo>
                  <a:pt x="19242" y="0"/>
                </a:moveTo>
                <a:cubicBezTo>
                  <a:pt x="93803" y="107024"/>
                  <a:pt x="168365" y="214049"/>
                  <a:pt x="177986" y="288606"/>
                </a:cubicBezTo>
                <a:cubicBezTo>
                  <a:pt x="187607" y="363163"/>
                  <a:pt x="84183" y="382404"/>
                  <a:pt x="76967" y="447340"/>
                </a:cubicBezTo>
                <a:cubicBezTo>
                  <a:pt x="69751" y="512276"/>
                  <a:pt x="144313" y="586832"/>
                  <a:pt x="134692" y="678224"/>
                </a:cubicBezTo>
                <a:cubicBezTo>
                  <a:pt x="125071" y="769616"/>
                  <a:pt x="38484" y="925945"/>
                  <a:pt x="19242" y="995691"/>
                </a:cubicBezTo>
                <a:cubicBezTo>
                  <a:pt x="0" y="1065437"/>
                  <a:pt x="0" y="1051007"/>
                  <a:pt x="19242" y="1096703"/>
                </a:cubicBezTo>
                <a:cubicBezTo>
                  <a:pt x="38484" y="1142399"/>
                  <a:pt x="134692" y="1212146"/>
                  <a:pt x="134692" y="1269867"/>
                </a:cubicBezTo>
                <a:cubicBezTo>
                  <a:pt x="134692" y="1327588"/>
                  <a:pt x="12026" y="1387714"/>
                  <a:pt x="19242" y="1443030"/>
                </a:cubicBezTo>
                <a:cubicBezTo>
                  <a:pt x="26458" y="1498346"/>
                  <a:pt x="103425" y="1556068"/>
                  <a:pt x="177986" y="1601764"/>
                </a:cubicBezTo>
                <a:cubicBezTo>
                  <a:pt x="252547" y="1647460"/>
                  <a:pt x="394455" y="1685941"/>
                  <a:pt x="466611" y="1717206"/>
                </a:cubicBezTo>
                <a:cubicBezTo>
                  <a:pt x="538767" y="1748472"/>
                  <a:pt x="610924" y="1789357"/>
                  <a:pt x="610924" y="1789357"/>
                </a:cubicBezTo>
                <a:lnTo>
                  <a:pt x="610924" y="1789357"/>
                </a:lnTo>
                <a:lnTo>
                  <a:pt x="610924" y="1803788"/>
                </a:lnTo>
              </a:path>
            </a:pathLst>
          </a:custGeom>
          <a:ln w="4445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2912398" y="2891135"/>
            <a:ext cx="364202" cy="461665"/>
          </a:xfrm>
          <a:prstGeom prst="rect">
            <a:avLst/>
          </a:prstGeom>
        </p:spPr>
        <p:txBody>
          <a:bodyPr wrap="none">
            <a:spAutoFit/>
          </a:bodyPr>
          <a:lstStyle/>
          <a:p>
            <a:r>
              <a:rPr lang="en-US" altLang="ja-JP" sz="2400" dirty="0" smtClean="0">
                <a:solidFill>
                  <a:srgbClr val="0000FF"/>
                </a:solidFill>
              </a:rPr>
              <a:t>V</a:t>
            </a:r>
            <a:endParaRPr lang="ja-JP" altLang="en-US" sz="2400" dirty="0">
              <a:solidFill>
                <a:srgbClr val="0000FF"/>
              </a:solidFill>
            </a:endParaRPr>
          </a:p>
        </p:txBody>
      </p:sp>
      <p:sp>
        <p:nvSpPr>
          <p:cNvPr id="19" name="正方形/長方形 18"/>
          <p:cNvSpPr/>
          <p:nvPr/>
        </p:nvSpPr>
        <p:spPr>
          <a:xfrm>
            <a:off x="2924821" y="3272135"/>
            <a:ext cx="351779" cy="461665"/>
          </a:xfrm>
          <a:prstGeom prst="rect">
            <a:avLst/>
          </a:prstGeom>
        </p:spPr>
        <p:txBody>
          <a:bodyPr wrap="none">
            <a:spAutoFit/>
          </a:bodyPr>
          <a:lstStyle/>
          <a:p>
            <a:r>
              <a:rPr lang="en-US" altLang="ja-JP" sz="2400" dirty="0" smtClean="0">
                <a:solidFill>
                  <a:srgbClr val="FF0000"/>
                </a:solidFill>
              </a:rPr>
              <a:t>R</a:t>
            </a:r>
            <a:endParaRPr lang="ja-JP" altLang="en-US" sz="2400" dirty="0">
              <a:solidFill>
                <a:srgbClr val="FF0000"/>
              </a:solidFill>
            </a:endParaRPr>
          </a:p>
        </p:txBody>
      </p:sp>
      <p:sp>
        <p:nvSpPr>
          <p:cNvPr id="20" name="正方形/長方形 19"/>
          <p:cNvSpPr/>
          <p:nvPr/>
        </p:nvSpPr>
        <p:spPr>
          <a:xfrm>
            <a:off x="2819400" y="3729335"/>
            <a:ext cx="605454" cy="461665"/>
          </a:xfrm>
          <a:prstGeom prst="rect">
            <a:avLst/>
          </a:prstGeom>
        </p:spPr>
        <p:txBody>
          <a:bodyPr wrap="none">
            <a:spAutoFit/>
          </a:bodyPr>
          <a:lstStyle/>
          <a:p>
            <a:r>
              <a:rPr lang="en-US" altLang="ja-JP" sz="2400" dirty="0" smtClean="0"/>
              <a:t>V-R</a:t>
            </a:r>
            <a:endParaRPr lang="ja-JP" altLang="en-US" sz="2400" dirty="0"/>
          </a:p>
        </p:txBody>
      </p:sp>
      <p:sp>
        <p:nvSpPr>
          <p:cNvPr id="21" name="正方形/長方形 20"/>
          <p:cNvSpPr/>
          <p:nvPr/>
        </p:nvSpPr>
        <p:spPr>
          <a:xfrm>
            <a:off x="152400" y="2057400"/>
            <a:ext cx="1569660" cy="369332"/>
          </a:xfrm>
          <a:prstGeom prst="rect">
            <a:avLst/>
          </a:prstGeom>
        </p:spPr>
        <p:txBody>
          <a:bodyPr wrap="none">
            <a:spAutoFit/>
          </a:bodyPr>
          <a:lstStyle/>
          <a:p>
            <a:r>
              <a:rPr lang="ja-JP" altLang="en-US" b="1" dirty="0" smtClean="0"/>
              <a:t>積分電子密度</a:t>
            </a:r>
            <a:endParaRPr lang="ja-JP" altLang="en-US" b="1" dirty="0"/>
          </a:p>
        </p:txBody>
      </p:sp>
      <p:sp>
        <p:nvSpPr>
          <p:cNvPr id="22" name="正方形/長方形 21"/>
          <p:cNvSpPr/>
          <p:nvPr/>
        </p:nvSpPr>
        <p:spPr>
          <a:xfrm>
            <a:off x="3276600" y="2057400"/>
            <a:ext cx="1569660" cy="369332"/>
          </a:xfrm>
          <a:prstGeom prst="rect">
            <a:avLst/>
          </a:prstGeom>
        </p:spPr>
        <p:txBody>
          <a:bodyPr wrap="none">
            <a:spAutoFit/>
          </a:bodyPr>
          <a:lstStyle/>
          <a:p>
            <a:r>
              <a:rPr lang="ja-JP" altLang="en-US" b="1" dirty="0" smtClean="0"/>
              <a:t>積分電子密度</a:t>
            </a:r>
          </a:p>
        </p:txBody>
      </p:sp>
      <p:sp>
        <p:nvSpPr>
          <p:cNvPr id="23" name="正方形/長方形 22"/>
          <p:cNvSpPr/>
          <p:nvPr/>
        </p:nvSpPr>
        <p:spPr>
          <a:xfrm>
            <a:off x="7391400" y="4278868"/>
            <a:ext cx="1569660" cy="369332"/>
          </a:xfrm>
          <a:prstGeom prst="rect">
            <a:avLst/>
          </a:prstGeom>
        </p:spPr>
        <p:txBody>
          <a:bodyPr wrap="none">
            <a:spAutoFit/>
          </a:bodyPr>
          <a:lstStyle/>
          <a:p>
            <a:r>
              <a:rPr lang="ja-JP" altLang="en-US" b="1" dirty="0" smtClean="0"/>
              <a:t>積分電子密度</a:t>
            </a:r>
            <a:endParaRPr lang="ja-JP" altLang="en-US" b="1" dirty="0"/>
          </a:p>
        </p:txBody>
      </p:sp>
      <p:sp>
        <p:nvSpPr>
          <p:cNvPr id="24" name="正方形/長方形 23"/>
          <p:cNvSpPr/>
          <p:nvPr/>
        </p:nvSpPr>
        <p:spPr>
          <a:xfrm>
            <a:off x="2438400" y="4278868"/>
            <a:ext cx="646331" cy="369332"/>
          </a:xfrm>
          <a:prstGeom prst="rect">
            <a:avLst/>
          </a:prstGeom>
        </p:spPr>
        <p:txBody>
          <a:bodyPr wrap="none">
            <a:spAutoFit/>
          </a:bodyPr>
          <a:lstStyle/>
          <a:p>
            <a:r>
              <a:rPr lang="ja-JP" altLang="en-US" b="1" dirty="0" smtClean="0"/>
              <a:t>時間</a:t>
            </a:r>
            <a:endParaRPr lang="ja-JP" altLang="en-US" b="1" dirty="0"/>
          </a:p>
        </p:txBody>
      </p:sp>
      <p:sp>
        <p:nvSpPr>
          <p:cNvPr id="25" name="正方形/長方形 24"/>
          <p:cNvSpPr/>
          <p:nvPr/>
        </p:nvSpPr>
        <p:spPr>
          <a:xfrm>
            <a:off x="5562600" y="4278868"/>
            <a:ext cx="646331" cy="369332"/>
          </a:xfrm>
          <a:prstGeom prst="rect">
            <a:avLst/>
          </a:prstGeom>
        </p:spPr>
        <p:txBody>
          <a:bodyPr wrap="none">
            <a:spAutoFit/>
          </a:bodyPr>
          <a:lstStyle/>
          <a:p>
            <a:r>
              <a:rPr lang="ja-JP" altLang="en-US" b="1" dirty="0" smtClean="0"/>
              <a:t>時間</a:t>
            </a:r>
            <a:endParaRPr lang="ja-JP" altLang="en-US" b="1" dirty="0"/>
          </a:p>
        </p:txBody>
      </p:sp>
      <p:sp>
        <p:nvSpPr>
          <p:cNvPr id="26" name="正方形/長方形 25"/>
          <p:cNvSpPr/>
          <p:nvPr/>
        </p:nvSpPr>
        <p:spPr>
          <a:xfrm>
            <a:off x="7278469" y="2057400"/>
            <a:ext cx="646331" cy="369332"/>
          </a:xfrm>
          <a:prstGeom prst="rect">
            <a:avLst/>
          </a:prstGeom>
        </p:spPr>
        <p:txBody>
          <a:bodyPr wrap="none">
            <a:spAutoFit/>
          </a:bodyPr>
          <a:lstStyle/>
          <a:p>
            <a:r>
              <a:rPr lang="ja-JP" altLang="en-US" b="1" dirty="0" smtClean="0"/>
              <a:t>高度</a:t>
            </a:r>
            <a:endParaRPr lang="ja-JP" altLang="en-US" b="1" dirty="0"/>
          </a:p>
        </p:txBody>
      </p:sp>
      <p:cxnSp>
        <p:nvCxnSpPr>
          <p:cNvPr id="28" name="直線コネクタ 27"/>
          <p:cNvCxnSpPr/>
          <p:nvPr/>
        </p:nvCxnSpPr>
        <p:spPr>
          <a:xfrm>
            <a:off x="3884612" y="3570497"/>
            <a:ext cx="2211388" cy="239503"/>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rot="5400000">
            <a:off x="4250827" y="3948609"/>
            <a:ext cx="643935" cy="1589"/>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rot="5400000">
            <a:off x="5045588" y="3990459"/>
            <a:ext cx="575234" cy="1589"/>
          </a:xfrm>
          <a:prstGeom prst="line">
            <a:avLst/>
          </a:prstGeom>
          <a:ln w="381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39" name="正方形/長方形 38"/>
          <p:cNvSpPr/>
          <p:nvPr/>
        </p:nvSpPr>
        <p:spPr>
          <a:xfrm>
            <a:off x="381000" y="5156537"/>
            <a:ext cx="3048000" cy="1015663"/>
          </a:xfrm>
          <a:prstGeom prst="rect">
            <a:avLst/>
          </a:prstGeom>
        </p:spPr>
        <p:txBody>
          <a:bodyPr wrap="square">
            <a:spAutoFit/>
          </a:bodyPr>
          <a:lstStyle/>
          <a:p>
            <a:r>
              <a:rPr lang="en-US" altLang="ja-JP" sz="2000" dirty="0" err="1" smtClean="0"/>
              <a:t>Vstar</a:t>
            </a:r>
            <a:r>
              <a:rPr lang="ja-JP" altLang="en-US" sz="2000" dirty="0" smtClean="0"/>
              <a:t>と</a:t>
            </a:r>
            <a:r>
              <a:rPr lang="en-US" altLang="ja-JP" sz="2000" dirty="0" err="1" smtClean="0"/>
              <a:t>Rstar</a:t>
            </a:r>
            <a:r>
              <a:rPr lang="ja-JP" altLang="en-US" sz="2000" dirty="0" smtClean="0"/>
              <a:t>から得られた電子密度をそれぞれ差し引く</a:t>
            </a:r>
            <a:endParaRPr lang="ja-JP" altLang="en-US" sz="2000" dirty="0"/>
          </a:p>
        </p:txBody>
      </p:sp>
      <p:sp>
        <p:nvSpPr>
          <p:cNvPr id="40" name="正方形/長方形 39"/>
          <p:cNvSpPr/>
          <p:nvPr/>
        </p:nvSpPr>
        <p:spPr>
          <a:xfrm>
            <a:off x="3429000" y="5156537"/>
            <a:ext cx="3276600" cy="1015663"/>
          </a:xfrm>
          <a:prstGeom prst="rect">
            <a:avLst/>
          </a:prstGeom>
        </p:spPr>
        <p:txBody>
          <a:bodyPr wrap="square">
            <a:spAutoFit/>
          </a:bodyPr>
          <a:lstStyle/>
          <a:p>
            <a:r>
              <a:rPr lang="ja-JP" altLang="en-US" sz="2000" dirty="0" smtClean="0"/>
              <a:t>高度３０</a:t>
            </a:r>
            <a:r>
              <a:rPr lang="en-US" altLang="ja-JP" sz="2000" dirty="0" smtClean="0"/>
              <a:t>km</a:t>
            </a:r>
            <a:r>
              <a:rPr lang="ja-JP" altLang="en-US" sz="2000" dirty="0" smtClean="0"/>
              <a:t>以下に電離層が</a:t>
            </a:r>
            <a:endParaRPr lang="en-US" altLang="ja-JP" sz="2000" dirty="0" smtClean="0"/>
          </a:p>
          <a:p>
            <a:r>
              <a:rPr lang="ja-JP" altLang="en-US" sz="2000" dirty="0" smtClean="0"/>
              <a:t>あると仮定し、そこから１００</a:t>
            </a:r>
            <a:endParaRPr lang="en-US" altLang="ja-JP" sz="2000" dirty="0" smtClean="0"/>
          </a:p>
          <a:p>
            <a:r>
              <a:rPr lang="ja-JP" altLang="en-US" sz="2000" dirty="0" smtClean="0"/>
              <a:t>秒間の</a:t>
            </a:r>
            <a:r>
              <a:rPr lang="en-US" altLang="ja-JP" sz="2000" dirty="0" smtClean="0"/>
              <a:t>trend</a:t>
            </a:r>
            <a:r>
              <a:rPr lang="ja-JP" altLang="en-US" sz="2000" dirty="0" smtClean="0"/>
              <a:t>を外挿</a:t>
            </a:r>
            <a:endParaRPr lang="ja-JP" altLang="en-US" sz="2000" dirty="0"/>
          </a:p>
        </p:txBody>
      </p:sp>
      <p:sp>
        <p:nvSpPr>
          <p:cNvPr id="41" name="正方形/長方形 40"/>
          <p:cNvSpPr/>
          <p:nvPr/>
        </p:nvSpPr>
        <p:spPr>
          <a:xfrm>
            <a:off x="6858000" y="5156537"/>
            <a:ext cx="2438400" cy="1015663"/>
          </a:xfrm>
          <a:prstGeom prst="rect">
            <a:avLst/>
          </a:prstGeom>
        </p:spPr>
        <p:txBody>
          <a:bodyPr wrap="square">
            <a:spAutoFit/>
          </a:bodyPr>
          <a:lstStyle/>
          <a:p>
            <a:r>
              <a:rPr lang="ja-JP" altLang="en-US" sz="2000" dirty="0" smtClean="0"/>
              <a:t>外挿との差分をとり、</a:t>
            </a:r>
            <a:endParaRPr lang="en-US" altLang="ja-JP" sz="2000" dirty="0" smtClean="0"/>
          </a:p>
          <a:p>
            <a:r>
              <a:rPr lang="ja-JP" altLang="en-US" sz="2000" dirty="0" smtClean="0"/>
              <a:t>高度プロファイルに</a:t>
            </a:r>
            <a:endParaRPr lang="en-US" altLang="ja-JP" sz="2000" dirty="0" smtClean="0"/>
          </a:p>
          <a:p>
            <a:r>
              <a:rPr lang="ja-JP" altLang="en-US" sz="2000" dirty="0" smtClean="0"/>
              <a:t>変換</a:t>
            </a:r>
            <a:endParaRPr lang="ja-JP" altLang="en-US" sz="2000" dirty="0"/>
          </a:p>
        </p:txBody>
      </p:sp>
      <p:sp>
        <p:nvSpPr>
          <p:cNvPr id="42" name="右矢印 41"/>
          <p:cNvSpPr/>
          <p:nvPr/>
        </p:nvSpPr>
        <p:spPr>
          <a:xfrm>
            <a:off x="6477000" y="3172060"/>
            <a:ext cx="457200" cy="455376"/>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3" name="右矢印 42"/>
          <p:cNvSpPr/>
          <p:nvPr/>
        </p:nvSpPr>
        <p:spPr>
          <a:xfrm>
            <a:off x="3352800" y="3202224"/>
            <a:ext cx="457200" cy="455376"/>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4218008" y="4202668"/>
            <a:ext cx="717226" cy="369332"/>
          </a:xfrm>
          <a:prstGeom prst="rect">
            <a:avLst/>
          </a:prstGeom>
        </p:spPr>
        <p:txBody>
          <a:bodyPr wrap="none">
            <a:spAutoFit/>
          </a:bodyPr>
          <a:lstStyle/>
          <a:p>
            <a:r>
              <a:rPr lang="en-US" altLang="ja-JP" b="1" dirty="0" smtClean="0"/>
              <a:t>30km</a:t>
            </a:r>
            <a:endParaRPr lang="ja-JP" altLang="en-US" b="1" dirty="0"/>
          </a:p>
        </p:txBody>
      </p:sp>
      <p:sp>
        <p:nvSpPr>
          <p:cNvPr id="47" name="左右矢印 46"/>
          <p:cNvSpPr/>
          <p:nvPr/>
        </p:nvSpPr>
        <p:spPr>
          <a:xfrm>
            <a:off x="4572000" y="4572000"/>
            <a:ext cx="762000" cy="152400"/>
          </a:xfrm>
          <a:prstGeom prst="leftRightArrow">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4489087" y="4659868"/>
            <a:ext cx="997313" cy="369332"/>
          </a:xfrm>
          <a:prstGeom prst="rect">
            <a:avLst/>
          </a:prstGeom>
        </p:spPr>
        <p:txBody>
          <a:bodyPr wrap="none">
            <a:spAutoFit/>
          </a:bodyPr>
          <a:lstStyle/>
          <a:p>
            <a:r>
              <a:rPr lang="en-US" altLang="ja-JP" b="1" dirty="0" smtClean="0"/>
              <a:t>100</a:t>
            </a:r>
            <a:r>
              <a:rPr lang="ja-JP" altLang="en-US" b="1" dirty="0" smtClean="0"/>
              <a:t>秒間</a:t>
            </a:r>
            <a:endParaRPr lang="ja-JP" altLang="en-US" b="1" dirty="0"/>
          </a:p>
        </p:txBody>
      </p:sp>
      <p:sp>
        <p:nvSpPr>
          <p:cNvPr id="37" name="正方形/長方形 36"/>
          <p:cNvSpPr/>
          <p:nvPr/>
        </p:nvSpPr>
        <p:spPr>
          <a:xfrm>
            <a:off x="3653388" y="2743200"/>
            <a:ext cx="1223412" cy="369332"/>
          </a:xfrm>
          <a:prstGeom prst="rect">
            <a:avLst/>
          </a:prstGeom>
        </p:spPr>
        <p:txBody>
          <a:bodyPr wrap="none">
            <a:spAutoFit/>
          </a:bodyPr>
          <a:lstStyle/>
          <a:p>
            <a:r>
              <a:rPr lang="ja-JP" altLang="en-US" dirty="0" smtClean="0">
                <a:solidFill>
                  <a:srgbClr val="800000"/>
                </a:solidFill>
              </a:rPr>
              <a:t>月＋ノイズ</a:t>
            </a:r>
            <a:endParaRPr lang="ja-JP" altLang="en-US" dirty="0">
              <a:solidFill>
                <a:srgbClr val="800000"/>
              </a:solidFill>
            </a:endParaRPr>
          </a:p>
        </p:txBody>
      </p:sp>
      <p:cxnSp>
        <p:nvCxnSpPr>
          <p:cNvPr id="49" name="直線矢印コネクタ 48"/>
          <p:cNvCxnSpPr/>
          <p:nvPr/>
        </p:nvCxnSpPr>
        <p:spPr>
          <a:xfrm>
            <a:off x="4038600" y="3172060"/>
            <a:ext cx="534989" cy="1588"/>
          </a:xfrm>
          <a:prstGeom prst="straightConnector1">
            <a:avLst/>
          </a:prstGeom>
          <a:ln>
            <a:solidFill>
              <a:srgbClr val="800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50" name="直線矢印コネクタ 49"/>
          <p:cNvCxnSpPr/>
          <p:nvPr/>
        </p:nvCxnSpPr>
        <p:spPr>
          <a:xfrm>
            <a:off x="4648200" y="3195164"/>
            <a:ext cx="762000" cy="5236"/>
          </a:xfrm>
          <a:prstGeom prst="straightConnector1">
            <a:avLst/>
          </a:prstGeom>
          <a:ln>
            <a:solidFill>
              <a:srgbClr val="0000FF"/>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53" name="正方形/長方形 52"/>
          <p:cNvSpPr/>
          <p:nvPr/>
        </p:nvSpPr>
        <p:spPr>
          <a:xfrm>
            <a:off x="4800853" y="2743200"/>
            <a:ext cx="761747" cy="369332"/>
          </a:xfrm>
          <a:prstGeom prst="rect">
            <a:avLst/>
          </a:prstGeom>
        </p:spPr>
        <p:txBody>
          <a:bodyPr wrap="none">
            <a:spAutoFit/>
          </a:bodyPr>
          <a:lstStyle/>
          <a:p>
            <a:r>
              <a:rPr lang="ja-JP" altLang="en-US" dirty="0" smtClean="0">
                <a:solidFill>
                  <a:srgbClr val="0000FF"/>
                </a:solidFill>
              </a:rPr>
              <a:t>ノイズ</a:t>
            </a:r>
            <a:endParaRPr lang="ja-JP" altLang="en-US" dirty="0">
              <a:solidFill>
                <a:srgbClr val="0000FF"/>
              </a:solidFill>
            </a:endParaRPr>
          </a:p>
        </p:txBody>
      </p:sp>
      <p:sp>
        <p:nvSpPr>
          <p:cNvPr id="45" name="正方形/長方形 44"/>
          <p:cNvSpPr/>
          <p:nvPr/>
        </p:nvSpPr>
        <p:spPr>
          <a:xfrm>
            <a:off x="3733800" y="4191000"/>
            <a:ext cx="600232" cy="369332"/>
          </a:xfrm>
          <a:prstGeom prst="rect">
            <a:avLst/>
          </a:prstGeom>
        </p:spPr>
        <p:txBody>
          <a:bodyPr wrap="none">
            <a:spAutoFit/>
          </a:bodyPr>
          <a:lstStyle/>
          <a:p>
            <a:r>
              <a:rPr lang="en-US" altLang="ja-JP" b="1" dirty="0" smtClean="0"/>
              <a:t>0km</a:t>
            </a:r>
            <a:endParaRPr lang="ja-JP"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639762"/>
          </a:xfrm>
        </p:spPr>
        <p:txBody>
          <a:bodyPr>
            <a:normAutofit fontScale="90000"/>
          </a:bodyPr>
          <a:lstStyle/>
          <a:p>
            <a:r>
              <a:rPr lang="ja-JP" altLang="en-US" dirty="0" smtClean="0"/>
              <a:t>解析手法例</a:t>
            </a:r>
            <a:r>
              <a:rPr lang="en-US" altLang="ja-JP" dirty="0" smtClean="0"/>
              <a:t>(2008. 8. 8)</a:t>
            </a:r>
            <a:endParaRPr lang="ja-JP" altLang="en-US" dirty="0"/>
          </a:p>
        </p:txBody>
      </p:sp>
      <p:sp>
        <p:nvSpPr>
          <p:cNvPr id="3" name="コンテンツ プレースホルダ 2"/>
          <p:cNvSpPr>
            <a:spLocks noGrp="1"/>
          </p:cNvSpPr>
          <p:nvPr>
            <p:ph idx="1"/>
          </p:nvPr>
        </p:nvSpPr>
        <p:spPr/>
        <p:txBody>
          <a:bodyPr/>
          <a:lstStyle/>
          <a:p>
            <a:endParaRPr lang="ja-JP" altLang="en-US"/>
          </a:p>
        </p:txBody>
      </p:sp>
      <p:pic>
        <p:nvPicPr>
          <p:cNvPr id="4" name="図 3"/>
          <p:cNvPicPr>
            <a:picLocks noChangeAspect="1"/>
          </p:cNvPicPr>
          <p:nvPr/>
        </p:nvPicPr>
        <p:blipFill>
          <a:blip r:embed="rId2"/>
          <a:stretch>
            <a:fillRect/>
          </a:stretch>
        </p:blipFill>
        <p:spPr>
          <a:xfrm>
            <a:off x="0" y="685800"/>
            <a:ext cx="9144000" cy="2971800"/>
          </a:xfrm>
          <a:prstGeom prst="rect">
            <a:avLst/>
          </a:prstGeom>
        </p:spPr>
      </p:pic>
      <p:pic>
        <p:nvPicPr>
          <p:cNvPr id="5" name="図 4"/>
          <p:cNvPicPr>
            <a:picLocks noChangeAspect="1"/>
          </p:cNvPicPr>
          <p:nvPr/>
        </p:nvPicPr>
        <p:blipFill>
          <a:blip r:embed="rId3"/>
          <a:stretch>
            <a:fillRect/>
          </a:stretch>
        </p:blipFill>
        <p:spPr>
          <a:xfrm>
            <a:off x="0" y="3886200"/>
            <a:ext cx="9144000" cy="2819400"/>
          </a:xfrm>
          <a:prstGeom prst="rect">
            <a:avLst/>
          </a:prstGeom>
        </p:spPr>
      </p:pic>
      <p:cxnSp>
        <p:nvCxnSpPr>
          <p:cNvPr id="6" name="直線コネクタ 5"/>
          <p:cNvCxnSpPr/>
          <p:nvPr/>
        </p:nvCxnSpPr>
        <p:spPr>
          <a:xfrm flipV="1">
            <a:off x="762000" y="1143000"/>
            <a:ext cx="8153400" cy="762000"/>
          </a:xfrm>
          <a:prstGeom prst="line">
            <a:avLst/>
          </a:prstGeom>
          <a:ln w="44450">
            <a:solidFill>
              <a:schemeClr val="tx1"/>
            </a:solidFill>
          </a:ln>
        </p:spPr>
        <p:style>
          <a:lnRef idx="2">
            <a:schemeClr val="accent1"/>
          </a:lnRef>
          <a:fillRef idx="0">
            <a:schemeClr val="accent1"/>
          </a:fillRef>
          <a:effectRef idx="1">
            <a:schemeClr val="accent1"/>
          </a:effectRef>
          <a:fontRef idx="minor">
            <a:schemeClr val="tx1"/>
          </a:fontRef>
        </p:style>
      </p:cxnSp>
      <p:sp>
        <p:nvSpPr>
          <p:cNvPr id="7" name="正方形/長方形 6"/>
          <p:cNvSpPr/>
          <p:nvPr/>
        </p:nvSpPr>
        <p:spPr>
          <a:xfrm>
            <a:off x="6122475" y="2971800"/>
            <a:ext cx="1497525" cy="369332"/>
          </a:xfrm>
          <a:prstGeom prst="rect">
            <a:avLst/>
          </a:prstGeom>
        </p:spPr>
        <p:txBody>
          <a:bodyPr wrap="none">
            <a:spAutoFit/>
          </a:bodyPr>
          <a:lstStyle/>
          <a:p>
            <a:r>
              <a:rPr lang="ja-JP" altLang="en-US" dirty="0" smtClean="0"/>
              <a:t>時系列データ</a:t>
            </a:r>
            <a:endParaRPr lang="ja-JP" altLang="en-US" dirty="0"/>
          </a:p>
        </p:txBody>
      </p:sp>
      <p:sp>
        <p:nvSpPr>
          <p:cNvPr id="8" name="正方形/長方形 7"/>
          <p:cNvSpPr/>
          <p:nvPr/>
        </p:nvSpPr>
        <p:spPr>
          <a:xfrm>
            <a:off x="6019800" y="6183868"/>
            <a:ext cx="1831150" cy="369332"/>
          </a:xfrm>
          <a:prstGeom prst="rect">
            <a:avLst/>
          </a:prstGeom>
        </p:spPr>
        <p:txBody>
          <a:bodyPr wrap="none">
            <a:spAutoFit/>
          </a:bodyPr>
          <a:lstStyle/>
          <a:p>
            <a:r>
              <a:rPr lang="ja-JP" altLang="en-US" dirty="0" smtClean="0"/>
              <a:t>高度プロファイル</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0"/>
            <a:ext cx="8686800" cy="563562"/>
          </a:xfrm>
        </p:spPr>
        <p:txBody>
          <a:bodyPr>
            <a:normAutofit fontScale="90000"/>
          </a:bodyPr>
          <a:lstStyle/>
          <a:p>
            <a:r>
              <a:rPr lang="ja-JP" altLang="en-US" dirty="0" smtClean="0"/>
              <a:t>解析結果（子衛星２機による観測結果）</a:t>
            </a:r>
            <a:endParaRPr lang="ja-JP" altLang="en-US" dirty="0"/>
          </a:p>
        </p:txBody>
      </p:sp>
      <p:sp>
        <p:nvSpPr>
          <p:cNvPr id="3" name="コンテンツ プレースホルダ 2"/>
          <p:cNvSpPr>
            <a:spLocks noGrp="1"/>
          </p:cNvSpPr>
          <p:nvPr>
            <p:ph idx="1"/>
          </p:nvPr>
        </p:nvSpPr>
        <p:spPr/>
        <p:txBody>
          <a:bodyPr/>
          <a:lstStyle/>
          <a:p>
            <a:pPr>
              <a:buNone/>
            </a:pPr>
            <a:endParaRPr lang="ja-JP" altLang="en-US" dirty="0"/>
          </a:p>
        </p:txBody>
      </p:sp>
      <p:sp>
        <p:nvSpPr>
          <p:cNvPr id="11" name="円/楕円 10"/>
          <p:cNvSpPr/>
          <p:nvPr/>
        </p:nvSpPr>
        <p:spPr>
          <a:xfrm>
            <a:off x="5029200" y="1752600"/>
            <a:ext cx="3292160" cy="3378498"/>
          </a:xfrm>
          <a:prstGeom prst="ellipse">
            <a:avLst/>
          </a:prstGeom>
          <a:gradFill flip="none" rotWithShape="1">
            <a:gsLst>
              <a:gs pos="43000">
                <a:srgbClr val="FFFF00"/>
              </a:gs>
              <a:gs pos="100000">
                <a:schemeClr val="tx1"/>
              </a:gs>
              <a:gs pos="52000">
                <a:schemeClr val="tx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609600" y="2971800"/>
            <a:ext cx="2100301" cy="1075611"/>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a:off x="2819400" y="3505200"/>
            <a:ext cx="3886200" cy="1588"/>
          </a:xfrm>
          <a:prstGeom prst="line">
            <a:avLst/>
          </a:prstGeom>
          <a:ln w="47625">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rot="16200000" flipV="1">
            <a:off x="4130675" y="930275"/>
            <a:ext cx="2711450" cy="2438400"/>
          </a:xfrm>
          <a:prstGeom prst="line">
            <a:avLst/>
          </a:prstGeom>
          <a:ln w="47625">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9" name="円弧 18"/>
          <p:cNvSpPr/>
          <p:nvPr/>
        </p:nvSpPr>
        <p:spPr>
          <a:xfrm rot="16800733">
            <a:off x="5746722" y="2943276"/>
            <a:ext cx="682995" cy="514248"/>
          </a:xfrm>
          <a:prstGeom prst="arc">
            <a:avLst>
              <a:gd name="adj1" fmla="val 12246037"/>
              <a:gd name="adj2" fmla="val 21192626"/>
            </a:avLst>
          </a:prstGeom>
          <a:ln w="44450">
            <a:solidFill>
              <a:srgbClr val="00009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20" name="正方形/長方形 19"/>
          <p:cNvSpPr/>
          <p:nvPr/>
        </p:nvSpPr>
        <p:spPr>
          <a:xfrm>
            <a:off x="762000" y="3834824"/>
            <a:ext cx="1415772" cy="584776"/>
          </a:xfrm>
          <a:prstGeom prst="rect">
            <a:avLst/>
          </a:prstGeom>
        </p:spPr>
        <p:txBody>
          <a:bodyPr wrap="none">
            <a:spAutoFit/>
          </a:bodyPr>
          <a:lstStyle/>
          <a:p>
            <a:r>
              <a:rPr lang="ja-JP" altLang="en-US" sz="3200" b="1" dirty="0" smtClean="0"/>
              <a:t>太陽光</a:t>
            </a:r>
            <a:endParaRPr lang="ja-JP" altLang="en-US" sz="3200" b="1" dirty="0"/>
          </a:p>
        </p:txBody>
      </p:sp>
      <p:sp>
        <p:nvSpPr>
          <p:cNvPr id="21" name="正方形/長方形 20"/>
          <p:cNvSpPr/>
          <p:nvPr/>
        </p:nvSpPr>
        <p:spPr>
          <a:xfrm>
            <a:off x="6059269" y="3773269"/>
            <a:ext cx="646331" cy="646331"/>
          </a:xfrm>
          <a:prstGeom prst="rect">
            <a:avLst/>
          </a:prstGeom>
        </p:spPr>
        <p:txBody>
          <a:bodyPr wrap="none">
            <a:spAutoFit/>
          </a:bodyPr>
          <a:lstStyle/>
          <a:p>
            <a:r>
              <a:rPr lang="ja-JP" altLang="en-US" sz="3600" b="1" dirty="0" smtClean="0"/>
              <a:t>月</a:t>
            </a:r>
            <a:endParaRPr lang="ja-JP" altLang="en-US" sz="3600" b="1" dirty="0"/>
          </a:p>
        </p:txBody>
      </p:sp>
      <p:cxnSp>
        <p:nvCxnSpPr>
          <p:cNvPr id="23" name="直線コネクタ 22"/>
          <p:cNvCxnSpPr/>
          <p:nvPr/>
        </p:nvCxnSpPr>
        <p:spPr>
          <a:xfrm rot="5400000">
            <a:off x="3867151" y="3409949"/>
            <a:ext cx="2095500" cy="1752602"/>
          </a:xfrm>
          <a:prstGeom prst="line">
            <a:avLst/>
          </a:prstGeom>
          <a:ln w="44450">
            <a:solidFill>
              <a:srgbClr val="000090"/>
            </a:solidFill>
            <a:headEnd type="stealth" w="lg" len="lg"/>
          </a:ln>
        </p:spPr>
        <p:style>
          <a:lnRef idx="2">
            <a:schemeClr val="accent1"/>
          </a:lnRef>
          <a:fillRef idx="0">
            <a:schemeClr val="accent1"/>
          </a:fillRef>
          <a:effectRef idx="1">
            <a:schemeClr val="accent1"/>
          </a:effectRef>
          <a:fontRef idx="minor">
            <a:schemeClr val="tx1"/>
          </a:fontRef>
        </p:style>
      </p:cxnSp>
      <p:sp>
        <p:nvSpPr>
          <p:cNvPr id="28" name="正方形/長方形 27"/>
          <p:cNvSpPr/>
          <p:nvPr/>
        </p:nvSpPr>
        <p:spPr>
          <a:xfrm>
            <a:off x="2590800" y="5200471"/>
            <a:ext cx="2780629" cy="1200329"/>
          </a:xfrm>
          <a:prstGeom prst="rect">
            <a:avLst/>
          </a:prstGeom>
        </p:spPr>
        <p:txBody>
          <a:bodyPr wrap="none">
            <a:spAutoFit/>
          </a:bodyPr>
          <a:lstStyle/>
          <a:p>
            <a:r>
              <a:rPr lang="en-US" altLang="ja-JP" sz="3600" b="1" dirty="0" smtClean="0">
                <a:solidFill>
                  <a:srgbClr val="000090"/>
                </a:solidFill>
              </a:rPr>
              <a:t>　　　SZA</a:t>
            </a:r>
          </a:p>
          <a:p>
            <a:r>
              <a:rPr lang="en-US" altLang="ja-JP" sz="3600" b="1" dirty="0" smtClean="0">
                <a:solidFill>
                  <a:srgbClr val="000090"/>
                </a:solidFill>
              </a:rPr>
              <a:t>(</a:t>
            </a:r>
            <a:r>
              <a:rPr lang="ja-JP" altLang="en-US" sz="3600" b="1" dirty="0" smtClean="0">
                <a:solidFill>
                  <a:srgbClr val="000090"/>
                </a:solidFill>
              </a:rPr>
              <a:t>太陽天頂角</a:t>
            </a:r>
            <a:r>
              <a:rPr lang="en-US" altLang="ja-JP" sz="3600" b="1" dirty="0" smtClean="0">
                <a:solidFill>
                  <a:srgbClr val="000090"/>
                </a:solidFill>
              </a:rPr>
              <a:t>)</a:t>
            </a:r>
            <a:endParaRPr lang="ja-JP" altLang="en-US" sz="3600" b="1" dirty="0">
              <a:solidFill>
                <a:srgbClr val="00009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685800"/>
          </a:xfrm>
        </p:spPr>
        <p:txBody>
          <a:bodyPr>
            <a:normAutofit fontScale="90000"/>
          </a:bodyPr>
          <a:lstStyle/>
          <a:p>
            <a:r>
              <a:rPr lang="ja-JP" altLang="en-US" dirty="0" smtClean="0"/>
              <a:t>解析結果（子衛星２機による観測結果）</a:t>
            </a:r>
            <a:endParaRPr lang="ja-JP" altLang="en-US" dirty="0"/>
          </a:p>
        </p:txBody>
      </p:sp>
      <p:sp>
        <p:nvSpPr>
          <p:cNvPr id="3" name="コンテンツ プレースホルダ 2"/>
          <p:cNvSpPr>
            <a:spLocks noGrp="1"/>
          </p:cNvSpPr>
          <p:nvPr>
            <p:ph idx="1"/>
          </p:nvPr>
        </p:nvSpPr>
        <p:spPr/>
        <p:txBody>
          <a:bodyPr/>
          <a:lstStyle/>
          <a:p>
            <a:endParaRPr lang="ja-JP" altLang="en-US" dirty="0"/>
          </a:p>
        </p:txBody>
      </p:sp>
      <p:pic>
        <p:nvPicPr>
          <p:cNvPr id="4" name="図 3"/>
          <p:cNvPicPr>
            <a:picLocks noChangeAspect="1"/>
          </p:cNvPicPr>
          <p:nvPr/>
        </p:nvPicPr>
        <p:blipFill>
          <a:blip r:embed="rId3"/>
          <a:stretch>
            <a:fillRect/>
          </a:stretch>
        </p:blipFill>
        <p:spPr>
          <a:xfrm>
            <a:off x="0" y="571500"/>
            <a:ext cx="9144000" cy="2741831"/>
          </a:xfrm>
          <a:prstGeom prst="rect">
            <a:avLst/>
          </a:prstGeom>
        </p:spPr>
      </p:pic>
      <p:sp>
        <p:nvSpPr>
          <p:cNvPr id="7" name="正方形/長方形 6"/>
          <p:cNvSpPr/>
          <p:nvPr/>
        </p:nvSpPr>
        <p:spPr>
          <a:xfrm rot="16200000">
            <a:off x="332642" y="1868310"/>
            <a:ext cx="1075648" cy="369332"/>
          </a:xfrm>
          <a:prstGeom prst="rect">
            <a:avLst/>
          </a:prstGeom>
        </p:spPr>
        <p:txBody>
          <a:bodyPr wrap="none">
            <a:spAutoFit/>
          </a:bodyPr>
          <a:lstStyle/>
          <a:p>
            <a:r>
              <a:rPr lang="ja-JP" altLang="en-US" dirty="0" smtClean="0"/>
              <a:t>高度</a:t>
            </a:r>
            <a:r>
              <a:rPr lang="en-US" altLang="ja-JP" dirty="0" smtClean="0"/>
              <a:t>(km)</a:t>
            </a:r>
            <a:endParaRPr lang="ja-JP" altLang="en-US" dirty="0"/>
          </a:p>
        </p:txBody>
      </p:sp>
      <p:sp>
        <p:nvSpPr>
          <p:cNvPr id="9" name="正方形/長方形 8"/>
          <p:cNvSpPr/>
          <p:nvPr/>
        </p:nvSpPr>
        <p:spPr>
          <a:xfrm>
            <a:off x="7391400" y="2477869"/>
            <a:ext cx="1569660" cy="646331"/>
          </a:xfrm>
          <a:prstGeom prst="rect">
            <a:avLst/>
          </a:prstGeom>
        </p:spPr>
        <p:txBody>
          <a:bodyPr wrap="none">
            <a:spAutoFit/>
          </a:bodyPr>
          <a:lstStyle/>
          <a:p>
            <a:r>
              <a:rPr lang="ja-JP" altLang="en-US" dirty="0" smtClean="0"/>
              <a:t>積分電子密度</a:t>
            </a:r>
            <a:endParaRPr lang="en-US" altLang="ja-JP" dirty="0" smtClean="0"/>
          </a:p>
          <a:p>
            <a:r>
              <a:rPr lang="ja-JP" altLang="ja-JP" dirty="0" smtClean="0"/>
              <a:t>　　　</a:t>
            </a:r>
            <a:r>
              <a:rPr lang="en-US" altLang="ja-JP" dirty="0" smtClean="0"/>
              <a:t>(TECU)</a:t>
            </a:r>
            <a:endParaRPr lang="ja-JP" altLang="en-US" dirty="0"/>
          </a:p>
        </p:txBody>
      </p:sp>
      <p:sp>
        <p:nvSpPr>
          <p:cNvPr id="11" name="正方形/長方形 10"/>
          <p:cNvSpPr/>
          <p:nvPr/>
        </p:nvSpPr>
        <p:spPr>
          <a:xfrm>
            <a:off x="1371600" y="762000"/>
            <a:ext cx="1762021" cy="461665"/>
          </a:xfrm>
          <a:prstGeom prst="rect">
            <a:avLst/>
          </a:prstGeom>
        </p:spPr>
        <p:txBody>
          <a:bodyPr wrap="none">
            <a:spAutoFit/>
          </a:bodyPr>
          <a:lstStyle/>
          <a:p>
            <a:r>
              <a:rPr lang="en-US" altLang="ja-JP" sz="2400" dirty="0" smtClean="0"/>
              <a:t>SZA = 70-80°</a:t>
            </a:r>
            <a:endParaRPr lang="ja-JP" altLang="en-US" sz="2400" dirty="0"/>
          </a:p>
        </p:txBody>
      </p:sp>
      <p:pic>
        <p:nvPicPr>
          <p:cNvPr id="13" name="図 12"/>
          <p:cNvPicPr>
            <a:picLocks noChangeAspect="1"/>
          </p:cNvPicPr>
          <p:nvPr/>
        </p:nvPicPr>
        <p:blipFill>
          <a:blip r:embed="rId4"/>
          <a:stretch>
            <a:fillRect/>
          </a:stretch>
        </p:blipFill>
        <p:spPr>
          <a:xfrm>
            <a:off x="0" y="3773269"/>
            <a:ext cx="9144000" cy="2932331"/>
          </a:xfrm>
          <a:prstGeom prst="rect">
            <a:avLst/>
          </a:prstGeom>
        </p:spPr>
      </p:pic>
      <p:sp>
        <p:nvSpPr>
          <p:cNvPr id="14" name="正方形/長方形 13"/>
          <p:cNvSpPr/>
          <p:nvPr/>
        </p:nvSpPr>
        <p:spPr>
          <a:xfrm>
            <a:off x="1371600" y="3957935"/>
            <a:ext cx="1762021" cy="461665"/>
          </a:xfrm>
          <a:prstGeom prst="rect">
            <a:avLst/>
          </a:prstGeom>
        </p:spPr>
        <p:txBody>
          <a:bodyPr wrap="none">
            <a:spAutoFit/>
          </a:bodyPr>
          <a:lstStyle/>
          <a:p>
            <a:r>
              <a:rPr lang="en-US" altLang="ja-JP" sz="2400" dirty="0" smtClean="0"/>
              <a:t>SZA = 80-90°</a:t>
            </a:r>
            <a:endParaRPr lang="ja-JP" altLang="en-US" sz="2400" dirty="0"/>
          </a:p>
        </p:txBody>
      </p:sp>
      <p:sp>
        <p:nvSpPr>
          <p:cNvPr id="15" name="正方形/長方形 14"/>
          <p:cNvSpPr/>
          <p:nvPr/>
        </p:nvSpPr>
        <p:spPr>
          <a:xfrm rot="16200000">
            <a:off x="256442" y="4925158"/>
            <a:ext cx="1075648" cy="369332"/>
          </a:xfrm>
          <a:prstGeom prst="rect">
            <a:avLst/>
          </a:prstGeom>
        </p:spPr>
        <p:txBody>
          <a:bodyPr wrap="none">
            <a:spAutoFit/>
          </a:bodyPr>
          <a:lstStyle/>
          <a:p>
            <a:r>
              <a:rPr lang="ja-JP" altLang="en-US" dirty="0" smtClean="0"/>
              <a:t>高度</a:t>
            </a:r>
            <a:r>
              <a:rPr lang="en-US" altLang="ja-JP" dirty="0" smtClean="0"/>
              <a:t>(km)</a:t>
            </a:r>
            <a:endParaRPr lang="ja-JP" altLang="en-US" dirty="0"/>
          </a:p>
        </p:txBody>
      </p:sp>
      <p:sp>
        <p:nvSpPr>
          <p:cNvPr id="16" name="正方形/長方形 15"/>
          <p:cNvSpPr/>
          <p:nvPr/>
        </p:nvSpPr>
        <p:spPr>
          <a:xfrm>
            <a:off x="7391400" y="5867400"/>
            <a:ext cx="1569660" cy="646331"/>
          </a:xfrm>
          <a:prstGeom prst="rect">
            <a:avLst/>
          </a:prstGeom>
        </p:spPr>
        <p:txBody>
          <a:bodyPr wrap="none">
            <a:spAutoFit/>
          </a:bodyPr>
          <a:lstStyle/>
          <a:p>
            <a:r>
              <a:rPr lang="ja-JP" altLang="en-US" dirty="0" smtClean="0"/>
              <a:t>積分電子密度</a:t>
            </a:r>
            <a:endParaRPr lang="en-US" altLang="ja-JP" dirty="0" smtClean="0"/>
          </a:p>
          <a:p>
            <a:r>
              <a:rPr lang="ja-JP" altLang="ja-JP" dirty="0" smtClean="0"/>
              <a:t>　　　</a:t>
            </a:r>
            <a:r>
              <a:rPr lang="en-US" altLang="ja-JP" dirty="0" smtClean="0"/>
              <a:t>(TECU)</a:t>
            </a:r>
            <a:endParaRPr lang="ja-JP" altLang="en-US" dirty="0"/>
          </a:p>
        </p:txBody>
      </p:sp>
      <p:sp>
        <p:nvSpPr>
          <p:cNvPr id="12" name="正方形/長方形 11"/>
          <p:cNvSpPr/>
          <p:nvPr/>
        </p:nvSpPr>
        <p:spPr>
          <a:xfrm>
            <a:off x="383631" y="3200400"/>
            <a:ext cx="8995834" cy="400110"/>
          </a:xfrm>
          <a:prstGeom prst="rect">
            <a:avLst/>
          </a:prstGeom>
        </p:spPr>
        <p:txBody>
          <a:bodyPr wrap="none">
            <a:spAutoFit/>
          </a:bodyPr>
          <a:lstStyle/>
          <a:p>
            <a:r>
              <a:rPr lang="en-US" altLang="ja-JP" dirty="0" smtClean="0"/>
              <a:t>-</a:t>
            </a:r>
            <a:r>
              <a:rPr lang="en-US" altLang="ja-JP" sz="2000" b="1" dirty="0" smtClean="0"/>
              <a:t>0.1                            -0.05                              0                               0.05                             0.1</a:t>
            </a:r>
            <a:endParaRPr lang="ja-JP" altLang="en-US" sz="2000" b="1" dirty="0"/>
          </a:p>
        </p:txBody>
      </p:sp>
      <p:sp>
        <p:nvSpPr>
          <p:cNvPr id="17" name="正方形/長方形 16"/>
          <p:cNvSpPr/>
          <p:nvPr/>
        </p:nvSpPr>
        <p:spPr>
          <a:xfrm>
            <a:off x="376766" y="6534090"/>
            <a:ext cx="8995834" cy="400110"/>
          </a:xfrm>
          <a:prstGeom prst="rect">
            <a:avLst/>
          </a:prstGeom>
        </p:spPr>
        <p:txBody>
          <a:bodyPr wrap="none">
            <a:spAutoFit/>
          </a:bodyPr>
          <a:lstStyle/>
          <a:p>
            <a:r>
              <a:rPr lang="en-US" altLang="ja-JP" dirty="0" smtClean="0"/>
              <a:t>-</a:t>
            </a:r>
            <a:r>
              <a:rPr lang="en-US" altLang="ja-JP" sz="2000" b="1" dirty="0" smtClean="0"/>
              <a:t>0.1                            -0.05                              0                               0.05                             0.1</a:t>
            </a:r>
            <a:endParaRPr lang="ja-JP" altLang="en-US" sz="2000" b="1" dirty="0"/>
          </a:p>
        </p:txBody>
      </p:sp>
      <p:sp>
        <p:nvSpPr>
          <p:cNvPr id="18" name="正方形/長方形 17"/>
          <p:cNvSpPr/>
          <p:nvPr/>
        </p:nvSpPr>
        <p:spPr>
          <a:xfrm>
            <a:off x="-76200" y="457200"/>
            <a:ext cx="609601" cy="2893099"/>
          </a:xfrm>
          <a:prstGeom prst="rect">
            <a:avLst/>
          </a:prstGeom>
        </p:spPr>
        <p:txBody>
          <a:bodyPr wrap="square">
            <a:spAutoFit/>
          </a:bodyPr>
          <a:lstStyle/>
          <a:p>
            <a:r>
              <a:rPr lang="en-US" altLang="ja-JP" dirty="0" smtClean="0"/>
              <a:t>100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80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60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40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20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0</a:t>
            </a:r>
            <a:endParaRPr lang="ja-JP" altLang="en-US" dirty="0"/>
          </a:p>
        </p:txBody>
      </p:sp>
      <p:sp>
        <p:nvSpPr>
          <p:cNvPr id="19" name="正方形/長方形 18"/>
          <p:cNvSpPr/>
          <p:nvPr/>
        </p:nvSpPr>
        <p:spPr>
          <a:xfrm>
            <a:off x="-76200" y="3657600"/>
            <a:ext cx="609601" cy="3077765"/>
          </a:xfrm>
          <a:prstGeom prst="rect">
            <a:avLst/>
          </a:prstGeom>
        </p:spPr>
        <p:txBody>
          <a:bodyPr wrap="square">
            <a:spAutoFit/>
          </a:bodyPr>
          <a:lstStyle/>
          <a:p>
            <a:r>
              <a:rPr lang="en-US" altLang="ja-JP" dirty="0" smtClean="0"/>
              <a:t>100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80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60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40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20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0</a:t>
            </a:r>
            <a:endParaRPr lang="ja-JP" altLang="en-US" dirty="0"/>
          </a:p>
        </p:txBody>
      </p:sp>
      <p:sp>
        <p:nvSpPr>
          <p:cNvPr id="25" name="円/楕円 24"/>
          <p:cNvSpPr/>
          <p:nvPr/>
        </p:nvSpPr>
        <p:spPr>
          <a:xfrm>
            <a:off x="5638800" y="2362200"/>
            <a:ext cx="2362200" cy="990600"/>
          </a:xfrm>
          <a:prstGeom prst="ellipse">
            <a:avLst/>
          </a:prstGeom>
          <a:noFill/>
          <a:ln w="63500">
            <a:solidFill>
              <a:srgbClr val="8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5638800" y="5638800"/>
            <a:ext cx="2362200" cy="990600"/>
          </a:xfrm>
          <a:prstGeom prst="ellipse">
            <a:avLst/>
          </a:prstGeom>
          <a:noFill/>
          <a:ln w="63500">
            <a:solidFill>
              <a:srgbClr val="80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5400000" flipH="1" flipV="1">
            <a:off x="3544094" y="1866106"/>
            <a:ext cx="2514600" cy="1588"/>
          </a:xfrm>
          <a:prstGeom prst="line">
            <a:avLst/>
          </a:prstGeom>
          <a:ln w="38100">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29" name="直線コネクタ 28"/>
          <p:cNvCxnSpPr/>
          <p:nvPr/>
        </p:nvCxnSpPr>
        <p:spPr>
          <a:xfrm rot="5400000" flipH="1" flipV="1">
            <a:off x="3474802" y="5208293"/>
            <a:ext cx="2647890" cy="3705"/>
          </a:xfrm>
          <a:prstGeom prst="line">
            <a:avLst/>
          </a:prstGeom>
          <a:ln w="38100">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38" name="正方形/長方形 37"/>
          <p:cNvSpPr/>
          <p:nvPr/>
        </p:nvSpPr>
        <p:spPr>
          <a:xfrm>
            <a:off x="6615678" y="1752600"/>
            <a:ext cx="1842522" cy="400110"/>
          </a:xfrm>
          <a:prstGeom prst="rect">
            <a:avLst/>
          </a:prstGeom>
        </p:spPr>
        <p:txBody>
          <a:bodyPr wrap="none">
            <a:spAutoFit/>
          </a:bodyPr>
          <a:lstStyle/>
          <a:p>
            <a:r>
              <a:rPr lang="en-US" altLang="ja-JP" sz="2000" dirty="0" smtClean="0"/>
              <a:t>1974. 8. 19(74°)</a:t>
            </a:r>
            <a:endParaRPr lang="ja-JP" altLang="en-US" sz="2000" dirty="0"/>
          </a:p>
        </p:txBody>
      </p:sp>
      <p:sp>
        <p:nvSpPr>
          <p:cNvPr id="39" name="正方形/長方形 38"/>
          <p:cNvSpPr/>
          <p:nvPr/>
        </p:nvSpPr>
        <p:spPr>
          <a:xfrm>
            <a:off x="5867400" y="4629090"/>
            <a:ext cx="1842522" cy="400110"/>
          </a:xfrm>
          <a:prstGeom prst="rect">
            <a:avLst/>
          </a:prstGeom>
        </p:spPr>
        <p:txBody>
          <a:bodyPr wrap="none">
            <a:spAutoFit/>
          </a:bodyPr>
          <a:lstStyle/>
          <a:p>
            <a:r>
              <a:rPr lang="en-US" altLang="ja-JP" sz="2000" dirty="0" smtClean="0"/>
              <a:t>1974. 8. 18(85°)</a:t>
            </a:r>
            <a:endParaRPr lang="ja-JP" altLang="en-US" sz="2000" dirty="0"/>
          </a:p>
        </p:txBody>
      </p:sp>
      <p:cxnSp>
        <p:nvCxnSpPr>
          <p:cNvPr id="40" name="直線コネクタ 39"/>
          <p:cNvCxnSpPr/>
          <p:nvPr/>
        </p:nvCxnSpPr>
        <p:spPr>
          <a:xfrm rot="10800000" flipV="1">
            <a:off x="5257800" y="2113240"/>
            <a:ext cx="1828800" cy="477560"/>
          </a:xfrm>
          <a:prstGeom prst="line">
            <a:avLst/>
          </a:prstGeom>
          <a:ln w="34925">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42" name="直線コネクタ 41"/>
          <p:cNvCxnSpPr/>
          <p:nvPr/>
        </p:nvCxnSpPr>
        <p:spPr>
          <a:xfrm rot="10800000" flipV="1">
            <a:off x="5638802" y="4953000"/>
            <a:ext cx="976876" cy="685800"/>
          </a:xfrm>
          <a:prstGeom prst="line">
            <a:avLst/>
          </a:prstGeom>
          <a:ln w="3492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8" name="フリーフォーム 27"/>
          <p:cNvSpPr/>
          <p:nvPr/>
        </p:nvSpPr>
        <p:spPr>
          <a:xfrm>
            <a:off x="4778785" y="2382769"/>
            <a:ext cx="1555995" cy="779964"/>
          </a:xfrm>
          <a:custGeom>
            <a:avLst/>
            <a:gdLst>
              <a:gd name="connsiteX0" fmla="*/ 22638 w 1555995"/>
              <a:gd name="connsiteY0" fmla="*/ 18112 h 779964"/>
              <a:gd name="connsiteX1" fmla="*/ 100080 w 1555995"/>
              <a:gd name="connsiteY1" fmla="*/ 80070 h 779964"/>
              <a:gd name="connsiteX2" fmla="*/ 146546 w 1555995"/>
              <a:gd name="connsiteY2" fmla="*/ 95560 h 779964"/>
              <a:gd name="connsiteX3" fmla="*/ 239476 w 1555995"/>
              <a:gd name="connsiteY3" fmla="*/ 142028 h 779964"/>
              <a:gd name="connsiteX4" fmla="*/ 332407 w 1555995"/>
              <a:gd name="connsiteY4" fmla="*/ 188497 h 779964"/>
              <a:gd name="connsiteX5" fmla="*/ 394361 w 1555995"/>
              <a:gd name="connsiteY5" fmla="*/ 219476 h 779964"/>
              <a:gd name="connsiteX6" fmla="*/ 549245 w 1555995"/>
              <a:gd name="connsiteY6" fmla="*/ 250455 h 779964"/>
              <a:gd name="connsiteX7" fmla="*/ 642176 w 1555995"/>
              <a:gd name="connsiteY7" fmla="*/ 281434 h 779964"/>
              <a:gd name="connsiteX8" fmla="*/ 781572 w 1555995"/>
              <a:gd name="connsiteY8" fmla="*/ 312413 h 779964"/>
              <a:gd name="connsiteX9" fmla="*/ 828038 w 1555995"/>
              <a:gd name="connsiteY9" fmla="*/ 343392 h 779964"/>
              <a:gd name="connsiteX10" fmla="*/ 920969 w 1555995"/>
              <a:gd name="connsiteY10" fmla="*/ 374372 h 779964"/>
              <a:gd name="connsiteX11" fmla="*/ 951945 w 1555995"/>
              <a:gd name="connsiteY11" fmla="*/ 420840 h 779964"/>
              <a:gd name="connsiteX12" fmla="*/ 998411 w 1555995"/>
              <a:gd name="connsiteY12" fmla="*/ 436330 h 779964"/>
              <a:gd name="connsiteX13" fmla="*/ 1060365 w 1555995"/>
              <a:gd name="connsiteY13" fmla="*/ 467309 h 779964"/>
              <a:gd name="connsiteX14" fmla="*/ 1153295 w 1555995"/>
              <a:gd name="connsiteY14" fmla="*/ 529267 h 779964"/>
              <a:gd name="connsiteX15" fmla="*/ 1246226 w 1555995"/>
              <a:gd name="connsiteY15" fmla="*/ 622204 h 779964"/>
              <a:gd name="connsiteX16" fmla="*/ 1385622 w 1555995"/>
              <a:gd name="connsiteY16" fmla="*/ 653184 h 779964"/>
              <a:gd name="connsiteX17" fmla="*/ 1432088 w 1555995"/>
              <a:gd name="connsiteY17" fmla="*/ 668673 h 779964"/>
              <a:gd name="connsiteX18" fmla="*/ 1478553 w 1555995"/>
              <a:gd name="connsiteY18" fmla="*/ 699652 h 779964"/>
              <a:gd name="connsiteX19" fmla="*/ 1494042 w 1555995"/>
              <a:gd name="connsiteY19" fmla="*/ 746121 h 779964"/>
              <a:gd name="connsiteX20" fmla="*/ 1555995 w 1555995"/>
              <a:gd name="connsiteY20" fmla="*/ 777100 h 779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55995" h="779964">
                <a:moveTo>
                  <a:pt x="22638" y="18112"/>
                </a:moveTo>
                <a:cubicBezTo>
                  <a:pt x="139426" y="57043"/>
                  <a:pt x="0" y="0"/>
                  <a:pt x="100080" y="80070"/>
                </a:cubicBezTo>
                <a:cubicBezTo>
                  <a:pt x="112829" y="90270"/>
                  <a:pt x="131943" y="88258"/>
                  <a:pt x="146546" y="95560"/>
                </a:cubicBezTo>
                <a:cubicBezTo>
                  <a:pt x="266640" y="155611"/>
                  <a:pt x="122689" y="103097"/>
                  <a:pt x="239476" y="142028"/>
                </a:cubicBezTo>
                <a:cubicBezTo>
                  <a:pt x="328772" y="201562"/>
                  <a:pt x="242633" y="150019"/>
                  <a:pt x="332407" y="188497"/>
                </a:cubicBezTo>
                <a:cubicBezTo>
                  <a:pt x="353629" y="197593"/>
                  <a:pt x="372160" y="213133"/>
                  <a:pt x="394361" y="219476"/>
                </a:cubicBezTo>
                <a:cubicBezTo>
                  <a:pt x="444986" y="233941"/>
                  <a:pt x="499297" y="233804"/>
                  <a:pt x="549245" y="250455"/>
                </a:cubicBezTo>
                <a:cubicBezTo>
                  <a:pt x="580222" y="260781"/>
                  <a:pt x="610157" y="275030"/>
                  <a:pt x="642176" y="281434"/>
                </a:cubicBezTo>
                <a:cubicBezTo>
                  <a:pt x="740492" y="301099"/>
                  <a:pt x="694079" y="290539"/>
                  <a:pt x="781572" y="312413"/>
                </a:cubicBezTo>
                <a:cubicBezTo>
                  <a:pt x="797061" y="322739"/>
                  <a:pt x="811027" y="335831"/>
                  <a:pt x="828038" y="343392"/>
                </a:cubicBezTo>
                <a:cubicBezTo>
                  <a:pt x="857876" y="356654"/>
                  <a:pt x="920969" y="374372"/>
                  <a:pt x="920969" y="374372"/>
                </a:cubicBezTo>
                <a:cubicBezTo>
                  <a:pt x="931294" y="389861"/>
                  <a:pt x="937409" y="409211"/>
                  <a:pt x="951945" y="420840"/>
                </a:cubicBezTo>
                <a:cubicBezTo>
                  <a:pt x="964694" y="431040"/>
                  <a:pt x="983405" y="429898"/>
                  <a:pt x="998411" y="436330"/>
                </a:cubicBezTo>
                <a:cubicBezTo>
                  <a:pt x="1019633" y="445426"/>
                  <a:pt x="1040567" y="455429"/>
                  <a:pt x="1060365" y="467309"/>
                </a:cubicBezTo>
                <a:cubicBezTo>
                  <a:pt x="1092289" y="486465"/>
                  <a:pt x="1126970" y="502940"/>
                  <a:pt x="1153295" y="529267"/>
                </a:cubicBezTo>
                <a:cubicBezTo>
                  <a:pt x="1184272" y="560246"/>
                  <a:pt x="1203267" y="613612"/>
                  <a:pt x="1246226" y="622204"/>
                </a:cubicBezTo>
                <a:cubicBezTo>
                  <a:pt x="1299469" y="632854"/>
                  <a:pt x="1334575" y="638598"/>
                  <a:pt x="1385622" y="653184"/>
                </a:cubicBezTo>
                <a:cubicBezTo>
                  <a:pt x="1401320" y="657670"/>
                  <a:pt x="1416599" y="663510"/>
                  <a:pt x="1432088" y="668673"/>
                </a:cubicBezTo>
                <a:cubicBezTo>
                  <a:pt x="1447576" y="678999"/>
                  <a:pt x="1466925" y="685116"/>
                  <a:pt x="1478553" y="699652"/>
                </a:cubicBezTo>
                <a:cubicBezTo>
                  <a:pt x="1488752" y="712402"/>
                  <a:pt x="1483843" y="733371"/>
                  <a:pt x="1494042" y="746121"/>
                </a:cubicBezTo>
                <a:cubicBezTo>
                  <a:pt x="1521114" y="779964"/>
                  <a:pt x="1528462" y="777100"/>
                  <a:pt x="1555995" y="777100"/>
                </a:cubicBezTo>
              </a:path>
            </a:pathLst>
          </a:custGeom>
          <a:ln w="44450">
            <a:solidFill>
              <a:srgbClr val="8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30" name="フリーフォーム 29"/>
          <p:cNvSpPr/>
          <p:nvPr/>
        </p:nvSpPr>
        <p:spPr>
          <a:xfrm>
            <a:off x="4802188" y="5281938"/>
            <a:ext cx="2153974" cy="1254654"/>
          </a:xfrm>
          <a:custGeom>
            <a:avLst/>
            <a:gdLst>
              <a:gd name="connsiteX0" fmla="*/ 0 w 2154739"/>
              <a:gd name="connsiteY0" fmla="*/ 0 h 1254654"/>
              <a:gd name="connsiteX1" fmla="*/ 92931 w 2154739"/>
              <a:gd name="connsiteY1" fmla="*/ 15489 h 1254654"/>
              <a:gd name="connsiteX2" fmla="*/ 340746 w 2154739"/>
              <a:gd name="connsiteY2" fmla="*/ 61958 h 1254654"/>
              <a:gd name="connsiteX3" fmla="*/ 433677 w 2154739"/>
              <a:gd name="connsiteY3" fmla="*/ 92937 h 1254654"/>
              <a:gd name="connsiteX4" fmla="*/ 542096 w 2154739"/>
              <a:gd name="connsiteY4" fmla="*/ 185875 h 1254654"/>
              <a:gd name="connsiteX5" fmla="*/ 588561 w 2154739"/>
              <a:gd name="connsiteY5" fmla="*/ 201364 h 1254654"/>
              <a:gd name="connsiteX6" fmla="*/ 635027 w 2154739"/>
              <a:gd name="connsiteY6" fmla="*/ 232343 h 1254654"/>
              <a:gd name="connsiteX7" fmla="*/ 666004 w 2154739"/>
              <a:gd name="connsiteY7" fmla="*/ 278812 h 1254654"/>
              <a:gd name="connsiteX8" fmla="*/ 712469 w 2154739"/>
              <a:gd name="connsiteY8" fmla="*/ 294301 h 1254654"/>
              <a:gd name="connsiteX9" fmla="*/ 789911 w 2154739"/>
              <a:gd name="connsiteY9" fmla="*/ 340770 h 1254654"/>
              <a:gd name="connsiteX10" fmla="*/ 913819 w 2154739"/>
              <a:gd name="connsiteY10" fmla="*/ 402728 h 1254654"/>
              <a:gd name="connsiteX11" fmla="*/ 1022238 w 2154739"/>
              <a:gd name="connsiteY11" fmla="*/ 495666 h 1254654"/>
              <a:gd name="connsiteX12" fmla="*/ 1115169 w 2154739"/>
              <a:gd name="connsiteY12" fmla="*/ 557624 h 1254654"/>
              <a:gd name="connsiteX13" fmla="*/ 1239077 w 2154739"/>
              <a:gd name="connsiteY13" fmla="*/ 635072 h 1254654"/>
              <a:gd name="connsiteX14" fmla="*/ 1362984 w 2154739"/>
              <a:gd name="connsiteY14" fmla="*/ 697030 h 1254654"/>
              <a:gd name="connsiteX15" fmla="*/ 1517869 w 2154739"/>
              <a:gd name="connsiteY15" fmla="*/ 836436 h 1254654"/>
              <a:gd name="connsiteX16" fmla="*/ 1595311 w 2154739"/>
              <a:gd name="connsiteY16" fmla="*/ 867415 h 1254654"/>
              <a:gd name="connsiteX17" fmla="*/ 1657265 w 2154739"/>
              <a:gd name="connsiteY17" fmla="*/ 913884 h 1254654"/>
              <a:gd name="connsiteX18" fmla="*/ 1703731 w 2154739"/>
              <a:gd name="connsiteY18" fmla="*/ 944863 h 1254654"/>
              <a:gd name="connsiteX19" fmla="*/ 1750196 w 2154739"/>
              <a:gd name="connsiteY19" fmla="*/ 991331 h 1254654"/>
              <a:gd name="connsiteX20" fmla="*/ 1827638 w 2154739"/>
              <a:gd name="connsiteY20" fmla="*/ 1022310 h 1254654"/>
              <a:gd name="connsiteX21" fmla="*/ 1889592 w 2154739"/>
              <a:gd name="connsiteY21" fmla="*/ 1099758 h 1254654"/>
              <a:gd name="connsiteX22" fmla="*/ 1920569 w 2154739"/>
              <a:gd name="connsiteY22" fmla="*/ 1146227 h 1254654"/>
              <a:gd name="connsiteX23" fmla="*/ 1998011 w 2154739"/>
              <a:gd name="connsiteY23" fmla="*/ 1161716 h 1254654"/>
              <a:gd name="connsiteX24" fmla="*/ 2090942 w 2154739"/>
              <a:gd name="connsiteY24" fmla="*/ 1208185 h 1254654"/>
              <a:gd name="connsiteX25" fmla="*/ 2152896 w 2154739"/>
              <a:gd name="connsiteY25" fmla="*/ 1254654 h 1254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154739" h="1254654">
                <a:moveTo>
                  <a:pt x="0" y="0"/>
                </a:moveTo>
                <a:cubicBezTo>
                  <a:pt x="30977" y="5163"/>
                  <a:pt x="61842" y="11047"/>
                  <a:pt x="92931" y="15489"/>
                </a:cubicBezTo>
                <a:cubicBezTo>
                  <a:pt x="204384" y="31412"/>
                  <a:pt x="232405" y="25842"/>
                  <a:pt x="340746" y="61958"/>
                </a:cubicBezTo>
                <a:lnTo>
                  <a:pt x="433677" y="92937"/>
                </a:lnTo>
                <a:cubicBezTo>
                  <a:pt x="470296" y="129559"/>
                  <a:pt x="495734" y="159380"/>
                  <a:pt x="542096" y="185875"/>
                </a:cubicBezTo>
                <a:cubicBezTo>
                  <a:pt x="556271" y="193975"/>
                  <a:pt x="573073" y="196201"/>
                  <a:pt x="588561" y="201364"/>
                </a:cubicBezTo>
                <a:cubicBezTo>
                  <a:pt x="604050" y="211690"/>
                  <a:pt x="621864" y="219180"/>
                  <a:pt x="635027" y="232343"/>
                </a:cubicBezTo>
                <a:cubicBezTo>
                  <a:pt x="648190" y="245507"/>
                  <a:pt x="651468" y="267182"/>
                  <a:pt x="666004" y="278812"/>
                </a:cubicBezTo>
                <a:cubicBezTo>
                  <a:pt x="678752" y="289011"/>
                  <a:pt x="696981" y="289138"/>
                  <a:pt x="712469" y="294301"/>
                </a:cubicBezTo>
                <a:cubicBezTo>
                  <a:pt x="766979" y="348817"/>
                  <a:pt x="716188" y="307258"/>
                  <a:pt x="789911" y="340770"/>
                </a:cubicBezTo>
                <a:cubicBezTo>
                  <a:pt x="831950" y="359880"/>
                  <a:pt x="913819" y="402728"/>
                  <a:pt x="913819" y="402728"/>
                </a:cubicBezTo>
                <a:cubicBezTo>
                  <a:pt x="1029102" y="518021"/>
                  <a:pt x="883170" y="376458"/>
                  <a:pt x="1022238" y="495666"/>
                </a:cubicBezTo>
                <a:cubicBezTo>
                  <a:pt x="1096068" y="558952"/>
                  <a:pt x="1036133" y="531276"/>
                  <a:pt x="1115169" y="557624"/>
                </a:cubicBezTo>
                <a:cubicBezTo>
                  <a:pt x="1178303" y="604977"/>
                  <a:pt x="1169499" y="604146"/>
                  <a:pt x="1239077" y="635072"/>
                </a:cubicBezTo>
                <a:cubicBezTo>
                  <a:pt x="1291302" y="658285"/>
                  <a:pt x="1321842" y="660457"/>
                  <a:pt x="1362984" y="697030"/>
                </a:cubicBezTo>
                <a:cubicBezTo>
                  <a:pt x="1415201" y="743448"/>
                  <a:pt x="1455615" y="801848"/>
                  <a:pt x="1517869" y="836436"/>
                </a:cubicBezTo>
                <a:cubicBezTo>
                  <a:pt x="1542173" y="849939"/>
                  <a:pt x="1571007" y="853912"/>
                  <a:pt x="1595311" y="867415"/>
                </a:cubicBezTo>
                <a:cubicBezTo>
                  <a:pt x="1617877" y="879953"/>
                  <a:pt x="1636259" y="898879"/>
                  <a:pt x="1657265" y="913884"/>
                </a:cubicBezTo>
                <a:cubicBezTo>
                  <a:pt x="1672413" y="924704"/>
                  <a:pt x="1689431" y="932945"/>
                  <a:pt x="1703731" y="944863"/>
                </a:cubicBezTo>
                <a:cubicBezTo>
                  <a:pt x="1720558" y="958886"/>
                  <a:pt x="1731621" y="979721"/>
                  <a:pt x="1750196" y="991331"/>
                </a:cubicBezTo>
                <a:cubicBezTo>
                  <a:pt x="1773772" y="1006067"/>
                  <a:pt x="1801824" y="1011984"/>
                  <a:pt x="1827638" y="1022310"/>
                </a:cubicBezTo>
                <a:cubicBezTo>
                  <a:pt x="1848289" y="1048126"/>
                  <a:pt x="1869757" y="1073310"/>
                  <a:pt x="1889592" y="1099758"/>
                </a:cubicBezTo>
                <a:cubicBezTo>
                  <a:pt x="1900761" y="1114651"/>
                  <a:pt x="1904406" y="1136990"/>
                  <a:pt x="1920569" y="1146227"/>
                </a:cubicBezTo>
                <a:cubicBezTo>
                  <a:pt x="1943425" y="1159289"/>
                  <a:pt x="1972472" y="1155331"/>
                  <a:pt x="1998011" y="1161716"/>
                </a:cubicBezTo>
                <a:cubicBezTo>
                  <a:pt x="2075870" y="1181182"/>
                  <a:pt x="2015235" y="1170328"/>
                  <a:pt x="2090942" y="1208185"/>
                </a:cubicBezTo>
                <a:cubicBezTo>
                  <a:pt x="2154739" y="1240086"/>
                  <a:pt x="2125594" y="1200049"/>
                  <a:pt x="2152896" y="1254654"/>
                </a:cubicBezTo>
              </a:path>
            </a:pathLst>
          </a:custGeom>
          <a:ln w="44450">
            <a:solidFill>
              <a:srgbClr val="8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31" name="正方形/長方形 30"/>
          <p:cNvSpPr/>
          <p:nvPr/>
        </p:nvSpPr>
        <p:spPr>
          <a:xfrm>
            <a:off x="6379993" y="3352800"/>
            <a:ext cx="1087607" cy="400110"/>
          </a:xfrm>
          <a:prstGeom prst="rect">
            <a:avLst/>
          </a:prstGeom>
        </p:spPr>
        <p:txBody>
          <a:bodyPr wrap="none">
            <a:spAutoFit/>
          </a:bodyPr>
          <a:lstStyle/>
          <a:p>
            <a:r>
              <a:rPr lang="en-US" altLang="ja-JP" sz="2000" b="1" dirty="0" smtClean="0">
                <a:solidFill>
                  <a:srgbClr val="008000"/>
                </a:solidFill>
              </a:rPr>
              <a:t>600 cm</a:t>
            </a:r>
            <a:r>
              <a:rPr lang="en-US" altLang="ja-JP" sz="2000" b="1" baseline="30000" dirty="0" smtClean="0">
                <a:solidFill>
                  <a:srgbClr val="008000"/>
                </a:solidFill>
              </a:rPr>
              <a:t>-3</a:t>
            </a:r>
            <a:endParaRPr lang="ja-JP" altLang="en-US" sz="2000" b="1" baseline="30000" dirty="0">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715962"/>
          </a:xfrm>
        </p:spPr>
        <p:txBody>
          <a:bodyPr>
            <a:normAutofit fontScale="90000"/>
          </a:bodyPr>
          <a:lstStyle/>
          <a:p>
            <a:r>
              <a:rPr lang="ja-JP" altLang="en-US" dirty="0" smtClean="0"/>
              <a:t>解析結果（子衛星２機による観測結果）</a:t>
            </a:r>
            <a:endParaRPr lang="ja-JP" altLang="en-US" dirty="0"/>
          </a:p>
        </p:txBody>
      </p:sp>
      <p:sp>
        <p:nvSpPr>
          <p:cNvPr id="3" name="コンテンツ プレースホルダ 2"/>
          <p:cNvSpPr>
            <a:spLocks noGrp="1"/>
          </p:cNvSpPr>
          <p:nvPr>
            <p:ph idx="1"/>
          </p:nvPr>
        </p:nvSpPr>
        <p:spPr/>
        <p:txBody>
          <a:bodyPr/>
          <a:lstStyle/>
          <a:p>
            <a:endParaRPr lang="ja-JP" altLang="en-US" b="1" dirty="0"/>
          </a:p>
        </p:txBody>
      </p:sp>
      <p:pic>
        <p:nvPicPr>
          <p:cNvPr id="4" name="図 3"/>
          <p:cNvPicPr>
            <a:picLocks noChangeAspect="1"/>
          </p:cNvPicPr>
          <p:nvPr/>
        </p:nvPicPr>
        <p:blipFill>
          <a:blip r:embed="rId3"/>
          <a:stretch>
            <a:fillRect/>
          </a:stretch>
        </p:blipFill>
        <p:spPr>
          <a:xfrm>
            <a:off x="0" y="715962"/>
            <a:ext cx="9144000" cy="2789238"/>
          </a:xfrm>
          <a:prstGeom prst="rect">
            <a:avLst/>
          </a:prstGeom>
        </p:spPr>
      </p:pic>
      <p:sp>
        <p:nvSpPr>
          <p:cNvPr id="5" name="正方形/長方形 4"/>
          <p:cNvSpPr/>
          <p:nvPr/>
        </p:nvSpPr>
        <p:spPr>
          <a:xfrm rot="16200000">
            <a:off x="332642" y="1944510"/>
            <a:ext cx="1075648" cy="369332"/>
          </a:xfrm>
          <a:prstGeom prst="rect">
            <a:avLst/>
          </a:prstGeom>
        </p:spPr>
        <p:txBody>
          <a:bodyPr wrap="none">
            <a:spAutoFit/>
          </a:bodyPr>
          <a:lstStyle/>
          <a:p>
            <a:r>
              <a:rPr lang="ja-JP" altLang="en-US" dirty="0" smtClean="0"/>
              <a:t>高度</a:t>
            </a:r>
            <a:r>
              <a:rPr lang="en-US" altLang="ja-JP" dirty="0" smtClean="0"/>
              <a:t>(km)</a:t>
            </a:r>
            <a:endParaRPr lang="ja-JP" altLang="en-US" dirty="0"/>
          </a:p>
        </p:txBody>
      </p:sp>
      <p:sp>
        <p:nvSpPr>
          <p:cNvPr id="8" name="正方形/長方形 7"/>
          <p:cNvSpPr/>
          <p:nvPr/>
        </p:nvSpPr>
        <p:spPr>
          <a:xfrm>
            <a:off x="7345740" y="2706469"/>
            <a:ext cx="1569660" cy="646331"/>
          </a:xfrm>
          <a:prstGeom prst="rect">
            <a:avLst/>
          </a:prstGeom>
        </p:spPr>
        <p:txBody>
          <a:bodyPr wrap="none">
            <a:spAutoFit/>
          </a:bodyPr>
          <a:lstStyle/>
          <a:p>
            <a:r>
              <a:rPr lang="ja-JP" altLang="en-US" dirty="0" smtClean="0"/>
              <a:t>積分電子密度</a:t>
            </a:r>
            <a:endParaRPr lang="en-US" altLang="ja-JP" dirty="0" smtClean="0"/>
          </a:p>
          <a:p>
            <a:r>
              <a:rPr lang="ja-JP" altLang="ja-JP" dirty="0" smtClean="0"/>
              <a:t>　　　</a:t>
            </a:r>
            <a:r>
              <a:rPr lang="en-US" altLang="ja-JP" dirty="0" smtClean="0"/>
              <a:t>(TECU)</a:t>
            </a:r>
            <a:endParaRPr lang="ja-JP" altLang="en-US" dirty="0"/>
          </a:p>
        </p:txBody>
      </p:sp>
      <p:sp>
        <p:nvSpPr>
          <p:cNvPr id="10" name="正方形/長方形 9"/>
          <p:cNvSpPr/>
          <p:nvPr/>
        </p:nvSpPr>
        <p:spPr>
          <a:xfrm>
            <a:off x="1447800" y="762000"/>
            <a:ext cx="1917562" cy="461665"/>
          </a:xfrm>
          <a:prstGeom prst="rect">
            <a:avLst/>
          </a:prstGeom>
        </p:spPr>
        <p:txBody>
          <a:bodyPr wrap="none">
            <a:spAutoFit/>
          </a:bodyPr>
          <a:lstStyle/>
          <a:p>
            <a:r>
              <a:rPr lang="en-US" altLang="ja-JP" sz="2400" dirty="0" smtClean="0"/>
              <a:t>SZA = 90-100°</a:t>
            </a:r>
            <a:endParaRPr lang="ja-JP" altLang="en-US" sz="2400" dirty="0"/>
          </a:p>
        </p:txBody>
      </p:sp>
      <p:pic>
        <p:nvPicPr>
          <p:cNvPr id="12" name="図 11"/>
          <p:cNvPicPr>
            <a:picLocks noChangeAspect="1"/>
          </p:cNvPicPr>
          <p:nvPr/>
        </p:nvPicPr>
        <p:blipFill>
          <a:blip r:embed="rId4"/>
          <a:stretch>
            <a:fillRect/>
          </a:stretch>
        </p:blipFill>
        <p:spPr>
          <a:xfrm>
            <a:off x="0" y="3821668"/>
            <a:ext cx="9144000" cy="2883932"/>
          </a:xfrm>
          <a:prstGeom prst="rect">
            <a:avLst/>
          </a:prstGeom>
        </p:spPr>
      </p:pic>
      <p:sp>
        <p:nvSpPr>
          <p:cNvPr id="13" name="正方形/長方形 12"/>
          <p:cNvSpPr/>
          <p:nvPr/>
        </p:nvSpPr>
        <p:spPr>
          <a:xfrm>
            <a:off x="1524000" y="3881735"/>
            <a:ext cx="1511351" cy="461665"/>
          </a:xfrm>
          <a:prstGeom prst="rect">
            <a:avLst/>
          </a:prstGeom>
        </p:spPr>
        <p:txBody>
          <a:bodyPr wrap="none">
            <a:spAutoFit/>
          </a:bodyPr>
          <a:lstStyle/>
          <a:p>
            <a:r>
              <a:rPr lang="en-US" altLang="ja-JP" sz="2400" dirty="0" smtClean="0"/>
              <a:t>SZA &gt; 100°</a:t>
            </a:r>
            <a:endParaRPr lang="ja-JP" altLang="en-US" sz="2400" dirty="0"/>
          </a:p>
        </p:txBody>
      </p:sp>
      <p:sp>
        <p:nvSpPr>
          <p:cNvPr id="14" name="正方形/長方形 13"/>
          <p:cNvSpPr/>
          <p:nvPr/>
        </p:nvSpPr>
        <p:spPr>
          <a:xfrm rot="16200000">
            <a:off x="268110" y="5001358"/>
            <a:ext cx="1075648" cy="369332"/>
          </a:xfrm>
          <a:prstGeom prst="rect">
            <a:avLst/>
          </a:prstGeom>
        </p:spPr>
        <p:txBody>
          <a:bodyPr wrap="none">
            <a:spAutoFit/>
          </a:bodyPr>
          <a:lstStyle/>
          <a:p>
            <a:r>
              <a:rPr lang="ja-JP" altLang="en-US" dirty="0" smtClean="0"/>
              <a:t>高度</a:t>
            </a:r>
            <a:r>
              <a:rPr lang="en-US" altLang="ja-JP" dirty="0" smtClean="0"/>
              <a:t>(km)</a:t>
            </a:r>
            <a:endParaRPr lang="ja-JP" altLang="en-US" dirty="0"/>
          </a:p>
        </p:txBody>
      </p:sp>
      <p:sp>
        <p:nvSpPr>
          <p:cNvPr id="15" name="正方形/長方形 14"/>
          <p:cNvSpPr/>
          <p:nvPr/>
        </p:nvSpPr>
        <p:spPr>
          <a:xfrm>
            <a:off x="7391400" y="5943600"/>
            <a:ext cx="1569660" cy="646331"/>
          </a:xfrm>
          <a:prstGeom prst="rect">
            <a:avLst/>
          </a:prstGeom>
        </p:spPr>
        <p:txBody>
          <a:bodyPr wrap="none">
            <a:spAutoFit/>
          </a:bodyPr>
          <a:lstStyle/>
          <a:p>
            <a:r>
              <a:rPr lang="ja-JP" altLang="en-US" dirty="0" smtClean="0"/>
              <a:t>積分電子密度</a:t>
            </a:r>
            <a:endParaRPr lang="en-US" altLang="ja-JP" dirty="0" smtClean="0"/>
          </a:p>
          <a:p>
            <a:r>
              <a:rPr lang="ja-JP" altLang="ja-JP" dirty="0" smtClean="0"/>
              <a:t>　　　</a:t>
            </a:r>
            <a:r>
              <a:rPr lang="en-US" altLang="ja-JP" dirty="0" smtClean="0"/>
              <a:t>(TECU)</a:t>
            </a:r>
            <a:endParaRPr lang="ja-JP" altLang="en-US" dirty="0"/>
          </a:p>
        </p:txBody>
      </p:sp>
      <p:sp>
        <p:nvSpPr>
          <p:cNvPr id="16" name="正方形/長方形 15"/>
          <p:cNvSpPr/>
          <p:nvPr/>
        </p:nvSpPr>
        <p:spPr>
          <a:xfrm>
            <a:off x="376766" y="3333690"/>
            <a:ext cx="8995834" cy="400110"/>
          </a:xfrm>
          <a:prstGeom prst="rect">
            <a:avLst/>
          </a:prstGeom>
        </p:spPr>
        <p:txBody>
          <a:bodyPr wrap="none">
            <a:spAutoFit/>
          </a:bodyPr>
          <a:lstStyle/>
          <a:p>
            <a:r>
              <a:rPr lang="en-US" altLang="ja-JP" dirty="0" smtClean="0"/>
              <a:t>-</a:t>
            </a:r>
            <a:r>
              <a:rPr lang="en-US" altLang="ja-JP" sz="2000" b="1" dirty="0" smtClean="0"/>
              <a:t>0.1                            -0.05                              0                               0.05                             0.1</a:t>
            </a:r>
            <a:endParaRPr lang="ja-JP" altLang="en-US" sz="2000" b="1" dirty="0"/>
          </a:p>
        </p:txBody>
      </p:sp>
      <p:sp>
        <p:nvSpPr>
          <p:cNvPr id="17" name="正方形/長方形 16"/>
          <p:cNvSpPr/>
          <p:nvPr/>
        </p:nvSpPr>
        <p:spPr>
          <a:xfrm>
            <a:off x="381000" y="6534090"/>
            <a:ext cx="8995834" cy="400110"/>
          </a:xfrm>
          <a:prstGeom prst="rect">
            <a:avLst/>
          </a:prstGeom>
        </p:spPr>
        <p:txBody>
          <a:bodyPr wrap="none">
            <a:spAutoFit/>
          </a:bodyPr>
          <a:lstStyle/>
          <a:p>
            <a:r>
              <a:rPr lang="en-US" altLang="ja-JP" dirty="0" smtClean="0"/>
              <a:t>-</a:t>
            </a:r>
            <a:r>
              <a:rPr lang="en-US" altLang="ja-JP" sz="2000" b="1" dirty="0" smtClean="0"/>
              <a:t>0.1                            -0.05                              0                               0.05                             0.1</a:t>
            </a:r>
            <a:endParaRPr lang="ja-JP" altLang="en-US" sz="2000" b="1" dirty="0"/>
          </a:p>
        </p:txBody>
      </p:sp>
      <p:sp>
        <p:nvSpPr>
          <p:cNvPr id="18" name="正方形/長方形 17"/>
          <p:cNvSpPr/>
          <p:nvPr/>
        </p:nvSpPr>
        <p:spPr>
          <a:xfrm>
            <a:off x="-76200" y="3704035"/>
            <a:ext cx="609601" cy="3077765"/>
          </a:xfrm>
          <a:prstGeom prst="rect">
            <a:avLst/>
          </a:prstGeom>
        </p:spPr>
        <p:txBody>
          <a:bodyPr wrap="square">
            <a:spAutoFit/>
          </a:bodyPr>
          <a:lstStyle/>
          <a:p>
            <a:r>
              <a:rPr lang="en-US" altLang="ja-JP" dirty="0" smtClean="0"/>
              <a:t>100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80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60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40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20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0</a:t>
            </a:r>
            <a:endParaRPr lang="ja-JP" altLang="en-US" dirty="0"/>
          </a:p>
        </p:txBody>
      </p:sp>
      <p:sp>
        <p:nvSpPr>
          <p:cNvPr id="19" name="正方形/長方形 18"/>
          <p:cNvSpPr/>
          <p:nvPr/>
        </p:nvSpPr>
        <p:spPr>
          <a:xfrm>
            <a:off x="-76200" y="579835"/>
            <a:ext cx="609601" cy="2954654"/>
          </a:xfrm>
          <a:prstGeom prst="rect">
            <a:avLst/>
          </a:prstGeom>
        </p:spPr>
        <p:txBody>
          <a:bodyPr wrap="square">
            <a:spAutoFit/>
          </a:bodyPr>
          <a:lstStyle/>
          <a:p>
            <a:r>
              <a:rPr lang="en-US" altLang="ja-JP" dirty="0" smtClean="0"/>
              <a:t>100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80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60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40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20</a:t>
            </a:r>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endParaRPr lang="en-US" altLang="ja-JP" sz="200" dirty="0" smtClean="0"/>
          </a:p>
          <a:p>
            <a:r>
              <a:rPr lang="en-US" altLang="ja-JP" dirty="0" smtClean="0"/>
              <a:t>  0</a:t>
            </a:r>
            <a:endParaRPr lang="ja-JP" altLang="en-US" dirty="0"/>
          </a:p>
        </p:txBody>
      </p:sp>
      <p:cxnSp>
        <p:nvCxnSpPr>
          <p:cNvPr id="22" name="直線コネクタ 21"/>
          <p:cNvCxnSpPr/>
          <p:nvPr/>
        </p:nvCxnSpPr>
        <p:spPr>
          <a:xfrm rot="5400000" flipH="1" flipV="1">
            <a:off x="3474802" y="5208293"/>
            <a:ext cx="2647890" cy="3705"/>
          </a:xfrm>
          <a:prstGeom prst="line">
            <a:avLst/>
          </a:prstGeom>
          <a:ln w="38100">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23" name="直線コネクタ 22"/>
          <p:cNvCxnSpPr/>
          <p:nvPr/>
        </p:nvCxnSpPr>
        <p:spPr>
          <a:xfrm rot="5400000" flipH="1" flipV="1">
            <a:off x="3478508" y="2027002"/>
            <a:ext cx="2647890" cy="3705"/>
          </a:xfrm>
          <a:prstGeom prst="line">
            <a:avLst/>
          </a:prstGeom>
          <a:ln w="38100">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24" name="正方形/長方形 23"/>
          <p:cNvSpPr/>
          <p:nvPr/>
        </p:nvSpPr>
        <p:spPr>
          <a:xfrm>
            <a:off x="6629400" y="1905000"/>
            <a:ext cx="1842522" cy="400110"/>
          </a:xfrm>
          <a:prstGeom prst="rect">
            <a:avLst/>
          </a:prstGeom>
        </p:spPr>
        <p:txBody>
          <a:bodyPr wrap="none">
            <a:spAutoFit/>
          </a:bodyPr>
          <a:lstStyle/>
          <a:p>
            <a:r>
              <a:rPr lang="en-US" altLang="ja-JP" sz="2000" dirty="0" smtClean="0"/>
              <a:t>1974. 8. 17(94°)</a:t>
            </a:r>
            <a:endParaRPr lang="ja-JP" altLang="en-US" sz="2000" dirty="0"/>
          </a:p>
        </p:txBody>
      </p:sp>
      <p:cxnSp>
        <p:nvCxnSpPr>
          <p:cNvPr id="26" name="直線コネクタ 25"/>
          <p:cNvCxnSpPr/>
          <p:nvPr/>
        </p:nvCxnSpPr>
        <p:spPr>
          <a:xfrm rot="10800000" flipV="1">
            <a:off x="5684460" y="2286000"/>
            <a:ext cx="1783140" cy="420468"/>
          </a:xfrm>
          <a:prstGeom prst="line">
            <a:avLst/>
          </a:prstGeom>
          <a:ln w="3492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0" name="フリーフォーム 29"/>
          <p:cNvSpPr/>
          <p:nvPr/>
        </p:nvSpPr>
        <p:spPr>
          <a:xfrm>
            <a:off x="4816911" y="2153048"/>
            <a:ext cx="1270054" cy="1192696"/>
          </a:xfrm>
          <a:custGeom>
            <a:avLst/>
            <a:gdLst>
              <a:gd name="connsiteX0" fmla="*/ 0 w 1270054"/>
              <a:gd name="connsiteY0" fmla="*/ 0 h 1192696"/>
              <a:gd name="connsiteX1" fmla="*/ 15489 w 1270054"/>
              <a:gd name="connsiteY1" fmla="*/ 46469 h 1192696"/>
              <a:gd name="connsiteX2" fmla="*/ 61954 w 1270054"/>
              <a:gd name="connsiteY2" fmla="*/ 61958 h 1192696"/>
              <a:gd name="connsiteX3" fmla="*/ 108420 w 1270054"/>
              <a:gd name="connsiteY3" fmla="*/ 92937 h 1192696"/>
              <a:gd name="connsiteX4" fmla="*/ 139396 w 1270054"/>
              <a:gd name="connsiteY4" fmla="*/ 139406 h 1192696"/>
              <a:gd name="connsiteX5" fmla="*/ 232327 w 1270054"/>
              <a:gd name="connsiteY5" fmla="*/ 170385 h 1192696"/>
              <a:gd name="connsiteX6" fmla="*/ 325258 w 1270054"/>
              <a:gd name="connsiteY6" fmla="*/ 247833 h 1192696"/>
              <a:gd name="connsiteX7" fmla="*/ 371723 w 1270054"/>
              <a:gd name="connsiteY7" fmla="*/ 340770 h 1192696"/>
              <a:gd name="connsiteX8" fmla="*/ 418189 w 1270054"/>
              <a:gd name="connsiteY8" fmla="*/ 356260 h 1192696"/>
              <a:gd name="connsiteX9" fmla="*/ 464654 w 1270054"/>
              <a:gd name="connsiteY9" fmla="*/ 387239 h 1192696"/>
              <a:gd name="connsiteX10" fmla="*/ 511119 w 1270054"/>
              <a:gd name="connsiteY10" fmla="*/ 433708 h 1192696"/>
              <a:gd name="connsiteX11" fmla="*/ 557585 w 1270054"/>
              <a:gd name="connsiteY11" fmla="*/ 464687 h 1192696"/>
              <a:gd name="connsiteX12" fmla="*/ 619539 w 1270054"/>
              <a:gd name="connsiteY12" fmla="*/ 511155 h 1192696"/>
              <a:gd name="connsiteX13" fmla="*/ 712469 w 1270054"/>
              <a:gd name="connsiteY13" fmla="*/ 573113 h 1192696"/>
              <a:gd name="connsiteX14" fmla="*/ 805400 w 1270054"/>
              <a:gd name="connsiteY14" fmla="*/ 619582 h 1192696"/>
              <a:gd name="connsiteX15" fmla="*/ 836377 w 1270054"/>
              <a:gd name="connsiteY15" fmla="*/ 666051 h 1192696"/>
              <a:gd name="connsiteX16" fmla="*/ 882843 w 1270054"/>
              <a:gd name="connsiteY16" fmla="*/ 681540 h 1192696"/>
              <a:gd name="connsiteX17" fmla="*/ 991262 w 1270054"/>
              <a:gd name="connsiteY17" fmla="*/ 805457 h 1192696"/>
              <a:gd name="connsiteX18" fmla="*/ 1053216 w 1270054"/>
              <a:gd name="connsiteY18" fmla="*/ 929373 h 1192696"/>
              <a:gd name="connsiteX19" fmla="*/ 1084193 w 1270054"/>
              <a:gd name="connsiteY19" fmla="*/ 975842 h 1192696"/>
              <a:gd name="connsiteX20" fmla="*/ 1115169 w 1270054"/>
              <a:gd name="connsiteY20" fmla="*/ 1037800 h 1192696"/>
              <a:gd name="connsiteX21" fmla="*/ 1161635 w 1270054"/>
              <a:gd name="connsiteY21" fmla="*/ 1068779 h 1192696"/>
              <a:gd name="connsiteX22" fmla="*/ 1177123 w 1270054"/>
              <a:gd name="connsiteY22" fmla="*/ 1115248 h 1192696"/>
              <a:gd name="connsiteX23" fmla="*/ 1223589 w 1270054"/>
              <a:gd name="connsiteY23" fmla="*/ 1130737 h 1192696"/>
              <a:gd name="connsiteX24" fmla="*/ 1270054 w 1270054"/>
              <a:gd name="connsiteY24" fmla="*/ 1192696 h 1192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70054" h="1192696">
                <a:moveTo>
                  <a:pt x="0" y="0"/>
                </a:moveTo>
                <a:cubicBezTo>
                  <a:pt x="5163" y="15490"/>
                  <a:pt x="3944" y="34923"/>
                  <a:pt x="15489" y="46469"/>
                </a:cubicBezTo>
                <a:cubicBezTo>
                  <a:pt x="27033" y="58014"/>
                  <a:pt x="47352" y="54656"/>
                  <a:pt x="61954" y="61958"/>
                </a:cubicBezTo>
                <a:cubicBezTo>
                  <a:pt x="78604" y="70283"/>
                  <a:pt x="92931" y="82611"/>
                  <a:pt x="108420" y="92937"/>
                </a:cubicBezTo>
                <a:cubicBezTo>
                  <a:pt x="118745" y="108427"/>
                  <a:pt x="123610" y="129539"/>
                  <a:pt x="139396" y="139406"/>
                </a:cubicBezTo>
                <a:cubicBezTo>
                  <a:pt x="167085" y="156713"/>
                  <a:pt x="232327" y="170385"/>
                  <a:pt x="232327" y="170385"/>
                </a:cubicBezTo>
                <a:cubicBezTo>
                  <a:pt x="266615" y="193245"/>
                  <a:pt x="301406" y="212052"/>
                  <a:pt x="325258" y="247833"/>
                </a:cubicBezTo>
                <a:cubicBezTo>
                  <a:pt x="357324" y="295936"/>
                  <a:pt x="319499" y="298989"/>
                  <a:pt x="371723" y="340770"/>
                </a:cubicBezTo>
                <a:cubicBezTo>
                  <a:pt x="384472" y="350970"/>
                  <a:pt x="403586" y="348958"/>
                  <a:pt x="418189" y="356260"/>
                </a:cubicBezTo>
                <a:cubicBezTo>
                  <a:pt x="434839" y="364585"/>
                  <a:pt x="450354" y="375321"/>
                  <a:pt x="464654" y="387239"/>
                </a:cubicBezTo>
                <a:cubicBezTo>
                  <a:pt x="481481" y="401263"/>
                  <a:pt x="494292" y="419684"/>
                  <a:pt x="511119" y="433708"/>
                </a:cubicBezTo>
                <a:cubicBezTo>
                  <a:pt x="525419" y="445626"/>
                  <a:pt x="542437" y="453867"/>
                  <a:pt x="557585" y="464687"/>
                </a:cubicBezTo>
                <a:cubicBezTo>
                  <a:pt x="578591" y="479692"/>
                  <a:pt x="598391" y="496351"/>
                  <a:pt x="619539" y="511155"/>
                </a:cubicBezTo>
                <a:cubicBezTo>
                  <a:pt x="650038" y="532506"/>
                  <a:pt x="686145" y="546786"/>
                  <a:pt x="712469" y="573113"/>
                </a:cubicBezTo>
                <a:cubicBezTo>
                  <a:pt x="758497" y="619146"/>
                  <a:pt x="729279" y="600551"/>
                  <a:pt x="805400" y="619582"/>
                </a:cubicBezTo>
                <a:cubicBezTo>
                  <a:pt x="815726" y="635072"/>
                  <a:pt x="821841" y="654421"/>
                  <a:pt x="836377" y="666051"/>
                </a:cubicBezTo>
                <a:cubicBezTo>
                  <a:pt x="849126" y="676250"/>
                  <a:pt x="871299" y="669995"/>
                  <a:pt x="882843" y="681540"/>
                </a:cubicBezTo>
                <a:cubicBezTo>
                  <a:pt x="1063540" y="862250"/>
                  <a:pt x="859610" y="717684"/>
                  <a:pt x="991262" y="805457"/>
                </a:cubicBezTo>
                <a:cubicBezTo>
                  <a:pt x="1011913" y="846762"/>
                  <a:pt x="1027601" y="890948"/>
                  <a:pt x="1053216" y="929373"/>
                </a:cubicBezTo>
                <a:cubicBezTo>
                  <a:pt x="1063542" y="944863"/>
                  <a:pt x="1074958" y="959679"/>
                  <a:pt x="1084193" y="975842"/>
                </a:cubicBezTo>
                <a:cubicBezTo>
                  <a:pt x="1095648" y="995890"/>
                  <a:pt x="1100388" y="1020061"/>
                  <a:pt x="1115169" y="1037800"/>
                </a:cubicBezTo>
                <a:cubicBezTo>
                  <a:pt x="1127086" y="1052101"/>
                  <a:pt x="1146146" y="1058453"/>
                  <a:pt x="1161635" y="1068779"/>
                </a:cubicBezTo>
                <a:cubicBezTo>
                  <a:pt x="1166798" y="1084269"/>
                  <a:pt x="1165578" y="1103702"/>
                  <a:pt x="1177123" y="1115248"/>
                </a:cubicBezTo>
                <a:cubicBezTo>
                  <a:pt x="1188667" y="1126793"/>
                  <a:pt x="1209589" y="1122337"/>
                  <a:pt x="1223589" y="1130737"/>
                </a:cubicBezTo>
                <a:cubicBezTo>
                  <a:pt x="1251546" y="1147512"/>
                  <a:pt x="1256877" y="1166339"/>
                  <a:pt x="1270054" y="1192696"/>
                </a:cubicBezTo>
              </a:path>
            </a:pathLst>
          </a:custGeom>
          <a:ln w="44450">
            <a:solidFill>
              <a:srgbClr val="8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lang="ja-JP" altLang="en-US"/>
          </a:p>
        </p:txBody>
      </p:sp>
      <p:sp>
        <p:nvSpPr>
          <p:cNvPr id="3" name="コンテンツ プレースホルダ 2"/>
          <p:cNvSpPr>
            <a:spLocks noGrp="1"/>
          </p:cNvSpPr>
          <p:nvPr>
            <p:ph idx="1"/>
          </p:nvPr>
        </p:nvSpPr>
        <p:spPr/>
        <p:txBody>
          <a:bodyPr>
            <a:normAutofit/>
          </a:bodyPr>
          <a:lstStyle/>
          <a:p>
            <a:pPr algn="ctr">
              <a:buNone/>
            </a:pPr>
            <a:endParaRPr lang="en-US" altLang="ja-JP" sz="4800" dirty="0" smtClean="0"/>
          </a:p>
          <a:p>
            <a:pPr algn="ctr">
              <a:buNone/>
            </a:pPr>
            <a:r>
              <a:rPr lang="ja-JP" altLang="en-US" sz="4800" dirty="0" smtClean="0"/>
              <a:t>４．電離層生成に寄与すると</a:t>
            </a:r>
            <a:endParaRPr lang="en-US" altLang="ja-JP" sz="4800" dirty="0" smtClean="0"/>
          </a:p>
          <a:p>
            <a:pPr algn="ctr">
              <a:buNone/>
            </a:pPr>
            <a:r>
              <a:rPr lang="ja-JP" altLang="en-US" sz="4800" dirty="0" smtClean="0"/>
              <a:t>思われる要素</a:t>
            </a:r>
            <a:endParaRPr lang="ja-JP" altLang="en-US" sz="4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44562"/>
          </a:xfrm>
        </p:spPr>
        <p:txBody>
          <a:bodyPr>
            <a:normAutofit/>
          </a:bodyPr>
          <a:lstStyle/>
          <a:p>
            <a:r>
              <a:rPr lang="ja-JP" altLang="en-US" dirty="0" smtClean="0"/>
              <a:t>考えている要素</a:t>
            </a:r>
            <a:endParaRPr lang="ja-JP" altLang="en-US" dirty="0"/>
          </a:p>
        </p:txBody>
      </p:sp>
      <p:sp>
        <p:nvSpPr>
          <p:cNvPr id="3" name="コンテンツ プレースホルダ 2"/>
          <p:cNvSpPr>
            <a:spLocks noGrp="1"/>
          </p:cNvSpPr>
          <p:nvPr>
            <p:ph idx="1"/>
          </p:nvPr>
        </p:nvSpPr>
        <p:spPr>
          <a:xfrm>
            <a:off x="0" y="1371600"/>
            <a:ext cx="9144000" cy="4906963"/>
          </a:xfrm>
        </p:spPr>
        <p:txBody>
          <a:bodyPr>
            <a:normAutofit/>
          </a:bodyPr>
          <a:lstStyle/>
          <a:p>
            <a:pPr>
              <a:buNone/>
            </a:pPr>
            <a:r>
              <a:rPr lang="en-US" altLang="ja-JP" dirty="0" smtClean="0"/>
              <a:t>① </a:t>
            </a:r>
            <a:r>
              <a:rPr lang="ja-JP" altLang="en-US" dirty="0" smtClean="0">
                <a:solidFill>
                  <a:srgbClr val="FF0000"/>
                </a:solidFill>
              </a:rPr>
              <a:t>中性大気</a:t>
            </a:r>
            <a:r>
              <a:rPr lang="ja-JP" altLang="en-US" dirty="0" smtClean="0"/>
              <a:t>の電離</a:t>
            </a:r>
            <a:endParaRPr lang="en-US" altLang="ja-JP" dirty="0" smtClean="0"/>
          </a:p>
          <a:p>
            <a:pPr>
              <a:buNone/>
            </a:pPr>
            <a:r>
              <a:rPr lang="en-US" altLang="ja-JP" dirty="0" smtClean="0"/>
              <a:t>			</a:t>
            </a:r>
          </a:p>
          <a:p>
            <a:pPr>
              <a:buNone/>
            </a:pPr>
            <a:r>
              <a:rPr lang="en-US" altLang="ja-JP" dirty="0" smtClean="0"/>
              <a:t>② </a:t>
            </a:r>
            <a:r>
              <a:rPr lang="ja-JP" altLang="en-US" dirty="0" smtClean="0">
                <a:solidFill>
                  <a:srgbClr val="008000"/>
                </a:solidFill>
              </a:rPr>
              <a:t>ダスト</a:t>
            </a:r>
            <a:r>
              <a:rPr lang="ja-JP" altLang="en-US" dirty="0" smtClean="0"/>
              <a:t>の光電子放出</a:t>
            </a:r>
            <a:endParaRPr lang="en-US" altLang="ja-JP" dirty="0" smtClean="0"/>
          </a:p>
          <a:p>
            <a:pPr>
              <a:buNone/>
            </a:pPr>
            <a:endParaRPr lang="en-US" altLang="ja-JP" dirty="0" smtClean="0"/>
          </a:p>
          <a:p>
            <a:pPr>
              <a:buNone/>
            </a:pPr>
            <a:r>
              <a:rPr lang="en-US" altLang="ja-JP" dirty="0" smtClean="0"/>
              <a:t>③ </a:t>
            </a:r>
            <a:r>
              <a:rPr lang="ja-JP" altLang="en-US" dirty="0" smtClean="0">
                <a:solidFill>
                  <a:srgbClr val="0000FF"/>
                </a:solidFill>
              </a:rPr>
              <a:t>残留磁場</a:t>
            </a:r>
            <a:r>
              <a:rPr lang="ja-JP" altLang="en-US" dirty="0" smtClean="0"/>
              <a:t>による光電子の保護</a:t>
            </a:r>
            <a:endParaRPr lang="en-US" altLang="ja-JP" dirty="0" smtClean="0"/>
          </a:p>
          <a:p>
            <a:pPr>
              <a:buNone/>
            </a:pPr>
            <a:r>
              <a:rPr lang="en-US" altLang="ja-JP" dirty="0" smtClean="0"/>
              <a:t>			</a:t>
            </a:r>
          </a:p>
          <a:p>
            <a:pPr>
              <a:buNone/>
            </a:pPr>
            <a:r>
              <a:rPr lang="en-US" altLang="ja-JP"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① </a:t>
            </a:r>
            <a:r>
              <a:rPr lang="ja-JP" altLang="en-US" dirty="0" smtClean="0"/>
              <a:t>中性大気の電離</a:t>
            </a:r>
            <a:endParaRPr lang="ja-JP" altLang="en-US" dirty="0"/>
          </a:p>
        </p:txBody>
      </p:sp>
      <p:sp>
        <p:nvSpPr>
          <p:cNvPr id="3" name="サブタイトル 2"/>
          <p:cNvSpPr>
            <a:spLocks noGrp="1"/>
          </p:cNvSpPr>
          <p:nvPr>
            <p:ph type="subTitle" idx="1"/>
          </p:nvPr>
        </p:nvSpPr>
        <p:spPr/>
        <p:txBody>
          <a:bodyPr/>
          <a:lstStyle/>
          <a:p>
            <a:endParaRPr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715962"/>
          </a:xfrm>
        </p:spPr>
        <p:txBody>
          <a:bodyPr>
            <a:normAutofit fontScale="90000"/>
          </a:bodyPr>
          <a:lstStyle/>
          <a:p>
            <a:r>
              <a:rPr lang="en-US" altLang="ja-JP" dirty="0" smtClean="0"/>
              <a:t>① </a:t>
            </a:r>
            <a:r>
              <a:rPr lang="ja-JP" altLang="en-US" dirty="0" smtClean="0"/>
              <a:t>中性大気の電離</a:t>
            </a:r>
            <a:r>
              <a:rPr lang="en-US" altLang="ja-JP" dirty="0" smtClean="0"/>
              <a:t>(1)</a:t>
            </a:r>
            <a:endParaRPr lang="ja-JP" altLang="en-US" dirty="0"/>
          </a:p>
        </p:txBody>
      </p:sp>
      <p:sp>
        <p:nvSpPr>
          <p:cNvPr id="3" name="コンテンツ プレースホルダ 2"/>
          <p:cNvSpPr>
            <a:spLocks noGrp="1"/>
          </p:cNvSpPr>
          <p:nvPr>
            <p:ph idx="1"/>
          </p:nvPr>
        </p:nvSpPr>
        <p:spPr>
          <a:xfrm>
            <a:off x="0" y="990600"/>
            <a:ext cx="9144000" cy="4525963"/>
          </a:xfrm>
        </p:spPr>
        <p:txBody>
          <a:bodyPr/>
          <a:lstStyle/>
          <a:p>
            <a:pPr>
              <a:buNone/>
            </a:pPr>
            <a:r>
              <a:rPr lang="ja-JP" altLang="en-US" dirty="0" smtClean="0"/>
              <a:t>　月の大気はとても稀薄。</a:t>
            </a:r>
            <a:r>
              <a:rPr lang="en-US" altLang="ja-JP" dirty="0" err="1" smtClean="0"/>
              <a:t>Ar</a:t>
            </a:r>
            <a:r>
              <a:rPr lang="ja-JP" altLang="en-US" dirty="0" smtClean="0"/>
              <a:t>が支配的だと言われているが厳密に測定されていない</a:t>
            </a:r>
            <a:r>
              <a:rPr lang="en-US" altLang="ja-JP" dirty="0" smtClean="0"/>
              <a:t>(</a:t>
            </a:r>
            <a:r>
              <a:rPr lang="ja-JP" altLang="en-US" dirty="0" smtClean="0"/>
              <a:t>モデルでは</a:t>
            </a:r>
            <a:r>
              <a:rPr lang="en-US" altLang="ja-JP" dirty="0" smtClean="0"/>
              <a:t>1×10</a:t>
            </a:r>
            <a:r>
              <a:rPr lang="en-US" altLang="ja-JP" baseline="30000" dirty="0" smtClean="0"/>
              <a:t>5</a:t>
            </a:r>
            <a:r>
              <a:rPr lang="en-US" altLang="ja-JP" dirty="0" smtClean="0"/>
              <a:t>- 10</a:t>
            </a:r>
            <a:r>
              <a:rPr lang="en-US" altLang="ja-JP" baseline="30000" dirty="0" smtClean="0"/>
              <a:t>6  </a:t>
            </a:r>
            <a:r>
              <a:rPr lang="en-US" altLang="ja-JP" dirty="0" smtClean="0"/>
              <a:t>cm</a:t>
            </a:r>
            <a:r>
              <a:rPr lang="en-US" altLang="ja-JP" baseline="30000" dirty="0" smtClean="0"/>
              <a:t>-3</a:t>
            </a:r>
            <a:r>
              <a:rPr lang="en-US" altLang="ja-JP" dirty="0" smtClean="0"/>
              <a:t>)</a:t>
            </a:r>
            <a:r>
              <a:rPr lang="ja-JP" altLang="en-US" dirty="0" smtClean="0"/>
              <a:t>。</a:t>
            </a:r>
            <a:r>
              <a:rPr lang="en-US" altLang="ja-JP" dirty="0" err="1" smtClean="0"/>
              <a:t>Ar</a:t>
            </a:r>
            <a:r>
              <a:rPr lang="ja-JP" altLang="en-US" dirty="0" smtClean="0"/>
              <a:t>の電離率は</a:t>
            </a:r>
            <a:r>
              <a:rPr lang="en-US" altLang="ja-JP" dirty="0" smtClean="0"/>
              <a:t>10</a:t>
            </a:r>
            <a:r>
              <a:rPr lang="en-US" altLang="ja-JP" baseline="30000" dirty="0" smtClean="0"/>
              <a:t>-6 </a:t>
            </a:r>
            <a:r>
              <a:rPr lang="en-US" altLang="ja-JP" dirty="0" smtClean="0"/>
              <a:t>s</a:t>
            </a:r>
            <a:r>
              <a:rPr lang="en-US" altLang="ja-JP" baseline="30000" dirty="0" smtClean="0"/>
              <a:t>-1</a:t>
            </a:r>
            <a:r>
              <a:rPr lang="en-US" altLang="ja-JP" dirty="0" smtClean="0"/>
              <a:t> </a:t>
            </a:r>
            <a:r>
              <a:rPr lang="ja-JP" altLang="en-US" dirty="0" smtClean="0"/>
              <a:t>であること</a:t>
            </a:r>
            <a:endParaRPr lang="en-US" altLang="ja-JP" dirty="0" smtClean="0"/>
          </a:p>
          <a:p>
            <a:pPr>
              <a:buNone/>
            </a:pPr>
            <a:r>
              <a:rPr lang="en-US" altLang="ja-JP" dirty="0" smtClean="0"/>
              <a:t>	</a:t>
            </a:r>
            <a:r>
              <a:rPr lang="ja-JP" altLang="en-US" dirty="0" smtClean="0"/>
              <a:t>を考慮すると</a:t>
            </a:r>
            <a:r>
              <a:rPr lang="en-US" altLang="ja-JP" dirty="0" smtClean="0"/>
              <a:t>(Johnson, 1971)</a:t>
            </a:r>
            <a:r>
              <a:rPr lang="ja-JP" altLang="en-US" dirty="0" smtClean="0"/>
              <a:t>、</a:t>
            </a:r>
            <a:r>
              <a:rPr lang="en-US" altLang="en-US" dirty="0" err="1" smtClean="0"/>
              <a:t>電子</a:t>
            </a:r>
            <a:r>
              <a:rPr lang="ja-JP" altLang="en-US" dirty="0" smtClean="0"/>
              <a:t>の生成率は</a:t>
            </a:r>
            <a:endParaRPr lang="en-US" altLang="ja-JP" dirty="0" smtClean="0"/>
          </a:p>
          <a:p>
            <a:pPr algn="ctr">
              <a:buNone/>
            </a:pPr>
            <a:r>
              <a:rPr lang="en-US" altLang="ja-JP" dirty="0" smtClean="0"/>
              <a:t>10</a:t>
            </a:r>
            <a:r>
              <a:rPr lang="en-US" altLang="ja-JP" baseline="30000" dirty="0" smtClean="0"/>
              <a:t>6</a:t>
            </a:r>
            <a:r>
              <a:rPr lang="en-US" altLang="ja-JP" dirty="0" smtClean="0"/>
              <a:t> × 10</a:t>
            </a:r>
            <a:r>
              <a:rPr lang="en-US" altLang="ja-JP" baseline="30000" dirty="0" smtClean="0"/>
              <a:t>-6</a:t>
            </a:r>
            <a:r>
              <a:rPr lang="en-US" altLang="ja-JP" dirty="0" smtClean="0"/>
              <a:t> = 1 cm</a:t>
            </a:r>
            <a:r>
              <a:rPr lang="en-US" altLang="ja-JP" baseline="30000" dirty="0" smtClean="0"/>
              <a:t>-3</a:t>
            </a:r>
            <a:r>
              <a:rPr lang="ja-JP" altLang="en-US" dirty="0" smtClean="0"/>
              <a:t>・</a:t>
            </a:r>
            <a:r>
              <a:rPr lang="en-US" altLang="ja-JP" dirty="0" smtClean="0"/>
              <a:t>s</a:t>
            </a:r>
            <a:r>
              <a:rPr lang="en-US" altLang="ja-JP" baseline="30000" dirty="0" smtClean="0"/>
              <a:t>-1</a:t>
            </a:r>
          </a:p>
        </p:txBody>
      </p:sp>
      <p:sp>
        <p:nvSpPr>
          <p:cNvPr id="4" name="円/楕円 3"/>
          <p:cNvSpPr/>
          <p:nvPr/>
        </p:nvSpPr>
        <p:spPr>
          <a:xfrm>
            <a:off x="4343400" y="3860502"/>
            <a:ext cx="2530160" cy="2540298"/>
          </a:xfrm>
          <a:prstGeom prst="ellipse">
            <a:avLst/>
          </a:prstGeom>
          <a:gradFill flip="none" rotWithShape="1">
            <a:gsLst>
              <a:gs pos="43000">
                <a:srgbClr val="FFFF00"/>
              </a:gs>
              <a:gs pos="100000">
                <a:schemeClr val="tx1"/>
              </a:gs>
              <a:gs pos="52000">
                <a:schemeClr val="tx1"/>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右矢印 4"/>
          <p:cNvSpPr/>
          <p:nvPr/>
        </p:nvSpPr>
        <p:spPr>
          <a:xfrm>
            <a:off x="1447800" y="4724400"/>
            <a:ext cx="2481301" cy="762000"/>
          </a:xfrm>
          <a:prstGeom prst="right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981200" y="5334000"/>
            <a:ext cx="1261884" cy="523220"/>
          </a:xfrm>
          <a:prstGeom prst="rect">
            <a:avLst/>
          </a:prstGeom>
        </p:spPr>
        <p:txBody>
          <a:bodyPr wrap="none">
            <a:spAutoFit/>
          </a:bodyPr>
          <a:lstStyle/>
          <a:p>
            <a:r>
              <a:rPr lang="ja-JP" altLang="en-US" sz="2800" dirty="0" smtClean="0"/>
              <a:t>太陽風</a:t>
            </a:r>
            <a:endParaRPr lang="ja-JP" altLang="en-US" sz="2800" dirty="0"/>
          </a:p>
        </p:txBody>
      </p:sp>
      <p:cxnSp>
        <p:nvCxnSpPr>
          <p:cNvPr id="10" name="直線矢印コネクタ 9"/>
          <p:cNvCxnSpPr/>
          <p:nvPr/>
        </p:nvCxnSpPr>
        <p:spPr>
          <a:xfrm rot="10800000">
            <a:off x="7086600" y="5486400"/>
            <a:ext cx="1828800" cy="1588"/>
          </a:xfrm>
          <a:prstGeom prst="straightConnector1">
            <a:avLst/>
          </a:prstGeom>
          <a:ln w="4445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2" name="直線矢印コネクタ 11"/>
          <p:cNvCxnSpPr/>
          <p:nvPr/>
        </p:nvCxnSpPr>
        <p:spPr>
          <a:xfrm rot="5400000">
            <a:off x="8457406" y="5942806"/>
            <a:ext cx="914400" cy="1588"/>
          </a:xfrm>
          <a:prstGeom prst="straightConnector1">
            <a:avLst/>
          </a:prstGeom>
          <a:ln w="4445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3" name="正方形/長方形 12"/>
          <p:cNvSpPr/>
          <p:nvPr/>
        </p:nvSpPr>
        <p:spPr>
          <a:xfrm>
            <a:off x="7010722" y="4964668"/>
            <a:ext cx="344415" cy="461665"/>
          </a:xfrm>
          <a:prstGeom prst="rect">
            <a:avLst/>
          </a:prstGeom>
        </p:spPr>
        <p:txBody>
          <a:bodyPr wrap="none">
            <a:spAutoFit/>
          </a:bodyPr>
          <a:lstStyle/>
          <a:p>
            <a:r>
              <a:rPr lang="en-US" altLang="ja-JP" sz="2400" dirty="0" smtClean="0"/>
              <a:t>X</a:t>
            </a:r>
            <a:endParaRPr lang="ja-JP" altLang="en-US" sz="2400" dirty="0"/>
          </a:p>
        </p:txBody>
      </p:sp>
      <p:sp>
        <p:nvSpPr>
          <p:cNvPr id="14" name="正方形/長方形 13"/>
          <p:cNvSpPr/>
          <p:nvPr/>
        </p:nvSpPr>
        <p:spPr>
          <a:xfrm>
            <a:off x="8570985" y="6167735"/>
            <a:ext cx="366206" cy="461665"/>
          </a:xfrm>
          <a:prstGeom prst="rect">
            <a:avLst/>
          </a:prstGeom>
        </p:spPr>
        <p:txBody>
          <a:bodyPr wrap="none">
            <a:spAutoFit/>
          </a:bodyPr>
          <a:lstStyle/>
          <a:p>
            <a:r>
              <a:rPr lang="ja-JP" altLang="ja-JP" sz="2400" dirty="0" smtClean="0"/>
              <a:t>Y</a:t>
            </a:r>
            <a:endParaRPr lang="ja-JP" alt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目次</a:t>
            </a:r>
            <a:endParaRPr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r>
              <a:rPr lang="ja-JP" altLang="en-US" dirty="0" smtClean="0"/>
              <a:t>１．月の電離層について</a:t>
            </a:r>
            <a:endParaRPr lang="en-US" altLang="ja-JP" dirty="0" smtClean="0"/>
          </a:p>
          <a:p>
            <a:pPr>
              <a:buNone/>
            </a:pPr>
            <a:r>
              <a:rPr lang="ja-JP" altLang="ja-JP" dirty="0" smtClean="0"/>
              <a:t>２</a:t>
            </a:r>
            <a:r>
              <a:rPr lang="ja-JP" altLang="en-US" dirty="0" smtClean="0"/>
              <a:t>．電波科学について（子衛星１機のみを用いた観測）</a:t>
            </a:r>
            <a:endParaRPr lang="en-US" altLang="ja-JP" dirty="0" smtClean="0"/>
          </a:p>
          <a:p>
            <a:pPr>
              <a:buNone/>
            </a:pPr>
            <a:r>
              <a:rPr lang="ja-JP" altLang="ja-JP" dirty="0" smtClean="0"/>
              <a:t>３</a:t>
            </a:r>
            <a:r>
              <a:rPr lang="ja-JP" altLang="en-US" dirty="0" smtClean="0"/>
              <a:t>．子衛星２機を用いた観測</a:t>
            </a:r>
            <a:endParaRPr lang="en-US" altLang="ja-JP" dirty="0" smtClean="0"/>
          </a:p>
          <a:p>
            <a:pPr>
              <a:buNone/>
            </a:pPr>
            <a:r>
              <a:rPr lang="ja-JP" altLang="ja-JP" dirty="0" smtClean="0"/>
              <a:t>４</a:t>
            </a:r>
            <a:r>
              <a:rPr lang="ja-JP" altLang="en-US" dirty="0" smtClean="0"/>
              <a:t>．電離層生成に寄与すると思われる要素</a:t>
            </a:r>
            <a:endParaRPr lang="en-US" altLang="ja-JP" dirty="0" smtClean="0"/>
          </a:p>
          <a:p>
            <a:pPr>
              <a:buNone/>
            </a:pPr>
            <a:r>
              <a:rPr lang="ja-JP" altLang="ja-JP" dirty="0" smtClean="0"/>
              <a:t>５</a:t>
            </a:r>
            <a:r>
              <a:rPr lang="ja-JP" altLang="en-US" dirty="0" smtClean="0"/>
              <a:t>．まとめ</a:t>
            </a:r>
            <a:endParaRPr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639762"/>
          </a:xfrm>
        </p:spPr>
        <p:txBody>
          <a:bodyPr>
            <a:normAutofit/>
          </a:bodyPr>
          <a:lstStyle/>
          <a:p>
            <a:r>
              <a:rPr lang="en-US" altLang="ja-JP" sz="3200" dirty="0" smtClean="0"/>
              <a:t>① </a:t>
            </a:r>
            <a:r>
              <a:rPr lang="ja-JP" altLang="en-US" sz="3200" dirty="0" smtClean="0"/>
              <a:t>中性大気の電離</a:t>
            </a:r>
            <a:r>
              <a:rPr lang="en-US" altLang="ja-JP" sz="3200" dirty="0" smtClean="0"/>
              <a:t>(2)</a:t>
            </a:r>
            <a:endParaRPr lang="ja-JP" altLang="en-US" sz="3200" dirty="0"/>
          </a:p>
        </p:txBody>
      </p:sp>
      <p:sp>
        <p:nvSpPr>
          <p:cNvPr id="3" name="コンテンツ プレースホルダ 2"/>
          <p:cNvSpPr>
            <a:spLocks noGrp="1"/>
          </p:cNvSpPr>
          <p:nvPr>
            <p:ph idx="1"/>
          </p:nvPr>
        </p:nvSpPr>
        <p:spPr>
          <a:xfrm>
            <a:off x="457200" y="609600"/>
            <a:ext cx="8229600" cy="6172200"/>
          </a:xfrm>
        </p:spPr>
        <p:txBody>
          <a:bodyPr>
            <a:normAutofit lnSpcReduction="10000"/>
          </a:bodyPr>
          <a:lstStyle/>
          <a:p>
            <a:pPr>
              <a:buNone/>
            </a:pPr>
            <a:r>
              <a:rPr lang="ja-JP" altLang="en-US" sz="2800" dirty="0" smtClean="0"/>
              <a:t>ここで簡単の為に太陽風の風速と磁場を以下の</a:t>
            </a:r>
            <a:endParaRPr lang="en-US" altLang="ja-JP" sz="2800" dirty="0" smtClean="0"/>
          </a:p>
          <a:p>
            <a:pPr>
              <a:buNone/>
            </a:pPr>
            <a:r>
              <a:rPr lang="ja-JP" altLang="en-US" sz="2800" dirty="0" smtClean="0"/>
              <a:t>ように設定する；</a:t>
            </a:r>
            <a:endParaRPr lang="en-US" altLang="ja-JP" sz="2800" dirty="0" smtClean="0"/>
          </a:p>
          <a:p>
            <a:pPr algn="ctr">
              <a:buNone/>
            </a:pPr>
            <a:r>
              <a:rPr lang="en-US" altLang="ja-JP" sz="2800" dirty="0" err="1" smtClean="0"/>
              <a:t>V</a:t>
            </a:r>
            <a:r>
              <a:rPr lang="en-US" altLang="ja-JP" sz="2800" baseline="-25000" dirty="0" err="1" smtClean="0"/>
              <a:t>sw</a:t>
            </a:r>
            <a:r>
              <a:rPr lang="en-US" altLang="ja-JP" sz="2800" dirty="0" smtClean="0"/>
              <a:t> = (</a:t>
            </a:r>
            <a:r>
              <a:rPr lang="en-US" altLang="ja-JP" sz="2800" dirty="0" err="1" smtClean="0"/>
              <a:t>V</a:t>
            </a:r>
            <a:r>
              <a:rPr lang="en-US" altLang="ja-JP" sz="2800" baseline="-25000" dirty="0" err="1" smtClean="0"/>
              <a:t>x</a:t>
            </a:r>
            <a:r>
              <a:rPr lang="en-US" altLang="ja-JP" sz="2800" dirty="0" smtClean="0"/>
              <a:t>, 0, 0),  </a:t>
            </a:r>
            <a:r>
              <a:rPr lang="en-US" altLang="ja-JP" sz="2800" dirty="0" err="1" smtClean="0"/>
              <a:t>B</a:t>
            </a:r>
            <a:r>
              <a:rPr lang="en-US" altLang="ja-JP" sz="2800" baseline="-25000" dirty="0" err="1" smtClean="0"/>
              <a:t>sw</a:t>
            </a:r>
            <a:r>
              <a:rPr lang="en-US" altLang="ja-JP" sz="2800" dirty="0" smtClean="0"/>
              <a:t> = (</a:t>
            </a:r>
            <a:r>
              <a:rPr lang="en-US" altLang="ja-JP" sz="2800" dirty="0" err="1" smtClean="0"/>
              <a:t>B</a:t>
            </a:r>
            <a:r>
              <a:rPr lang="en-US" altLang="ja-JP" sz="2800" baseline="-25000" dirty="0" err="1" smtClean="0"/>
              <a:t>x</a:t>
            </a:r>
            <a:r>
              <a:rPr lang="en-US" altLang="ja-JP" sz="2800" dirty="0" smtClean="0"/>
              <a:t>, B</a:t>
            </a:r>
            <a:r>
              <a:rPr lang="en-US" altLang="ja-JP" sz="2800" baseline="-25000" dirty="0" smtClean="0"/>
              <a:t>y</a:t>
            </a:r>
            <a:r>
              <a:rPr lang="en-US" altLang="ja-JP" sz="2800" dirty="0" smtClean="0"/>
              <a:t>, 0)</a:t>
            </a:r>
          </a:p>
          <a:p>
            <a:pPr>
              <a:buNone/>
            </a:pPr>
            <a:r>
              <a:rPr lang="ja-JP" altLang="en-US" sz="2800" dirty="0" smtClean="0"/>
              <a:t>このときの太陽風の誘導電場</a:t>
            </a:r>
            <a:r>
              <a:rPr lang="en-US" altLang="ja-JP" sz="2800" dirty="0" err="1" smtClean="0"/>
              <a:t>E</a:t>
            </a:r>
            <a:r>
              <a:rPr lang="en-US" altLang="ja-JP" sz="2800" baseline="-25000" dirty="0" err="1" smtClean="0"/>
              <a:t>sw</a:t>
            </a:r>
            <a:r>
              <a:rPr lang="ja-JP" altLang="en-US" sz="2800" dirty="0" smtClean="0"/>
              <a:t>は</a:t>
            </a:r>
            <a:r>
              <a:rPr lang="en-US" altLang="ja-JP" sz="2800" dirty="0" err="1" smtClean="0"/>
              <a:t>E</a:t>
            </a:r>
            <a:r>
              <a:rPr lang="en-US" altLang="ja-JP" sz="2800" baseline="-25000" dirty="0" err="1" smtClean="0"/>
              <a:t>sw</a:t>
            </a:r>
            <a:r>
              <a:rPr lang="en-US" altLang="ja-JP" sz="2800" baseline="-25000" dirty="0" smtClean="0"/>
              <a:t> </a:t>
            </a:r>
            <a:r>
              <a:rPr lang="en-US" altLang="ja-JP" sz="2800" dirty="0" smtClean="0"/>
              <a:t> = (0, 0, -</a:t>
            </a:r>
            <a:r>
              <a:rPr lang="en-US" altLang="ja-JP" sz="2800" dirty="0" err="1" smtClean="0"/>
              <a:t>V</a:t>
            </a:r>
            <a:r>
              <a:rPr lang="en-US" altLang="ja-JP" sz="2800" baseline="-25000" dirty="0" err="1" smtClean="0"/>
              <a:t>x</a:t>
            </a:r>
            <a:r>
              <a:rPr lang="en-US" altLang="ja-JP" sz="2800" dirty="0" err="1" smtClean="0"/>
              <a:t>B</a:t>
            </a:r>
            <a:r>
              <a:rPr lang="en-US" altLang="ja-JP" sz="2800" baseline="-25000" dirty="0" err="1" smtClean="0"/>
              <a:t>y</a:t>
            </a:r>
            <a:r>
              <a:rPr lang="en-US" altLang="ja-JP" sz="2800" dirty="0" smtClean="0"/>
              <a:t>)</a:t>
            </a:r>
          </a:p>
          <a:p>
            <a:pPr>
              <a:buNone/>
            </a:pPr>
            <a:r>
              <a:rPr lang="ja-JP" altLang="en-US" sz="2800" dirty="0" smtClean="0"/>
              <a:t>より、ドリフト速度</a:t>
            </a:r>
            <a:r>
              <a:rPr lang="en-US" altLang="ja-JP" sz="2800" dirty="0" err="1" smtClean="0"/>
              <a:t>V</a:t>
            </a:r>
            <a:r>
              <a:rPr lang="en-US" altLang="ja-JP" sz="2800" baseline="-25000" dirty="0" err="1" smtClean="0"/>
              <a:t>d</a:t>
            </a:r>
            <a:r>
              <a:rPr lang="ja-JP" altLang="en-US" sz="2800" dirty="0" smtClean="0"/>
              <a:t>は</a:t>
            </a:r>
            <a:endParaRPr lang="en-US" altLang="ja-JP" sz="2800" dirty="0" smtClean="0"/>
          </a:p>
          <a:p>
            <a:pPr algn="ctr">
              <a:buNone/>
            </a:pPr>
            <a:r>
              <a:rPr lang="en-US" altLang="ja-JP" sz="2800" dirty="0" err="1" smtClean="0"/>
              <a:t>V</a:t>
            </a:r>
            <a:r>
              <a:rPr lang="en-US" altLang="ja-JP" sz="2800" baseline="-25000" dirty="0" err="1" smtClean="0"/>
              <a:t>d</a:t>
            </a:r>
            <a:r>
              <a:rPr lang="en-US" altLang="ja-JP" sz="2800" dirty="0" smtClean="0"/>
              <a:t> = (V</a:t>
            </a:r>
            <a:r>
              <a:rPr lang="en-US" altLang="ja-JP" sz="2800" baseline="-25000" dirty="0" smtClean="0"/>
              <a:t>x</a:t>
            </a:r>
            <a:r>
              <a:rPr lang="en-US" altLang="ja-JP" sz="2800" dirty="0" smtClean="0"/>
              <a:t>B</a:t>
            </a:r>
            <a:r>
              <a:rPr lang="en-US" altLang="ja-JP" sz="2800" baseline="-25000" dirty="0" smtClean="0"/>
              <a:t>y</a:t>
            </a:r>
            <a:r>
              <a:rPr lang="en-US" altLang="ja-JP" sz="2800" baseline="30000" dirty="0" smtClean="0"/>
              <a:t>2</a:t>
            </a:r>
            <a:r>
              <a:rPr lang="en-US" altLang="ja-JP" sz="2800" baseline="-25000" dirty="0" smtClean="0"/>
              <a:t>, </a:t>
            </a:r>
            <a:r>
              <a:rPr lang="en-US" altLang="ja-JP" sz="2800" dirty="0" smtClean="0"/>
              <a:t>-</a:t>
            </a:r>
            <a:r>
              <a:rPr lang="en-US" altLang="ja-JP" sz="2800" dirty="0" err="1" smtClean="0"/>
              <a:t>V</a:t>
            </a:r>
            <a:r>
              <a:rPr lang="en-US" altLang="ja-JP" sz="2800" baseline="-25000" dirty="0" err="1" smtClean="0"/>
              <a:t>x</a:t>
            </a:r>
            <a:r>
              <a:rPr lang="en-US" altLang="ja-JP" sz="2800" dirty="0" err="1" smtClean="0"/>
              <a:t>B</a:t>
            </a:r>
            <a:r>
              <a:rPr lang="en-US" altLang="ja-JP" sz="2800" baseline="-25000" dirty="0" err="1" smtClean="0"/>
              <a:t>x</a:t>
            </a:r>
            <a:r>
              <a:rPr lang="en-US" altLang="ja-JP" sz="2800" dirty="0" err="1" smtClean="0"/>
              <a:t>B</a:t>
            </a:r>
            <a:r>
              <a:rPr lang="en-US" altLang="ja-JP" sz="2800" baseline="-25000" dirty="0" err="1" smtClean="0"/>
              <a:t>y</a:t>
            </a:r>
            <a:r>
              <a:rPr lang="en-US" altLang="ja-JP" sz="2800" dirty="0" smtClean="0"/>
              <a:t>, 0) / B</a:t>
            </a:r>
            <a:r>
              <a:rPr lang="en-US" altLang="ja-JP" sz="2800" baseline="30000" dirty="0" smtClean="0"/>
              <a:t>2  	</a:t>
            </a:r>
            <a:r>
              <a:rPr lang="en-US" altLang="ja-JP" sz="2800" dirty="0" smtClean="0"/>
              <a:t>(B</a:t>
            </a:r>
            <a:r>
              <a:rPr lang="en-US" altLang="ja-JP" sz="2800" baseline="30000" dirty="0" smtClean="0"/>
              <a:t>2</a:t>
            </a:r>
            <a:r>
              <a:rPr lang="en-US" altLang="ja-JP" sz="2800" dirty="0" smtClean="0"/>
              <a:t> = B</a:t>
            </a:r>
            <a:r>
              <a:rPr lang="en-US" altLang="ja-JP" sz="2800" baseline="-25000" dirty="0" smtClean="0"/>
              <a:t>x</a:t>
            </a:r>
            <a:r>
              <a:rPr lang="en-US" altLang="ja-JP" sz="2800" baseline="30000" dirty="0" smtClean="0"/>
              <a:t>2</a:t>
            </a:r>
            <a:r>
              <a:rPr lang="en-US" altLang="ja-JP" sz="2800" baseline="-25000" dirty="0" smtClean="0"/>
              <a:t> </a:t>
            </a:r>
            <a:r>
              <a:rPr lang="en-US" altLang="ja-JP" sz="2800" dirty="0" smtClean="0"/>
              <a:t>+ B</a:t>
            </a:r>
            <a:r>
              <a:rPr lang="en-US" altLang="ja-JP" sz="2800" baseline="-25000" dirty="0" smtClean="0"/>
              <a:t>y</a:t>
            </a:r>
            <a:r>
              <a:rPr lang="en-US" altLang="ja-JP" sz="2800" baseline="30000" dirty="0" smtClean="0"/>
              <a:t>2</a:t>
            </a:r>
            <a:r>
              <a:rPr lang="en-US" altLang="ja-JP" sz="2800" dirty="0" smtClean="0"/>
              <a:t>)</a:t>
            </a:r>
          </a:p>
          <a:p>
            <a:pPr>
              <a:buNone/>
            </a:pPr>
            <a:r>
              <a:rPr lang="en-US" altLang="ja-JP" sz="2800" dirty="0" err="1" smtClean="0"/>
              <a:t>V</a:t>
            </a:r>
            <a:r>
              <a:rPr lang="en-US" altLang="ja-JP" sz="2800" baseline="-25000" dirty="0" err="1" smtClean="0"/>
              <a:t>x</a:t>
            </a:r>
            <a:r>
              <a:rPr lang="en-US" altLang="ja-JP" sz="2800" baseline="-25000" dirty="0" smtClean="0"/>
              <a:t> </a:t>
            </a:r>
            <a:r>
              <a:rPr lang="en-US" altLang="ja-JP" sz="2800" dirty="0" smtClean="0"/>
              <a:t>=  400 km/</a:t>
            </a:r>
            <a:r>
              <a:rPr lang="en-US" altLang="ja-JP" sz="2800" dirty="0" err="1" smtClean="0"/>
              <a:t>s</a:t>
            </a:r>
            <a:r>
              <a:rPr lang="en-US" altLang="ja-JP" sz="2800" dirty="0" smtClean="0"/>
              <a:t> , </a:t>
            </a:r>
            <a:r>
              <a:rPr lang="en-US" altLang="ja-JP" sz="2800" dirty="0" err="1" smtClean="0"/>
              <a:t>B</a:t>
            </a:r>
            <a:r>
              <a:rPr lang="en-US" altLang="ja-JP" sz="2800" baseline="-25000" dirty="0" err="1" smtClean="0"/>
              <a:t>x</a:t>
            </a:r>
            <a:r>
              <a:rPr lang="en-US" altLang="ja-JP" sz="2800" dirty="0" smtClean="0"/>
              <a:t> = -10 </a:t>
            </a:r>
            <a:r>
              <a:rPr lang="en-US" altLang="ja-JP" sz="2800" dirty="0" err="1" smtClean="0"/>
              <a:t>nT</a:t>
            </a:r>
            <a:r>
              <a:rPr lang="en-US" altLang="ja-JP" sz="2800" dirty="0" smtClean="0"/>
              <a:t>,  B</a:t>
            </a:r>
            <a:r>
              <a:rPr lang="en-US" altLang="ja-JP" sz="2800" baseline="-25000" dirty="0" smtClean="0"/>
              <a:t>y</a:t>
            </a:r>
            <a:r>
              <a:rPr lang="en-US" altLang="ja-JP" sz="2800" dirty="0" smtClean="0"/>
              <a:t> = 1 </a:t>
            </a:r>
            <a:r>
              <a:rPr lang="en-US" altLang="ja-JP" sz="2800" dirty="0" err="1" smtClean="0"/>
              <a:t>nT</a:t>
            </a:r>
            <a:r>
              <a:rPr lang="en-US" altLang="ja-JP" sz="2800" dirty="0" smtClean="0"/>
              <a:t> </a:t>
            </a:r>
            <a:r>
              <a:rPr lang="ja-JP" altLang="en-US" sz="2800" dirty="0" smtClean="0"/>
              <a:t>とすると</a:t>
            </a:r>
            <a:endParaRPr lang="en-US" altLang="ja-JP" sz="2800" dirty="0" smtClean="0"/>
          </a:p>
          <a:p>
            <a:pPr algn="ctr">
              <a:buNone/>
            </a:pPr>
            <a:r>
              <a:rPr lang="en-US" altLang="ja-JP" sz="2800" dirty="0" err="1" smtClean="0"/>
              <a:t>V</a:t>
            </a:r>
            <a:r>
              <a:rPr lang="en-US" altLang="ja-JP" sz="2800" baseline="-25000" dirty="0" err="1" smtClean="0"/>
              <a:t>d</a:t>
            </a:r>
            <a:r>
              <a:rPr lang="en-US" altLang="ja-JP" sz="2800" baseline="30000" dirty="0" err="1" smtClean="0"/>
              <a:t>x</a:t>
            </a:r>
            <a:r>
              <a:rPr lang="en-US" altLang="ja-JP" sz="2800" dirty="0" smtClean="0"/>
              <a:t> </a:t>
            </a:r>
            <a:r>
              <a:rPr lang="en-US" altLang="ja-JP" sz="2800" dirty="0" err="1" smtClean="0"/>
              <a:t>〜</a:t>
            </a:r>
            <a:r>
              <a:rPr lang="en-US" altLang="ja-JP" sz="2800" dirty="0" smtClean="0"/>
              <a:t> -4 km</a:t>
            </a:r>
            <a:r>
              <a:rPr lang="ja-JP" altLang="en-US" sz="2800" dirty="0" smtClean="0"/>
              <a:t>・</a:t>
            </a:r>
            <a:r>
              <a:rPr lang="en-US" altLang="ja-JP" sz="2800" dirty="0" smtClean="0"/>
              <a:t>s</a:t>
            </a:r>
            <a:r>
              <a:rPr lang="en-US" altLang="ja-JP" sz="2800" baseline="30000" dirty="0" smtClean="0"/>
              <a:t>-1</a:t>
            </a:r>
            <a:r>
              <a:rPr lang="en-US" altLang="ja-JP" sz="2800" dirty="0" smtClean="0"/>
              <a:t>, </a:t>
            </a:r>
            <a:r>
              <a:rPr lang="en-US" altLang="ja-JP" sz="2800" dirty="0" err="1" smtClean="0"/>
              <a:t>V</a:t>
            </a:r>
            <a:r>
              <a:rPr lang="en-US" altLang="ja-JP" sz="2800" baseline="-25000" dirty="0" err="1" smtClean="0"/>
              <a:t>d</a:t>
            </a:r>
            <a:r>
              <a:rPr lang="en-US" altLang="ja-JP" sz="2800" baseline="30000" dirty="0" err="1" smtClean="0"/>
              <a:t>y</a:t>
            </a:r>
            <a:r>
              <a:rPr lang="en-US" altLang="ja-JP" sz="2800" dirty="0" smtClean="0"/>
              <a:t> </a:t>
            </a:r>
            <a:r>
              <a:rPr lang="en-US" altLang="ja-JP" sz="2800" dirty="0" err="1" smtClean="0"/>
              <a:t>〜</a:t>
            </a:r>
            <a:r>
              <a:rPr lang="en-US" altLang="ja-JP" sz="2800" dirty="0" smtClean="0"/>
              <a:t> -40 km</a:t>
            </a:r>
            <a:r>
              <a:rPr lang="ja-JP" altLang="en-US" sz="2800" dirty="0" smtClean="0"/>
              <a:t>・</a:t>
            </a:r>
            <a:r>
              <a:rPr lang="en-US" altLang="ja-JP" sz="2800" dirty="0" smtClean="0"/>
              <a:t>s</a:t>
            </a:r>
            <a:r>
              <a:rPr lang="en-US" altLang="ja-JP" sz="2800" baseline="30000" dirty="0" smtClean="0"/>
              <a:t>-1</a:t>
            </a:r>
          </a:p>
          <a:p>
            <a:pPr>
              <a:buNone/>
            </a:pPr>
            <a:r>
              <a:rPr lang="ja-JP" altLang="en-US" sz="2800" dirty="0" smtClean="0"/>
              <a:t>よって月の半径を</a:t>
            </a:r>
            <a:r>
              <a:rPr lang="en-US" altLang="ja-JP" sz="2800" dirty="0" smtClean="0"/>
              <a:t>1740 km</a:t>
            </a:r>
            <a:r>
              <a:rPr lang="ja-JP" altLang="en-US" sz="2800" dirty="0" smtClean="0"/>
              <a:t>とすると電子が横切るのに</a:t>
            </a:r>
            <a:endParaRPr lang="en-US" altLang="ja-JP" sz="2800" dirty="0" smtClean="0"/>
          </a:p>
          <a:p>
            <a:pPr>
              <a:buNone/>
            </a:pPr>
            <a:r>
              <a:rPr lang="ja-JP" altLang="en-US" sz="2800" dirty="0" smtClean="0"/>
              <a:t>かかる時間は、</a:t>
            </a:r>
            <a:endParaRPr lang="en-US" altLang="ja-JP" sz="2800" dirty="0" smtClean="0"/>
          </a:p>
          <a:p>
            <a:pPr algn="ctr">
              <a:buNone/>
            </a:pPr>
            <a:r>
              <a:rPr lang="en-US" altLang="ja-JP" sz="2800" dirty="0" smtClean="0"/>
              <a:t>1740 km ÷ 40 km</a:t>
            </a:r>
            <a:r>
              <a:rPr lang="ja-JP" altLang="en-US" sz="2800" dirty="0" smtClean="0"/>
              <a:t>・</a:t>
            </a:r>
            <a:r>
              <a:rPr lang="en-US" altLang="ja-JP" sz="2800" dirty="0" smtClean="0"/>
              <a:t>s</a:t>
            </a:r>
            <a:r>
              <a:rPr lang="en-US" altLang="ja-JP" sz="2800" baseline="30000" dirty="0" smtClean="0"/>
              <a:t>-1</a:t>
            </a:r>
            <a:r>
              <a:rPr lang="en-US" altLang="ja-JP" sz="2800" dirty="0" smtClean="0"/>
              <a:t> </a:t>
            </a:r>
            <a:r>
              <a:rPr lang="en-US" altLang="ja-JP" sz="2800" dirty="0" err="1" smtClean="0"/>
              <a:t>〜</a:t>
            </a:r>
            <a:r>
              <a:rPr lang="en-US" altLang="ja-JP" sz="2800" dirty="0" smtClean="0"/>
              <a:t> 40 </a:t>
            </a:r>
            <a:r>
              <a:rPr lang="en-US" altLang="ja-JP" sz="2800" dirty="0" err="1" smtClean="0"/>
              <a:t>s</a:t>
            </a:r>
            <a:endParaRPr lang="en-US" altLang="ja-JP" sz="2800" dirty="0" smtClean="0"/>
          </a:p>
          <a:p>
            <a:pPr>
              <a:buNone/>
            </a:pPr>
            <a:r>
              <a:rPr lang="ja-JP" altLang="en-US" sz="2800" dirty="0" smtClean="0"/>
              <a:t>したがってこの間に生成する電子の密度は</a:t>
            </a:r>
            <a:endParaRPr lang="en-US" altLang="ja-JP" sz="2800" dirty="0" smtClean="0"/>
          </a:p>
          <a:p>
            <a:pPr algn="ctr">
              <a:buNone/>
            </a:pPr>
            <a:r>
              <a:rPr lang="en-US" altLang="ja-JP" sz="2800" dirty="0" smtClean="0"/>
              <a:t>1 cm</a:t>
            </a:r>
            <a:r>
              <a:rPr lang="en-US" altLang="ja-JP" sz="2800" baseline="30000" dirty="0" smtClean="0"/>
              <a:t>-3</a:t>
            </a:r>
            <a:r>
              <a:rPr lang="ja-JP" altLang="en-US" sz="2800" dirty="0" smtClean="0"/>
              <a:t>・</a:t>
            </a:r>
            <a:r>
              <a:rPr lang="en-US" altLang="ja-JP" sz="2800" dirty="0" smtClean="0"/>
              <a:t>s</a:t>
            </a:r>
            <a:r>
              <a:rPr lang="en-US" altLang="ja-JP" sz="2800" baseline="30000" dirty="0" smtClean="0"/>
              <a:t>-1</a:t>
            </a:r>
            <a:r>
              <a:rPr lang="en-US" altLang="ja-JP" sz="2800" dirty="0" smtClean="0"/>
              <a:t>  ×  40 </a:t>
            </a:r>
            <a:r>
              <a:rPr lang="en-US" altLang="ja-JP" sz="2800" dirty="0" err="1" smtClean="0"/>
              <a:t>s</a:t>
            </a:r>
            <a:r>
              <a:rPr lang="en-US" altLang="ja-JP" sz="2800" dirty="0" smtClean="0"/>
              <a:t> = 40 cm</a:t>
            </a:r>
            <a:r>
              <a:rPr lang="en-US" altLang="ja-JP" sz="2800" baseline="30000" dirty="0" smtClean="0"/>
              <a:t>-3</a:t>
            </a:r>
            <a:endParaRPr lang="en-US" altLang="ja-JP" sz="2800" dirty="0" smtClean="0"/>
          </a:p>
          <a:p>
            <a:pPr>
              <a:buNone/>
            </a:pPr>
            <a:endParaRPr lang="en-US" altLang="ja-JP" sz="2800" dirty="0" smtClean="0"/>
          </a:p>
          <a:p>
            <a:pPr algn="ctr">
              <a:buNone/>
            </a:pPr>
            <a:endParaRPr lang="en-US" altLang="ja-JP" baseline="30000" dirty="0" smtClean="0"/>
          </a:p>
          <a:p>
            <a:pPr>
              <a:buNone/>
            </a:pPr>
            <a:endParaRPr lang="en-US" altLang="ja-JP" baseline="30000" dirty="0" smtClean="0"/>
          </a:p>
          <a:p>
            <a:pPr>
              <a:buNone/>
            </a:pPr>
            <a:endParaRPr lang="en-US" altLang="ja-JP" baseline="-25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② </a:t>
            </a:r>
            <a:r>
              <a:rPr lang="ja-JP" altLang="en-US" dirty="0" smtClean="0"/>
              <a:t>ダストの光電子放出</a:t>
            </a:r>
            <a:endParaRPr lang="ja-JP" altLang="en-US" dirty="0"/>
          </a:p>
        </p:txBody>
      </p:sp>
      <p:sp>
        <p:nvSpPr>
          <p:cNvPr id="3" name="サブタイトル 2"/>
          <p:cNvSpPr>
            <a:spLocks noGrp="1"/>
          </p:cNvSpPr>
          <p:nvPr>
            <p:ph type="subTitle" idx="1"/>
          </p:nvPr>
        </p:nvSpPr>
        <p:spPr/>
        <p:txBody>
          <a:bodyPr/>
          <a:lstStyle/>
          <a:p>
            <a:endParaRPr lang="ja-JP"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② </a:t>
            </a:r>
            <a:r>
              <a:rPr lang="ja-JP" altLang="en-US" dirty="0" smtClean="0"/>
              <a:t>ダストの光電子放出</a:t>
            </a:r>
            <a:r>
              <a:rPr lang="en-US" altLang="ja-JP" dirty="0" smtClean="0"/>
              <a:t>(1)</a:t>
            </a:r>
            <a:endParaRPr lang="ja-JP" altLang="en-US" dirty="0"/>
          </a:p>
        </p:txBody>
      </p:sp>
      <p:sp>
        <p:nvSpPr>
          <p:cNvPr id="3" name="コンテンツ プレースホルダ 2"/>
          <p:cNvSpPr>
            <a:spLocks noGrp="1"/>
          </p:cNvSpPr>
          <p:nvPr>
            <p:ph idx="1"/>
          </p:nvPr>
        </p:nvSpPr>
        <p:spPr/>
        <p:txBody>
          <a:bodyPr/>
          <a:lstStyle/>
          <a:p>
            <a:endParaRPr lang="ja-JP" altLang="en-US"/>
          </a:p>
        </p:txBody>
      </p:sp>
      <p:pic>
        <p:nvPicPr>
          <p:cNvPr id="4" name="Picture 4"/>
          <p:cNvPicPr>
            <a:picLocks noChangeAspect="1" noChangeArrowheads="1"/>
          </p:cNvPicPr>
          <p:nvPr/>
        </p:nvPicPr>
        <p:blipFill>
          <a:blip r:embed="rId2"/>
          <a:srcRect/>
          <a:stretch>
            <a:fillRect/>
          </a:stretch>
        </p:blipFill>
        <p:spPr bwMode="auto">
          <a:xfrm>
            <a:off x="1600200" y="1295400"/>
            <a:ext cx="5867400" cy="5565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50838"/>
            <a:ext cx="8229600" cy="639762"/>
          </a:xfrm>
        </p:spPr>
        <p:txBody>
          <a:bodyPr>
            <a:normAutofit fontScale="90000"/>
          </a:bodyPr>
          <a:lstStyle/>
          <a:p>
            <a:r>
              <a:rPr lang="en-US" altLang="ja-JP" dirty="0" smtClean="0"/>
              <a:t>② </a:t>
            </a:r>
            <a:r>
              <a:rPr lang="ja-JP" altLang="en-US" dirty="0" smtClean="0"/>
              <a:t>ダストの光電子放出</a:t>
            </a:r>
            <a:r>
              <a:rPr lang="en-US" altLang="ja-JP" dirty="0" smtClean="0"/>
              <a:t>(2)</a:t>
            </a:r>
            <a:endParaRPr lang="ja-JP" altLang="en-US" dirty="0"/>
          </a:p>
        </p:txBody>
      </p:sp>
      <p:sp>
        <p:nvSpPr>
          <p:cNvPr id="3" name="コンテンツ プレースホルダ 2"/>
          <p:cNvSpPr>
            <a:spLocks noGrp="1"/>
          </p:cNvSpPr>
          <p:nvPr>
            <p:ph idx="1"/>
          </p:nvPr>
        </p:nvSpPr>
        <p:spPr>
          <a:xfrm>
            <a:off x="457200" y="1447800"/>
            <a:ext cx="8229600" cy="4876800"/>
          </a:xfrm>
        </p:spPr>
        <p:txBody>
          <a:bodyPr>
            <a:normAutofit lnSpcReduction="10000"/>
          </a:bodyPr>
          <a:lstStyle/>
          <a:p>
            <a:pPr>
              <a:buNone/>
            </a:pPr>
            <a:r>
              <a:rPr lang="en-US" altLang="ja-JP" dirty="0" smtClean="0"/>
              <a:t>Ⅰ. </a:t>
            </a:r>
            <a:r>
              <a:rPr lang="ja-JP" altLang="en-US" dirty="0" smtClean="0"/>
              <a:t>サイズパラメーター</a:t>
            </a:r>
            <a:r>
              <a:rPr lang="en-US" altLang="ja-JP" dirty="0" smtClean="0"/>
              <a:t> 2πa/λ </a:t>
            </a:r>
            <a:r>
              <a:rPr lang="ja-JP" altLang="en-US" dirty="0" smtClean="0"/>
              <a:t>を算出</a:t>
            </a:r>
            <a:r>
              <a:rPr lang="en-US" altLang="ja-JP" dirty="0" smtClean="0"/>
              <a:t>(</a:t>
            </a:r>
            <a:r>
              <a:rPr lang="en-US" altLang="ja-JP" dirty="0" err="1" smtClean="0"/>
              <a:t>λ</a:t>
            </a:r>
            <a:r>
              <a:rPr lang="en-US" altLang="ja-JP" dirty="0" smtClean="0"/>
              <a:t> : </a:t>
            </a:r>
            <a:r>
              <a:rPr lang="ja-JP" altLang="en-US" dirty="0" smtClean="0"/>
              <a:t>光の波長</a:t>
            </a:r>
            <a:r>
              <a:rPr lang="en-US" altLang="ja-JP" dirty="0" smtClean="0"/>
              <a:t>, a : </a:t>
            </a:r>
            <a:r>
              <a:rPr lang="ja-JP" altLang="en-US" dirty="0" smtClean="0"/>
              <a:t>ダストの粒径</a:t>
            </a:r>
            <a:r>
              <a:rPr lang="en-US" altLang="ja-JP" dirty="0" smtClean="0"/>
              <a:t>)</a:t>
            </a:r>
          </a:p>
          <a:p>
            <a:pPr>
              <a:buNone/>
            </a:pPr>
            <a:endParaRPr lang="en-US" altLang="ja-JP" dirty="0" smtClean="0"/>
          </a:p>
          <a:p>
            <a:pPr>
              <a:buNone/>
            </a:pPr>
            <a:r>
              <a:rPr lang="en-US" altLang="ja-JP" dirty="0" smtClean="0"/>
              <a:t>Ⅱ. Ⅰ</a:t>
            </a:r>
            <a:r>
              <a:rPr lang="ja-JP" altLang="en-US" dirty="0" smtClean="0"/>
              <a:t>の値から光子の吸着率</a:t>
            </a:r>
            <a:r>
              <a:rPr lang="en-US" altLang="ja-JP" dirty="0" smtClean="0"/>
              <a:t>Q, </a:t>
            </a:r>
            <a:r>
              <a:rPr lang="ja-JP" altLang="en-US" dirty="0" smtClean="0"/>
              <a:t>光電子生成率</a:t>
            </a:r>
            <a:r>
              <a:rPr lang="en-US" altLang="ja-JP" dirty="0" smtClean="0"/>
              <a:t>Y</a:t>
            </a:r>
            <a:r>
              <a:rPr lang="ja-JP" altLang="en-US" dirty="0" smtClean="0"/>
              <a:t>を求める</a:t>
            </a:r>
            <a:r>
              <a:rPr lang="en-US" altLang="ja-JP" dirty="0" smtClean="0"/>
              <a:t>(M. M. </a:t>
            </a:r>
            <a:r>
              <a:rPr lang="en-US" altLang="ja-JP" dirty="0" err="1" smtClean="0"/>
              <a:t>Abbas</a:t>
            </a:r>
            <a:r>
              <a:rPr lang="en-US" altLang="ja-JP" dirty="0" smtClean="0"/>
              <a:t>, 2007</a:t>
            </a:r>
            <a:r>
              <a:rPr lang="ja-JP" altLang="en-US" dirty="0" smtClean="0"/>
              <a:t>の実験データを利用</a:t>
            </a:r>
            <a:r>
              <a:rPr lang="en-US" altLang="ja-JP" dirty="0" smtClean="0"/>
              <a:t>)</a:t>
            </a:r>
          </a:p>
          <a:p>
            <a:pPr>
              <a:buNone/>
            </a:pPr>
            <a:endParaRPr lang="en-US" altLang="ja-JP" dirty="0" smtClean="0"/>
          </a:p>
          <a:p>
            <a:pPr>
              <a:buNone/>
            </a:pPr>
            <a:r>
              <a:rPr lang="en-US" altLang="ja-JP" dirty="0" smtClean="0"/>
              <a:t>Ⅲ. </a:t>
            </a:r>
            <a:r>
              <a:rPr lang="ja-JP" altLang="en-US" dirty="0" smtClean="0"/>
              <a:t>用いた波長の光の光子の</a:t>
            </a:r>
            <a:r>
              <a:rPr lang="en-US" altLang="ja-JP" dirty="0" smtClean="0"/>
              <a:t>Flux</a:t>
            </a:r>
            <a:r>
              <a:rPr lang="ja-JP" altLang="en-US" dirty="0" smtClean="0"/>
              <a:t>の値、ダストの密度の値、ドリフト速度から生成される光電子の密度を計算</a:t>
            </a:r>
            <a:r>
              <a:rPr lang="en-US" altLang="ja-JP" dirty="0" smtClean="0"/>
              <a:t>   </a:t>
            </a:r>
            <a:endParaRPr lang="ja-JP" altLang="en-US" dirty="0"/>
          </a:p>
        </p:txBody>
      </p:sp>
      <p:sp>
        <p:nvSpPr>
          <p:cNvPr id="4" name="角丸四角形吹き出し 3"/>
          <p:cNvSpPr/>
          <p:nvPr/>
        </p:nvSpPr>
        <p:spPr>
          <a:xfrm>
            <a:off x="2819400" y="381000"/>
            <a:ext cx="4953000" cy="990600"/>
          </a:xfrm>
          <a:prstGeom prst="wedgeRoundRectCallout">
            <a:avLst>
              <a:gd name="adj1" fmla="val -85162"/>
              <a:gd name="adj2" fmla="val 291844"/>
              <a:gd name="adj3" fmla="val 16667"/>
            </a:avLst>
          </a:prstGeom>
          <a:gradFill>
            <a:gsLst>
              <a:gs pos="0">
                <a:schemeClr val="bg1"/>
              </a:gs>
              <a:gs pos="18000">
                <a:schemeClr val="accent1">
                  <a:tint val="50000"/>
                  <a:shade val="100000"/>
                  <a:satMod val="350000"/>
                </a:schemeClr>
              </a:gs>
            </a:gsLst>
          </a:gra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altLang="ja-JP" sz="2400" dirty="0" smtClean="0">
                <a:solidFill>
                  <a:srgbClr val="008000"/>
                </a:solidFill>
              </a:rPr>
              <a:t>Y = </a:t>
            </a:r>
            <a:r>
              <a:rPr lang="ja-JP" altLang="en-US" sz="2400" dirty="0" smtClean="0">
                <a:solidFill>
                  <a:srgbClr val="008000"/>
                </a:solidFill>
              </a:rPr>
              <a:t>ダストから放出される光電子数</a:t>
            </a:r>
            <a:r>
              <a:rPr lang="en-US" altLang="ja-JP" sz="2400" dirty="0" smtClean="0">
                <a:solidFill>
                  <a:srgbClr val="008000"/>
                </a:solidFill>
              </a:rPr>
              <a:t>/(</a:t>
            </a:r>
            <a:r>
              <a:rPr lang="ja-JP" altLang="en-US" sz="2400" dirty="0" smtClean="0">
                <a:solidFill>
                  <a:srgbClr val="008000"/>
                </a:solidFill>
              </a:rPr>
              <a:t>入射した光子数</a:t>
            </a:r>
            <a:r>
              <a:rPr lang="en-US" altLang="ja-JP" sz="2400" dirty="0" smtClean="0">
                <a:solidFill>
                  <a:srgbClr val="008000"/>
                </a:solidFill>
              </a:rPr>
              <a:t>×</a:t>
            </a:r>
            <a:r>
              <a:rPr lang="ja-JP" altLang="en-US" sz="2400" dirty="0" smtClean="0">
                <a:solidFill>
                  <a:srgbClr val="008000"/>
                </a:solidFill>
              </a:rPr>
              <a:t>吸着率</a:t>
            </a:r>
            <a:r>
              <a:rPr lang="en-US" altLang="ja-JP" sz="2400" dirty="0" smtClean="0">
                <a:solidFill>
                  <a:srgbClr val="008000"/>
                </a:solidFill>
              </a:rPr>
              <a:t>)</a:t>
            </a:r>
            <a:endParaRPr lang="ja-JP" altLang="en-US" sz="2400" dirty="0">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15962"/>
          </a:xfrm>
        </p:spPr>
        <p:txBody>
          <a:bodyPr>
            <a:normAutofit fontScale="90000"/>
          </a:bodyPr>
          <a:lstStyle/>
          <a:p>
            <a:r>
              <a:rPr lang="en-US" altLang="ja-JP" dirty="0" smtClean="0"/>
              <a:t>② </a:t>
            </a:r>
            <a:r>
              <a:rPr lang="ja-JP" altLang="en-US" dirty="0" smtClean="0"/>
              <a:t>ダストの光電子放出</a:t>
            </a:r>
            <a:r>
              <a:rPr lang="en-US" altLang="ja-JP" dirty="0" smtClean="0"/>
              <a:t>(3)</a:t>
            </a:r>
            <a:endParaRPr lang="ja-JP" altLang="en-US" dirty="0"/>
          </a:p>
        </p:txBody>
      </p:sp>
      <p:sp>
        <p:nvSpPr>
          <p:cNvPr id="3" name="コンテンツ プレースホルダ 2"/>
          <p:cNvSpPr>
            <a:spLocks noGrp="1"/>
          </p:cNvSpPr>
          <p:nvPr>
            <p:ph idx="1"/>
          </p:nvPr>
        </p:nvSpPr>
        <p:spPr/>
        <p:txBody>
          <a:bodyPr/>
          <a:lstStyle/>
          <a:p>
            <a:pPr>
              <a:buNone/>
            </a:pPr>
            <a:r>
              <a:rPr lang="en-US" altLang="ja-JP" dirty="0" smtClean="0"/>
              <a:t>Ⅰ. </a:t>
            </a:r>
            <a:r>
              <a:rPr lang="ja-JP" altLang="en-US" dirty="0" smtClean="0"/>
              <a:t>サイズパラメーターの計算</a:t>
            </a:r>
            <a:endParaRPr lang="en-US" altLang="ja-JP" dirty="0" smtClean="0"/>
          </a:p>
          <a:p>
            <a:pPr>
              <a:buNone/>
            </a:pPr>
            <a:r>
              <a:rPr lang="en-US" altLang="ja-JP" dirty="0" smtClean="0"/>
              <a:t> </a:t>
            </a:r>
            <a:r>
              <a:rPr lang="en-US" altLang="ja-JP" dirty="0" err="1" smtClean="0"/>
              <a:t>λ</a:t>
            </a:r>
            <a:r>
              <a:rPr lang="en-US" altLang="ja-JP" dirty="0" smtClean="0"/>
              <a:t> = 120 nm, a = 0.05μm </a:t>
            </a:r>
            <a:r>
              <a:rPr lang="ja-JP" altLang="en-US" dirty="0" smtClean="0"/>
              <a:t>としてサイズパラメーターを計算すると、</a:t>
            </a:r>
            <a:endParaRPr lang="en-US" altLang="ja-JP" dirty="0" smtClean="0"/>
          </a:p>
          <a:p>
            <a:pPr algn="ctr">
              <a:buNone/>
            </a:pPr>
            <a:r>
              <a:rPr lang="en-US" altLang="ja-JP" dirty="0" smtClean="0"/>
              <a:t>2πa/λ </a:t>
            </a:r>
            <a:r>
              <a:rPr lang="en-US" altLang="ja-JP" dirty="0" err="1" smtClean="0"/>
              <a:t>〜</a:t>
            </a:r>
            <a:r>
              <a:rPr lang="en-US" altLang="ja-JP" dirty="0" smtClean="0"/>
              <a:t> 2.6</a:t>
            </a:r>
          </a:p>
          <a:p>
            <a:pPr>
              <a:buNone/>
            </a:pPr>
            <a:r>
              <a:rPr lang="en-US" altLang="ja-JP" dirty="0" smtClean="0"/>
              <a:t>Ⅱ. Q</a:t>
            </a:r>
            <a:r>
              <a:rPr lang="ja-JP" altLang="en-US" dirty="0" smtClean="0"/>
              <a:t>と</a:t>
            </a:r>
            <a:r>
              <a:rPr lang="en-US" altLang="ja-JP" dirty="0" smtClean="0"/>
              <a:t>Y</a:t>
            </a:r>
            <a:r>
              <a:rPr lang="ja-JP" altLang="en-US" dirty="0" smtClean="0"/>
              <a:t>の値</a:t>
            </a:r>
            <a:endParaRPr lang="en-US" altLang="ja-JP" dirty="0" smtClean="0"/>
          </a:p>
          <a:p>
            <a:pPr>
              <a:buNone/>
            </a:pPr>
            <a:r>
              <a:rPr lang="en-US" altLang="ja-JP" dirty="0" smtClean="0"/>
              <a:t> Mie</a:t>
            </a:r>
            <a:r>
              <a:rPr lang="ja-JP" altLang="en-US" dirty="0" smtClean="0"/>
              <a:t>散乱の理論と実験データ</a:t>
            </a:r>
            <a:r>
              <a:rPr lang="en-US" altLang="ja-JP" dirty="0" smtClean="0"/>
              <a:t>(M. M. </a:t>
            </a:r>
            <a:r>
              <a:rPr lang="en-US" altLang="ja-JP" dirty="0" err="1" smtClean="0"/>
              <a:t>Abbas</a:t>
            </a:r>
            <a:r>
              <a:rPr lang="en-US" altLang="ja-JP" dirty="0" smtClean="0"/>
              <a:t>)</a:t>
            </a:r>
            <a:r>
              <a:rPr lang="ja-JP" altLang="en-US" dirty="0" smtClean="0"/>
              <a:t>を利用すると</a:t>
            </a:r>
            <a:endParaRPr lang="en-US" altLang="ja-JP" dirty="0" smtClean="0"/>
          </a:p>
          <a:p>
            <a:pPr algn="ctr">
              <a:buNone/>
            </a:pPr>
            <a:r>
              <a:rPr lang="en-US" altLang="ja-JP" dirty="0" smtClean="0"/>
              <a:t>Q </a:t>
            </a:r>
            <a:r>
              <a:rPr lang="en-US" altLang="ja-JP" dirty="0" err="1" smtClean="0"/>
              <a:t>〜</a:t>
            </a:r>
            <a:r>
              <a:rPr lang="en-US" altLang="ja-JP" dirty="0" smtClean="0"/>
              <a:t> 1.6, Y </a:t>
            </a:r>
            <a:r>
              <a:rPr lang="en-US" altLang="ja-JP" dirty="0" err="1" smtClean="0"/>
              <a:t>〜</a:t>
            </a:r>
            <a:r>
              <a:rPr lang="en-US" altLang="ja-JP" dirty="0" smtClean="0"/>
              <a:t> 10</a:t>
            </a:r>
            <a:r>
              <a:rPr lang="en-US" altLang="ja-JP" baseline="30000" dirty="0" smtClean="0"/>
              <a:t>-2</a:t>
            </a:r>
            <a:r>
              <a:rPr lang="en-US" altLang="ja-JP" dirty="0" smtClean="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639762"/>
          </a:xfrm>
        </p:spPr>
        <p:txBody>
          <a:bodyPr>
            <a:normAutofit fontScale="90000"/>
          </a:bodyPr>
          <a:lstStyle/>
          <a:p>
            <a:r>
              <a:rPr lang="en-US" altLang="ja-JP" dirty="0" smtClean="0"/>
              <a:t>② </a:t>
            </a:r>
            <a:r>
              <a:rPr lang="ja-JP" altLang="en-US" dirty="0" smtClean="0"/>
              <a:t>ダストの光電子放出</a:t>
            </a:r>
            <a:r>
              <a:rPr lang="en-US" altLang="ja-JP" dirty="0" smtClean="0"/>
              <a:t>(4)</a:t>
            </a:r>
            <a:endParaRPr lang="ja-JP" altLang="en-US" dirty="0"/>
          </a:p>
        </p:txBody>
      </p:sp>
      <p:sp>
        <p:nvSpPr>
          <p:cNvPr id="3" name="コンテンツ プレースホルダ 2"/>
          <p:cNvSpPr>
            <a:spLocks noGrp="1"/>
          </p:cNvSpPr>
          <p:nvPr>
            <p:ph idx="1"/>
          </p:nvPr>
        </p:nvSpPr>
        <p:spPr>
          <a:xfrm>
            <a:off x="0" y="685800"/>
            <a:ext cx="9144000" cy="6172200"/>
          </a:xfrm>
        </p:spPr>
        <p:txBody>
          <a:bodyPr>
            <a:normAutofit lnSpcReduction="10000"/>
          </a:bodyPr>
          <a:lstStyle/>
          <a:p>
            <a:pPr>
              <a:buNone/>
            </a:pPr>
            <a:r>
              <a:rPr lang="en-US" altLang="ja-JP" dirty="0" smtClean="0"/>
              <a:t>Ⅲ. </a:t>
            </a:r>
            <a:r>
              <a:rPr lang="ja-JP" altLang="en-US" dirty="0" smtClean="0"/>
              <a:t>光電子の密度の算出</a:t>
            </a:r>
            <a:endParaRPr lang="en-US" altLang="ja-JP" dirty="0" smtClean="0"/>
          </a:p>
          <a:p>
            <a:pPr>
              <a:buNone/>
            </a:pPr>
            <a:r>
              <a:rPr lang="en-US" altLang="ja-JP" dirty="0" smtClean="0"/>
              <a:t> </a:t>
            </a:r>
            <a:r>
              <a:rPr lang="ja-JP" altLang="en-US" dirty="0" smtClean="0"/>
              <a:t>地球における光子の</a:t>
            </a:r>
            <a:r>
              <a:rPr lang="en-US" altLang="ja-JP" dirty="0" smtClean="0"/>
              <a:t>flux</a:t>
            </a:r>
            <a:r>
              <a:rPr lang="ja-JP" altLang="en-US" dirty="0" smtClean="0"/>
              <a:t>は</a:t>
            </a:r>
            <a:r>
              <a:rPr lang="en-US" altLang="ja-JP" dirty="0" smtClean="0"/>
              <a:t>120 nm</a:t>
            </a:r>
            <a:r>
              <a:rPr lang="ja-JP" altLang="en-US" dirty="0" smtClean="0"/>
              <a:t>の光では</a:t>
            </a:r>
            <a:r>
              <a:rPr lang="en-US" altLang="ja-JP" dirty="0" smtClean="0"/>
              <a:t>3.44 × </a:t>
            </a:r>
          </a:p>
          <a:p>
            <a:pPr marL="514350" indent="-514350">
              <a:buNone/>
            </a:pPr>
            <a:r>
              <a:rPr lang="en-US" altLang="ja-JP" dirty="0" smtClean="0"/>
              <a:t>10</a:t>
            </a:r>
            <a:r>
              <a:rPr lang="en-US" altLang="ja-JP" baseline="30000" dirty="0" smtClean="0"/>
              <a:t>15 </a:t>
            </a:r>
            <a:r>
              <a:rPr lang="en-US" altLang="ja-JP" dirty="0" smtClean="0"/>
              <a:t>m</a:t>
            </a:r>
            <a:r>
              <a:rPr lang="en-US" altLang="ja-JP" baseline="30000" dirty="0" smtClean="0"/>
              <a:t>-2</a:t>
            </a:r>
            <a:r>
              <a:rPr lang="ja-JP" altLang="en-US" dirty="0" smtClean="0"/>
              <a:t>・</a:t>
            </a:r>
            <a:r>
              <a:rPr lang="en-US" altLang="ja-JP" dirty="0" smtClean="0"/>
              <a:t>s</a:t>
            </a:r>
            <a:r>
              <a:rPr lang="en-US" altLang="ja-JP" baseline="30000" dirty="0" smtClean="0"/>
              <a:t>-1 </a:t>
            </a:r>
            <a:r>
              <a:rPr lang="en-US" altLang="ja-JP" dirty="0" smtClean="0"/>
              <a:t> </a:t>
            </a:r>
            <a:r>
              <a:rPr lang="ja-JP" altLang="en-US" dirty="0" smtClean="0"/>
              <a:t>である</a:t>
            </a:r>
            <a:r>
              <a:rPr lang="ja-JP" altLang="ja-JP" dirty="0" smtClean="0"/>
              <a:t>。</a:t>
            </a:r>
            <a:r>
              <a:rPr lang="ja-JP" altLang="en-US" dirty="0" smtClean="0"/>
              <a:t>また粒径</a:t>
            </a:r>
            <a:r>
              <a:rPr lang="en-US" altLang="ja-JP" dirty="0" smtClean="0"/>
              <a:t>0.05 </a:t>
            </a:r>
            <a:r>
              <a:rPr lang="en-US" altLang="ja-JP" dirty="0" err="1" smtClean="0"/>
              <a:t>μm</a:t>
            </a:r>
            <a:r>
              <a:rPr lang="ja-JP" altLang="en-US" dirty="0" smtClean="0"/>
              <a:t>のダストは高度</a:t>
            </a:r>
            <a:endParaRPr lang="en-US" altLang="ja-JP" dirty="0" smtClean="0"/>
          </a:p>
          <a:p>
            <a:pPr marL="514350" indent="-514350">
              <a:buNone/>
            </a:pPr>
            <a:r>
              <a:rPr lang="en-US" altLang="ja-JP" dirty="0" smtClean="0"/>
              <a:t>10 km</a:t>
            </a:r>
            <a:r>
              <a:rPr lang="ja-JP" altLang="en-US" dirty="0" smtClean="0"/>
              <a:t>で</a:t>
            </a:r>
            <a:r>
              <a:rPr lang="en-US" altLang="ja-JP" dirty="0" smtClean="0"/>
              <a:t>30 cm</a:t>
            </a:r>
            <a:r>
              <a:rPr lang="en-US" altLang="ja-JP" baseline="30000" dirty="0" smtClean="0"/>
              <a:t>-3</a:t>
            </a:r>
            <a:r>
              <a:rPr lang="en-US" altLang="ja-JP" dirty="0" smtClean="0"/>
              <a:t> </a:t>
            </a:r>
            <a:r>
              <a:rPr lang="ja-JP" altLang="en-US" dirty="0" smtClean="0"/>
              <a:t>程度存在すると仮定し</a:t>
            </a:r>
            <a:r>
              <a:rPr lang="en-US" altLang="ja-JP" dirty="0" smtClean="0"/>
              <a:t>(McCoy, 1974)</a:t>
            </a:r>
          </a:p>
          <a:p>
            <a:pPr marL="514350" indent="-514350">
              <a:buNone/>
            </a:pPr>
            <a:r>
              <a:rPr lang="ja-JP" altLang="en-US" dirty="0" smtClean="0"/>
              <a:t>かつ電子が横切る時間を前述のドリフト速度から見</a:t>
            </a:r>
            <a:endParaRPr lang="en-US" altLang="ja-JP" dirty="0" smtClean="0"/>
          </a:p>
          <a:p>
            <a:pPr marL="514350" indent="-514350">
              <a:buNone/>
            </a:pPr>
            <a:r>
              <a:rPr lang="ja-JP" altLang="en-US" dirty="0" smtClean="0"/>
              <a:t>積もると、光電子の密度は、</a:t>
            </a:r>
            <a:endParaRPr lang="en-US" altLang="ja-JP" dirty="0" smtClean="0"/>
          </a:p>
          <a:p>
            <a:pPr marL="514350" indent="-514350">
              <a:buNone/>
            </a:pPr>
            <a:endParaRPr lang="en-US" altLang="ja-JP" baseline="30000" dirty="0" smtClean="0"/>
          </a:p>
          <a:p>
            <a:pPr algn="ctr">
              <a:buNone/>
            </a:pPr>
            <a:r>
              <a:rPr lang="en-US" altLang="ja-JP" u="dashLong" dirty="0" smtClean="0">
                <a:uFill>
                  <a:solidFill>
                    <a:srgbClr val="FF0000"/>
                  </a:solidFill>
                </a:uFill>
              </a:rPr>
              <a:t>(3.44 × 10</a:t>
            </a:r>
            <a:r>
              <a:rPr lang="en-US" altLang="ja-JP" u="dashLong" baseline="30000" dirty="0" smtClean="0">
                <a:uFill>
                  <a:solidFill>
                    <a:srgbClr val="FF0000"/>
                  </a:solidFill>
                </a:uFill>
              </a:rPr>
              <a:t>15</a:t>
            </a:r>
            <a:r>
              <a:rPr lang="en-US" altLang="ja-JP" u="dashLong" dirty="0" smtClean="0">
                <a:uFill>
                  <a:solidFill>
                    <a:srgbClr val="FF0000"/>
                  </a:solidFill>
                </a:uFill>
              </a:rPr>
              <a:t>) </a:t>
            </a:r>
            <a:r>
              <a:rPr lang="en-US" altLang="ja-JP" dirty="0" smtClean="0"/>
              <a:t>× </a:t>
            </a:r>
            <a:r>
              <a:rPr lang="en-US" altLang="ja-JP" u="dashLong" dirty="0" smtClean="0">
                <a:uFill>
                  <a:solidFill>
                    <a:srgbClr val="0000FF"/>
                  </a:solidFill>
                </a:uFill>
              </a:rPr>
              <a:t>3.14 × (0.05 × 10</a:t>
            </a:r>
            <a:r>
              <a:rPr lang="en-US" altLang="ja-JP" u="dashLong" baseline="30000" dirty="0" smtClean="0">
                <a:uFill>
                  <a:solidFill>
                    <a:srgbClr val="0000FF"/>
                  </a:solidFill>
                </a:uFill>
              </a:rPr>
              <a:t>-6</a:t>
            </a:r>
            <a:r>
              <a:rPr lang="en-US" altLang="ja-JP" u="dashLong" dirty="0" smtClean="0">
                <a:uFill>
                  <a:solidFill>
                    <a:srgbClr val="0000FF"/>
                  </a:solidFill>
                </a:uFill>
              </a:rPr>
              <a:t>)</a:t>
            </a:r>
            <a:r>
              <a:rPr lang="en-US" altLang="ja-JP" u="dashLong" baseline="30000" dirty="0" smtClean="0">
                <a:uFill>
                  <a:solidFill>
                    <a:srgbClr val="0000FF"/>
                  </a:solidFill>
                </a:uFill>
              </a:rPr>
              <a:t>2</a:t>
            </a:r>
            <a:r>
              <a:rPr lang="en-US" altLang="ja-JP" u="dashLong" dirty="0" smtClean="0">
                <a:uFill>
                  <a:solidFill>
                    <a:srgbClr val="0000FF"/>
                  </a:solidFill>
                </a:uFill>
              </a:rPr>
              <a:t> </a:t>
            </a:r>
            <a:r>
              <a:rPr lang="en-US" altLang="ja-JP" dirty="0" smtClean="0"/>
              <a:t>× </a:t>
            </a:r>
            <a:r>
              <a:rPr lang="en-US" altLang="ja-JP" u="dashLong" dirty="0" smtClean="0">
                <a:uFill>
                  <a:solidFill>
                    <a:srgbClr val="008000"/>
                  </a:solidFill>
                </a:uFill>
              </a:rPr>
              <a:t>1.6</a:t>
            </a:r>
            <a:r>
              <a:rPr lang="en-US" altLang="ja-JP" dirty="0" smtClean="0"/>
              <a:t> × </a:t>
            </a:r>
            <a:r>
              <a:rPr lang="en-US" altLang="ja-JP" u="dashLong" dirty="0" smtClean="0">
                <a:uFill>
                  <a:solidFill>
                    <a:srgbClr val="660066"/>
                  </a:solidFill>
                </a:uFill>
              </a:rPr>
              <a:t>10</a:t>
            </a:r>
            <a:r>
              <a:rPr lang="en-US" altLang="ja-JP" u="dashLong" baseline="30000" dirty="0" smtClean="0">
                <a:uFill>
                  <a:solidFill>
                    <a:srgbClr val="660066"/>
                  </a:solidFill>
                </a:uFill>
              </a:rPr>
              <a:t>-2</a:t>
            </a:r>
          </a:p>
          <a:p>
            <a:pPr>
              <a:buNone/>
            </a:pPr>
            <a:r>
              <a:rPr lang="en-US" altLang="ja-JP" baseline="30000" dirty="0" smtClean="0"/>
              <a:t>	            </a:t>
            </a:r>
            <a:r>
              <a:rPr lang="ja-JP" altLang="en-US" baseline="30000" dirty="0" smtClean="0">
                <a:solidFill>
                  <a:srgbClr val="FF0000"/>
                </a:solidFill>
              </a:rPr>
              <a:t>光子の</a:t>
            </a:r>
            <a:r>
              <a:rPr lang="en-US" altLang="ja-JP" baseline="30000" dirty="0" smtClean="0">
                <a:solidFill>
                  <a:srgbClr val="FF0000"/>
                </a:solidFill>
              </a:rPr>
              <a:t>flux		             </a:t>
            </a:r>
            <a:r>
              <a:rPr lang="ja-JP" altLang="en-US" baseline="30000" dirty="0" smtClean="0">
                <a:solidFill>
                  <a:srgbClr val="0000FF"/>
                </a:solidFill>
              </a:rPr>
              <a:t>衝突断面積</a:t>
            </a:r>
            <a:r>
              <a:rPr lang="en-US" altLang="ja-JP" baseline="30000" dirty="0" smtClean="0">
                <a:solidFill>
                  <a:srgbClr val="0000FF"/>
                </a:solidFill>
              </a:rPr>
              <a:t>		                   </a:t>
            </a:r>
            <a:r>
              <a:rPr lang="en-US" altLang="ja-JP" baseline="30000" dirty="0" smtClean="0">
                <a:solidFill>
                  <a:srgbClr val="008000"/>
                </a:solidFill>
              </a:rPr>
              <a:t>Q 	 </a:t>
            </a:r>
            <a:r>
              <a:rPr lang="en-US" altLang="ja-JP" dirty="0" smtClean="0">
                <a:solidFill>
                  <a:srgbClr val="008000"/>
                </a:solidFill>
              </a:rPr>
              <a:t>  </a:t>
            </a:r>
            <a:r>
              <a:rPr lang="en-US" altLang="ja-JP" baseline="30000" dirty="0" smtClean="0">
                <a:solidFill>
                  <a:srgbClr val="008000"/>
                </a:solidFill>
              </a:rPr>
              <a:t>Y</a:t>
            </a:r>
          </a:p>
          <a:p>
            <a:pPr>
              <a:buNone/>
            </a:pPr>
            <a:r>
              <a:rPr lang="en-US" altLang="ja-JP" baseline="30000" dirty="0" smtClean="0"/>
              <a:t>				</a:t>
            </a:r>
            <a:r>
              <a:rPr lang="en-US" altLang="ja-JP" dirty="0" smtClean="0"/>
              <a:t> × </a:t>
            </a:r>
            <a:r>
              <a:rPr lang="en-US" altLang="ja-JP" u="dashLong" dirty="0" smtClean="0">
                <a:uFill>
                  <a:solidFill>
                    <a:srgbClr val="000090"/>
                  </a:solidFill>
                </a:uFill>
              </a:rPr>
              <a:t>30</a:t>
            </a:r>
            <a:r>
              <a:rPr lang="en-US" altLang="ja-JP" dirty="0" smtClean="0"/>
              <a:t> × </a:t>
            </a:r>
            <a:r>
              <a:rPr lang="en-US" altLang="ja-JP" u="dashLong" dirty="0" smtClean="0">
                <a:uFill>
                  <a:solidFill>
                    <a:srgbClr val="800000"/>
                  </a:solidFill>
                </a:uFill>
              </a:rPr>
              <a:t>(1740/40) </a:t>
            </a:r>
            <a:r>
              <a:rPr lang="en-US" altLang="ja-JP" dirty="0" smtClean="0">
                <a:uFill>
                  <a:solidFill>
                    <a:srgbClr val="800000"/>
                  </a:solidFill>
                </a:uFill>
              </a:rPr>
              <a:t>≒</a:t>
            </a:r>
            <a:r>
              <a:rPr lang="en-US" altLang="ja-JP" dirty="0" smtClean="0"/>
              <a:t> 500 cm</a:t>
            </a:r>
            <a:r>
              <a:rPr lang="en-US" altLang="ja-JP" baseline="30000" dirty="0" smtClean="0"/>
              <a:t>-3</a:t>
            </a:r>
          </a:p>
          <a:p>
            <a:pPr>
              <a:buNone/>
            </a:pPr>
            <a:r>
              <a:rPr lang="en-US" altLang="ja-JP" baseline="30000" dirty="0" smtClean="0">
                <a:solidFill>
                  <a:srgbClr val="000090"/>
                </a:solidFill>
              </a:rPr>
              <a:t>		</a:t>
            </a:r>
            <a:r>
              <a:rPr lang="en-US" altLang="ja-JP" dirty="0" smtClean="0">
                <a:solidFill>
                  <a:srgbClr val="000090"/>
                </a:solidFill>
              </a:rPr>
              <a:t>   </a:t>
            </a:r>
            <a:r>
              <a:rPr lang="ja-JP" altLang="en-US" baseline="30000" dirty="0" smtClean="0">
                <a:solidFill>
                  <a:srgbClr val="000090"/>
                </a:solidFill>
              </a:rPr>
              <a:t>ダストの密度</a:t>
            </a:r>
            <a:r>
              <a:rPr lang="en-US" altLang="ja-JP" baseline="30000" dirty="0" smtClean="0">
                <a:solidFill>
                  <a:srgbClr val="000090"/>
                </a:solidFill>
              </a:rPr>
              <a:t>    </a:t>
            </a:r>
            <a:r>
              <a:rPr lang="ja-JP" altLang="en-US" baseline="30000" dirty="0" smtClean="0">
                <a:solidFill>
                  <a:srgbClr val="800000"/>
                </a:solidFill>
              </a:rPr>
              <a:t>滞留時間</a:t>
            </a:r>
            <a:endParaRPr lang="en-US" altLang="ja-JP" baseline="30000" dirty="0" smtClean="0">
              <a:solidFill>
                <a:srgbClr val="80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0" y="2130425"/>
            <a:ext cx="9144000" cy="1470025"/>
          </a:xfrm>
        </p:spPr>
        <p:txBody>
          <a:bodyPr/>
          <a:lstStyle/>
          <a:p>
            <a:r>
              <a:rPr lang="en-US" altLang="ja-JP" dirty="0" smtClean="0"/>
              <a:t>③ </a:t>
            </a:r>
            <a:r>
              <a:rPr lang="ja-JP" altLang="en-US" dirty="0" smtClean="0"/>
              <a:t>残留磁場による光電子の保護</a:t>
            </a:r>
            <a:endParaRPr lang="ja-JP" altLang="en-US" dirty="0"/>
          </a:p>
        </p:txBody>
      </p:sp>
      <p:sp>
        <p:nvSpPr>
          <p:cNvPr id="5" name="サブタイトル 4"/>
          <p:cNvSpPr>
            <a:spLocks noGrp="1"/>
          </p:cNvSpPr>
          <p:nvPr>
            <p:ph type="subTitle" idx="1"/>
          </p:nvPr>
        </p:nvSpPr>
        <p:spPr/>
        <p:txBody>
          <a:bodyPr/>
          <a:lstStyle/>
          <a:p>
            <a:endParaRPr lang="ja-JP"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normAutofit fontScale="90000"/>
          </a:bodyPr>
          <a:lstStyle/>
          <a:p>
            <a:r>
              <a:rPr lang="en-US" altLang="ja-JP" sz="2800" dirty="0" smtClean="0"/>
              <a:t>③ </a:t>
            </a:r>
            <a:r>
              <a:rPr lang="ja-JP" altLang="en-US" sz="2800" dirty="0" smtClean="0"/>
              <a:t>残留磁場による光電子の保護</a:t>
            </a:r>
            <a:r>
              <a:rPr lang="en-US" altLang="ja-JP" sz="2800" dirty="0" smtClean="0"/>
              <a:t/>
            </a:r>
            <a:br>
              <a:rPr lang="en-US" altLang="ja-JP" sz="2800" dirty="0" smtClean="0"/>
            </a:br>
            <a:r>
              <a:rPr lang="en-US" altLang="ja-JP" sz="2800" dirty="0" smtClean="0"/>
              <a:t>(</a:t>
            </a:r>
            <a:r>
              <a:rPr lang="ja-JP" altLang="en-US" sz="2800" dirty="0" smtClean="0"/>
              <a:t>データは</a:t>
            </a:r>
            <a:r>
              <a:rPr lang="en-US" altLang="ja-JP" sz="2800" dirty="0" smtClean="0"/>
              <a:t>LMAG</a:t>
            </a:r>
            <a:r>
              <a:rPr lang="ja-JP" altLang="en-US" sz="2800" dirty="0" smtClean="0"/>
              <a:t>チームから提供</a:t>
            </a:r>
            <a:r>
              <a:rPr lang="en-US" altLang="ja-JP" sz="2800" dirty="0" smtClean="0"/>
              <a:t>)</a:t>
            </a:r>
            <a:endParaRPr lang="ja-JP" altLang="en-US" sz="2800" dirty="0"/>
          </a:p>
        </p:txBody>
      </p:sp>
      <p:sp>
        <p:nvSpPr>
          <p:cNvPr id="3" name="コンテンツ プレースホルダ 2"/>
          <p:cNvSpPr>
            <a:spLocks noGrp="1"/>
          </p:cNvSpPr>
          <p:nvPr>
            <p:ph idx="1"/>
          </p:nvPr>
        </p:nvSpPr>
        <p:spPr/>
        <p:txBody>
          <a:bodyPr/>
          <a:lstStyle/>
          <a:p>
            <a:pPr>
              <a:buNone/>
            </a:pPr>
            <a:endParaRPr lang="ja-JP" altLang="en-US" dirty="0"/>
          </a:p>
        </p:txBody>
      </p:sp>
      <p:pic>
        <p:nvPicPr>
          <p:cNvPr id="4" name="図 3"/>
          <p:cNvPicPr>
            <a:picLocks noChangeAspect="1"/>
          </p:cNvPicPr>
          <p:nvPr/>
        </p:nvPicPr>
        <p:blipFill>
          <a:blip r:embed="rId3"/>
          <a:stretch>
            <a:fillRect/>
          </a:stretch>
        </p:blipFill>
        <p:spPr>
          <a:xfrm>
            <a:off x="292943" y="1618426"/>
            <a:ext cx="8698657" cy="5163374"/>
          </a:xfrm>
          <a:prstGeom prst="rect">
            <a:avLst/>
          </a:prstGeom>
        </p:spPr>
      </p:pic>
      <p:cxnSp>
        <p:nvCxnSpPr>
          <p:cNvPr id="6" name="直線コネクタ 5"/>
          <p:cNvCxnSpPr/>
          <p:nvPr/>
        </p:nvCxnSpPr>
        <p:spPr>
          <a:xfrm rot="5400000" flipH="1" flipV="1">
            <a:off x="7195066" y="1175266"/>
            <a:ext cx="1002268" cy="914400"/>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直線コネクタ 7"/>
          <p:cNvCxnSpPr/>
          <p:nvPr/>
        </p:nvCxnSpPr>
        <p:spPr>
          <a:xfrm rot="16200000" flipV="1">
            <a:off x="6103602" y="1744999"/>
            <a:ext cx="1066803" cy="472406"/>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rot="10800000">
            <a:off x="1066800" y="1283733"/>
            <a:ext cx="1219200" cy="621271"/>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正方形/長方形 12"/>
          <p:cNvSpPr/>
          <p:nvPr/>
        </p:nvSpPr>
        <p:spPr>
          <a:xfrm>
            <a:off x="7797991" y="773668"/>
            <a:ext cx="1347845" cy="461665"/>
          </a:xfrm>
          <a:prstGeom prst="rect">
            <a:avLst/>
          </a:prstGeom>
        </p:spPr>
        <p:txBody>
          <a:bodyPr wrap="none">
            <a:spAutoFit/>
          </a:bodyPr>
          <a:lstStyle/>
          <a:p>
            <a:r>
              <a:rPr lang="en-US" altLang="ja-JP" sz="2400" dirty="0" smtClean="0">
                <a:solidFill>
                  <a:srgbClr val="0000FF"/>
                </a:solidFill>
              </a:rPr>
              <a:t>8/8(74.4)</a:t>
            </a:r>
            <a:endParaRPr lang="ja-JP" altLang="en-US" sz="2400" dirty="0">
              <a:solidFill>
                <a:srgbClr val="0000FF"/>
              </a:solidFill>
            </a:endParaRPr>
          </a:p>
        </p:txBody>
      </p:sp>
      <p:sp>
        <p:nvSpPr>
          <p:cNvPr id="14" name="正方形/長方形 13"/>
          <p:cNvSpPr/>
          <p:nvPr/>
        </p:nvSpPr>
        <p:spPr>
          <a:xfrm>
            <a:off x="5582763" y="1002268"/>
            <a:ext cx="1503837" cy="461665"/>
          </a:xfrm>
          <a:prstGeom prst="rect">
            <a:avLst/>
          </a:prstGeom>
        </p:spPr>
        <p:txBody>
          <a:bodyPr wrap="none">
            <a:spAutoFit/>
          </a:bodyPr>
          <a:lstStyle/>
          <a:p>
            <a:r>
              <a:rPr lang="en-US" altLang="ja-JP" sz="2400" dirty="0" smtClean="0">
                <a:solidFill>
                  <a:srgbClr val="0000FF"/>
                </a:solidFill>
              </a:rPr>
              <a:t>6/16(82.2)</a:t>
            </a:r>
            <a:endParaRPr lang="ja-JP" altLang="en-US" sz="2400" dirty="0">
              <a:solidFill>
                <a:srgbClr val="0000FF"/>
              </a:solidFill>
            </a:endParaRPr>
          </a:p>
        </p:txBody>
      </p:sp>
      <p:sp>
        <p:nvSpPr>
          <p:cNvPr id="15" name="正方形/長方形 14"/>
          <p:cNvSpPr/>
          <p:nvPr/>
        </p:nvSpPr>
        <p:spPr>
          <a:xfrm>
            <a:off x="152400" y="909935"/>
            <a:ext cx="1503837" cy="461665"/>
          </a:xfrm>
          <a:prstGeom prst="rect">
            <a:avLst/>
          </a:prstGeom>
        </p:spPr>
        <p:txBody>
          <a:bodyPr wrap="none">
            <a:spAutoFit/>
          </a:bodyPr>
          <a:lstStyle/>
          <a:p>
            <a:r>
              <a:rPr lang="en-US" altLang="ja-JP" sz="2400" dirty="0" smtClean="0"/>
              <a:t>6/11(95.6)</a:t>
            </a:r>
          </a:p>
        </p:txBody>
      </p:sp>
      <p:cxnSp>
        <p:nvCxnSpPr>
          <p:cNvPr id="16" name="直線コネクタ 15"/>
          <p:cNvCxnSpPr/>
          <p:nvPr/>
        </p:nvCxnSpPr>
        <p:spPr>
          <a:xfrm rot="5400000">
            <a:off x="1796535" y="2253736"/>
            <a:ext cx="1055130" cy="685799"/>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正方形/長方形 19"/>
          <p:cNvSpPr/>
          <p:nvPr/>
        </p:nvSpPr>
        <p:spPr>
          <a:xfrm>
            <a:off x="1295400" y="2971800"/>
            <a:ext cx="1503837" cy="461665"/>
          </a:xfrm>
          <a:prstGeom prst="rect">
            <a:avLst/>
          </a:prstGeom>
        </p:spPr>
        <p:txBody>
          <a:bodyPr wrap="none">
            <a:spAutoFit/>
          </a:bodyPr>
          <a:lstStyle/>
          <a:p>
            <a:r>
              <a:rPr lang="en-US" altLang="ja-JP" sz="2400" dirty="0" smtClean="0"/>
              <a:t>8/31(88.8)</a:t>
            </a:r>
            <a:endParaRPr lang="ja-JP" altLang="en-US" sz="2400" dirty="0"/>
          </a:p>
        </p:txBody>
      </p:sp>
      <p:cxnSp>
        <p:nvCxnSpPr>
          <p:cNvPr id="21" name="直線コネクタ 20"/>
          <p:cNvCxnSpPr/>
          <p:nvPr/>
        </p:nvCxnSpPr>
        <p:spPr>
          <a:xfrm flipV="1">
            <a:off x="2819401" y="1283732"/>
            <a:ext cx="869245" cy="861538"/>
          </a:xfrm>
          <a:prstGeom prst="line">
            <a:avLst/>
          </a:prstGeom>
          <a:ln w="25400">
            <a:solidFill>
              <a:schemeClr val="tx1"/>
            </a:solidFill>
          </a:ln>
        </p:spPr>
        <p:style>
          <a:lnRef idx="2">
            <a:schemeClr val="accent1"/>
          </a:lnRef>
          <a:fillRef idx="0">
            <a:schemeClr val="accent1"/>
          </a:fillRef>
          <a:effectRef idx="1">
            <a:schemeClr val="accent1"/>
          </a:effectRef>
          <a:fontRef idx="minor">
            <a:schemeClr val="tx1"/>
          </a:fontRef>
        </p:style>
      </p:cxnSp>
      <p:sp>
        <p:nvSpPr>
          <p:cNvPr id="23" name="正方形/長方形 22"/>
          <p:cNvSpPr/>
          <p:nvPr/>
        </p:nvSpPr>
        <p:spPr>
          <a:xfrm>
            <a:off x="3581400" y="986135"/>
            <a:ext cx="1659829" cy="461665"/>
          </a:xfrm>
          <a:prstGeom prst="rect">
            <a:avLst/>
          </a:prstGeom>
        </p:spPr>
        <p:txBody>
          <a:bodyPr wrap="none">
            <a:spAutoFit/>
          </a:bodyPr>
          <a:lstStyle/>
          <a:p>
            <a:r>
              <a:rPr lang="en-US" altLang="ja-JP" sz="2400" dirty="0" smtClean="0"/>
              <a:t>12/18(76.9)</a:t>
            </a:r>
            <a:endParaRPr lang="ja-JP" alt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639762"/>
          </a:xfrm>
        </p:spPr>
        <p:txBody>
          <a:bodyPr>
            <a:normAutofit fontScale="90000"/>
          </a:bodyPr>
          <a:lstStyle/>
          <a:p>
            <a:r>
              <a:rPr lang="en-US" altLang="ja-JP" dirty="0" smtClean="0"/>
              <a:t>5. </a:t>
            </a:r>
            <a:r>
              <a:rPr lang="ja-JP" altLang="en-US" dirty="0" smtClean="0"/>
              <a:t>まとめ</a:t>
            </a:r>
            <a:endParaRPr lang="ja-JP" altLang="en-US" dirty="0"/>
          </a:p>
        </p:txBody>
      </p:sp>
      <p:sp>
        <p:nvSpPr>
          <p:cNvPr id="3" name="コンテンツ プレースホルダ 2"/>
          <p:cNvSpPr>
            <a:spLocks noGrp="1"/>
          </p:cNvSpPr>
          <p:nvPr>
            <p:ph idx="1"/>
          </p:nvPr>
        </p:nvSpPr>
        <p:spPr>
          <a:xfrm>
            <a:off x="0" y="609600"/>
            <a:ext cx="9144000" cy="6248400"/>
          </a:xfrm>
        </p:spPr>
        <p:txBody>
          <a:bodyPr>
            <a:normAutofit/>
          </a:bodyPr>
          <a:lstStyle/>
          <a:p>
            <a:pPr>
              <a:buNone/>
            </a:pPr>
            <a:endParaRPr lang="en-US" altLang="ja-JP" dirty="0" smtClean="0"/>
          </a:p>
          <a:p>
            <a:pPr>
              <a:buNone/>
            </a:pPr>
            <a:r>
              <a:rPr lang="ja-JP" altLang="en-US" dirty="0" smtClean="0"/>
              <a:t>・</a:t>
            </a:r>
            <a:r>
              <a:rPr lang="en-US" altLang="ja-JP" dirty="0" smtClean="0"/>
              <a:t> </a:t>
            </a:r>
            <a:r>
              <a:rPr lang="ja-JP" altLang="en-US" dirty="0" smtClean="0"/>
              <a:t>子衛星２機による観測では電子密度の増分は通常は見られないが、２例電離層の存在を示唆しうる観測があった。</a:t>
            </a:r>
            <a:endParaRPr lang="en-US" altLang="ja-JP" dirty="0" smtClean="0"/>
          </a:p>
          <a:p>
            <a:pPr>
              <a:buNone/>
            </a:pPr>
            <a:r>
              <a:rPr lang="en-US" altLang="ja-JP" dirty="0" smtClean="0"/>
              <a:t>		→	</a:t>
            </a:r>
            <a:r>
              <a:rPr lang="ja-JP" altLang="en-US" dirty="0" smtClean="0">
                <a:solidFill>
                  <a:srgbClr val="0000FF"/>
                </a:solidFill>
              </a:rPr>
              <a:t>何らかの条件の下で突発的に</a:t>
            </a:r>
            <a:r>
              <a:rPr lang="ja-JP" altLang="en-US" dirty="0" smtClean="0"/>
              <a:t>電離層が</a:t>
            </a:r>
            <a:endParaRPr lang="en-US" altLang="ja-JP" dirty="0" smtClean="0"/>
          </a:p>
          <a:p>
            <a:pPr>
              <a:buNone/>
            </a:pPr>
            <a:r>
              <a:rPr lang="en-US" altLang="ja-JP" dirty="0" smtClean="0"/>
              <a:t>				</a:t>
            </a:r>
            <a:r>
              <a:rPr lang="ja-JP" altLang="en-US" dirty="0" smtClean="0"/>
              <a:t>生じる可能性がある？</a:t>
            </a:r>
            <a:endParaRPr lang="en-US" altLang="ja-JP" dirty="0" smtClean="0"/>
          </a:p>
          <a:p>
            <a:pPr>
              <a:buNone/>
            </a:pPr>
            <a:endParaRPr lang="en-US" altLang="ja-JP" dirty="0" smtClean="0"/>
          </a:p>
          <a:p>
            <a:pPr>
              <a:buNone/>
            </a:pPr>
            <a:r>
              <a:rPr lang="ja-JP" altLang="en-US" dirty="0" smtClean="0"/>
              <a:t>・</a:t>
            </a:r>
            <a:r>
              <a:rPr lang="en-US" altLang="ja-JP" dirty="0" smtClean="0"/>
              <a:t> </a:t>
            </a:r>
            <a:r>
              <a:rPr lang="ja-JP" altLang="en-US" dirty="0" smtClean="0"/>
              <a:t>準周期的な変動が見られるため、この原因の究明を急ぐ。また（上記の電離層が真に存在するようであれば）生成メカニズムや理論モデルを構築する。</a:t>
            </a:r>
            <a:endParaRPr lang="en-US" altLang="ja-JP" dirty="0" smtClean="0"/>
          </a:p>
          <a:p>
            <a:pPr>
              <a:buNone/>
            </a:pPr>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lang="ja-JP" altLang="en-US"/>
          </a:p>
        </p:txBody>
      </p:sp>
      <p:sp>
        <p:nvSpPr>
          <p:cNvPr id="3" name="コンテンツ プレースホルダ 2"/>
          <p:cNvSpPr>
            <a:spLocks noGrp="1"/>
          </p:cNvSpPr>
          <p:nvPr>
            <p:ph idx="1"/>
          </p:nvPr>
        </p:nvSpPr>
        <p:spPr/>
        <p:txBody>
          <a:bodyPr/>
          <a:lstStyle/>
          <a:p>
            <a:pPr>
              <a:buNone/>
            </a:pPr>
            <a:endParaRPr lang="en-US" altLang="ja-JP" dirty="0" smtClean="0"/>
          </a:p>
          <a:p>
            <a:pPr>
              <a:buNone/>
            </a:pPr>
            <a:endParaRPr lang="en-US" altLang="ja-JP" dirty="0" smtClean="0"/>
          </a:p>
          <a:p>
            <a:pPr algn="ctr">
              <a:buNone/>
            </a:pPr>
            <a:r>
              <a:rPr lang="ja-JP" altLang="en-US" sz="4800" dirty="0" smtClean="0"/>
              <a:t>１．月の電離層について</a:t>
            </a:r>
            <a:endParaRPr lang="ja-JP" altLang="en-US" sz="4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990600"/>
            <a:ext cx="9144000" cy="5257800"/>
          </a:xfrm>
        </p:spPr>
        <p:txBody>
          <a:bodyPr>
            <a:normAutofit lnSpcReduction="10000"/>
          </a:bodyPr>
          <a:lstStyle/>
          <a:p>
            <a:pPr>
              <a:buNone/>
            </a:pPr>
            <a:r>
              <a:rPr lang="ja-JP" altLang="en-US" sz="2400" dirty="0" smtClean="0">
                <a:solidFill>
                  <a:srgbClr val="A11915"/>
                </a:solidFill>
              </a:rPr>
              <a:t>＜肯定派＞</a:t>
            </a:r>
            <a:endParaRPr lang="en-US" altLang="ja-JP" sz="2400" dirty="0" smtClean="0">
              <a:solidFill>
                <a:srgbClr val="A11915"/>
              </a:solidFill>
            </a:endParaRPr>
          </a:p>
          <a:p>
            <a:pPr>
              <a:buNone/>
            </a:pPr>
            <a:r>
              <a:rPr lang="ja-JP" altLang="en-US" sz="2400" dirty="0" smtClean="0"/>
              <a:t>・１９５０</a:t>
            </a:r>
            <a:r>
              <a:rPr lang="en-US" altLang="ja-JP" sz="2400" dirty="0" err="1" smtClean="0"/>
              <a:t>〜</a:t>
            </a:r>
            <a:r>
              <a:rPr lang="ja-JP" altLang="en-US" sz="2400" dirty="0" smtClean="0"/>
              <a:t>１９６０年代に行われた電波天体からの</a:t>
            </a:r>
            <a:endParaRPr lang="en-US" altLang="ja-JP" sz="2400" dirty="0" smtClean="0"/>
          </a:p>
          <a:p>
            <a:pPr>
              <a:buNone/>
            </a:pPr>
            <a:r>
              <a:rPr lang="ja-JP" altLang="ja-JP" sz="2400" dirty="0"/>
              <a:t>　</a:t>
            </a:r>
            <a:r>
              <a:rPr lang="ja-JP" altLang="en-US" sz="2400" dirty="0" smtClean="0"/>
              <a:t>電波の</a:t>
            </a:r>
            <a:r>
              <a:rPr lang="ja-JP" altLang="en-US" sz="2400" dirty="0" smtClean="0">
                <a:solidFill>
                  <a:srgbClr val="0000FF"/>
                </a:solidFill>
              </a:rPr>
              <a:t>月周縁部における屈折</a:t>
            </a:r>
            <a:r>
              <a:rPr lang="ja-JP" altLang="en-US" sz="2400" dirty="0" smtClean="0"/>
              <a:t>の観測</a:t>
            </a:r>
            <a:endParaRPr lang="en-US" altLang="ja-JP" sz="2400" dirty="0" smtClean="0"/>
          </a:p>
          <a:p>
            <a:pPr>
              <a:buNone/>
            </a:pPr>
            <a:r>
              <a:rPr lang="ja-JP" altLang="en-US" sz="2400" dirty="0" smtClean="0"/>
              <a:t>・１９７０年代の</a:t>
            </a:r>
            <a:r>
              <a:rPr lang="en-US" altLang="ja-JP" sz="2400" dirty="0" smtClean="0">
                <a:solidFill>
                  <a:srgbClr val="008000"/>
                </a:solidFill>
              </a:rPr>
              <a:t>Luna Mission</a:t>
            </a:r>
            <a:r>
              <a:rPr lang="ja-JP" altLang="en-US" sz="2400" dirty="0" smtClean="0"/>
              <a:t>での電波掩蔽観測</a:t>
            </a:r>
            <a:endParaRPr lang="en-US" altLang="ja-JP" sz="2400" dirty="0" smtClean="0"/>
          </a:p>
          <a:p>
            <a:pPr>
              <a:buNone/>
            </a:pPr>
            <a:endParaRPr lang="en-US" altLang="ja-JP" sz="2400" dirty="0" smtClean="0"/>
          </a:p>
          <a:p>
            <a:pPr>
              <a:buNone/>
            </a:pPr>
            <a:r>
              <a:rPr lang="ja-JP" altLang="en-US" sz="2400" dirty="0" smtClean="0">
                <a:solidFill>
                  <a:srgbClr val="A11915"/>
                </a:solidFill>
              </a:rPr>
              <a:t>＜否定派＞</a:t>
            </a:r>
            <a:endParaRPr lang="en-US" altLang="ja-JP" sz="2400" dirty="0" smtClean="0">
              <a:solidFill>
                <a:srgbClr val="A11915"/>
              </a:solidFill>
            </a:endParaRPr>
          </a:p>
          <a:p>
            <a:pPr>
              <a:buNone/>
            </a:pPr>
            <a:r>
              <a:rPr lang="ja-JP" altLang="en-US" sz="2400" dirty="0" smtClean="0"/>
              <a:t>・</a:t>
            </a:r>
            <a:r>
              <a:rPr lang="ja-JP" altLang="en-US" sz="2400" dirty="0" smtClean="0">
                <a:solidFill>
                  <a:srgbClr val="000090"/>
                </a:solidFill>
              </a:rPr>
              <a:t>太陽風</a:t>
            </a:r>
            <a:r>
              <a:rPr lang="ja-JP" altLang="en-US" sz="2400" smtClean="0"/>
              <a:t>によるプラズマの</a:t>
            </a:r>
            <a:r>
              <a:rPr lang="ja-JP" altLang="en-US" sz="2400" dirty="0" smtClean="0"/>
              <a:t>剥ぎ取り効果</a:t>
            </a:r>
            <a:endParaRPr lang="en-US" altLang="ja-JP" sz="2400" dirty="0" smtClean="0"/>
          </a:p>
          <a:p>
            <a:pPr>
              <a:buNone/>
            </a:pPr>
            <a:r>
              <a:rPr lang="ja-JP" altLang="en-US" sz="2400" dirty="0" smtClean="0"/>
              <a:t>・月の</a:t>
            </a:r>
            <a:r>
              <a:rPr lang="ja-JP" altLang="en-US" sz="2400" dirty="0" smtClean="0">
                <a:solidFill>
                  <a:srgbClr val="008000"/>
                </a:solidFill>
              </a:rPr>
              <a:t>大気の稀薄さ</a:t>
            </a:r>
            <a:endParaRPr lang="en-US" altLang="ja-JP" sz="2400" dirty="0" smtClean="0">
              <a:solidFill>
                <a:srgbClr val="008000"/>
              </a:solidFill>
            </a:endParaRPr>
          </a:p>
          <a:p>
            <a:pPr>
              <a:buNone/>
            </a:pPr>
            <a:r>
              <a:rPr lang="ja-JP" altLang="en-US" sz="2400" dirty="0" smtClean="0"/>
              <a:t>・月の電離層の存在を</a:t>
            </a:r>
            <a:r>
              <a:rPr lang="ja-JP" altLang="en-US" sz="2400" dirty="0" smtClean="0">
                <a:solidFill>
                  <a:srgbClr val="FF0000"/>
                </a:solidFill>
              </a:rPr>
              <a:t>否定する</a:t>
            </a:r>
            <a:r>
              <a:rPr lang="ja-JP" altLang="en-US" sz="2400" dirty="0" smtClean="0"/>
              <a:t>観測の存在</a:t>
            </a:r>
            <a:endParaRPr lang="en-US" altLang="ja-JP" sz="2400" dirty="0" smtClean="0"/>
          </a:p>
          <a:p>
            <a:pPr>
              <a:buNone/>
            </a:pPr>
            <a:endParaRPr lang="en-US" altLang="ja-JP" sz="2400" dirty="0" smtClean="0"/>
          </a:p>
          <a:p>
            <a:pPr>
              <a:buNone/>
            </a:pPr>
            <a:endParaRPr lang="en-US" altLang="ja-JP" sz="2400" dirty="0" smtClean="0"/>
          </a:p>
          <a:p>
            <a:pPr algn="ctr">
              <a:buNone/>
            </a:pPr>
            <a:r>
              <a:rPr lang="ja-JP" altLang="en-US" sz="2400" dirty="0" smtClean="0"/>
              <a:t>　もし月に電離層があれば我々の月環境に対する考えが誤りであることになるため、</a:t>
            </a:r>
            <a:r>
              <a:rPr lang="ja-JP" altLang="en-US" sz="2400" dirty="0" smtClean="0">
                <a:solidFill>
                  <a:srgbClr val="FF0000"/>
                </a:solidFill>
              </a:rPr>
              <a:t>決定的な結論</a:t>
            </a:r>
            <a:r>
              <a:rPr lang="ja-JP" altLang="en-US" sz="2400" dirty="0" smtClean="0"/>
              <a:t>を得ることが重要である！！</a:t>
            </a:r>
            <a:endParaRPr lang="ja-JP" altLang="en-US" sz="2400" dirty="0"/>
          </a:p>
        </p:txBody>
      </p:sp>
      <p:sp>
        <p:nvSpPr>
          <p:cNvPr id="4" name="下矢印 3"/>
          <p:cNvSpPr/>
          <p:nvPr/>
        </p:nvSpPr>
        <p:spPr>
          <a:xfrm>
            <a:off x="4343400" y="4876800"/>
            <a:ext cx="457200" cy="457200"/>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右中かっこ 5"/>
          <p:cNvSpPr/>
          <p:nvPr/>
        </p:nvSpPr>
        <p:spPr>
          <a:xfrm>
            <a:off x="6324600" y="1371600"/>
            <a:ext cx="609600" cy="1143000"/>
          </a:xfrm>
          <a:prstGeom prst="rightBrace">
            <a:avLst>
              <a:gd name="adj1" fmla="val 8333"/>
              <a:gd name="adj2" fmla="val 50000"/>
            </a:avLst>
          </a:prstGeom>
          <a:ln w="57150" cap="flat" cmpd="sng" algn="ctr">
            <a:solidFill>
              <a:srgbClr val="000000"/>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ln w="38100" cmpd="sng">
                <a:solidFill>
                  <a:schemeClr val="tx1"/>
                </a:solidFill>
              </a:ln>
              <a:solidFill>
                <a:schemeClr val="tx1">
                  <a:lumMod val="95000"/>
                  <a:lumOff val="5000"/>
                </a:schemeClr>
              </a:solidFill>
            </a:endParaRPr>
          </a:p>
        </p:txBody>
      </p:sp>
      <p:sp>
        <p:nvSpPr>
          <p:cNvPr id="7" name="右中かっこ 6"/>
          <p:cNvSpPr/>
          <p:nvPr/>
        </p:nvSpPr>
        <p:spPr>
          <a:xfrm>
            <a:off x="5715000" y="3352800"/>
            <a:ext cx="381000" cy="914400"/>
          </a:xfrm>
          <a:prstGeom prst="rightBrace">
            <a:avLst/>
          </a:prstGeom>
          <a:ln w="5715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solidFill>
                <a:srgbClr val="000000"/>
              </a:solidFill>
            </a:endParaRPr>
          </a:p>
        </p:txBody>
      </p:sp>
      <p:sp>
        <p:nvSpPr>
          <p:cNvPr id="8" name="正方形/長方形 7"/>
          <p:cNvSpPr/>
          <p:nvPr/>
        </p:nvSpPr>
        <p:spPr>
          <a:xfrm>
            <a:off x="6858000" y="1447800"/>
            <a:ext cx="1980029" cy="954107"/>
          </a:xfrm>
          <a:prstGeom prst="rect">
            <a:avLst/>
          </a:prstGeom>
        </p:spPr>
        <p:txBody>
          <a:bodyPr wrap="none">
            <a:spAutoFit/>
          </a:bodyPr>
          <a:lstStyle/>
          <a:p>
            <a:r>
              <a:rPr lang="ja-JP" altLang="en-US" sz="2800" dirty="0" smtClean="0">
                <a:solidFill>
                  <a:srgbClr val="000000"/>
                </a:solidFill>
              </a:rPr>
              <a:t>電子密度が</a:t>
            </a:r>
            <a:endParaRPr lang="en-US" altLang="ja-JP" sz="2800" dirty="0" smtClean="0">
              <a:solidFill>
                <a:srgbClr val="000000"/>
              </a:solidFill>
            </a:endParaRPr>
          </a:p>
          <a:p>
            <a:r>
              <a:rPr lang="ja-JP" altLang="en-US" sz="2800" b="1" dirty="0" smtClean="0">
                <a:solidFill>
                  <a:srgbClr val="0000FF"/>
                </a:solidFill>
              </a:rPr>
              <a:t>数百個</a:t>
            </a:r>
            <a:r>
              <a:rPr lang="en-US" altLang="ja-JP" sz="2800" b="1" dirty="0" smtClean="0">
                <a:solidFill>
                  <a:srgbClr val="0000FF"/>
                </a:solidFill>
              </a:rPr>
              <a:t>cm</a:t>
            </a:r>
            <a:r>
              <a:rPr lang="en-US" altLang="ja-JP" sz="2800" b="1" baseline="30000" dirty="0" smtClean="0">
                <a:solidFill>
                  <a:srgbClr val="0000FF"/>
                </a:solidFill>
              </a:rPr>
              <a:t>-3</a:t>
            </a:r>
            <a:endParaRPr lang="ja-JP" altLang="en-US" sz="2800" b="1" baseline="30000" dirty="0">
              <a:solidFill>
                <a:srgbClr val="0000FF"/>
              </a:solidFill>
            </a:endParaRPr>
          </a:p>
        </p:txBody>
      </p:sp>
      <p:sp>
        <p:nvSpPr>
          <p:cNvPr id="9" name="正方形/長方形 8"/>
          <p:cNvSpPr/>
          <p:nvPr/>
        </p:nvSpPr>
        <p:spPr>
          <a:xfrm>
            <a:off x="6019800" y="3352800"/>
            <a:ext cx="3283771" cy="954107"/>
          </a:xfrm>
          <a:prstGeom prst="rect">
            <a:avLst/>
          </a:prstGeom>
        </p:spPr>
        <p:txBody>
          <a:bodyPr wrap="none">
            <a:spAutoFit/>
          </a:bodyPr>
          <a:lstStyle/>
          <a:p>
            <a:r>
              <a:rPr lang="ja-JP" altLang="en-US" sz="2800" dirty="0" smtClean="0"/>
              <a:t>理論的に見積もっ</a:t>
            </a:r>
            <a:endParaRPr lang="en-US" altLang="ja-JP" sz="2800" dirty="0" smtClean="0"/>
          </a:p>
          <a:p>
            <a:r>
              <a:rPr lang="ja-JP" altLang="en-US" sz="2800" dirty="0" smtClean="0"/>
              <a:t>て電子密度が</a:t>
            </a:r>
            <a:r>
              <a:rPr lang="ja-JP" altLang="en-US" sz="2800" b="1" dirty="0" smtClean="0">
                <a:solidFill>
                  <a:srgbClr val="0000FF"/>
                </a:solidFill>
              </a:rPr>
              <a:t>１</a:t>
            </a:r>
            <a:r>
              <a:rPr lang="en-US" altLang="ja-JP" sz="2800" b="1" dirty="0" smtClean="0">
                <a:solidFill>
                  <a:srgbClr val="0000FF"/>
                </a:solidFill>
              </a:rPr>
              <a:t>cm</a:t>
            </a:r>
            <a:r>
              <a:rPr lang="en-US" altLang="ja-JP" sz="2800" b="1" baseline="30000" dirty="0" smtClean="0">
                <a:solidFill>
                  <a:srgbClr val="0000FF"/>
                </a:solidFill>
              </a:rPr>
              <a:t>-3</a:t>
            </a:r>
            <a:endParaRPr lang="ja-JP" altLang="en-US" sz="2800" b="1" baseline="30000" dirty="0">
              <a:solidFill>
                <a:srgbClr val="0000FF"/>
              </a:solidFill>
            </a:endParaRPr>
          </a:p>
        </p:txBody>
      </p:sp>
      <p:sp>
        <p:nvSpPr>
          <p:cNvPr id="10" name="タイトル 9"/>
          <p:cNvSpPr>
            <a:spLocks noGrp="1"/>
          </p:cNvSpPr>
          <p:nvPr>
            <p:ph type="title"/>
          </p:nvPr>
        </p:nvSpPr>
        <p:spPr>
          <a:xfrm>
            <a:off x="457200" y="0"/>
            <a:ext cx="8229600" cy="990600"/>
          </a:xfrm>
        </p:spPr>
        <p:txBody>
          <a:bodyPr/>
          <a:lstStyle/>
          <a:p>
            <a:r>
              <a:rPr lang="ja-JP" altLang="en-US" dirty="0" smtClean="0"/>
              <a:t>背景（月に電離層はあるか？）</a:t>
            </a:r>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600200"/>
            <a:ext cx="9144000" cy="5257800"/>
          </a:xfrm>
        </p:spPr>
        <p:txBody>
          <a:bodyPr/>
          <a:lstStyle/>
          <a:p>
            <a:pPr>
              <a:buNone/>
            </a:pPr>
            <a:endParaRPr lang="ja-JP" altLang="en-US" dirty="0"/>
          </a:p>
        </p:txBody>
      </p:sp>
      <p:pic>
        <p:nvPicPr>
          <p:cNvPr id="5" name="図 4"/>
          <p:cNvPicPr>
            <a:picLocks noChangeAspect="1"/>
          </p:cNvPicPr>
          <p:nvPr/>
        </p:nvPicPr>
        <p:blipFill>
          <a:blip r:embed="rId3"/>
          <a:stretch>
            <a:fillRect/>
          </a:stretch>
        </p:blipFill>
        <p:spPr>
          <a:xfrm>
            <a:off x="1143000" y="838200"/>
            <a:ext cx="6781800" cy="5097840"/>
          </a:xfrm>
          <a:prstGeom prst="rect">
            <a:avLst/>
          </a:prstGeom>
        </p:spPr>
      </p:pic>
      <p:sp>
        <p:nvSpPr>
          <p:cNvPr id="6" name="正方形/長方形 5"/>
          <p:cNvSpPr/>
          <p:nvPr/>
        </p:nvSpPr>
        <p:spPr>
          <a:xfrm>
            <a:off x="6553200" y="6260068"/>
            <a:ext cx="2369121" cy="369332"/>
          </a:xfrm>
          <a:prstGeom prst="rect">
            <a:avLst/>
          </a:prstGeom>
        </p:spPr>
        <p:txBody>
          <a:bodyPr wrap="none">
            <a:spAutoFit/>
          </a:bodyPr>
          <a:lstStyle/>
          <a:p>
            <a:r>
              <a:rPr lang="en-US" altLang="ja-JP" dirty="0" err="1" smtClean="0"/>
              <a:t>A.S.Vyshlov</a:t>
            </a:r>
            <a:r>
              <a:rPr lang="en-US" altLang="ja-JP" dirty="0" smtClean="0"/>
              <a:t> et al.(1976)</a:t>
            </a:r>
            <a:endParaRPr lang="ja-JP" altLang="en-US" dirty="0"/>
          </a:p>
        </p:txBody>
      </p:sp>
      <p:sp>
        <p:nvSpPr>
          <p:cNvPr id="7" name="正方形/長方形 6"/>
          <p:cNvSpPr/>
          <p:nvPr/>
        </p:nvSpPr>
        <p:spPr>
          <a:xfrm>
            <a:off x="1752600" y="773668"/>
            <a:ext cx="1493768" cy="461665"/>
          </a:xfrm>
          <a:prstGeom prst="rect">
            <a:avLst/>
          </a:prstGeom>
        </p:spPr>
        <p:txBody>
          <a:bodyPr wrap="none">
            <a:spAutoFit/>
          </a:bodyPr>
          <a:lstStyle/>
          <a:p>
            <a:r>
              <a:rPr lang="ja-JP" altLang="en-US" sz="2400" dirty="0" smtClean="0"/>
              <a:t>高度（</a:t>
            </a:r>
            <a:r>
              <a:rPr lang="en-US" altLang="ja-JP" sz="2400" dirty="0" smtClean="0"/>
              <a:t>km</a:t>
            </a:r>
            <a:r>
              <a:rPr lang="ja-JP" altLang="en-US" sz="2400" dirty="0" smtClean="0"/>
              <a:t>）</a:t>
            </a:r>
            <a:endParaRPr lang="ja-JP" altLang="en-US" sz="2400" dirty="0"/>
          </a:p>
        </p:txBody>
      </p:sp>
      <p:sp>
        <p:nvSpPr>
          <p:cNvPr id="8" name="正方形/長方形 7"/>
          <p:cNvSpPr/>
          <p:nvPr/>
        </p:nvSpPr>
        <p:spPr>
          <a:xfrm>
            <a:off x="6934200" y="5100935"/>
            <a:ext cx="2266366" cy="461665"/>
          </a:xfrm>
          <a:prstGeom prst="rect">
            <a:avLst/>
          </a:prstGeom>
        </p:spPr>
        <p:txBody>
          <a:bodyPr wrap="none">
            <a:spAutoFit/>
          </a:bodyPr>
          <a:lstStyle/>
          <a:p>
            <a:r>
              <a:rPr lang="ja-JP" altLang="en-US" sz="2400" dirty="0" smtClean="0"/>
              <a:t>電子密度（</a:t>
            </a:r>
            <a:r>
              <a:rPr lang="en-US" altLang="ja-JP" sz="2400" dirty="0" smtClean="0"/>
              <a:t>cm</a:t>
            </a:r>
            <a:r>
              <a:rPr lang="en-US" altLang="ja-JP" sz="2400" baseline="30000" dirty="0" smtClean="0"/>
              <a:t>-3</a:t>
            </a:r>
            <a:r>
              <a:rPr lang="ja-JP" altLang="en-US" sz="2400" dirty="0" smtClean="0"/>
              <a:t>）</a:t>
            </a:r>
            <a:endParaRPr lang="ja-JP" altLang="en-US" sz="2400" dirty="0"/>
          </a:p>
        </p:txBody>
      </p:sp>
      <p:sp>
        <p:nvSpPr>
          <p:cNvPr id="9" name="正方形/長方形 8"/>
          <p:cNvSpPr/>
          <p:nvPr/>
        </p:nvSpPr>
        <p:spPr>
          <a:xfrm>
            <a:off x="2931957" y="6260068"/>
            <a:ext cx="3468843" cy="369332"/>
          </a:xfrm>
          <a:prstGeom prst="rect">
            <a:avLst/>
          </a:prstGeom>
        </p:spPr>
        <p:txBody>
          <a:bodyPr wrap="none">
            <a:spAutoFit/>
          </a:bodyPr>
          <a:lstStyle/>
          <a:p>
            <a:r>
              <a:rPr lang="ja-JP" altLang="en-US" dirty="0" smtClean="0"/>
              <a:t>過去の</a:t>
            </a:r>
            <a:r>
              <a:rPr lang="en-US" altLang="ja-JP" dirty="0" smtClean="0"/>
              <a:t>Luna Mission</a:t>
            </a:r>
            <a:r>
              <a:rPr lang="ja-JP" altLang="en-US" dirty="0" smtClean="0"/>
              <a:t>での観測結果</a:t>
            </a:r>
            <a:endParaRPr lang="ja-JP" altLang="en-US" dirty="0"/>
          </a:p>
        </p:txBody>
      </p:sp>
      <p:sp>
        <p:nvSpPr>
          <p:cNvPr id="12" name="正方形/長方形 11"/>
          <p:cNvSpPr/>
          <p:nvPr/>
        </p:nvSpPr>
        <p:spPr>
          <a:xfrm>
            <a:off x="1676400" y="5786735"/>
            <a:ext cx="5763116" cy="461665"/>
          </a:xfrm>
          <a:prstGeom prst="rect">
            <a:avLst/>
          </a:prstGeom>
        </p:spPr>
        <p:txBody>
          <a:bodyPr wrap="none">
            <a:spAutoFit/>
          </a:bodyPr>
          <a:lstStyle/>
          <a:p>
            <a:r>
              <a:rPr lang="en-US" altLang="ja-JP" sz="2400" b="1" dirty="0" smtClean="0"/>
              <a:t>0         200        400        600       800       1000</a:t>
            </a:r>
            <a:endParaRPr lang="ja-JP" altLang="en-US" sz="2400" b="1" dirty="0"/>
          </a:p>
        </p:txBody>
      </p:sp>
      <p:sp>
        <p:nvSpPr>
          <p:cNvPr id="13" name="正方形/長方形 12"/>
          <p:cNvSpPr/>
          <p:nvPr/>
        </p:nvSpPr>
        <p:spPr>
          <a:xfrm>
            <a:off x="990600" y="1527752"/>
            <a:ext cx="713864" cy="4339648"/>
          </a:xfrm>
          <a:prstGeom prst="rect">
            <a:avLst/>
          </a:prstGeom>
        </p:spPr>
        <p:txBody>
          <a:bodyPr wrap="square">
            <a:spAutoFit/>
          </a:bodyPr>
          <a:lstStyle/>
          <a:p>
            <a:r>
              <a:rPr lang="en-US" altLang="ja-JP" sz="2400" b="1" dirty="0" smtClean="0"/>
              <a:t> 50</a:t>
            </a:r>
          </a:p>
          <a:p>
            <a:endParaRPr lang="en-US" altLang="ja-JP" sz="2400" b="1" dirty="0" smtClean="0"/>
          </a:p>
          <a:p>
            <a:r>
              <a:rPr lang="en-US" altLang="ja-JP" sz="2400" b="1" dirty="0" smtClean="0"/>
              <a:t> 40</a:t>
            </a:r>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r>
              <a:rPr lang="en-US" altLang="ja-JP" sz="2400" b="1" dirty="0" smtClean="0"/>
              <a:t> 30</a:t>
            </a:r>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r>
              <a:rPr lang="en-US" altLang="ja-JP" sz="2400" b="1" dirty="0" smtClean="0"/>
              <a:t> 20 </a:t>
            </a:r>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endParaRPr lang="en-US" altLang="ja-JP" sz="200" b="1" dirty="0" smtClean="0"/>
          </a:p>
          <a:p>
            <a:r>
              <a:rPr lang="en-US" altLang="ja-JP" sz="2400" b="1" dirty="0" smtClean="0"/>
              <a:t> 10 </a:t>
            </a:r>
          </a:p>
          <a:p>
            <a:endParaRPr lang="en-US" altLang="ja-JP" sz="2400" b="1" dirty="0" smtClean="0"/>
          </a:p>
          <a:p>
            <a:r>
              <a:rPr lang="en-US" altLang="ja-JP" sz="2400" b="1" dirty="0" smtClean="0"/>
              <a:t>  0</a:t>
            </a:r>
            <a:endParaRPr lang="ja-JP" altLang="en-US" sz="2400" b="1" dirty="0"/>
          </a:p>
        </p:txBody>
      </p:sp>
      <p:sp>
        <p:nvSpPr>
          <p:cNvPr id="10" name="正方形/長方形 9"/>
          <p:cNvSpPr/>
          <p:nvPr/>
        </p:nvSpPr>
        <p:spPr>
          <a:xfrm>
            <a:off x="3124200" y="1600200"/>
            <a:ext cx="2243673" cy="461665"/>
          </a:xfrm>
          <a:prstGeom prst="rect">
            <a:avLst/>
          </a:prstGeom>
        </p:spPr>
        <p:txBody>
          <a:bodyPr wrap="none">
            <a:spAutoFit/>
          </a:bodyPr>
          <a:lstStyle/>
          <a:p>
            <a:r>
              <a:rPr lang="en-US" altLang="ja-JP" sz="2400" dirty="0" smtClean="0"/>
              <a:t>1974. 8. 21 (49°)　</a:t>
            </a:r>
            <a:endParaRPr lang="ja-JP" altLang="en-US" sz="2400" dirty="0"/>
          </a:p>
        </p:txBody>
      </p:sp>
      <p:sp>
        <p:nvSpPr>
          <p:cNvPr id="11" name="正方形/長方形 10"/>
          <p:cNvSpPr/>
          <p:nvPr/>
        </p:nvSpPr>
        <p:spPr>
          <a:xfrm>
            <a:off x="3810000" y="2357735"/>
            <a:ext cx="2243673" cy="461665"/>
          </a:xfrm>
          <a:prstGeom prst="rect">
            <a:avLst/>
          </a:prstGeom>
        </p:spPr>
        <p:txBody>
          <a:bodyPr wrap="none">
            <a:spAutoFit/>
          </a:bodyPr>
          <a:lstStyle/>
          <a:p>
            <a:r>
              <a:rPr lang="en-US" altLang="ja-JP" sz="2400" dirty="0" smtClean="0"/>
              <a:t>1974. 8. 19 (74°)　</a:t>
            </a:r>
            <a:endParaRPr lang="ja-JP" altLang="en-US" sz="2400" dirty="0"/>
          </a:p>
        </p:txBody>
      </p:sp>
      <p:sp>
        <p:nvSpPr>
          <p:cNvPr id="14" name="正方形/長方形 13"/>
          <p:cNvSpPr/>
          <p:nvPr/>
        </p:nvSpPr>
        <p:spPr>
          <a:xfrm>
            <a:off x="6248400" y="2895600"/>
            <a:ext cx="2243673" cy="461665"/>
          </a:xfrm>
          <a:prstGeom prst="rect">
            <a:avLst/>
          </a:prstGeom>
        </p:spPr>
        <p:txBody>
          <a:bodyPr wrap="none">
            <a:spAutoFit/>
          </a:bodyPr>
          <a:lstStyle/>
          <a:p>
            <a:r>
              <a:rPr lang="en-US" altLang="ja-JP" sz="2400" dirty="0" smtClean="0"/>
              <a:t>1974. 8. 18 (86°)　</a:t>
            </a:r>
            <a:endParaRPr lang="ja-JP" altLang="en-US" sz="2400" dirty="0"/>
          </a:p>
        </p:txBody>
      </p:sp>
      <p:sp>
        <p:nvSpPr>
          <p:cNvPr id="15" name="正方形/長方形 14"/>
          <p:cNvSpPr/>
          <p:nvPr/>
        </p:nvSpPr>
        <p:spPr>
          <a:xfrm>
            <a:off x="6096000" y="3657600"/>
            <a:ext cx="2243673" cy="461665"/>
          </a:xfrm>
          <a:prstGeom prst="rect">
            <a:avLst/>
          </a:prstGeom>
        </p:spPr>
        <p:txBody>
          <a:bodyPr wrap="none">
            <a:spAutoFit/>
          </a:bodyPr>
          <a:lstStyle/>
          <a:p>
            <a:r>
              <a:rPr lang="en-US" altLang="ja-JP" sz="2400" dirty="0" smtClean="0"/>
              <a:t>1972. 6. 11 (89°)　</a:t>
            </a:r>
            <a:endParaRPr lang="ja-JP"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lang="ja-JP" altLang="en-US"/>
          </a:p>
        </p:txBody>
      </p:sp>
      <p:sp>
        <p:nvSpPr>
          <p:cNvPr id="3" name="コンテンツ プレースホルダ 2"/>
          <p:cNvSpPr>
            <a:spLocks noGrp="1"/>
          </p:cNvSpPr>
          <p:nvPr>
            <p:ph idx="1"/>
          </p:nvPr>
        </p:nvSpPr>
        <p:spPr/>
        <p:txBody>
          <a:bodyPr>
            <a:normAutofit/>
          </a:bodyPr>
          <a:lstStyle/>
          <a:p>
            <a:pPr algn="ctr">
              <a:buNone/>
            </a:pPr>
            <a:endParaRPr lang="en-US" altLang="ja-JP" sz="4800" dirty="0" smtClean="0"/>
          </a:p>
          <a:p>
            <a:pPr algn="ctr">
              <a:buNone/>
            </a:pPr>
            <a:r>
              <a:rPr lang="ja-JP" altLang="en-US" sz="4800" dirty="0" smtClean="0"/>
              <a:t>２．電波科学について（子衛星１機のみを用いた観測）</a:t>
            </a:r>
            <a:endParaRPr lang="ja-JP" altLang="en-US" sz="4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563562"/>
          </a:xfrm>
        </p:spPr>
        <p:txBody>
          <a:bodyPr>
            <a:normAutofit fontScale="90000"/>
          </a:bodyPr>
          <a:lstStyle/>
          <a:p>
            <a:r>
              <a:rPr lang="ja-JP" altLang="en-US" dirty="0" smtClean="0"/>
              <a:t>観測手法（電波科学について）</a:t>
            </a:r>
            <a:endParaRPr lang="ja-JP" altLang="en-US" dirty="0"/>
          </a:p>
        </p:txBody>
      </p:sp>
      <p:sp>
        <p:nvSpPr>
          <p:cNvPr id="3" name="コンテンツ プレースホルダ 2"/>
          <p:cNvSpPr>
            <a:spLocks noGrp="1"/>
          </p:cNvSpPr>
          <p:nvPr>
            <p:ph idx="1"/>
          </p:nvPr>
        </p:nvSpPr>
        <p:spPr>
          <a:xfrm>
            <a:off x="0" y="762000"/>
            <a:ext cx="8686800" cy="5364163"/>
          </a:xfrm>
        </p:spPr>
        <p:txBody>
          <a:bodyPr/>
          <a:lstStyle/>
          <a:p>
            <a:pPr>
              <a:buNone/>
            </a:pPr>
            <a:r>
              <a:rPr lang="ja-JP" altLang="en-US" sz="2400" dirty="0" smtClean="0"/>
              <a:t>月の背後に隠れる時</a:t>
            </a:r>
            <a:r>
              <a:rPr lang="en-US" altLang="ja-JP" sz="2400" dirty="0" smtClean="0"/>
              <a:t>or</a:t>
            </a:r>
            <a:r>
              <a:rPr lang="ja-JP" altLang="en-US" sz="2400" dirty="0" smtClean="0"/>
              <a:t>背後から出てくる</a:t>
            </a:r>
            <a:endParaRPr lang="en-US" altLang="ja-JP" sz="2400" dirty="0" smtClean="0"/>
          </a:p>
          <a:p>
            <a:pPr>
              <a:buNone/>
            </a:pPr>
            <a:r>
              <a:rPr lang="ja-JP" altLang="en-US" sz="2400" dirty="0" smtClean="0"/>
              <a:t>時に、共通の発振器から作られる異なる</a:t>
            </a:r>
            <a:endParaRPr lang="en-US" altLang="ja-JP" sz="2400" dirty="0" smtClean="0"/>
          </a:p>
          <a:p>
            <a:pPr>
              <a:buNone/>
            </a:pPr>
            <a:r>
              <a:rPr lang="ja-JP" altLang="en-US" sz="2400" dirty="0" smtClean="0"/>
              <a:t>送信周波数</a:t>
            </a:r>
            <a:r>
              <a:rPr lang="en-US" altLang="ja-JP" sz="2400" dirty="0" smtClean="0"/>
              <a:t> </a:t>
            </a:r>
            <a:r>
              <a:rPr lang="ja-JP" altLang="en-US" sz="2400" dirty="0" smtClean="0"/>
              <a:t>ｆ</a:t>
            </a:r>
            <a:r>
              <a:rPr lang="en-US" altLang="ja-JP" sz="2400" dirty="0" smtClean="0"/>
              <a:t>1 </a:t>
            </a:r>
            <a:r>
              <a:rPr lang="ja-JP" altLang="en-US" sz="2400" dirty="0" smtClean="0"/>
              <a:t>と</a:t>
            </a:r>
            <a:r>
              <a:rPr lang="en-US" altLang="ja-JP" sz="2400" dirty="0" smtClean="0"/>
              <a:t> </a:t>
            </a:r>
            <a:r>
              <a:rPr lang="ja-JP" altLang="en-US" sz="2400" dirty="0" smtClean="0"/>
              <a:t>ｆ</a:t>
            </a:r>
            <a:r>
              <a:rPr lang="en-US" altLang="ja-JP" sz="2400" dirty="0" smtClean="0"/>
              <a:t>2</a:t>
            </a:r>
            <a:r>
              <a:rPr lang="ja-JP" altLang="en-US" sz="2400" dirty="0" smtClean="0"/>
              <a:t>の電波を同時に受信し、</a:t>
            </a:r>
            <a:endParaRPr lang="en-US" altLang="ja-JP" sz="2400" dirty="0" smtClean="0"/>
          </a:p>
          <a:p>
            <a:pPr>
              <a:buNone/>
            </a:pPr>
            <a:r>
              <a:rPr lang="ja-JP" altLang="en-US" sz="2400" dirty="0" smtClean="0"/>
              <a:t>これらの荷電粒子に対して異なる感度を</a:t>
            </a:r>
            <a:endParaRPr lang="en-US" altLang="ja-JP" sz="2400" dirty="0" smtClean="0"/>
          </a:p>
          <a:p>
            <a:pPr>
              <a:buNone/>
            </a:pPr>
            <a:r>
              <a:rPr lang="ja-JP" altLang="en-US" sz="2400" dirty="0" smtClean="0"/>
              <a:t>持つことを利用して電子密度を計測する。　　</a:t>
            </a:r>
          </a:p>
          <a:p>
            <a:pPr>
              <a:buNone/>
            </a:pPr>
            <a:endParaRPr lang="ja-JP" altLang="en-US" dirty="0"/>
          </a:p>
        </p:txBody>
      </p:sp>
      <p:pic>
        <p:nvPicPr>
          <p:cNvPr id="4" name="図 3"/>
          <p:cNvPicPr>
            <a:picLocks noChangeAspect="1"/>
          </p:cNvPicPr>
          <p:nvPr/>
        </p:nvPicPr>
        <p:blipFill>
          <a:blip r:embed="rId3"/>
          <a:stretch>
            <a:fillRect/>
          </a:stretch>
        </p:blipFill>
        <p:spPr>
          <a:xfrm>
            <a:off x="431800" y="3352800"/>
            <a:ext cx="3606800" cy="1714500"/>
          </a:xfrm>
          <a:prstGeom prst="rect">
            <a:avLst/>
          </a:prstGeom>
        </p:spPr>
      </p:pic>
      <p:pic>
        <p:nvPicPr>
          <p:cNvPr id="5" name="図 4"/>
          <p:cNvPicPr>
            <a:picLocks noChangeAspect="1"/>
          </p:cNvPicPr>
          <p:nvPr/>
        </p:nvPicPr>
        <p:blipFill>
          <a:blip r:embed="rId4"/>
          <a:stretch>
            <a:fillRect/>
          </a:stretch>
        </p:blipFill>
        <p:spPr>
          <a:xfrm>
            <a:off x="228600" y="5715000"/>
            <a:ext cx="6489700" cy="952500"/>
          </a:xfrm>
          <a:prstGeom prst="rect">
            <a:avLst/>
          </a:prstGeom>
        </p:spPr>
      </p:pic>
      <p:pic>
        <p:nvPicPr>
          <p:cNvPr id="6" name="図 5"/>
          <p:cNvPicPr>
            <a:picLocks noChangeAspect="1"/>
          </p:cNvPicPr>
          <p:nvPr/>
        </p:nvPicPr>
        <p:blipFill>
          <a:blip r:embed="rId5"/>
          <a:stretch>
            <a:fillRect/>
          </a:stretch>
        </p:blipFill>
        <p:spPr>
          <a:xfrm>
            <a:off x="139700" y="5232400"/>
            <a:ext cx="3517900" cy="558800"/>
          </a:xfrm>
          <a:prstGeom prst="rect">
            <a:avLst/>
          </a:prstGeom>
        </p:spPr>
      </p:pic>
      <p:sp>
        <p:nvSpPr>
          <p:cNvPr id="7" name="正方形/長方形 6"/>
          <p:cNvSpPr/>
          <p:nvPr/>
        </p:nvSpPr>
        <p:spPr>
          <a:xfrm>
            <a:off x="6019800" y="3406914"/>
            <a:ext cx="2191175" cy="707886"/>
          </a:xfrm>
          <a:prstGeom prst="rect">
            <a:avLst/>
          </a:prstGeom>
        </p:spPr>
        <p:txBody>
          <a:bodyPr wrap="none">
            <a:spAutoFit/>
          </a:bodyPr>
          <a:lstStyle/>
          <a:p>
            <a:r>
              <a:rPr lang="ja-JP" altLang="en-US" sz="2000" b="1" dirty="0" smtClean="0"/>
              <a:t>周波数</a:t>
            </a:r>
            <a:r>
              <a:rPr lang="en-US" altLang="ja-JP" sz="2000" b="1" dirty="0" smtClean="0"/>
              <a:t>f</a:t>
            </a:r>
            <a:r>
              <a:rPr lang="en-US" altLang="ja-JP" b="1" dirty="0" smtClean="0"/>
              <a:t>1</a:t>
            </a:r>
            <a:r>
              <a:rPr lang="ja-JP" altLang="en-US" sz="2000" b="1" dirty="0" smtClean="0"/>
              <a:t>の電波の</a:t>
            </a:r>
            <a:endParaRPr lang="en-US" altLang="ja-JP" sz="2000" b="1" dirty="0" smtClean="0"/>
          </a:p>
          <a:p>
            <a:r>
              <a:rPr lang="ja-JP" altLang="en-US" sz="2000" b="1" dirty="0" smtClean="0"/>
              <a:t>位相のずれ</a:t>
            </a:r>
            <a:endParaRPr lang="ja-JP" altLang="en-US" sz="2000" b="1" dirty="0"/>
          </a:p>
        </p:txBody>
      </p:sp>
      <p:sp>
        <p:nvSpPr>
          <p:cNvPr id="8" name="正方形/長方形 7"/>
          <p:cNvSpPr/>
          <p:nvPr/>
        </p:nvSpPr>
        <p:spPr>
          <a:xfrm>
            <a:off x="6019800" y="4343400"/>
            <a:ext cx="2251312" cy="707886"/>
          </a:xfrm>
          <a:prstGeom prst="rect">
            <a:avLst/>
          </a:prstGeom>
        </p:spPr>
        <p:txBody>
          <a:bodyPr wrap="none">
            <a:spAutoFit/>
          </a:bodyPr>
          <a:lstStyle/>
          <a:p>
            <a:r>
              <a:rPr lang="ja-JP" altLang="en-US" sz="2000" b="1" dirty="0" smtClean="0"/>
              <a:t>周波数ｆ</a:t>
            </a:r>
            <a:r>
              <a:rPr lang="en-US" altLang="ja-JP" b="1" dirty="0" smtClean="0"/>
              <a:t>2</a:t>
            </a:r>
            <a:r>
              <a:rPr lang="ja-JP" altLang="en-US" sz="2000" b="1" dirty="0" smtClean="0"/>
              <a:t>の電波の</a:t>
            </a:r>
            <a:endParaRPr lang="en-US" altLang="ja-JP" sz="2000" b="1" dirty="0" smtClean="0"/>
          </a:p>
          <a:p>
            <a:r>
              <a:rPr lang="ja-JP" altLang="en-US" sz="2000" b="1" dirty="0" smtClean="0"/>
              <a:t>位相のずれ</a:t>
            </a:r>
            <a:endParaRPr lang="ja-JP" altLang="en-US" sz="2000" b="1" dirty="0"/>
          </a:p>
        </p:txBody>
      </p:sp>
      <p:sp>
        <p:nvSpPr>
          <p:cNvPr id="9" name="正方形/長方形 8"/>
          <p:cNvSpPr/>
          <p:nvPr/>
        </p:nvSpPr>
        <p:spPr>
          <a:xfrm>
            <a:off x="7158588" y="5924490"/>
            <a:ext cx="1223412" cy="400110"/>
          </a:xfrm>
          <a:prstGeom prst="rect">
            <a:avLst/>
          </a:prstGeom>
        </p:spPr>
        <p:txBody>
          <a:bodyPr wrap="none">
            <a:spAutoFit/>
          </a:bodyPr>
          <a:lstStyle/>
          <a:p>
            <a:r>
              <a:rPr lang="ja-JP" altLang="en-US" sz="2000" b="1" dirty="0" smtClean="0"/>
              <a:t>位相差分</a:t>
            </a:r>
            <a:endParaRPr lang="ja-JP" altLang="en-US" sz="2000" b="1" dirty="0"/>
          </a:p>
        </p:txBody>
      </p:sp>
      <p:sp>
        <p:nvSpPr>
          <p:cNvPr id="10" name="正方形/長方形 9"/>
          <p:cNvSpPr/>
          <p:nvPr/>
        </p:nvSpPr>
        <p:spPr>
          <a:xfrm>
            <a:off x="3098800" y="3327400"/>
            <a:ext cx="939800" cy="1701800"/>
          </a:xfrm>
          <a:prstGeom prst="rect">
            <a:avLst/>
          </a:prstGeom>
          <a:noFill/>
          <a:ln w="28575" cmpd="sng">
            <a:solidFill>
              <a:srgbClr val="FF0000"/>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en-US" altLang="ja-JP" dirty="0" smtClean="0"/>
          </a:p>
          <a:p>
            <a:pPr algn="ctr"/>
            <a:endParaRPr lang="en-US" altLang="ja-JP" dirty="0" smtClean="0"/>
          </a:p>
          <a:p>
            <a:pPr algn="ctr"/>
            <a:endParaRPr kumimoji="1" lang="ja-JP" altLang="en-US" dirty="0"/>
          </a:p>
        </p:txBody>
      </p:sp>
      <p:pic>
        <p:nvPicPr>
          <p:cNvPr id="12" name="図 11"/>
          <p:cNvPicPr>
            <a:picLocks noChangeAspect="1"/>
          </p:cNvPicPr>
          <p:nvPr/>
        </p:nvPicPr>
        <p:blipFill>
          <a:blip r:embed="rId6"/>
          <a:stretch>
            <a:fillRect/>
          </a:stretch>
        </p:blipFill>
        <p:spPr>
          <a:xfrm>
            <a:off x="5486401" y="609600"/>
            <a:ext cx="3657599" cy="2663686"/>
          </a:xfrm>
          <a:prstGeom prst="rect">
            <a:avLst/>
          </a:prstGeom>
        </p:spPr>
      </p:pic>
      <p:sp>
        <p:nvSpPr>
          <p:cNvPr id="13" name="角丸四角形吹き出し 12"/>
          <p:cNvSpPr/>
          <p:nvPr/>
        </p:nvSpPr>
        <p:spPr>
          <a:xfrm>
            <a:off x="3810000" y="406400"/>
            <a:ext cx="4648200" cy="1346200"/>
          </a:xfrm>
          <a:prstGeom prst="wedgeRoundRectCallout">
            <a:avLst>
              <a:gd name="adj1" fmla="val -54560"/>
              <a:gd name="adj2" fmla="val 166063"/>
              <a:gd name="adj3" fmla="val 16667"/>
            </a:avLst>
          </a:prstGeom>
          <a:solidFill>
            <a:srgbClr val="3EF6FF"/>
          </a:solidFill>
          <a:ln w="1905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i="1" dirty="0" smtClean="0">
                <a:solidFill>
                  <a:schemeClr val="tx1"/>
                </a:solidFill>
              </a:rPr>
              <a:t>ドップラーシフト、中性大気、発振器の不安定の影響による周波数の揺らぎ</a:t>
            </a:r>
            <a:endParaRPr kumimoji="1" lang="en-US" altLang="ja-JP" sz="2000" i="1" dirty="0" smtClean="0">
              <a:solidFill>
                <a:schemeClr val="tx1"/>
              </a:solidFill>
            </a:endParaRPr>
          </a:p>
        </p:txBody>
      </p:sp>
      <p:sp>
        <p:nvSpPr>
          <p:cNvPr id="14" name="正方形/長方形 13"/>
          <p:cNvSpPr/>
          <p:nvPr/>
        </p:nvSpPr>
        <p:spPr>
          <a:xfrm>
            <a:off x="3563794" y="5238690"/>
            <a:ext cx="3263684" cy="400110"/>
          </a:xfrm>
          <a:prstGeom prst="rect">
            <a:avLst/>
          </a:prstGeom>
        </p:spPr>
        <p:txBody>
          <a:bodyPr wrap="none">
            <a:spAutoFit/>
          </a:bodyPr>
          <a:lstStyle/>
          <a:p>
            <a:r>
              <a:rPr lang="en-US" altLang="ja-JP" sz="2000" dirty="0" smtClean="0"/>
              <a:t>Ne : </a:t>
            </a:r>
            <a:r>
              <a:rPr lang="ja-JP" altLang="en-US" sz="2000" dirty="0" smtClean="0"/>
              <a:t>積分電子量</a:t>
            </a:r>
            <a:r>
              <a:rPr lang="en-US" altLang="ja-JP" sz="2000" dirty="0" smtClean="0"/>
              <a:t>   </a:t>
            </a:r>
            <a:r>
              <a:rPr lang="en-US" altLang="ja-JP" sz="2000" dirty="0" err="1" smtClean="0"/>
              <a:t>c</a:t>
            </a:r>
            <a:r>
              <a:rPr lang="en-US" altLang="ja-JP" sz="2000" dirty="0" smtClean="0"/>
              <a:t> : </a:t>
            </a:r>
            <a:r>
              <a:rPr lang="ja-JP" altLang="en-US" sz="2000" dirty="0" smtClean="0"/>
              <a:t>光速</a:t>
            </a:r>
            <a:r>
              <a:rPr lang="en-US" altLang="ja-JP" sz="2000" dirty="0" err="1" smtClean="0"/>
              <a:t>　</a:t>
            </a:r>
            <a:r>
              <a:rPr lang="ja-JP" altLang="en-US" sz="2000" dirty="0" smtClean="0"/>
              <a:t>）</a:t>
            </a:r>
            <a:endParaRPr lang="ja-JP" altLang="en-US" sz="2000" dirty="0"/>
          </a:p>
        </p:txBody>
      </p:sp>
      <p:sp>
        <p:nvSpPr>
          <p:cNvPr id="15" name="正方形/長方形 14"/>
          <p:cNvSpPr/>
          <p:nvPr/>
        </p:nvSpPr>
        <p:spPr>
          <a:xfrm>
            <a:off x="4718" y="5269468"/>
            <a:ext cx="312906" cy="400110"/>
          </a:xfrm>
          <a:prstGeom prst="rect">
            <a:avLst/>
          </a:prstGeom>
        </p:spPr>
        <p:txBody>
          <a:bodyPr wrap="none">
            <a:spAutoFit/>
          </a:bodyPr>
          <a:lstStyle/>
          <a:p>
            <a:r>
              <a:rPr lang="ja-JP" altLang="en-US" sz="2000" dirty="0" smtClean="0"/>
              <a:t>（</a:t>
            </a:r>
            <a:endParaRPr lang="ja-JP"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1" animBg="1"/>
      <p:bldP spid="13"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8438"/>
            <a:ext cx="8229600" cy="639762"/>
          </a:xfrm>
        </p:spPr>
        <p:txBody>
          <a:bodyPr>
            <a:normAutofit fontScale="90000"/>
          </a:bodyPr>
          <a:lstStyle/>
          <a:p>
            <a:r>
              <a:rPr lang="ja-JP" altLang="en-US" dirty="0" smtClean="0"/>
              <a:t>観測手法（</a:t>
            </a:r>
            <a:r>
              <a:rPr lang="en-US" altLang="ja-JP" dirty="0" err="1" smtClean="0"/>
              <a:t>Vstar</a:t>
            </a:r>
            <a:r>
              <a:rPr lang="ja-JP" altLang="en-US" dirty="0" smtClean="0"/>
              <a:t>のみによる方法）</a:t>
            </a:r>
            <a:endParaRPr lang="ja-JP" altLang="en-US" dirty="0"/>
          </a:p>
        </p:txBody>
      </p:sp>
      <p:sp>
        <p:nvSpPr>
          <p:cNvPr id="3" name="コンテンツ プレースホルダ 2"/>
          <p:cNvSpPr>
            <a:spLocks noGrp="1"/>
          </p:cNvSpPr>
          <p:nvPr>
            <p:ph idx="1"/>
          </p:nvPr>
        </p:nvSpPr>
        <p:spPr>
          <a:xfrm>
            <a:off x="0" y="639762"/>
            <a:ext cx="9144000" cy="6218238"/>
          </a:xfrm>
        </p:spPr>
        <p:txBody>
          <a:bodyPr>
            <a:normAutofit/>
          </a:bodyPr>
          <a:lstStyle/>
          <a:p>
            <a:pPr>
              <a:buNone/>
            </a:pPr>
            <a:endParaRPr lang="en-US" altLang="ja-JP" sz="2400" dirty="0" smtClean="0"/>
          </a:p>
          <a:p>
            <a:pPr>
              <a:buNone/>
            </a:pPr>
            <a:endParaRPr lang="en-US" altLang="ja-JP" sz="2400" dirty="0" smtClean="0"/>
          </a:p>
          <a:p>
            <a:pPr>
              <a:buNone/>
            </a:pPr>
            <a:r>
              <a:rPr lang="ja-JP" altLang="ja-JP" sz="2400" dirty="0" smtClean="0"/>
              <a:t>S</a:t>
            </a:r>
            <a:r>
              <a:rPr lang="ja-JP" altLang="en-US" sz="2400" dirty="0" smtClean="0"/>
              <a:t>帯（</a:t>
            </a:r>
            <a:r>
              <a:rPr lang="en-US" altLang="ja-JP" sz="2400" dirty="0" smtClean="0"/>
              <a:t>2.2GHz</a:t>
            </a:r>
            <a:r>
              <a:rPr lang="ja-JP" altLang="en-US" sz="2400" dirty="0" smtClean="0"/>
              <a:t>）と</a:t>
            </a:r>
            <a:r>
              <a:rPr lang="en-US" altLang="ja-JP" sz="2400" dirty="0" smtClean="0"/>
              <a:t>X</a:t>
            </a:r>
            <a:r>
              <a:rPr lang="ja-JP" altLang="en-US" sz="2400" dirty="0" smtClean="0"/>
              <a:t>帯（</a:t>
            </a:r>
            <a:r>
              <a:rPr lang="en-US" altLang="ja-JP" sz="2400" dirty="0" smtClean="0"/>
              <a:t>8.5GHz</a:t>
            </a:r>
            <a:r>
              <a:rPr lang="ja-JP" altLang="en-US" sz="2400" dirty="0" smtClean="0"/>
              <a:t>）を用い</a:t>
            </a:r>
            <a:endParaRPr lang="en-US" altLang="ja-JP" sz="2400" dirty="0" smtClean="0"/>
          </a:p>
          <a:p>
            <a:pPr>
              <a:buNone/>
            </a:pPr>
            <a:r>
              <a:rPr lang="ja-JP" altLang="en-US" sz="2400" dirty="0" smtClean="0"/>
              <a:t>て</a:t>
            </a:r>
            <a:r>
              <a:rPr lang="ja-JP" altLang="ja-JP" sz="2400" dirty="0" smtClean="0"/>
              <a:t>、</a:t>
            </a:r>
            <a:r>
              <a:rPr lang="ja-JP" altLang="en-US" sz="2400" dirty="0" smtClean="0"/>
              <a:t>それぞれの位相の変化の違い</a:t>
            </a:r>
            <a:endParaRPr lang="en-US" altLang="ja-JP" sz="2400" dirty="0" smtClean="0"/>
          </a:p>
          <a:p>
            <a:pPr>
              <a:buNone/>
            </a:pPr>
            <a:r>
              <a:rPr lang="ja-JP" altLang="en-US" sz="2400" dirty="0" smtClean="0"/>
              <a:t>から電子密度を計測する。</a:t>
            </a:r>
            <a:endParaRPr lang="en-US" altLang="ja-JP" sz="2400" dirty="0" smtClean="0"/>
          </a:p>
          <a:p>
            <a:pPr>
              <a:buNone/>
            </a:pPr>
            <a:endParaRPr lang="en-US" altLang="ja-JP" sz="2400" dirty="0" smtClean="0"/>
          </a:p>
          <a:p>
            <a:pPr>
              <a:buNone/>
            </a:pPr>
            <a:r>
              <a:rPr lang="ja-JP" altLang="en-US" sz="2400" dirty="0" smtClean="0"/>
              <a:t>長所：</a:t>
            </a:r>
            <a:r>
              <a:rPr lang="en-US" altLang="ja-JP" sz="2400" dirty="0" smtClean="0"/>
              <a:t>400</a:t>
            </a:r>
            <a:r>
              <a:rPr lang="ja-JP" altLang="en-US" sz="2400" dirty="0" smtClean="0"/>
              <a:t>回以上にわたる観測により</a:t>
            </a:r>
            <a:endParaRPr lang="en-US" altLang="ja-JP" sz="2400" dirty="0" smtClean="0"/>
          </a:p>
          <a:p>
            <a:pPr>
              <a:buNone/>
            </a:pPr>
            <a:r>
              <a:rPr lang="ja-JP" altLang="ja-JP" sz="2400" dirty="0" smtClean="0"/>
              <a:t>　　　　</a:t>
            </a:r>
            <a:r>
              <a:rPr lang="ja-JP" altLang="en-US" sz="2400" dirty="0" smtClean="0">
                <a:solidFill>
                  <a:srgbClr val="008000"/>
                </a:solidFill>
              </a:rPr>
              <a:t>統計的な判断</a:t>
            </a:r>
            <a:r>
              <a:rPr lang="ja-JP" altLang="en-US" sz="2400" dirty="0" smtClean="0"/>
              <a:t>が可能</a:t>
            </a:r>
            <a:endParaRPr lang="en-US" altLang="ja-JP" sz="2400" dirty="0" smtClean="0"/>
          </a:p>
          <a:p>
            <a:pPr>
              <a:buNone/>
            </a:pPr>
            <a:r>
              <a:rPr lang="ja-JP" altLang="en-US" sz="2400" dirty="0" smtClean="0"/>
              <a:t>短所：</a:t>
            </a:r>
            <a:r>
              <a:rPr lang="ja-JP" altLang="en-US" sz="2400" dirty="0" smtClean="0">
                <a:solidFill>
                  <a:srgbClr val="FF0000"/>
                </a:solidFill>
              </a:rPr>
              <a:t>地球電離層</a:t>
            </a:r>
            <a:r>
              <a:rPr lang="ja-JP" altLang="en-US" sz="2400" dirty="0" smtClean="0"/>
              <a:t>や</a:t>
            </a:r>
            <a:r>
              <a:rPr lang="ja-JP" altLang="en-US" sz="2400" dirty="0" smtClean="0">
                <a:solidFill>
                  <a:srgbClr val="0000FF"/>
                </a:solidFill>
              </a:rPr>
              <a:t>宇宙空間</a:t>
            </a:r>
            <a:r>
              <a:rPr lang="ja-JP" altLang="en-US" sz="2400" dirty="0" smtClean="0"/>
              <a:t>の電子　　　</a:t>
            </a:r>
            <a:endParaRPr lang="en-US" altLang="ja-JP" sz="2400" dirty="0" smtClean="0"/>
          </a:p>
          <a:p>
            <a:pPr>
              <a:buNone/>
            </a:pPr>
            <a:r>
              <a:rPr lang="ja-JP" altLang="ja-JP" sz="2400" dirty="0" smtClean="0"/>
              <a:t>　　　　</a:t>
            </a:r>
            <a:r>
              <a:rPr lang="ja-JP" altLang="en-US" sz="2400" dirty="0" smtClean="0"/>
              <a:t>密度の影響を直接受ける</a:t>
            </a:r>
            <a:endParaRPr lang="en-US" altLang="ja-JP" sz="2400" dirty="0" smtClean="0"/>
          </a:p>
          <a:p>
            <a:pPr>
              <a:buNone/>
            </a:pPr>
            <a:endParaRPr lang="en-US" altLang="ja-JP" sz="2400" dirty="0" smtClean="0"/>
          </a:p>
          <a:p>
            <a:pPr>
              <a:buNone/>
            </a:pPr>
            <a:endParaRPr lang="en-US" altLang="ja-JP" sz="2400" dirty="0" smtClean="0"/>
          </a:p>
          <a:p>
            <a:pPr>
              <a:buNone/>
            </a:pPr>
            <a:r>
              <a:rPr lang="ja-JP" altLang="en-US" sz="2400" dirty="0" smtClean="0"/>
              <a:t>　　　　　　</a:t>
            </a:r>
            <a:endParaRPr lang="en-US" altLang="ja-JP" sz="2400" dirty="0" smtClean="0"/>
          </a:p>
          <a:p>
            <a:pPr>
              <a:buNone/>
            </a:pPr>
            <a:endParaRPr lang="ja-JP" altLang="en-US" sz="2400" dirty="0"/>
          </a:p>
        </p:txBody>
      </p:sp>
      <p:pic>
        <p:nvPicPr>
          <p:cNvPr id="8" name="図 7"/>
          <p:cNvPicPr>
            <a:picLocks noChangeAspect="1"/>
          </p:cNvPicPr>
          <p:nvPr/>
        </p:nvPicPr>
        <p:blipFill>
          <a:blip r:embed="rId3"/>
          <a:stretch>
            <a:fillRect/>
          </a:stretch>
        </p:blipFill>
        <p:spPr>
          <a:xfrm>
            <a:off x="4854054" y="1066800"/>
            <a:ext cx="4289946" cy="3124200"/>
          </a:xfrm>
          <a:prstGeom prst="rect">
            <a:avLst/>
          </a:prstGeom>
        </p:spPr>
      </p:pic>
      <p:sp>
        <p:nvSpPr>
          <p:cNvPr id="5" name="下矢印 4"/>
          <p:cNvSpPr/>
          <p:nvPr/>
        </p:nvSpPr>
        <p:spPr>
          <a:xfrm>
            <a:off x="2133600" y="5105400"/>
            <a:ext cx="762000" cy="762000"/>
          </a:xfrm>
          <a:prstGeom prst="downArrow">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0" y="5867400"/>
            <a:ext cx="5912195" cy="461665"/>
          </a:xfrm>
          <a:prstGeom prst="rect">
            <a:avLst/>
          </a:prstGeom>
        </p:spPr>
        <p:txBody>
          <a:bodyPr wrap="none">
            <a:spAutoFit/>
          </a:bodyPr>
          <a:lstStyle/>
          <a:p>
            <a:r>
              <a:rPr lang="ja-JP" altLang="en-US" sz="2400" dirty="0" smtClean="0"/>
              <a:t>月周辺の電子密度を確からしく抽出できない</a:t>
            </a:r>
            <a:endParaRPr lang="ja-JP" altLang="en-US" sz="2400" dirty="0"/>
          </a:p>
        </p:txBody>
      </p:sp>
      <p:pic>
        <p:nvPicPr>
          <p:cNvPr id="7" name="図 6"/>
          <p:cNvPicPr>
            <a:picLocks noChangeAspect="1"/>
          </p:cNvPicPr>
          <p:nvPr/>
        </p:nvPicPr>
        <p:blipFill>
          <a:blip r:embed="rId4"/>
          <a:stretch>
            <a:fillRect/>
          </a:stretch>
        </p:blipFill>
        <p:spPr>
          <a:xfrm>
            <a:off x="6591300" y="4330700"/>
            <a:ext cx="1943100" cy="2222500"/>
          </a:xfrm>
          <a:prstGeom prst="rect">
            <a:avLst/>
          </a:prstGeom>
        </p:spPr>
      </p:pic>
      <p:sp>
        <p:nvSpPr>
          <p:cNvPr id="9" name="正方形/長方形 8"/>
          <p:cNvSpPr/>
          <p:nvPr/>
        </p:nvSpPr>
        <p:spPr>
          <a:xfrm>
            <a:off x="6733907" y="6488668"/>
            <a:ext cx="1800493" cy="369332"/>
          </a:xfrm>
          <a:prstGeom prst="rect">
            <a:avLst/>
          </a:prstGeom>
        </p:spPr>
        <p:txBody>
          <a:bodyPr wrap="none">
            <a:spAutoFit/>
          </a:bodyPr>
          <a:lstStyle/>
          <a:p>
            <a:r>
              <a:rPr lang="ja-JP" altLang="en-US" dirty="0" smtClean="0"/>
              <a:t>子衛星の外観図</a:t>
            </a:r>
            <a:endParaRPr lang="en-US" altLang="ja-JP"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lang="ja-JP" altLang="en-US"/>
          </a:p>
        </p:txBody>
      </p:sp>
      <p:sp>
        <p:nvSpPr>
          <p:cNvPr id="3" name="コンテンツ プレースホルダ 2"/>
          <p:cNvSpPr>
            <a:spLocks noGrp="1"/>
          </p:cNvSpPr>
          <p:nvPr>
            <p:ph idx="1"/>
          </p:nvPr>
        </p:nvSpPr>
        <p:spPr/>
        <p:txBody>
          <a:bodyPr>
            <a:normAutofit/>
          </a:bodyPr>
          <a:lstStyle/>
          <a:p>
            <a:pPr algn="ctr">
              <a:buNone/>
            </a:pPr>
            <a:endParaRPr lang="en-US" altLang="ja-JP" sz="4800" dirty="0" smtClean="0"/>
          </a:p>
          <a:p>
            <a:pPr algn="ctr">
              <a:buNone/>
            </a:pPr>
            <a:r>
              <a:rPr lang="ja-JP" altLang="en-US" sz="4800" dirty="0" smtClean="0"/>
              <a:t>３．子衛星２機を用いた観測</a:t>
            </a:r>
            <a:endParaRPr lang="ja-JP" altLang="en-US" sz="4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2088</TotalTime>
  <Words>1937</Words>
  <Application>Microsoft Macintosh PowerPoint</Application>
  <PresentationFormat>画面に合わせる (4:3)</PresentationFormat>
  <Paragraphs>494</Paragraphs>
  <Slides>28</Slides>
  <Notes>13</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28</vt:i4>
      </vt:variant>
    </vt:vector>
  </HeadingPairs>
  <TitlesOfParts>
    <vt:vector size="29" baseType="lpstr">
      <vt:lpstr>Office テーマ</vt:lpstr>
      <vt:lpstr>かぐや電波科学による 月の電離層の観測</vt:lpstr>
      <vt:lpstr>目次</vt:lpstr>
      <vt:lpstr>スライド 3</vt:lpstr>
      <vt:lpstr>背景（月に電離層はあるか？）</vt:lpstr>
      <vt:lpstr>スライド 5</vt:lpstr>
      <vt:lpstr>スライド 6</vt:lpstr>
      <vt:lpstr>観測手法（電波科学について）</vt:lpstr>
      <vt:lpstr>観測手法（Vstarのみによる方法）</vt:lpstr>
      <vt:lpstr>スライド 9</vt:lpstr>
      <vt:lpstr>観測手法（子衛星２機を用いた同時観測）</vt:lpstr>
      <vt:lpstr>解析手法２ （子衛星２機による観測データの解析）</vt:lpstr>
      <vt:lpstr>解析手法例(2008. 8. 8)</vt:lpstr>
      <vt:lpstr>解析結果（子衛星２機による観測結果）</vt:lpstr>
      <vt:lpstr>解析結果（子衛星２機による観測結果）</vt:lpstr>
      <vt:lpstr>解析結果（子衛星２機による観測結果）</vt:lpstr>
      <vt:lpstr>スライド 16</vt:lpstr>
      <vt:lpstr>考えている要素</vt:lpstr>
      <vt:lpstr>① 中性大気の電離</vt:lpstr>
      <vt:lpstr>① 中性大気の電離(1)</vt:lpstr>
      <vt:lpstr>① 中性大気の電離(2)</vt:lpstr>
      <vt:lpstr>② ダストの光電子放出</vt:lpstr>
      <vt:lpstr>② ダストの光電子放出(1)</vt:lpstr>
      <vt:lpstr>② ダストの光電子放出(2)</vt:lpstr>
      <vt:lpstr>② ダストの光電子放出(3)</vt:lpstr>
      <vt:lpstr>② ダストの光電子放出(4)</vt:lpstr>
      <vt:lpstr>③ 残留磁場による光電子の保護</vt:lpstr>
      <vt:lpstr>③ 残留磁場による光電子の保護 (データはLMAGチームから提供)</vt:lpstr>
      <vt:lpstr>5. まとめ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かぐや子衛星２機による月の電離層の同時掩蔽観測</dc:title>
  <dc:creator>安藤 紘基</dc:creator>
  <cp:lastModifiedBy>安藤 紘基</cp:lastModifiedBy>
  <cp:revision>132</cp:revision>
  <cp:lastPrinted>2009-07-28T10:31:04Z</cp:lastPrinted>
  <dcterms:created xsi:type="dcterms:W3CDTF">2009-07-31T00:33:21Z</dcterms:created>
  <dcterms:modified xsi:type="dcterms:W3CDTF">2009-07-31T00:33:48Z</dcterms:modified>
</cp:coreProperties>
</file>