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321" r:id="rId3"/>
    <p:sldId id="296" r:id="rId4"/>
    <p:sldId id="258" r:id="rId5"/>
    <p:sldId id="331" r:id="rId6"/>
    <p:sldId id="298" r:id="rId7"/>
    <p:sldId id="325" r:id="rId8"/>
    <p:sldId id="324" r:id="rId9"/>
    <p:sldId id="307" r:id="rId10"/>
    <p:sldId id="299" r:id="rId11"/>
    <p:sldId id="305" r:id="rId12"/>
    <p:sldId id="306" r:id="rId13"/>
    <p:sldId id="326" r:id="rId14"/>
    <p:sldId id="309" r:id="rId15"/>
    <p:sldId id="295" r:id="rId16"/>
    <p:sldId id="267" r:id="rId17"/>
    <p:sldId id="268" r:id="rId18"/>
    <p:sldId id="270" r:id="rId19"/>
    <p:sldId id="271" r:id="rId20"/>
    <p:sldId id="327" r:id="rId21"/>
    <p:sldId id="310" r:id="rId22"/>
    <p:sldId id="338" r:id="rId23"/>
    <p:sldId id="280" r:id="rId24"/>
    <p:sldId id="322" r:id="rId25"/>
    <p:sldId id="328" r:id="rId26"/>
    <p:sldId id="339" r:id="rId27"/>
    <p:sldId id="319" r:id="rId28"/>
    <p:sldId id="333" r:id="rId29"/>
    <p:sldId id="329" r:id="rId30"/>
    <p:sldId id="316" r:id="rId31"/>
    <p:sldId id="317" r:id="rId32"/>
    <p:sldId id="315" r:id="rId33"/>
    <p:sldId id="340" r:id="rId34"/>
    <p:sldId id="332" r:id="rId35"/>
    <p:sldId id="341" r:id="rId36"/>
    <p:sldId id="342" r:id="rId37"/>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031" autoAdjust="0"/>
    <p:restoredTop sz="94660"/>
  </p:normalViewPr>
  <p:slideViewPr>
    <p:cSldViewPr>
      <p:cViewPr>
        <p:scale>
          <a:sx n="80" d="100"/>
          <a:sy n="80" d="100"/>
        </p:scale>
        <p:origin x="-1296" y="-16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8C6EE8-7D78-4D9B-B2D7-20B1BD7D755D}" type="datetimeFigureOut">
              <a:rPr kumimoji="1" lang="ja-JP" altLang="en-US" smtClean="0"/>
              <a:pPr/>
              <a:t>2009/5/26</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5F2002-45AD-46C4-9B6F-3099992EF0F1}"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normAutofit/>
          </a:bodyPr>
          <a:lstStyle>
            <a:lvl1pPr>
              <a:defRPr sz="3200" baseline="0">
                <a:latin typeface="Arial" pitchFamily="34" charset="0"/>
              </a:defRPr>
            </a:lvl1pPr>
          </a:lstStyle>
          <a:p>
            <a:r>
              <a:rPr kumimoji="1" lang="ja-JP" altLang="en-US" dirty="0" smtClean="0"/>
              <a:t>マスタ タイトルの書式設定</a:t>
            </a:r>
            <a:endParaRPr kumimoji="1" lang="ja-JP" altLang="en-US" dirty="0"/>
          </a:p>
        </p:txBody>
      </p:sp>
      <p:sp>
        <p:nvSpPr>
          <p:cNvPr id="3" name="サブタイトル 2"/>
          <p:cNvSpPr>
            <a:spLocks noGrp="1"/>
          </p:cNvSpPr>
          <p:nvPr>
            <p:ph type="subTitle" idx="1"/>
          </p:nvPr>
        </p:nvSpPr>
        <p:spPr>
          <a:xfrm>
            <a:off x="1371600" y="3886200"/>
            <a:ext cx="6400800" cy="2257444"/>
          </a:xfrm>
        </p:spPr>
        <p:txBody>
          <a:bodyPr>
            <a:normAutofit/>
          </a:bodyPr>
          <a:lstStyle>
            <a:lvl1pPr marL="0" indent="0" algn="ctr">
              <a:buNone/>
              <a:defRPr sz="2400" baseline="0">
                <a:solidFill>
                  <a:schemeClr val="tx1"/>
                </a:solidFill>
                <a:latin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dirty="0" smtClean="0"/>
              <a:t>マスタ サブタイトルの書式設定</a:t>
            </a:r>
            <a:endParaRPr kumimoji="1" lang="ja-JP" altLang="en-US" dirty="0"/>
          </a:p>
        </p:txBody>
      </p:sp>
      <p:sp>
        <p:nvSpPr>
          <p:cNvPr id="4" name="日付プレースホルダ 3"/>
          <p:cNvSpPr>
            <a:spLocks noGrp="1"/>
          </p:cNvSpPr>
          <p:nvPr>
            <p:ph type="dt" sz="half" idx="10"/>
          </p:nvPr>
        </p:nvSpPr>
        <p:spPr/>
        <p:txBody>
          <a:bodyPr/>
          <a:lstStyle/>
          <a:p>
            <a:fld id="{944BF4EA-3226-4631-8768-FA827B48C699}" type="datetimeFigureOut">
              <a:rPr kumimoji="1" lang="ja-JP" altLang="en-US" smtClean="0"/>
              <a:pPr/>
              <a:t>2009/5/26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A432915-AAA4-4BE1-95E5-952FAD7A6821}"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944BF4EA-3226-4631-8768-FA827B48C699}" type="datetimeFigureOut">
              <a:rPr kumimoji="1" lang="ja-JP" altLang="en-US" smtClean="0"/>
              <a:pPr/>
              <a:t>2009/5/26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A432915-AAA4-4BE1-95E5-952FAD7A6821}"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944BF4EA-3226-4631-8768-FA827B48C699}" type="datetimeFigureOut">
              <a:rPr kumimoji="1" lang="ja-JP" altLang="en-US" smtClean="0"/>
              <a:pPr/>
              <a:t>2009/5/26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A432915-AAA4-4BE1-95E5-952FAD7A6821}"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b="1" baseline="0">
                <a:latin typeface="Arial" pitchFamily="34" charset="0"/>
              </a:defRPr>
            </a:lvl1pPr>
          </a:lstStyle>
          <a:p>
            <a:r>
              <a:rPr kumimoji="1" lang="ja-JP" altLang="en-US" dirty="0" smtClean="0"/>
              <a:t>マスタ タイトルの書式設定</a:t>
            </a:r>
            <a:endParaRPr kumimoji="1" lang="ja-JP" altLang="en-US" dirty="0"/>
          </a:p>
        </p:txBody>
      </p:sp>
      <p:sp>
        <p:nvSpPr>
          <p:cNvPr id="3" name="コンテンツ プレースホルダ 2"/>
          <p:cNvSpPr>
            <a:spLocks noGrp="1"/>
          </p:cNvSpPr>
          <p:nvPr>
            <p:ph idx="1"/>
          </p:nvPr>
        </p:nvSpPr>
        <p:spPr>
          <a:xfrm>
            <a:off x="457200" y="857232"/>
            <a:ext cx="8229600" cy="6000768"/>
          </a:xfrm>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944BF4EA-3226-4631-8768-FA827B48C699}" type="datetimeFigureOut">
              <a:rPr kumimoji="1" lang="ja-JP" altLang="en-US" smtClean="0"/>
              <a:pPr/>
              <a:t>2009/5/26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A432915-AAA4-4BE1-95E5-952FAD7A6821}"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944BF4EA-3226-4631-8768-FA827B48C699}" type="datetimeFigureOut">
              <a:rPr kumimoji="1" lang="ja-JP" altLang="en-US" smtClean="0"/>
              <a:pPr/>
              <a:t>2009/5/26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A432915-AAA4-4BE1-95E5-952FAD7A6821}" type="slidenum">
              <a:rPr kumimoji="1" lang="ja-JP" altLang="en-US" smtClean="0"/>
              <a:pPr/>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944BF4EA-3226-4631-8768-FA827B48C699}" type="datetimeFigureOut">
              <a:rPr kumimoji="1" lang="ja-JP" altLang="en-US" smtClean="0"/>
              <a:pPr/>
              <a:t>2009/5/26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A432915-AAA4-4BE1-95E5-952FAD7A6821}"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944BF4EA-3226-4631-8768-FA827B48C699}" type="datetimeFigureOut">
              <a:rPr kumimoji="1" lang="ja-JP" altLang="en-US" smtClean="0"/>
              <a:pPr/>
              <a:t>2009/5/26</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A432915-AAA4-4BE1-95E5-952FAD7A6821}"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944BF4EA-3226-4631-8768-FA827B48C699}" type="datetimeFigureOut">
              <a:rPr kumimoji="1" lang="ja-JP" altLang="en-US" smtClean="0"/>
              <a:pPr/>
              <a:t>2009/5/26</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A432915-AAA4-4BE1-95E5-952FAD7A6821}"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944BF4EA-3226-4631-8768-FA827B48C699}" type="datetimeFigureOut">
              <a:rPr kumimoji="1" lang="ja-JP" altLang="en-US" smtClean="0"/>
              <a:pPr/>
              <a:t>2009/5/26</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A432915-AAA4-4BE1-95E5-952FAD7A6821}"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944BF4EA-3226-4631-8768-FA827B48C699}" type="datetimeFigureOut">
              <a:rPr kumimoji="1" lang="ja-JP" altLang="en-US" smtClean="0"/>
              <a:pPr/>
              <a:t>2009/5/26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A432915-AAA4-4BE1-95E5-952FAD7A6821}"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944BF4EA-3226-4631-8768-FA827B48C699}" type="datetimeFigureOut">
              <a:rPr kumimoji="1" lang="ja-JP" altLang="en-US" smtClean="0"/>
              <a:pPr/>
              <a:t>2009/5/26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A432915-AAA4-4BE1-95E5-952FAD7A6821}"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142860"/>
            <a:ext cx="8229600" cy="571496"/>
          </a:xfrm>
          <a:prstGeom prst="rect">
            <a:avLst/>
          </a:prstGeom>
        </p:spPr>
        <p:txBody>
          <a:bodyPr vert="horz" lIns="91440" tIns="45720" rIns="91440" bIns="45720" rtlCol="0" anchor="ctr">
            <a:normAutofit/>
          </a:bodyPr>
          <a:lstStyle/>
          <a:p>
            <a:r>
              <a:rPr kumimoji="1" lang="ja-JP" altLang="en-US" dirty="0" smtClean="0"/>
              <a:t>マスタ タイトルの書式設定</a:t>
            </a:r>
            <a:endParaRPr kumimoji="1" lang="ja-JP" altLang="en-US" dirty="0"/>
          </a:p>
        </p:txBody>
      </p:sp>
      <p:sp>
        <p:nvSpPr>
          <p:cNvPr id="3" name="テキスト プレースホルダ 2"/>
          <p:cNvSpPr>
            <a:spLocks noGrp="1"/>
          </p:cNvSpPr>
          <p:nvPr>
            <p:ph type="body" idx="1"/>
          </p:nvPr>
        </p:nvSpPr>
        <p:spPr>
          <a:xfrm>
            <a:off x="457200" y="857232"/>
            <a:ext cx="8229600" cy="5857916"/>
          </a:xfrm>
          <a:prstGeom prst="rect">
            <a:avLst/>
          </a:prstGeom>
        </p:spPr>
        <p:txBody>
          <a:bodyPr vert="horz" lIns="91440" tIns="45720" rIns="91440" bIns="45720" rtlCol="0">
            <a:normAutofit/>
          </a:bodyPr>
          <a:lstStyle/>
          <a:p>
            <a:pPr lvl="0"/>
            <a:r>
              <a:rPr kumimoji="1" lang="ja-JP" altLang="en-US" dirty="0" smtClean="0"/>
              <a:t>マスタ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4BF4EA-3226-4631-8768-FA827B48C699}" type="datetimeFigureOut">
              <a:rPr kumimoji="1" lang="ja-JP" altLang="en-US" smtClean="0"/>
              <a:pPr/>
              <a:t>2009/5/26</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432915-AAA4-4BE1-95E5-952FAD7A6821}"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2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Tx/>
        <a:buBlip>
          <a:blip r:embed="rId13"/>
        </a:buBlip>
        <a:defRPr kumimoji="1" sz="2000" kern="1200">
          <a:solidFill>
            <a:schemeClr val="tx1"/>
          </a:solidFill>
          <a:latin typeface="Arial" pitchFamily="34" charset="0"/>
          <a:ea typeface="+mn-ea"/>
          <a:cs typeface="+mn-cs"/>
        </a:defRPr>
      </a:lvl1pPr>
      <a:lvl2pPr marL="742950" indent="-285750" algn="l" defTabSz="914400" rtl="0" eaLnBrk="1" latinLnBrk="0" hangingPunct="1">
        <a:spcBef>
          <a:spcPct val="20000"/>
        </a:spcBef>
        <a:buFontTx/>
        <a:buBlip>
          <a:blip r:embed="rId14"/>
        </a:buBlip>
        <a:defRPr kumimoji="1" sz="2000" kern="1200">
          <a:solidFill>
            <a:schemeClr val="tx1"/>
          </a:solidFill>
          <a:latin typeface="Arial" pitchFamily="34" charset="0"/>
          <a:ea typeface="+mn-ea"/>
          <a:cs typeface="+mn-cs"/>
        </a:defRPr>
      </a:lvl2pPr>
      <a:lvl3pPr marL="1143000" indent="-228600" algn="l" defTabSz="914400" rtl="0" eaLnBrk="1" latinLnBrk="0" hangingPunct="1">
        <a:spcBef>
          <a:spcPct val="20000"/>
        </a:spcBef>
        <a:buFontTx/>
        <a:buBlip>
          <a:blip r:embed="rId15"/>
        </a:buBlip>
        <a:defRPr kumimoji="1" sz="1800" kern="1200" baseline="0">
          <a:solidFill>
            <a:schemeClr val="tx1"/>
          </a:solidFill>
          <a:latin typeface="Arial" pitchFamily="34" charset="0"/>
          <a:ea typeface="+mn-ea"/>
          <a:cs typeface="+mn-cs"/>
        </a:defRPr>
      </a:lvl3pPr>
      <a:lvl4pPr marL="1600200" indent="-228600" algn="l" defTabSz="914400" rtl="0" eaLnBrk="1" latinLnBrk="0" hangingPunct="1">
        <a:spcBef>
          <a:spcPct val="20000"/>
        </a:spcBef>
        <a:buFont typeface="Arial" pitchFamily="34" charset="0"/>
        <a:buChar char="–"/>
        <a:defRPr kumimoji="1" sz="1800" kern="1200">
          <a:solidFill>
            <a:schemeClr val="tx1"/>
          </a:solidFill>
          <a:latin typeface="Arial" pitchFamily="34" charset="0"/>
          <a:ea typeface="+mn-ea"/>
          <a:cs typeface="+mn-cs"/>
        </a:defRPr>
      </a:lvl4pPr>
      <a:lvl5pPr marL="2057400" indent="-228600" algn="l" defTabSz="914400" rtl="0" eaLnBrk="1" latinLnBrk="0" hangingPunct="1">
        <a:spcBef>
          <a:spcPct val="20000"/>
        </a:spcBef>
        <a:buFont typeface="Arial" pitchFamily="34" charset="0"/>
        <a:buChar char="»"/>
        <a:defRPr kumimoji="1" sz="18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2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3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r>
              <a:rPr lang="ja-JP" altLang="en-US" dirty="0" smtClean="0"/>
              <a:t>地球磁気圏夜側でのイオン輸送</a:t>
            </a:r>
            <a:r>
              <a:rPr lang="en-US" altLang="ja-JP" dirty="0" smtClean="0"/>
              <a:t/>
            </a:r>
            <a:br>
              <a:rPr lang="en-US" altLang="ja-JP" dirty="0" smtClean="0"/>
            </a:br>
            <a:endParaRPr kumimoji="1" lang="ja-JP" altLang="en-US" dirty="0"/>
          </a:p>
        </p:txBody>
      </p:sp>
      <p:sp>
        <p:nvSpPr>
          <p:cNvPr id="3" name="サブタイトル 2"/>
          <p:cNvSpPr>
            <a:spLocks noGrp="1"/>
          </p:cNvSpPr>
          <p:nvPr>
            <p:ph type="subTitle" idx="1"/>
          </p:nvPr>
        </p:nvSpPr>
        <p:spPr/>
        <p:txBody>
          <a:bodyPr/>
          <a:lstStyle/>
          <a:p>
            <a:r>
              <a:rPr lang="ja-JP" altLang="en-US" dirty="0" smtClean="0"/>
              <a:t>藤本研究室 博士課程１年　井筒智彦</a:t>
            </a:r>
            <a:endParaRPr kumimoji="1" lang="ja-JP"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latin typeface="Arial" pitchFamily="34" charset="0"/>
                <a:cs typeface="Arial" pitchFamily="34" charset="0"/>
              </a:rPr>
              <a:t>北向き</a:t>
            </a:r>
            <a:r>
              <a:rPr lang="en-US" altLang="ja-JP" dirty="0" smtClean="0">
                <a:latin typeface="Arial" pitchFamily="34" charset="0"/>
                <a:cs typeface="Arial" pitchFamily="34" charset="0"/>
              </a:rPr>
              <a:t>IMF</a:t>
            </a:r>
            <a:r>
              <a:rPr lang="ja-JP" altLang="en-US" dirty="0" smtClean="0">
                <a:latin typeface="HGPｺﾞｼｯｸM" pitchFamily="50" charset="-128"/>
              </a:rPr>
              <a:t>長時間継続時の低温高密度</a:t>
            </a:r>
            <a:r>
              <a:rPr lang="en-US" altLang="ja-JP" dirty="0" err="1" smtClean="0">
                <a:cs typeface="Arial" pitchFamily="34" charset="0"/>
              </a:rPr>
              <a:t>PS@tail</a:t>
            </a:r>
            <a:r>
              <a:rPr lang="en-US" altLang="ja-JP" dirty="0" smtClean="0">
                <a:cs typeface="Arial" pitchFamily="34" charset="0"/>
              </a:rPr>
              <a:t> flank</a:t>
            </a:r>
            <a:endParaRPr kumimoji="1" lang="ja-JP" altLang="en-US" dirty="0">
              <a:cs typeface="Arial" pitchFamily="34" charset="0"/>
            </a:endParaRPr>
          </a:p>
        </p:txBody>
      </p:sp>
      <p:sp>
        <p:nvSpPr>
          <p:cNvPr id="3" name="コンテンツ プレースホルダ 2"/>
          <p:cNvSpPr>
            <a:spLocks noGrp="1"/>
          </p:cNvSpPr>
          <p:nvPr>
            <p:ph idx="1"/>
          </p:nvPr>
        </p:nvSpPr>
        <p:spPr/>
        <p:txBody>
          <a:bodyPr/>
          <a:lstStyle/>
          <a:p>
            <a:r>
              <a:rPr lang="en-US" altLang="ja-JP" dirty="0" smtClean="0"/>
              <a:t>PS</a:t>
            </a:r>
            <a:r>
              <a:rPr lang="ja-JP" altLang="en-US" dirty="0" smtClean="0"/>
              <a:t>は、低温（</a:t>
            </a:r>
            <a:r>
              <a:rPr lang="en-US" altLang="ja-JP" dirty="0" smtClean="0">
                <a:cs typeface="Arial Unicode MS" pitchFamily="50" charset="-128"/>
              </a:rPr>
              <a:t>Ti&lt;2keV</a:t>
            </a:r>
            <a:r>
              <a:rPr lang="ja-JP" altLang="en-US" dirty="0" smtClean="0"/>
              <a:t>）・高密度（</a:t>
            </a:r>
            <a:r>
              <a:rPr lang="en-US" altLang="ja-JP" dirty="0" smtClean="0">
                <a:cs typeface="Arial Unicode MS" pitchFamily="50" charset="-128"/>
              </a:rPr>
              <a:t>Ni&gt;1/cc</a:t>
            </a:r>
            <a:r>
              <a:rPr lang="ja-JP" altLang="en-US" dirty="0" smtClean="0"/>
              <a:t>）状態になる </a:t>
            </a:r>
            <a:r>
              <a:rPr lang="en-US" altLang="ja-JP" sz="1600" dirty="0" smtClean="0"/>
              <a:t>[</a:t>
            </a:r>
            <a:r>
              <a:rPr lang="en-US" altLang="ja-JP" sz="1600" dirty="0" err="1" smtClean="0"/>
              <a:t>e.g.,Terasawa</a:t>
            </a:r>
            <a:r>
              <a:rPr lang="en-US" altLang="ja-JP" sz="1600" dirty="0" smtClean="0"/>
              <a:t> 1997]</a:t>
            </a:r>
          </a:p>
          <a:p>
            <a:r>
              <a:rPr lang="ja-JP" altLang="en-US" dirty="0" smtClean="0"/>
              <a:t>朝夕で異なる高密度イオン状態が同時に達成する</a:t>
            </a:r>
            <a:endParaRPr lang="en-US" altLang="ja-JP" sz="1600" dirty="0" smtClean="0"/>
          </a:p>
          <a:p>
            <a:pPr>
              <a:buNone/>
            </a:pPr>
            <a:r>
              <a:rPr lang="en-US" altLang="ja-JP" sz="1600" dirty="0" smtClean="0"/>
              <a:t>      [Fujimoto et al., 2002; Hasegawa et al., 2003, 2004; </a:t>
            </a:r>
            <a:r>
              <a:rPr lang="en-US" altLang="ja-JP" sz="1600" dirty="0" err="1" smtClean="0"/>
              <a:t>Izutsu</a:t>
            </a:r>
            <a:r>
              <a:rPr lang="en-US" altLang="ja-JP" sz="1600" dirty="0" smtClean="0"/>
              <a:t> 2009M-thesis]</a:t>
            </a:r>
            <a:endParaRPr lang="ja-JP" altLang="en-US" sz="1600" dirty="0" smtClean="0"/>
          </a:p>
          <a:p>
            <a:pPr lvl="1">
              <a:buNone/>
            </a:pPr>
            <a:r>
              <a:rPr lang="ja-JP" altLang="en-US" dirty="0" smtClean="0"/>
              <a:t>①通常：高温低密度イオン　</a:t>
            </a:r>
            <a:r>
              <a:rPr lang="en-US" altLang="ja-JP" dirty="0" smtClean="0">
                <a:cs typeface="Arial Unicode MS" pitchFamily="50" charset="-128"/>
              </a:rPr>
              <a:t>Ti~4 </a:t>
            </a:r>
            <a:r>
              <a:rPr lang="en-US" altLang="ja-JP" dirty="0" err="1" smtClean="0">
                <a:cs typeface="Arial Unicode MS" pitchFamily="50" charset="-128"/>
              </a:rPr>
              <a:t>keV</a:t>
            </a:r>
            <a:r>
              <a:rPr lang="en-US" altLang="ja-JP" dirty="0" smtClean="0">
                <a:cs typeface="Arial Unicode MS" pitchFamily="50" charset="-128"/>
              </a:rPr>
              <a:t>, Ni~0.3 /cc</a:t>
            </a:r>
          </a:p>
          <a:p>
            <a:pPr lvl="1">
              <a:buNone/>
            </a:pPr>
            <a:r>
              <a:rPr lang="ja-JP" altLang="en-US" dirty="0" smtClean="0"/>
              <a:t>②夕方側わき腹：</a:t>
            </a:r>
            <a:r>
              <a:rPr lang="en-US" altLang="ja-JP" dirty="0" smtClean="0"/>
              <a:t>2</a:t>
            </a:r>
            <a:r>
              <a:rPr lang="ja-JP" altLang="en-US" dirty="0" smtClean="0"/>
              <a:t>成分低温高密度イオン　</a:t>
            </a:r>
            <a:r>
              <a:rPr lang="en-US" altLang="ja-JP" dirty="0" smtClean="0">
                <a:cs typeface="Arial Unicode MS" pitchFamily="50" charset="-128"/>
              </a:rPr>
              <a:t>Ti&lt;2 </a:t>
            </a:r>
            <a:r>
              <a:rPr lang="en-US" altLang="ja-JP" dirty="0" err="1" smtClean="0">
                <a:cs typeface="Arial Unicode MS" pitchFamily="50" charset="-128"/>
              </a:rPr>
              <a:t>keV</a:t>
            </a:r>
            <a:r>
              <a:rPr lang="en-US" altLang="ja-JP" dirty="0" smtClean="0">
                <a:cs typeface="Arial Unicode MS" pitchFamily="50" charset="-128"/>
              </a:rPr>
              <a:t>, Ni&gt;1 /cc</a:t>
            </a:r>
          </a:p>
          <a:p>
            <a:pPr lvl="1">
              <a:buNone/>
            </a:pPr>
            <a:r>
              <a:rPr lang="ja-JP" altLang="en-US" dirty="0" smtClean="0">
                <a:cs typeface="Arial Unicode MS" pitchFamily="50" charset="-128"/>
              </a:rPr>
              <a:t>③朝側わき腹：</a:t>
            </a:r>
            <a:r>
              <a:rPr lang="en-US" altLang="ja-JP" dirty="0" smtClean="0"/>
              <a:t>1</a:t>
            </a:r>
            <a:r>
              <a:rPr lang="ja-JP" altLang="en-US" dirty="0" smtClean="0"/>
              <a:t>成分低温高密度イオン </a:t>
            </a:r>
            <a:r>
              <a:rPr lang="en-US" altLang="ja-JP" dirty="0" smtClean="0"/>
              <a:t>Ti&lt;2 </a:t>
            </a:r>
            <a:r>
              <a:rPr lang="en-US" altLang="ja-JP" dirty="0" err="1" smtClean="0"/>
              <a:t>keV</a:t>
            </a:r>
            <a:r>
              <a:rPr lang="en-US" altLang="ja-JP" dirty="0" smtClean="0"/>
              <a:t>, Ni&gt;1 /cc</a:t>
            </a:r>
          </a:p>
          <a:p>
            <a:pPr lvl="1">
              <a:buNone/>
            </a:pPr>
            <a:r>
              <a:rPr lang="ja-JP" altLang="en-US" dirty="0" smtClean="0"/>
              <a:t>④朝側</a:t>
            </a:r>
            <a:r>
              <a:rPr lang="en-US" altLang="ja-JP" dirty="0" smtClean="0"/>
              <a:t>PS</a:t>
            </a:r>
            <a:r>
              <a:rPr lang="ja-JP" altLang="en-US" dirty="0" smtClean="0"/>
              <a:t>内縁</a:t>
            </a:r>
            <a:r>
              <a:rPr lang="ja-JP" altLang="en-US" dirty="0" smtClean="0">
                <a:sym typeface="Wingdings" pitchFamily="2" charset="2"/>
              </a:rPr>
              <a:t>：（</a:t>
            </a:r>
            <a:r>
              <a:rPr lang="ja-JP" altLang="en-US" dirty="0" smtClean="0"/>
              <a:t>高温）高密度イオン　</a:t>
            </a:r>
            <a:r>
              <a:rPr lang="en-US" altLang="ja-JP" dirty="0" smtClean="0"/>
              <a:t>Ti&gt;2 </a:t>
            </a:r>
            <a:r>
              <a:rPr lang="en-US" altLang="ja-JP" dirty="0" err="1" smtClean="0"/>
              <a:t>keV</a:t>
            </a:r>
            <a:r>
              <a:rPr lang="en-US" altLang="ja-JP" dirty="0" smtClean="0"/>
              <a:t>, Ni&gt;1/cc</a:t>
            </a:r>
            <a:endParaRPr lang="en-US" altLang="ja-JP" dirty="0" smtClean="0">
              <a:cs typeface="Arial Unicode MS" pitchFamily="50" charset="-128"/>
            </a:endParaRPr>
          </a:p>
        </p:txBody>
      </p:sp>
      <p:pic>
        <p:nvPicPr>
          <p:cNvPr id="4" name="Picture 51" descr="000791"/>
          <p:cNvPicPr>
            <a:picLocks noChangeAspect="1" noChangeArrowheads="1"/>
          </p:cNvPicPr>
          <p:nvPr/>
        </p:nvPicPr>
        <p:blipFill>
          <a:blip r:embed="rId2"/>
          <a:srcRect/>
          <a:stretch>
            <a:fillRect/>
          </a:stretch>
        </p:blipFill>
        <p:spPr bwMode="auto">
          <a:xfrm>
            <a:off x="71406" y="3392186"/>
            <a:ext cx="5391189" cy="3348849"/>
          </a:xfrm>
          <a:prstGeom prst="rect">
            <a:avLst/>
          </a:prstGeom>
          <a:noFill/>
          <a:ln w="9525">
            <a:noFill/>
            <a:miter lim="800000"/>
            <a:headEnd/>
            <a:tailEnd/>
          </a:ln>
        </p:spPr>
      </p:pic>
      <p:grpSp>
        <p:nvGrpSpPr>
          <p:cNvPr id="5" name="グループ化 4"/>
          <p:cNvGrpSpPr/>
          <p:nvPr/>
        </p:nvGrpSpPr>
        <p:grpSpPr>
          <a:xfrm>
            <a:off x="5072066" y="3643312"/>
            <a:ext cx="4018040" cy="771006"/>
            <a:chOff x="3557699" y="4940744"/>
            <a:chExt cx="5521285" cy="1028600"/>
          </a:xfrm>
        </p:grpSpPr>
        <p:pic>
          <p:nvPicPr>
            <p:cNvPr id="6" name="Picture 20" descr="000189"/>
            <p:cNvPicPr>
              <a:picLocks noChangeAspect="1" noChangeArrowheads="1"/>
            </p:cNvPicPr>
            <p:nvPr/>
          </p:nvPicPr>
          <p:blipFill>
            <a:blip r:embed="rId3" cstate="print"/>
            <a:srcRect/>
            <a:stretch>
              <a:fillRect/>
            </a:stretch>
          </p:blipFill>
          <p:spPr bwMode="auto">
            <a:xfrm>
              <a:off x="3557699" y="4940744"/>
              <a:ext cx="5521285" cy="1028600"/>
            </a:xfrm>
            <a:prstGeom prst="rect">
              <a:avLst/>
            </a:prstGeom>
            <a:noFill/>
            <a:ln w="9525">
              <a:noFill/>
              <a:miter lim="800000"/>
              <a:headEnd/>
              <a:tailEnd/>
            </a:ln>
          </p:spPr>
        </p:pic>
        <p:sp>
          <p:nvSpPr>
            <p:cNvPr id="7" name="Oval 40"/>
            <p:cNvSpPr>
              <a:spLocks noChangeArrowheads="1"/>
            </p:cNvSpPr>
            <p:nvPr/>
          </p:nvSpPr>
          <p:spPr bwMode="auto">
            <a:xfrm>
              <a:off x="4355344" y="4940745"/>
              <a:ext cx="4536287" cy="431700"/>
            </a:xfrm>
            <a:prstGeom prst="ellipse">
              <a:avLst/>
            </a:prstGeom>
            <a:noFill/>
            <a:ln w="25400">
              <a:solidFill>
                <a:srgbClr val="FF0000"/>
              </a:solidFill>
              <a:round/>
              <a:headEnd/>
              <a:tailEnd/>
            </a:ln>
          </p:spPr>
          <p:txBody>
            <a:bodyPr wrap="none" anchor="ctr"/>
            <a:lstStyle/>
            <a:p>
              <a:endParaRPr lang="ja-JP" altLang="en-US"/>
            </a:p>
          </p:txBody>
        </p:sp>
      </p:grpSp>
      <p:grpSp>
        <p:nvGrpSpPr>
          <p:cNvPr id="8" name="グループ化 7"/>
          <p:cNvGrpSpPr/>
          <p:nvPr/>
        </p:nvGrpSpPr>
        <p:grpSpPr>
          <a:xfrm>
            <a:off x="5078370" y="4426322"/>
            <a:ext cx="3994224" cy="766309"/>
            <a:chOff x="-355426" y="3948970"/>
            <a:chExt cx="5488558" cy="1053002"/>
          </a:xfrm>
        </p:grpSpPr>
        <p:pic>
          <p:nvPicPr>
            <p:cNvPr id="9" name="Picture 23" descr="000192"/>
            <p:cNvPicPr>
              <a:picLocks noChangeAspect="1" noChangeArrowheads="1"/>
            </p:cNvPicPr>
            <p:nvPr/>
          </p:nvPicPr>
          <p:blipFill>
            <a:blip r:embed="rId4" cstate="print"/>
            <a:srcRect/>
            <a:stretch>
              <a:fillRect/>
            </a:stretch>
          </p:blipFill>
          <p:spPr bwMode="auto">
            <a:xfrm>
              <a:off x="-355426" y="3948970"/>
              <a:ext cx="5488558" cy="1053002"/>
            </a:xfrm>
            <a:prstGeom prst="rect">
              <a:avLst/>
            </a:prstGeom>
            <a:noFill/>
            <a:ln w="9525">
              <a:noFill/>
              <a:miter lim="800000"/>
              <a:headEnd/>
              <a:tailEnd/>
            </a:ln>
          </p:spPr>
        </p:pic>
        <p:sp>
          <p:nvSpPr>
            <p:cNvPr id="10" name="Oval 41"/>
            <p:cNvSpPr>
              <a:spLocks noChangeArrowheads="1"/>
            </p:cNvSpPr>
            <p:nvPr/>
          </p:nvSpPr>
          <p:spPr bwMode="auto">
            <a:xfrm>
              <a:off x="363589" y="4079113"/>
              <a:ext cx="4536287" cy="431699"/>
            </a:xfrm>
            <a:prstGeom prst="ellipse">
              <a:avLst/>
            </a:prstGeom>
            <a:noFill/>
            <a:ln w="25400">
              <a:solidFill>
                <a:srgbClr val="FF0000"/>
              </a:solidFill>
              <a:round/>
              <a:headEnd/>
              <a:tailEnd/>
            </a:ln>
          </p:spPr>
          <p:txBody>
            <a:bodyPr wrap="none" anchor="ctr"/>
            <a:lstStyle/>
            <a:p>
              <a:endParaRPr lang="ja-JP" altLang="en-US"/>
            </a:p>
          </p:txBody>
        </p:sp>
        <p:sp>
          <p:nvSpPr>
            <p:cNvPr id="11" name="Oval 42"/>
            <p:cNvSpPr>
              <a:spLocks noChangeArrowheads="1"/>
            </p:cNvSpPr>
            <p:nvPr/>
          </p:nvSpPr>
          <p:spPr bwMode="auto">
            <a:xfrm>
              <a:off x="365176" y="4510812"/>
              <a:ext cx="4536287" cy="431699"/>
            </a:xfrm>
            <a:prstGeom prst="ellipse">
              <a:avLst/>
            </a:prstGeom>
            <a:noFill/>
            <a:ln w="25400">
              <a:solidFill>
                <a:srgbClr val="0000FF"/>
              </a:solidFill>
              <a:round/>
              <a:headEnd/>
              <a:tailEnd/>
            </a:ln>
          </p:spPr>
          <p:txBody>
            <a:bodyPr wrap="none" anchor="ctr"/>
            <a:lstStyle/>
            <a:p>
              <a:endParaRPr lang="ja-JP" altLang="en-US"/>
            </a:p>
          </p:txBody>
        </p:sp>
      </p:grpSp>
      <p:grpSp>
        <p:nvGrpSpPr>
          <p:cNvPr id="12" name="グループ化 11"/>
          <p:cNvGrpSpPr/>
          <p:nvPr/>
        </p:nvGrpSpPr>
        <p:grpSpPr>
          <a:xfrm>
            <a:off x="5040090" y="5228308"/>
            <a:ext cx="4032504" cy="772460"/>
            <a:chOff x="3323053" y="643127"/>
            <a:chExt cx="5541158" cy="1061454"/>
          </a:xfrm>
        </p:grpSpPr>
        <p:pic>
          <p:nvPicPr>
            <p:cNvPr id="16" name="Picture 26" descr="000190"/>
            <p:cNvPicPr>
              <a:picLocks noChangeAspect="1" noChangeArrowheads="1"/>
            </p:cNvPicPr>
            <p:nvPr/>
          </p:nvPicPr>
          <p:blipFill>
            <a:blip r:embed="rId5" cstate="print"/>
            <a:srcRect/>
            <a:stretch>
              <a:fillRect/>
            </a:stretch>
          </p:blipFill>
          <p:spPr bwMode="auto">
            <a:xfrm>
              <a:off x="3323053" y="643127"/>
              <a:ext cx="5541158" cy="1061454"/>
            </a:xfrm>
            <a:prstGeom prst="rect">
              <a:avLst/>
            </a:prstGeom>
            <a:noFill/>
            <a:ln w="9525">
              <a:noFill/>
              <a:miter lim="800000"/>
              <a:headEnd/>
              <a:tailEnd/>
            </a:ln>
          </p:spPr>
        </p:pic>
        <p:sp>
          <p:nvSpPr>
            <p:cNvPr id="14" name="Oval 43"/>
            <p:cNvSpPr>
              <a:spLocks noChangeArrowheads="1"/>
            </p:cNvSpPr>
            <p:nvPr/>
          </p:nvSpPr>
          <p:spPr bwMode="auto">
            <a:xfrm>
              <a:off x="4212495" y="1125277"/>
              <a:ext cx="4536287" cy="360279"/>
            </a:xfrm>
            <a:prstGeom prst="ellipse">
              <a:avLst/>
            </a:prstGeom>
            <a:noFill/>
            <a:ln w="25400">
              <a:solidFill>
                <a:srgbClr val="0000FF"/>
              </a:solidFill>
              <a:round/>
              <a:headEnd/>
              <a:tailEnd/>
            </a:ln>
          </p:spPr>
          <p:txBody>
            <a:bodyPr wrap="none" anchor="ctr"/>
            <a:lstStyle/>
            <a:p>
              <a:endParaRPr lang="ja-JP" altLang="en-US"/>
            </a:p>
          </p:txBody>
        </p:sp>
        <p:sp>
          <p:nvSpPr>
            <p:cNvPr id="15" name="Oval 44"/>
            <p:cNvSpPr>
              <a:spLocks noChangeArrowheads="1"/>
            </p:cNvSpPr>
            <p:nvPr/>
          </p:nvSpPr>
          <p:spPr bwMode="auto">
            <a:xfrm>
              <a:off x="4212495" y="838006"/>
              <a:ext cx="4536287" cy="431700"/>
            </a:xfrm>
            <a:prstGeom prst="ellipse">
              <a:avLst/>
            </a:prstGeom>
            <a:noFill/>
            <a:ln w="25400">
              <a:solidFill>
                <a:srgbClr val="FF0000"/>
              </a:solidFill>
              <a:round/>
              <a:headEnd/>
              <a:tailEnd/>
            </a:ln>
          </p:spPr>
          <p:txBody>
            <a:bodyPr wrap="none" anchor="ctr"/>
            <a:lstStyle/>
            <a:p>
              <a:endParaRPr lang="ja-JP" altLang="en-US"/>
            </a:p>
          </p:txBody>
        </p:sp>
      </p:grpSp>
      <p:grpSp>
        <p:nvGrpSpPr>
          <p:cNvPr id="18" name="Group 47"/>
          <p:cNvGrpSpPr>
            <a:grpSpLocks/>
          </p:cNvGrpSpPr>
          <p:nvPr/>
        </p:nvGrpSpPr>
        <p:grpSpPr bwMode="auto">
          <a:xfrm>
            <a:off x="5072066" y="6000768"/>
            <a:ext cx="4000046" cy="741519"/>
            <a:chOff x="28" y="1117"/>
            <a:chExt cx="3463" cy="642"/>
          </a:xfrm>
        </p:grpSpPr>
        <p:pic>
          <p:nvPicPr>
            <p:cNvPr id="19" name="Picture 29" descr="000191"/>
            <p:cNvPicPr>
              <a:picLocks noChangeAspect="1" noChangeArrowheads="1"/>
            </p:cNvPicPr>
            <p:nvPr/>
          </p:nvPicPr>
          <p:blipFill>
            <a:blip r:embed="rId6" cstate="print"/>
            <a:srcRect/>
            <a:stretch>
              <a:fillRect/>
            </a:stretch>
          </p:blipFill>
          <p:spPr bwMode="auto">
            <a:xfrm>
              <a:off x="28" y="1117"/>
              <a:ext cx="3463" cy="642"/>
            </a:xfrm>
            <a:prstGeom prst="rect">
              <a:avLst/>
            </a:prstGeom>
            <a:noFill/>
            <a:ln w="9525">
              <a:noFill/>
              <a:miter lim="800000"/>
              <a:headEnd/>
              <a:tailEnd/>
            </a:ln>
          </p:spPr>
        </p:pic>
        <p:sp>
          <p:nvSpPr>
            <p:cNvPr id="20" name="Oval 45"/>
            <p:cNvSpPr>
              <a:spLocks noChangeArrowheads="1"/>
            </p:cNvSpPr>
            <p:nvPr/>
          </p:nvSpPr>
          <p:spPr bwMode="auto">
            <a:xfrm>
              <a:off x="521" y="1344"/>
              <a:ext cx="2858" cy="136"/>
            </a:xfrm>
            <a:prstGeom prst="ellipse">
              <a:avLst/>
            </a:prstGeom>
            <a:noFill/>
            <a:ln w="25400">
              <a:solidFill>
                <a:srgbClr val="0000FF"/>
              </a:solidFill>
              <a:round/>
              <a:headEnd/>
              <a:tailEnd/>
            </a:ln>
          </p:spPr>
          <p:txBody>
            <a:bodyPr wrap="none" anchor="ctr"/>
            <a:lstStyle/>
            <a:p>
              <a:endParaRPr lang="ja-JP" altLang="en-US"/>
            </a:p>
          </p:txBody>
        </p:sp>
        <p:sp>
          <p:nvSpPr>
            <p:cNvPr id="21" name="Oval 46"/>
            <p:cNvSpPr>
              <a:spLocks noChangeArrowheads="1"/>
            </p:cNvSpPr>
            <p:nvPr/>
          </p:nvSpPr>
          <p:spPr bwMode="auto">
            <a:xfrm>
              <a:off x="521" y="1163"/>
              <a:ext cx="2858" cy="226"/>
            </a:xfrm>
            <a:prstGeom prst="ellipse">
              <a:avLst/>
            </a:prstGeom>
            <a:noFill/>
            <a:ln w="25400">
              <a:solidFill>
                <a:srgbClr val="FF0000"/>
              </a:solidFill>
              <a:round/>
              <a:headEnd/>
              <a:tailEnd/>
            </a:ln>
          </p:spPr>
          <p:txBody>
            <a:bodyPr wrap="none" anchor="ctr"/>
            <a:lstStyle/>
            <a:p>
              <a:endParaRPr lang="ja-JP" altLang="en-US"/>
            </a:p>
          </p:txBody>
        </p:sp>
      </p:grpSp>
      <p:sp>
        <p:nvSpPr>
          <p:cNvPr id="22" name="テキスト ボックス 21"/>
          <p:cNvSpPr txBox="1"/>
          <p:nvPr/>
        </p:nvSpPr>
        <p:spPr>
          <a:xfrm>
            <a:off x="3357554" y="5500702"/>
            <a:ext cx="428628" cy="369332"/>
          </a:xfrm>
          <a:prstGeom prst="rect">
            <a:avLst/>
          </a:prstGeom>
          <a:noFill/>
        </p:spPr>
        <p:txBody>
          <a:bodyPr wrap="square" rtlCol="0">
            <a:spAutoFit/>
          </a:bodyPr>
          <a:lstStyle/>
          <a:p>
            <a:r>
              <a:rPr kumimoji="1" lang="ja-JP" altLang="en-US" dirty="0" smtClean="0"/>
              <a:t>①</a:t>
            </a:r>
            <a:endParaRPr kumimoji="1" lang="ja-JP" altLang="en-US" dirty="0"/>
          </a:p>
        </p:txBody>
      </p:sp>
      <p:sp>
        <p:nvSpPr>
          <p:cNvPr id="23" name="テキスト ボックス 22"/>
          <p:cNvSpPr txBox="1"/>
          <p:nvPr/>
        </p:nvSpPr>
        <p:spPr>
          <a:xfrm>
            <a:off x="4929190" y="3500438"/>
            <a:ext cx="428628" cy="369332"/>
          </a:xfrm>
          <a:prstGeom prst="rect">
            <a:avLst/>
          </a:prstGeom>
          <a:noFill/>
        </p:spPr>
        <p:txBody>
          <a:bodyPr wrap="square" rtlCol="0">
            <a:spAutoFit/>
          </a:bodyPr>
          <a:lstStyle/>
          <a:p>
            <a:r>
              <a:rPr kumimoji="1" lang="ja-JP" altLang="en-US" dirty="0" smtClean="0"/>
              <a:t>①</a:t>
            </a:r>
            <a:endParaRPr kumimoji="1" lang="ja-JP" altLang="en-US" dirty="0"/>
          </a:p>
        </p:txBody>
      </p:sp>
      <p:sp>
        <p:nvSpPr>
          <p:cNvPr id="24" name="テキスト ボックス 23"/>
          <p:cNvSpPr txBox="1"/>
          <p:nvPr/>
        </p:nvSpPr>
        <p:spPr>
          <a:xfrm>
            <a:off x="1785918" y="5857892"/>
            <a:ext cx="428628" cy="369332"/>
          </a:xfrm>
          <a:prstGeom prst="rect">
            <a:avLst/>
          </a:prstGeom>
          <a:noFill/>
        </p:spPr>
        <p:txBody>
          <a:bodyPr wrap="square" rtlCol="0">
            <a:spAutoFit/>
          </a:bodyPr>
          <a:lstStyle/>
          <a:p>
            <a:r>
              <a:rPr lang="ja-JP" altLang="en-US" dirty="0" smtClean="0"/>
              <a:t>②</a:t>
            </a:r>
            <a:endParaRPr kumimoji="1" lang="ja-JP" altLang="en-US" dirty="0"/>
          </a:p>
        </p:txBody>
      </p:sp>
      <p:sp>
        <p:nvSpPr>
          <p:cNvPr id="25" name="テキスト ボックス 24"/>
          <p:cNvSpPr txBox="1"/>
          <p:nvPr/>
        </p:nvSpPr>
        <p:spPr>
          <a:xfrm>
            <a:off x="4929190" y="4416990"/>
            <a:ext cx="428628" cy="369332"/>
          </a:xfrm>
          <a:prstGeom prst="rect">
            <a:avLst/>
          </a:prstGeom>
          <a:noFill/>
        </p:spPr>
        <p:txBody>
          <a:bodyPr wrap="square" rtlCol="0">
            <a:spAutoFit/>
          </a:bodyPr>
          <a:lstStyle/>
          <a:p>
            <a:r>
              <a:rPr lang="ja-JP" altLang="en-US" dirty="0" smtClean="0"/>
              <a:t>②</a:t>
            </a:r>
            <a:endParaRPr kumimoji="1" lang="ja-JP" altLang="en-US" dirty="0"/>
          </a:p>
        </p:txBody>
      </p:sp>
      <p:sp>
        <p:nvSpPr>
          <p:cNvPr id="26" name="テキスト ボックス 25"/>
          <p:cNvSpPr txBox="1"/>
          <p:nvPr/>
        </p:nvSpPr>
        <p:spPr>
          <a:xfrm>
            <a:off x="4929190" y="5202808"/>
            <a:ext cx="428628" cy="369332"/>
          </a:xfrm>
          <a:prstGeom prst="rect">
            <a:avLst/>
          </a:prstGeom>
          <a:noFill/>
        </p:spPr>
        <p:txBody>
          <a:bodyPr wrap="square" rtlCol="0">
            <a:spAutoFit/>
          </a:bodyPr>
          <a:lstStyle/>
          <a:p>
            <a:r>
              <a:rPr lang="ja-JP" altLang="en-US" dirty="0" smtClean="0"/>
              <a:t>③</a:t>
            </a:r>
            <a:endParaRPr kumimoji="1" lang="ja-JP" altLang="en-US" dirty="0"/>
          </a:p>
        </p:txBody>
      </p:sp>
      <p:sp>
        <p:nvSpPr>
          <p:cNvPr id="27" name="テキスト ボックス 26"/>
          <p:cNvSpPr txBox="1"/>
          <p:nvPr/>
        </p:nvSpPr>
        <p:spPr>
          <a:xfrm>
            <a:off x="4000496" y="4500570"/>
            <a:ext cx="428628" cy="369332"/>
          </a:xfrm>
          <a:prstGeom prst="rect">
            <a:avLst/>
          </a:prstGeom>
          <a:noFill/>
        </p:spPr>
        <p:txBody>
          <a:bodyPr wrap="square" rtlCol="0">
            <a:spAutoFit/>
          </a:bodyPr>
          <a:lstStyle/>
          <a:p>
            <a:r>
              <a:rPr lang="ja-JP" altLang="en-US" dirty="0" smtClean="0"/>
              <a:t>③</a:t>
            </a:r>
            <a:endParaRPr kumimoji="1" lang="ja-JP" altLang="en-US" dirty="0"/>
          </a:p>
        </p:txBody>
      </p:sp>
      <p:sp>
        <p:nvSpPr>
          <p:cNvPr id="28" name="テキスト ボックス 27"/>
          <p:cNvSpPr txBox="1"/>
          <p:nvPr/>
        </p:nvSpPr>
        <p:spPr>
          <a:xfrm>
            <a:off x="3571868" y="4774180"/>
            <a:ext cx="428628" cy="369332"/>
          </a:xfrm>
          <a:prstGeom prst="rect">
            <a:avLst/>
          </a:prstGeom>
          <a:noFill/>
        </p:spPr>
        <p:txBody>
          <a:bodyPr wrap="square" rtlCol="0">
            <a:spAutoFit/>
          </a:bodyPr>
          <a:lstStyle/>
          <a:p>
            <a:r>
              <a:rPr lang="ja-JP" altLang="en-US" dirty="0" smtClean="0"/>
              <a:t>④</a:t>
            </a:r>
            <a:endParaRPr kumimoji="1" lang="ja-JP" altLang="en-US" dirty="0"/>
          </a:p>
        </p:txBody>
      </p:sp>
      <p:sp>
        <p:nvSpPr>
          <p:cNvPr id="29" name="テキスト ボックス 28"/>
          <p:cNvSpPr txBox="1"/>
          <p:nvPr/>
        </p:nvSpPr>
        <p:spPr>
          <a:xfrm>
            <a:off x="4929190" y="5929330"/>
            <a:ext cx="428628" cy="369332"/>
          </a:xfrm>
          <a:prstGeom prst="rect">
            <a:avLst/>
          </a:prstGeom>
          <a:noFill/>
        </p:spPr>
        <p:txBody>
          <a:bodyPr wrap="square" rtlCol="0">
            <a:spAutoFit/>
          </a:bodyPr>
          <a:lstStyle/>
          <a:p>
            <a:r>
              <a:rPr lang="ja-JP" altLang="en-US" dirty="0" smtClean="0"/>
              <a:t>④</a:t>
            </a:r>
            <a:endParaRPr kumimoji="1" lang="ja-JP" alt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0" descr="000792"/>
          <p:cNvPicPr>
            <a:picLocks noChangeAspect="1" noChangeArrowheads="1"/>
          </p:cNvPicPr>
          <p:nvPr/>
        </p:nvPicPr>
        <p:blipFill>
          <a:blip r:embed="rId2" cstate="print"/>
          <a:srcRect/>
          <a:stretch>
            <a:fillRect/>
          </a:stretch>
        </p:blipFill>
        <p:spPr bwMode="auto">
          <a:xfrm>
            <a:off x="71406" y="3391200"/>
            <a:ext cx="5392800" cy="3350521"/>
          </a:xfrm>
          <a:prstGeom prst="rect">
            <a:avLst/>
          </a:prstGeom>
          <a:noFill/>
          <a:ln w="9525">
            <a:noFill/>
            <a:miter lim="800000"/>
            <a:headEnd/>
            <a:tailEnd/>
          </a:ln>
        </p:spPr>
      </p:pic>
      <p:sp>
        <p:nvSpPr>
          <p:cNvPr id="2" name="タイトル 1"/>
          <p:cNvSpPr>
            <a:spLocks noGrp="1"/>
          </p:cNvSpPr>
          <p:nvPr>
            <p:ph type="title"/>
          </p:nvPr>
        </p:nvSpPr>
        <p:spPr/>
        <p:txBody>
          <a:bodyPr/>
          <a:lstStyle/>
          <a:p>
            <a:r>
              <a:rPr kumimoji="1" lang="en-US" altLang="ja-JP" dirty="0" smtClean="0"/>
              <a:t>IMF</a:t>
            </a:r>
            <a:r>
              <a:rPr kumimoji="1" lang="ja-JP" altLang="en-US" dirty="0" smtClean="0"/>
              <a:t>南転</a:t>
            </a:r>
            <a:r>
              <a:rPr lang="ja-JP" altLang="en-US" dirty="0" smtClean="0"/>
              <a:t>後</a:t>
            </a:r>
            <a:r>
              <a:rPr kumimoji="1" lang="ja-JP" altLang="en-US" dirty="0" smtClean="0"/>
              <a:t>の超高密度プラズマシート</a:t>
            </a:r>
            <a:r>
              <a:rPr kumimoji="1" lang="en-US" altLang="ja-JP" dirty="0" smtClean="0"/>
              <a:t>@GEO</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低温（</a:t>
            </a:r>
            <a:r>
              <a:rPr lang="en-US" altLang="ja-JP" dirty="0" smtClean="0"/>
              <a:t>Ti&lt;5keV</a:t>
            </a:r>
            <a:r>
              <a:rPr kumimoji="1" lang="ja-JP" altLang="en-US" dirty="0" smtClean="0"/>
              <a:t>）・高密度（</a:t>
            </a:r>
            <a:r>
              <a:rPr kumimoji="1" lang="en-US" altLang="ja-JP" dirty="0" smtClean="0"/>
              <a:t>Ni&gt;2/cc</a:t>
            </a:r>
            <a:r>
              <a:rPr kumimoji="1" lang="ja-JP" altLang="en-US" dirty="0" smtClean="0"/>
              <a:t>）</a:t>
            </a:r>
            <a:r>
              <a:rPr lang="ja-JP" altLang="en-US" dirty="0" smtClean="0"/>
              <a:t>イオン</a:t>
            </a:r>
            <a:r>
              <a:rPr kumimoji="1" lang="ja-JP" altLang="en-US" dirty="0" smtClean="0"/>
              <a:t>が静止軌道上（</a:t>
            </a:r>
            <a:r>
              <a:rPr kumimoji="1" lang="en-US" altLang="ja-JP" dirty="0" smtClean="0"/>
              <a:t>R=6.6Re</a:t>
            </a:r>
            <a:r>
              <a:rPr kumimoji="1" lang="ja-JP" altLang="en-US" dirty="0" smtClean="0"/>
              <a:t>）真夜中付近に出現する</a:t>
            </a:r>
            <a:endParaRPr kumimoji="1" lang="en-US" altLang="ja-JP" dirty="0" smtClean="0"/>
          </a:p>
          <a:p>
            <a:pPr>
              <a:buNone/>
            </a:pPr>
            <a:r>
              <a:rPr lang="ja-JP" altLang="en-US" dirty="0" smtClean="0"/>
              <a:t>　　</a:t>
            </a:r>
            <a:r>
              <a:rPr kumimoji="1" lang="en-US" altLang="ja-JP" sz="1600" dirty="0" smtClean="0"/>
              <a:t>[</a:t>
            </a:r>
            <a:r>
              <a:rPr kumimoji="1" lang="en-US" altLang="ja-JP" sz="1600" dirty="0" err="1" smtClean="0"/>
              <a:t>Borovsky</a:t>
            </a:r>
            <a:r>
              <a:rPr kumimoji="1" lang="en-US" altLang="ja-JP" sz="1600" dirty="0" smtClean="0"/>
              <a:t> et al., 1997; Thomsen et al., 2003; </a:t>
            </a:r>
            <a:r>
              <a:rPr kumimoji="1" lang="en-US" altLang="ja-JP" sz="1600" dirty="0" err="1" smtClean="0"/>
              <a:t>Lavraud</a:t>
            </a:r>
            <a:r>
              <a:rPr kumimoji="1" lang="en-US" altLang="ja-JP" sz="1600" dirty="0" smtClean="0"/>
              <a:t> et al., 2005, 2006]</a:t>
            </a:r>
          </a:p>
          <a:p>
            <a:pPr lvl="1"/>
            <a:r>
              <a:rPr lang="ja-JP" altLang="en-US" dirty="0" smtClean="0"/>
              <a:t>静止軌道上のイオン密度はリングカレントの発達と関連がある</a:t>
            </a:r>
            <a:r>
              <a:rPr lang="en-US" altLang="ja-JP" sz="1600" dirty="0" smtClean="0"/>
              <a:t>[Thomsen et al., 1998; </a:t>
            </a:r>
            <a:r>
              <a:rPr lang="en-US" altLang="ja-JP" sz="1600" dirty="0" err="1" smtClean="0"/>
              <a:t>Ebihara</a:t>
            </a:r>
            <a:r>
              <a:rPr lang="en-US" altLang="ja-JP" sz="1600" dirty="0" smtClean="0"/>
              <a:t> et al., 2000; </a:t>
            </a:r>
            <a:r>
              <a:rPr lang="en-US" altLang="ja-JP" sz="1600" dirty="0" err="1" smtClean="0"/>
              <a:t>Lavraud</a:t>
            </a:r>
            <a:r>
              <a:rPr lang="en-US" altLang="ja-JP" sz="1600" dirty="0" smtClean="0"/>
              <a:t> et al., 2008]</a:t>
            </a:r>
          </a:p>
          <a:p>
            <a:r>
              <a:rPr lang="ja-JP" altLang="en-US" dirty="0" smtClean="0"/>
              <a:t>わき腹の低温高密度</a:t>
            </a:r>
            <a:r>
              <a:rPr lang="en-US" altLang="ja-JP" dirty="0" smtClean="0"/>
              <a:t>PS</a:t>
            </a:r>
            <a:r>
              <a:rPr lang="ja-JP" altLang="en-US" dirty="0" smtClean="0"/>
              <a:t>と関連があると推測できるが、これらを結びつける直接観測はない </a:t>
            </a:r>
            <a:r>
              <a:rPr lang="en-US" altLang="ja-JP" dirty="0" smtClean="0">
                <a:sym typeface="Wingdings" pitchFamily="2" charset="2"/>
              </a:rPr>
              <a:t> </a:t>
            </a:r>
            <a:r>
              <a:rPr lang="ja-JP" altLang="en-US" dirty="0" smtClean="0">
                <a:sym typeface="Wingdings" pitchFamily="2" charset="2"/>
              </a:rPr>
              <a:t>具体的な輸送シナリオを提案 </a:t>
            </a:r>
            <a:r>
              <a:rPr lang="en-US" altLang="ja-JP" sz="1600" dirty="0" smtClean="0">
                <a:sym typeface="Wingdings" pitchFamily="2" charset="2"/>
              </a:rPr>
              <a:t>[</a:t>
            </a:r>
            <a:r>
              <a:rPr lang="en-US" altLang="ja-JP" sz="1600" dirty="0" err="1" smtClean="0">
                <a:sym typeface="Wingdings" pitchFamily="2" charset="2"/>
              </a:rPr>
              <a:t>Izutsu</a:t>
            </a:r>
            <a:r>
              <a:rPr lang="en-US" altLang="ja-JP" sz="1600" dirty="0" smtClean="0">
                <a:sym typeface="Wingdings" pitchFamily="2" charset="2"/>
              </a:rPr>
              <a:t> 2009M]</a:t>
            </a:r>
            <a:endParaRPr lang="en-US" altLang="ja-JP" sz="1600" dirty="0" smtClean="0"/>
          </a:p>
        </p:txBody>
      </p:sp>
      <p:pic>
        <p:nvPicPr>
          <p:cNvPr id="5" name="Picture 7" descr="SDPS_Lavraud"/>
          <p:cNvPicPr>
            <a:picLocks noChangeAspect="1" noChangeArrowheads="1"/>
          </p:cNvPicPr>
          <p:nvPr/>
        </p:nvPicPr>
        <p:blipFill>
          <a:blip r:embed="rId3"/>
          <a:srcRect/>
          <a:stretch>
            <a:fillRect/>
          </a:stretch>
        </p:blipFill>
        <p:spPr bwMode="auto">
          <a:xfrm>
            <a:off x="5214942" y="3214686"/>
            <a:ext cx="3429024" cy="2556486"/>
          </a:xfrm>
          <a:prstGeom prst="rect">
            <a:avLst/>
          </a:prstGeom>
          <a:noFill/>
        </p:spPr>
      </p:pic>
      <p:pic>
        <p:nvPicPr>
          <p:cNvPr id="1026" name="Picture 2" descr="C:\Documents and Settings\izutsu\デスクトップ\SDPS_Lavraud2006_IMF.jpg"/>
          <p:cNvPicPr>
            <a:picLocks noChangeAspect="1" noChangeArrowheads="1"/>
          </p:cNvPicPr>
          <p:nvPr/>
        </p:nvPicPr>
        <p:blipFill>
          <a:blip r:embed="rId4"/>
          <a:srcRect/>
          <a:stretch>
            <a:fillRect/>
          </a:stretch>
        </p:blipFill>
        <p:spPr bwMode="auto">
          <a:xfrm>
            <a:off x="3872928" y="5857284"/>
            <a:ext cx="5199666" cy="929302"/>
          </a:xfrm>
          <a:prstGeom prst="rect">
            <a:avLst/>
          </a:prstGeom>
          <a:noFill/>
        </p:spPr>
      </p:pic>
      <p:sp>
        <p:nvSpPr>
          <p:cNvPr id="8" name="テキスト ボックス 7"/>
          <p:cNvSpPr txBox="1"/>
          <p:nvPr/>
        </p:nvSpPr>
        <p:spPr>
          <a:xfrm>
            <a:off x="7215206" y="5559998"/>
            <a:ext cx="2071702" cy="369332"/>
          </a:xfrm>
          <a:prstGeom prst="rect">
            <a:avLst/>
          </a:prstGeom>
          <a:noFill/>
        </p:spPr>
        <p:txBody>
          <a:bodyPr wrap="square" rtlCol="0">
            <a:spAutoFit/>
          </a:bodyPr>
          <a:lstStyle/>
          <a:p>
            <a:r>
              <a:rPr kumimoji="1" lang="en-US" altLang="ja-JP" dirty="0" err="1" smtClean="0"/>
              <a:t>Lavraud</a:t>
            </a:r>
            <a:r>
              <a:rPr kumimoji="1" lang="en-US" altLang="ja-JP" dirty="0" smtClean="0"/>
              <a:t> et al., 2006</a:t>
            </a:r>
            <a:endParaRPr kumimoji="1" lang="ja-JP" alt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未解決問題 と 解決手法</a:t>
            </a:r>
            <a:endParaRPr kumimoji="1" lang="ja-JP" altLang="en-US" dirty="0"/>
          </a:p>
        </p:txBody>
      </p:sp>
      <p:sp>
        <p:nvSpPr>
          <p:cNvPr id="3" name="コンテンツ プレースホルダ 2"/>
          <p:cNvSpPr>
            <a:spLocks noGrp="1"/>
          </p:cNvSpPr>
          <p:nvPr>
            <p:ph idx="1"/>
          </p:nvPr>
        </p:nvSpPr>
        <p:spPr/>
        <p:txBody>
          <a:bodyPr/>
          <a:lstStyle/>
          <a:p>
            <a:r>
              <a:rPr lang="ja-JP" altLang="en-US" dirty="0" smtClean="0"/>
              <a:t>長時間の北向き</a:t>
            </a:r>
            <a:r>
              <a:rPr lang="en-US" altLang="ja-JP" dirty="0" smtClean="0"/>
              <a:t>IMF</a:t>
            </a:r>
            <a:r>
              <a:rPr lang="ja-JP" altLang="en-US" dirty="0" smtClean="0"/>
              <a:t>時に、朝夕で異なる高密度イオン状態が同時に達成するか？　</a:t>
            </a:r>
            <a:r>
              <a:rPr lang="en-US" altLang="ja-JP" dirty="0" smtClean="0">
                <a:sym typeface="Wingdings" pitchFamily="2" charset="2"/>
              </a:rPr>
              <a:t>YES</a:t>
            </a:r>
            <a:endParaRPr lang="ja-JP" altLang="en-US" dirty="0" smtClean="0"/>
          </a:p>
          <a:p>
            <a:r>
              <a:rPr lang="ja-JP" altLang="en-US" dirty="0" smtClean="0"/>
              <a:t>その後の</a:t>
            </a:r>
            <a:r>
              <a:rPr lang="en-US" altLang="ja-JP" dirty="0" smtClean="0"/>
              <a:t>IMF</a:t>
            </a:r>
            <a:r>
              <a:rPr lang="ja-JP" altLang="en-US" dirty="0" smtClean="0"/>
              <a:t>南転に伴って、高密度イオンは、どのような機構で磁気圏内部へと輸送されるのか？</a:t>
            </a:r>
            <a:endParaRPr lang="en-US" altLang="ja-JP" dirty="0" smtClean="0"/>
          </a:p>
          <a:p>
            <a:pPr>
              <a:buNone/>
            </a:pPr>
            <a:r>
              <a:rPr lang="ja-JP" altLang="en-US" dirty="0" smtClean="0">
                <a:sym typeface="Wingdings" pitchFamily="2" charset="2"/>
              </a:rPr>
              <a:t>　　</a:t>
            </a:r>
            <a:r>
              <a:rPr lang="en-US" altLang="ja-JP" dirty="0" smtClean="0">
                <a:sym typeface="Wingdings" pitchFamily="2" charset="2"/>
              </a:rPr>
              <a:t></a:t>
            </a:r>
            <a:r>
              <a:rPr lang="ja-JP" altLang="en-US" dirty="0" smtClean="0">
                <a:sym typeface="Wingdings" pitchFamily="2" charset="2"/>
              </a:rPr>
              <a:t>朝側から磁場ドリフトして高速流によって内部へ押し込められる</a:t>
            </a:r>
            <a:endParaRPr lang="ja-JP" altLang="en-US" dirty="0" smtClean="0"/>
          </a:p>
          <a:p>
            <a:pPr>
              <a:buNone/>
            </a:pPr>
            <a:r>
              <a:rPr lang="ja-JP" altLang="en-US" dirty="0" smtClean="0"/>
              <a:t>　　↓</a:t>
            </a:r>
          </a:p>
          <a:p>
            <a:r>
              <a:rPr lang="en-US" altLang="ja-JP" dirty="0" smtClean="0"/>
              <a:t>THEMIS, </a:t>
            </a:r>
            <a:r>
              <a:rPr lang="en-US" altLang="ja-JP" dirty="0" err="1" smtClean="0"/>
              <a:t>Geotail</a:t>
            </a:r>
            <a:r>
              <a:rPr lang="en-US" altLang="ja-JP" dirty="0" smtClean="0"/>
              <a:t>, LANL</a:t>
            </a:r>
            <a:r>
              <a:rPr lang="ja-JP" altLang="en-US" dirty="0" smtClean="0"/>
              <a:t>衛星による多点同時観測のデータを解析して明らかにする</a:t>
            </a:r>
          </a:p>
          <a:p>
            <a:endParaRPr kumimoji="1" lang="ja-JP" altLang="en-US" dirty="0"/>
          </a:p>
        </p:txBody>
      </p:sp>
      <p:pic>
        <p:nvPicPr>
          <p:cNvPr id="4" name="Picture 14" descr="000773"/>
          <p:cNvPicPr>
            <a:picLocks noChangeAspect="1" noChangeArrowheads="1"/>
          </p:cNvPicPr>
          <p:nvPr/>
        </p:nvPicPr>
        <p:blipFill>
          <a:blip r:embed="rId2"/>
          <a:srcRect/>
          <a:stretch>
            <a:fillRect/>
          </a:stretch>
        </p:blipFill>
        <p:spPr bwMode="auto">
          <a:xfrm>
            <a:off x="1973075" y="3690033"/>
            <a:ext cx="4884941" cy="309655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OUTLINE</a:t>
            </a:r>
            <a:endParaRPr kumimoji="1" lang="ja-JP" altLang="en-US" dirty="0"/>
          </a:p>
        </p:txBody>
      </p:sp>
      <p:sp>
        <p:nvSpPr>
          <p:cNvPr id="3" name="コンテンツ プレースホルダ 2"/>
          <p:cNvSpPr>
            <a:spLocks noGrp="1"/>
          </p:cNvSpPr>
          <p:nvPr>
            <p:ph idx="1"/>
          </p:nvPr>
        </p:nvSpPr>
        <p:spPr/>
        <p:txBody>
          <a:bodyPr>
            <a:normAutofit/>
          </a:bodyPr>
          <a:lstStyle/>
          <a:p>
            <a:pPr marL="457200" indent="-457200">
              <a:buAutoNum type="arabicPeriod"/>
            </a:pPr>
            <a:r>
              <a:rPr lang="ja-JP" altLang="en-US" b="1" dirty="0" smtClean="0">
                <a:solidFill>
                  <a:schemeClr val="bg1">
                    <a:lumMod val="50000"/>
                  </a:schemeClr>
                </a:solidFill>
              </a:rPr>
              <a:t>イントロダクション</a:t>
            </a:r>
            <a:endParaRPr lang="en-US" altLang="ja-JP" b="1" dirty="0" smtClean="0">
              <a:solidFill>
                <a:schemeClr val="bg1">
                  <a:lumMod val="50000"/>
                </a:schemeClr>
              </a:solidFill>
            </a:endParaRPr>
          </a:p>
          <a:p>
            <a:pPr marL="457200" indent="-457200">
              <a:buAutoNum type="arabicPeriod"/>
            </a:pPr>
            <a:r>
              <a:rPr lang="ja-JP" altLang="en-US" b="1" dirty="0" smtClean="0">
                <a:solidFill>
                  <a:srgbClr val="FF0000"/>
                </a:solidFill>
              </a:rPr>
              <a:t>観測</a:t>
            </a:r>
            <a:endParaRPr lang="en-US" altLang="ja-JP" b="1" dirty="0" smtClean="0">
              <a:solidFill>
                <a:srgbClr val="FF0000"/>
              </a:solidFill>
            </a:endParaRPr>
          </a:p>
          <a:p>
            <a:pPr marL="857250" lvl="1" indent="-457200">
              <a:buAutoNum type="arabicPeriod"/>
            </a:pPr>
            <a:r>
              <a:rPr lang="en-US" altLang="ja-JP" b="1" dirty="0" smtClean="0">
                <a:solidFill>
                  <a:srgbClr val="FF0000"/>
                </a:solidFill>
              </a:rPr>
              <a:t>THEMIS, </a:t>
            </a:r>
            <a:r>
              <a:rPr lang="en-US" altLang="ja-JP" b="1" dirty="0" err="1" smtClean="0">
                <a:solidFill>
                  <a:srgbClr val="FF0000"/>
                </a:solidFill>
              </a:rPr>
              <a:t>Geotail</a:t>
            </a:r>
            <a:r>
              <a:rPr lang="en-US" altLang="ja-JP" b="1" dirty="0" smtClean="0">
                <a:solidFill>
                  <a:srgbClr val="FF0000"/>
                </a:solidFill>
              </a:rPr>
              <a:t>, LANL</a:t>
            </a:r>
            <a:r>
              <a:rPr lang="ja-JP" altLang="en-US" b="1" dirty="0" smtClean="0">
                <a:solidFill>
                  <a:srgbClr val="FF0000"/>
                </a:solidFill>
              </a:rPr>
              <a:t>同時観測イベント</a:t>
            </a:r>
            <a:endParaRPr lang="en-US" altLang="ja-JP" b="1" dirty="0" smtClean="0">
              <a:solidFill>
                <a:srgbClr val="FF0000"/>
              </a:solidFill>
            </a:endParaRPr>
          </a:p>
          <a:p>
            <a:pPr marL="857250" lvl="1" indent="-457200">
              <a:buAutoNum type="arabicPeriod"/>
            </a:pPr>
            <a:r>
              <a:rPr lang="en-US" altLang="ja-JP" b="1" dirty="0" err="1" smtClean="0">
                <a:solidFill>
                  <a:schemeClr val="bg1">
                    <a:lumMod val="50000"/>
                  </a:schemeClr>
                </a:solidFill>
              </a:rPr>
              <a:t>Geotail</a:t>
            </a:r>
            <a:r>
              <a:rPr lang="en-US" altLang="ja-JP" b="1" dirty="0" smtClean="0">
                <a:solidFill>
                  <a:schemeClr val="bg1">
                    <a:lumMod val="50000"/>
                  </a:schemeClr>
                </a:solidFill>
              </a:rPr>
              <a:t>, LANL</a:t>
            </a:r>
            <a:r>
              <a:rPr lang="ja-JP" altLang="en-US" b="1" dirty="0" smtClean="0">
                <a:solidFill>
                  <a:schemeClr val="bg1">
                    <a:lumMod val="50000"/>
                  </a:schemeClr>
                </a:solidFill>
              </a:rPr>
              <a:t>同時観測の統計解析</a:t>
            </a:r>
            <a:endParaRPr lang="en-US" altLang="ja-JP" b="1" dirty="0" smtClean="0">
              <a:solidFill>
                <a:schemeClr val="bg1">
                  <a:lumMod val="50000"/>
                </a:schemeClr>
              </a:solidFill>
            </a:endParaRPr>
          </a:p>
          <a:p>
            <a:pPr marL="457200" indent="-457200">
              <a:buAutoNum type="arabicPeriod"/>
            </a:pPr>
            <a:r>
              <a:rPr lang="ja-JP" altLang="en-US" b="1" dirty="0" smtClean="0">
                <a:solidFill>
                  <a:schemeClr val="bg1">
                    <a:lumMod val="50000"/>
                  </a:schemeClr>
                </a:solidFill>
              </a:rPr>
              <a:t>今後に向けて</a:t>
            </a:r>
            <a:endParaRPr lang="en-US" altLang="ja-JP" b="1" dirty="0" smtClean="0">
              <a:solidFill>
                <a:schemeClr val="bg1">
                  <a:lumMod val="50000"/>
                </a:schemeClr>
              </a:solidFill>
            </a:endParaRPr>
          </a:p>
          <a:p>
            <a:pPr marL="857250" lvl="1" indent="-457200">
              <a:buAutoNum type="arabicPeriod"/>
            </a:pPr>
            <a:r>
              <a:rPr lang="ja-JP" altLang="en-US" b="1" dirty="0" smtClean="0">
                <a:solidFill>
                  <a:schemeClr val="bg1">
                    <a:lumMod val="50000"/>
                  </a:schemeClr>
                </a:solidFill>
              </a:rPr>
              <a:t>輸送に伴う加熱過程　～磁気圏対流 </a:t>
            </a:r>
            <a:r>
              <a:rPr lang="en-US" altLang="ja-JP" b="1" dirty="0" smtClean="0">
                <a:solidFill>
                  <a:schemeClr val="bg1">
                    <a:lumMod val="50000"/>
                  </a:schemeClr>
                </a:solidFill>
              </a:rPr>
              <a:t>vs. </a:t>
            </a:r>
            <a:r>
              <a:rPr lang="ja-JP" altLang="en-US" b="1" dirty="0" smtClean="0">
                <a:solidFill>
                  <a:schemeClr val="bg1">
                    <a:lumMod val="50000"/>
                  </a:schemeClr>
                </a:solidFill>
              </a:rPr>
              <a:t>高速流～</a:t>
            </a:r>
            <a:endParaRPr lang="en-US" altLang="ja-JP" b="1" dirty="0" smtClean="0">
              <a:solidFill>
                <a:schemeClr val="bg1">
                  <a:lumMod val="50000"/>
                </a:schemeClr>
              </a:solidFill>
            </a:endParaRPr>
          </a:p>
          <a:p>
            <a:pPr marL="857250" lvl="1" indent="-457200">
              <a:buAutoNum type="arabicPeriod"/>
            </a:pPr>
            <a:r>
              <a:rPr lang="ja-JP" altLang="en-US" b="1" dirty="0" smtClean="0">
                <a:solidFill>
                  <a:schemeClr val="bg1">
                    <a:lumMod val="50000"/>
                  </a:schemeClr>
                </a:solidFill>
              </a:rPr>
              <a:t>内部磁気圏へのインパクト</a:t>
            </a:r>
            <a:endParaRPr lang="en-US" altLang="ja-JP" b="1" dirty="0" smtClean="0">
              <a:solidFill>
                <a:schemeClr val="bg1">
                  <a:lumMod val="50000"/>
                </a:scheme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太陽風：長時間の北向き</a:t>
            </a:r>
            <a:r>
              <a:rPr lang="en-US" altLang="ja-JP" dirty="0" smtClean="0"/>
              <a:t>IMF</a:t>
            </a:r>
            <a:r>
              <a:rPr lang="ja-JP" altLang="en-US" dirty="0" err="1" smtClean="0"/>
              <a:t>と南転</a:t>
            </a:r>
            <a:endParaRPr kumimoji="1" lang="ja-JP" altLang="en-US" dirty="0"/>
          </a:p>
        </p:txBody>
      </p:sp>
      <p:sp>
        <p:nvSpPr>
          <p:cNvPr id="3" name="コンテンツ プレースホルダ 2"/>
          <p:cNvSpPr>
            <a:spLocks noGrp="1"/>
          </p:cNvSpPr>
          <p:nvPr>
            <p:ph idx="1"/>
          </p:nvPr>
        </p:nvSpPr>
        <p:spPr/>
        <p:txBody>
          <a:bodyPr/>
          <a:lstStyle/>
          <a:p>
            <a:endParaRPr kumimoji="1" lang="ja-JP" altLang="en-US" dirty="0"/>
          </a:p>
        </p:txBody>
      </p:sp>
      <p:pic>
        <p:nvPicPr>
          <p:cNvPr id="17" name="Picture 15" descr="000788"/>
          <p:cNvPicPr>
            <a:picLocks noChangeAspect="1" noChangeArrowheads="1"/>
          </p:cNvPicPr>
          <p:nvPr/>
        </p:nvPicPr>
        <p:blipFill>
          <a:blip r:embed="rId2"/>
          <a:srcRect/>
          <a:stretch>
            <a:fillRect/>
          </a:stretch>
        </p:blipFill>
        <p:spPr bwMode="auto">
          <a:xfrm>
            <a:off x="2383850" y="620569"/>
            <a:ext cx="4422007" cy="6119983"/>
          </a:xfrm>
          <a:prstGeom prst="rect">
            <a:avLst/>
          </a:prstGeom>
          <a:noFill/>
          <a:ln w="9525">
            <a:noFill/>
            <a:miter lim="800000"/>
            <a:headEnd/>
            <a:tailEnd/>
          </a:ln>
        </p:spPr>
      </p:pic>
      <p:sp>
        <p:nvSpPr>
          <p:cNvPr id="18" name="Text Box 6"/>
          <p:cNvSpPr txBox="1">
            <a:spLocks noChangeArrowheads="1"/>
          </p:cNvSpPr>
          <p:nvPr/>
        </p:nvSpPr>
        <p:spPr bwMode="auto">
          <a:xfrm>
            <a:off x="2671138" y="3717064"/>
            <a:ext cx="2304650" cy="336472"/>
          </a:xfrm>
          <a:prstGeom prst="rect">
            <a:avLst/>
          </a:prstGeom>
          <a:noFill/>
          <a:ln w="9525">
            <a:noFill/>
            <a:miter lim="800000"/>
            <a:headEnd/>
            <a:tailEnd/>
          </a:ln>
        </p:spPr>
        <p:txBody>
          <a:bodyPr lIns="91422" tIns="45711" rIns="91422" bIns="45711">
            <a:spAutoFit/>
          </a:bodyPr>
          <a:lstStyle/>
          <a:p>
            <a:pPr>
              <a:spcBef>
                <a:spcPct val="50000"/>
              </a:spcBef>
            </a:pPr>
            <a:r>
              <a:rPr lang="en-US" altLang="ja-JP" sz="1600" b="1" dirty="0"/>
              <a:t>4</a:t>
            </a:r>
            <a:r>
              <a:rPr lang="ja-JP" altLang="en-US" sz="1600" b="1" dirty="0"/>
              <a:t>時間以上の北向き</a:t>
            </a:r>
            <a:r>
              <a:rPr lang="en-US" altLang="ja-JP" sz="1600" b="1" dirty="0"/>
              <a:t>IMF</a:t>
            </a:r>
          </a:p>
        </p:txBody>
      </p:sp>
      <p:sp>
        <p:nvSpPr>
          <p:cNvPr id="19" name="Line 7"/>
          <p:cNvSpPr>
            <a:spLocks noChangeShapeType="1"/>
          </p:cNvSpPr>
          <p:nvPr/>
        </p:nvSpPr>
        <p:spPr bwMode="auto">
          <a:xfrm>
            <a:off x="4904362" y="2996507"/>
            <a:ext cx="0" cy="2015658"/>
          </a:xfrm>
          <a:prstGeom prst="line">
            <a:avLst/>
          </a:prstGeom>
          <a:noFill/>
          <a:ln w="9525">
            <a:solidFill>
              <a:schemeClr val="tx1"/>
            </a:solidFill>
            <a:round/>
            <a:headEnd/>
            <a:tailEnd/>
          </a:ln>
        </p:spPr>
        <p:txBody>
          <a:bodyPr lIns="91422" tIns="45711" rIns="91422" bIns="45711"/>
          <a:lstStyle/>
          <a:p>
            <a:endParaRPr lang="ja-JP" altLang="en-US"/>
          </a:p>
        </p:txBody>
      </p:sp>
      <p:sp>
        <p:nvSpPr>
          <p:cNvPr id="20" name="Text Box 8"/>
          <p:cNvSpPr txBox="1">
            <a:spLocks noChangeArrowheads="1"/>
          </p:cNvSpPr>
          <p:nvPr/>
        </p:nvSpPr>
        <p:spPr bwMode="auto">
          <a:xfrm>
            <a:off x="3175876" y="4148764"/>
            <a:ext cx="2160212" cy="336472"/>
          </a:xfrm>
          <a:prstGeom prst="rect">
            <a:avLst/>
          </a:prstGeom>
          <a:noFill/>
          <a:ln w="9525">
            <a:noFill/>
            <a:miter lim="800000"/>
            <a:headEnd/>
            <a:tailEnd/>
          </a:ln>
        </p:spPr>
        <p:txBody>
          <a:bodyPr lIns="91422" tIns="45711" rIns="91422" bIns="45711">
            <a:spAutoFit/>
          </a:bodyPr>
          <a:lstStyle/>
          <a:p>
            <a:pPr>
              <a:spcBef>
                <a:spcPct val="50000"/>
              </a:spcBef>
            </a:pPr>
            <a:r>
              <a:rPr lang="ja-JP" altLang="en-US" sz="1600" b="1" dirty="0">
                <a:solidFill>
                  <a:srgbClr val="0000FF"/>
                </a:solidFill>
              </a:rPr>
              <a:t>空間構造を調べる</a:t>
            </a:r>
          </a:p>
        </p:txBody>
      </p:sp>
      <p:sp>
        <p:nvSpPr>
          <p:cNvPr id="21" name="Text Box 9"/>
          <p:cNvSpPr txBox="1">
            <a:spLocks noChangeArrowheads="1"/>
          </p:cNvSpPr>
          <p:nvPr/>
        </p:nvSpPr>
        <p:spPr bwMode="auto">
          <a:xfrm>
            <a:off x="4904362" y="4148764"/>
            <a:ext cx="2160213" cy="336472"/>
          </a:xfrm>
          <a:prstGeom prst="rect">
            <a:avLst/>
          </a:prstGeom>
          <a:noFill/>
          <a:ln w="9525">
            <a:noFill/>
            <a:miter lim="800000"/>
            <a:headEnd/>
            <a:tailEnd/>
          </a:ln>
        </p:spPr>
        <p:txBody>
          <a:bodyPr lIns="91422" tIns="45711" rIns="91422" bIns="45711">
            <a:spAutoFit/>
          </a:bodyPr>
          <a:lstStyle/>
          <a:p>
            <a:pPr>
              <a:spcBef>
                <a:spcPct val="50000"/>
              </a:spcBef>
            </a:pPr>
            <a:r>
              <a:rPr lang="ja-JP" altLang="en-US" sz="1600" b="1" dirty="0">
                <a:solidFill>
                  <a:srgbClr val="FF0000"/>
                </a:solidFill>
              </a:rPr>
              <a:t>時間変化を調べる</a:t>
            </a:r>
          </a:p>
        </p:txBody>
      </p:sp>
      <p:sp>
        <p:nvSpPr>
          <p:cNvPr id="22" name="Line 10"/>
          <p:cNvSpPr>
            <a:spLocks noChangeShapeType="1"/>
          </p:cNvSpPr>
          <p:nvPr/>
        </p:nvSpPr>
        <p:spPr bwMode="auto">
          <a:xfrm>
            <a:off x="3033025" y="4004336"/>
            <a:ext cx="1798325" cy="0"/>
          </a:xfrm>
          <a:prstGeom prst="line">
            <a:avLst/>
          </a:prstGeom>
          <a:noFill/>
          <a:ln w="19050">
            <a:solidFill>
              <a:srgbClr val="0000FF"/>
            </a:solidFill>
            <a:round/>
            <a:headEnd type="triangle" w="med" len="med"/>
            <a:tailEnd type="triangle" w="med" len="med"/>
          </a:ln>
        </p:spPr>
        <p:txBody>
          <a:bodyPr lIns="91422" tIns="45711" rIns="91422" bIns="45711"/>
          <a:lstStyle/>
          <a:p>
            <a:endParaRPr lang="ja-JP" altLang="en-US"/>
          </a:p>
        </p:txBody>
      </p:sp>
      <p:sp>
        <p:nvSpPr>
          <p:cNvPr id="23" name="Line 11"/>
          <p:cNvSpPr>
            <a:spLocks noChangeShapeType="1"/>
          </p:cNvSpPr>
          <p:nvPr/>
        </p:nvSpPr>
        <p:spPr bwMode="auto">
          <a:xfrm>
            <a:off x="4975788" y="4004336"/>
            <a:ext cx="431725" cy="0"/>
          </a:xfrm>
          <a:prstGeom prst="line">
            <a:avLst/>
          </a:prstGeom>
          <a:noFill/>
          <a:ln w="19050">
            <a:solidFill>
              <a:srgbClr val="FF0000"/>
            </a:solidFill>
            <a:round/>
            <a:headEnd/>
            <a:tailEnd type="triangle" w="med" len="med"/>
          </a:ln>
        </p:spPr>
        <p:txBody>
          <a:bodyPr lIns="91422" tIns="45711" rIns="91422" bIns="45711"/>
          <a:lstStyle/>
          <a:p>
            <a:endParaRPr lang="ja-JP" altLang="en-US"/>
          </a:p>
        </p:txBody>
      </p:sp>
      <p:sp>
        <p:nvSpPr>
          <p:cNvPr id="24" name="Text Box 14"/>
          <p:cNvSpPr txBox="1">
            <a:spLocks noChangeArrowheads="1"/>
          </p:cNvSpPr>
          <p:nvPr/>
        </p:nvSpPr>
        <p:spPr bwMode="auto">
          <a:xfrm>
            <a:off x="4832938" y="4964550"/>
            <a:ext cx="2591937" cy="336472"/>
          </a:xfrm>
          <a:prstGeom prst="rect">
            <a:avLst/>
          </a:prstGeom>
          <a:noFill/>
          <a:ln w="9525">
            <a:noFill/>
            <a:miter lim="800000"/>
            <a:headEnd/>
            <a:tailEnd/>
          </a:ln>
        </p:spPr>
        <p:txBody>
          <a:bodyPr lIns="91422" tIns="45711" rIns="91422" bIns="45711">
            <a:spAutoFit/>
          </a:bodyPr>
          <a:lstStyle/>
          <a:p>
            <a:pPr>
              <a:spcBef>
                <a:spcPct val="50000"/>
              </a:spcBef>
            </a:pPr>
            <a:r>
              <a:rPr lang="ja-JP" altLang="en-US" sz="1600" b="1" dirty="0"/>
              <a:t>地球到達時刻</a:t>
            </a:r>
            <a:r>
              <a:rPr lang="en-US" altLang="ja-JP" sz="1600" b="1" dirty="0"/>
              <a:t>1644 UT</a:t>
            </a:r>
          </a:p>
        </p:txBody>
      </p:sp>
      <p:sp>
        <p:nvSpPr>
          <p:cNvPr id="25" name="Text Box 16"/>
          <p:cNvSpPr txBox="1">
            <a:spLocks noChangeArrowheads="1"/>
          </p:cNvSpPr>
          <p:nvPr/>
        </p:nvSpPr>
        <p:spPr bwMode="auto">
          <a:xfrm>
            <a:off x="2672724" y="5661302"/>
            <a:ext cx="1942763" cy="336472"/>
          </a:xfrm>
          <a:prstGeom prst="rect">
            <a:avLst/>
          </a:prstGeom>
          <a:noFill/>
          <a:ln w="9525">
            <a:noFill/>
            <a:miter lim="800000"/>
            <a:headEnd/>
            <a:tailEnd/>
          </a:ln>
        </p:spPr>
        <p:txBody>
          <a:bodyPr lIns="91422" tIns="45711" rIns="91422" bIns="45711">
            <a:spAutoFit/>
          </a:bodyPr>
          <a:lstStyle/>
          <a:p>
            <a:pPr>
              <a:spcBef>
                <a:spcPct val="50000"/>
              </a:spcBef>
            </a:pPr>
            <a:r>
              <a:rPr lang="ja-JP" altLang="en-US" sz="1600" dirty="0"/>
              <a:t>太陽風動圧</a:t>
            </a:r>
          </a:p>
        </p:txBody>
      </p:sp>
      <p:sp>
        <p:nvSpPr>
          <p:cNvPr id="26" name="Text Box 17"/>
          <p:cNvSpPr txBox="1">
            <a:spLocks noChangeArrowheads="1"/>
          </p:cNvSpPr>
          <p:nvPr/>
        </p:nvSpPr>
        <p:spPr bwMode="auto">
          <a:xfrm>
            <a:off x="2672725" y="4459842"/>
            <a:ext cx="1871338" cy="336472"/>
          </a:xfrm>
          <a:prstGeom prst="rect">
            <a:avLst/>
          </a:prstGeom>
          <a:noFill/>
          <a:ln w="9525">
            <a:noFill/>
            <a:miter lim="800000"/>
            <a:headEnd/>
            <a:tailEnd/>
          </a:ln>
        </p:spPr>
        <p:txBody>
          <a:bodyPr lIns="91422" tIns="45711" rIns="91422" bIns="45711">
            <a:spAutoFit/>
          </a:bodyPr>
          <a:lstStyle/>
          <a:p>
            <a:pPr>
              <a:spcBef>
                <a:spcPct val="50000"/>
              </a:spcBef>
            </a:pPr>
            <a:r>
              <a:rPr lang="ja-JP" altLang="en-US" sz="1600" dirty="0"/>
              <a:t>プロトン数密度</a:t>
            </a:r>
          </a:p>
        </p:txBody>
      </p:sp>
      <p:sp>
        <p:nvSpPr>
          <p:cNvPr id="27" name="AutoShape 18"/>
          <p:cNvSpPr>
            <a:spLocks/>
          </p:cNvSpPr>
          <p:nvPr/>
        </p:nvSpPr>
        <p:spPr bwMode="auto">
          <a:xfrm>
            <a:off x="2025138" y="693578"/>
            <a:ext cx="360300" cy="3383766"/>
          </a:xfrm>
          <a:prstGeom prst="leftBrace">
            <a:avLst>
              <a:gd name="adj1" fmla="val 78267"/>
              <a:gd name="adj2" fmla="val 50000"/>
            </a:avLst>
          </a:prstGeom>
          <a:noFill/>
          <a:ln w="9525">
            <a:solidFill>
              <a:schemeClr val="tx1"/>
            </a:solidFill>
            <a:round/>
            <a:headEnd/>
            <a:tailEnd/>
          </a:ln>
        </p:spPr>
        <p:txBody>
          <a:bodyPr wrap="none" lIns="91422" tIns="45711" rIns="91422" bIns="45711" anchor="ctr"/>
          <a:lstStyle/>
          <a:p>
            <a:endParaRPr lang="ja-JP" altLang="en-US"/>
          </a:p>
        </p:txBody>
      </p:sp>
      <p:sp>
        <p:nvSpPr>
          <p:cNvPr id="28" name="Text Box 19"/>
          <p:cNvSpPr txBox="1">
            <a:spLocks noChangeArrowheads="1"/>
          </p:cNvSpPr>
          <p:nvPr/>
        </p:nvSpPr>
        <p:spPr bwMode="auto">
          <a:xfrm>
            <a:off x="1357290" y="2204528"/>
            <a:ext cx="857256" cy="400091"/>
          </a:xfrm>
          <a:prstGeom prst="rect">
            <a:avLst/>
          </a:prstGeom>
          <a:noFill/>
          <a:ln w="9525">
            <a:noFill/>
            <a:miter lim="800000"/>
            <a:headEnd/>
            <a:tailEnd/>
          </a:ln>
        </p:spPr>
        <p:txBody>
          <a:bodyPr wrap="square" lIns="91422" tIns="45711" rIns="91422" bIns="45711">
            <a:spAutoFit/>
          </a:bodyPr>
          <a:lstStyle/>
          <a:p>
            <a:pPr>
              <a:spcBef>
                <a:spcPct val="50000"/>
              </a:spcBef>
            </a:pPr>
            <a:r>
              <a:rPr lang="en-US" altLang="ja-JP" sz="2000" dirty="0" smtClean="0">
                <a:latin typeface="Arial" pitchFamily="34" charset="0"/>
                <a:cs typeface="Arial" pitchFamily="34" charset="0"/>
              </a:rPr>
              <a:t>IMF</a:t>
            </a:r>
            <a:endParaRPr lang="ja-JP" altLang="en-US" sz="2000" dirty="0">
              <a:latin typeface="Arial" pitchFamily="34" charset="0"/>
              <a:cs typeface="Arial" pitchFamily="34" charset="0"/>
            </a:endParaRPr>
          </a:p>
        </p:txBody>
      </p:sp>
      <p:sp>
        <p:nvSpPr>
          <p:cNvPr id="29" name="Text Box 20"/>
          <p:cNvSpPr txBox="1">
            <a:spLocks noChangeArrowheads="1"/>
          </p:cNvSpPr>
          <p:nvPr/>
        </p:nvSpPr>
        <p:spPr bwMode="auto">
          <a:xfrm>
            <a:off x="6704275" y="3429794"/>
            <a:ext cx="1368187" cy="400091"/>
          </a:xfrm>
          <a:prstGeom prst="rect">
            <a:avLst/>
          </a:prstGeom>
          <a:noFill/>
          <a:ln w="9525">
            <a:noFill/>
            <a:miter lim="800000"/>
            <a:headEnd/>
            <a:tailEnd/>
          </a:ln>
        </p:spPr>
        <p:txBody>
          <a:bodyPr lIns="91422" tIns="45711" rIns="91422" bIns="45711">
            <a:spAutoFit/>
          </a:bodyPr>
          <a:lstStyle/>
          <a:p>
            <a:pPr>
              <a:spcBef>
                <a:spcPct val="50000"/>
              </a:spcBef>
            </a:pPr>
            <a:r>
              <a:rPr lang="ja-JP" altLang="en-US" sz="2000" dirty="0"/>
              <a:t>南北成分</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en-US" altLang="ja-JP" dirty="0"/>
              <a:t>IMF</a:t>
            </a:r>
            <a:r>
              <a:rPr lang="ja-JP" altLang="en-US" dirty="0"/>
              <a:t>南転後の</a:t>
            </a:r>
            <a:r>
              <a:rPr lang="ja-JP" altLang="en-US" dirty="0" smtClean="0"/>
              <a:t>輸送</a:t>
            </a:r>
            <a:r>
              <a:rPr lang="ja-JP" altLang="en-US" dirty="0"/>
              <a:t>　</a:t>
            </a:r>
            <a:r>
              <a:rPr lang="en-US" altLang="ja-JP" dirty="0"/>
              <a:t>『</a:t>
            </a:r>
            <a:r>
              <a:rPr lang="ja-JP" altLang="en-US" dirty="0"/>
              <a:t>高速流による高密度イオンの押し込み</a:t>
            </a:r>
            <a:r>
              <a:rPr lang="en-US" altLang="ja-JP" dirty="0" smtClean="0"/>
              <a:t>』</a:t>
            </a:r>
            <a:endParaRPr kumimoji="1" lang="ja-JP" altLang="en-US" dirty="0"/>
          </a:p>
        </p:txBody>
      </p:sp>
      <p:sp>
        <p:nvSpPr>
          <p:cNvPr id="3" name="コンテンツ プレースホルダ 2"/>
          <p:cNvSpPr>
            <a:spLocks noGrp="1"/>
          </p:cNvSpPr>
          <p:nvPr>
            <p:ph idx="1"/>
          </p:nvPr>
        </p:nvSpPr>
        <p:spPr/>
        <p:txBody>
          <a:bodyPr/>
          <a:lstStyle/>
          <a:p>
            <a:pPr marL="85708" indent="-85708"/>
            <a:r>
              <a:rPr lang="ja-JP" altLang="en-US" dirty="0" smtClean="0"/>
              <a:t> 観測結果を合理的に説明するシナリオを提案する</a:t>
            </a:r>
          </a:p>
          <a:p>
            <a:pPr marL="85708" indent="-85708">
              <a:buNone/>
            </a:pPr>
            <a:r>
              <a:rPr lang="ja-JP" altLang="en-US" dirty="0" smtClean="0"/>
              <a:t>　</a:t>
            </a:r>
            <a:r>
              <a:rPr lang="en-US" altLang="ja-JP" dirty="0" smtClean="0">
                <a:sym typeface="Wingdings" pitchFamily="2" charset="2"/>
              </a:rPr>
              <a:t> </a:t>
            </a:r>
            <a:r>
              <a:rPr lang="ja-JP" altLang="en-US" dirty="0" smtClean="0"/>
              <a:t>太陽風から内部磁気圏への具体的な輸送経路・過程を観測的に示したのは初めて</a:t>
            </a:r>
            <a:r>
              <a:rPr kumimoji="1" lang="en-US" altLang="ja-JP" dirty="0" smtClean="0"/>
              <a:t> </a:t>
            </a:r>
            <a:r>
              <a:rPr kumimoji="1" lang="ja-JP" altLang="en-US" dirty="0" smtClean="0"/>
              <a:t>（</a:t>
            </a:r>
            <a:r>
              <a:rPr lang="ja-JP" altLang="en-US" dirty="0" smtClean="0"/>
              <a:t>課題：</a:t>
            </a:r>
            <a:r>
              <a:rPr kumimoji="1" lang="ja-JP" altLang="en-US" dirty="0" smtClean="0"/>
              <a:t>③の定量的な評価）</a:t>
            </a:r>
            <a:endParaRPr kumimoji="1" lang="ja-JP" altLang="en-US" dirty="0"/>
          </a:p>
        </p:txBody>
      </p:sp>
      <p:pic>
        <p:nvPicPr>
          <p:cNvPr id="4" name="Picture 10" descr="000789"/>
          <p:cNvPicPr>
            <a:picLocks noChangeAspect="1" noChangeArrowheads="1"/>
          </p:cNvPicPr>
          <p:nvPr/>
        </p:nvPicPr>
        <p:blipFill>
          <a:blip r:embed="rId2"/>
          <a:srcRect/>
          <a:stretch>
            <a:fillRect/>
          </a:stretch>
        </p:blipFill>
        <p:spPr bwMode="auto">
          <a:xfrm>
            <a:off x="1036523" y="2000240"/>
            <a:ext cx="7178815" cy="467386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SDPS_FF.png"/>
          <p:cNvPicPr>
            <a:picLocks noChangeAspect="1" noChangeArrowheads="1"/>
          </p:cNvPicPr>
          <p:nvPr/>
        </p:nvPicPr>
        <p:blipFill>
          <a:blip r:embed="rId2"/>
          <a:srcRect/>
          <a:stretch>
            <a:fillRect/>
          </a:stretch>
        </p:blipFill>
        <p:spPr bwMode="auto">
          <a:xfrm>
            <a:off x="56146" y="857232"/>
            <a:ext cx="4303278" cy="6000768"/>
          </a:xfrm>
          <a:prstGeom prst="rect">
            <a:avLst/>
          </a:prstGeom>
          <a:noFill/>
        </p:spPr>
      </p:pic>
      <p:sp>
        <p:nvSpPr>
          <p:cNvPr id="14339" name="Rectangle 2"/>
          <p:cNvSpPr>
            <a:spLocks noGrp="1" noChangeArrowheads="1"/>
          </p:cNvSpPr>
          <p:nvPr>
            <p:ph type="title" idx="4294967295"/>
          </p:nvPr>
        </p:nvSpPr>
        <p:spPr/>
        <p:txBody>
          <a:bodyPr lIns="91420" tIns="45711" rIns="91420" bIns="45711">
            <a:normAutofit/>
          </a:bodyPr>
          <a:lstStyle/>
          <a:p>
            <a:pPr eaLnBrk="1" hangingPunct="1"/>
            <a:r>
              <a:rPr lang="ja-JP" altLang="en-US" b="1" dirty="0" smtClean="0"/>
              <a:t>磁場構造の変化</a:t>
            </a:r>
          </a:p>
        </p:txBody>
      </p:sp>
      <p:sp>
        <p:nvSpPr>
          <p:cNvPr id="14340" name="Line 8"/>
          <p:cNvSpPr>
            <a:spLocks noChangeShapeType="1"/>
          </p:cNvSpPr>
          <p:nvPr/>
        </p:nvSpPr>
        <p:spPr bwMode="auto">
          <a:xfrm>
            <a:off x="1214414" y="691990"/>
            <a:ext cx="0" cy="288858"/>
          </a:xfrm>
          <a:prstGeom prst="line">
            <a:avLst/>
          </a:prstGeom>
          <a:noFill/>
          <a:ln w="9525">
            <a:solidFill>
              <a:schemeClr val="tx1"/>
            </a:solidFill>
            <a:round/>
            <a:headEnd/>
            <a:tailEnd type="triangle" w="med" len="med"/>
          </a:ln>
        </p:spPr>
        <p:txBody>
          <a:bodyPr lIns="91422" tIns="45711" rIns="91422" bIns="45711"/>
          <a:lstStyle/>
          <a:p>
            <a:endParaRPr lang="ja-JP" altLang="en-US"/>
          </a:p>
        </p:txBody>
      </p:sp>
      <p:sp>
        <p:nvSpPr>
          <p:cNvPr id="14341" name="Text Box 12"/>
          <p:cNvSpPr txBox="1">
            <a:spLocks noChangeArrowheads="1"/>
          </p:cNvSpPr>
          <p:nvPr/>
        </p:nvSpPr>
        <p:spPr bwMode="auto">
          <a:xfrm>
            <a:off x="1275000" y="549148"/>
            <a:ext cx="1439612" cy="336472"/>
          </a:xfrm>
          <a:prstGeom prst="rect">
            <a:avLst/>
          </a:prstGeom>
          <a:noFill/>
          <a:ln w="9525">
            <a:noFill/>
            <a:miter lim="800000"/>
            <a:headEnd/>
            <a:tailEnd/>
          </a:ln>
        </p:spPr>
        <p:txBody>
          <a:bodyPr lIns="91413" tIns="45707" rIns="91413" bIns="45707">
            <a:spAutoFit/>
          </a:bodyPr>
          <a:lstStyle/>
          <a:p>
            <a:pPr>
              <a:spcBef>
                <a:spcPct val="50000"/>
              </a:spcBef>
            </a:pPr>
            <a:r>
              <a:rPr lang="ja-JP" altLang="en-US" sz="1600" dirty="0">
                <a:latin typeface="HGPｺﾞｼｯｸM" pitchFamily="50" charset="-128"/>
                <a:ea typeface="HGPｺﾞｼｯｸM" pitchFamily="50" charset="-128"/>
              </a:rPr>
              <a:t>①</a:t>
            </a:r>
            <a:r>
              <a:rPr lang="en-US" altLang="ja-JP" sz="1600" dirty="0">
                <a:latin typeface="Arial Unicode MS" pitchFamily="50" charset="-128"/>
                <a:ea typeface="Arial Unicode MS" pitchFamily="50" charset="-128"/>
                <a:cs typeface="Arial Unicode MS" pitchFamily="50" charset="-128"/>
              </a:rPr>
              <a:t>IMF</a:t>
            </a:r>
            <a:r>
              <a:rPr lang="ja-JP" altLang="en-US" sz="1600" dirty="0">
                <a:latin typeface="HGPｺﾞｼｯｸM" pitchFamily="50" charset="-128"/>
                <a:ea typeface="HGPｺﾞｼｯｸM" pitchFamily="50" charset="-128"/>
              </a:rPr>
              <a:t>南転</a:t>
            </a:r>
          </a:p>
        </p:txBody>
      </p:sp>
      <p:sp>
        <p:nvSpPr>
          <p:cNvPr id="14342" name="Text Box 14"/>
          <p:cNvSpPr txBox="1">
            <a:spLocks noChangeArrowheads="1"/>
          </p:cNvSpPr>
          <p:nvPr/>
        </p:nvSpPr>
        <p:spPr bwMode="auto">
          <a:xfrm>
            <a:off x="971381" y="5786454"/>
            <a:ext cx="1296763" cy="336472"/>
          </a:xfrm>
          <a:prstGeom prst="rect">
            <a:avLst/>
          </a:prstGeom>
          <a:noFill/>
          <a:ln w="9525">
            <a:noFill/>
            <a:miter lim="800000"/>
            <a:headEnd/>
            <a:tailEnd/>
          </a:ln>
        </p:spPr>
        <p:txBody>
          <a:bodyPr lIns="91413" tIns="45707" rIns="91413" bIns="45707">
            <a:spAutoFit/>
          </a:bodyPr>
          <a:lstStyle/>
          <a:p>
            <a:pPr>
              <a:spcBef>
                <a:spcPct val="50000"/>
              </a:spcBef>
            </a:pPr>
            <a:r>
              <a:rPr lang="ja-JP" altLang="en-US" sz="1600" dirty="0">
                <a:latin typeface="HGPｺﾞｼｯｸM" pitchFamily="50" charset="-128"/>
                <a:ea typeface="HGPｺﾞｼｯｸM" pitchFamily="50" charset="-128"/>
              </a:rPr>
              <a:t>②</a:t>
            </a:r>
            <a:r>
              <a:rPr lang="en-US" altLang="ja-JP" sz="1600" dirty="0" err="1">
                <a:solidFill>
                  <a:srgbClr val="FF0000"/>
                </a:solidFill>
                <a:ea typeface="HGPｺﾞｼｯｸM" pitchFamily="50" charset="-128"/>
              </a:rPr>
              <a:t>Bz</a:t>
            </a:r>
            <a:r>
              <a:rPr lang="ja-JP" altLang="en-US" sz="1600" dirty="0">
                <a:latin typeface="HGPｺﾞｼｯｸM" pitchFamily="50" charset="-128"/>
                <a:ea typeface="HGPｺﾞｼｯｸM" pitchFamily="50" charset="-128"/>
              </a:rPr>
              <a:t>の減少</a:t>
            </a:r>
          </a:p>
        </p:txBody>
      </p:sp>
      <p:sp>
        <p:nvSpPr>
          <p:cNvPr id="14343" name="Text Box 24"/>
          <p:cNvSpPr txBox="1">
            <a:spLocks noChangeArrowheads="1"/>
          </p:cNvSpPr>
          <p:nvPr/>
        </p:nvSpPr>
        <p:spPr bwMode="auto">
          <a:xfrm>
            <a:off x="4644219" y="620569"/>
            <a:ext cx="4247412" cy="1680773"/>
          </a:xfrm>
          <a:prstGeom prst="rect">
            <a:avLst/>
          </a:prstGeom>
          <a:noFill/>
          <a:ln w="9525">
            <a:noFill/>
            <a:miter lim="800000"/>
            <a:headEnd/>
            <a:tailEnd/>
          </a:ln>
        </p:spPr>
        <p:txBody>
          <a:bodyPr lIns="91422" tIns="45711" rIns="91422" bIns="45711">
            <a:spAutoFit/>
          </a:bodyPr>
          <a:lstStyle/>
          <a:p>
            <a:r>
              <a:rPr lang="ja-JP" altLang="en-US" sz="1600" dirty="0"/>
              <a:t>＜解釈＞</a:t>
            </a:r>
          </a:p>
          <a:p>
            <a:r>
              <a:rPr lang="en-US" altLang="ja-JP" sz="1600" dirty="0"/>
              <a:t>IMF</a:t>
            </a:r>
            <a:r>
              <a:rPr lang="ja-JP" altLang="en-US" sz="1600" dirty="0"/>
              <a:t>南転に伴って磁力線が引き伸ばされる</a:t>
            </a:r>
          </a:p>
          <a:p>
            <a:pPr>
              <a:spcBef>
                <a:spcPct val="50000"/>
              </a:spcBef>
            </a:pPr>
            <a:r>
              <a:rPr lang="ja-JP" altLang="en-US" sz="1600" dirty="0"/>
              <a:t>＜観測事実＞</a:t>
            </a:r>
          </a:p>
          <a:p>
            <a:pPr>
              <a:spcBef>
                <a:spcPct val="50000"/>
              </a:spcBef>
            </a:pPr>
            <a:r>
              <a:rPr lang="ja-JP" altLang="en-US" sz="1600" dirty="0"/>
              <a:t>①</a:t>
            </a:r>
            <a:r>
              <a:rPr lang="en-US" altLang="ja-JP" sz="1600" dirty="0"/>
              <a:t>IMF</a:t>
            </a:r>
            <a:r>
              <a:rPr lang="ja-JP" altLang="en-US" sz="1600" dirty="0"/>
              <a:t>南転</a:t>
            </a:r>
          </a:p>
          <a:p>
            <a:pPr>
              <a:spcBef>
                <a:spcPct val="50000"/>
              </a:spcBef>
            </a:pPr>
            <a:r>
              <a:rPr lang="ja-JP" altLang="en-US" sz="1600" dirty="0"/>
              <a:t>②尾部で</a:t>
            </a:r>
            <a:r>
              <a:rPr lang="en-US" altLang="ja-JP" sz="1600" dirty="0" err="1"/>
              <a:t>Bz</a:t>
            </a:r>
            <a:r>
              <a:rPr lang="ja-JP" altLang="en-US" sz="1600" dirty="0"/>
              <a:t>の減少</a:t>
            </a:r>
            <a:endParaRPr lang="en-US" altLang="ja-JP" sz="1600" dirty="0"/>
          </a:p>
        </p:txBody>
      </p:sp>
      <p:pic>
        <p:nvPicPr>
          <p:cNvPr id="14344" name="Picture 25" descr="000758"/>
          <p:cNvPicPr>
            <a:picLocks noChangeAspect="1" noChangeArrowheads="1"/>
          </p:cNvPicPr>
          <p:nvPr/>
        </p:nvPicPr>
        <p:blipFill>
          <a:blip r:embed="rId3"/>
          <a:srcRect/>
          <a:stretch>
            <a:fillRect/>
          </a:stretch>
        </p:blipFill>
        <p:spPr bwMode="auto">
          <a:xfrm>
            <a:off x="4644219" y="2348957"/>
            <a:ext cx="3815687" cy="1977567"/>
          </a:xfrm>
          <a:prstGeom prst="rect">
            <a:avLst/>
          </a:prstGeom>
          <a:noFill/>
          <a:ln w="9525">
            <a:noFill/>
            <a:miter lim="800000"/>
            <a:headEnd/>
            <a:tailEnd/>
          </a:ln>
        </p:spPr>
      </p:pic>
      <p:sp>
        <p:nvSpPr>
          <p:cNvPr id="14345" name="Line 27"/>
          <p:cNvSpPr>
            <a:spLocks noChangeShapeType="1"/>
          </p:cNvSpPr>
          <p:nvPr/>
        </p:nvSpPr>
        <p:spPr bwMode="auto">
          <a:xfrm flipV="1">
            <a:off x="6515556" y="3094909"/>
            <a:ext cx="266654" cy="334885"/>
          </a:xfrm>
          <a:prstGeom prst="line">
            <a:avLst/>
          </a:prstGeom>
          <a:noFill/>
          <a:ln w="38100">
            <a:solidFill>
              <a:srgbClr val="FF0000"/>
            </a:solidFill>
            <a:round/>
            <a:headEnd/>
            <a:tailEnd type="triangle" w="med" len="med"/>
          </a:ln>
        </p:spPr>
        <p:txBody>
          <a:bodyPr lIns="91422" tIns="45711" rIns="91422" bIns="45711"/>
          <a:lstStyle/>
          <a:p>
            <a:endParaRPr lang="ja-JP" altLang="en-US"/>
          </a:p>
        </p:txBody>
      </p:sp>
      <p:sp>
        <p:nvSpPr>
          <p:cNvPr id="14346" name="Oval 28"/>
          <p:cNvSpPr>
            <a:spLocks noChangeArrowheads="1"/>
          </p:cNvSpPr>
          <p:nvPr/>
        </p:nvSpPr>
        <p:spPr bwMode="auto">
          <a:xfrm>
            <a:off x="1208207" y="6067580"/>
            <a:ext cx="792025" cy="576130"/>
          </a:xfrm>
          <a:prstGeom prst="ellipse">
            <a:avLst/>
          </a:prstGeom>
          <a:noFill/>
          <a:ln w="9525">
            <a:solidFill>
              <a:srgbClr val="FF0000"/>
            </a:solidFill>
            <a:round/>
            <a:headEnd/>
            <a:tailEnd/>
          </a:ln>
        </p:spPr>
        <p:txBody>
          <a:bodyPr wrap="none" lIns="91422" tIns="45711" rIns="91422" bIns="45711" anchor="ctr"/>
          <a:lstStyle/>
          <a:p>
            <a:endParaRPr lang="ja-JP" altLang="en-US"/>
          </a:p>
        </p:txBody>
      </p:sp>
      <p:sp>
        <p:nvSpPr>
          <p:cNvPr id="14347" name="Line 29"/>
          <p:cNvSpPr>
            <a:spLocks noChangeShapeType="1"/>
          </p:cNvSpPr>
          <p:nvPr/>
        </p:nvSpPr>
        <p:spPr bwMode="auto">
          <a:xfrm flipV="1">
            <a:off x="7379007" y="3131413"/>
            <a:ext cx="333317" cy="199979"/>
          </a:xfrm>
          <a:prstGeom prst="line">
            <a:avLst/>
          </a:prstGeom>
          <a:noFill/>
          <a:ln w="38100">
            <a:solidFill>
              <a:srgbClr val="FF0000"/>
            </a:solidFill>
            <a:round/>
            <a:headEnd/>
            <a:tailEnd type="triangle" w="med" len="med"/>
          </a:ln>
        </p:spPr>
        <p:txBody>
          <a:bodyPr lIns="91422" tIns="45711" rIns="91422" bIns="45711"/>
          <a:lstStyle/>
          <a:p>
            <a:endParaRPr lang="ja-JP" altLang="en-US"/>
          </a:p>
        </p:txBody>
      </p:sp>
      <p:pic>
        <p:nvPicPr>
          <p:cNvPr id="14348" name="Picture 33" descr="000778"/>
          <p:cNvPicPr>
            <a:picLocks noChangeAspect="1" noChangeArrowheads="1"/>
          </p:cNvPicPr>
          <p:nvPr/>
        </p:nvPicPr>
        <p:blipFill>
          <a:blip r:embed="rId4"/>
          <a:srcRect/>
          <a:stretch>
            <a:fillRect/>
          </a:stretch>
        </p:blipFill>
        <p:spPr bwMode="auto">
          <a:xfrm>
            <a:off x="4488671" y="4220186"/>
            <a:ext cx="1882448" cy="2539412"/>
          </a:xfrm>
          <a:prstGeom prst="rect">
            <a:avLst/>
          </a:prstGeom>
          <a:noFill/>
          <a:ln w="9525">
            <a:noFill/>
            <a:miter lim="800000"/>
            <a:headEnd/>
            <a:tailEnd/>
          </a:ln>
        </p:spPr>
      </p:pic>
      <p:sp>
        <p:nvSpPr>
          <p:cNvPr id="14349" name="Line 34"/>
          <p:cNvSpPr>
            <a:spLocks noChangeShapeType="1"/>
          </p:cNvSpPr>
          <p:nvPr/>
        </p:nvSpPr>
        <p:spPr bwMode="auto">
          <a:xfrm flipV="1">
            <a:off x="8350388" y="2348956"/>
            <a:ext cx="0" cy="1655380"/>
          </a:xfrm>
          <a:prstGeom prst="line">
            <a:avLst/>
          </a:prstGeom>
          <a:noFill/>
          <a:ln w="38100">
            <a:solidFill>
              <a:schemeClr val="tx1"/>
            </a:solidFill>
            <a:round/>
            <a:headEnd/>
            <a:tailEnd type="triangle" w="med" len="med"/>
          </a:ln>
        </p:spPr>
        <p:txBody>
          <a:bodyPr lIns="91422" tIns="45711" rIns="91422" bIns="45711"/>
          <a:lstStyle/>
          <a:p>
            <a:endParaRPr lang="ja-JP" altLang="en-US"/>
          </a:p>
        </p:txBody>
      </p:sp>
      <p:sp>
        <p:nvSpPr>
          <p:cNvPr id="14350" name="Text Box 35"/>
          <p:cNvSpPr txBox="1">
            <a:spLocks noChangeArrowheads="1"/>
          </p:cNvSpPr>
          <p:nvPr/>
        </p:nvSpPr>
        <p:spPr bwMode="auto">
          <a:xfrm>
            <a:off x="8388482" y="2910801"/>
            <a:ext cx="612669" cy="369314"/>
          </a:xfrm>
          <a:prstGeom prst="rect">
            <a:avLst/>
          </a:prstGeom>
          <a:noFill/>
          <a:ln w="9525">
            <a:noFill/>
            <a:miter lim="800000"/>
            <a:headEnd/>
            <a:tailEnd/>
          </a:ln>
        </p:spPr>
        <p:txBody>
          <a:bodyPr lIns="91422" tIns="45711" rIns="91422" bIns="45711">
            <a:spAutoFit/>
          </a:bodyPr>
          <a:lstStyle/>
          <a:p>
            <a:pPr>
              <a:spcBef>
                <a:spcPct val="50000"/>
              </a:spcBef>
            </a:pPr>
            <a:r>
              <a:rPr lang="en-US" altLang="ja-JP"/>
              <a:t>Z</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D:\SDPS_FF.png"/>
          <p:cNvPicPr>
            <a:picLocks noChangeAspect="1" noChangeArrowheads="1"/>
          </p:cNvPicPr>
          <p:nvPr/>
        </p:nvPicPr>
        <p:blipFill>
          <a:blip r:embed="rId2"/>
          <a:srcRect/>
          <a:stretch>
            <a:fillRect/>
          </a:stretch>
        </p:blipFill>
        <p:spPr bwMode="auto">
          <a:xfrm>
            <a:off x="56146" y="857232"/>
            <a:ext cx="4303278" cy="6000768"/>
          </a:xfrm>
          <a:prstGeom prst="rect">
            <a:avLst/>
          </a:prstGeom>
          <a:noFill/>
        </p:spPr>
      </p:pic>
      <p:sp>
        <p:nvSpPr>
          <p:cNvPr id="17" name="Line 8"/>
          <p:cNvSpPr>
            <a:spLocks noChangeShapeType="1"/>
          </p:cNvSpPr>
          <p:nvPr/>
        </p:nvSpPr>
        <p:spPr bwMode="auto">
          <a:xfrm>
            <a:off x="1214414" y="691990"/>
            <a:ext cx="0" cy="288858"/>
          </a:xfrm>
          <a:prstGeom prst="line">
            <a:avLst/>
          </a:prstGeom>
          <a:noFill/>
          <a:ln w="9525">
            <a:solidFill>
              <a:schemeClr val="tx1"/>
            </a:solidFill>
            <a:round/>
            <a:headEnd/>
            <a:tailEnd type="triangle" w="med" len="med"/>
          </a:ln>
        </p:spPr>
        <p:txBody>
          <a:bodyPr lIns="91422" tIns="45711" rIns="91422" bIns="45711"/>
          <a:lstStyle/>
          <a:p>
            <a:endParaRPr lang="ja-JP" altLang="en-US"/>
          </a:p>
        </p:txBody>
      </p:sp>
      <p:sp>
        <p:nvSpPr>
          <p:cNvPr id="18" name="Text Box 12"/>
          <p:cNvSpPr txBox="1">
            <a:spLocks noChangeArrowheads="1"/>
          </p:cNvSpPr>
          <p:nvPr/>
        </p:nvSpPr>
        <p:spPr bwMode="auto">
          <a:xfrm>
            <a:off x="1275000" y="549148"/>
            <a:ext cx="1439612" cy="336472"/>
          </a:xfrm>
          <a:prstGeom prst="rect">
            <a:avLst/>
          </a:prstGeom>
          <a:noFill/>
          <a:ln w="9525">
            <a:noFill/>
            <a:miter lim="800000"/>
            <a:headEnd/>
            <a:tailEnd/>
          </a:ln>
        </p:spPr>
        <p:txBody>
          <a:bodyPr lIns="91413" tIns="45707" rIns="91413" bIns="45707">
            <a:spAutoFit/>
          </a:bodyPr>
          <a:lstStyle/>
          <a:p>
            <a:pPr>
              <a:spcBef>
                <a:spcPct val="50000"/>
              </a:spcBef>
            </a:pPr>
            <a:r>
              <a:rPr lang="ja-JP" altLang="en-US" sz="1600" dirty="0">
                <a:latin typeface="HGPｺﾞｼｯｸM" pitchFamily="50" charset="-128"/>
                <a:ea typeface="HGPｺﾞｼｯｸM" pitchFamily="50" charset="-128"/>
              </a:rPr>
              <a:t>①</a:t>
            </a:r>
            <a:r>
              <a:rPr lang="en-US" altLang="ja-JP" sz="1600" dirty="0">
                <a:latin typeface="Arial Unicode MS" pitchFamily="50" charset="-128"/>
                <a:ea typeface="Arial Unicode MS" pitchFamily="50" charset="-128"/>
                <a:cs typeface="Arial Unicode MS" pitchFamily="50" charset="-128"/>
              </a:rPr>
              <a:t>IMF</a:t>
            </a:r>
            <a:r>
              <a:rPr lang="ja-JP" altLang="en-US" sz="1600" dirty="0">
                <a:latin typeface="HGPｺﾞｼｯｸM" pitchFamily="50" charset="-128"/>
                <a:ea typeface="HGPｺﾞｼｯｸM" pitchFamily="50" charset="-128"/>
              </a:rPr>
              <a:t>南転</a:t>
            </a:r>
          </a:p>
        </p:txBody>
      </p:sp>
      <p:sp>
        <p:nvSpPr>
          <p:cNvPr id="20" name="Oval 28"/>
          <p:cNvSpPr>
            <a:spLocks noChangeArrowheads="1"/>
          </p:cNvSpPr>
          <p:nvPr/>
        </p:nvSpPr>
        <p:spPr bwMode="auto">
          <a:xfrm>
            <a:off x="1208207" y="6067580"/>
            <a:ext cx="792025" cy="576130"/>
          </a:xfrm>
          <a:prstGeom prst="ellipse">
            <a:avLst/>
          </a:prstGeom>
          <a:noFill/>
          <a:ln w="9525">
            <a:solidFill>
              <a:srgbClr val="FF0000"/>
            </a:solidFill>
            <a:round/>
            <a:headEnd/>
            <a:tailEnd/>
          </a:ln>
        </p:spPr>
        <p:txBody>
          <a:bodyPr wrap="none" lIns="91422" tIns="45711" rIns="91422" bIns="45711" anchor="ctr"/>
          <a:lstStyle/>
          <a:p>
            <a:endParaRPr lang="ja-JP" altLang="en-US"/>
          </a:p>
        </p:txBody>
      </p:sp>
      <p:pic>
        <p:nvPicPr>
          <p:cNvPr id="15362" name="Picture 42" descr="000778"/>
          <p:cNvPicPr>
            <a:picLocks noChangeAspect="1" noChangeArrowheads="1"/>
          </p:cNvPicPr>
          <p:nvPr/>
        </p:nvPicPr>
        <p:blipFill>
          <a:blip r:embed="rId3"/>
          <a:srcRect/>
          <a:stretch>
            <a:fillRect/>
          </a:stretch>
        </p:blipFill>
        <p:spPr bwMode="auto">
          <a:xfrm>
            <a:off x="3563319" y="4293195"/>
            <a:ext cx="1776104" cy="2394982"/>
          </a:xfrm>
          <a:prstGeom prst="rect">
            <a:avLst/>
          </a:prstGeom>
          <a:noFill/>
          <a:ln w="9525">
            <a:noFill/>
            <a:miter lim="800000"/>
            <a:headEnd/>
            <a:tailEnd/>
          </a:ln>
        </p:spPr>
      </p:pic>
      <p:sp>
        <p:nvSpPr>
          <p:cNvPr id="15366" name="Text Box 37"/>
          <p:cNvSpPr txBox="1">
            <a:spLocks noChangeArrowheads="1"/>
          </p:cNvSpPr>
          <p:nvPr/>
        </p:nvSpPr>
        <p:spPr bwMode="auto">
          <a:xfrm>
            <a:off x="719014" y="5807172"/>
            <a:ext cx="2591937" cy="336472"/>
          </a:xfrm>
          <a:prstGeom prst="rect">
            <a:avLst/>
          </a:prstGeom>
          <a:noFill/>
          <a:ln w="9525">
            <a:noFill/>
            <a:miter lim="800000"/>
            <a:headEnd/>
            <a:tailEnd/>
          </a:ln>
        </p:spPr>
        <p:txBody>
          <a:bodyPr lIns="91413" tIns="45707" rIns="91413" bIns="45707">
            <a:spAutoFit/>
          </a:bodyPr>
          <a:lstStyle/>
          <a:p>
            <a:pPr>
              <a:spcBef>
                <a:spcPct val="50000"/>
              </a:spcBef>
            </a:pPr>
            <a:r>
              <a:rPr lang="ja-JP" altLang="en-US" sz="1600" dirty="0">
                <a:latin typeface="HGPｺﾞｼｯｸM" pitchFamily="50" charset="-128"/>
                <a:ea typeface="HGPｺﾞｼｯｸM" pitchFamily="50" charset="-128"/>
              </a:rPr>
              <a:t>②磁力線の引き伸ばし</a:t>
            </a:r>
          </a:p>
        </p:txBody>
      </p:sp>
      <p:sp>
        <p:nvSpPr>
          <p:cNvPr id="15368" name="Rectangle 2"/>
          <p:cNvSpPr>
            <a:spLocks noGrp="1" noChangeArrowheads="1"/>
          </p:cNvSpPr>
          <p:nvPr>
            <p:ph type="title" idx="4294967295"/>
          </p:nvPr>
        </p:nvSpPr>
        <p:spPr/>
        <p:txBody>
          <a:bodyPr lIns="91420" tIns="45711" rIns="91420" bIns="45711">
            <a:normAutofit/>
          </a:bodyPr>
          <a:lstStyle/>
          <a:p>
            <a:pPr eaLnBrk="1" hangingPunct="1"/>
            <a:r>
              <a:rPr lang="ja-JP" altLang="en-US" b="1" dirty="0" smtClean="0"/>
              <a:t>夕方側へ移動する高密度イオン</a:t>
            </a:r>
          </a:p>
        </p:txBody>
      </p:sp>
      <p:sp>
        <p:nvSpPr>
          <p:cNvPr id="15369" name="Text Box 11"/>
          <p:cNvSpPr txBox="1">
            <a:spLocks noChangeArrowheads="1"/>
          </p:cNvSpPr>
          <p:nvPr/>
        </p:nvSpPr>
        <p:spPr bwMode="auto">
          <a:xfrm>
            <a:off x="611082" y="3949784"/>
            <a:ext cx="4752150" cy="336472"/>
          </a:xfrm>
          <a:prstGeom prst="rect">
            <a:avLst/>
          </a:prstGeom>
          <a:noFill/>
          <a:ln w="9525">
            <a:noFill/>
            <a:miter lim="800000"/>
            <a:headEnd/>
            <a:tailEnd/>
          </a:ln>
        </p:spPr>
        <p:txBody>
          <a:bodyPr lIns="91413" tIns="45707" rIns="91413" bIns="45707">
            <a:spAutoFit/>
          </a:bodyPr>
          <a:lstStyle/>
          <a:p>
            <a:pPr>
              <a:spcBef>
                <a:spcPct val="50000"/>
              </a:spcBef>
            </a:pPr>
            <a:r>
              <a:rPr lang="ja-JP" altLang="en-US" sz="1600" b="1" dirty="0" smtClean="0">
                <a:solidFill>
                  <a:srgbClr val="FF33CC"/>
                </a:solidFill>
              </a:rPr>
              <a:t>④低温</a:t>
            </a:r>
            <a:r>
              <a:rPr lang="ja-JP" altLang="en-US" sz="1600" b="1" dirty="0">
                <a:solidFill>
                  <a:srgbClr val="FF33CC"/>
                </a:solidFill>
              </a:rPr>
              <a:t>高密度イオン</a:t>
            </a:r>
            <a:r>
              <a:rPr lang="en-US" altLang="ja-JP" sz="1600" b="1" dirty="0">
                <a:solidFill>
                  <a:srgbClr val="FF33CC"/>
                </a:solidFill>
                <a:latin typeface="Arial" pitchFamily="34" charset="0"/>
                <a:cs typeface="Arial" pitchFamily="34" charset="0"/>
              </a:rPr>
              <a:t>(Ti~2.5keV,Ni~1.3/cc)</a:t>
            </a:r>
          </a:p>
        </p:txBody>
      </p:sp>
      <p:sp>
        <p:nvSpPr>
          <p:cNvPr id="15370" name="Oval 14"/>
          <p:cNvSpPr>
            <a:spLocks noChangeArrowheads="1"/>
          </p:cNvSpPr>
          <p:nvPr/>
        </p:nvSpPr>
        <p:spPr bwMode="auto">
          <a:xfrm>
            <a:off x="1351096" y="4214817"/>
            <a:ext cx="863450" cy="1517905"/>
          </a:xfrm>
          <a:prstGeom prst="ellipse">
            <a:avLst/>
          </a:prstGeom>
          <a:noFill/>
          <a:ln w="19050">
            <a:solidFill>
              <a:srgbClr val="FF00FF"/>
            </a:solidFill>
            <a:round/>
            <a:headEnd/>
            <a:tailEnd/>
          </a:ln>
        </p:spPr>
        <p:txBody>
          <a:bodyPr wrap="none" lIns="91422" tIns="45711" rIns="91422" bIns="45711" anchor="ctr"/>
          <a:lstStyle/>
          <a:p>
            <a:endParaRPr lang="ja-JP" altLang="en-US"/>
          </a:p>
        </p:txBody>
      </p:sp>
      <p:pic>
        <p:nvPicPr>
          <p:cNvPr id="15371" name="Picture 21" descr="000760"/>
          <p:cNvPicPr>
            <a:picLocks noChangeAspect="1" noChangeArrowheads="1"/>
          </p:cNvPicPr>
          <p:nvPr/>
        </p:nvPicPr>
        <p:blipFill>
          <a:blip r:embed="rId4"/>
          <a:srcRect/>
          <a:stretch>
            <a:fillRect/>
          </a:stretch>
        </p:blipFill>
        <p:spPr bwMode="auto">
          <a:xfrm>
            <a:off x="4644218" y="764998"/>
            <a:ext cx="4406135" cy="2077557"/>
          </a:xfrm>
          <a:prstGeom prst="rect">
            <a:avLst/>
          </a:prstGeom>
          <a:noFill/>
          <a:ln w="9525">
            <a:noFill/>
            <a:miter lim="800000"/>
            <a:headEnd/>
            <a:tailEnd/>
          </a:ln>
        </p:spPr>
      </p:pic>
      <p:sp>
        <p:nvSpPr>
          <p:cNvPr id="15372" name="Line 22"/>
          <p:cNvSpPr>
            <a:spLocks noChangeShapeType="1"/>
          </p:cNvSpPr>
          <p:nvPr/>
        </p:nvSpPr>
        <p:spPr bwMode="auto">
          <a:xfrm>
            <a:off x="5867969" y="971325"/>
            <a:ext cx="1152325" cy="431700"/>
          </a:xfrm>
          <a:prstGeom prst="line">
            <a:avLst/>
          </a:prstGeom>
          <a:noFill/>
          <a:ln w="9525">
            <a:solidFill>
              <a:schemeClr val="tx1"/>
            </a:solidFill>
            <a:round/>
            <a:headEnd/>
            <a:tailEnd type="triangle" w="med" len="med"/>
          </a:ln>
        </p:spPr>
        <p:txBody>
          <a:bodyPr lIns="91422" tIns="45711" rIns="91422" bIns="45711"/>
          <a:lstStyle/>
          <a:p>
            <a:endParaRPr lang="ja-JP" altLang="en-US"/>
          </a:p>
        </p:txBody>
      </p:sp>
      <p:sp>
        <p:nvSpPr>
          <p:cNvPr id="15373" name="Line 27"/>
          <p:cNvSpPr>
            <a:spLocks noChangeShapeType="1"/>
          </p:cNvSpPr>
          <p:nvPr/>
        </p:nvSpPr>
        <p:spPr bwMode="auto">
          <a:xfrm flipV="1">
            <a:off x="2285984" y="1845834"/>
            <a:ext cx="2286810" cy="2083231"/>
          </a:xfrm>
          <a:prstGeom prst="line">
            <a:avLst/>
          </a:prstGeom>
          <a:noFill/>
          <a:ln w="28575">
            <a:solidFill>
              <a:srgbClr val="FF33CC"/>
            </a:solidFill>
            <a:round/>
            <a:headEnd/>
            <a:tailEnd type="triangle" w="med" len="med"/>
          </a:ln>
        </p:spPr>
        <p:txBody>
          <a:bodyPr lIns="91422" tIns="45711" rIns="91422" bIns="45711"/>
          <a:lstStyle/>
          <a:p>
            <a:endParaRPr lang="ja-JP" altLang="en-US"/>
          </a:p>
        </p:txBody>
      </p:sp>
      <p:sp>
        <p:nvSpPr>
          <p:cNvPr id="15374" name="Text Box 28"/>
          <p:cNvSpPr txBox="1">
            <a:spLocks noChangeArrowheads="1"/>
          </p:cNvSpPr>
          <p:nvPr/>
        </p:nvSpPr>
        <p:spPr bwMode="auto">
          <a:xfrm>
            <a:off x="5364818" y="2996507"/>
            <a:ext cx="3887113" cy="3416302"/>
          </a:xfrm>
          <a:prstGeom prst="rect">
            <a:avLst/>
          </a:prstGeom>
          <a:noFill/>
          <a:ln w="9525">
            <a:noFill/>
            <a:miter lim="800000"/>
            <a:headEnd/>
            <a:tailEnd/>
          </a:ln>
        </p:spPr>
        <p:txBody>
          <a:bodyPr lIns="91422" tIns="45711" rIns="91422" bIns="45711">
            <a:spAutoFit/>
          </a:bodyPr>
          <a:lstStyle/>
          <a:p>
            <a:r>
              <a:rPr lang="ja-JP" altLang="en-US" sz="1600" dirty="0"/>
              <a:t>＜解釈＞</a:t>
            </a:r>
          </a:p>
          <a:p>
            <a:r>
              <a:rPr lang="ja-JP" altLang="en-US" sz="1600" dirty="0"/>
              <a:t>磁場構造の変形に伴い朝側の高密度イオンが夕方側へ移動</a:t>
            </a:r>
          </a:p>
          <a:p>
            <a:pPr>
              <a:spcBef>
                <a:spcPct val="50000"/>
              </a:spcBef>
            </a:pPr>
            <a:r>
              <a:rPr lang="ja-JP" altLang="en-US" sz="1600" dirty="0"/>
              <a:t>＜観測事実＞</a:t>
            </a:r>
          </a:p>
          <a:p>
            <a:pPr>
              <a:spcBef>
                <a:spcPct val="50000"/>
              </a:spcBef>
            </a:pPr>
            <a:r>
              <a:rPr lang="ja-JP" altLang="en-US" sz="1600" dirty="0" smtClean="0"/>
              <a:t>④低温高密度イオン</a:t>
            </a:r>
            <a:endParaRPr lang="ja-JP" altLang="en-US" sz="1600" dirty="0"/>
          </a:p>
          <a:p>
            <a:pPr>
              <a:spcBef>
                <a:spcPct val="50000"/>
              </a:spcBef>
            </a:pPr>
            <a:r>
              <a:rPr lang="ja-JP" altLang="en-US" sz="1600" dirty="0"/>
              <a:t>　　</a:t>
            </a:r>
            <a:r>
              <a:rPr lang="ja-JP" altLang="en-US" sz="1600" dirty="0" smtClean="0">
                <a:solidFill>
                  <a:srgbClr val="FF0000"/>
                </a:solidFill>
              </a:rPr>
              <a:t>エネルギー・時間分散</a:t>
            </a:r>
            <a:r>
              <a:rPr lang="ja-JP" altLang="en-US" sz="1600" dirty="0">
                <a:sym typeface="Wingdings" pitchFamily="2" charset="2"/>
              </a:rPr>
              <a:t>：</a:t>
            </a:r>
            <a:r>
              <a:rPr lang="ja-JP" altLang="en-US" sz="1600" dirty="0"/>
              <a:t>磁場</a:t>
            </a:r>
            <a:r>
              <a:rPr lang="ja-JP" altLang="en-US" sz="1600" dirty="0" smtClean="0"/>
              <a:t>ドリフト</a:t>
            </a:r>
            <a:endParaRPr lang="en-US" altLang="ja-JP" sz="1600" dirty="0" smtClean="0"/>
          </a:p>
          <a:p>
            <a:pPr>
              <a:spcBef>
                <a:spcPct val="50000"/>
              </a:spcBef>
            </a:pPr>
            <a:endParaRPr lang="en-US" altLang="ja-JP" sz="1600" dirty="0" smtClean="0"/>
          </a:p>
          <a:p>
            <a:pPr>
              <a:spcBef>
                <a:spcPct val="50000"/>
              </a:spcBef>
            </a:pPr>
            <a:endParaRPr lang="ja-JP" altLang="en-US" sz="1600" dirty="0"/>
          </a:p>
          <a:p>
            <a:pPr>
              <a:spcBef>
                <a:spcPct val="50000"/>
              </a:spcBef>
            </a:pPr>
            <a:r>
              <a:rPr lang="ja-JP" altLang="en-US" sz="1600" dirty="0" smtClean="0">
                <a:solidFill>
                  <a:srgbClr val="FF0000"/>
                </a:solidFill>
                <a:latin typeface="Arial" pitchFamily="34" charset="0"/>
                <a:cs typeface="Arial" pitchFamily="34" charset="0"/>
              </a:rPr>
              <a:t>　　</a:t>
            </a:r>
            <a:r>
              <a:rPr lang="en-US" altLang="ja-JP" sz="1600" dirty="0" err="1" smtClean="0">
                <a:solidFill>
                  <a:srgbClr val="FF0000"/>
                </a:solidFill>
                <a:latin typeface="Arial" pitchFamily="34" charset="0"/>
                <a:cs typeface="Arial" pitchFamily="34" charset="0"/>
              </a:rPr>
              <a:t>Vy</a:t>
            </a:r>
            <a:r>
              <a:rPr lang="en-US" altLang="ja-JP" sz="1600" dirty="0" smtClean="0">
                <a:solidFill>
                  <a:srgbClr val="FF0000"/>
                </a:solidFill>
                <a:latin typeface="Arial" pitchFamily="34" charset="0"/>
                <a:cs typeface="Arial" pitchFamily="34" charset="0"/>
              </a:rPr>
              <a:t>~+30 km/s</a:t>
            </a:r>
            <a:r>
              <a:rPr lang="ja-JP" altLang="en-US" sz="1600" dirty="0" smtClean="0"/>
              <a:t>（夕方方向）</a:t>
            </a:r>
            <a:endParaRPr lang="en-US" altLang="ja-JP" sz="1600" dirty="0" smtClean="0"/>
          </a:p>
          <a:p>
            <a:pPr>
              <a:spcBef>
                <a:spcPct val="50000"/>
              </a:spcBef>
            </a:pPr>
            <a:r>
              <a:rPr lang="ja-JP" altLang="en-US" sz="1600" dirty="0" smtClean="0"/>
              <a:t>③</a:t>
            </a:r>
            <a:r>
              <a:rPr lang="ja-JP" altLang="en-US" sz="1600" dirty="0"/>
              <a:t>朝側で高密度イオン　</a:t>
            </a:r>
            <a:r>
              <a:rPr lang="en-US" altLang="ja-JP" sz="1600" dirty="0"/>
              <a:t>by </a:t>
            </a:r>
            <a:r>
              <a:rPr lang="en-US" altLang="ja-JP" sz="1600" dirty="0" smtClean="0"/>
              <a:t>THEMIS-A,C</a:t>
            </a:r>
            <a:endParaRPr lang="ja-JP" altLang="en-US" sz="1600" dirty="0"/>
          </a:p>
        </p:txBody>
      </p:sp>
      <p:pic>
        <p:nvPicPr>
          <p:cNvPr id="3074" name="Picture 2" descr="C:\Documents and Settings\izutsu\デスクトップ\New Documents\20090527_STPseminar\eq_drift.jpg"/>
          <p:cNvPicPr>
            <a:picLocks noChangeAspect="1" noChangeArrowheads="1"/>
          </p:cNvPicPr>
          <p:nvPr/>
        </p:nvPicPr>
        <p:blipFill>
          <a:blip r:embed="rId5"/>
          <a:srcRect/>
          <a:stretch>
            <a:fillRect/>
          </a:stretch>
        </p:blipFill>
        <p:spPr bwMode="auto">
          <a:xfrm>
            <a:off x="5715008" y="4857760"/>
            <a:ext cx="3009900" cy="74295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descr="D:\SDPS_FF.png"/>
          <p:cNvPicPr>
            <a:picLocks noChangeAspect="1" noChangeArrowheads="1"/>
          </p:cNvPicPr>
          <p:nvPr/>
        </p:nvPicPr>
        <p:blipFill>
          <a:blip r:embed="rId2"/>
          <a:srcRect/>
          <a:stretch>
            <a:fillRect/>
          </a:stretch>
        </p:blipFill>
        <p:spPr bwMode="auto">
          <a:xfrm>
            <a:off x="56146" y="857232"/>
            <a:ext cx="4303278" cy="6000768"/>
          </a:xfrm>
          <a:prstGeom prst="rect">
            <a:avLst/>
          </a:prstGeom>
          <a:noFill/>
        </p:spPr>
      </p:pic>
      <p:sp>
        <p:nvSpPr>
          <p:cNvPr id="23" name="Line 8"/>
          <p:cNvSpPr>
            <a:spLocks noChangeShapeType="1"/>
          </p:cNvSpPr>
          <p:nvPr/>
        </p:nvSpPr>
        <p:spPr bwMode="auto">
          <a:xfrm>
            <a:off x="1214414" y="691990"/>
            <a:ext cx="0" cy="288858"/>
          </a:xfrm>
          <a:prstGeom prst="line">
            <a:avLst/>
          </a:prstGeom>
          <a:noFill/>
          <a:ln w="9525">
            <a:solidFill>
              <a:schemeClr val="tx1"/>
            </a:solidFill>
            <a:round/>
            <a:headEnd/>
            <a:tailEnd type="triangle" w="med" len="med"/>
          </a:ln>
        </p:spPr>
        <p:txBody>
          <a:bodyPr lIns="91422" tIns="45711" rIns="91422" bIns="45711"/>
          <a:lstStyle/>
          <a:p>
            <a:endParaRPr lang="ja-JP" altLang="en-US"/>
          </a:p>
        </p:txBody>
      </p:sp>
      <p:sp>
        <p:nvSpPr>
          <p:cNvPr id="24" name="Text Box 12"/>
          <p:cNvSpPr txBox="1">
            <a:spLocks noChangeArrowheads="1"/>
          </p:cNvSpPr>
          <p:nvPr/>
        </p:nvSpPr>
        <p:spPr bwMode="auto">
          <a:xfrm>
            <a:off x="1275000" y="549148"/>
            <a:ext cx="1439612" cy="336472"/>
          </a:xfrm>
          <a:prstGeom prst="rect">
            <a:avLst/>
          </a:prstGeom>
          <a:noFill/>
          <a:ln w="9525">
            <a:noFill/>
            <a:miter lim="800000"/>
            <a:headEnd/>
            <a:tailEnd/>
          </a:ln>
        </p:spPr>
        <p:txBody>
          <a:bodyPr lIns="91413" tIns="45707" rIns="91413" bIns="45707">
            <a:spAutoFit/>
          </a:bodyPr>
          <a:lstStyle/>
          <a:p>
            <a:pPr>
              <a:spcBef>
                <a:spcPct val="50000"/>
              </a:spcBef>
            </a:pPr>
            <a:r>
              <a:rPr lang="ja-JP" altLang="en-US" sz="1600" dirty="0">
                <a:latin typeface="HGPｺﾞｼｯｸM" pitchFamily="50" charset="-128"/>
                <a:ea typeface="HGPｺﾞｼｯｸM" pitchFamily="50" charset="-128"/>
              </a:rPr>
              <a:t>①</a:t>
            </a:r>
            <a:r>
              <a:rPr lang="en-US" altLang="ja-JP" sz="1600" dirty="0">
                <a:latin typeface="Arial Unicode MS" pitchFamily="50" charset="-128"/>
                <a:ea typeface="Arial Unicode MS" pitchFamily="50" charset="-128"/>
                <a:cs typeface="Arial Unicode MS" pitchFamily="50" charset="-128"/>
              </a:rPr>
              <a:t>IMF</a:t>
            </a:r>
            <a:r>
              <a:rPr lang="ja-JP" altLang="en-US" sz="1600" dirty="0">
                <a:latin typeface="HGPｺﾞｼｯｸM" pitchFamily="50" charset="-128"/>
                <a:ea typeface="HGPｺﾞｼｯｸM" pitchFamily="50" charset="-128"/>
              </a:rPr>
              <a:t>南転</a:t>
            </a:r>
          </a:p>
        </p:txBody>
      </p:sp>
      <p:sp>
        <p:nvSpPr>
          <p:cNvPr id="25" name="Oval 28"/>
          <p:cNvSpPr>
            <a:spLocks noChangeArrowheads="1"/>
          </p:cNvSpPr>
          <p:nvPr/>
        </p:nvSpPr>
        <p:spPr bwMode="auto">
          <a:xfrm>
            <a:off x="1208207" y="6067580"/>
            <a:ext cx="792025" cy="576130"/>
          </a:xfrm>
          <a:prstGeom prst="ellipse">
            <a:avLst/>
          </a:prstGeom>
          <a:noFill/>
          <a:ln w="9525">
            <a:solidFill>
              <a:srgbClr val="FF0000"/>
            </a:solidFill>
            <a:round/>
            <a:headEnd/>
            <a:tailEnd/>
          </a:ln>
        </p:spPr>
        <p:txBody>
          <a:bodyPr wrap="none" lIns="91422" tIns="45711" rIns="91422" bIns="45711" anchor="ctr"/>
          <a:lstStyle/>
          <a:p>
            <a:endParaRPr lang="ja-JP" altLang="en-US"/>
          </a:p>
        </p:txBody>
      </p:sp>
      <p:sp>
        <p:nvSpPr>
          <p:cNvPr id="26" name="Text Box 37"/>
          <p:cNvSpPr txBox="1">
            <a:spLocks noChangeArrowheads="1"/>
          </p:cNvSpPr>
          <p:nvPr/>
        </p:nvSpPr>
        <p:spPr bwMode="auto">
          <a:xfrm>
            <a:off x="719014" y="5807172"/>
            <a:ext cx="2591937" cy="336472"/>
          </a:xfrm>
          <a:prstGeom prst="rect">
            <a:avLst/>
          </a:prstGeom>
          <a:noFill/>
          <a:ln w="9525">
            <a:noFill/>
            <a:miter lim="800000"/>
            <a:headEnd/>
            <a:tailEnd/>
          </a:ln>
        </p:spPr>
        <p:txBody>
          <a:bodyPr lIns="91413" tIns="45707" rIns="91413" bIns="45707">
            <a:spAutoFit/>
          </a:bodyPr>
          <a:lstStyle/>
          <a:p>
            <a:pPr>
              <a:spcBef>
                <a:spcPct val="50000"/>
              </a:spcBef>
            </a:pPr>
            <a:r>
              <a:rPr lang="ja-JP" altLang="en-US" sz="1600" dirty="0">
                <a:latin typeface="HGPｺﾞｼｯｸM" pitchFamily="50" charset="-128"/>
                <a:ea typeface="HGPｺﾞｼｯｸM" pitchFamily="50" charset="-128"/>
              </a:rPr>
              <a:t>②磁力線の引き伸ばし</a:t>
            </a:r>
          </a:p>
        </p:txBody>
      </p:sp>
      <p:sp>
        <p:nvSpPr>
          <p:cNvPr id="27" name="Text Box 11"/>
          <p:cNvSpPr txBox="1">
            <a:spLocks noChangeArrowheads="1"/>
          </p:cNvSpPr>
          <p:nvPr/>
        </p:nvSpPr>
        <p:spPr bwMode="auto">
          <a:xfrm>
            <a:off x="611082" y="3949784"/>
            <a:ext cx="4752150" cy="336472"/>
          </a:xfrm>
          <a:prstGeom prst="rect">
            <a:avLst/>
          </a:prstGeom>
          <a:noFill/>
          <a:ln w="9525">
            <a:noFill/>
            <a:miter lim="800000"/>
            <a:headEnd/>
            <a:tailEnd/>
          </a:ln>
        </p:spPr>
        <p:txBody>
          <a:bodyPr lIns="91413" tIns="45707" rIns="91413" bIns="45707">
            <a:spAutoFit/>
          </a:bodyPr>
          <a:lstStyle/>
          <a:p>
            <a:pPr>
              <a:spcBef>
                <a:spcPct val="50000"/>
              </a:spcBef>
            </a:pPr>
            <a:r>
              <a:rPr lang="ja-JP" altLang="en-US" sz="1600" b="1" dirty="0" smtClean="0">
                <a:solidFill>
                  <a:srgbClr val="FF33CC"/>
                </a:solidFill>
              </a:rPr>
              <a:t>④低温</a:t>
            </a:r>
            <a:r>
              <a:rPr lang="ja-JP" altLang="en-US" sz="1600" b="1" dirty="0">
                <a:solidFill>
                  <a:srgbClr val="FF33CC"/>
                </a:solidFill>
              </a:rPr>
              <a:t>高密度イオン</a:t>
            </a:r>
            <a:r>
              <a:rPr lang="en-US" altLang="ja-JP" sz="1600" b="1" dirty="0">
                <a:solidFill>
                  <a:srgbClr val="FF33CC"/>
                </a:solidFill>
                <a:latin typeface="Arial" pitchFamily="34" charset="0"/>
                <a:cs typeface="Arial" pitchFamily="34" charset="0"/>
              </a:rPr>
              <a:t>(Ti~2.5keV,Ni~1.3/cc)</a:t>
            </a:r>
          </a:p>
        </p:txBody>
      </p:sp>
      <p:sp>
        <p:nvSpPr>
          <p:cNvPr id="17417" name="Rectangle 2"/>
          <p:cNvSpPr>
            <a:spLocks noGrp="1" noChangeArrowheads="1"/>
          </p:cNvSpPr>
          <p:nvPr>
            <p:ph type="title" idx="4294967295"/>
          </p:nvPr>
        </p:nvSpPr>
        <p:spPr/>
        <p:txBody>
          <a:bodyPr lIns="91420" tIns="45711" rIns="91420" bIns="45711">
            <a:normAutofit/>
          </a:bodyPr>
          <a:lstStyle/>
          <a:p>
            <a:pPr eaLnBrk="1" hangingPunct="1"/>
            <a:r>
              <a:rPr lang="ja-JP" altLang="en-US" b="1" dirty="0" smtClean="0"/>
              <a:t>高速流による高密度イオンの押し込み</a:t>
            </a:r>
          </a:p>
        </p:txBody>
      </p:sp>
      <p:sp>
        <p:nvSpPr>
          <p:cNvPr id="17418" name="Text Box 10"/>
          <p:cNvSpPr txBox="1">
            <a:spLocks noChangeArrowheads="1"/>
          </p:cNvSpPr>
          <p:nvPr/>
        </p:nvSpPr>
        <p:spPr bwMode="auto">
          <a:xfrm>
            <a:off x="1547544" y="2214554"/>
            <a:ext cx="2017362" cy="580890"/>
          </a:xfrm>
          <a:prstGeom prst="rect">
            <a:avLst/>
          </a:prstGeom>
          <a:noFill/>
          <a:ln w="9525">
            <a:noFill/>
            <a:miter lim="800000"/>
            <a:headEnd/>
            <a:tailEnd/>
          </a:ln>
        </p:spPr>
        <p:txBody>
          <a:bodyPr lIns="91413" tIns="45707" rIns="91413" bIns="45707">
            <a:spAutoFit/>
          </a:bodyPr>
          <a:lstStyle/>
          <a:p>
            <a:pPr>
              <a:spcBef>
                <a:spcPct val="50000"/>
              </a:spcBef>
            </a:pPr>
            <a:r>
              <a:rPr lang="ja-JP" altLang="en-US" sz="1600" b="1" dirty="0">
                <a:solidFill>
                  <a:srgbClr val="006600"/>
                </a:solidFill>
              </a:rPr>
              <a:t>⑥高密度イオン </a:t>
            </a:r>
            <a:r>
              <a:rPr lang="en-US" altLang="ja-JP" sz="1600" b="1" dirty="0">
                <a:solidFill>
                  <a:srgbClr val="006600"/>
                </a:solidFill>
              </a:rPr>
              <a:t>(Ti~3keV, Ni~2/cc)</a:t>
            </a:r>
          </a:p>
        </p:txBody>
      </p:sp>
      <p:sp>
        <p:nvSpPr>
          <p:cNvPr id="17419" name="Oval 15"/>
          <p:cNvSpPr>
            <a:spLocks noChangeArrowheads="1"/>
          </p:cNvSpPr>
          <p:nvPr/>
        </p:nvSpPr>
        <p:spPr bwMode="auto">
          <a:xfrm>
            <a:off x="1857356" y="2786058"/>
            <a:ext cx="503151" cy="647550"/>
          </a:xfrm>
          <a:prstGeom prst="ellipse">
            <a:avLst/>
          </a:prstGeom>
          <a:noFill/>
          <a:ln w="19050">
            <a:solidFill>
              <a:srgbClr val="006600"/>
            </a:solidFill>
            <a:round/>
            <a:headEnd/>
            <a:tailEnd/>
          </a:ln>
        </p:spPr>
        <p:txBody>
          <a:bodyPr wrap="none" lIns="91422" tIns="45711" rIns="91422" bIns="45711" anchor="ctr"/>
          <a:lstStyle/>
          <a:p>
            <a:endParaRPr lang="ja-JP" altLang="en-US"/>
          </a:p>
        </p:txBody>
      </p:sp>
      <p:sp>
        <p:nvSpPr>
          <p:cNvPr id="17420" name="Text Box 16"/>
          <p:cNvSpPr txBox="1">
            <a:spLocks noChangeArrowheads="1"/>
          </p:cNvSpPr>
          <p:nvPr/>
        </p:nvSpPr>
        <p:spPr bwMode="auto">
          <a:xfrm>
            <a:off x="992344" y="5164230"/>
            <a:ext cx="1007888" cy="336472"/>
          </a:xfrm>
          <a:prstGeom prst="rect">
            <a:avLst/>
          </a:prstGeom>
          <a:noFill/>
          <a:ln w="9525">
            <a:noFill/>
            <a:miter lim="800000"/>
            <a:headEnd/>
            <a:tailEnd/>
          </a:ln>
        </p:spPr>
        <p:txBody>
          <a:bodyPr lIns="91413" tIns="45707" rIns="91413" bIns="45707">
            <a:spAutoFit/>
          </a:bodyPr>
          <a:lstStyle/>
          <a:p>
            <a:pPr>
              <a:spcBef>
                <a:spcPct val="50000"/>
              </a:spcBef>
            </a:pPr>
            <a:r>
              <a:rPr lang="ja-JP" altLang="en-US" sz="1600" b="1" dirty="0">
                <a:solidFill>
                  <a:srgbClr val="FF0000"/>
                </a:solidFill>
              </a:rPr>
              <a:t>⑤高速流</a:t>
            </a:r>
          </a:p>
        </p:txBody>
      </p:sp>
      <p:sp>
        <p:nvSpPr>
          <p:cNvPr id="17421" name="Oval 17"/>
          <p:cNvSpPr>
            <a:spLocks noChangeArrowheads="1"/>
          </p:cNvSpPr>
          <p:nvPr/>
        </p:nvSpPr>
        <p:spPr bwMode="auto">
          <a:xfrm>
            <a:off x="1854285" y="5137334"/>
            <a:ext cx="574575" cy="720558"/>
          </a:xfrm>
          <a:prstGeom prst="ellipse">
            <a:avLst/>
          </a:prstGeom>
          <a:noFill/>
          <a:ln w="19050">
            <a:solidFill>
              <a:srgbClr val="FF0000"/>
            </a:solidFill>
            <a:round/>
            <a:headEnd/>
            <a:tailEnd/>
          </a:ln>
        </p:spPr>
        <p:txBody>
          <a:bodyPr wrap="none" lIns="91422" tIns="45711" rIns="91422" bIns="45711" anchor="ctr"/>
          <a:lstStyle/>
          <a:p>
            <a:endParaRPr lang="ja-JP" altLang="en-US"/>
          </a:p>
        </p:txBody>
      </p:sp>
      <p:sp>
        <p:nvSpPr>
          <p:cNvPr id="17422" name="Text Box 24"/>
          <p:cNvSpPr txBox="1">
            <a:spLocks noChangeArrowheads="1"/>
          </p:cNvSpPr>
          <p:nvPr/>
        </p:nvSpPr>
        <p:spPr bwMode="auto">
          <a:xfrm>
            <a:off x="5291806" y="3212356"/>
            <a:ext cx="3887113" cy="3391703"/>
          </a:xfrm>
          <a:prstGeom prst="rect">
            <a:avLst/>
          </a:prstGeom>
          <a:noFill/>
          <a:ln w="9525">
            <a:noFill/>
            <a:miter lim="800000"/>
            <a:headEnd/>
            <a:tailEnd/>
          </a:ln>
        </p:spPr>
        <p:txBody>
          <a:bodyPr lIns="91422" tIns="45711" rIns="91422" bIns="45711">
            <a:spAutoFit/>
          </a:bodyPr>
          <a:lstStyle/>
          <a:p>
            <a:r>
              <a:rPr lang="ja-JP" altLang="en-US" sz="1600" dirty="0"/>
              <a:t>＜解釈＞</a:t>
            </a:r>
          </a:p>
          <a:p>
            <a:r>
              <a:rPr lang="ja-JP" altLang="en-US" sz="1600" dirty="0"/>
              <a:t>高速流によって高密度イオンが静止軌道上まで押し込められた</a:t>
            </a:r>
          </a:p>
          <a:p>
            <a:pPr>
              <a:spcBef>
                <a:spcPct val="50000"/>
              </a:spcBef>
            </a:pPr>
            <a:r>
              <a:rPr lang="ja-JP" altLang="en-US" sz="1600" dirty="0"/>
              <a:t>＜観測事実＞</a:t>
            </a:r>
          </a:p>
          <a:p>
            <a:pPr>
              <a:spcBef>
                <a:spcPct val="50000"/>
              </a:spcBef>
            </a:pPr>
            <a:r>
              <a:rPr lang="ja-JP" altLang="en-US" sz="1600" dirty="0"/>
              <a:t>⑤磁気圏尾部で高速流　</a:t>
            </a:r>
            <a:r>
              <a:rPr lang="en-US" altLang="ja-JP" sz="1600" dirty="0"/>
              <a:t>V~200 km/s</a:t>
            </a:r>
          </a:p>
          <a:p>
            <a:pPr>
              <a:spcBef>
                <a:spcPct val="50000"/>
              </a:spcBef>
            </a:pPr>
            <a:r>
              <a:rPr lang="ja-JP" altLang="en-US" sz="1600" dirty="0"/>
              <a:t>⑥静止軌道上真夜中付近で高密度イオン</a:t>
            </a:r>
          </a:p>
          <a:p>
            <a:pPr>
              <a:spcBef>
                <a:spcPct val="50000"/>
              </a:spcBef>
            </a:pPr>
            <a:r>
              <a:rPr lang="ja-JP" altLang="en-US" sz="1600" dirty="0"/>
              <a:t>ポイント</a:t>
            </a:r>
          </a:p>
          <a:p>
            <a:pPr>
              <a:spcBef>
                <a:spcPct val="50000"/>
              </a:spcBef>
            </a:pPr>
            <a:r>
              <a:rPr lang="ja-JP" altLang="en-US" sz="1600" dirty="0"/>
              <a:t>高速流と高密度イオンの出現のタイミング</a:t>
            </a:r>
          </a:p>
          <a:p>
            <a:pPr>
              <a:spcBef>
                <a:spcPct val="50000"/>
              </a:spcBef>
            </a:pPr>
            <a:r>
              <a:rPr lang="ja-JP" altLang="en-US" sz="1600" dirty="0"/>
              <a:t>高密度イオンの成分</a:t>
            </a:r>
          </a:p>
          <a:p>
            <a:pPr>
              <a:spcBef>
                <a:spcPct val="50000"/>
              </a:spcBef>
            </a:pPr>
            <a:r>
              <a:rPr lang="ja-JP" altLang="en-US" sz="1600" dirty="0"/>
              <a:t>高速流と高密度イオンの時間スケール</a:t>
            </a:r>
          </a:p>
        </p:txBody>
      </p:sp>
      <p:pic>
        <p:nvPicPr>
          <p:cNvPr id="17423" name="Picture 26" descr="000762"/>
          <p:cNvPicPr>
            <a:picLocks noChangeAspect="1" noChangeArrowheads="1"/>
          </p:cNvPicPr>
          <p:nvPr/>
        </p:nvPicPr>
        <p:blipFill>
          <a:blip r:embed="rId3"/>
          <a:srcRect/>
          <a:stretch>
            <a:fillRect/>
          </a:stretch>
        </p:blipFill>
        <p:spPr bwMode="auto">
          <a:xfrm>
            <a:off x="4644219" y="693578"/>
            <a:ext cx="4252175" cy="2412441"/>
          </a:xfrm>
          <a:prstGeom prst="rect">
            <a:avLst/>
          </a:prstGeom>
          <a:noFill/>
          <a:ln w="9525">
            <a:noFill/>
            <a:miter lim="800000"/>
            <a:headEnd/>
            <a:tailEnd/>
          </a:ln>
        </p:spPr>
      </p:pic>
      <p:sp>
        <p:nvSpPr>
          <p:cNvPr id="17424" name="Oval 27"/>
          <p:cNvSpPr>
            <a:spLocks noChangeArrowheads="1"/>
          </p:cNvSpPr>
          <p:nvPr/>
        </p:nvSpPr>
        <p:spPr bwMode="auto">
          <a:xfrm>
            <a:off x="6515557" y="838006"/>
            <a:ext cx="503150" cy="1295100"/>
          </a:xfrm>
          <a:prstGeom prst="ellipse">
            <a:avLst/>
          </a:prstGeom>
          <a:noFill/>
          <a:ln w="19050">
            <a:solidFill>
              <a:srgbClr val="006600"/>
            </a:solidFill>
            <a:round/>
            <a:headEnd/>
            <a:tailEnd/>
          </a:ln>
        </p:spPr>
        <p:txBody>
          <a:bodyPr wrap="none" lIns="91422" tIns="45711" rIns="91422" bIns="45711" anchor="ctr"/>
          <a:lstStyle/>
          <a:p>
            <a:endParaRPr lang="ja-JP" altLang="en-US"/>
          </a:p>
        </p:txBody>
      </p:sp>
      <p:sp>
        <p:nvSpPr>
          <p:cNvPr id="17425" name="Line 28"/>
          <p:cNvSpPr>
            <a:spLocks noChangeShapeType="1"/>
          </p:cNvSpPr>
          <p:nvPr/>
        </p:nvSpPr>
        <p:spPr bwMode="auto">
          <a:xfrm flipV="1">
            <a:off x="2357422" y="1629986"/>
            <a:ext cx="4013697" cy="1298948"/>
          </a:xfrm>
          <a:prstGeom prst="line">
            <a:avLst/>
          </a:prstGeom>
          <a:noFill/>
          <a:ln w="9525">
            <a:solidFill>
              <a:srgbClr val="006600"/>
            </a:solidFill>
            <a:round/>
            <a:headEnd/>
            <a:tailEnd type="triangle" w="med" len="med"/>
          </a:ln>
        </p:spPr>
        <p:txBody>
          <a:bodyPr lIns="91422" tIns="45711" rIns="91422" bIns="45711"/>
          <a:lstStyle/>
          <a:p>
            <a:endParaRPr lang="ja-JP" altLang="en-US"/>
          </a:p>
        </p:txBody>
      </p:sp>
      <p:sp>
        <p:nvSpPr>
          <p:cNvPr id="17426" name="Text Box 49"/>
          <p:cNvSpPr txBox="1">
            <a:spLocks noChangeArrowheads="1"/>
          </p:cNvSpPr>
          <p:nvPr/>
        </p:nvSpPr>
        <p:spPr bwMode="auto">
          <a:xfrm>
            <a:off x="5075944" y="2061686"/>
            <a:ext cx="1799912" cy="336472"/>
          </a:xfrm>
          <a:prstGeom prst="rect">
            <a:avLst/>
          </a:prstGeom>
          <a:noFill/>
          <a:ln w="9525">
            <a:noFill/>
            <a:miter lim="800000"/>
            <a:headEnd/>
            <a:tailEnd/>
          </a:ln>
        </p:spPr>
        <p:txBody>
          <a:bodyPr lIns="91422" tIns="45711" rIns="91422" bIns="45711">
            <a:spAutoFit/>
          </a:bodyPr>
          <a:lstStyle/>
          <a:p>
            <a:pPr>
              <a:spcBef>
                <a:spcPct val="50000"/>
              </a:spcBef>
            </a:pPr>
            <a:r>
              <a:rPr lang="ja-JP" altLang="en-US" sz="1600" b="1" dirty="0"/>
              <a:t>プラズマ圏起源</a:t>
            </a:r>
          </a:p>
        </p:txBody>
      </p:sp>
      <p:sp>
        <p:nvSpPr>
          <p:cNvPr id="17427" name="Oval 50"/>
          <p:cNvSpPr>
            <a:spLocks noChangeArrowheads="1"/>
          </p:cNvSpPr>
          <p:nvPr/>
        </p:nvSpPr>
        <p:spPr bwMode="auto">
          <a:xfrm>
            <a:off x="1422534" y="4278542"/>
            <a:ext cx="863450" cy="864970"/>
          </a:xfrm>
          <a:prstGeom prst="ellipse">
            <a:avLst/>
          </a:prstGeom>
          <a:noFill/>
          <a:ln w="19050">
            <a:solidFill>
              <a:srgbClr val="FF00FF"/>
            </a:solidFill>
            <a:round/>
            <a:headEnd/>
            <a:tailEnd/>
          </a:ln>
        </p:spPr>
        <p:txBody>
          <a:bodyPr wrap="none" lIns="91422" tIns="45711" rIns="91422" bIns="45711" anchor="ctr"/>
          <a:lstStyle/>
          <a:p>
            <a:endParaRPr lang="ja-JP" altLang="en-US"/>
          </a:p>
        </p:txBody>
      </p:sp>
      <p:sp>
        <p:nvSpPr>
          <p:cNvPr id="17428" name="Text Box 51"/>
          <p:cNvSpPr txBox="1">
            <a:spLocks noChangeArrowheads="1"/>
          </p:cNvSpPr>
          <p:nvPr/>
        </p:nvSpPr>
        <p:spPr bwMode="auto">
          <a:xfrm>
            <a:off x="785786" y="2806776"/>
            <a:ext cx="719012" cy="336472"/>
          </a:xfrm>
          <a:prstGeom prst="rect">
            <a:avLst/>
          </a:prstGeom>
          <a:noFill/>
          <a:ln w="9525">
            <a:noFill/>
            <a:miter lim="800000"/>
            <a:headEnd/>
            <a:tailEnd/>
          </a:ln>
        </p:spPr>
        <p:txBody>
          <a:bodyPr lIns="91422" tIns="45711" rIns="91422" bIns="45711">
            <a:spAutoFit/>
          </a:bodyPr>
          <a:lstStyle/>
          <a:p>
            <a:pPr>
              <a:spcBef>
                <a:spcPct val="50000"/>
              </a:spcBef>
            </a:pPr>
            <a:r>
              <a:rPr lang="ja-JP" altLang="en-US" sz="1600" b="1" dirty="0"/>
              <a:t>密度</a:t>
            </a:r>
          </a:p>
        </p:txBody>
      </p:sp>
      <p:sp>
        <p:nvSpPr>
          <p:cNvPr id="17429" name="Text Box 52"/>
          <p:cNvSpPr txBox="1">
            <a:spLocks noChangeArrowheads="1"/>
          </p:cNvSpPr>
          <p:nvPr/>
        </p:nvSpPr>
        <p:spPr bwMode="auto">
          <a:xfrm>
            <a:off x="785786" y="3235404"/>
            <a:ext cx="719012" cy="336472"/>
          </a:xfrm>
          <a:prstGeom prst="rect">
            <a:avLst/>
          </a:prstGeom>
          <a:noFill/>
          <a:ln w="9525">
            <a:noFill/>
            <a:miter lim="800000"/>
            <a:headEnd/>
            <a:tailEnd/>
          </a:ln>
        </p:spPr>
        <p:txBody>
          <a:bodyPr lIns="91422" tIns="45711" rIns="91422" bIns="45711">
            <a:spAutoFit/>
          </a:bodyPr>
          <a:lstStyle/>
          <a:p>
            <a:pPr>
              <a:spcBef>
                <a:spcPct val="50000"/>
              </a:spcBef>
            </a:pPr>
            <a:r>
              <a:rPr lang="ja-JP" altLang="en-US" sz="1600" b="1" dirty="0">
                <a:solidFill>
                  <a:srgbClr val="FF0000"/>
                </a:solidFill>
              </a:rPr>
              <a:t>温度</a:t>
            </a:r>
          </a:p>
        </p:txBody>
      </p:sp>
      <p:pic>
        <p:nvPicPr>
          <p:cNvPr id="17410" name="Picture 48" descr="000778"/>
          <p:cNvPicPr>
            <a:picLocks noChangeAspect="1" noChangeArrowheads="1"/>
          </p:cNvPicPr>
          <p:nvPr/>
        </p:nvPicPr>
        <p:blipFill>
          <a:blip r:embed="rId4"/>
          <a:srcRect/>
          <a:stretch>
            <a:fillRect/>
          </a:stretch>
        </p:blipFill>
        <p:spPr bwMode="auto">
          <a:xfrm>
            <a:off x="3563319" y="4293195"/>
            <a:ext cx="1776104" cy="239498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noChangeArrowheads="1"/>
          </p:cNvSpPr>
          <p:nvPr>
            <p:ph type="title" idx="4294967295"/>
          </p:nvPr>
        </p:nvSpPr>
        <p:spPr/>
        <p:txBody>
          <a:bodyPr lIns="91420" tIns="45711" rIns="91420" bIns="45711">
            <a:normAutofit/>
          </a:bodyPr>
          <a:lstStyle/>
          <a:p>
            <a:pPr eaLnBrk="1" hangingPunct="1"/>
            <a:r>
              <a:rPr lang="en-US" altLang="ja-JP" b="1" dirty="0" smtClean="0"/>
              <a:t>2.1</a:t>
            </a:r>
            <a:r>
              <a:rPr lang="ja-JP" altLang="en-US" b="1" dirty="0" smtClean="0"/>
              <a:t>のまとめ：</a:t>
            </a:r>
            <a:r>
              <a:rPr lang="en-US" altLang="ja-JP" b="1" dirty="0" smtClean="0"/>
              <a:t>IMF</a:t>
            </a:r>
            <a:r>
              <a:rPr lang="ja-JP" altLang="en-US" b="1" dirty="0" smtClean="0"/>
              <a:t>南転後の高密度イオンの輸送シナリオ</a:t>
            </a:r>
          </a:p>
        </p:txBody>
      </p:sp>
      <p:sp>
        <p:nvSpPr>
          <p:cNvPr id="18443" name="Oval 26"/>
          <p:cNvSpPr>
            <a:spLocks noChangeArrowheads="1"/>
          </p:cNvSpPr>
          <p:nvPr/>
        </p:nvSpPr>
        <p:spPr bwMode="auto">
          <a:xfrm>
            <a:off x="6947282" y="4077344"/>
            <a:ext cx="360299" cy="576129"/>
          </a:xfrm>
          <a:prstGeom prst="ellipse">
            <a:avLst/>
          </a:prstGeom>
          <a:solidFill>
            <a:srgbClr val="FF00FF">
              <a:alpha val="70979"/>
            </a:srgbClr>
          </a:solidFill>
          <a:ln w="9525">
            <a:noFill/>
            <a:round/>
            <a:headEnd/>
            <a:tailEnd/>
          </a:ln>
        </p:spPr>
        <p:txBody>
          <a:bodyPr wrap="none" lIns="91422" tIns="45711" rIns="91422" bIns="45711" anchor="ctr"/>
          <a:lstStyle/>
          <a:p>
            <a:endParaRPr lang="ja-JP" altLang="en-US"/>
          </a:p>
        </p:txBody>
      </p:sp>
      <p:grpSp>
        <p:nvGrpSpPr>
          <p:cNvPr id="26" name="グループ化 25"/>
          <p:cNvGrpSpPr/>
          <p:nvPr/>
        </p:nvGrpSpPr>
        <p:grpSpPr>
          <a:xfrm>
            <a:off x="4509307" y="2242767"/>
            <a:ext cx="4348974" cy="4543819"/>
            <a:chOff x="4509306" y="1826790"/>
            <a:chExt cx="4634695" cy="4842341"/>
          </a:xfrm>
        </p:grpSpPr>
        <p:pic>
          <p:nvPicPr>
            <p:cNvPr id="18435" name="Picture 36" descr="000778"/>
            <p:cNvPicPr>
              <a:picLocks noChangeAspect="1" noChangeArrowheads="1"/>
            </p:cNvPicPr>
            <p:nvPr/>
          </p:nvPicPr>
          <p:blipFill>
            <a:blip r:embed="rId2"/>
            <a:srcRect/>
            <a:stretch>
              <a:fillRect/>
            </a:stretch>
          </p:blipFill>
          <p:spPr bwMode="auto">
            <a:xfrm>
              <a:off x="4509306" y="1826790"/>
              <a:ext cx="3590301" cy="4842341"/>
            </a:xfrm>
            <a:prstGeom prst="rect">
              <a:avLst/>
            </a:prstGeom>
            <a:noFill/>
            <a:ln w="9525">
              <a:noFill/>
              <a:miter lim="800000"/>
              <a:headEnd/>
              <a:tailEnd/>
            </a:ln>
          </p:spPr>
        </p:pic>
        <p:sp>
          <p:nvSpPr>
            <p:cNvPr id="18437" name="Text Box 7"/>
            <p:cNvSpPr txBox="1">
              <a:spLocks noChangeArrowheads="1"/>
            </p:cNvSpPr>
            <p:nvPr/>
          </p:nvSpPr>
          <p:spPr bwMode="auto">
            <a:xfrm>
              <a:off x="7126638" y="4796314"/>
              <a:ext cx="2017363" cy="623166"/>
            </a:xfrm>
            <a:prstGeom prst="rect">
              <a:avLst/>
            </a:prstGeom>
            <a:noFill/>
            <a:ln w="9525">
              <a:noFill/>
              <a:miter lim="800000"/>
              <a:headEnd/>
              <a:tailEnd/>
            </a:ln>
          </p:spPr>
          <p:txBody>
            <a:bodyPr lIns="91413" tIns="45707" rIns="91413" bIns="45707">
              <a:spAutoFit/>
            </a:bodyPr>
            <a:lstStyle/>
            <a:p>
              <a:pPr>
                <a:spcBef>
                  <a:spcPct val="50000"/>
                </a:spcBef>
              </a:pPr>
              <a:r>
                <a:rPr lang="ja-JP" altLang="en-US" sz="1600" b="1" dirty="0" smtClean="0">
                  <a:solidFill>
                    <a:srgbClr val="FF33CC"/>
                  </a:solidFill>
                </a:rPr>
                <a:t>④低温高密度</a:t>
              </a:r>
              <a:r>
                <a:rPr lang="ja-JP" altLang="en-US" sz="1600" b="1" dirty="0">
                  <a:solidFill>
                    <a:srgbClr val="FF33CC"/>
                  </a:solidFill>
                </a:rPr>
                <a:t>イオン</a:t>
              </a:r>
              <a:endParaRPr lang="en-US" altLang="ja-JP" sz="1600" b="1" dirty="0">
                <a:solidFill>
                  <a:srgbClr val="FF33CC"/>
                </a:solidFill>
              </a:endParaRPr>
            </a:p>
          </p:txBody>
        </p:sp>
        <p:sp>
          <p:nvSpPr>
            <p:cNvPr id="18438" name="Text Box 8"/>
            <p:cNvSpPr txBox="1">
              <a:spLocks noChangeArrowheads="1"/>
            </p:cNvSpPr>
            <p:nvPr/>
          </p:nvSpPr>
          <p:spPr bwMode="auto">
            <a:xfrm>
              <a:off x="7523444" y="4101150"/>
              <a:ext cx="1239899" cy="360769"/>
            </a:xfrm>
            <a:prstGeom prst="rect">
              <a:avLst/>
            </a:prstGeom>
            <a:noFill/>
            <a:ln w="9525">
              <a:noFill/>
              <a:miter lim="800000"/>
              <a:headEnd/>
              <a:tailEnd/>
            </a:ln>
          </p:spPr>
          <p:txBody>
            <a:bodyPr wrap="square" lIns="91413" tIns="45707" rIns="91413" bIns="45707">
              <a:spAutoFit/>
            </a:bodyPr>
            <a:lstStyle/>
            <a:p>
              <a:pPr>
                <a:spcBef>
                  <a:spcPct val="50000"/>
                </a:spcBef>
              </a:pPr>
              <a:r>
                <a:rPr lang="ja-JP" altLang="en-US" sz="1600" b="1" dirty="0">
                  <a:solidFill>
                    <a:srgbClr val="FF0000"/>
                  </a:solidFill>
                </a:rPr>
                <a:t>⑤高速流</a:t>
              </a:r>
              <a:endParaRPr lang="en-US" altLang="ja-JP" sz="1600" b="1" dirty="0">
                <a:solidFill>
                  <a:srgbClr val="FF0000"/>
                </a:solidFill>
              </a:endParaRPr>
            </a:p>
          </p:txBody>
        </p:sp>
        <p:sp>
          <p:nvSpPr>
            <p:cNvPr id="18439" name="Line 18"/>
            <p:cNvSpPr>
              <a:spLocks noChangeShapeType="1"/>
            </p:cNvSpPr>
            <p:nvPr/>
          </p:nvSpPr>
          <p:spPr bwMode="auto">
            <a:xfrm flipH="1">
              <a:off x="6299694" y="4724894"/>
              <a:ext cx="863450" cy="215850"/>
            </a:xfrm>
            <a:prstGeom prst="line">
              <a:avLst/>
            </a:prstGeom>
            <a:noFill/>
            <a:ln w="38100">
              <a:solidFill>
                <a:srgbClr val="FF0000"/>
              </a:solidFill>
              <a:round/>
              <a:headEnd/>
              <a:tailEnd type="triangle" w="med" len="med"/>
            </a:ln>
          </p:spPr>
          <p:txBody>
            <a:bodyPr lIns="91422" tIns="45711" rIns="91422" bIns="45711"/>
            <a:lstStyle/>
            <a:p>
              <a:endParaRPr lang="ja-JP" altLang="en-US"/>
            </a:p>
          </p:txBody>
        </p:sp>
        <p:sp>
          <p:nvSpPr>
            <p:cNvPr id="18440" name="Text Box 19"/>
            <p:cNvSpPr txBox="1">
              <a:spLocks noChangeArrowheads="1"/>
            </p:cNvSpPr>
            <p:nvPr/>
          </p:nvSpPr>
          <p:spPr bwMode="auto">
            <a:xfrm>
              <a:off x="5363232" y="4459842"/>
              <a:ext cx="1657062" cy="336472"/>
            </a:xfrm>
            <a:prstGeom prst="rect">
              <a:avLst/>
            </a:prstGeom>
            <a:noFill/>
            <a:ln w="9525">
              <a:noFill/>
              <a:miter lim="800000"/>
              <a:headEnd/>
              <a:tailEnd/>
            </a:ln>
          </p:spPr>
          <p:txBody>
            <a:bodyPr lIns="91413" tIns="45707" rIns="91413" bIns="45707">
              <a:spAutoFit/>
            </a:bodyPr>
            <a:lstStyle/>
            <a:p>
              <a:pPr>
                <a:spcBef>
                  <a:spcPct val="50000"/>
                </a:spcBef>
              </a:pPr>
              <a:r>
                <a:rPr lang="ja-JP" altLang="en-US" sz="1600" b="1" dirty="0">
                  <a:solidFill>
                    <a:srgbClr val="006600"/>
                  </a:solidFill>
                </a:rPr>
                <a:t>⑥高密度イオン</a:t>
              </a:r>
            </a:p>
          </p:txBody>
        </p:sp>
        <p:sp>
          <p:nvSpPr>
            <p:cNvPr id="18441" name="Text Box 24"/>
            <p:cNvSpPr txBox="1">
              <a:spLocks noChangeArrowheads="1"/>
            </p:cNvSpPr>
            <p:nvPr/>
          </p:nvSpPr>
          <p:spPr bwMode="auto">
            <a:xfrm>
              <a:off x="6948868" y="2733042"/>
              <a:ext cx="1655476" cy="336472"/>
            </a:xfrm>
            <a:prstGeom prst="rect">
              <a:avLst/>
            </a:prstGeom>
            <a:noFill/>
            <a:ln w="9525">
              <a:noFill/>
              <a:miter lim="800000"/>
              <a:headEnd/>
              <a:tailEnd/>
            </a:ln>
          </p:spPr>
          <p:txBody>
            <a:bodyPr lIns="91413" tIns="45707" rIns="91413" bIns="45707">
              <a:spAutoFit/>
            </a:bodyPr>
            <a:lstStyle/>
            <a:p>
              <a:pPr>
                <a:spcBef>
                  <a:spcPct val="50000"/>
                </a:spcBef>
              </a:pPr>
              <a:r>
                <a:rPr lang="ja-JP" altLang="en-US" sz="1600" b="1" dirty="0">
                  <a:solidFill>
                    <a:srgbClr val="FF9900"/>
                  </a:solidFill>
                </a:rPr>
                <a:t>③高密度イオン</a:t>
              </a:r>
              <a:endParaRPr lang="en-US" altLang="ja-JP" sz="1600" b="1" dirty="0">
                <a:solidFill>
                  <a:srgbClr val="FF9900"/>
                </a:solidFill>
              </a:endParaRPr>
            </a:p>
          </p:txBody>
        </p:sp>
        <p:sp>
          <p:nvSpPr>
            <p:cNvPr id="18442" name="Line 25"/>
            <p:cNvSpPr>
              <a:spLocks noChangeShapeType="1"/>
            </p:cNvSpPr>
            <p:nvPr/>
          </p:nvSpPr>
          <p:spPr bwMode="auto">
            <a:xfrm>
              <a:off x="7163144" y="3212356"/>
              <a:ext cx="0" cy="791980"/>
            </a:xfrm>
            <a:prstGeom prst="line">
              <a:avLst/>
            </a:prstGeom>
            <a:noFill/>
            <a:ln w="28575">
              <a:solidFill>
                <a:srgbClr val="FF9900"/>
              </a:solidFill>
              <a:round/>
              <a:headEnd/>
              <a:tailEnd type="triangle" w="med" len="med"/>
            </a:ln>
          </p:spPr>
          <p:txBody>
            <a:bodyPr lIns="91422" tIns="45711" rIns="91422" bIns="45711"/>
            <a:lstStyle/>
            <a:p>
              <a:endParaRPr lang="ja-JP" altLang="en-US"/>
            </a:p>
          </p:txBody>
        </p:sp>
        <p:sp>
          <p:nvSpPr>
            <p:cNvPr id="18444" name="Line 27"/>
            <p:cNvSpPr>
              <a:spLocks noChangeShapeType="1"/>
            </p:cNvSpPr>
            <p:nvPr/>
          </p:nvSpPr>
          <p:spPr bwMode="auto">
            <a:xfrm flipH="1">
              <a:off x="7380594" y="4437622"/>
              <a:ext cx="1007888" cy="0"/>
            </a:xfrm>
            <a:prstGeom prst="line">
              <a:avLst/>
            </a:prstGeom>
            <a:noFill/>
            <a:ln w="57150">
              <a:solidFill>
                <a:srgbClr val="FF0000"/>
              </a:solidFill>
              <a:round/>
              <a:headEnd/>
              <a:tailEnd type="triangle" w="med" len="med"/>
            </a:ln>
          </p:spPr>
          <p:txBody>
            <a:bodyPr lIns="91422" tIns="45711" rIns="91422" bIns="45711"/>
            <a:lstStyle/>
            <a:p>
              <a:endParaRPr lang="ja-JP" altLang="en-US"/>
            </a:p>
          </p:txBody>
        </p:sp>
        <p:sp>
          <p:nvSpPr>
            <p:cNvPr id="18445" name="Oval 28"/>
            <p:cNvSpPr>
              <a:spLocks noChangeArrowheads="1"/>
            </p:cNvSpPr>
            <p:nvPr/>
          </p:nvSpPr>
          <p:spPr bwMode="auto">
            <a:xfrm>
              <a:off x="6299694" y="2204527"/>
              <a:ext cx="720600" cy="1007829"/>
            </a:xfrm>
            <a:prstGeom prst="ellipse">
              <a:avLst/>
            </a:prstGeom>
            <a:noFill/>
            <a:ln w="38100">
              <a:solidFill>
                <a:srgbClr val="FF9900"/>
              </a:solidFill>
              <a:round/>
              <a:headEnd/>
              <a:tailEnd/>
            </a:ln>
          </p:spPr>
          <p:txBody>
            <a:bodyPr wrap="none" lIns="91422" tIns="45711" rIns="91422" bIns="45711" anchor="ctr"/>
            <a:lstStyle/>
            <a:p>
              <a:endParaRPr lang="ja-JP" altLang="en-US"/>
            </a:p>
          </p:txBody>
        </p:sp>
      </p:grpSp>
      <p:sp>
        <p:nvSpPr>
          <p:cNvPr id="18446" name="Text Box 29"/>
          <p:cNvSpPr txBox="1">
            <a:spLocks noChangeArrowheads="1"/>
          </p:cNvSpPr>
          <p:nvPr/>
        </p:nvSpPr>
        <p:spPr bwMode="auto">
          <a:xfrm>
            <a:off x="4644219" y="2000240"/>
            <a:ext cx="4391850" cy="336472"/>
          </a:xfrm>
          <a:prstGeom prst="rect">
            <a:avLst/>
          </a:prstGeom>
          <a:noFill/>
          <a:ln w="9525">
            <a:noFill/>
            <a:miter lim="800000"/>
            <a:headEnd/>
            <a:tailEnd/>
          </a:ln>
        </p:spPr>
        <p:txBody>
          <a:bodyPr lIns="91422" tIns="45711" rIns="91422" bIns="45711">
            <a:spAutoFit/>
          </a:bodyPr>
          <a:lstStyle/>
          <a:p>
            <a:pPr>
              <a:spcBef>
                <a:spcPct val="50000"/>
              </a:spcBef>
            </a:pPr>
            <a:r>
              <a:rPr lang="ja-JP" altLang="en-US" sz="1600" dirty="0"/>
              <a:t>①</a:t>
            </a:r>
            <a:r>
              <a:rPr lang="en-US" altLang="ja-JP" sz="1600" dirty="0"/>
              <a:t>IMF</a:t>
            </a:r>
            <a:r>
              <a:rPr lang="ja-JP" altLang="en-US" sz="1600" dirty="0"/>
              <a:t>南転後の ②磁場構造の変形に伴い</a:t>
            </a:r>
          </a:p>
        </p:txBody>
      </p:sp>
      <p:sp>
        <p:nvSpPr>
          <p:cNvPr id="25" name="テキスト ボックス 24"/>
          <p:cNvSpPr txBox="1"/>
          <p:nvPr/>
        </p:nvSpPr>
        <p:spPr>
          <a:xfrm>
            <a:off x="4357686" y="862596"/>
            <a:ext cx="4286280" cy="923330"/>
          </a:xfrm>
          <a:prstGeom prst="rect">
            <a:avLst/>
          </a:prstGeom>
          <a:noFill/>
        </p:spPr>
        <p:txBody>
          <a:bodyPr wrap="square" rtlCol="0">
            <a:spAutoFit/>
          </a:bodyPr>
          <a:lstStyle/>
          <a:p>
            <a:r>
              <a:rPr lang="ja-JP" altLang="en-US" b="1" dirty="0" smtClean="0"/>
              <a:t>太陽風から内部磁気圏へのイオン輸送機構として、観測結果を合理的に説明するシナリオを提案した</a:t>
            </a:r>
            <a:endParaRPr kumimoji="1" lang="ja-JP" altLang="en-US" b="1" dirty="0"/>
          </a:p>
        </p:txBody>
      </p:sp>
      <p:pic>
        <p:nvPicPr>
          <p:cNvPr id="27" name="Picture 2" descr="D:\SDPS_FF.png"/>
          <p:cNvPicPr>
            <a:picLocks noChangeAspect="1" noChangeArrowheads="1"/>
          </p:cNvPicPr>
          <p:nvPr/>
        </p:nvPicPr>
        <p:blipFill>
          <a:blip r:embed="rId3"/>
          <a:srcRect/>
          <a:stretch>
            <a:fillRect/>
          </a:stretch>
        </p:blipFill>
        <p:spPr bwMode="auto">
          <a:xfrm>
            <a:off x="56146" y="857232"/>
            <a:ext cx="4303278" cy="6000768"/>
          </a:xfrm>
          <a:prstGeom prst="rect">
            <a:avLst/>
          </a:prstGeom>
          <a:noFill/>
        </p:spPr>
      </p:pic>
      <p:sp>
        <p:nvSpPr>
          <p:cNvPr id="28" name="Line 8"/>
          <p:cNvSpPr>
            <a:spLocks noChangeShapeType="1"/>
          </p:cNvSpPr>
          <p:nvPr/>
        </p:nvSpPr>
        <p:spPr bwMode="auto">
          <a:xfrm>
            <a:off x="1214414" y="691990"/>
            <a:ext cx="0" cy="288858"/>
          </a:xfrm>
          <a:prstGeom prst="line">
            <a:avLst/>
          </a:prstGeom>
          <a:noFill/>
          <a:ln w="9525">
            <a:solidFill>
              <a:schemeClr val="tx1"/>
            </a:solidFill>
            <a:round/>
            <a:headEnd/>
            <a:tailEnd type="triangle" w="med" len="med"/>
          </a:ln>
        </p:spPr>
        <p:txBody>
          <a:bodyPr lIns="91422" tIns="45711" rIns="91422" bIns="45711"/>
          <a:lstStyle/>
          <a:p>
            <a:endParaRPr lang="ja-JP" altLang="en-US"/>
          </a:p>
        </p:txBody>
      </p:sp>
      <p:sp>
        <p:nvSpPr>
          <p:cNvPr id="29" name="Text Box 12"/>
          <p:cNvSpPr txBox="1">
            <a:spLocks noChangeArrowheads="1"/>
          </p:cNvSpPr>
          <p:nvPr/>
        </p:nvSpPr>
        <p:spPr bwMode="auto">
          <a:xfrm>
            <a:off x="1275000" y="549148"/>
            <a:ext cx="1439612" cy="336472"/>
          </a:xfrm>
          <a:prstGeom prst="rect">
            <a:avLst/>
          </a:prstGeom>
          <a:noFill/>
          <a:ln w="9525">
            <a:noFill/>
            <a:miter lim="800000"/>
            <a:headEnd/>
            <a:tailEnd/>
          </a:ln>
        </p:spPr>
        <p:txBody>
          <a:bodyPr lIns="91413" tIns="45707" rIns="91413" bIns="45707">
            <a:spAutoFit/>
          </a:bodyPr>
          <a:lstStyle/>
          <a:p>
            <a:pPr>
              <a:spcBef>
                <a:spcPct val="50000"/>
              </a:spcBef>
            </a:pPr>
            <a:r>
              <a:rPr lang="ja-JP" altLang="en-US" sz="1600" dirty="0">
                <a:latin typeface="HGPｺﾞｼｯｸM" pitchFamily="50" charset="-128"/>
                <a:ea typeface="HGPｺﾞｼｯｸM" pitchFamily="50" charset="-128"/>
              </a:rPr>
              <a:t>①</a:t>
            </a:r>
            <a:r>
              <a:rPr lang="en-US" altLang="ja-JP" sz="1600" dirty="0">
                <a:latin typeface="Arial Unicode MS" pitchFamily="50" charset="-128"/>
                <a:ea typeface="Arial Unicode MS" pitchFamily="50" charset="-128"/>
                <a:cs typeface="Arial Unicode MS" pitchFamily="50" charset="-128"/>
              </a:rPr>
              <a:t>IMF</a:t>
            </a:r>
            <a:r>
              <a:rPr lang="ja-JP" altLang="en-US" sz="1600" dirty="0">
                <a:latin typeface="HGPｺﾞｼｯｸM" pitchFamily="50" charset="-128"/>
                <a:ea typeface="HGPｺﾞｼｯｸM" pitchFamily="50" charset="-128"/>
              </a:rPr>
              <a:t>南転</a:t>
            </a:r>
          </a:p>
        </p:txBody>
      </p:sp>
      <p:sp>
        <p:nvSpPr>
          <p:cNvPr id="30" name="Oval 28"/>
          <p:cNvSpPr>
            <a:spLocks noChangeArrowheads="1"/>
          </p:cNvSpPr>
          <p:nvPr/>
        </p:nvSpPr>
        <p:spPr bwMode="auto">
          <a:xfrm>
            <a:off x="1208207" y="6067580"/>
            <a:ext cx="792025" cy="576130"/>
          </a:xfrm>
          <a:prstGeom prst="ellipse">
            <a:avLst/>
          </a:prstGeom>
          <a:noFill/>
          <a:ln w="9525">
            <a:solidFill>
              <a:srgbClr val="FF0000"/>
            </a:solidFill>
            <a:round/>
            <a:headEnd/>
            <a:tailEnd/>
          </a:ln>
        </p:spPr>
        <p:txBody>
          <a:bodyPr wrap="none" lIns="91422" tIns="45711" rIns="91422" bIns="45711" anchor="ctr"/>
          <a:lstStyle/>
          <a:p>
            <a:endParaRPr lang="ja-JP" altLang="en-US"/>
          </a:p>
        </p:txBody>
      </p:sp>
      <p:sp>
        <p:nvSpPr>
          <p:cNvPr id="31" name="Text Box 37"/>
          <p:cNvSpPr txBox="1">
            <a:spLocks noChangeArrowheads="1"/>
          </p:cNvSpPr>
          <p:nvPr/>
        </p:nvSpPr>
        <p:spPr bwMode="auto">
          <a:xfrm>
            <a:off x="719014" y="5807172"/>
            <a:ext cx="2591937" cy="336472"/>
          </a:xfrm>
          <a:prstGeom prst="rect">
            <a:avLst/>
          </a:prstGeom>
          <a:noFill/>
          <a:ln w="9525">
            <a:noFill/>
            <a:miter lim="800000"/>
            <a:headEnd/>
            <a:tailEnd/>
          </a:ln>
        </p:spPr>
        <p:txBody>
          <a:bodyPr lIns="91413" tIns="45707" rIns="91413" bIns="45707">
            <a:spAutoFit/>
          </a:bodyPr>
          <a:lstStyle/>
          <a:p>
            <a:pPr>
              <a:spcBef>
                <a:spcPct val="50000"/>
              </a:spcBef>
            </a:pPr>
            <a:r>
              <a:rPr lang="ja-JP" altLang="en-US" sz="1600" dirty="0">
                <a:latin typeface="HGPｺﾞｼｯｸM" pitchFamily="50" charset="-128"/>
                <a:ea typeface="HGPｺﾞｼｯｸM" pitchFamily="50" charset="-128"/>
              </a:rPr>
              <a:t>②磁力線の引き伸ばし</a:t>
            </a:r>
          </a:p>
        </p:txBody>
      </p:sp>
      <p:sp>
        <p:nvSpPr>
          <p:cNvPr id="32" name="Text Box 11"/>
          <p:cNvSpPr txBox="1">
            <a:spLocks noChangeArrowheads="1"/>
          </p:cNvSpPr>
          <p:nvPr/>
        </p:nvSpPr>
        <p:spPr bwMode="auto">
          <a:xfrm>
            <a:off x="611082" y="3949784"/>
            <a:ext cx="4752150" cy="336472"/>
          </a:xfrm>
          <a:prstGeom prst="rect">
            <a:avLst/>
          </a:prstGeom>
          <a:noFill/>
          <a:ln w="9525">
            <a:noFill/>
            <a:miter lim="800000"/>
            <a:headEnd/>
            <a:tailEnd/>
          </a:ln>
        </p:spPr>
        <p:txBody>
          <a:bodyPr lIns="91413" tIns="45707" rIns="91413" bIns="45707">
            <a:spAutoFit/>
          </a:bodyPr>
          <a:lstStyle/>
          <a:p>
            <a:pPr>
              <a:spcBef>
                <a:spcPct val="50000"/>
              </a:spcBef>
            </a:pPr>
            <a:r>
              <a:rPr lang="ja-JP" altLang="en-US" sz="1600" b="1" dirty="0" smtClean="0">
                <a:solidFill>
                  <a:srgbClr val="FF33CC"/>
                </a:solidFill>
              </a:rPr>
              <a:t>④低温</a:t>
            </a:r>
            <a:r>
              <a:rPr lang="ja-JP" altLang="en-US" sz="1600" b="1" dirty="0">
                <a:solidFill>
                  <a:srgbClr val="FF33CC"/>
                </a:solidFill>
              </a:rPr>
              <a:t>高密度イオン</a:t>
            </a:r>
            <a:r>
              <a:rPr lang="en-US" altLang="ja-JP" sz="1600" b="1" dirty="0">
                <a:solidFill>
                  <a:srgbClr val="FF33CC"/>
                </a:solidFill>
                <a:latin typeface="Arial" pitchFamily="34" charset="0"/>
                <a:cs typeface="Arial" pitchFamily="34" charset="0"/>
              </a:rPr>
              <a:t>(Ti~2.5keV,Ni~1.3/cc)</a:t>
            </a:r>
          </a:p>
        </p:txBody>
      </p:sp>
      <p:sp>
        <p:nvSpPr>
          <p:cNvPr id="33" name="Text Box 10"/>
          <p:cNvSpPr txBox="1">
            <a:spLocks noChangeArrowheads="1"/>
          </p:cNvSpPr>
          <p:nvPr/>
        </p:nvSpPr>
        <p:spPr bwMode="auto">
          <a:xfrm>
            <a:off x="1547544" y="2214554"/>
            <a:ext cx="2017362" cy="580890"/>
          </a:xfrm>
          <a:prstGeom prst="rect">
            <a:avLst/>
          </a:prstGeom>
          <a:noFill/>
          <a:ln w="9525">
            <a:noFill/>
            <a:miter lim="800000"/>
            <a:headEnd/>
            <a:tailEnd/>
          </a:ln>
        </p:spPr>
        <p:txBody>
          <a:bodyPr lIns="91413" tIns="45707" rIns="91413" bIns="45707">
            <a:spAutoFit/>
          </a:bodyPr>
          <a:lstStyle/>
          <a:p>
            <a:pPr>
              <a:spcBef>
                <a:spcPct val="50000"/>
              </a:spcBef>
            </a:pPr>
            <a:r>
              <a:rPr lang="ja-JP" altLang="en-US" sz="1600" b="1" dirty="0">
                <a:solidFill>
                  <a:srgbClr val="006600"/>
                </a:solidFill>
              </a:rPr>
              <a:t>⑥高密度イオン </a:t>
            </a:r>
            <a:r>
              <a:rPr lang="en-US" altLang="ja-JP" sz="1600" b="1" dirty="0">
                <a:solidFill>
                  <a:srgbClr val="006600"/>
                </a:solidFill>
              </a:rPr>
              <a:t>(Ti~3keV, Ni~2/cc)</a:t>
            </a:r>
          </a:p>
        </p:txBody>
      </p:sp>
      <p:sp>
        <p:nvSpPr>
          <p:cNvPr id="34" name="Oval 15"/>
          <p:cNvSpPr>
            <a:spLocks noChangeArrowheads="1"/>
          </p:cNvSpPr>
          <p:nvPr/>
        </p:nvSpPr>
        <p:spPr bwMode="auto">
          <a:xfrm>
            <a:off x="1857356" y="2786058"/>
            <a:ext cx="503151" cy="647550"/>
          </a:xfrm>
          <a:prstGeom prst="ellipse">
            <a:avLst/>
          </a:prstGeom>
          <a:noFill/>
          <a:ln w="19050">
            <a:solidFill>
              <a:srgbClr val="006600"/>
            </a:solidFill>
            <a:round/>
            <a:headEnd/>
            <a:tailEnd/>
          </a:ln>
        </p:spPr>
        <p:txBody>
          <a:bodyPr wrap="none" lIns="91422" tIns="45711" rIns="91422" bIns="45711" anchor="ctr"/>
          <a:lstStyle/>
          <a:p>
            <a:endParaRPr lang="ja-JP" altLang="en-US"/>
          </a:p>
        </p:txBody>
      </p:sp>
      <p:sp>
        <p:nvSpPr>
          <p:cNvPr id="35" name="Text Box 16"/>
          <p:cNvSpPr txBox="1">
            <a:spLocks noChangeArrowheads="1"/>
          </p:cNvSpPr>
          <p:nvPr/>
        </p:nvSpPr>
        <p:spPr bwMode="auto">
          <a:xfrm>
            <a:off x="992344" y="5164230"/>
            <a:ext cx="1007888" cy="336472"/>
          </a:xfrm>
          <a:prstGeom prst="rect">
            <a:avLst/>
          </a:prstGeom>
          <a:noFill/>
          <a:ln w="9525">
            <a:noFill/>
            <a:miter lim="800000"/>
            <a:headEnd/>
            <a:tailEnd/>
          </a:ln>
        </p:spPr>
        <p:txBody>
          <a:bodyPr lIns="91413" tIns="45707" rIns="91413" bIns="45707">
            <a:spAutoFit/>
          </a:bodyPr>
          <a:lstStyle/>
          <a:p>
            <a:pPr>
              <a:spcBef>
                <a:spcPct val="50000"/>
              </a:spcBef>
            </a:pPr>
            <a:r>
              <a:rPr lang="ja-JP" altLang="en-US" sz="1600" b="1" dirty="0">
                <a:solidFill>
                  <a:srgbClr val="FF0000"/>
                </a:solidFill>
              </a:rPr>
              <a:t>⑤高速流</a:t>
            </a:r>
          </a:p>
        </p:txBody>
      </p:sp>
      <p:sp>
        <p:nvSpPr>
          <p:cNvPr id="36" name="Oval 17"/>
          <p:cNvSpPr>
            <a:spLocks noChangeArrowheads="1"/>
          </p:cNvSpPr>
          <p:nvPr/>
        </p:nvSpPr>
        <p:spPr bwMode="auto">
          <a:xfrm>
            <a:off x="1854285" y="5137334"/>
            <a:ext cx="574575" cy="720558"/>
          </a:xfrm>
          <a:prstGeom prst="ellipse">
            <a:avLst/>
          </a:prstGeom>
          <a:noFill/>
          <a:ln w="19050">
            <a:solidFill>
              <a:srgbClr val="FF0000"/>
            </a:solidFill>
            <a:round/>
            <a:headEnd/>
            <a:tailEnd/>
          </a:ln>
        </p:spPr>
        <p:txBody>
          <a:bodyPr wrap="none" lIns="91422" tIns="45711" rIns="91422" bIns="45711" anchor="ctr"/>
          <a:lstStyle/>
          <a:p>
            <a:endParaRPr lang="ja-JP" altLang="en-US"/>
          </a:p>
        </p:txBody>
      </p:sp>
      <p:sp>
        <p:nvSpPr>
          <p:cNvPr id="37" name="Oval 50"/>
          <p:cNvSpPr>
            <a:spLocks noChangeArrowheads="1"/>
          </p:cNvSpPr>
          <p:nvPr/>
        </p:nvSpPr>
        <p:spPr bwMode="auto">
          <a:xfrm>
            <a:off x="1422534" y="4278542"/>
            <a:ext cx="863450" cy="864970"/>
          </a:xfrm>
          <a:prstGeom prst="ellipse">
            <a:avLst/>
          </a:prstGeom>
          <a:noFill/>
          <a:ln w="19050">
            <a:solidFill>
              <a:srgbClr val="FF00FF"/>
            </a:solidFill>
            <a:round/>
            <a:headEnd/>
            <a:tailEnd/>
          </a:ln>
        </p:spPr>
        <p:txBody>
          <a:bodyPr wrap="none" lIns="91422" tIns="45711" rIns="91422" bIns="45711" anchor="ctr"/>
          <a:lstStyle/>
          <a:p>
            <a:endParaRPr lang="ja-JP"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OUTLINE</a:t>
            </a:r>
            <a:endParaRPr kumimoji="1" lang="ja-JP" altLang="en-US" dirty="0"/>
          </a:p>
        </p:txBody>
      </p:sp>
      <p:sp>
        <p:nvSpPr>
          <p:cNvPr id="3" name="コンテンツ プレースホルダ 2"/>
          <p:cNvSpPr>
            <a:spLocks noGrp="1"/>
          </p:cNvSpPr>
          <p:nvPr>
            <p:ph idx="1"/>
          </p:nvPr>
        </p:nvSpPr>
        <p:spPr/>
        <p:txBody>
          <a:bodyPr>
            <a:normAutofit/>
          </a:bodyPr>
          <a:lstStyle/>
          <a:p>
            <a:pPr marL="457200" indent="-457200">
              <a:buAutoNum type="arabicPeriod"/>
            </a:pPr>
            <a:r>
              <a:rPr lang="ja-JP" altLang="en-US" b="1" dirty="0" smtClean="0"/>
              <a:t>イントロダクション</a:t>
            </a:r>
            <a:endParaRPr lang="en-US" altLang="ja-JP" b="1" dirty="0" smtClean="0"/>
          </a:p>
          <a:p>
            <a:pPr marL="457200" indent="-457200">
              <a:buAutoNum type="arabicPeriod"/>
            </a:pPr>
            <a:r>
              <a:rPr lang="ja-JP" altLang="en-US" b="1" dirty="0" smtClean="0"/>
              <a:t>観測</a:t>
            </a:r>
            <a:endParaRPr lang="en-US" altLang="ja-JP" b="1" dirty="0" smtClean="0"/>
          </a:p>
          <a:p>
            <a:pPr marL="857250" lvl="1" indent="-457200">
              <a:buAutoNum type="arabicPeriod"/>
            </a:pPr>
            <a:r>
              <a:rPr lang="en-US" altLang="ja-JP" b="1" dirty="0" smtClean="0"/>
              <a:t>THEMIS, </a:t>
            </a:r>
            <a:r>
              <a:rPr lang="en-US" altLang="ja-JP" b="1" dirty="0" err="1" smtClean="0"/>
              <a:t>Geotail</a:t>
            </a:r>
            <a:r>
              <a:rPr lang="en-US" altLang="ja-JP" b="1" dirty="0" smtClean="0"/>
              <a:t>, LANL</a:t>
            </a:r>
            <a:r>
              <a:rPr lang="ja-JP" altLang="en-US" b="1" dirty="0" smtClean="0"/>
              <a:t>同時観測イベント</a:t>
            </a:r>
            <a:endParaRPr lang="en-US" altLang="ja-JP" b="1" dirty="0" smtClean="0"/>
          </a:p>
          <a:p>
            <a:pPr marL="857250" lvl="1" indent="-457200">
              <a:buAutoNum type="arabicPeriod"/>
            </a:pPr>
            <a:r>
              <a:rPr lang="en-US" altLang="ja-JP" b="1" dirty="0" err="1" smtClean="0"/>
              <a:t>Geotail</a:t>
            </a:r>
            <a:r>
              <a:rPr lang="en-US" altLang="ja-JP" b="1" dirty="0" smtClean="0"/>
              <a:t>, LANL</a:t>
            </a:r>
            <a:r>
              <a:rPr lang="ja-JP" altLang="en-US" b="1" dirty="0" smtClean="0"/>
              <a:t>同時観測の統計解析</a:t>
            </a:r>
            <a:endParaRPr lang="en-US" altLang="ja-JP" b="1" dirty="0" smtClean="0"/>
          </a:p>
          <a:p>
            <a:pPr marL="457200" indent="-457200">
              <a:buAutoNum type="arabicPeriod"/>
            </a:pPr>
            <a:r>
              <a:rPr lang="ja-JP" altLang="en-US" b="1" dirty="0" smtClean="0"/>
              <a:t>今後に向けて</a:t>
            </a:r>
            <a:endParaRPr lang="en-US" altLang="ja-JP" b="1" dirty="0" smtClean="0"/>
          </a:p>
          <a:p>
            <a:pPr marL="857250" lvl="1" indent="-457200">
              <a:buAutoNum type="arabicPeriod"/>
            </a:pPr>
            <a:r>
              <a:rPr lang="ja-JP" altLang="en-US" b="1" dirty="0" smtClean="0"/>
              <a:t>輸送に伴う加熱過程　～磁気圏対流 </a:t>
            </a:r>
            <a:r>
              <a:rPr lang="en-US" altLang="ja-JP" b="1" dirty="0" smtClean="0"/>
              <a:t>vs. </a:t>
            </a:r>
            <a:r>
              <a:rPr lang="ja-JP" altLang="en-US" b="1" dirty="0" smtClean="0"/>
              <a:t>高速流～</a:t>
            </a:r>
            <a:endParaRPr lang="en-US" altLang="ja-JP" b="1" dirty="0" smtClean="0"/>
          </a:p>
          <a:p>
            <a:pPr marL="857250" lvl="1" indent="-457200">
              <a:buAutoNum type="arabicPeriod"/>
            </a:pPr>
            <a:r>
              <a:rPr lang="ja-JP" altLang="en-US" b="1" dirty="0" smtClean="0"/>
              <a:t>内部磁気圏へのインパクト</a:t>
            </a:r>
            <a:endParaRPr lang="en-US" altLang="ja-JP" b="1" dirty="0" smtClean="0"/>
          </a:p>
          <a:p>
            <a:pPr marL="857250" lvl="1" indent="-457200">
              <a:buAutoNum type="arabicPeriod"/>
            </a:pPr>
            <a:endParaRPr lang="en-US" altLang="ja-JP" b="1" dirty="0" smtClean="0"/>
          </a:p>
          <a:p>
            <a:pPr marL="457200" indent="-457200">
              <a:buNone/>
            </a:pPr>
            <a:endParaRPr lang="en-US" altLang="ja-JP" dirty="0" smtClean="0"/>
          </a:p>
          <a:p>
            <a:pPr marL="457200" indent="-457200">
              <a:buNone/>
            </a:pPr>
            <a:r>
              <a:rPr lang="en-US" altLang="ja-JP" sz="1800" dirty="0" smtClean="0"/>
              <a:t>NOTATION</a:t>
            </a:r>
          </a:p>
          <a:p>
            <a:pPr marL="457200" indent="-457200">
              <a:buNone/>
            </a:pPr>
            <a:r>
              <a:rPr lang="ja-JP" altLang="en-US" sz="1800" dirty="0" smtClean="0"/>
              <a:t>　</a:t>
            </a:r>
            <a:r>
              <a:rPr lang="en-US" altLang="ja-JP" sz="1800" dirty="0" smtClean="0"/>
              <a:t>IMF (interplanetary magnetic field)</a:t>
            </a:r>
            <a:r>
              <a:rPr lang="ja-JP" altLang="en-US" sz="1800" dirty="0" smtClean="0"/>
              <a:t>：惑星間空間磁場</a:t>
            </a:r>
            <a:endParaRPr lang="en-US" altLang="ja-JP" sz="1800" dirty="0" smtClean="0"/>
          </a:p>
          <a:p>
            <a:pPr marL="457200" indent="-457200">
              <a:buNone/>
            </a:pPr>
            <a:r>
              <a:rPr lang="ja-JP" altLang="en-US" sz="1800" dirty="0" smtClean="0"/>
              <a:t>　</a:t>
            </a:r>
            <a:r>
              <a:rPr lang="en-US" altLang="ja-JP" sz="1800" dirty="0" smtClean="0"/>
              <a:t>PS (plasma sheet)</a:t>
            </a:r>
            <a:r>
              <a:rPr lang="ja-JP" altLang="en-US" sz="1800" dirty="0" smtClean="0"/>
              <a:t>：プラズマシート</a:t>
            </a:r>
            <a:endParaRPr lang="en-US" altLang="ja-JP" sz="1800" dirty="0" smtClean="0"/>
          </a:p>
          <a:p>
            <a:pPr marL="457200" indent="-457200">
              <a:buNone/>
            </a:pPr>
            <a:r>
              <a:rPr lang="ja-JP" altLang="en-US" sz="1800" dirty="0" smtClean="0"/>
              <a:t>　</a:t>
            </a:r>
            <a:r>
              <a:rPr lang="en-US" altLang="ja-JP" sz="1800" dirty="0" smtClean="0"/>
              <a:t>FF (fast flow)</a:t>
            </a:r>
            <a:r>
              <a:rPr lang="ja-JP" altLang="en-US" sz="1800" dirty="0" smtClean="0"/>
              <a:t>：高速プラズマ流</a:t>
            </a:r>
            <a:endParaRPr lang="en-US" altLang="ja-JP" sz="1800" dirty="0" smtClean="0"/>
          </a:p>
          <a:p>
            <a:pPr marL="457200" indent="-457200">
              <a:buNone/>
            </a:pPr>
            <a:r>
              <a:rPr lang="ja-JP" altLang="en-US" sz="1800" dirty="0" smtClean="0"/>
              <a:t>　</a:t>
            </a:r>
            <a:r>
              <a:rPr lang="en-US" altLang="ja-JP" sz="1800" dirty="0" smtClean="0"/>
              <a:t>RC (ring current)</a:t>
            </a:r>
            <a:r>
              <a:rPr lang="ja-JP" altLang="en-US" sz="1800" dirty="0" smtClean="0"/>
              <a:t>：リングカレント</a:t>
            </a:r>
            <a:endParaRPr lang="en-US" altLang="ja-JP" sz="1800" dirty="0" smtClean="0"/>
          </a:p>
          <a:p>
            <a:pPr marL="457200" indent="-457200">
              <a:buNone/>
            </a:pPr>
            <a:r>
              <a:rPr lang="ja-JP" altLang="en-US" sz="1800" dirty="0" smtClean="0"/>
              <a:t>　</a:t>
            </a:r>
            <a:r>
              <a:rPr lang="en-US" altLang="ja-JP" sz="1800" dirty="0" smtClean="0"/>
              <a:t>MRX (magnetic reconnection)</a:t>
            </a:r>
            <a:r>
              <a:rPr lang="ja-JP" altLang="en-US" sz="1800" dirty="0" smtClean="0"/>
              <a:t>：磁気リコネクション</a:t>
            </a:r>
            <a:endParaRPr lang="en-US" altLang="ja-JP" sz="1800" dirty="0" smtClean="0"/>
          </a:p>
          <a:p>
            <a:pPr marL="457200" indent="-457200">
              <a:buNone/>
            </a:pPr>
            <a:r>
              <a:rPr lang="ja-JP" altLang="en-US" sz="1800" dirty="0" smtClean="0"/>
              <a:t>　</a:t>
            </a:r>
            <a:r>
              <a:rPr lang="en-US" altLang="ja-JP" sz="1800" dirty="0" smtClean="0"/>
              <a:t>GEO (geosynchronous orbit)</a:t>
            </a:r>
            <a:r>
              <a:rPr lang="ja-JP" altLang="en-US" sz="1800" dirty="0" smtClean="0"/>
              <a:t>：静止軌道（地球から</a:t>
            </a:r>
            <a:r>
              <a:rPr lang="en-US" altLang="ja-JP" sz="1800" dirty="0" smtClean="0"/>
              <a:t>6.6Re</a:t>
            </a:r>
            <a:r>
              <a:rPr lang="ja-JP" altLang="en-US" sz="1800" dirty="0" smtClean="0"/>
              <a:t>）</a:t>
            </a:r>
            <a:endParaRPr lang="en-US" altLang="ja-JP" sz="18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OUTLINE</a:t>
            </a:r>
            <a:endParaRPr kumimoji="1" lang="ja-JP" altLang="en-US" dirty="0"/>
          </a:p>
        </p:txBody>
      </p:sp>
      <p:sp>
        <p:nvSpPr>
          <p:cNvPr id="3" name="コンテンツ プレースホルダ 2"/>
          <p:cNvSpPr>
            <a:spLocks noGrp="1"/>
          </p:cNvSpPr>
          <p:nvPr>
            <p:ph idx="1"/>
          </p:nvPr>
        </p:nvSpPr>
        <p:spPr/>
        <p:txBody>
          <a:bodyPr>
            <a:normAutofit/>
          </a:bodyPr>
          <a:lstStyle/>
          <a:p>
            <a:pPr marL="457200" indent="-457200">
              <a:buAutoNum type="arabicPeriod"/>
            </a:pPr>
            <a:r>
              <a:rPr lang="ja-JP" altLang="en-US" b="1" dirty="0" smtClean="0">
                <a:solidFill>
                  <a:schemeClr val="bg1">
                    <a:lumMod val="50000"/>
                  </a:schemeClr>
                </a:solidFill>
              </a:rPr>
              <a:t>イントロダクション</a:t>
            </a:r>
            <a:endParaRPr lang="en-US" altLang="ja-JP" b="1" dirty="0" smtClean="0">
              <a:solidFill>
                <a:schemeClr val="bg1">
                  <a:lumMod val="50000"/>
                </a:schemeClr>
              </a:solidFill>
            </a:endParaRPr>
          </a:p>
          <a:p>
            <a:pPr marL="457200" indent="-457200">
              <a:buAutoNum type="arabicPeriod"/>
            </a:pPr>
            <a:r>
              <a:rPr lang="ja-JP" altLang="en-US" b="1" dirty="0" smtClean="0">
                <a:solidFill>
                  <a:srgbClr val="FF0000"/>
                </a:solidFill>
              </a:rPr>
              <a:t>観測</a:t>
            </a:r>
            <a:endParaRPr lang="en-US" altLang="ja-JP" b="1" dirty="0" smtClean="0">
              <a:solidFill>
                <a:srgbClr val="FF0000"/>
              </a:solidFill>
            </a:endParaRPr>
          </a:p>
          <a:p>
            <a:pPr marL="857250" lvl="1" indent="-457200">
              <a:buAutoNum type="arabicPeriod"/>
            </a:pPr>
            <a:r>
              <a:rPr lang="en-US" altLang="ja-JP" b="1" dirty="0" smtClean="0">
                <a:solidFill>
                  <a:schemeClr val="bg1">
                    <a:lumMod val="50000"/>
                  </a:schemeClr>
                </a:solidFill>
              </a:rPr>
              <a:t>THEMIS, </a:t>
            </a:r>
            <a:r>
              <a:rPr lang="en-US" altLang="ja-JP" b="1" dirty="0" err="1" smtClean="0">
                <a:solidFill>
                  <a:schemeClr val="bg1">
                    <a:lumMod val="50000"/>
                  </a:schemeClr>
                </a:solidFill>
              </a:rPr>
              <a:t>Geotail</a:t>
            </a:r>
            <a:r>
              <a:rPr lang="en-US" altLang="ja-JP" b="1" dirty="0" smtClean="0">
                <a:solidFill>
                  <a:schemeClr val="bg1">
                    <a:lumMod val="50000"/>
                  </a:schemeClr>
                </a:solidFill>
              </a:rPr>
              <a:t>, LANL</a:t>
            </a:r>
            <a:r>
              <a:rPr lang="ja-JP" altLang="en-US" b="1" dirty="0" smtClean="0">
                <a:solidFill>
                  <a:schemeClr val="bg1">
                    <a:lumMod val="50000"/>
                  </a:schemeClr>
                </a:solidFill>
              </a:rPr>
              <a:t>同時観測イベント</a:t>
            </a:r>
            <a:endParaRPr lang="en-US" altLang="ja-JP" b="1" dirty="0" smtClean="0">
              <a:solidFill>
                <a:schemeClr val="bg1">
                  <a:lumMod val="50000"/>
                </a:schemeClr>
              </a:solidFill>
            </a:endParaRPr>
          </a:p>
          <a:p>
            <a:pPr marL="857250" lvl="1" indent="-457200">
              <a:buAutoNum type="arabicPeriod"/>
            </a:pPr>
            <a:r>
              <a:rPr lang="en-US" altLang="ja-JP" b="1" dirty="0" err="1" smtClean="0">
                <a:solidFill>
                  <a:srgbClr val="FF0000"/>
                </a:solidFill>
              </a:rPr>
              <a:t>Geotail</a:t>
            </a:r>
            <a:r>
              <a:rPr lang="en-US" altLang="ja-JP" b="1" dirty="0" smtClean="0">
                <a:solidFill>
                  <a:srgbClr val="FF0000"/>
                </a:solidFill>
              </a:rPr>
              <a:t>, LANL</a:t>
            </a:r>
            <a:r>
              <a:rPr lang="ja-JP" altLang="en-US" b="1" dirty="0" smtClean="0">
                <a:solidFill>
                  <a:srgbClr val="FF0000"/>
                </a:solidFill>
              </a:rPr>
              <a:t>同時観測の統計解析</a:t>
            </a:r>
            <a:endParaRPr lang="en-US" altLang="ja-JP" b="1" dirty="0" smtClean="0">
              <a:solidFill>
                <a:srgbClr val="FF0000"/>
              </a:solidFill>
            </a:endParaRPr>
          </a:p>
          <a:p>
            <a:pPr marL="457200" indent="-457200">
              <a:buAutoNum type="arabicPeriod"/>
            </a:pPr>
            <a:r>
              <a:rPr lang="ja-JP" altLang="en-US" b="1" dirty="0" smtClean="0">
                <a:solidFill>
                  <a:schemeClr val="bg1">
                    <a:lumMod val="50000"/>
                  </a:schemeClr>
                </a:solidFill>
              </a:rPr>
              <a:t>今後に向けて</a:t>
            </a:r>
            <a:endParaRPr lang="en-US" altLang="ja-JP" b="1" dirty="0" smtClean="0">
              <a:solidFill>
                <a:schemeClr val="bg1">
                  <a:lumMod val="50000"/>
                </a:schemeClr>
              </a:solidFill>
            </a:endParaRPr>
          </a:p>
          <a:p>
            <a:pPr marL="857250" lvl="1" indent="-457200">
              <a:buAutoNum type="arabicPeriod"/>
            </a:pPr>
            <a:r>
              <a:rPr lang="ja-JP" altLang="en-US" b="1" dirty="0" smtClean="0">
                <a:solidFill>
                  <a:schemeClr val="bg1">
                    <a:lumMod val="50000"/>
                  </a:schemeClr>
                </a:solidFill>
              </a:rPr>
              <a:t>輸送に伴う加熱過程　～磁気圏対流 </a:t>
            </a:r>
            <a:r>
              <a:rPr lang="en-US" altLang="ja-JP" b="1" dirty="0" smtClean="0">
                <a:solidFill>
                  <a:schemeClr val="bg1">
                    <a:lumMod val="50000"/>
                  </a:schemeClr>
                </a:solidFill>
              </a:rPr>
              <a:t>vs. </a:t>
            </a:r>
            <a:r>
              <a:rPr lang="ja-JP" altLang="en-US" b="1" dirty="0" smtClean="0">
                <a:solidFill>
                  <a:schemeClr val="bg1">
                    <a:lumMod val="50000"/>
                  </a:schemeClr>
                </a:solidFill>
              </a:rPr>
              <a:t>高速流～</a:t>
            </a:r>
            <a:endParaRPr lang="en-US" altLang="ja-JP" b="1" dirty="0" smtClean="0">
              <a:solidFill>
                <a:schemeClr val="bg1">
                  <a:lumMod val="50000"/>
                </a:schemeClr>
              </a:solidFill>
            </a:endParaRPr>
          </a:p>
          <a:p>
            <a:pPr marL="857250" lvl="1" indent="-457200">
              <a:buAutoNum type="arabicPeriod"/>
            </a:pPr>
            <a:r>
              <a:rPr lang="ja-JP" altLang="en-US" b="1" dirty="0" smtClean="0">
                <a:solidFill>
                  <a:schemeClr val="bg1">
                    <a:lumMod val="50000"/>
                  </a:schemeClr>
                </a:solidFill>
              </a:rPr>
              <a:t>内部磁気圏へのインパクト</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新たなシナリオの一般性の検証</a:t>
            </a:r>
            <a:endParaRPr kumimoji="1" lang="ja-JP" altLang="en-US" dirty="0"/>
          </a:p>
        </p:txBody>
      </p:sp>
      <p:sp>
        <p:nvSpPr>
          <p:cNvPr id="3" name="コンテンツ プレースホルダ 2"/>
          <p:cNvSpPr>
            <a:spLocks noGrp="1"/>
          </p:cNvSpPr>
          <p:nvPr>
            <p:ph idx="1"/>
          </p:nvPr>
        </p:nvSpPr>
        <p:spPr/>
        <p:txBody>
          <a:bodyPr/>
          <a:lstStyle/>
          <a:p>
            <a:r>
              <a:rPr lang="ja-JP" altLang="en-US" dirty="0" smtClean="0"/>
              <a:t>先ほどのシナリオは、地球磁気圏内においてどれだけ一般的か？</a:t>
            </a:r>
          </a:p>
          <a:p>
            <a:pPr lvl="1"/>
            <a:r>
              <a:rPr lang="ja-JP" altLang="en-US" dirty="0" smtClean="0"/>
              <a:t>高速流による高密度イオンの静止軌道への輸送がどれだけ起こり得るのか</a:t>
            </a:r>
            <a:r>
              <a:rPr lang="ja-JP" altLang="en-US" dirty="0" smtClean="0">
                <a:solidFill>
                  <a:srgbClr val="FF0000"/>
                </a:solidFill>
              </a:rPr>
              <a:t>定量的</a:t>
            </a:r>
            <a:r>
              <a:rPr lang="ja-JP" altLang="en-US" dirty="0" smtClean="0"/>
              <a:t>に評価する</a:t>
            </a:r>
          </a:p>
          <a:p>
            <a:pPr lvl="1">
              <a:buFont typeface="Wingdings" pitchFamily="2" charset="2"/>
              <a:buNone/>
            </a:pPr>
            <a:r>
              <a:rPr lang="ja-JP" altLang="en-US" dirty="0" smtClean="0"/>
              <a:t>↓</a:t>
            </a:r>
          </a:p>
          <a:p>
            <a:pPr>
              <a:buNone/>
            </a:pPr>
            <a:r>
              <a:rPr lang="ja-JP" altLang="en-US" dirty="0" smtClean="0"/>
              <a:t>　　データが豊富な</a:t>
            </a:r>
            <a:r>
              <a:rPr lang="en-US" altLang="ja-JP" dirty="0" err="1" smtClean="0"/>
              <a:t>Geotail</a:t>
            </a:r>
            <a:r>
              <a:rPr lang="ja-JP" altLang="en-US" dirty="0" smtClean="0"/>
              <a:t>と</a:t>
            </a:r>
            <a:r>
              <a:rPr lang="en-US" altLang="ja-JP" dirty="0" smtClean="0"/>
              <a:t>LANL</a:t>
            </a:r>
            <a:r>
              <a:rPr lang="ja-JP" altLang="en-US" dirty="0" smtClean="0"/>
              <a:t>衛星を用いて検証する</a:t>
            </a:r>
          </a:p>
          <a:p>
            <a:pPr lvl="1"/>
            <a:r>
              <a:rPr lang="ja-JP" altLang="en-US" dirty="0" smtClean="0"/>
              <a:t>背景</a:t>
            </a:r>
          </a:p>
          <a:p>
            <a:pPr lvl="1">
              <a:buFont typeface="Wingdings" pitchFamily="2" charset="2"/>
              <a:buNone/>
            </a:pPr>
            <a:r>
              <a:rPr lang="ja-JP" altLang="en-US" dirty="0" smtClean="0"/>
              <a:t>　夜側磁気圏でのプラズマ輸送には</a:t>
            </a:r>
            <a:r>
              <a:rPr lang="en-US" altLang="ja-JP" dirty="0" smtClean="0"/>
              <a:t>『</a:t>
            </a:r>
            <a:r>
              <a:rPr lang="ja-JP" altLang="en-US" dirty="0" smtClean="0"/>
              <a:t>対流（数</a:t>
            </a:r>
            <a:r>
              <a:rPr lang="en-US" altLang="ja-JP" dirty="0" smtClean="0"/>
              <a:t>10 km/s</a:t>
            </a:r>
            <a:r>
              <a:rPr lang="ja-JP" altLang="en-US" dirty="0" smtClean="0"/>
              <a:t>）</a:t>
            </a:r>
            <a:r>
              <a:rPr lang="en-US" altLang="ja-JP" dirty="0" smtClean="0"/>
              <a:t>』</a:t>
            </a:r>
            <a:r>
              <a:rPr lang="ja-JP" altLang="en-US" dirty="0" smtClean="0"/>
              <a:t>と</a:t>
            </a:r>
            <a:r>
              <a:rPr lang="en-US" altLang="ja-JP" dirty="0" smtClean="0"/>
              <a:t>『</a:t>
            </a:r>
            <a:r>
              <a:rPr lang="ja-JP" altLang="en-US" dirty="0" smtClean="0"/>
              <a:t>高速流（数</a:t>
            </a:r>
            <a:r>
              <a:rPr lang="en-US" altLang="ja-JP" dirty="0" smtClean="0"/>
              <a:t>100 km/s</a:t>
            </a:r>
            <a:r>
              <a:rPr lang="ja-JP" altLang="en-US" dirty="0" smtClean="0"/>
              <a:t>）</a:t>
            </a:r>
            <a:r>
              <a:rPr lang="en-US" altLang="ja-JP" dirty="0" smtClean="0"/>
              <a:t>』</a:t>
            </a:r>
            <a:r>
              <a:rPr lang="ja-JP" altLang="en-US" dirty="0" smtClean="0"/>
              <a:t>があるが、これらの静止軌道上への寄与はきちんと調べられていない</a:t>
            </a:r>
            <a:endParaRPr kumimoji="1" lang="ja-JP" altLang="en-US" dirty="0"/>
          </a:p>
        </p:txBody>
      </p:sp>
      <p:pic>
        <p:nvPicPr>
          <p:cNvPr id="4" name="Picture 4" descr="000752"/>
          <p:cNvPicPr>
            <a:picLocks noChangeAspect="1" noChangeArrowheads="1"/>
          </p:cNvPicPr>
          <p:nvPr/>
        </p:nvPicPr>
        <p:blipFill>
          <a:blip r:embed="rId2"/>
          <a:srcRect/>
          <a:stretch>
            <a:fillRect/>
          </a:stretch>
        </p:blipFill>
        <p:spPr bwMode="auto">
          <a:xfrm>
            <a:off x="2214546" y="4006068"/>
            <a:ext cx="4524654" cy="28519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err="1" smtClean="0"/>
              <a:t>Geotail</a:t>
            </a:r>
            <a:r>
              <a:rPr lang="ja-JP" altLang="en-US" dirty="0" smtClean="0"/>
              <a:t>と</a:t>
            </a:r>
            <a:r>
              <a:rPr lang="en-US" altLang="ja-JP" dirty="0" smtClean="0"/>
              <a:t>LANL</a:t>
            </a:r>
            <a:r>
              <a:rPr lang="ja-JP" altLang="en-US" dirty="0" smtClean="0"/>
              <a:t>衛星の同時観測の統計解析</a:t>
            </a:r>
            <a:endParaRPr kumimoji="1" lang="ja-JP" altLang="en-US" dirty="0"/>
          </a:p>
        </p:txBody>
      </p:sp>
      <p:sp>
        <p:nvSpPr>
          <p:cNvPr id="3" name="コンテンツ プレースホルダ 2"/>
          <p:cNvSpPr>
            <a:spLocks noGrp="1"/>
          </p:cNvSpPr>
          <p:nvPr>
            <p:ph idx="1"/>
          </p:nvPr>
        </p:nvSpPr>
        <p:spPr>
          <a:xfrm>
            <a:off x="71406" y="857232"/>
            <a:ext cx="5829312" cy="5786478"/>
          </a:xfrm>
        </p:spPr>
        <p:txBody>
          <a:bodyPr>
            <a:normAutofit/>
          </a:bodyPr>
          <a:lstStyle/>
          <a:p>
            <a:r>
              <a:rPr lang="ja-JP" altLang="en-US" dirty="0" smtClean="0"/>
              <a:t>セットアップ：低温高密度プラズマシート</a:t>
            </a:r>
            <a:endParaRPr lang="en-US" altLang="ja-JP" dirty="0" smtClean="0"/>
          </a:p>
          <a:p>
            <a:pPr lvl="1"/>
            <a:r>
              <a:rPr lang="ja-JP" altLang="en-US" dirty="0" smtClean="0"/>
              <a:t>期間：北向き</a:t>
            </a:r>
            <a:r>
              <a:rPr lang="en-US" altLang="ja-JP" dirty="0" smtClean="0"/>
              <a:t>IMF</a:t>
            </a:r>
            <a:r>
              <a:rPr lang="ja-JP" altLang="en-US" dirty="0" smtClean="0"/>
              <a:t>が</a:t>
            </a:r>
            <a:r>
              <a:rPr lang="en-US" altLang="ja-JP" dirty="0" smtClean="0"/>
              <a:t>3</a:t>
            </a:r>
            <a:r>
              <a:rPr lang="ja-JP" altLang="en-US" dirty="0" smtClean="0"/>
              <a:t>時間継続後の</a:t>
            </a:r>
            <a:r>
              <a:rPr lang="en-US" altLang="ja-JP" dirty="0" smtClean="0"/>
              <a:t>IMF</a:t>
            </a:r>
            <a:r>
              <a:rPr lang="ja-JP" altLang="en-US" dirty="0" smtClean="0"/>
              <a:t>南転以降の</a:t>
            </a:r>
            <a:r>
              <a:rPr lang="en-US" altLang="ja-JP" dirty="0" smtClean="0"/>
              <a:t>3</a:t>
            </a:r>
            <a:r>
              <a:rPr lang="ja-JP" altLang="en-US" dirty="0" smtClean="0"/>
              <a:t>時間</a:t>
            </a:r>
          </a:p>
          <a:p>
            <a:pPr lvl="1"/>
            <a:r>
              <a:rPr lang="ja-JP" altLang="en-US" dirty="0" smtClean="0"/>
              <a:t>条件：尾部で高密度イオン（</a:t>
            </a:r>
            <a:r>
              <a:rPr lang="en-US" altLang="ja-JP" dirty="0" smtClean="0"/>
              <a:t>Ni&gt;0.9/cc</a:t>
            </a:r>
            <a:r>
              <a:rPr lang="ja-JP" altLang="en-US" dirty="0" smtClean="0"/>
              <a:t>）が観測される</a:t>
            </a:r>
          </a:p>
          <a:p>
            <a:r>
              <a:rPr lang="ja-JP" altLang="en-US" dirty="0" smtClean="0"/>
              <a:t>同時観測</a:t>
            </a:r>
          </a:p>
          <a:p>
            <a:pPr lvl="1"/>
            <a:r>
              <a:rPr lang="ja-JP" altLang="en-US" dirty="0" smtClean="0"/>
              <a:t>高速流の</a:t>
            </a:r>
            <a:r>
              <a:rPr lang="en-US" altLang="ja-JP" dirty="0" smtClean="0"/>
              <a:t>4Re</a:t>
            </a:r>
            <a:r>
              <a:rPr lang="ja-JP" altLang="en-US" dirty="0" smtClean="0"/>
              <a:t>の幅を持って、</a:t>
            </a:r>
            <a:r>
              <a:rPr lang="en-US" altLang="ja-JP" dirty="0" smtClean="0"/>
              <a:t>+X</a:t>
            </a:r>
            <a:r>
              <a:rPr lang="ja-JP" altLang="en-US" dirty="0" smtClean="0"/>
              <a:t>方向か地球中心方向に流れるとする                                                </a:t>
            </a:r>
            <a:r>
              <a:rPr lang="ja-JP" altLang="en-US" sz="1600" dirty="0" smtClean="0"/>
              <a:t>（高速流の幅は</a:t>
            </a:r>
            <a:r>
              <a:rPr lang="en-US" altLang="ja-JP" sz="1600" dirty="0" smtClean="0"/>
              <a:t>2~3 Re [Nakamura et al., 2002]</a:t>
            </a:r>
            <a:r>
              <a:rPr lang="ja-JP" altLang="en-US" sz="1600" dirty="0" smtClean="0"/>
              <a:t>）</a:t>
            </a:r>
          </a:p>
          <a:p>
            <a:pPr lvl="1"/>
            <a:r>
              <a:rPr lang="en-US" altLang="ja-JP" dirty="0" err="1" smtClean="0"/>
              <a:t>Geotail</a:t>
            </a:r>
            <a:r>
              <a:rPr lang="ja-JP" altLang="en-US" dirty="0" smtClean="0"/>
              <a:t>のデータを１時間ずつに区切り、各時間ごとの対応する領域で</a:t>
            </a:r>
            <a:r>
              <a:rPr lang="en-US" altLang="ja-JP" dirty="0" smtClean="0"/>
              <a:t>LANL</a:t>
            </a:r>
            <a:r>
              <a:rPr lang="ja-JP" altLang="en-US" dirty="0" smtClean="0"/>
              <a:t>衛星が観測</a:t>
            </a:r>
          </a:p>
          <a:p>
            <a:r>
              <a:rPr lang="ja-JP" altLang="en-US" dirty="0" smtClean="0"/>
              <a:t>解析手法</a:t>
            </a:r>
          </a:p>
          <a:p>
            <a:pPr lvl="1"/>
            <a:r>
              <a:rPr lang="ja-JP" altLang="en-US" dirty="0" smtClean="0"/>
              <a:t>各期間の静止軌道上で有意な密度上昇　</a:t>
            </a:r>
            <a:r>
              <a:rPr lang="en-US" altLang="ja-JP" dirty="0" err="1" smtClean="0"/>
              <a:t>ΔNi</a:t>
            </a:r>
            <a:r>
              <a:rPr lang="en-US" altLang="ja-JP" dirty="0" smtClean="0"/>
              <a:t>&gt;0.4/cc</a:t>
            </a:r>
            <a:r>
              <a:rPr lang="ja-JP" altLang="en-US" dirty="0" smtClean="0"/>
              <a:t>を観測するイベントについて、高速流に伴うものかどうかを調べる</a:t>
            </a:r>
          </a:p>
          <a:p>
            <a:pPr lvl="2"/>
            <a:r>
              <a:rPr lang="ja-JP" altLang="en-US" dirty="0" smtClean="0"/>
              <a:t>高速流と静止軌道上の密度上昇のタイミング</a:t>
            </a:r>
          </a:p>
          <a:p>
            <a:pPr lvl="2"/>
            <a:r>
              <a:rPr lang="ja-JP" altLang="en-US" dirty="0" smtClean="0"/>
              <a:t>密度上昇と高速流の時間スケール</a:t>
            </a:r>
          </a:p>
          <a:p>
            <a:pPr lvl="1"/>
            <a:endParaRPr lang="ja-JP" altLang="en-US" dirty="0" smtClean="0"/>
          </a:p>
          <a:p>
            <a:endParaRPr kumimoji="1" lang="ja-JP" altLang="en-US" dirty="0"/>
          </a:p>
        </p:txBody>
      </p:sp>
      <p:pic>
        <p:nvPicPr>
          <p:cNvPr id="4" name="Picture 5" descr="000763"/>
          <p:cNvPicPr>
            <a:picLocks noChangeAspect="1" noChangeArrowheads="1"/>
          </p:cNvPicPr>
          <p:nvPr/>
        </p:nvPicPr>
        <p:blipFill>
          <a:blip r:embed="rId2"/>
          <a:srcRect/>
          <a:stretch>
            <a:fillRect/>
          </a:stretch>
        </p:blipFill>
        <p:spPr bwMode="auto">
          <a:xfrm>
            <a:off x="6036240" y="1785926"/>
            <a:ext cx="2964916" cy="418190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8" descr="000794"/>
          <p:cNvPicPr>
            <a:picLocks noChangeAspect="1" noChangeArrowheads="1"/>
          </p:cNvPicPr>
          <p:nvPr/>
        </p:nvPicPr>
        <p:blipFill>
          <a:blip r:embed="rId2"/>
          <a:srcRect/>
          <a:stretch>
            <a:fillRect/>
          </a:stretch>
        </p:blipFill>
        <p:spPr bwMode="auto">
          <a:xfrm>
            <a:off x="788851" y="642790"/>
            <a:ext cx="7599630" cy="4153525"/>
          </a:xfrm>
          <a:prstGeom prst="rect">
            <a:avLst/>
          </a:prstGeom>
          <a:noFill/>
          <a:ln w="9525">
            <a:noFill/>
            <a:miter lim="800000"/>
            <a:headEnd/>
            <a:tailEnd/>
          </a:ln>
        </p:spPr>
      </p:pic>
      <p:sp>
        <p:nvSpPr>
          <p:cNvPr id="27651" name="Rectangle 2"/>
          <p:cNvSpPr>
            <a:spLocks noGrp="1" noChangeArrowheads="1"/>
          </p:cNvSpPr>
          <p:nvPr>
            <p:ph type="title"/>
          </p:nvPr>
        </p:nvSpPr>
        <p:spPr/>
        <p:txBody>
          <a:bodyPr/>
          <a:lstStyle/>
          <a:p>
            <a:r>
              <a:rPr lang="ja-JP" altLang="en-US" sz="2600" dirty="0" smtClean="0"/>
              <a:t>プラズマの輸送に重要な役割を果たす高速流</a:t>
            </a:r>
          </a:p>
        </p:txBody>
      </p:sp>
      <p:sp>
        <p:nvSpPr>
          <p:cNvPr id="27653" name="Oval 9"/>
          <p:cNvSpPr>
            <a:spLocks noChangeArrowheads="1"/>
          </p:cNvSpPr>
          <p:nvPr/>
        </p:nvSpPr>
        <p:spPr bwMode="auto">
          <a:xfrm>
            <a:off x="2339569" y="3140936"/>
            <a:ext cx="2015775" cy="1080837"/>
          </a:xfrm>
          <a:prstGeom prst="ellipse">
            <a:avLst/>
          </a:prstGeom>
          <a:noFill/>
          <a:ln w="9525">
            <a:solidFill>
              <a:schemeClr val="tx1"/>
            </a:solidFill>
            <a:round/>
            <a:headEnd/>
            <a:tailEnd/>
          </a:ln>
        </p:spPr>
        <p:txBody>
          <a:bodyPr wrap="none" lIns="91422" tIns="45711" rIns="91422" bIns="45711" anchor="ctr"/>
          <a:lstStyle/>
          <a:p>
            <a:endParaRPr lang="ja-JP" altLang="en-US"/>
          </a:p>
        </p:txBody>
      </p:sp>
      <p:sp>
        <p:nvSpPr>
          <p:cNvPr id="27654" name="Oval 17"/>
          <p:cNvSpPr>
            <a:spLocks noChangeArrowheads="1"/>
          </p:cNvSpPr>
          <p:nvPr/>
        </p:nvSpPr>
        <p:spPr bwMode="auto">
          <a:xfrm>
            <a:off x="5796543" y="3501214"/>
            <a:ext cx="1942763" cy="864988"/>
          </a:xfrm>
          <a:prstGeom prst="ellipse">
            <a:avLst/>
          </a:prstGeom>
          <a:noFill/>
          <a:ln w="9525">
            <a:solidFill>
              <a:schemeClr val="tx1"/>
            </a:solidFill>
            <a:round/>
            <a:headEnd/>
            <a:tailEnd/>
          </a:ln>
        </p:spPr>
        <p:txBody>
          <a:bodyPr wrap="none" lIns="91422" tIns="45711" rIns="91422" bIns="45711" anchor="ctr"/>
          <a:lstStyle/>
          <a:p>
            <a:endParaRPr lang="ja-JP" altLang="en-US"/>
          </a:p>
        </p:txBody>
      </p:sp>
      <p:sp>
        <p:nvSpPr>
          <p:cNvPr id="12" name="Rectangle 3"/>
          <p:cNvSpPr txBox="1">
            <a:spLocks noChangeArrowheads="1"/>
          </p:cNvSpPr>
          <p:nvPr/>
        </p:nvSpPr>
        <p:spPr>
          <a:xfrm>
            <a:off x="928662" y="6000768"/>
            <a:ext cx="7429552" cy="785818"/>
          </a:xfrm>
          <a:prstGeom prst="rect">
            <a:avLst/>
          </a:prstGeom>
        </p:spPr>
        <p:txBody>
          <a:bodyPr vert="horz" lIns="91440" tIns="45720" rIns="91440" bIns="45720" rtlCol="0">
            <a:noAutofit/>
          </a:bodyPr>
          <a:lstStyle/>
          <a:p>
            <a:pPr marL="342900" lvl="0" indent="-342900">
              <a:spcBef>
                <a:spcPct val="20000"/>
              </a:spcBef>
              <a:buBlip>
                <a:blip r:embed="rId3"/>
              </a:buBlip>
            </a:pPr>
            <a:r>
              <a:rPr lang="ja-JP" altLang="en-US" sz="2000" b="1" dirty="0" smtClean="0">
                <a:latin typeface="Arial" pitchFamily="34" charset="0"/>
              </a:rPr>
              <a:t>高速流はプラズマシート中での少ない出現頻度にもかかわらず、静止軌道上へのイオン輸送において重要な役割を担う</a:t>
            </a:r>
          </a:p>
        </p:txBody>
      </p:sp>
      <p:sp>
        <p:nvSpPr>
          <p:cNvPr id="14" name="コンテンツ プレースホルダ 2"/>
          <p:cNvSpPr txBox="1">
            <a:spLocks/>
          </p:cNvSpPr>
          <p:nvPr/>
        </p:nvSpPr>
        <p:spPr>
          <a:xfrm>
            <a:off x="571472" y="4929198"/>
            <a:ext cx="3857652" cy="1000132"/>
          </a:xfrm>
          <a:prstGeom prst="rect">
            <a:avLst/>
          </a:prstGeom>
        </p:spPr>
        <p:txBody>
          <a:bodyPr vert="horz" lIns="91440" tIns="45720" rIns="91440" bIns="45720" rtlCol="0">
            <a:normAutofit/>
          </a:bodyPr>
          <a:lstStyle/>
          <a:p>
            <a:pPr marL="742950" lvl="1" indent="-285750">
              <a:spcBef>
                <a:spcPct val="20000"/>
              </a:spcBef>
              <a:buBlip>
                <a:blip r:embed="rId4"/>
              </a:buBlip>
            </a:pPr>
            <a:r>
              <a:rPr lang="ja-JP" altLang="en-US" dirty="0" smtClean="0">
                <a:latin typeface="Arial" pitchFamily="34" charset="0"/>
              </a:rPr>
              <a:t>尾部で高速流が存在するとき，</a:t>
            </a:r>
            <a:r>
              <a:rPr lang="en-US" altLang="ja-JP" dirty="0" smtClean="0">
                <a:latin typeface="Arial" pitchFamily="34" charset="0"/>
              </a:rPr>
              <a:t>42.8%</a:t>
            </a:r>
            <a:r>
              <a:rPr lang="ja-JP" altLang="en-US" dirty="0" smtClean="0">
                <a:latin typeface="Arial" pitchFamily="34" charset="0"/>
              </a:rPr>
              <a:t>の割合で静止軌道上に有意な密度上昇をもたらす</a:t>
            </a:r>
            <a:endParaRPr kumimoji="1" lang="ja-JP" altLang="en-US" b="0" i="0" u="none" strike="noStrike" kern="1200" cap="none" spc="0" normalizeH="0" baseline="0" noProof="0" dirty="0">
              <a:ln>
                <a:noFill/>
              </a:ln>
              <a:solidFill>
                <a:schemeClr val="tx1"/>
              </a:solidFill>
              <a:effectLst/>
              <a:uLnTx/>
              <a:uFillTx/>
              <a:latin typeface="Arial" pitchFamily="34" charset="0"/>
              <a:ea typeface="+mn-ea"/>
              <a:cs typeface="+mn-cs"/>
            </a:endParaRPr>
          </a:p>
        </p:txBody>
      </p:sp>
      <p:sp>
        <p:nvSpPr>
          <p:cNvPr id="15" name="コンテンツ プレースホルダ 14"/>
          <p:cNvSpPr>
            <a:spLocks noGrp="1"/>
          </p:cNvSpPr>
          <p:nvPr>
            <p:ph idx="1"/>
          </p:nvPr>
        </p:nvSpPr>
        <p:spPr>
          <a:xfrm>
            <a:off x="4171976" y="4929198"/>
            <a:ext cx="4829180" cy="1285884"/>
          </a:xfrm>
        </p:spPr>
        <p:txBody>
          <a:bodyPr>
            <a:normAutofit/>
          </a:bodyPr>
          <a:lstStyle/>
          <a:p>
            <a:pPr lvl="1"/>
            <a:r>
              <a:rPr lang="ja-JP" altLang="en-US" sz="1800" dirty="0" smtClean="0"/>
              <a:t>静止軌道上での有意な密度上昇（</a:t>
            </a:r>
            <a:r>
              <a:rPr lang="en-US" altLang="ja-JP" sz="1800" dirty="0" err="1" smtClean="0"/>
              <a:t>ΔNi</a:t>
            </a:r>
            <a:r>
              <a:rPr lang="ja-JP" altLang="en-US" sz="1800" dirty="0" smtClean="0"/>
              <a:t>＞</a:t>
            </a:r>
            <a:r>
              <a:rPr lang="en-US" altLang="ja-JP" sz="1800" dirty="0" smtClean="0"/>
              <a:t>0.4 /cc</a:t>
            </a:r>
            <a:r>
              <a:rPr lang="ja-JP" altLang="en-US" sz="1800" dirty="0" smtClean="0"/>
              <a:t>）を起こすイベントのうち </a:t>
            </a:r>
            <a:r>
              <a:rPr lang="en-US" altLang="ja-JP" sz="1800" b="1" dirty="0" smtClean="0">
                <a:solidFill>
                  <a:srgbClr val="FF0000"/>
                </a:solidFill>
              </a:rPr>
              <a:t>33.3</a:t>
            </a:r>
            <a:r>
              <a:rPr lang="ja-JP" altLang="en-US" sz="1800" b="1" dirty="0" smtClean="0">
                <a:solidFill>
                  <a:srgbClr val="FF0000"/>
                </a:solidFill>
              </a:rPr>
              <a:t>％が高速流に伴う密度上昇</a:t>
            </a:r>
            <a:endParaRPr lang="ja-JP" altLang="en-US" sz="1800"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2.2</a:t>
            </a:r>
            <a:r>
              <a:rPr lang="ja-JP" altLang="en-US" dirty="0" smtClean="0"/>
              <a:t>の</a:t>
            </a:r>
            <a:r>
              <a:rPr kumimoji="1" lang="ja-JP" altLang="en-US" dirty="0" smtClean="0"/>
              <a:t>まとめ：高速流によるイオン輸送の統計的描像</a:t>
            </a:r>
            <a:endParaRPr kumimoji="1" lang="ja-JP" altLang="en-US" dirty="0"/>
          </a:p>
        </p:txBody>
      </p:sp>
      <p:sp>
        <p:nvSpPr>
          <p:cNvPr id="3" name="コンテンツ プレースホルダ 2"/>
          <p:cNvSpPr>
            <a:spLocks noGrp="1"/>
          </p:cNvSpPr>
          <p:nvPr>
            <p:ph idx="1"/>
          </p:nvPr>
        </p:nvSpPr>
        <p:spPr/>
        <p:txBody>
          <a:bodyPr/>
          <a:lstStyle/>
          <a:p>
            <a:r>
              <a:rPr kumimoji="1" lang="en-US" altLang="ja-JP" dirty="0" smtClean="0"/>
              <a:t>『</a:t>
            </a:r>
            <a:r>
              <a:rPr kumimoji="1" lang="ja-JP" altLang="en-US" dirty="0" smtClean="0"/>
              <a:t>高速流によるイオン輸送</a:t>
            </a:r>
            <a:r>
              <a:rPr kumimoji="1" lang="en-US" altLang="ja-JP" dirty="0" smtClean="0"/>
              <a:t>』</a:t>
            </a:r>
            <a:r>
              <a:rPr kumimoji="1" lang="ja-JP" altLang="en-US" dirty="0" smtClean="0"/>
              <a:t>の静止軌道上への</a:t>
            </a:r>
            <a:r>
              <a:rPr lang="ja-JP" altLang="en-US" dirty="0" smtClean="0"/>
              <a:t>効果</a:t>
            </a:r>
            <a:r>
              <a:rPr kumimoji="1" lang="ja-JP" altLang="en-US" dirty="0" smtClean="0"/>
              <a:t>を定量的</a:t>
            </a:r>
            <a:r>
              <a:rPr lang="ja-JP" altLang="en-US" dirty="0" smtClean="0"/>
              <a:t>に示すために</a:t>
            </a:r>
            <a:r>
              <a:rPr lang="en-US" altLang="ja-JP" dirty="0" err="1" smtClean="0"/>
              <a:t>Geotail</a:t>
            </a:r>
            <a:r>
              <a:rPr lang="ja-JP" altLang="en-US" dirty="0" smtClean="0"/>
              <a:t>と</a:t>
            </a:r>
            <a:r>
              <a:rPr lang="en-US" altLang="ja-JP" dirty="0" smtClean="0"/>
              <a:t>LANL</a:t>
            </a:r>
            <a:r>
              <a:rPr lang="ja-JP" altLang="en-US" dirty="0" smtClean="0"/>
              <a:t>衛星の統計解析を行った</a:t>
            </a:r>
            <a:endParaRPr kumimoji="1" lang="en-US" altLang="ja-JP" dirty="0" smtClean="0"/>
          </a:p>
          <a:p>
            <a:pPr lvl="1"/>
            <a:r>
              <a:rPr kumimoji="1" lang="ja-JP" altLang="en-US" dirty="0" smtClean="0"/>
              <a:t>尾部で高速流が存在するときに、静止軌道上で密度上昇が起きる割合は</a:t>
            </a:r>
            <a:r>
              <a:rPr lang="en-US" altLang="ja-JP" dirty="0" smtClean="0"/>
              <a:t>42.8%</a:t>
            </a:r>
            <a:endParaRPr kumimoji="1" lang="en-US" altLang="ja-JP" dirty="0" smtClean="0"/>
          </a:p>
          <a:p>
            <a:pPr lvl="1"/>
            <a:r>
              <a:rPr kumimoji="1" lang="ja-JP" altLang="en-US" dirty="0" smtClean="0"/>
              <a:t>静止軌道上での密度上昇の内、高速流によって輸送されたと考えられるものは</a:t>
            </a:r>
            <a:r>
              <a:rPr lang="en-US" altLang="ja-JP" dirty="0" smtClean="0"/>
              <a:t>33.3%</a:t>
            </a:r>
            <a:endParaRPr kumimoji="1" lang="en-US" altLang="ja-JP" dirty="0" smtClean="0"/>
          </a:p>
          <a:p>
            <a:pPr>
              <a:buNone/>
            </a:pPr>
            <a:r>
              <a:rPr lang="ja-JP" altLang="en-US" dirty="0" smtClean="0"/>
              <a:t>↓</a:t>
            </a:r>
            <a:endParaRPr lang="en-US" altLang="ja-JP" dirty="0" smtClean="0"/>
          </a:p>
          <a:p>
            <a:pPr lvl="0"/>
            <a:r>
              <a:rPr lang="ja-JP" altLang="en-US" b="1" dirty="0" smtClean="0"/>
              <a:t>高速流はプラズマシート中での少ない出現頻度にもかかわらず、静止軌道上へのイオン輸送において重要な役割を担う</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OUTLINE</a:t>
            </a:r>
            <a:endParaRPr kumimoji="1" lang="ja-JP" altLang="en-US" dirty="0"/>
          </a:p>
        </p:txBody>
      </p:sp>
      <p:sp>
        <p:nvSpPr>
          <p:cNvPr id="3" name="コンテンツ プレースホルダ 2"/>
          <p:cNvSpPr>
            <a:spLocks noGrp="1"/>
          </p:cNvSpPr>
          <p:nvPr>
            <p:ph idx="1"/>
          </p:nvPr>
        </p:nvSpPr>
        <p:spPr/>
        <p:txBody>
          <a:bodyPr>
            <a:normAutofit/>
          </a:bodyPr>
          <a:lstStyle/>
          <a:p>
            <a:pPr marL="457200" indent="-457200">
              <a:buAutoNum type="arabicPeriod"/>
            </a:pPr>
            <a:r>
              <a:rPr lang="ja-JP" altLang="en-US" b="1" dirty="0" smtClean="0">
                <a:solidFill>
                  <a:schemeClr val="bg1">
                    <a:lumMod val="50000"/>
                  </a:schemeClr>
                </a:solidFill>
              </a:rPr>
              <a:t>イントロダクション</a:t>
            </a:r>
            <a:endParaRPr lang="en-US" altLang="ja-JP" b="1" dirty="0" smtClean="0">
              <a:solidFill>
                <a:schemeClr val="bg1">
                  <a:lumMod val="50000"/>
                </a:schemeClr>
              </a:solidFill>
            </a:endParaRPr>
          </a:p>
          <a:p>
            <a:pPr marL="457200" indent="-457200">
              <a:buAutoNum type="arabicPeriod"/>
            </a:pPr>
            <a:r>
              <a:rPr lang="ja-JP" altLang="en-US" b="1" dirty="0" smtClean="0">
                <a:solidFill>
                  <a:schemeClr val="bg1">
                    <a:lumMod val="50000"/>
                  </a:schemeClr>
                </a:solidFill>
              </a:rPr>
              <a:t>観測</a:t>
            </a:r>
            <a:endParaRPr lang="en-US" altLang="ja-JP" b="1" dirty="0" smtClean="0">
              <a:solidFill>
                <a:schemeClr val="bg1">
                  <a:lumMod val="50000"/>
                </a:schemeClr>
              </a:solidFill>
            </a:endParaRPr>
          </a:p>
          <a:p>
            <a:pPr marL="857250" lvl="1" indent="-457200">
              <a:buAutoNum type="arabicPeriod"/>
            </a:pPr>
            <a:r>
              <a:rPr lang="en-US" altLang="ja-JP" b="1" dirty="0" smtClean="0">
                <a:solidFill>
                  <a:schemeClr val="bg1">
                    <a:lumMod val="50000"/>
                  </a:schemeClr>
                </a:solidFill>
              </a:rPr>
              <a:t>THEMIS, </a:t>
            </a:r>
            <a:r>
              <a:rPr lang="en-US" altLang="ja-JP" b="1" dirty="0" err="1" smtClean="0">
                <a:solidFill>
                  <a:schemeClr val="bg1">
                    <a:lumMod val="50000"/>
                  </a:schemeClr>
                </a:solidFill>
              </a:rPr>
              <a:t>Geotail</a:t>
            </a:r>
            <a:r>
              <a:rPr lang="en-US" altLang="ja-JP" b="1" dirty="0" smtClean="0">
                <a:solidFill>
                  <a:schemeClr val="bg1">
                    <a:lumMod val="50000"/>
                  </a:schemeClr>
                </a:solidFill>
              </a:rPr>
              <a:t>, LANL</a:t>
            </a:r>
            <a:r>
              <a:rPr lang="ja-JP" altLang="en-US" b="1" dirty="0" smtClean="0">
                <a:solidFill>
                  <a:schemeClr val="bg1">
                    <a:lumMod val="50000"/>
                  </a:schemeClr>
                </a:solidFill>
              </a:rPr>
              <a:t>同時観測イベント</a:t>
            </a:r>
            <a:endParaRPr lang="en-US" altLang="ja-JP" b="1" dirty="0" smtClean="0">
              <a:solidFill>
                <a:schemeClr val="bg1">
                  <a:lumMod val="50000"/>
                </a:schemeClr>
              </a:solidFill>
            </a:endParaRPr>
          </a:p>
          <a:p>
            <a:pPr marL="857250" lvl="1" indent="-457200">
              <a:buAutoNum type="arabicPeriod"/>
            </a:pPr>
            <a:r>
              <a:rPr lang="en-US" altLang="ja-JP" b="1" dirty="0" err="1" smtClean="0">
                <a:solidFill>
                  <a:schemeClr val="bg1">
                    <a:lumMod val="50000"/>
                  </a:schemeClr>
                </a:solidFill>
              </a:rPr>
              <a:t>Geotail</a:t>
            </a:r>
            <a:r>
              <a:rPr lang="en-US" altLang="ja-JP" b="1" dirty="0" smtClean="0">
                <a:solidFill>
                  <a:schemeClr val="bg1">
                    <a:lumMod val="50000"/>
                  </a:schemeClr>
                </a:solidFill>
              </a:rPr>
              <a:t>, LANL</a:t>
            </a:r>
            <a:r>
              <a:rPr lang="ja-JP" altLang="en-US" b="1" dirty="0" smtClean="0">
                <a:solidFill>
                  <a:schemeClr val="bg1">
                    <a:lumMod val="50000"/>
                  </a:schemeClr>
                </a:solidFill>
              </a:rPr>
              <a:t>同時観測の統計解析</a:t>
            </a:r>
            <a:endParaRPr lang="en-US" altLang="ja-JP" b="1" dirty="0" smtClean="0">
              <a:solidFill>
                <a:schemeClr val="bg1">
                  <a:lumMod val="50000"/>
                </a:schemeClr>
              </a:solidFill>
            </a:endParaRPr>
          </a:p>
          <a:p>
            <a:pPr marL="457200" indent="-457200">
              <a:buAutoNum type="arabicPeriod"/>
            </a:pPr>
            <a:r>
              <a:rPr lang="ja-JP" altLang="en-US" b="1" dirty="0" smtClean="0">
                <a:solidFill>
                  <a:srgbClr val="FF0000"/>
                </a:solidFill>
              </a:rPr>
              <a:t>今後に向けて</a:t>
            </a:r>
            <a:endParaRPr lang="en-US" altLang="ja-JP" b="1" dirty="0" smtClean="0">
              <a:solidFill>
                <a:srgbClr val="FF0000"/>
              </a:solidFill>
            </a:endParaRPr>
          </a:p>
          <a:p>
            <a:pPr marL="857250" lvl="1" indent="-457200">
              <a:buAutoNum type="arabicPeriod"/>
            </a:pPr>
            <a:r>
              <a:rPr lang="ja-JP" altLang="en-US" b="1" dirty="0" smtClean="0">
                <a:solidFill>
                  <a:srgbClr val="FF0000"/>
                </a:solidFill>
              </a:rPr>
              <a:t>輸送に伴う加熱過程　～磁気圏対流 </a:t>
            </a:r>
            <a:r>
              <a:rPr lang="en-US" altLang="ja-JP" b="1" dirty="0" smtClean="0">
                <a:solidFill>
                  <a:srgbClr val="FF0000"/>
                </a:solidFill>
              </a:rPr>
              <a:t>vs. </a:t>
            </a:r>
            <a:r>
              <a:rPr lang="ja-JP" altLang="en-US" b="1" dirty="0" smtClean="0">
                <a:solidFill>
                  <a:srgbClr val="FF0000"/>
                </a:solidFill>
              </a:rPr>
              <a:t>高速流～</a:t>
            </a:r>
            <a:endParaRPr lang="en-US" altLang="ja-JP" b="1" dirty="0" smtClean="0">
              <a:solidFill>
                <a:srgbClr val="FF0000"/>
              </a:solidFill>
            </a:endParaRPr>
          </a:p>
          <a:p>
            <a:pPr marL="857250" lvl="1" indent="-457200">
              <a:buAutoNum type="arabicPeriod"/>
            </a:pPr>
            <a:r>
              <a:rPr lang="ja-JP" altLang="en-US" b="1" dirty="0" smtClean="0">
                <a:solidFill>
                  <a:schemeClr val="bg1">
                    <a:lumMod val="50000"/>
                  </a:schemeClr>
                </a:solidFill>
              </a:rPr>
              <a:t>内部磁気圏へのインパクト</a:t>
            </a:r>
            <a:endParaRPr lang="en-US" altLang="ja-JP" b="1" dirty="0" smtClean="0">
              <a:solidFill>
                <a:schemeClr val="bg1">
                  <a:lumMod val="50000"/>
                </a:schemeClr>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輸送に伴う加熱過程</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磁力管が断熱的に運ばれると</a:t>
            </a:r>
            <a:r>
              <a:rPr lang="ja-JP" altLang="en-US" dirty="0" smtClean="0"/>
              <a:t>すると</a:t>
            </a:r>
            <a:r>
              <a:rPr kumimoji="1" lang="ja-JP" altLang="en-US" dirty="0" smtClean="0"/>
              <a:t>（磁力管から粒子・エネルギーの損失がない</a:t>
            </a:r>
            <a:r>
              <a:rPr lang="ja-JP" altLang="en-US" dirty="0" smtClean="0"/>
              <a:t>とき</a:t>
            </a:r>
            <a:r>
              <a:rPr kumimoji="1" lang="ja-JP" altLang="en-US" dirty="0" smtClean="0"/>
              <a:t>）、移送する磁力管のエントロピーは不変である</a:t>
            </a:r>
            <a:endParaRPr kumimoji="1" lang="en-US" altLang="ja-JP" dirty="0" smtClean="0"/>
          </a:p>
          <a:p>
            <a:pPr lvl="1"/>
            <a:r>
              <a:rPr lang="en-US" altLang="ja-JP" dirty="0" smtClean="0"/>
              <a:t>s=</a:t>
            </a:r>
            <a:r>
              <a:rPr lang="en-US" altLang="ja-JP" dirty="0" err="1" smtClean="0"/>
              <a:t>P/n</a:t>
            </a:r>
            <a:r>
              <a:rPr lang="el-GR" altLang="ja-JP" baseline="30000" dirty="0" smtClean="0"/>
              <a:t>γ</a:t>
            </a:r>
            <a:r>
              <a:rPr lang="en-US" altLang="ja-JP" dirty="0" smtClean="0"/>
              <a:t>=T/n</a:t>
            </a:r>
            <a:r>
              <a:rPr lang="el-GR" altLang="ja-JP" baseline="30000" dirty="0" smtClean="0"/>
              <a:t> γ </a:t>
            </a:r>
            <a:r>
              <a:rPr lang="en-US" altLang="ja-JP" baseline="30000" dirty="0" smtClean="0"/>
              <a:t>-1</a:t>
            </a:r>
            <a:r>
              <a:rPr lang="en-US" altLang="ja-JP" dirty="0" smtClean="0"/>
              <a:t>=const.     </a:t>
            </a:r>
            <a:r>
              <a:rPr lang="el-GR" altLang="ja-JP" dirty="0" smtClean="0"/>
              <a:t>γ</a:t>
            </a:r>
            <a:r>
              <a:rPr lang="en-US" altLang="ja-JP" dirty="0" smtClean="0"/>
              <a:t>=(N+2)/N  N:degree-of-freedom</a:t>
            </a:r>
            <a:endParaRPr kumimoji="1" lang="ja-JP" altLang="en-US" dirty="0"/>
          </a:p>
        </p:txBody>
      </p:sp>
      <p:pic>
        <p:nvPicPr>
          <p:cNvPr id="1026" name="Picture 2" descr="C:\Documents and Settings\izutsu\デスクトップ\000042.jpg"/>
          <p:cNvPicPr>
            <a:picLocks noChangeAspect="1" noChangeArrowheads="1"/>
          </p:cNvPicPr>
          <p:nvPr/>
        </p:nvPicPr>
        <p:blipFill>
          <a:blip r:embed="rId2"/>
          <a:srcRect/>
          <a:stretch>
            <a:fillRect/>
          </a:stretch>
        </p:blipFill>
        <p:spPr bwMode="auto">
          <a:xfrm>
            <a:off x="2786050" y="2500306"/>
            <a:ext cx="3071834" cy="3852808"/>
          </a:xfrm>
          <a:prstGeom prst="rect">
            <a:avLst/>
          </a:prstGeom>
          <a:noFill/>
        </p:spPr>
      </p:pic>
      <p:sp>
        <p:nvSpPr>
          <p:cNvPr id="5" name="テキスト ボックス 4"/>
          <p:cNvSpPr txBox="1"/>
          <p:nvPr/>
        </p:nvSpPr>
        <p:spPr>
          <a:xfrm>
            <a:off x="3357554" y="6417254"/>
            <a:ext cx="2643206" cy="369332"/>
          </a:xfrm>
          <a:prstGeom prst="rect">
            <a:avLst/>
          </a:prstGeom>
          <a:noFill/>
        </p:spPr>
        <p:txBody>
          <a:bodyPr wrap="square" rtlCol="0">
            <a:spAutoFit/>
          </a:bodyPr>
          <a:lstStyle/>
          <a:p>
            <a:r>
              <a:rPr kumimoji="1" lang="en-US" altLang="ja-JP" dirty="0" err="1" smtClean="0"/>
              <a:t>Borovsky</a:t>
            </a:r>
            <a:r>
              <a:rPr kumimoji="1" lang="en-US" altLang="ja-JP" dirty="0" smtClean="0"/>
              <a:t> et al., 1998</a:t>
            </a:r>
            <a:endParaRPr kumimoji="1" lang="ja-JP" altLang="en-US" dirty="0"/>
          </a:p>
        </p:txBody>
      </p:sp>
      <p:pic>
        <p:nvPicPr>
          <p:cNvPr id="1027" name="Picture 3" descr="C:\Documents and Settings\izutsu\デスクトップ\PN_Kaufmann2004.jpg"/>
          <p:cNvPicPr>
            <a:picLocks noChangeAspect="1" noChangeArrowheads="1"/>
          </p:cNvPicPr>
          <p:nvPr/>
        </p:nvPicPr>
        <p:blipFill>
          <a:blip r:embed="rId3"/>
          <a:srcRect/>
          <a:stretch>
            <a:fillRect/>
          </a:stretch>
        </p:blipFill>
        <p:spPr bwMode="auto">
          <a:xfrm>
            <a:off x="6072198" y="2110530"/>
            <a:ext cx="2857520" cy="4411610"/>
          </a:xfrm>
          <a:prstGeom prst="rect">
            <a:avLst/>
          </a:prstGeom>
          <a:noFill/>
        </p:spPr>
      </p:pic>
      <p:sp>
        <p:nvSpPr>
          <p:cNvPr id="7" name="テキスト ボックス 6"/>
          <p:cNvSpPr txBox="1"/>
          <p:nvPr/>
        </p:nvSpPr>
        <p:spPr>
          <a:xfrm>
            <a:off x="6429388" y="6429396"/>
            <a:ext cx="2643206" cy="369332"/>
          </a:xfrm>
          <a:prstGeom prst="rect">
            <a:avLst/>
          </a:prstGeom>
          <a:noFill/>
        </p:spPr>
        <p:txBody>
          <a:bodyPr wrap="square" rtlCol="0">
            <a:spAutoFit/>
          </a:bodyPr>
          <a:lstStyle/>
          <a:p>
            <a:r>
              <a:rPr kumimoji="1" lang="en-US" altLang="ja-JP" dirty="0" smtClean="0"/>
              <a:t>Kaufmann et al., 2004</a:t>
            </a:r>
            <a:endParaRPr kumimoji="1" lang="ja-JP" altLang="en-US" dirty="0"/>
          </a:p>
        </p:txBody>
      </p:sp>
      <p:pic>
        <p:nvPicPr>
          <p:cNvPr id="3074" name="Picture 2" descr="D:\FluxTube.jpg"/>
          <p:cNvPicPr>
            <a:picLocks noChangeAspect="1" noChangeArrowheads="1"/>
          </p:cNvPicPr>
          <p:nvPr/>
        </p:nvPicPr>
        <p:blipFill>
          <a:blip r:embed="rId4"/>
          <a:srcRect/>
          <a:stretch>
            <a:fillRect/>
          </a:stretch>
        </p:blipFill>
        <p:spPr bwMode="auto">
          <a:xfrm>
            <a:off x="357158" y="3857628"/>
            <a:ext cx="1939952" cy="1047157"/>
          </a:xfrm>
          <a:prstGeom prst="rect">
            <a:avLst/>
          </a:prstGeom>
          <a:noFill/>
        </p:spPr>
      </p:pic>
      <p:cxnSp>
        <p:nvCxnSpPr>
          <p:cNvPr id="12" name="直線矢印コネクタ 11"/>
          <p:cNvCxnSpPr/>
          <p:nvPr/>
        </p:nvCxnSpPr>
        <p:spPr>
          <a:xfrm rot="10800000">
            <a:off x="1714480" y="4357694"/>
            <a:ext cx="35719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t>密度上昇に伴う温度変化</a:t>
            </a:r>
            <a:r>
              <a:rPr lang="en-US" altLang="ja-JP" dirty="0" smtClean="0"/>
              <a:t>@GEO</a:t>
            </a:r>
            <a:r>
              <a:rPr lang="ja-JP" altLang="en-US" dirty="0" smtClean="0"/>
              <a:t>：磁気圏対流 </a:t>
            </a:r>
            <a:r>
              <a:rPr lang="en-US" altLang="ja-JP" dirty="0" smtClean="0"/>
              <a:t>vs. </a:t>
            </a:r>
            <a:r>
              <a:rPr lang="ja-JP" altLang="en-US" dirty="0" smtClean="0"/>
              <a:t>高速流</a:t>
            </a:r>
            <a:endParaRPr kumimoji="1" lang="ja-JP" altLang="en-US" dirty="0"/>
          </a:p>
        </p:txBody>
      </p:sp>
      <p:sp>
        <p:nvSpPr>
          <p:cNvPr id="3" name="コンテンツ プレースホルダ 2"/>
          <p:cNvSpPr>
            <a:spLocks noGrp="1"/>
          </p:cNvSpPr>
          <p:nvPr>
            <p:ph idx="1"/>
          </p:nvPr>
        </p:nvSpPr>
        <p:spPr>
          <a:xfrm>
            <a:off x="457200" y="3857628"/>
            <a:ext cx="8229600" cy="2786082"/>
          </a:xfrm>
        </p:spPr>
        <p:txBody>
          <a:bodyPr/>
          <a:lstStyle/>
          <a:p>
            <a:r>
              <a:rPr lang="ja-JP" altLang="en-US" dirty="0" smtClean="0"/>
              <a:t>静止軌道上での密度上昇に伴って</a:t>
            </a:r>
            <a:r>
              <a:rPr kumimoji="1" lang="ja-JP" altLang="en-US" dirty="0" smtClean="0"/>
              <a:t>温度が減少する</a:t>
            </a:r>
            <a:r>
              <a:rPr lang="ja-JP" altLang="en-US" dirty="0" smtClean="0"/>
              <a:t>傾向がある</a:t>
            </a:r>
            <a:endParaRPr kumimoji="1" lang="en-US" altLang="ja-JP" dirty="0" smtClean="0"/>
          </a:p>
          <a:p>
            <a:pPr lvl="1"/>
            <a:r>
              <a:rPr kumimoji="1" lang="ja-JP" altLang="en-US" dirty="0" smtClean="0"/>
              <a:t>静止軌道上のその場のプラズマ</a:t>
            </a:r>
            <a:r>
              <a:rPr lang="ja-JP" altLang="en-US" dirty="0" smtClean="0"/>
              <a:t>の</a:t>
            </a:r>
            <a:r>
              <a:rPr kumimoji="1" lang="ja-JP" altLang="en-US" dirty="0" smtClean="0"/>
              <a:t>圧縮ではな</a:t>
            </a:r>
            <a:r>
              <a:rPr lang="ja-JP" altLang="en-US" dirty="0" smtClean="0"/>
              <a:t>く、</a:t>
            </a:r>
            <a:r>
              <a:rPr kumimoji="1" lang="ja-JP" altLang="en-US" dirty="0" smtClean="0"/>
              <a:t>外側からプラズマが輸送されていることを示唆</a:t>
            </a:r>
            <a:endParaRPr kumimoji="1" lang="en-US" altLang="ja-JP" dirty="0" smtClean="0"/>
          </a:p>
        </p:txBody>
      </p:sp>
      <p:pic>
        <p:nvPicPr>
          <p:cNvPr id="4" name="Picture 4" descr="C:\Documents and Settings\izutsu\デスクトップ\000019.jpg"/>
          <p:cNvPicPr>
            <a:picLocks noChangeAspect="1" noChangeArrowheads="1"/>
          </p:cNvPicPr>
          <p:nvPr/>
        </p:nvPicPr>
        <p:blipFill>
          <a:blip r:embed="rId2"/>
          <a:srcRect/>
          <a:stretch>
            <a:fillRect/>
          </a:stretch>
        </p:blipFill>
        <p:spPr bwMode="auto">
          <a:xfrm>
            <a:off x="2643174" y="785794"/>
            <a:ext cx="4608512" cy="3000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イオン密度・温度　</a:t>
            </a:r>
            <a:r>
              <a:rPr kumimoji="1" lang="en-US" altLang="ja-JP" dirty="0" smtClean="0"/>
              <a:t>@tail &amp; @GEO</a:t>
            </a:r>
            <a:r>
              <a:rPr kumimoji="1" lang="ja-JP" altLang="en-US" dirty="0" smtClean="0"/>
              <a:t>　（初期解析）</a:t>
            </a:r>
            <a:endParaRPr kumimoji="1" lang="ja-JP" altLang="en-US" dirty="0"/>
          </a:p>
        </p:txBody>
      </p:sp>
      <p:sp>
        <p:nvSpPr>
          <p:cNvPr id="3" name="コンテンツ プレースホルダ 2"/>
          <p:cNvSpPr>
            <a:spLocks noGrp="1"/>
          </p:cNvSpPr>
          <p:nvPr>
            <p:ph idx="1"/>
          </p:nvPr>
        </p:nvSpPr>
        <p:spPr/>
        <p:txBody>
          <a:bodyPr>
            <a:normAutofit/>
          </a:bodyPr>
          <a:lstStyle/>
          <a:p>
            <a:r>
              <a:rPr lang="ja-JP" altLang="en-US" b="1" dirty="0" smtClean="0">
                <a:solidFill>
                  <a:srgbClr val="0070C0"/>
                </a:solidFill>
              </a:rPr>
              <a:t>青</a:t>
            </a:r>
            <a:r>
              <a:rPr lang="ja-JP" altLang="en-US" dirty="0" smtClean="0"/>
              <a:t>：</a:t>
            </a:r>
            <a:r>
              <a:rPr lang="en-US" altLang="ja-JP" dirty="0" smtClean="0"/>
              <a:t> GEO</a:t>
            </a:r>
            <a:r>
              <a:rPr lang="ja-JP" altLang="en-US" dirty="0" smtClean="0"/>
              <a:t>で密度上昇が観測される前の</a:t>
            </a:r>
            <a:r>
              <a:rPr lang="ja-JP" altLang="en-US" b="1" dirty="0" smtClean="0">
                <a:solidFill>
                  <a:srgbClr val="0070C0"/>
                </a:solidFill>
              </a:rPr>
              <a:t>尾部での密度と温度</a:t>
            </a:r>
            <a:endParaRPr lang="en-US" altLang="ja-JP" b="1" dirty="0" smtClean="0">
              <a:solidFill>
                <a:srgbClr val="0070C0"/>
              </a:solidFill>
            </a:endParaRPr>
          </a:p>
          <a:p>
            <a:r>
              <a:rPr lang="ja-JP" altLang="en-US" b="1" dirty="0" smtClean="0">
                <a:solidFill>
                  <a:srgbClr val="FF0000"/>
                </a:solidFill>
              </a:rPr>
              <a:t>赤</a:t>
            </a:r>
            <a:r>
              <a:rPr lang="ja-JP" altLang="en-US" dirty="0" smtClean="0"/>
              <a:t>：</a:t>
            </a:r>
            <a:r>
              <a:rPr lang="en-US" altLang="ja-JP" dirty="0" smtClean="0"/>
              <a:t>GEO</a:t>
            </a:r>
            <a:r>
              <a:rPr lang="ja-JP" altLang="en-US" dirty="0" smtClean="0"/>
              <a:t>で密度上昇が観測されるときの</a:t>
            </a:r>
            <a:r>
              <a:rPr lang="en-US" altLang="ja-JP" b="1" dirty="0" smtClean="0">
                <a:solidFill>
                  <a:srgbClr val="FF0000"/>
                </a:solidFill>
              </a:rPr>
              <a:t>GEO</a:t>
            </a:r>
            <a:r>
              <a:rPr lang="ja-JP" altLang="en-US" b="1" dirty="0" err="1" smtClean="0">
                <a:solidFill>
                  <a:srgbClr val="FF0000"/>
                </a:solidFill>
              </a:rPr>
              <a:t>での</a:t>
            </a:r>
            <a:r>
              <a:rPr lang="ja-JP" altLang="en-US" b="1" dirty="0" smtClean="0">
                <a:solidFill>
                  <a:srgbClr val="FF0000"/>
                </a:solidFill>
              </a:rPr>
              <a:t>密度と温度</a:t>
            </a:r>
            <a:endParaRPr lang="en-US" altLang="ja-JP" b="1" dirty="0" smtClean="0">
              <a:solidFill>
                <a:srgbClr val="FF0000"/>
              </a:solidFill>
            </a:endParaRPr>
          </a:p>
          <a:p>
            <a:r>
              <a:rPr kumimoji="1" lang="ja-JP" altLang="en-US" dirty="0" smtClean="0"/>
              <a:t>直線：等エントロピー（平均</a:t>
            </a:r>
            <a:r>
              <a:rPr kumimoji="1" lang="en-US" altLang="ja-JP" dirty="0" smtClean="0"/>
              <a:t>±15%</a:t>
            </a:r>
            <a:r>
              <a:rPr kumimoji="1" lang="ja-JP" altLang="en-US" dirty="0" smtClean="0"/>
              <a:t>）</a:t>
            </a:r>
            <a:endParaRPr kumimoji="1" lang="en-US" altLang="ja-JP" dirty="0" smtClean="0"/>
          </a:p>
          <a:p>
            <a:endParaRPr kumimoji="1" lang="en-US" altLang="ja-JP" dirty="0" smtClean="0"/>
          </a:p>
          <a:p>
            <a:endParaRPr lang="en-US" altLang="ja-JP" dirty="0" smtClean="0"/>
          </a:p>
          <a:p>
            <a:endParaRPr kumimoji="1" lang="en-US" altLang="ja-JP" dirty="0" smtClean="0"/>
          </a:p>
          <a:p>
            <a:endParaRPr lang="en-US" altLang="ja-JP" dirty="0" smtClean="0"/>
          </a:p>
          <a:p>
            <a:endParaRPr kumimoji="1" lang="en-US" altLang="ja-JP" dirty="0" smtClean="0"/>
          </a:p>
          <a:p>
            <a:endParaRPr lang="en-US" altLang="ja-JP" dirty="0" smtClean="0"/>
          </a:p>
          <a:p>
            <a:endParaRPr kumimoji="1" lang="en-US" altLang="ja-JP" dirty="0" smtClean="0"/>
          </a:p>
          <a:p>
            <a:pPr>
              <a:buNone/>
            </a:pPr>
            <a:endParaRPr kumimoji="1" lang="en-US" altLang="ja-JP" dirty="0" smtClean="0"/>
          </a:p>
          <a:p>
            <a:pPr>
              <a:buNone/>
            </a:pPr>
            <a:endParaRPr kumimoji="1" lang="en-US" altLang="ja-JP" dirty="0" smtClean="0"/>
          </a:p>
          <a:p>
            <a:pPr>
              <a:buNone/>
            </a:pPr>
            <a:r>
              <a:rPr kumimoji="1" lang="en-US" altLang="ja-JP" dirty="0" smtClean="0"/>
              <a:t>future work</a:t>
            </a:r>
          </a:p>
          <a:p>
            <a:pPr marL="342900" lvl="1" indent="-342900">
              <a:buBlip>
                <a:blip r:embed="rId2"/>
              </a:buBlip>
            </a:pPr>
            <a:r>
              <a:rPr lang="ja-JP" altLang="en-US" dirty="0" smtClean="0">
                <a:latin typeface="Arial" charset="0"/>
              </a:rPr>
              <a:t>過去の研究より精度をあげることができるのか？</a:t>
            </a:r>
            <a:endParaRPr lang="en-US" altLang="ja-JP" dirty="0" smtClean="0">
              <a:latin typeface="Arial" charset="0"/>
            </a:endParaRPr>
          </a:p>
          <a:p>
            <a:pPr marL="342900" lvl="1" indent="-342900">
              <a:buBlip>
                <a:blip r:embed="rId2"/>
              </a:buBlip>
            </a:pPr>
            <a:r>
              <a:rPr lang="ja-JP" altLang="en-US" dirty="0" smtClean="0">
                <a:latin typeface="Arial" charset="0"/>
              </a:rPr>
              <a:t>同じ磁力管を見ていることの保証→磁場増加のパターン（</a:t>
            </a:r>
            <a:r>
              <a:rPr lang="en-US" altLang="ja-JP" dirty="0" smtClean="0">
                <a:latin typeface="Arial" charset="0"/>
              </a:rPr>
              <a:t>THEMIS</a:t>
            </a:r>
            <a:r>
              <a:rPr lang="ja-JP" altLang="en-US" dirty="0" smtClean="0">
                <a:latin typeface="Arial" charset="0"/>
              </a:rPr>
              <a:t>衛星）</a:t>
            </a:r>
            <a:endParaRPr lang="en-US" altLang="ja-JP" dirty="0" smtClean="0">
              <a:latin typeface="Arial" charset="0"/>
            </a:endParaRPr>
          </a:p>
          <a:p>
            <a:r>
              <a:rPr lang="ja-JP" altLang="en-US" dirty="0" smtClean="0"/>
              <a:t>各エネルギー（第１不変量</a:t>
            </a:r>
            <a:r>
              <a:rPr lang="en-US" altLang="ja-JP" dirty="0" smtClean="0"/>
              <a:t>μ</a:t>
            </a:r>
            <a:r>
              <a:rPr lang="ja-JP" altLang="en-US" dirty="0" smtClean="0"/>
              <a:t>）ごとの加熱の違い</a:t>
            </a:r>
            <a:endParaRPr kumimoji="1" lang="ja-JP" altLang="en-US" dirty="0"/>
          </a:p>
        </p:txBody>
      </p:sp>
      <p:grpSp>
        <p:nvGrpSpPr>
          <p:cNvPr id="8" name="グループ化 7"/>
          <p:cNvGrpSpPr/>
          <p:nvPr/>
        </p:nvGrpSpPr>
        <p:grpSpPr>
          <a:xfrm>
            <a:off x="223856" y="2381714"/>
            <a:ext cx="8705862" cy="2152967"/>
            <a:chOff x="-1714544" y="4286256"/>
            <a:chExt cx="9705994" cy="2400301"/>
          </a:xfrm>
        </p:grpSpPr>
        <p:pic>
          <p:nvPicPr>
            <p:cNvPr id="2051" name="Picture 3" descr="C:\Documents and Settings\izutsu\デスクトップ\New Documents\20090527_STPseminar\NTplot_N.jpg"/>
            <p:cNvPicPr>
              <a:picLocks noChangeAspect="1" noChangeArrowheads="1"/>
            </p:cNvPicPr>
            <p:nvPr/>
          </p:nvPicPr>
          <p:blipFill>
            <a:blip r:embed="rId3"/>
            <a:srcRect/>
            <a:stretch>
              <a:fillRect/>
            </a:stretch>
          </p:blipFill>
          <p:spPr bwMode="auto">
            <a:xfrm>
              <a:off x="-1714544" y="4286256"/>
              <a:ext cx="2181226" cy="2400301"/>
            </a:xfrm>
            <a:prstGeom prst="rect">
              <a:avLst/>
            </a:prstGeom>
            <a:noFill/>
          </p:spPr>
        </p:pic>
        <p:pic>
          <p:nvPicPr>
            <p:cNvPr id="2052" name="Picture 4" descr="C:\Documents and Settings\izutsu\デスクトップ\New Documents\20090527_STPseminar\NTplot_ZBC.jpg"/>
            <p:cNvPicPr>
              <a:picLocks noChangeAspect="1" noChangeArrowheads="1"/>
            </p:cNvPicPr>
            <p:nvPr/>
          </p:nvPicPr>
          <p:blipFill>
            <a:blip r:embed="rId4"/>
            <a:srcRect/>
            <a:stretch>
              <a:fillRect/>
            </a:stretch>
          </p:blipFill>
          <p:spPr bwMode="auto">
            <a:xfrm>
              <a:off x="1000100" y="4286256"/>
              <a:ext cx="6991350" cy="2400300"/>
            </a:xfrm>
            <a:prstGeom prst="rect">
              <a:avLst/>
            </a:prstGeom>
            <a:noFill/>
          </p:spPr>
        </p:pic>
      </p:grpSp>
      <p:sp>
        <p:nvSpPr>
          <p:cNvPr id="9" name="テキスト ボックス 8"/>
          <p:cNvSpPr txBox="1"/>
          <p:nvPr/>
        </p:nvSpPr>
        <p:spPr>
          <a:xfrm>
            <a:off x="142844" y="2059536"/>
            <a:ext cx="2643206" cy="369332"/>
          </a:xfrm>
          <a:prstGeom prst="rect">
            <a:avLst/>
          </a:prstGeom>
          <a:noFill/>
        </p:spPr>
        <p:txBody>
          <a:bodyPr wrap="square" rtlCol="0">
            <a:spAutoFit/>
          </a:bodyPr>
          <a:lstStyle/>
          <a:p>
            <a:r>
              <a:rPr kumimoji="1" lang="ja-JP" altLang="en-US" dirty="0" smtClean="0"/>
              <a:t>磁気圏対流による輸送</a:t>
            </a:r>
            <a:endParaRPr kumimoji="1" lang="ja-JP" altLang="en-US" dirty="0"/>
          </a:p>
        </p:txBody>
      </p:sp>
      <p:sp>
        <p:nvSpPr>
          <p:cNvPr id="10" name="テキスト ボックス 9"/>
          <p:cNvSpPr txBox="1"/>
          <p:nvPr/>
        </p:nvSpPr>
        <p:spPr>
          <a:xfrm>
            <a:off x="3071802" y="2071678"/>
            <a:ext cx="2786082" cy="369332"/>
          </a:xfrm>
          <a:prstGeom prst="rect">
            <a:avLst/>
          </a:prstGeom>
          <a:noFill/>
        </p:spPr>
        <p:txBody>
          <a:bodyPr wrap="square" rtlCol="0">
            <a:spAutoFit/>
          </a:bodyPr>
          <a:lstStyle/>
          <a:p>
            <a:r>
              <a:rPr lang="ja-JP" altLang="en-US" dirty="0" smtClean="0"/>
              <a:t>高速流によるイオン輸送</a:t>
            </a:r>
            <a:endParaRPr kumimoji="1" lang="ja-JP" altLang="en-US" dirty="0"/>
          </a:p>
        </p:txBody>
      </p:sp>
      <p:sp>
        <p:nvSpPr>
          <p:cNvPr id="12" name="テキスト ボックス 11"/>
          <p:cNvSpPr txBox="1"/>
          <p:nvPr/>
        </p:nvSpPr>
        <p:spPr>
          <a:xfrm>
            <a:off x="1000100" y="4547724"/>
            <a:ext cx="1000132" cy="369332"/>
          </a:xfrm>
          <a:prstGeom prst="rect">
            <a:avLst/>
          </a:prstGeom>
          <a:noFill/>
        </p:spPr>
        <p:txBody>
          <a:bodyPr wrap="square" rtlCol="0">
            <a:spAutoFit/>
          </a:bodyPr>
          <a:lstStyle/>
          <a:p>
            <a:r>
              <a:rPr lang="ja-JP" altLang="en-US" dirty="0" smtClean="0"/>
              <a:t>断熱的</a:t>
            </a:r>
            <a:endParaRPr kumimoji="1" lang="ja-JP" altLang="en-US" dirty="0"/>
          </a:p>
        </p:txBody>
      </p:sp>
      <p:sp>
        <p:nvSpPr>
          <p:cNvPr id="13" name="テキスト ボックス 12"/>
          <p:cNvSpPr txBox="1"/>
          <p:nvPr/>
        </p:nvSpPr>
        <p:spPr>
          <a:xfrm>
            <a:off x="3428992" y="4559866"/>
            <a:ext cx="1000132" cy="369332"/>
          </a:xfrm>
          <a:prstGeom prst="rect">
            <a:avLst/>
          </a:prstGeom>
          <a:noFill/>
        </p:spPr>
        <p:txBody>
          <a:bodyPr wrap="square" rtlCol="0">
            <a:spAutoFit/>
          </a:bodyPr>
          <a:lstStyle/>
          <a:p>
            <a:r>
              <a:rPr lang="ja-JP" altLang="en-US" dirty="0" smtClean="0"/>
              <a:t>断熱的</a:t>
            </a:r>
            <a:endParaRPr kumimoji="1" lang="ja-JP" altLang="en-US" dirty="0"/>
          </a:p>
        </p:txBody>
      </p:sp>
      <p:sp>
        <p:nvSpPr>
          <p:cNvPr id="14" name="テキスト ボックス 13"/>
          <p:cNvSpPr txBox="1"/>
          <p:nvPr/>
        </p:nvSpPr>
        <p:spPr>
          <a:xfrm>
            <a:off x="5500694" y="4559866"/>
            <a:ext cx="3143272" cy="369332"/>
          </a:xfrm>
          <a:prstGeom prst="rect">
            <a:avLst/>
          </a:prstGeom>
          <a:noFill/>
        </p:spPr>
        <p:txBody>
          <a:bodyPr wrap="square" rtlCol="0">
            <a:spAutoFit/>
          </a:bodyPr>
          <a:lstStyle/>
          <a:p>
            <a:r>
              <a:rPr lang="ja-JP" altLang="en-US" dirty="0" smtClean="0"/>
              <a:t>非断熱的加熱 </a:t>
            </a:r>
            <a:r>
              <a:rPr kumimoji="1" lang="en-US" altLang="ja-JP" dirty="0" smtClean="0"/>
              <a:t>or </a:t>
            </a:r>
            <a:r>
              <a:rPr kumimoji="1" lang="ja-JP" altLang="en-US" dirty="0" smtClean="0"/>
              <a:t>粒子の損失</a:t>
            </a:r>
            <a:endParaRPr kumimoji="1" lang="ja-JP" alt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OUTLINE</a:t>
            </a:r>
            <a:endParaRPr kumimoji="1" lang="ja-JP" altLang="en-US" dirty="0"/>
          </a:p>
        </p:txBody>
      </p:sp>
      <p:sp>
        <p:nvSpPr>
          <p:cNvPr id="3" name="コンテンツ プレースホルダ 2"/>
          <p:cNvSpPr>
            <a:spLocks noGrp="1"/>
          </p:cNvSpPr>
          <p:nvPr>
            <p:ph idx="1"/>
          </p:nvPr>
        </p:nvSpPr>
        <p:spPr/>
        <p:txBody>
          <a:bodyPr>
            <a:normAutofit/>
          </a:bodyPr>
          <a:lstStyle/>
          <a:p>
            <a:pPr marL="457200" indent="-457200">
              <a:buAutoNum type="arabicPeriod"/>
            </a:pPr>
            <a:r>
              <a:rPr lang="ja-JP" altLang="en-US" b="1" dirty="0" smtClean="0">
                <a:solidFill>
                  <a:schemeClr val="bg1">
                    <a:lumMod val="50000"/>
                  </a:schemeClr>
                </a:solidFill>
              </a:rPr>
              <a:t>イントロダクション</a:t>
            </a:r>
            <a:endParaRPr lang="en-US" altLang="ja-JP" b="1" dirty="0" smtClean="0">
              <a:solidFill>
                <a:schemeClr val="bg1">
                  <a:lumMod val="50000"/>
                </a:schemeClr>
              </a:solidFill>
            </a:endParaRPr>
          </a:p>
          <a:p>
            <a:pPr marL="457200" indent="-457200">
              <a:buAutoNum type="arabicPeriod"/>
            </a:pPr>
            <a:r>
              <a:rPr lang="ja-JP" altLang="en-US" b="1" dirty="0" smtClean="0">
                <a:solidFill>
                  <a:schemeClr val="bg1">
                    <a:lumMod val="50000"/>
                  </a:schemeClr>
                </a:solidFill>
              </a:rPr>
              <a:t>観測</a:t>
            </a:r>
            <a:endParaRPr lang="en-US" altLang="ja-JP" b="1" dirty="0" smtClean="0">
              <a:solidFill>
                <a:schemeClr val="bg1">
                  <a:lumMod val="50000"/>
                </a:schemeClr>
              </a:solidFill>
            </a:endParaRPr>
          </a:p>
          <a:p>
            <a:pPr marL="857250" lvl="1" indent="-457200">
              <a:buAutoNum type="arabicPeriod"/>
            </a:pPr>
            <a:r>
              <a:rPr lang="en-US" altLang="ja-JP" b="1" dirty="0" smtClean="0">
                <a:solidFill>
                  <a:schemeClr val="bg1">
                    <a:lumMod val="50000"/>
                  </a:schemeClr>
                </a:solidFill>
              </a:rPr>
              <a:t>THEMIS, </a:t>
            </a:r>
            <a:r>
              <a:rPr lang="en-US" altLang="ja-JP" b="1" dirty="0" err="1" smtClean="0">
                <a:solidFill>
                  <a:schemeClr val="bg1">
                    <a:lumMod val="50000"/>
                  </a:schemeClr>
                </a:solidFill>
              </a:rPr>
              <a:t>Geotail</a:t>
            </a:r>
            <a:r>
              <a:rPr lang="en-US" altLang="ja-JP" b="1" dirty="0" smtClean="0">
                <a:solidFill>
                  <a:schemeClr val="bg1">
                    <a:lumMod val="50000"/>
                  </a:schemeClr>
                </a:solidFill>
              </a:rPr>
              <a:t>, LANL</a:t>
            </a:r>
            <a:r>
              <a:rPr lang="ja-JP" altLang="en-US" b="1" dirty="0" smtClean="0">
                <a:solidFill>
                  <a:schemeClr val="bg1">
                    <a:lumMod val="50000"/>
                  </a:schemeClr>
                </a:solidFill>
              </a:rPr>
              <a:t>同時観測イベント</a:t>
            </a:r>
            <a:endParaRPr lang="en-US" altLang="ja-JP" b="1" dirty="0" smtClean="0">
              <a:solidFill>
                <a:schemeClr val="bg1">
                  <a:lumMod val="50000"/>
                </a:schemeClr>
              </a:solidFill>
            </a:endParaRPr>
          </a:p>
          <a:p>
            <a:pPr marL="857250" lvl="1" indent="-457200">
              <a:buAutoNum type="arabicPeriod"/>
            </a:pPr>
            <a:r>
              <a:rPr lang="en-US" altLang="ja-JP" b="1" dirty="0" err="1" smtClean="0">
                <a:solidFill>
                  <a:schemeClr val="bg1">
                    <a:lumMod val="50000"/>
                  </a:schemeClr>
                </a:solidFill>
              </a:rPr>
              <a:t>Geotail</a:t>
            </a:r>
            <a:r>
              <a:rPr lang="en-US" altLang="ja-JP" b="1" dirty="0" smtClean="0">
                <a:solidFill>
                  <a:schemeClr val="bg1">
                    <a:lumMod val="50000"/>
                  </a:schemeClr>
                </a:solidFill>
              </a:rPr>
              <a:t>, LANL</a:t>
            </a:r>
            <a:r>
              <a:rPr lang="ja-JP" altLang="en-US" b="1" dirty="0" smtClean="0">
                <a:solidFill>
                  <a:schemeClr val="bg1">
                    <a:lumMod val="50000"/>
                  </a:schemeClr>
                </a:solidFill>
              </a:rPr>
              <a:t>同時観測の統計解析</a:t>
            </a:r>
            <a:endParaRPr lang="en-US" altLang="ja-JP" b="1" dirty="0" smtClean="0">
              <a:solidFill>
                <a:schemeClr val="bg1">
                  <a:lumMod val="50000"/>
                </a:schemeClr>
              </a:solidFill>
            </a:endParaRPr>
          </a:p>
          <a:p>
            <a:pPr marL="457200" indent="-457200">
              <a:buAutoNum type="arabicPeriod"/>
            </a:pPr>
            <a:r>
              <a:rPr lang="ja-JP" altLang="en-US" b="1" dirty="0" smtClean="0">
                <a:solidFill>
                  <a:srgbClr val="FF0000"/>
                </a:solidFill>
              </a:rPr>
              <a:t>今後に向けて</a:t>
            </a:r>
            <a:endParaRPr lang="en-US" altLang="ja-JP" b="1" dirty="0" smtClean="0">
              <a:solidFill>
                <a:srgbClr val="FF0000"/>
              </a:solidFill>
            </a:endParaRPr>
          </a:p>
          <a:p>
            <a:pPr marL="857250" lvl="1" indent="-457200">
              <a:buAutoNum type="arabicPeriod"/>
            </a:pPr>
            <a:r>
              <a:rPr lang="ja-JP" altLang="en-US" b="1" dirty="0" smtClean="0">
                <a:solidFill>
                  <a:schemeClr val="bg1">
                    <a:lumMod val="50000"/>
                  </a:schemeClr>
                </a:solidFill>
              </a:rPr>
              <a:t>輸送に伴う加熱過程　～磁気圏対流 </a:t>
            </a:r>
            <a:r>
              <a:rPr lang="en-US" altLang="ja-JP" b="1" dirty="0" smtClean="0">
                <a:solidFill>
                  <a:schemeClr val="bg1">
                    <a:lumMod val="50000"/>
                  </a:schemeClr>
                </a:solidFill>
              </a:rPr>
              <a:t>vs. </a:t>
            </a:r>
            <a:r>
              <a:rPr lang="ja-JP" altLang="en-US" b="1" dirty="0" smtClean="0">
                <a:solidFill>
                  <a:schemeClr val="bg1">
                    <a:lumMod val="50000"/>
                  </a:schemeClr>
                </a:solidFill>
              </a:rPr>
              <a:t>高速流～</a:t>
            </a:r>
            <a:endParaRPr lang="en-US" altLang="ja-JP" b="1" dirty="0" smtClean="0">
              <a:solidFill>
                <a:schemeClr val="bg1">
                  <a:lumMod val="50000"/>
                </a:schemeClr>
              </a:solidFill>
            </a:endParaRPr>
          </a:p>
          <a:p>
            <a:pPr marL="857250" lvl="1" indent="-457200">
              <a:buAutoNum type="arabicPeriod"/>
            </a:pPr>
            <a:r>
              <a:rPr lang="ja-JP" altLang="en-US" b="1" dirty="0" smtClean="0">
                <a:solidFill>
                  <a:srgbClr val="FF0000"/>
                </a:solidFill>
              </a:rPr>
              <a:t>内部磁気圏へのインパクト</a:t>
            </a:r>
            <a:endParaRPr lang="en-US" altLang="ja-JP" b="1" dirty="0" smtClean="0">
              <a:solidFill>
                <a:srgbClr val="FF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descr="MS"/>
          <p:cNvPicPr>
            <a:picLocks noChangeAspect="1" noChangeArrowheads="1"/>
          </p:cNvPicPr>
          <p:nvPr/>
        </p:nvPicPr>
        <p:blipFill>
          <a:blip r:embed="rId2"/>
          <a:srcRect/>
          <a:stretch>
            <a:fillRect/>
          </a:stretch>
        </p:blipFill>
        <p:spPr bwMode="auto">
          <a:xfrm>
            <a:off x="107932" y="404720"/>
            <a:ext cx="3990282" cy="6048561"/>
          </a:xfrm>
          <a:prstGeom prst="rect">
            <a:avLst/>
          </a:prstGeom>
          <a:noFill/>
          <a:ln w="9525">
            <a:noFill/>
            <a:miter lim="800000"/>
            <a:headEnd/>
            <a:tailEnd/>
          </a:ln>
        </p:spPr>
      </p:pic>
      <p:sp>
        <p:nvSpPr>
          <p:cNvPr id="2" name="タイトル 1"/>
          <p:cNvSpPr>
            <a:spLocks noGrp="1"/>
          </p:cNvSpPr>
          <p:nvPr>
            <p:ph type="title"/>
          </p:nvPr>
        </p:nvSpPr>
        <p:spPr/>
        <p:txBody>
          <a:bodyPr/>
          <a:lstStyle/>
          <a:p>
            <a:r>
              <a:rPr lang="ja-JP" altLang="en-US" dirty="0" smtClean="0"/>
              <a:t>地球磁気圏</a:t>
            </a:r>
            <a:endParaRPr kumimoji="1" lang="ja-JP" altLang="en-US" dirty="0"/>
          </a:p>
        </p:txBody>
      </p:sp>
      <p:sp>
        <p:nvSpPr>
          <p:cNvPr id="3" name="コンテンツ プレースホルダ 2"/>
          <p:cNvSpPr>
            <a:spLocks noGrp="1"/>
          </p:cNvSpPr>
          <p:nvPr>
            <p:ph idx="1"/>
          </p:nvPr>
        </p:nvSpPr>
        <p:spPr>
          <a:xfrm>
            <a:off x="4357686" y="857232"/>
            <a:ext cx="4500594" cy="5786478"/>
          </a:xfrm>
        </p:spPr>
        <p:txBody>
          <a:bodyPr>
            <a:normAutofit/>
          </a:bodyPr>
          <a:lstStyle/>
          <a:p>
            <a:r>
              <a:rPr lang="en-US" altLang="ja-JP" dirty="0"/>
              <a:t>27</a:t>
            </a:r>
            <a:r>
              <a:rPr lang="ja-JP" altLang="en-US" dirty="0"/>
              <a:t>億年前に形成された地球の固有磁場</a:t>
            </a:r>
            <a:r>
              <a:rPr lang="ja-JP" altLang="en-US" dirty="0" smtClean="0"/>
              <a:t>が宇宙空間において支配</a:t>
            </a:r>
            <a:r>
              <a:rPr lang="ja-JP" altLang="en-US" dirty="0"/>
              <a:t>する</a:t>
            </a:r>
            <a:r>
              <a:rPr lang="ja-JP" altLang="en-US" dirty="0" smtClean="0"/>
              <a:t>領域</a:t>
            </a:r>
            <a:endParaRPr lang="en-US" altLang="ja-JP" dirty="0" smtClean="0"/>
          </a:p>
          <a:p>
            <a:endParaRPr lang="en-US" altLang="ja-JP" dirty="0" smtClean="0"/>
          </a:p>
          <a:p>
            <a:r>
              <a:rPr lang="ja-JP" altLang="en-US" dirty="0" smtClean="0"/>
              <a:t>太陽から吹き出す高速のプラズマ（太陽風）と相互作用する</a:t>
            </a:r>
            <a:endParaRPr lang="en-US" altLang="ja-JP" dirty="0" smtClean="0"/>
          </a:p>
          <a:p>
            <a:pPr lvl="1"/>
            <a:r>
              <a:rPr lang="ja-JP" altLang="en-US" dirty="0" smtClean="0"/>
              <a:t>宇宙線が直接</a:t>
            </a:r>
            <a:r>
              <a:rPr lang="ja-JP" altLang="en-US" dirty="0"/>
              <a:t>地表に到達するのを</a:t>
            </a:r>
            <a:r>
              <a:rPr lang="ja-JP" altLang="en-US" dirty="0" smtClean="0"/>
              <a:t>防ぎ生命</a:t>
            </a:r>
            <a:r>
              <a:rPr lang="ja-JP" altLang="en-US" dirty="0"/>
              <a:t>の進化に大きく</a:t>
            </a:r>
            <a:r>
              <a:rPr lang="ja-JP" altLang="en-US" dirty="0" smtClean="0"/>
              <a:t>貢献</a:t>
            </a:r>
            <a:endParaRPr lang="ja-JP" altLang="en-US" dirty="0"/>
          </a:p>
          <a:p>
            <a:pPr lvl="1"/>
            <a:r>
              <a:rPr lang="ja-JP" altLang="en-US" dirty="0" smtClean="0"/>
              <a:t>磁気嵐やオーロラ爆発などのダイナミックな現象をつくりだす</a:t>
            </a:r>
            <a:endParaRPr lang="en-US" altLang="ja-JP" dirty="0" smtClean="0"/>
          </a:p>
        </p:txBody>
      </p:sp>
      <p:sp>
        <p:nvSpPr>
          <p:cNvPr id="7" name="Text Box 9"/>
          <p:cNvSpPr txBox="1">
            <a:spLocks noChangeArrowheads="1"/>
          </p:cNvSpPr>
          <p:nvPr/>
        </p:nvSpPr>
        <p:spPr bwMode="auto">
          <a:xfrm>
            <a:off x="107932" y="6475501"/>
            <a:ext cx="4391850" cy="336472"/>
          </a:xfrm>
          <a:prstGeom prst="rect">
            <a:avLst/>
          </a:prstGeom>
          <a:noFill/>
          <a:ln w="9525">
            <a:noFill/>
            <a:miter lim="800000"/>
            <a:headEnd/>
            <a:tailEnd/>
          </a:ln>
        </p:spPr>
        <p:txBody>
          <a:bodyPr lIns="91422" tIns="45711" rIns="91422" bIns="45711">
            <a:spAutoFit/>
          </a:bodyPr>
          <a:lstStyle/>
          <a:p>
            <a:pPr>
              <a:spcBef>
                <a:spcPct val="50000"/>
              </a:spcBef>
            </a:pPr>
            <a:r>
              <a:rPr lang="ja-JP" altLang="en-US" sz="1600" dirty="0"/>
              <a:t>丸山茂徳</a:t>
            </a:r>
            <a:r>
              <a:rPr lang="en-US" altLang="ja-JP" sz="1600" dirty="0"/>
              <a:t>, </a:t>
            </a:r>
            <a:r>
              <a:rPr lang="ja-JP" altLang="en-US" sz="1600" dirty="0"/>
              <a:t>磯崎行雄著 </a:t>
            </a:r>
            <a:r>
              <a:rPr lang="en-US" altLang="ja-JP" sz="1600" dirty="0"/>
              <a:t>『</a:t>
            </a:r>
            <a:r>
              <a:rPr lang="ja-JP" altLang="en-US" sz="1600" dirty="0"/>
              <a:t>生命と地球の歴史</a:t>
            </a:r>
            <a:r>
              <a:rPr lang="en-US" altLang="ja-JP" sz="1600" dirty="0"/>
              <a:t>』</a:t>
            </a:r>
          </a:p>
        </p:txBody>
      </p:sp>
      <p:sp>
        <p:nvSpPr>
          <p:cNvPr id="8" name="Rectangle 10"/>
          <p:cNvSpPr>
            <a:spLocks noChangeArrowheads="1"/>
          </p:cNvSpPr>
          <p:nvPr/>
        </p:nvSpPr>
        <p:spPr bwMode="auto">
          <a:xfrm>
            <a:off x="1547544" y="2348957"/>
            <a:ext cx="1153912" cy="384086"/>
          </a:xfrm>
          <a:prstGeom prst="rect">
            <a:avLst/>
          </a:prstGeom>
          <a:noFill/>
          <a:ln w="38100">
            <a:solidFill>
              <a:srgbClr val="FF0000"/>
            </a:solidFill>
            <a:miter lim="800000"/>
            <a:headEnd/>
            <a:tailEnd/>
          </a:ln>
        </p:spPr>
        <p:txBody>
          <a:bodyPr wrap="none" lIns="91422" tIns="45711" rIns="91422" bIns="45711" anchor="ctr"/>
          <a:lstStyle/>
          <a:p>
            <a:endParaRPr lang="ja-JP" altLang="en-US"/>
          </a:p>
        </p:txBody>
      </p:sp>
      <p:sp>
        <p:nvSpPr>
          <p:cNvPr id="9" name="テキスト ボックス 8"/>
          <p:cNvSpPr txBox="1"/>
          <p:nvPr/>
        </p:nvSpPr>
        <p:spPr>
          <a:xfrm>
            <a:off x="5429224" y="5812713"/>
            <a:ext cx="3429056" cy="830997"/>
          </a:xfrm>
          <a:prstGeom prst="rect">
            <a:avLst/>
          </a:prstGeom>
          <a:noFill/>
        </p:spPr>
        <p:txBody>
          <a:bodyPr wrap="square" rtlCol="0">
            <a:spAutoFit/>
          </a:bodyPr>
          <a:lstStyle/>
          <a:p>
            <a:pPr>
              <a:buNone/>
            </a:pPr>
            <a:r>
              <a:rPr lang="ja-JP" altLang="en-US" sz="1600" dirty="0" smtClean="0"/>
              <a:t>太陽風との相互作用</a:t>
            </a:r>
            <a:r>
              <a:rPr lang="en-US" altLang="ja-JP" sz="1600" dirty="0" smtClean="0"/>
              <a:t>=『</a:t>
            </a:r>
            <a:r>
              <a:rPr lang="ja-JP" altLang="en-US" sz="1600" dirty="0" smtClean="0"/>
              <a:t>太陽が共犯</a:t>
            </a:r>
            <a:r>
              <a:rPr lang="en-US" altLang="ja-JP" sz="1600" dirty="0" smtClean="0"/>
              <a:t>』</a:t>
            </a:r>
          </a:p>
          <a:p>
            <a:pPr>
              <a:buNone/>
            </a:pPr>
            <a:r>
              <a:rPr lang="ja-JP" altLang="en-US" sz="1600" dirty="0" smtClean="0"/>
              <a:t>　　</a:t>
            </a:r>
            <a:r>
              <a:rPr lang="en-US" altLang="ja-JP" sz="1600" dirty="0" err="1" smtClean="0"/>
              <a:t>Aso</a:t>
            </a:r>
            <a:r>
              <a:rPr lang="en-US" altLang="ja-JP" sz="1600" dirty="0" smtClean="0"/>
              <a:t> 2009 @STP seminar</a:t>
            </a:r>
          </a:p>
          <a:p>
            <a:endParaRPr kumimoji="1" lang="ja-JP" altLang="en-US" sz="16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normAutofit/>
          </a:bodyPr>
          <a:lstStyle/>
          <a:p>
            <a:pPr>
              <a:buBlip>
                <a:blip r:embed="rId2"/>
              </a:buBlip>
            </a:pPr>
            <a:r>
              <a:rPr lang="ja-JP" altLang="en-US" dirty="0" smtClean="0">
                <a:latin typeface="Arial" charset="0"/>
              </a:rPr>
              <a:t>高速流による質量輸送（近尾部磁気リコネクション</a:t>
            </a:r>
            <a:r>
              <a:rPr lang="en-US" altLang="ja-JP" dirty="0" smtClean="0">
                <a:latin typeface="Arial" charset="0"/>
              </a:rPr>
              <a:t>/</a:t>
            </a:r>
            <a:r>
              <a:rPr lang="ja-JP" altLang="en-US" b="1" dirty="0" smtClean="0">
                <a:solidFill>
                  <a:srgbClr val="FF0000"/>
                </a:solidFill>
                <a:latin typeface="Arial" charset="0"/>
              </a:rPr>
              <a:t>サブストーム</a:t>
            </a:r>
            <a:r>
              <a:rPr lang="ja-JP" altLang="en-US" dirty="0" smtClean="0">
                <a:latin typeface="Arial" charset="0"/>
              </a:rPr>
              <a:t>）は</a:t>
            </a:r>
            <a:r>
              <a:rPr lang="ja-JP" altLang="en-US" b="1" dirty="0" smtClean="0">
                <a:solidFill>
                  <a:srgbClr val="FF0000"/>
                </a:solidFill>
                <a:latin typeface="Arial" charset="0"/>
              </a:rPr>
              <a:t>磁気嵐</a:t>
            </a:r>
            <a:r>
              <a:rPr lang="ja-JP" altLang="en-US" dirty="0" smtClean="0">
                <a:latin typeface="Arial" charset="0"/>
              </a:rPr>
              <a:t>（リングカレント発達）にどれほどのインパクトがあるか</a:t>
            </a:r>
            <a:endParaRPr lang="en-US" altLang="ja-JP" dirty="0" smtClean="0">
              <a:latin typeface="Arial" charset="0"/>
            </a:endParaRPr>
          </a:p>
          <a:p>
            <a:pPr lvl="1"/>
            <a:r>
              <a:rPr lang="ja-JP" altLang="en-US" dirty="0" smtClean="0">
                <a:latin typeface="Arial" charset="0"/>
              </a:rPr>
              <a:t>リングカレントの強さは以下の２つの組み合わせで決まる</a:t>
            </a:r>
            <a:endParaRPr lang="en-US" altLang="ja-JP" dirty="0" smtClean="0">
              <a:latin typeface="Arial" charset="0"/>
            </a:endParaRPr>
          </a:p>
          <a:p>
            <a:pPr lvl="2"/>
            <a:r>
              <a:rPr lang="ja-JP" altLang="en-US" dirty="0" smtClean="0">
                <a:latin typeface="Arial" charset="0"/>
              </a:rPr>
              <a:t>ソースの強さ（プラズマ密度）＝粒子数増大の効果</a:t>
            </a:r>
            <a:endParaRPr lang="en-US" altLang="ja-JP" dirty="0" smtClean="0">
              <a:latin typeface="Arial" charset="0"/>
            </a:endParaRPr>
          </a:p>
          <a:p>
            <a:pPr lvl="2"/>
            <a:r>
              <a:rPr lang="ja-JP" altLang="en-US" dirty="0" smtClean="0">
                <a:latin typeface="Arial" charset="0"/>
              </a:rPr>
              <a:t>注入の強さ（太陽風電場・対流電場）＝粒子加熱の効果</a:t>
            </a:r>
            <a:endParaRPr lang="en-US" altLang="ja-JP" dirty="0" smtClean="0">
              <a:latin typeface="Arial" charset="0"/>
            </a:endParaRPr>
          </a:p>
          <a:p>
            <a:pPr>
              <a:buNone/>
            </a:pPr>
            <a:r>
              <a:rPr lang="ja-JP" altLang="en-US" sz="1600" dirty="0" smtClean="0">
                <a:latin typeface="Arial" charset="0"/>
              </a:rPr>
              <a:t>　　　　　　観測：</a:t>
            </a:r>
            <a:r>
              <a:rPr lang="en-US" altLang="ja-JP" sz="1600" dirty="0" smtClean="0">
                <a:latin typeface="Arial" charset="0"/>
              </a:rPr>
              <a:t>Thomsen et al.,1998</a:t>
            </a:r>
            <a:r>
              <a:rPr lang="ja-JP" altLang="en-US" sz="1600" dirty="0" smtClean="0">
                <a:latin typeface="Arial" charset="0"/>
              </a:rPr>
              <a:t>　</a:t>
            </a:r>
            <a:endParaRPr lang="en-US" altLang="ja-JP" sz="1600" dirty="0" smtClean="0">
              <a:latin typeface="Arial" charset="0"/>
            </a:endParaRPr>
          </a:p>
          <a:p>
            <a:pPr>
              <a:buNone/>
            </a:pPr>
            <a:r>
              <a:rPr lang="ja-JP" altLang="en-US" sz="1600" dirty="0" smtClean="0">
                <a:latin typeface="Arial" charset="0"/>
              </a:rPr>
              <a:t>　　　　　　数値計算：</a:t>
            </a:r>
            <a:r>
              <a:rPr lang="en-US" altLang="ja-JP" sz="1600" dirty="0" err="1" smtClean="0">
                <a:latin typeface="Arial" charset="0"/>
              </a:rPr>
              <a:t>Fok</a:t>
            </a:r>
            <a:r>
              <a:rPr lang="en-US" altLang="ja-JP" sz="1600" dirty="0" smtClean="0">
                <a:latin typeface="Arial" charset="0"/>
              </a:rPr>
              <a:t> et al.,1996; </a:t>
            </a:r>
            <a:r>
              <a:rPr lang="en-US" altLang="ja-JP" sz="1600" dirty="0" err="1" smtClean="0">
                <a:latin typeface="Arial" charset="0"/>
              </a:rPr>
              <a:t>Ebihara</a:t>
            </a:r>
            <a:r>
              <a:rPr lang="en-US" altLang="ja-JP" sz="1600" dirty="0" smtClean="0">
                <a:latin typeface="Arial" charset="0"/>
              </a:rPr>
              <a:t> et al.,2000;</a:t>
            </a:r>
          </a:p>
          <a:p>
            <a:pPr>
              <a:buNone/>
            </a:pPr>
            <a:endParaRPr lang="en-US" altLang="ja-JP" sz="1600" dirty="0" smtClean="0">
              <a:latin typeface="Arial" charset="0"/>
            </a:endParaRPr>
          </a:p>
          <a:p>
            <a:pPr>
              <a:buNone/>
            </a:pPr>
            <a:endParaRPr lang="en-US" altLang="ja-JP" sz="1600" dirty="0" smtClean="0">
              <a:latin typeface="Arial" charset="0"/>
            </a:endParaRPr>
          </a:p>
          <a:p>
            <a:pPr>
              <a:buNone/>
            </a:pPr>
            <a:endParaRPr lang="en-US" altLang="ja-JP" sz="1600" dirty="0" smtClean="0">
              <a:latin typeface="Arial" charset="0"/>
            </a:endParaRPr>
          </a:p>
          <a:p>
            <a:pPr>
              <a:buNone/>
            </a:pPr>
            <a:endParaRPr lang="en-US" altLang="ja-JP" sz="1600" dirty="0" smtClean="0">
              <a:latin typeface="Arial" charset="0"/>
            </a:endParaRPr>
          </a:p>
          <a:p>
            <a:pPr>
              <a:buNone/>
            </a:pPr>
            <a:endParaRPr lang="en-US" altLang="ja-JP" sz="1600" dirty="0" smtClean="0">
              <a:latin typeface="Arial" charset="0"/>
            </a:endParaRPr>
          </a:p>
          <a:p>
            <a:pPr>
              <a:buNone/>
            </a:pPr>
            <a:endParaRPr lang="en-US" altLang="ja-JP" dirty="0" smtClean="0">
              <a:latin typeface="Arial" charset="0"/>
            </a:endParaRPr>
          </a:p>
          <a:p>
            <a:pPr lvl="0">
              <a:defRPr/>
            </a:pPr>
            <a:r>
              <a:rPr lang="ja-JP" altLang="en-US" dirty="0" smtClean="0">
                <a:latin typeface="Arial" charset="0"/>
              </a:rPr>
              <a:t>巨視的に見ると</a:t>
            </a:r>
            <a:r>
              <a:rPr lang="en-US" altLang="ja-JP" dirty="0" smtClean="0">
                <a:latin typeface="Arial" charset="0"/>
              </a:rPr>
              <a:t>…</a:t>
            </a:r>
          </a:p>
          <a:p>
            <a:pPr lvl="1">
              <a:defRPr/>
            </a:pPr>
            <a:r>
              <a:rPr lang="ja-JP" altLang="en-US" dirty="0" smtClean="0">
                <a:latin typeface="Arial" charset="0"/>
              </a:rPr>
              <a:t>サブストーム：１～３時間、１日に数回　</a:t>
            </a:r>
            <a:r>
              <a:rPr lang="en-US" altLang="ja-JP" dirty="0" smtClean="0">
                <a:latin typeface="Arial" charset="0"/>
              </a:rPr>
              <a:t>10</a:t>
            </a:r>
            <a:r>
              <a:rPr lang="en-US" altLang="ja-JP" baseline="30000" dirty="0" smtClean="0">
                <a:latin typeface="Arial" charset="0"/>
              </a:rPr>
              <a:t>15</a:t>
            </a:r>
            <a:r>
              <a:rPr lang="en-US" altLang="ja-JP" dirty="0" smtClean="0">
                <a:latin typeface="Arial" charset="0"/>
              </a:rPr>
              <a:t>J</a:t>
            </a:r>
          </a:p>
          <a:p>
            <a:pPr lvl="1">
              <a:defRPr/>
            </a:pPr>
            <a:r>
              <a:rPr lang="ja-JP" altLang="en-US" dirty="0" smtClean="0">
                <a:latin typeface="Arial" charset="0"/>
              </a:rPr>
              <a:t>磁気嵐：１～３日、１ヵ月に１回　</a:t>
            </a:r>
            <a:r>
              <a:rPr lang="en-US" altLang="ja-JP" dirty="0" smtClean="0">
                <a:latin typeface="Arial" charset="0"/>
              </a:rPr>
              <a:t>10</a:t>
            </a:r>
            <a:r>
              <a:rPr lang="en-US" altLang="ja-JP" baseline="30000" dirty="0" smtClean="0">
                <a:latin typeface="Arial" charset="0"/>
              </a:rPr>
              <a:t>15</a:t>
            </a:r>
            <a:r>
              <a:rPr lang="en-US" altLang="ja-JP" dirty="0" smtClean="0">
                <a:latin typeface="Arial" charset="0"/>
              </a:rPr>
              <a:t>~10</a:t>
            </a:r>
            <a:r>
              <a:rPr lang="en-US" altLang="ja-JP" baseline="30000" dirty="0" smtClean="0">
                <a:latin typeface="Arial" charset="0"/>
              </a:rPr>
              <a:t>16</a:t>
            </a:r>
            <a:r>
              <a:rPr lang="en-US" altLang="ja-JP" dirty="0" smtClean="0">
                <a:latin typeface="Arial" charset="0"/>
              </a:rPr>
              <a:t>J</a:t>
            </a:r>
          </a:p>
          <a:p>
            <a:pPr lvl="0">
              <a:buNone/>
              <a:defRPr/>
            </a:pPr>
            <a:r>
              <a:rPr lang="ja-JP" altLang="en-US" dirty="0" smtClean="0">
                <a:latin typeface="Arial" charset="0"/>
              </a:rPr>
              <a:t>　　現象の規模やタイムスケールが異なるので、サブストームが磁気嵐を強く支配するとは考えにくい</a:t>
            </a:r>
            <a:endParaRPr lang="en-US" altLang="ja-JP" dirty="0" smtClean="0">
              <a:latin typeface="Arial" charset="0"/>
            </a:endParaRPr>
          </a:p>
        </p:txBody>
      </p:sp>
      <p:sp>
        <p:nvSpPr>
          <p:cNvPr id="2" name="タイトル 1"/>
          <p:cNvSpPr>
            <a:spLocks noGrp="1"/>
          </p:cNvSpPr>
          <p:nvPr>
            <p:ph type="title"/>
          </p:nvPr>
        </p:nvSpPr>
        <p:spPr/>
        <p:txBody>
          <a:bodyPr/>
          <a:lstStyle/>
          <a:p>
            <a:r>
              <a:rPr kumimoji="1" lang="ja-JP" altLang="en-US" dirty="0" smtClean="0"/>
              <a:t>内部磁気圏へのインパクト</a:t>
            </a:r>
            <a:endParaRPr kumimoji="1" lang="ja-JP" altLang="en-US" dirty="0"/>
          </a:p>
        </p:txBody>
      </p:sp>
      <p:pic>
        <p:nvPicPr>
          <p:cNvPr id="1026" name="Picture 2" descr="C:\Documents and Settings\izutsu\デスクトップ\000044.jpg"/>
          <p:cNvPicPr>
            <a:picLocks noChangeAspect="1" noChangeArrowheads="1"/>
          </p:cNvPicPr>
          <p:nvPr/>
        </p:nvPicPr>
        <p:blipFill>
          <a:blip r:embed="rId3"/>
          <a:srcRect/>
          <a:stretch>
            <a:fillRect/>
          </a:stretch>
        </p:blipFill>
        <p:spPr bwMode="auto">
          <a:xfrm>
            <a:off x="5429256" y="2633805"/>
            <a:ext cx="2428892" cy="2438269"/>
          </a:xfrm>
          <a:prstGeom prst="rect">
            <a:avLst/>
          </a:prstGeom>
          <a:noFill/>
        </p:spPr>
      </p:pic>
      <p:cxnSp>
        <p:nvCxnSpPr>
          <p:cNvPr id="8" name="直線矢印コネクタ 7"/>
          <p:cNvCxnSpPr/>
          <p:nvPr/>
        </p:nvCxnSpPr>
        <p:spPr>
          <a:xfrm rot="5400000">
            <a:off x="7501752" y="3885352"/>
            <a:ext cx="1143008"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9" name="テキスト ボックス 8"/>
          <p:cNvSpPr txBox="1"/>
          <p:nvPr/>
        </p:nvSpPr>
        <p:spPr>
          <a:xfrm>
            <a:off x="8143900" y="4386212"/>
            <a:ext cx="428628" cy="400110"/>
          </a:xfrm>
          <a:prstGeom prst="rect">
            <a:avLst/>
          </a:prstGeom>
          <a:noFill/>
        </p:spPr>
        <p:txBody>
          <a:bodyPr wrap="square" rtlCol="0">
            <a:spAutoFit/>
          </a:bodyPr>
          <a:lstStyle/>
          <a:p>
            <a:r>
              <a:rPr kumimoji="1" lang="en-US" altLang="ja-JP" sz="2000" b="1" dirty="0" smtClean="0"/>
              <a:t>E</a:t>
            </a:r>
            <a:endParaRPr kumimoji="1" lang="ja-JP" altLang="en-US" sz="2000" b="1" dirty="0"/>
          </a:p>
        </p:txBody>
      </p:sp>
      <p:sp>
        <p:nvSpPr>
          <p:cNvPr id="10" name="右矢印 9"/>
          <p:cNvSpPr/>
          <p:nvPr/>
        </p:nvSpPr>
        <p:spPr>
          <a:xfrm rot="10800000">
            <a:off x="7786710" y="3743270"/>
            <a:ext cx="642942"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8429652" y="3671832"/>
            <a:ext cx="571504" cy="400110"/>
          </a:xfrm>
          <a:prstGeom prst="rect">
            <a:avLst/>
          </a:prstGeom>
          <a:noFill/>
        </p:spPr>
        <p:txBody>
          <a:bodyPr wrap="square" rtlCol="0">
            <a:spAutoFit/>
          </a:bodyPr>
          <a:lstStyle/>
          <a:p>
            <a:r>
              <a:rPr kumimoji="1" lang="en-US" altLang="ja-JP" sz="2000" b="1" dirty="0" err="1" smtClean="0"/>
              <a:t>ExB</a:t>
            </a:r>
            <a:endParaRPr kumimoji="1" lang="ja-JP" altLang="en-US" sz="2000" b="1"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磁気リコネクションと磁気嵐の関係</a:t>
            </a:r>
            <a:endParaRPr kumimoji="1" lang="ja-JP" altLang="en-US" dirty="0"/>
          </a:p>
        </p:txBody>
      </p:sp>
      <p:sp>
        <p:nvSpPr>
          <p:cNvPr id="3" name="コンテンツ プレースホルダ 2"/>
          <p:cNvSpPr>
            <a:spLocks noGrp="1"/>
          </p:cNvSpPr>
          <p:nvPr>
            <p:ph idx="1"/>
          </p:nvPr>
        </p:nvSpPr>
        <p:spPr/>
        <p:txBody>
          <a:bodyPr/>
          <a:lstStyle/>
          <a:p>
            <a:r>
              <a:rPr lang="ja-JP" altLang="en-US" dirty="0" smtClean="0">
                <a:latin typeface="Arial" charset="0"/>
              </a:rPr>
              <a:t>数値計算</a:t>
            </a:r>
            <a:endParaRPr lang="en-US" altLang="ja-JP" dirty="0" smtClean="0">
              <a:latin typeface="Arial" charset="0"/>
            </a:endParaRPr>
          </a:p>
          <a:p>
            <a:pPr lvl="1"/>
            <a:r>
              <a:rPr lang="en-US" altLang="ja-JP" dirty="0" err="1" smtClean="0">
                <a:latin typeface="Arial" charset="0"/>
              </a:rPr>
              <a:t>Fok</a:t>
            </a:r>
            <a:r>
              <a:rPr lang="en-US" altLang="ja-JP" dirty="0" smtClean="0">
                <a:latin typeface="Arial" charset="0"/>
              </a:rPr>
              <a:t> et al. 1996,1999</a:t>
            </a:r>
            <a:r>
              <a:rPr lang="ja-JP" altLang="en-US" dirty="0" smtClean="0">
                <a:latin typeface="Arial" charset="0"/>
              </a:rPr>
              <a:t>：磁場の</a:t>
            </a:r>
            <a:r>
              <a:rPr lang="en-US" altLang="ja-JP" dirty="0" smtClean="0">
                <a:latin typeface="Arial" charset="0"/>
              </a:rPr>
              <a:t>stretching</a:t>
            </a:r>
            <a:r>
              <a:rPr lang="ja-JP" altLang="en-US" dirty="0" smtClean="0">
                <a:latin typeface="Arial" charset="0"/>
              </a:rPr>
              <a:t>と</a:t>
            </a:r>
            <a:r>
              <a:rPr lang="en-US" altLang="ja-JP" dirty="0" err="1" smtClean="0">
                <a:latin typeface="Arial" charset="0"/>
              </a:rPr>
              <a:t>dipolarization</a:t>
            </a:r>
            <a:endParaRPr lang="en-US" altLang="ja-JP" dirty="0" smtClean="0">
              <a:latin typeface="Arial" charset="0"/>
            </a:endParaRPr>
          </a:p>
          <a:p>
            <a:pPr lvl="2"/>
            <a:r>
              <a:rPr lang="ja-JP" altLang="en-US" dirty="0" smtClean="0">
                <a:latin typeface="Arial" charset="0"/>
              </a:rPr>
              <a:t>リングカレントの発達に大きく寄与するのは磁気圏対流 </a:t>
            </a:r>
            <a:r>
              <a:rPr lang="en-US" altLang="ja-JP" dirty="0" smtClean="0">
                <a:latin typeface="Arial" charset="0"/>
                <a:sym typeface="Wingdings" pitchFamily="2" charset="2"/>
              </a:rPr>
              <a:t></a:t>
            </a:r>
          </a:p>
          <a:p>
            <a:pPr lvl="2"/>
            <a:r>
              <a:rPr lang="ja-JP" altLang="en-US" dirty="0" smtClean="0">
                <a:latin typeface="Arial" charset="0"/>
                <a:sym typeface="Wingdings" pitchFamily="2" charset="2"/>
              </a:rPr>
              <a:t>対流の強さにより、</a:t>
            </a:r>
            <a:r>
              <a:rPr lang="en-US" altLang="ja-JP" dirty="0" smtClean="0">
                <a:latin typeface="Arial" charset="0"/>
                <a:sym typeface="Wingdings" pitchFamily="2" charset="2"/>
              </a:rPr>
              <a:t>MRX</a:t>
            </a:r>
            <a:r>
              <a:rPr lang="ja-JP" altLang="en-US" dirty="0" smtClean="0">
                <a:latin typeface="Arial" charset="0"/>
                <a:sym typeface="Wingdings" pitchFamily="2" charset="2"/>
              </a:rPr>
              <a:t>の効果も変わる</a:t>
            </a:r>
            <a:endParaRPr lang="en-US" altLang="ja-JP" dirty="0" smtClean="0">
              <a:latin typeface="Arial" charset="0"/>
              <a:sym typeface="Wingdings" pitchFamily="2" charset="2"/>
            </a:endParaRPr>
          </a:p>
          <a:p>
            <a:pPr lvl="1"/>
            <a:r>
              <a:rPr lang="en-US" altLang="ja-JP" dirty="0" err="1" smtClean="0">
                <a:latin typeface="Arial" charset="0"/>
                <a:sym typeface="Wingdings" pitchFamily="2" charset="2"/>
              </a:rPr>
              <a:t>Taktakishvili</a:t>
            </a:r>
            <a:r>
              <a:rPr lang="en-US" altLang="ja-JP" dirty="0" smtClean="0">
                <a:latin typeface="Arial" charset="0"/>
                <a:sym typeface="Wingdings" pitchFamily="2" charset="2"/>
              </a:rPr>
              <a:t> et al., 2007</a:t>
            </a:r>
            <a:r>
              <a:rPr lang="ja-JP" altLang="en-US" dirty="0" smtClean="0">
                <a:latin typeface="Arial" charset="0"/>
                <a:sym typeface="Wingdings" pitchFamily="2" charset="2"/>
              </a:rPr>
              <a:t>：</a:t>
            </a:r>
            <a:r>
              <a:rPr lang="en-US" altLang="ja-JP" dirty="0" smtClean="0">
                <a:latin typeface="Arial" charset="0"/>
                <a:sym typeface="Wingdings" pitchFamily="2" charset="2"/>
              </a:rPr>
              <a:t>quasi-periodic MRX</a:t>
            </a:r>
          </a:p>
          <a:p>
            <a:pPr lvl="2"/>
            <a:r>
              <a:rPr lang="ja-JP" altLang="en-US" dirty="0" smtClean="0">
                <a:latin typeface="Arial" charset="0"/>
                <a:sym typeface="Wingdings" pitchFamily="2" charset="2"/>
              </a:rPr>
              <a:t>複数</a:t>
            </a:r>
            <a:r>
              <a:rPr lang="en-US" altLang="ja-JP" dirty="0" smtClean="0">
                <a:latin typeface="Arial" charset="0"/>
                <a:sym typeface="Wingdings" pitchFamily="2" charset="2"/>
              </a:rPr>
              <a:t>MRX</a:t>
            </a:r>
            <a:r>
              <a:rPr lang="ja-JP" altLang="en-US" dirty="0" smtClean="0">
                <a:latin typeface="Arial" charset="0"/>
                <a:sym typeface="Wingdings" pitchFamily="2" charset="2"/>
              </a:rPr>
              <a:t>（２時間で５発）で</a:t>
            </a:r>
            <a:r>
              <a:rPr lang="en-US" altLang="ja-JP" dirty="0" err="1" smtClean="0"/>
              <a:t>Dst</a:t>
            </a:r>
            <a:r>
              <a:rPr lang="en-US" altLang="ja-JP" dirty="0" smtClean="0"/>
              <a:t>(min)=</a:t>
            </a:r>
            <a:r>
              <a:rPr lang="ja-JP" altLang="en-US" dirty="0" smtClean="0"/>
              <a:t> − </a:t>
            </a:r>
            <a:r>
              <a:rPr lang="en-US" altLang="ja-JP" dirty="0" smtClean="0"/>
              <a:t>80nT</a:t>
            </a:r>
            <a:r>
              <a:rPr lang="ja-JP" altLang="en-US" dirty="0" smtClean="0"/>
              <a:t>の中規模磁気嵐 </a:t>
            </a:r>
            <a:r>
              <a:rPr lang="en-US" altLang="ja-JP" dirty="0" smtClean="0">
                <a:sym typeface="Wingdings" pitchFamily="2" charset="2"/>
              </a:rPr>
              <a:t></a:t>
            </a:r>
            <a:endParaRPr lang="en-US" altLang="ja-JP" dirty="0" smtClean="0"/>
          </a:p>
          <a:p>
            <a:pPr lvl="2"/>
            <a:r>
              <a:rPr lang="en-US" altLang="ja-JP" dirty="0" smtClean="0">
                <a:latin typeface="Arial" charset="0"/>
                <a:sym typeface="Wingdings" pitchFamily="2" charset="2"/>
              </a:rPr>
              <a:t>Y</a:t>
            </a:r>
            <a:r>
              <a:rPr lang="ja-JP" altLang="en-US" dirty="0" smtClean="0">
                <a:latin typeface="Arial" charset="0"/>
                <a:sym typeface="Wingdings" pitchFamily="2" charset="2"/>
              </a:rPr>
              <a:t>方向に</a:t>
            </a:r>
            <a:r>
              <a:rPr lang="en-US" altLang="ja-JP" dirty="0" smtClean="0"/>
              <a:t>±</a:t>
            </a:r>
            <a:r>
              <a:rPr lang="ja-JP" altLang="en-US" dirty="0" smtClean="0"/>
              <a:t>数</a:t>
            </a:r>
            <a:r>
              <a:rPr lang="en-US" altLang="ja-JP" dirty="0" smtClean="0"/>
              <a:t>Re</a:t>
            </a:r>
            <a:r>
              <a:rPr lang="ja-JP" altLang="en-US" dirty="0" smtClean="0"/>
              <a:t>の</a:t>
            </a:r>
            <a:r>
              <a:rPr lang="ja-JP" altLang="en-US" dirty="0" smtClean="0">
                <a:latin typeface="Arial" charset="0"/>
                <a:sym typeface="Wingdings" pitchFamily="2" charset="2"/>
              </a:rPr>
              <a:t>広範囲の</a:t>
            </a:r>
            <a:r>
              <a:rPr lang="en-US" altLang="ja-JP" dirty="0" smtClean="0">
                <a:latin typeface="Arial" charset="0"/>
                <a:sym typeface="Wingdings" pitchFamily="2" charset="2"/>
              </a:rPr>
              <a:t>MRX</a:t>
            </a:r>
          </a:p>
        </p:txBody>
      </p:sp>
      <p:pic>
        <p:nvPicPr>
          <p:cNvPr id="4098" name="Picture 2" descr="C:\Documents and Settings\izutsu\デスクトップ\000048.jpg"/>
          <p:cNvPicPr>
            <a:picLocks noChangeAspect="1" noChangeArrowheads="1"/>
          </p:cNvPicPr>
          <p:nvPr/>
        </p:nvPicPr>
        <p:blipFill>
          <a:blip r:embed="rId2"/>
          <a:srcRect/>
          <a:stretch>
            <a:fillRect/>
          </a:stretch>
        </p:blipFill>
        <p:spPr bwMode="auto">
          <a:xfrm>
            <a:off x="71406" y="3575419"/>
            <a:ext cx="3500462" cy="3211168"/>
          </a:xfrm>
          <a:prstGeom prst="rect">
            <a:avLst/>
          </a:prstGeom>
          <a:noFill/>
        </p:spPr>
      </p:pic>
      <p:pic>
        <p:nvPicPr>
          <p:cNvPr id="4099" name="Picture 3" descr="C:\Documents and Settings\izutsu\デスクトップ\RX&amp;RC_Taktakishvili2007.jpg"/>
          <p:cNvPicPr>
            <a:picLocks noChangeAspect="1" noChangeArrowheads="1"/>
          </p:cNvPicPr>
          <p:nvPr/>
        </p:nvPicPr>
        <p:blipFill>
          <a:blip r:embed="rId3"/>
          <a:srcRect/>
          <a:stretch>
            <a:fillRect/>
          </a:stretch>
        </p:blipFill>
        <p:spPr bwMode="auto">
          <a:xfrm>
            <a:off x="6643702" y="2928934"/>
            <a:ext cx="2421954" cy="2202302"/>
          </a:xfrm>
          <a:prstGeom prst="rect">
            <a:avLst/>
          </a:prstGeom>
          <a:noFill/>
        </p:spPr>
      </p:pic>
      <p:pic>
        <p:nvPicPr>
          <p:cNvPr id="4100" name="Picture 4" descr="C:\Documents and Settings\izutsu\デスクトップ\RX&amp;RE_Dst_Taktakishvili2007.jpg"/>
          <p:cNvPicPr>
            <a:picLocks noChangeAspect="1" noChangeArrowheads="1"/>
          </p:cNvPicPr>
          <p:nvPr/>
        </p:nvPicPr>
        <p:blipFill>
          <a:blip r:embed="rId4"/>
          <a:srcRect/>
          <a:stretch>
            <a:fillRect/>
          </a:stretch>
        </p:blipFill>
        <p:spPr bwMode="auto">
          <a:xfrm>
            <a:off x="3600448" y="4643446"/>
            <a:ext cx="4257700" cy="2159703"/>
          </a:xfrm>
          <a:prstGeom prst="rect">
            <a:avLst/>
          </a:prstGeom>
          <a:noFill/>
        </p:spPr>
      </p:pic>
      <p:sp>
        <p:nvSpPr>
          <p:cNvPr id="7" name="テキスト ボックス 6"/>
          <p:cNvSpPr txBox="1"/>
          <p:nvPr/>
        </p:nvSpPr>
        <p:spPr>
          <a:xfrm>
            <a:off x="142844" y="3273982"/>
            <a:ext cx="1643074" cy="369332"/>
          </a:xfrm>
          <a:prstGeom prst="rect">
            <a:avLst/>
          </a:prstGeom>
          <a:noFill/>
        </p:spPr>
        <p:txBody>
          <a:bodyPr wrap="square" rtlCol="0">
            <a:spAutoFit/>
          </a:bodyPr>
          <a:lstStyle/>
          <a:p>
            <a:r>
              <a:rPr kumimoji="1" lang="en-US" altLang="ja-JP" dirty="0" err="1" smtClean="0"/>
              <a:t>Fok</a:t>
            </a:r>
            <a:r>
              <a:rPr kumimoji="1" lang="en-US" altLang="ja-JP" dirty="0" smtClean="0"/>
              <a:t> et al., 1999</a:t>
            </a:r>
            <a:endParaRPr kumimoji="1" lang="ja-JP" altLang="en-US" dirty="0"/>
          </a:p>
        </p:txBody>
      </p:sp>
      <p:sp>
        <p:nvSpPr>
          <p:cNvPr id="8" name="テキスト ボックス 7"/>
          <p:cNvSpPr txBox="1"/>
          <p:nvPr/>
        </p:nvSpPr>
        <p:spPr>
          <a:xfrm>
            <a:off x="4286248" y="3988362"/>
            <a:ext cx="2428892" cy="369332"/>
          </a:xfrm>
          <a:prstGeom prst="rect">
            <a:avLst/>
          </a:prstGeom>
          <a:noFill/>
        </p:spPr>
        <p:txBody>
          <a:bodyPr wrap="square" rtlCol="0">
            <a:spAutoFit/>
          </a:bodyPr>
          <a:lstStyle/>
          <a:p>
            <a:r>
              <a:rPr lang="en-US" altLang="ja-JP" dirty="0" err="1" smtClean="0"/>
              <a:t>Taktakishvili</a:t>
            </a:r>
            <a:r>
              <a:rPr kumimoji="1" lang="en-US" altLang="ja-JP" dirty="0" smtClean="0"/>
              <a:t> et al., 1999</a:t>
            </a:r>
            <a:endParaRPr kumimoji="1" lang="ja-JP" alt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磁気リコネクションと磁気嵐の関係</a:t>
            </a:r>
            <a:endParaRPr kumimoji="1" lang="ja-JP" altLang="en-US" dirty="0"/>
          </a:p>
        </p:txBody>
      </p:sp>
      <p:sp>
        <p:nvSpPr>
          <p:cNvPr id="3" name="コンテンツ プレースホルダ 2"/>
          <p:cNvSpPr>
            <a:spLocks noGrp="1"/>
          </p:cNvSpPr>
          <p:nvPr>
            <p:ph idx="1"/>
          </p:nvPr>
        </p:nvSpPr>
        <p:spPr/>
        <p:txBody>
          <a:bodyPr/>
          <a:lstStyle/>
          <a:p>
            <a:pPr>
              <a:buBlip>
                <a:blip r:embed="rId2"/>
              </a:buBlip>
            </a:pPr>
            <a:r>
              <a:rPr lang="ja-JP" altLang="en-US" dirty="0" smtClean="0">
                <a:latin typeface="Arial" charset="0"/>
              </a:rPr>
              <a:t>観測</a:t>
            </a:r>
            <a:endParaRPr lang="en-US" altLang="ja-JP" dirty="0" smtClean="0">
              <a:latin typeface="Arial" charset="0"/>
            </a:endParaRPr>
          </a:p>
          <a:p>
            <a:pPr lvl="1"/>
            <a:r>
              <a:rPr lang="ja-JP" altLang="en-US" dirty="0" smtClean="0">
                <a:latin typeface="Arial" charset="0"/>
              </a:rPr>
              <a:t>本研究：磁気リコネクション（高速流）による低温高密度粒子の注入</a:t>
            </a:r>
            <a:endParaRPr lang="en-US" altLang="ja-JP" dirty="0" smtClean="0">
              <a:latin typeface="Arial" charset="0"/>
            </a:endParaRPr>
          </a:p>
          <a:p>
            <a:pPr lvl="2"/>
            <a:r>
              <a:rPr lang="ja-JP" altLang="en-US" dirty="0" smtClean="0">
                <a:latin typeface="Arial" charset="0"/>
              </a:rPr>
              <a:t>高密度なイオンをより地球付近まで輸送できる</a:t>
            </a:r>
            <a:r>
              <a:rPr lang="en-US" altLang="ja-JP" dirty="0" smtClean="0">
                <a:latin typeface="Arial" charset="0"/>
              </a:rPr>
              <a:t> </a:t>
            </a:r>
            <a:r>
              <a:rPr lang="en-US" altLang="ja-JP" dirty="0" smtClean="0">
                <a:latin typeface="Arial" charset="0"/>
                <a:sym typeface="Wingdings" pitchFamily="2" charset="2"/>
              </a:rPr>
              <a:t></a:t>
            </a:r>
          </a:p>
          <a:p>
            <a:pPr lvl="3"/>
            <a:r>
              <a:rPr lang="ja-JP" altLang="en-US" dirty="0" smtClean="0">
                <a:latin typeface="Arial" charset="0"/>
                <a:sym typeface="Wingdings" pitchFamily="2" charset="2"/>
              </a:rPr>
              <a:t>高温低密度プラズマだと</a:t>
            </a:r>
            <a:r>
              <a:rPr lang="en-US" altLang="ja-JP" dirty="0" smtClean="0">
                <a:latin typeface="Arial" charset="0"/>
                <a:sym typeface="Wingdings" pitchFamily="2" charset="2"/>
              </a:rPr>
              <a:t>L=6~8</a:t>
            </a:r>
            <a:r>
              <a:rPr lang="ja-JP" altLang="en-US" dirty="0" smtClean="0">
                <a:latin typeface="Arial" charset="0"/>
                <a:sym typeface="Wingdings" pitchFamily="2" charset="2"/>
              </a:rPr>
              <a:t>の外側（</a:t>
            </a:r>
            <a:r>
              <a:rPr lang="en-US" altLang="ja-JP" dirty="0" err="1" smtClean="0">
                <a:latin typeface="Arial" charset="0"/>
                <a:sym typeface="Wingdings" pitchFamily="2" charset="2"/>
              </a:rPr>
              <a:t>Taktakishvili</a:t>
            </a:r>
            <a:r>
              <a:rPr lang="en-US" altLang="ja-JP" dirty="0" smtClean="0">
                <a:latin typeface="Arial" charset="0"/>
                <a:sym typeface="Wingdings" pitchFamily="2" charset="2"/>
              </a:rPr>
              <a:t> et al., 2007</a:t>
            </a:r>
            <a:r>
              <a:rPr lang="ja-JP" altLang="en-US" dirty="0" smtClean="0">
                <a:latin typeface="Arial" charset="0"/>
                <a:sym typeface="Wingdings" pitchFamily="2" charset="2"/>
              </a:rPr>
              <a:t>）</a:t>
            </a:r>
            <a:endParaRPr lang="en-US" altLang="ja-JP" dirty="0" smtClean="0">
              <a:latin typeface="Arial" charset="0"/>
            </a:endParaRPr>
          </a:p>
          <a:p>
            <a:pPr lvl="3"/>
            <a:r>
              <a:rPr lang="ja-JP" altLang="en-US" dirty="0" smtClean="0">
                <a:latin typeface="Arial" charset="0"/>
              </a:rPr>
              <a:t>２回目以降は高温低密度プラズマ</a:t>
            </a:r>
            <a:r>
              <a:rPr lang="en-US" altLang="ja-JP" dirty="0" smtClean="0">
                <a:latin typeface="Arial" charset="0"/>
                <a:sym typeface="Wingdings" pitchFamily="2" charset="2"/>
              </a:rPr>
              <a:t></a:t>
            </a:r>
            <a:r>
              <a:rPr lang="ja-JP" altLang="en-US" dirty="0" smtClean="0">
                <a:latin typeface="Arial" charset="0"/>
                <a:sym typeface="Wingdings" pitchFamily="2" charset="2"/>
              </a:rPr>
              <a:t> </a:t>
            </a:r>
            <a:r>
              <a:rPr lang="en-US" altLang="ja-JP" dirty="0" smtClean="0">
                <a:latin typeface="Arial" charset="0"/>
                <a:sym typeface="Wingdings" pitchFamily="2" charset="2"/>
              </a:rPr>
              <a:t>&amp; </a:t>
            </a:r>
            <a:r>
              <a:rPr lang="ja-JP" altLang="en-US" dirty="0" smtClean="0">
                <a:latin typeface="Arial" charset="0"/>
                <a:sym typeface="Wingdings" pitchFamily="2" charset="2"/>
              </a:rPr>
              <a:t>双極子化した磁場</a:t>
            </a:r>
            <a:r>
              <a:rPr lang="en-US" altLang="ja-JP" dirty="0" smtClean="0">
                <a:latin typeface="Arial" charset="0"/>
                <a:sym typeface="Wingdings" pitchFamily="2" charset="2"/>
              </a:rPr>
              <a:t></a:t>
            </a:r>
          </a:p>
          <a:p>
            <a:pPr lvl="3"/>
            <a:endParaRPr lang="en-US" altLang="ja-JP" dirty="0" smtClean="0">
              <a:latin typeface="Arial" charset="0"/>
              <a:sym typeface="Wingdings" pitchFamily="2" charset="2"/>
            </a:endParaRPr>
          </a:p>
          <a:p>
            <a:pPr lvl="2"/>
            <a:r>
              <a:rPr lang="ja-JP" altLang="en-US" dirty="0" smtClean="0">
                <a:latin typeface="Arial" charset="0"/>
                <a:sym typeface="Wingdings" pitchFamily="2" charset="2"/>
              </a:rPr>
              <a:t>リングカレントの微細構造（</a:t>
            </a:r>
            <a:r>
              <a:rPr lang="en-US" altLang="ja-JP" dirty="0" err="1" smtClean="0">
                <a:latin typeface="Arial" charset="0"/>
                <a:sym typeface="Wingdings" pitchFamily="2" charset="2"/>
              </a:rPr>
              <a:t>Ebihara</a:t>
            </a:r>
            <a:r>
              <a:rPr lang="en-US" altLang="ja-JP" dirty="0" smtClean="0">
                <a:latin typeface="Arial" charset="0"/>
                <a:sym typeface="Wingdings" pitchFamily="2" charset="2"/>
              </a:rPr>
              <a:t> et al., 2009JPGU</a:t>
            </a:r>
            <a:r>
              <a:rPr lang="ja-JP" altLang="en-US" dirty="0" smtClean="0">
                <a:latin typeface="Arial" charset="0"/>
                <a:sym typeface="Wingdings" pitchFamily="2" charset="2"/>
              </a:rPr>
              <a:t>）と関連があるかもしれない</a:t>
            </a:r>
            <a:endParaRPr lang="en-US" altLang="ja-JP" dirty="0" smtClean="0">
              <a:latin typeface="Arial" charset="0"/>
              <a:sym typeface="Wingdings" pitchFamily="2" charset="2"/>
            </a:endParaRPr>
          </a:p>
          <a:p>
            <a:pPr lvl="2">
              <a:buFont typeface="Arial" charset="0"/>
              <a:buNone/>
            </a:pPr>
            <a:r>
              <a:rPr lang="en-US" altLang="ja-JP" dirty="0" smtClean="0">
                <a:latin typeface="Arial" charset="0"/>
                <a:sym typeface="Wingdings" pitchFamily="2" charset="2"/>
              </a:rPr>
              <a:t> future work: LANL</a:t>
            </a:r>
            <a:r>
              <a:rPr lang="ja-JP" altLang="en-US" dirty="0" smtClean="0">
                <a:latin typeface="Arial" charset="0"/>
                <a:sym typeface="Wingdings" pitchFamily="2" charset="2"/>
              </a:rPr>
              <a:t>データを境界条件として数値計算して定量的評価</a:t>
            </a:r>
            <a:endParaRPr lang="en-US" altLang="ja-JP" dirty="0" smtClean="0">
              <a:latin typeface="Arial" charset="0"/>
              <a:sym typeface="Wingdings" pitchFamily="2" charset="2"/>
            </a:endParaRPr>
          </a:p>
          <a:p>
            <a:pPr lvl="2">
              <a:buFont typeface="Arial" charset="0"/>
              <a:buNone/>
            </a:pPr>
            <a:r>
              <a:rPr lang="ja-JP" altLang="en-US" dirty="0" smtClean="0">
                <a:latin typeface="Arial" charset="0"/>
                <a:sym typeface="Wingdings" pitchFamily="2" charset="2"/>
              </a:rPr>
              <a:t>　　（名大 海老原さんの協力）</a:t>
            </a:r>
          </a:p>
          <a:p>
            <a:pPr lvl="2"/>
            <a:endParaRPr lang="en-US" altLang="ja-JP" dirty="0" smtClean="0">
              <a:latin typeface="Arial" charset="0"/>
              <a:sym typeface="Wingdings" pitchFamily="2" charset="2"/>
            </a:endParaRPr>
          </a:p>
          <a:p>
            <a:pPr lvl="1"/>
            <a:r>
              <a:rPr lang="en-US" altLang="ja-JP" dirty="0" err="1" smtClean="0">
                <a:latin typeface="Arial" charset="0"/>
                <a:sym typeface="Wingdings" pitchFamily="2" charset="2"/>
              </a:rPr>
              <a:t>Zong</a:t>
            </a:r>
            <a:r>
              <a:rPr lang="en-US" altLang="ja-JP" dirty="0" smtClean="0">
                <a:latin typeface="Arial" charset="0"/>
                <a:sym typeface="Wingdings" pitchFamily="2" charset="2"/>
              </a:rPr>
              <a:t> et al., 2008</a:t>
            </a:r>
          </a:p>
          <a:p>
            <a:pPr lvl="2"/>
            <a:r>
              <a:rPr lang="ja-JP" altLang="en-US" dirty="0" smtClean="0">
                <a:latin typeface="Arial" charset="0"/>
                <a:sym typeface="Wingdings" pitchFamily="2" charset="2"/>
              </a:rPr>
              <a:t>酸素イオンの詰まった高速流が内部磁気圏まで到達して、リングカレントに酸素を供給できる</a:t>
            </a:r>
            <a:endParaRPr lang="en-US" altLang="ja-JP" dirty="0" smtClean="0">
              <a:latin typeface="Arial" charset="0"/>
              <a:sym typeface="Wingdings" pitchFamily="2" charset="2"/>
            </a:endParaRPr>
          </a:p>
          <a:p>
            <a:pPr lvl="2">
              <a:buNone/>
            </a:pPr>
            <a:r>
              <a:rPr lang="ja-JP" altLang="en-US" dirty="0" smtClean="0">
                <a:latin typeface="Arial" charset="0"/>
                <a:sym typeface="Wingdings" pitchFamily="2" charset="2"/>
              </a:rPr>
              <a:t>　　（ひとつの輸送経路としての提案で定量的な評価はなし）</a:t>
            </a:r>
            <a:endParaRPr lang="en-US" altLang="ja-JP" dirty="0" smtClean="0">
              <a:latin typeface="Arial" charset="0"/>
              <a:sym typeface="Wingdings" pitchFamily="2" charset="2"/>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3.1</a:t>
            </a:r>
            <a:r>
              <a:rPr kumimoji="1" lang="ja-JP" altLang="en-US" dirty="0" smtClean="0"/>
              <a:t>のまとめ：磁気リコネクションと磁気嵐</a:t>
            </a:r>
            <a:endParaRPr kumimoji="1" lang="ja-JP" altLang="en-US" dirty="0"/>
          </a:p>
        </p:txBody>
      </p:sp>
      <p:sp>
        <p:nvSpPr>
          <p:cNvPr id="3" name="コンテンツ プレースホルダ 2"/>
          <p:cNvSpPr>
            <a:spLocks noGrp="1"/>
          </p:cNvSpPr>
          <p:nvPr>
            <p:ph idx="1"/>
          </p:nvPr>
        </p:nvSpPr>
        <p:spPr/>
        <p:txBody>
          <a:bodyPr>
            <a:normAutofit/>
          </a:bodyPr>
          <a:lstStyle/>
          <a:p>
            <a:r>
              <a:rPr lang="ja-JP" altLang="en-US" dirty="0" smtClean="0"/>
              <a:t>エネルギー・時間スケール </a:t>
            </a:r>
            <a:r>
              <a:rPr lang="en-US" altLang="ja-JP" dirty="0" smtClean="0">
                <a:sym typeface="Wingdings" pitchFamily="2" charset="2"/>
              </a:rPr>
              <a:t> </a:t>
            </a:r>
          </a:p>
          <a:p>
            <a:r>
              <a:rPr lang="ja-JP" altLang="en-US" dirty="0" smtClean="0">
                <a:sym typeface="Wingdings" pitchFamily="2" charset="2"/>
              </a:rPr>
              <a:t>数値計算 </a:t>
            </a:r>
            <a:r>
              <a:rPr lang="en-US" altLang="ja-JP" dirty="0" smtClean="0">
                <a:sym typeface="Wingdings" pitchFamily="2" charset="2"/>
              </a:rPr>
              <a:t> </a:t>
            </a:r>
          </a:p>
          <a:p>
            <a:r>
              <a:rPr lang="ja-JP" altLang="en-US" dirty="0" smtClean="0">
                <a:sym typeface="Wingdings" pitchFamily="2" charset="2"/>
              </a:rPr>
              <a:t>観測 </a:t>
            </a:r>
            <a:r>
              <a:rPr lang="en-US" altLang="ja-JP" dirty="0" smtClean="0">
                <a:sym typeface="Wingdings" pitchFamily="2" charset="2"/>
              </a:rPr>
              <a:t> </a:t>
            </a:r>
            <a:r>
              <a:rPr lang="ja-JP" altLang="en-US" dirty="0" smtClean="0">
                <a:sym typeface="Wingdings" pitchFamily="2" charset="2"/>
              </a:rPr>
              <a:t>内部磁気圏まで輸送されるパスがあることが示されつつあるが　その効果の定量的な議論はない </a:t>
            </a:r>
            <a:r>
              <a:rPr lang="en-US" altLang="ja-JP" dirty="0" smtClean="0">
                <a:sym typeface="Wingdings" pitchFamily="2" charset="2"/>
              </a:rPr>
              <a:t></a:t>
            </a:r>
          </a:p>
          <a:p>
            <a:pPr>
              <a:buNone/>
            </a:pPr>
            <a:endParaRPr kumimoji="1" lang="en-US" altLang="ja-JP" dirty="0" smtClean="0">
              <a:sym typeface="Wingdings" pitchFamily="2" charset="2"/>
            </a:endParaRPr>
          </a:p>
          <a:p>
            <a:r>
              <a:rPr lang="ja-JP" altLang="en-US" dirty="0" smtClean="0">
                <a:sym typeface="Wingdings" pitchFamily="2" charset="2"/>
              </a:rPr>
              <a:t>妄想</a:t>
            </a:r>
            <a:endParaRPr lang="en-US" altLang="ja-JP" dirty="0" smtClean="0">
              <a:sym typeface="Wingdings" pitchFamily="2" charset="2"/>
            </a:endParaRPr>
          </a:p>
          <a:p>
            <a:pPr lvl="1">
              <a:buNone/>
            </a:pPr>
            <a:r>
              <a:rPr lang="ja-JP" altLang="en-US" dirty="0" smtClean="0">
                <a:sym typeface="Wingdings" pitchFamily="2" charset="2"/>
              </a:rPr>
              <a:t>データ：</a:t>
            </a:r>
            <a:r>
              <a:rPr lang="en-US" altLang="ja-JP" dirty="0" smtClean="0">
                <a:sym typeface="Wingdings" pitchFamily="2" charset="2"/>
              </a:rPr>
              <a:t>CIR</a:t>
            </a:r>
            <a:r>
              <a:rPr lang="ja-JP" altLang="en-US" dirty="0" smtClean="0">
                <a:sym typeface="Wingdings" pitchFamily="2" charset="2"/>
              </a:rPr>
              <a:t>が来たが磁気嵐は起きなかった</a:t>
            </a:r>
            <a:endParaRPr lang="en-US" altLang="ja-JP" dirty="0" smtClean="0">
              <a:sym typeface="Wingdings" pitchFamily="2" charset="2"/>
            </a:endParaRPr>
          </a:p>
          <a:p>
            <a:pPr lvl="1"/>
            <a:r>
              <a:rPr lang="en-US" altLang="ja-JP" dirty="0" smtClean="0">
                <a:sym typeface="Wingdings" pitchFamily="2" charset="2"/>
              </a:rPr>
              <a:t>MRX</a:t>
            </a:r>
            <a:r>
              <a:rPr kumimoji="1" lang="ja-JP" altLang="en-US" dirty="0" smtClean="0">
                <a:sym typeface="Wingdings" pitchFamily="2" charset="2"/>
              </a:rPr>
              <a:t>により、尾部のプラズマを強く内部へ押し込む</a:t>
            </a:r>
            <a:endParaRPr kumimoji="1" lang="en-US" altLang="ja-JP" dirty="0" smtClean="0">
              <a:sym typeface="Wingdings" pitchFamily="2" charset="2"/>
            </a:endParaRPr>
          </a:p>
          <a:p>
            <a:pPr lvl="1"/>
            <a:r>
              <a:rPr lang="en-US" altLang="ja-JP" dirty="0" smtClean="0">
                <a:sym typeface="Wingdings" pitchFamily="2" charset="2"/>
              </a:rPr>
              <a:t>MRX</a:t>
            </a:r>
            <a:r>
              <a:rPr lang="ja-JP" altLang="en-US" dirty="0" smtClean="0">
                <a:sym typeface="Wingdings" pitchFamily="2" charset="2"/>
              </a:rPr>
              <a:t>により、尾部のプラズマを反地球方向へ解放してしまう</a:t>
            </a:r>
            <a:endParaRPr lang="en-US" altLang="ja-JP" dirty="0" smtClean="0">
              <a:sym typeface="Wingdings" pitchFamily="2" charset="2"/>
            </a:endParaRPr>
          </a:p>
          <a:p>
            <a:pPr lvl="1">
              <a:buNone/>
            </a:pPr>
            <a:endParaRPr lang="en-US" altLang="ja-JP" dirty="0" smtClean="0">
              <a:sym typeface="Wingdings" pitchFamily="2" charset="2"/>
            </a:endParaRPr>
          </a:p>
          <a:p>
            <a:pPr lvl="1">
              <a:buNone/>
            </a:pPr>
            <a:r>
              <a:rPr lang="ja-JP" altLang="en-US" dirty="0" smtClean="0">
                <a:sym typeface="Wingdings" pitchFamily="2" charset="2"/>
              </a:rPr>
              <a:t>磁気圏対流が低温高密度プラズマ</a:t>
            </a:r>
            <a:endParaRPr lang="en-US" altLang="ja-JP" dirty="0" smtClean="0">
              <a:sym typeface="Wingdings" pitchFamily="2" charset="2"/>
            </a:endParaRPr>
          </a:p>
          <a:p>
            <a:pPr lvl="1">
              <a:buNone/>
            </a:pPr>
            <a:r>
              <a:rPr lang="ja-JP" altLang="en-US" dirty="0" smtClean="0">
                <a:sym typeface="Wingdings" pitchFamily="2" charset="2"/>
              </a:rPr>
              <a:t>を輸送する前にリコネクションが起</a:t>
            </a:r>
            <a:endParaRPr lang="en-US" altLang="ja-JP" dirty="0" smtClean="0">
              <a:sym typeface="Wingdings" pitchFamily="2" charset="2"/>
            </a:endParaRPr>
          </a:p>
          <a:p>
            <a:pPr lvl="1">
              <a:buNone/>
            </a:pPr>
            <a:r>
              <a:rPr lang="ja-JP" altLang="en-US" dirty="0" smtClean="0">
                <a:sym typeface="Wingdings" pitchFamily="2" charset="2"/>
              </a:rPr>
              <a:t>きてしまいリングカレント発達が妨</a:t>
            </a:r>
            <a:endParaRPr lang="en-US" altLang="ja-JP" dirty="0" smtClean="0">
              <a:sym typeface="Wingdings" pitchFamily="2" charset="2"/>
            </a:endParaRPr>
          </a:p>
          <a:p>
            <a:pPr lvl="1">
              <a:buNone/>
            </a:pPr>
            <a:r>
              <a:rPr lang="ja-JP" altLang="en-US" dirty="0" err="1" smtClean="0">
                <a:sym typeface="Wingdings" pitchFamily="2" charset="2"/>
              </a:rPr>
              <a:t>げられる</a:t>
            </a:r>
            <a:r>
              <a:rPr lang="ja-JP" altLang="en-US" dirty="0" smtClean="0">
                <a:sym typeface="Wingdings" pitchFamily="2" charset="2"/>
              </a:rPr>
              <a:t>という話があれば面白い</a:t>
            </a:r>
            <a:endParaRPr lang="en-US" altLang="ja-JP" dirty="0" smtClean="0">
              <a:sym typeface="Wingdings" pitchFamily="2" charset="2"/>
            </a:endParaRPr>
          </a:p>
          <a:p>
            <a:pPr lvl="1">
              <a:buNone/>
            </a:pPr>
            <a:r>
              <a:rPr kumimoji="1" lang="en-US" altLang="ja-JP" dirty="0" smtClean="0">
                <a:sym typeface="Wingdings" pitchFamily="2" charset="2"/>
              </a:rPr>
              <a:t> </a:t>
            </a:r>
            <a:r>
              <a:rPr kumimoji="1" lang="ja-JP" altLang="en-US" dirty="0" smtClean="0">
                <a:sym typeface="Wingdings" pitchFamily="2" charset="2"/>
              </a:rPr>
              <a:t>どうやって示す</a:t>
            </a:r>
            <a:r>
              <a:rPr lang="ja-JP" altLang="en-US" dirty="0" smtClean="0">
                <a:sym typeface="Wingdings" pitchFamily="2" charset="2"/>
              </a:rPr>
              <a:t>？</a:t>
            </a:r>
            <a:endParaRPr kumimoji="1" lang="ja-JP" altLang="en-US" dirty="0"/>
          </a:p>
        </p:txBody>
      </p:sp>
      <p:pic>
        <p:nvPicPr>
          <p:cNvPr id="4" name="Picture 4" descr="000800"/>
          <p:cNvPicPr>
            <a:picLocks noChangeAspect="1" noChangeArrowheads="1"/>
          </p:cNvPicPr>
          <p:nvPr/>
        </p:nvPicPr>
        <p:blipFill>
          <a:blip r:embed="rId2" cstate="print"/>
          <a:srcRect/>
          <a:stretch>
            <a:fillRect/>
          </a:stretch>
        </p:blipFill>
        <p:spPr bwMode="auto">
          <a:xfrm>
            <a:off x="4714875" y="4261578"/>
            <a:ext cx="4357719" cy="25250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3" descr="000801"/>
          <p:cNvPicPr>
            <a:picLocks noChangeAspect="1" noChangeArrowheads="1"/>
          </p:cNvPicPr>
          <p:nvPr/>
        </p:nvPicPr>
        <p:blipFill>
          <a:blip r:embed="rId2"/>
          <a:srcRect/>
          <a:stretch>
            <a:fillRect/>
          </a:stretch>
        </p:blipFill>
        <p:spPr bwMode="auto">
          <a:xfrm>
            <a:off x="1071538" y="2552850"/>
            <a:ext cx="6715172" cy="4245587"/>
          </a:xfrm>
          <a:prstGeom prst="rect">
            <a:avLst/>
          </a:prstGeom>
          <a:noFill/>
          <a:ln w="9525">
            <a:noFill/>
            <a:miter lim="800000"/>
            <a:headEnd/>
            <a:tailEnd/>
          </a:ln>
        </p:spPr>
      </p:pic>
      <p:sp>
        <p:nvSpPr>
          <p:cNvPr id="2" name="タイトル 1"/>
          <p:cNvSpPr>
            <a:spLocks noGrp="1"/>
          </p:cNvSpPr>
          <p:nvPr>
            <p:ph type="title"/>
          </p:nvPr>
        </p:nvSpPr>
        <p:spPr/>
        <p:txBody>
          <a:bodyPr/>
          <a:lstStyle/>
          <a:p>
            <a:r>
              <a:rPr kumimoji="1" lang="ja-JP" altLang="en-US" dirty="0" smtClean="0"/>
              <a:t>全体のまとめ</a:t>
            </a:r>
            <a:endParaRPr kumimoji="1" lang="ja-JP" altLang="en-US" dirty="0"/>
          </a:p>
        </p:txBody>
      </p:sp>
      <p:sp>
        <p:nvSpPr>
          <p:cNvPr id="3" name="コンテンツ プレースホルダ 2"/>
          <p:cNvSpPr>
            <a:spLocks noGrp="1"/>
          </p:cNvSpPr>
          <p:nvPr>
            <p:ph idx="1"/>
          </p:nvPr>
        </p:nvSpPr>
        <p:spPr>
          <a:xfrm>
            <a:off x="457200" y="714356"/>
            <a:ext cx="8229600" cy="5786478"/>
          </a:xfrm>
        </p:spPr>
        <p:txBody>
          <a:bodyPr/>
          <a:lstStyle/>
          <a:p>
            <a:r>
              <a:rPr lang="ja-JP" altLang="en-US" dirty="0" smtClean="0"/>
              <a:t>多点同時観測を用いて、磁気圏夜側の高密度イオンの輸送機構を提案し、定量的な評価を行った</a:t>
            </a:r>
            <a:endParaRPr lang="en-US" altLang="ja-JP" dirty="0" smtClean="0"/>
          </a:p>
          <a:p>
            <a:r>
              <a:rPr lang="ja-JP" altLang="en-US" dirty="0" smtClean="0"/>
              <a:t>今後（なんとか１ヵ月くらいで）</a:t>
            </a:r>
            <a:endParaRPr lang="en-US" altLang="ja-JP" dirty="0" smtClean="0"/>
          </a:p>
          <a:p>
            <a:pPr lvl="1"/>
            <a:r>
              <a:rPr lang="ja-JP" altLang="en-US" dirty="0" smtClean="0"/>
              <a:t>輸送に伴う加熱過程の整理</a:t>
            </a:r>
            <a:endParaRPr lang="en-US" altLang="ja-JP" dirty="0" smtClean="0"/>
          </a:p>
          <a:p>
            <a:pPr lvl="1"/>
            <a:r>
              <a:rPr lang="ja-JP" altLang="en-US" dirty="0" smtClean="0"/>
              <a:t>数値計算を用いたリングカレントへの寄与の定量的評価</a:t>
            </a:r>
          </a:p>
          <a:p>
            <a:endParaRPr kumimoji="1" lang="ja-JP" alt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REFERENCES</a:t>
            </a:r>
            <a:endParaRPr kumimoji="1" lang="ja-JP" altLang="en-US" dirty="0"/>
          </a:p>
        </p:txBody>
      </p:sp>
      <p:sp>
        <p:nvSpPr>
          <p:cNvPr id="3" name="コンテンツ プレースホルダ 2"/>
          <p:cNvSpPr>
            <a:spLocks noGrp="1"/>
          </p:cNvSpPr>
          <p:nvPr>
            <p:ph idx="1"/>
          </p:nvPr>
        </p:nvSpPr>
        <p:spPr/>
        <p:txBody>
          <a:bodyPr>
            <a:normAutofit fontScale="92500"/>
          </a:bodyPr>
          <a:lstStyle/>
          <a:p>
            <a:r>
              <a:rPr lang="en-US" altLang="ja-JP" sz="1300" dirty="0" smtClean="0"/>
              <a:t>Angelopoulos, V., et al. (1994), Statistical characteristics of </a:t>
            </a:r>
            <a:r>
              <a:rPr lang="en-US" altLang="ja-JP" sz="1300" dirty="0" err="1" smtClean="0"/>
              <a:t>bursty</a:t>
            </a:r>
            <a:r>
              <a:rPr lang="en-US" altLang="ja-JP" sz="1300" dirty="0" smtClean="0"/>
              <a:t> bulk flow events, </a:t>
            </a:r>
            <a:r>
              <a:rPr lang="en-US" altLang="ja-JP" sz="1300" i="1" dirty="0" smtClean="0"/>
              <a:t>J.</a:t>
            </a:r>
            <a:r>
              <a:rPr lang="ja-JP" altLang="en-US" sz="1300" i="1" dirty="0" smtClean="0"/>
              <a:t> </a:t>
            </a:r>
            <a:r>
              <a:rPr lang="en-US" altLang="ja-JP" sz="1300" i="1" dirty="0" err="1" smtClean="0"/>
              <a:t>Geophys</a:t>
            </a:r>
            <a:r>
              <a:rPr lang="en-US" altLang="ja-JP" sz="1300" i="1" dirty="0" smtClean="0"/>
              <a:t>. Res., , 99, 21,257–21,280.</a:t>
            </a:r>
          </a:p>
          <a:p>
            <a:r>
              <a:rPr lang="en-US" altLang="ja-JP" sz="1300" dirty="0" err="1" smtClean="0"/>
              <a:t>Baumjohann</a:t>
            </a:r>
            <a:r>
              <a:rPr lang="en-US" altLang="ja-JP" sz="1300" dirty="0" smtClean="0"/>
              <a:t>, W., G. </a:t>
            </a:r>
            <a:r>
              <a:rPr lang="en-US" altLang="ja-JP" sz="1300" dirty="0" err="1" smtClean="0"/>
              <a:t>Paschmann</a:t>
            </a:r>
            <a:r>
              <a:rPr lang="en-US" altLang="ja-JP" sz="1300" dirty="0" smtClean="0"/>
              <a:t>, and C. A. </a:t>
            </a:r>
            <a:r>
              <a:rPr lang="en-US" altLang="ja-JP" sz="1300" dirty="0" err="1" smtClean="0"/>
              <a:t>Cattell</a:t>
            </a:r>
            <a:r>
              <a:rPr lang="en-US" altLang="ja-JP" sz="1300" dirty="0" smtClean="0"/>
              <a:t> (1989), Average plasma properties in the central plasma sheet, </a:t>
            </a:r>
            <a:r>
              <a:rPr lang="en-US" altLang="ja-JP" sz="1300" i="1" dirty="0" smtClean="0"/>
              <a:t>J. </a:t>
            </a:r>
            <a:r>
              <a:rPr lang="en-US" altLang="ja-JP" sz="1300" i="1" dirty="0" err="1" smtClean="0"/>
              <a:t>Geophys</a:t>
            </a:r>
            <a:r>
              <a:rPr lang="en-US" altLang="ja-JP" sz="1300" i="1" dirty="0" smtClean="0"/>
              <a:t>. Res., , 94, 6597–6606.</a:t>
            </a:r>
          </a:p>
          <a:p>
            <a:r>
              <a:rPr lang="en-US" altLang="ja-JP" sz="1300" dirty="0" err="1" smtClean="0"/>
              <a:t>Borovsky</a:t>
            </a:r>
            <a:r>
              <a:rPr lang="en-US" altLang="ja-JP" sz="1300" dirty="0" smtClean="0"/>
              <a:t>, J. E., M. F. Thomsen, and D. J. </a:t>
            </a:r>
            <a:r>
              <a:rPr lang="en-US" altLang="ja-JP" sz="1300" dirty="0" err="1" smtClean="0"/>
              <a:t>McComas</a:t>
            </a:r>
            <a:r>
              <a:rPr lang="en-US" altLang="ja-JP" sz="1300" dirty="0" smtClean="0"/>
              <a:t> (1997), The </a:t>
            </a:r>
            <a:r>
              <a:rPr lang="en-US" altLang="ja-JP" sz="1300" dirty="0" err="1" smtClean="0"/>
              <a:t>superdense</a:t>
            </a:r>
            <a:r>
              <a:rPr lang="en-US" altLang="ja-JP" sz="1300" dirty="0" smtClean="0"/>
              <a:t> plasma sheet: </a:t>
            </a:r>
            <a:r>
              <a:rPr lang="en-US" altLang="ja-JP" sz="1300" dirty="0" err="1" smtClean="0"/>
              <a:t>Plasmaspheric</a:t>
            </a:r>
            <a:r>
              <a:rPr lang="en-US" altLang="ja-JP" sz="1300" dirty="0" smtClean="0"/>
              <a:t> origin, solar wind origin, or </a:t>
            </a:r>
            <a:r>
              <a:rPr lang="en-US" altLang="ja-JP" sz="1300" dirty="0" err="1" smtClean="0"/>
              <a:t>ionospheric</a:t>
            </a:r>
            <a:r>
              <a:rPr lang="en-US" altLang="ja-JP" sz="1300" dirty="0" smtClean="0"/>
              <a:t> origin?, </a:t>
            </a:r>
            <a:r>
              <a:rPr lang="en-US" altLang="ja-JP" sz="1300" i="1" dirty="0" smtClean="0"/>
              <a:t>J. </a:t>
            </a:r>
            <a:r>
              <a:rPr lang="en-US" altLang="ja-JP" sz="1300" i="1" dirty="0" err="1" smtClean="0"/>
              <a:t>Geophys</a:t>
            </a:r>
            <a:r>
              <a:rPr lang="en-US" altLang="ja-JP" sz="1300" i="1" dirty="0" smtClean="0"/>
              <a:t>. Res.</a:t>
            </a:r>
            <a:r>
              <a:rPr lang="en-US" altLang="ja-JP" sz="1300" dirty="0" smtClean="0"/>
              <a:t>, </a:t>
            </a:r>
            <a:r>
              <a:rPr lang="en-US" altLang="ja-JP" sz="1300" i="1" dirty="0" smtClean="0"/>
              <a:t>102, 22,089–22,106, doi:10.1029/97JA02469.</a:t>
            </a:r>
          </a:p>
          <a:p>
            <a:r>
              <a:rPr lang="en-US" altLang="ja-JP" sz="1300" dirty="0" err="1" smtClean="0"/>
              <a:t>Borovsky</a:t>
            </a:r>
            <a:r>
              <a:rPr lang="en-US" altLang="ja-JP" sz="1300" dirty="0" smtClean="0"/>
              <a:t>, J. E., M. F. Thomsen, R. C. </a:t>
            </a:r>
            <a:r>
              <a:rPr lang="en-US" altLang="ja-JP" sz="1300" dirty="0" err="1" smtClean="0"/>
              <a:t>Elphic</a:t>
            </a:r>
            <a:r>
              <a:rPr lang="en-US" altLang="ja-JP" sz="1300" dirty="0" smtClean="0"/>
              <a:t>, T. E. </a:t>
            </a:r>
            <a:r>
              <a:rPr lang="en-US" altLang="ja-JP" sz="1300" dirty="0" err="1" smtClean="0"/>
              <a:t>Cayton</a:t>
            </a:r>
            <a:r>
              <a:rPr lang="en-US" altLang="ja-JP" sz="1300" dirty="0" smtClean="0"/>
              <a:t>, and D. J. </a:t>
            </a:r>
            <a:r>
              <a:rPr lang="en-US" altLang="ja-JP" sz="1300" dirty="0" err="1" smtClean="0"/>
              <a:t>McComas</a:t>
            </a:r>
            <a:r>
              <a:rPr lang="en-US" altLang="ja-JP" sz="1300" dirty="0" smtClean="0"/>
              <a:t> (1998), The transport of plasma sheet material from the distant tail to geosynchronous orbit, </a:t>
            </a:r>
            <a:r>
              <a:rPr lang="fr-FR" altLang="ja-JP" sz="1300" i="1" dirty="0" smtClean="0"/>
              <a:t>J. Geophys. Res., , 103, 20,297–20,332, doi:10.1029/97JA03144.</a:t>
            </a:r>
          </a:p>
          <a:p>
            <a:r>
              <a:rPr lang="en-US" altLang="ja-JP" sz="1300" dirty="0" err="1" smtClean="0"/>
              <a:t>Ebihara</a:t>
            </a:r>
            <a:r>
              <a:rPr lang="en-US" altLang="ja-JP" sz="1300" dirty="0" smtClean="0"/>
              <a:t>, Y., and M. </a:t>
            </a:r>
            <a:r>
              <a:rPr lang="en-US" altLang="ja-JP" sz="1300" dirty="0" err="1" smtClean="0"/>
              <a:t>Ejiri</a:t>
            </a:r>
            <a:r>
              <a:rPr lang="en-US" altLang="ja-JP" sz="1300" dirty="0" smtClean="0"/>
              <a:t> (2000), Simulation study on fundamental properties of the storm-time ring current, </a:t>
            </a:r>
            <a:r>
              <a:rPr lang="en-US" altLang="ja-JP" sz="1300" i="1" dirty="0" smtClean="0"/>
              <a:t>J. </a:t>
            </a:r>
            <a:r>
              <a:rPr lang="en-US" altLang="ja-JP" sz="1300" i="1" dirty="0" err="1" smtClean="0"/>
              <a:t>Geophys</a:t>
            </a:r>
            <a:r>
              <a:rPr lang="en-US" altLang="ja-JP" sz="1300" i="1" dirty="0" smtClean="0"/>
              <a:t>. Res., , 105, 15,843–15,860, </a:t>
            </a:r>
            <a:r>
              <a:rPr lang="en-US" altLang="ja-JP" sz="1300" i="1" dirty="0" err="1" smtClean="0"/>
              <a:t>doi</a:t>
            </a:r>
            <a:r>
              <a:rPr lang="en-US" altLang="ja-JP" sz="1300" i="1" dirty="0" smtClean="0"/>
              <a:t>:</a:t>
            </a:r>
            <a:r>
              <a:rPr lang="en-US" altLang="ja-JP" sz="1300" dirty="0" smtClean="0"/>
              <a:t> 10.1029/1999JA900493.</a:t>
            </a:r>
          </a:p>
          <a:p>
            <a:r>
              <a:rPr lang="en-US" altLang="ja-JP" sz="1300" dirty="0" err="1" smtClean="0"/>
              <a:t>Fok</a:t>
            </a:r>
            <a:r>
              <a:rPr lang="en-US" altLang="ja-JP" sz="1300" dirty="0" smtClean="0"/>
              <a:t>, M.-C., T. E. Moore, and M. E. Greenspan (1996), Ring current development during storm main phase, </a:t>
            </a:r>
            <a:r>
              <a:rPr lang="en-US" altLang="ja-JP" sz="1300" i="1" dirty="0" smtClean="0"/>
              <a:t>J. </a:t>
            </a:r>
            <a:r>
              <a:rPr lang="en-US" altLang="ja-JP" sz="1300" i="1" dirty="0" err="1" smtClean="0"/>
              <a:t>Geophys</a:t>
            </a:r>
            <a:r>
              <a:rPr lang="en-US" altLang="ja-JP" sz="1300" i="1" dirty="0" smtClean="0"/>
              <a:t>. Res., , 101, 15,311–15,322, doi:10.1029/96JA01274.</a:t>
            </a:r>
          </a:p>
          <a:p>
            <a:r>
              <a:rPr lang="en-US" altLang="ja-JP" sz="1300" dirty="0" err="1" smtClean="0"/>
              <a:t>Fok</a:t>
            </a:r>
            <a:r>
              <a:rPr lang="en-US" altLang="ja-JP" sz="1300" dirty="0" smtClean="0"/>
              <a:t>, M.-C., T. E. Moore, and D. C. </a:t>
            </a:r>
            <a:r>
              <a:rPr lang="en-US" altLang="ja-JP" sz="1300" dirty="0" err="1" smtClean="0"/>
              <a:t>Delcourt</a:t>
            </a:r>
            <a:r>
              <a:rPr lang="en-US" altLang="ja-JP" sz="1300" dirty="0" smtClean="0"/>
              <a:t> (1999), Modeling of inner plasma sheet and ring current during substorms, </a:t>
            </a:r>
            <a:r>
              <a:rPr lang="en-US" altLang="ja-JP" sz="1300" i="1" dirty="0" smtClean="0"/>
              <a:t>J. </a:t>
            </a:r>
            <a:r>
              <a:rPr lang="en-US" altLang="ja-JP" sz="1300" i="1" dirty="0" err="1" smtClean="0"/>
              <a:t>Geophys</a:t>
            </a:r>
            <a:r>
              <a:rPr lang="en-US" altLang="ja-JP" sz="1300" i="1" dirty="0" smtClean="0"/>
              <a:t>. Res., , 104, 14,557–14,570, </a:t>
            </a:r>
            <a:r>
              <a:rPr lang="en-US" altLang="ja-JP" sz="1300" i="1" dirty="0" err="1" smtClean="0"/>
              <a:t>doi</a:t>
            </a:r>
            <a:r>
              <a:rPr lang="en-US" altLang="ja-JP" sz="1300" i="1" dirty="0" smtClean="0"/>
              <a:t>: </a:t>
            </a:r>
            <a:r>
              <a:rPr lang="en-US" altLang="ja-JP" sz="1300" dirty="0" smtClean="0"/>
              <a:t>10.1029/1999JA900014.</a:t>
            </a:r>
          </a:p>
          <a:p>
            <a:r>
              <a:rPr lang="en-US" altLang="ja-JP" sz="1300" dirty="0" smtClean="0"/>
              <a:t>Fujimoto, M., T. </a:t>
            </a:r>
            <a:r>
              <a:rPr lang="en-US" altLang="ja-JP" sz="1300" dirty="0" err="1" smtClean="0"/>
              <a:t>Mukai</a:t>
            </a:r>
            <a:r>
              <a:rPr lang="en-US" altLang="ja-JP" sz="1300" dirty="0" smtClean="0"/>
              <a:t>, and S. </a:t>
            </a:r>
            <a:r>
              <a:rPr lang="en-US" altLang="ja-JP" sz="1300" dirty="0" err="1" smtClean="0"/>
              <a:t>Kokubun</a:t>
            </a:r>
            <a:r>
              <a:rPr lang="en-US" altLang="ja-JP" sz="1300" dirty="0" smtClean="0"/>
              <a:t> (2002), Cold-dense plasma sheet and hot-dense ions in the inner-magnetosphere, </a:t>
            </a:r>
            <a:r>
              <a:rPr lang="en-US" altLang="ja-JP" sz="1300" i="1" dirty="0" smtClean="0"/>
              <a:t>Adv. Space Res., 30, 2279–2288.</a:t>
            </a:r>
          </a:p>
          <a:p>
            <a:r>
              <a:rPr lang="en-US" altLang="ja-JP" sz="1300" dirty="0" smtClean="0"/>
              <a:t>Hasegawa, H., M. Fujimoto, K. </a:t>
            </a:r>
            <a:r>
              <a:rPr lang="en-US" altLang="ja-JP" sz="1300" dirty="0" err="1" smtClean="0"/>
              <a:t>Maezawa</a:t>
            </a:r>
            <a:r>
              <a:rPr lang="en-US" altLang="ja-JP" sz="1300" dirty="0" smtClean="0"/>
              <a:t>, Y. Saito, and T. </a:t>
            </a:r>
            <a:r>
              <a:rPr lang="en-US" altLang="ja-JP" sz="1300" dirty="0" err="1" smtClean="0"/>
              <a:t>Mukai</a:t>
            </a:r>
            <a:r>
              <a:rPr lang="en-US" altLang="ja-JP" sz="1300" dirty="0" smtClean="0"/>
              <a:t> (2003), </a:t>
            </a:r>
            <a:r>
              <a:rPr lang="en-US" altLang="ja-JP" sz="1300" dirty="0" err="1" smtClean="0"/>
              <a:t>Geotail</a:t>
            </a:r>
            <a:r>
              <a:rPr lang="en-US" altLang="ja-JP" sz="1300" dirty="0" smtClean="0"/>
              <a:t> observations of the dayside outer boundary region: Interplanetary magnetic field control and dawn-dusk asymmetry, </a:t>
            </a:r>
            <a:r>
              <a:rPr lang="en-US" altLang="ja-JP" sz="1300" i="1" dirty="0" smtClean="0"/>
              <a:t>J. </a:t>
            </a:r>
            <a:r>
              <a:rPr lang="en-US" altLang="ja-JP" sz="1300" i="1" dirty="0" err="1" smtClean="0"/>
              <a:t>Geophys</a:t>
            </a:r>
            <a:r>
              <a:rPr lang="en-US" altLang="ja-JP" sz="1300" i="1" dirty="0" smtClean="0"/>
              <a:t>. Res., , 108, 1163–+, doi:10.1029/2002JA009667.</a:t>
            </a:r>
          </a:p>
          <a:p>
            <a:r>
              <a:rPr lang="en-US" altLang="ja-JP" sz="1300" dirty="0" smtClean="0"/>
              <a:t>Hasegawa, H., M. Fujimoto, Y. Saito, and T. </a:t>
            </a:r>
            <a:r>
              <a:rPr lang="en-US" altLang="ja-JP" sz="1300" dirty="0" err="1" smtClean="0"/>
              <a:t>Mukai</a:t>
            </a:r>
            <a:r>
              <a:rPr lang="en-US" altLang="ja-JP" sz="1300" dirty="0" smtClean="0"/>
              <a:t> (2004), Dense and stagnant ions in the low-latitude boundary region under northward interplanetary magnetic field, </a:t>
            </a:r>
            <a:r>
              <a:rPr lang="en-US" altLang="ja-JP" sz="1300" i="1" dirty="0" err="1" smtClean="0"/>
              <a:t>Geophys</a:t>
            </a:r>
            <a:r>
              <a:rPr lang="en-US" altLang="ja-JP" sz="1300" i="1" dirty="0" smtClean="0"/>
              <a:t>. </a:t>
            </a:r>
            <a:r>
              <a:rPr lang="nb-NO" altLang="ja-JP" sz="1300" i="1" dirty="0" smtClean="0"/>
              <a:t>Res. Lett., , 31, 6802–+, doi:10.1029/2003GL019120.</a:t>
            </a:r>
          </a:p>
          <a:p>
            <a:r>
              <a:rPr lang="en-US" altLang="ja-JP" sz="1300" dirty="0" smtClean="0"/>
              <a:t>Hori, T., K. </a:t>
            </a:r>
            <a:r>
              <a:rPr lang="en-US" altLang="ja-JP" sz="1300" dirty="0" err="1" smtClean="0"/>
              <a:t>Maezawa</a:t>
            </a:r>
            <a:r>
              <a:rPr lang="en-US" altLang="ja-JP" sz="1300" dirty="0" smtClean="0"/>
              <a:t>, Y. Saito, and T. </a:t>
            </a:r>
            <a:r>
              <a:rPr lang="en-US" altLang="ja-JP" sz="1300" dirty="0" err="1" smtClean="0"/>
              <a:t>Mukai</a:t>
            </a:r>
            <a:r>
              <a:rPr lang="en-US" altLang="ja-JP" sz="1300" dirty="0" smtClean="0"/>
              <a:t> (2000), Average Profile of Ion Flow and Convection Electric Field in the Near-Earth Plasma Sheet, </a:t>
            </a:r>
            <a:r>
              <a:rPr lang="en-US" altLang="ja-JP" sz="1300" i="1" dirty="0" err="1" smtClean="0"/>
              <a:t>Geophys</a:t>
            </a:r>
            <a:r>
              <a:rPr lang="en-US" altLang="ja-JP" sz="1300" i="1" dirty="0" smtClean="0"/>
              <a:t>. Res. </a:t>
            </a:r>
            <a:r>
              <a:rPr lang="en-US" altLang="ja-JP" sz="1300" i="1" dirty="0" err="1" smtClean="0"/>
              <a:t>Lett</a:t>
            </a:r>
            <a:r>
              <a:rPr lang="en-US" altLang="ja-JP" sz="1300" i="1" dirty="0" smtClean="0"/>
              <a:t>., , 27,</a:t>
            </a:r>
            <a:r>
              <a:rPr lang="en-US" altLang="ja-JP" sz="1300" dirty="0" smtClean="0"/>
              <a:t>1623–+.</a:t>
            </a:r>
          </a:p>
          <a:p>
            <a:r>
              <a:rPr lang="en-US" altLang="ja-JP" sz="1300" dirty="0" smtClean="0"/>
              <a:t>Kaufmann, R. L., W. R. Paterson, and L. A. Frank (2004), Pressure, volume, density relationships in the plasma sheet, </a:t>
            </a:r>
            <a:r>
              <a:rPr lang="en-US" altLang="ja-JP" sz="1300" i="1" dirty="0" smtClean="0"/>
              <a:t>Journal of Geophysical Research (Space Physics), 109, 8204–+, doi:10.1029/2003JA010317.</a:t>
            </a:r>
          </a:p>
          <a:p>
            <a:r>
              <a:rPr lang="en-US" altLang="ja-JP" sz="1300" dirty="0" err="1" smtClean="0"/>
              <a:t>Lavraud</a:t>
            </a:r>
            <a:r>
              <a:rPr lang="en-US" altLang="ja-JP" sz="1300" dirty="0" smtClean="0"/>
              <a:t>, B., M. H. Denton, M. F. Thomsen, J. E. </a:t>
            </a:r>
            <a:r>
              <a:rPr lang="en-US" altLang="ja-JP" sz="1300" dirty="0" err="1" smtClean="0"/>
              <a:t>Borovsky</a:t>
            </a:r>
            <a:r>
              <a:rPr lang="en-US" altLang="ja-JP" sz="1300" dirty="0" smtClean="0"/>
              <a:t>, and R. H. W. </a:t>
            </a:r>
            <a:r>
              <a:rPr lang="en-US" altLang="ja-JP" sz="1300" dirty="0" err="1" smtClean="0"/>
              <a:t>Friedel</a:t>
            </a:r>
            <a:r>
              <a:rPr lang="en-US" altLang="ja-JP" sz="1300" dirty="0" smtClean="0"/>
              <a:t> (2005), Superposed epoch analysis of dense plasma access to geosynchronous orbit, </a:t>
            </a:r>
            <a:r>
              <a:rPr lang="en-US" altLang="ja-JP" sz="1300" i="1" dirty="0" err="1" smtClean="0"/>
              <a:t>Annales</a:t>
            </a:r>
            <a:r>
              <a:rPr lang="en-US" altLang="ja-JP" sz="1300" i="1" dirty="0" smtClean="0"/>
              <a:t> </a:t>
            </a:r>
            <a:r>
              <a:rPr lang="en-US" altLang="ja-JP" sz="1300" i="1" dirty="0" err="1" smtClean="0"/>
              <a:t>Geophysicae</a:t>
            </a:r>
            <a:r>
              <a:rPr lang="en-US" altLang="ja-JP" sz="1300" i="1" dirty="0" smtClean="0"/>
              <a:t>, 23, 2519–2529.</a:t>
            </a:r>
          </a:p>
          <a:p>
            <a:endParaRPr kumimoji="1" lang="ja-JP" altLang="en-US" sz="13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REFERENCES</a:t>
            </a:r>
            <a:endParaRPr kumimoji="1" lang="ja-JP" altLang="en-US" dirty="0"/>
          </a:p>
        </p:txBody>
      </p:sp>
      <p:sp>
        <p:nvSpPr>
          <p:cNvPr id="3" name="コンテンツ プレースホルダ 2"/>
          <p:cNvSpPr>
            <a:spLocks noGrp="1"/>
          </p:cNvSpPr>
          <p:nvPr>
            <p:ph idx="1"/>
          </p:nvPr>
        </p:nvSpPr>
        <p:spPr/>
        <p:txBody>
          <a:bodyPr>
            <a:normAutofit lnSpcReduction="10000"/>
          </a:bodyPr>
          <a:lstStyle/>
          <a:p>
            <a:r>
              <a:rPr lang="en-US" altLang="ja-JP" sz="1300" dirty="0" err="1" smtClean="0"/>
              <a:t>Lavraud</a:t>
            </a:r>
            <a:r>
              <a:rPr lang="en-US" altLang="ja-JP" sz="1300" dirty="0" smtClean="0"/>
              <a:t>, B., M. F. Thomsen, S. Wing, M. Fujimoto, M. H. Denton, J. E. </a:t>
            </a:r>
            <a:r>
              <a:rPr lang="en-US" altLang="ja-JP" sz="1300" dirty="0" err="1" smtClean="0"/>
              <a:t>Borovsky</a:t>
            </a:r>
            <a:r>
              <a:rPr lang="en-US" altLang="ja-JP" sz="1300" dirty="0" smtClean="0"/>
              <a:t>, A. </a:t>
            </a:r>
            <a:r>
              <a:rPr lang="en-US" altLang="ja-JP" sz="1300" dirty="0" err="1" smtClean="0"/>
              <a:t>Aasnes</a:t>
            </a:r>
            <a:r>
              <a:rPr lang="en-US" altLang="ja-JP" sz="1300" dirty="0" smtClean="0"/>
              <a:t>, K. Seki, and J. M. Weygand (2006), Observation of two distinct cold, dense ion populations at geosynchronous orbit: local time asymmetry, solar wind dependence and origin, </a:t>
            </a:r>
            <a:r>
              <a:rPr lang="en-US" altLang="ja-JP" sz="1300" i="1" dirty="0" err="1" smtClean="0"/>
              <a:t>Annales</a:t>
            </a:r>
            <a:r>
              <a:rPr lang="en-US" altLang="ja-JP" sz="1300" i="1" dirty="0" smtClean="0"/>
              <a:t> </a:t>
            </a:r>
            <a:r>
              <a:rPr lang="en-US" altLang="ja-JP" sz="1300" i="1" dirty="0" err="1" smtClean="0"/>
              <a:t>Geophysicae</a:t>
            </a:r>
            <a:r>
              <a:rPr lang="en-US" altLang="ja-JP" sz="1300" i="1" dirty="0" smtClean="0"/>
              <a:t>, 24, 3451–3465.</a:t>
            </a:r>
          </a:p>
          <a:p>
            <a:r>
              <a:rPr lang="en-US" altLang="ja-JP" sz="1300" dirty="0" err="1" smtClean="0"/>
              <a:t>Lavraud</a:t>
            </a:r>
            <a:r>
              <a:rPr lang="en-US" altLang="ja-JP" sz="1300" dirty="0" smtClean="0"/>
              <a:t>, B., V. K. </a:t>
            </a:r>
            <a:r>
              <a:rPr lang="en-US" altLang="ja-JP" sz="1300" dirty="0" err="1" smtClean="0"/>
              <a:t>Jordanova</a:t>
            </a:r>
            <a:r>
              <a:rPr lang="en-US" altLang="ja-JP" sz="1300" dirty="0" smtClean="0"/>
              <a:t>, and M. F. Thomsen (2008), Modeling the effects of local time variation of plasma sheet properties on proton ring current energy and peak location, </a:t>
            </a:r>
            <a:r>
              <a:rPr lang="en-US" altLang="ja-JP" sz="1300" i="1" dirty="0" smtClean="0"/>
              <a:t>Journal of Geophysical Research (Space Physics), 113, 5215–+, </a:t>
            </a:r>
            <a:r>
              <a:rPr lang="en-US" altLang="ja-JP" sz="1300" i="1" dirty="0" err="1" smtClean="0"/>
              <a:t>doi</a:t>
            </a:r>
            <a:r>
              <a:rPr lang="en-US" altLang="ja-JP" sz="1300" i="1" dirty="0" smtClean="0"/>
              <a:t>: </a:t>
            </a:r>
            <a:r>
              <a:rPr lang="en-US" altLang="ja-JP" sz="1300" dirty="0" smtClean="0"/>
              <a:t>10.1029/2007JA012883.</a:t>
            </a:r>
          </a:p>
          <a:p>
            <a:r>
              <a:rPr lang="en-US" altLang="ja-JP" sz="1300" dirty="0" smtClean="0"/>
              <a:t>Le, G., C. Russell, and K. Takahashi (2004), Morphology of the ring current derived from magnetic field observations, </a:t>
            </a:r>
            <a:r>
              <a:rPr lang="en-US" altLang="ja-JP" sz="1300" i="1" dirty="0" err="1" smtClean="0"/>
              <a:t>Annales</a:t>
            </a:r>
            <a:r>
              <a:rPr lang="en-US" altLang="ja-JP" sz="1300" i="1" dirty="0" smtClean="0"/>
              <a:t> </a:t>
            </a:r>
            <a:r>
              <a:rPr lang="en-US" altLang="ja-JP" sz="1300" i="1" dirty="0" err="1" smtClean="0"/>
              <a:t>Geophysicae</a:t>
            </a:r>
            <a:r>
              <a:rPr lang="en-US" altLang="ja-JP" sz="1300" i="1" dirty="0" smtClean="0"/>
              <a:t>, 22, 1267–1295.</a:t>
            </a:r>
          </a:p>
          <a:p>
            <a:r>
              <a:rPr lang="en-US" altLang="ja-JP" sz="1300" dirty="0" err="1" smtClean="0"/>
              <a:t>Lui</a:t>
            </a:r>
            <a:r>
              <a:rPr lang="en-US" altLang="ja-JP" sz="1300" dirty="0" smtClean="0"/>
              <a:t>, A. T. Y., R. W. </a:t>
            </a:r>
            <a:r>
              <a:rPr lang="en-US" altLang="ja-JP" sz="1300" dirty="0" err="1" smtClean="0"/>
              <a:t>McEntire</a:t>
            </a:r>
            <a:r>
              <a:rPr lang="en-US" altLang="ja-JP" sz="1300" dirty="0" smtClean="0"/>
              <a:t>, and S. M. </a:t>
            </a:r>
            <a:r>
              <a:rPr lang="en-US" altLang="ja-JP" sz="1300" dirty="0" err="1" smtClean="0"/>
              <a:t>Krimigis</a:t>
            </a:r>
            <a:r>
              <a:rPr lang="en-US" altLang="ja-JP" sz="1300" dirty="0" smtClean="0"/>
              <a:t> (1987), Evolution of the ring current during two geomagnetic storms, </a:t>
            </a:r>
            <a:r>
              <a:rPr lang="en-US" altLang="ja-JP" sz="1300" i="1" dirty="0" smtClean="0"/>
              <a:t>J. </a:t>
            </a:r>
            <a:r>
              <a:rPr lang="en-US" altLang="ja-JP" sz="1300" i="1" dirty="0" err="1" smtClean="0"/>
              <a:t>Geophys</a:t>
            </a:r>
            <a:r>
              <a:rPr lang="en-US" altLang="ja-JP" sz="1300" i="1" dirty="0" smtClean="0"/>
              <a:t>. Res., , 92, 7459–7470, </a:t>
            </a:r>
            <a:r>
              <a:rPr lang="en-US" altLang="ja-JP" sz="1300" i="1" dirty="0" err="1" smtClean="0"/>
              <a:t>doi</a:t>
            </a:r>
            <a:r>
              <a:rPr lang="en-US" altLang="ja-JP" sz="1300" i="1" dirty="0" smtClean="0"/>
              <a:t>: </a:t>
            </a:r>
            <a:r>
              <a:rPr lang="en-US" altLang="ja-JP" sz="1300" dirty="0" smtClean="0"/>
              <a:t>10.1029/JA092iA07p07459.</a:t>
            </a:r>
          </a:p>
          <a:p>
            <a:r>
              <a:rPr lang="en-US" altLang="ja-JP" sz="1300" dirty="0" smtClean="0"/>
              <a:t>Miyashita, Y., et al. (2009), A state-of-the-art picture of substorm-associated evolution of the near-Earth </a:t>
            </a:r>
            <a:r>
              <a:rPr lang="en-US" altLang="ja-JP" sz="1300" dirty="0" err="1" smtClean="0"/>
              <a:t>magnetotail</a:t>
            </a:r>
            <a:r>
              <a:rPr lang="en-US" altLang="ja-JP" sz="1300" dirty="0" smtClean="0"/>
              <a:t> obtained from superposed epoch analysis, </a:t>
            </a:r>
            <a:r>
              <a:rPr lang="en-US" altLang="ja-JP" sz="1300" i="1" dirty="0" smtClean="0"/>
              <a:t>Journal of Geophysical Research (Space Physics), 114, 1211–+, doi:10.1029/2008JA013225.</a:t>
            </a:r>
          </a:p>
          <a:p>
            <a:r>
              <a:rPr lang="en-US" altLang="ja-JP" sz="1300" dirty="0" smtClean="0"/>
              <a:t>Nakamura, R., et al. (2002), Fast flow during current sheet thinning, </a:t>
            </a:r>
            <a:r>
              <a:rPr lang="en-US" altLang="ja-JP" sz="1300" i="1" dirty="0" err="1" smtClean="0"/>
              <a:t>Geophys</a:t>
            </a:r>
            <a:r>
              <a:rPr lang="en-US" altLang="ja-JP" sz="1300" i="1" dirty="0" smtClean="0"/>
              <a:t>. Res. </a:t>
            </a:r>
            <a:r>
              <a:rPr lang="en-US" altLang="ja-JP" sz="1300" i="1" dirty="0" err="1" smtClean="0"/>
              <a:t>Lett</a:t>
            </a:r>
            <a:r>
              <a:rPr lang="en-US" altLang="ja-JP" sz="1300" i="1" dirty="0" smtClean="0"/>
              <a:t>., </a:t>
            </a:r>
            <a:r>
              <a:rPr lang="en-US" altLang="ja-JP" sz="1300" dirty="0" smtClean="0"/>
              <a:t>, </a:t>
            </a:r>
            <a:r>
              <a:rPr lang="en-US" altLang="ja-JP" sz="1300" i="1" dirty="0" smtClean="0"/>
              <a:t>29, 55–1.</a:t>
            </a:r>
          </a:p>
          <a:p>
            <a:r>
              <a:rPr lang="en-US" altLang="ja-JP" sz="1300" dirty="0" err="1" smtClean="0"/>
              <a:t>Taktakishvili</a:t>
            </a:r>
            <a:r>
              <a:rPr lang="en-US" altLang="ja-JP" sz="1300" dirty="0" smtClean="0"/>
              <a:t>, A., M. M. </a:t>
            </a:r>
            <a:r>
              <a:rPr lang="en-US" altLang="ja-JP" sz="1300" dirty="0" err="1" smtClean="0"/>
              <a:t>Kuznetsova</a:t>
            </a:r>
            <a:r>
              <a:rPr lang="en-US" altLang="ja-JP" sz="1300" dirty="0" smtClean="0"/>
              <a:t>, M. </a:t>
            </a:r>
            <a:r>
              <a:rPr lang="en-US" altLang="ja-JP" sz="1300" dirty="0" err="1" smtClean="0"/>
              <a:t>Hesse</a:t>
            </a:r>
            <a:r>
              <a:rPr lang="en-US" altLang="ja-JP" sz="1300" dirty="0" smtClean="0"/>
              <a:t>, M.-C. </a:t>
            </a:r>
            <a:r>
              <a:rPr lang="en-US" altLang="ja-JP" sz="1300" dirty="0" err="1" smtClean="0"/>
              <a:t>Fok</a:t>
            </a:r>
            <a:r>
              <a:rPr lang="en-US" altLang="ja-JP" sz="1300" dirty="0" smtClean="0"/>
              <a:t>, L. </a:t>
            </a:r>
            <a:r>
              <a:rPr lang="en-US" altLang="ja-JP" sz="1300" dirty="0" err="1" smtClean="0"/>
              <a:t>Rast¨atter</a:t>
            </a:r>
            <a:r>
              <a:rPr lang="en-US" altLang="ja-JP" sz="1300" dirty="0" smtClean="0"/>
              <a:t>, M. Maddox, A. </a:t>
            </a:r>
            <a:r>
              <a:rPr lang="en-US" altLang="ja-JP" sz="1300" dirty="0" err="1" smtClean="0"/>
              <a:t>Chulaki</a:t>
            </a:r>
            <a:r>
              <a:rPr lang="en-US" altLang="ja-JP" sz="1300" dirty="0" smtClean="0"/>
              <a:t>, T. I. </a:t>
            </a:r>
            <a:r>
              <a:rPr lang="en-US" altLang="ja-JP" sz="1300" dirty="0" err="1" smtClean="0"/>
              <a:t>Gombosi</a:t>
            </a:r>
            <a:r>
              <a:rPr lang="en-US" altLang="ja-JP" sz="1300" dirty="0" smtClean="0"/>
              <a:t>, and D. L. De </a:t>
            </a:r>
            <a:r>
              <a:rPr lang="en-US" altLang="ja-JP" sz="1300" dirty="0" err="1" smtClean="0"/>
              <a:t>Zeeuw</a:t>
            </a:r>
            <a:r>
              <a:rPr lang="en-US" altLang="ja-JP" sz="1300" dirty="0" smtClean="0"/>
              <a:t> (2007), Buildup of the ring current during periodic loading-unloading cycles in the </a:t>
            </a:r>
            <a:r>
              <a:rPr lang="en-US" altLang="ja-JP" sz="1300" dirty="0" err="1" smtClean="0"/>
              <a:t>magnetotail</a:t>
            </a:r>
            <a:r>
              <a:rPr lang="en-US" altLang="ja-JP" sz="1300" dirty="0" smtClean="0"/>
              <a:t> driven by steady southward interplanetary magnetic field, </a:t>
            </a:r>
            <a:r>
              <a:rPr lang="en-US" altLang="ja-JP" sz="1300" i="1" dirty="0" smtClean="0"/>
              <a:t>Journal of Geophysical Research (Space Physics), 112, </a:t>
            </a:r>
            <a:r>
              <a:rPr lang="en-US" altLang="ja-JP" sz="1300" dirty="0" smtClean="0"/>
              <a:t>9203–+, doi:10.1029/2007JA012317.</a:t>
            </a:r>
          </a:p>
          <a:p>
            <a:r>
              <a:rPr lang="en-US" altLang="ja-JP" sz="1300" dirty="0" err="1" smtClean="0"/>
              <a:t>Terasawa</a:t>
            </a:r>
            <a:r>
              <a:rPr lang="en-US" altLang="ja-JP" sz="1300" dirty="0" smtClean="0"/>
              <a:t>, T., et al. (1997), Solar wind control of density and temperature in the near-Earth plasma sheet: WIND/GEOTAIL collaboration, </a:t>
            </a:r>
            <a:r>
              <a:rPr lang="en-US" altLang="ja-JP" sz="1300" i="1" dirty="0" err="1" smtClean="0"/>
              <a:t>Geophys</a:t>
            </a:r>
            <a:r>
              <a:rPr lang="en-US" altLang="ja-JP" sz="1300" i="1" dirty="0" smtClean="0"/>
              <a:t>. Res. </a:t>
            </a:r>
            <a:r>
              <a:rPr lang="en-US" altLang="ja-JP" sz="1300" i="1" dirty="0" err="1" smtClean="0"/>
              <a:t>Lett</a:t>
            </a:r>
            <a:r>
              <a:rPr lang="en-US" altLang="ja-JP" sz="1300" i="1" dirty="0" smtClean="0"/>
              <a:t>., , 24, 935–</a:t>
            </a:r>
            <a:r>
              <a:rPr lang="en-US" altLang="ja-JP" sz="1300" dirty="0" smtClean="0"/>
              <a:t>938, doi:10.1029/96GL04018.</a:t>
            </a:r>
          </a:p>
          <a:p>
            <a:r>
              <a:rPr lang="en-US" altLang="ja-JP" sz="1300" dirty="0" smtClean="0"/>
              <a:t>Thomsen, M. F., J. E. </a:t>
            </a:r>
            <a:r>
              <a:rPr lang="en-US" altLang="ja-JP" sz="1300" dirty="0" err="1" smtClean="0"/>
              <a:t>Borovsky</a:t>
            </a:r>
            <a:r>
              <a:rPr lang="en-US" altLang="ja-JP" sz="1300" dirty="0" smtClean="0"/>
              <a:t>, D. J. </a:t>
            </a:r>
            <a:r>
              <a:rPr lang="en-US" altLang="ja-JP" sz="1300" dirty="0" err="1" smtClean="0"/>
              <a:t>McComas</a:t>
            </a:r>
            <a:r>
              <a:rPr lang="en-US" altLang="ja-JP" sz="1300" dirty="0" smtClean="0"/>
              <a:t>, and M. R. Collier (1998), Variability of the ring current source population, </a:t>
            </a:r>
            <a:r>
              <a:rPr lang="en-US" altLang="ja-JP" sz="1300" i="1" dirty="0" err="1" smtClean="0"/>
              <a:t>Geophys</a:t>
            </a:r>
            <a:r>
              <a:rPr lang="en-US" altLang="ja-JP" sz="1300" i="1" dirty="0" smtClean="0"/>
              <a:t>. Res. </a:t>
            </a:r>
            <a:r>
              <a:rPr lang="en-US" altLang="ja-JP" sz="1300" i="1" dirty="0" err="1" smtClean="0"/>
              <a:t>Lett</a:t>
            </a:r>
            <a:r>
              <a:rPr lang="en-US" altLang="ja-JP" sz="1300" i="1" dirty="0" smtClean="0"/>
              <a:t>., , 25, 3481–3484, </a:t>
            </a:r>
            <a:r>
              <a:rPr lang="en-US" altLang="ja-JP" sz="1300" i="1" dirty="0" err="1" smtClean="0"/>
              <a:t>doi</a:t>
            </a:r>
            <a:r>
              <a:rPr lang="en-US" altLang="ja-JP" sz="1300" i="1" dirty="0" smtClean="0"/>
              <a:t>: </a:t>
            </a:r>
            <a:r>
              <a:rPr lang="en-US" altLang="ja-JP" sz="1300" dirty="0" smtClean="0"/>
              <a:t>10.1029/98GL02633.</a:t>
            </a:r>
          </a:p>
          <a:p>
            <a:r>
              <a:rPr lang="en-US" altLang="ja-JP" sz="1300" dirty="0" smtClean="0"/>
              <a:t>Thomsen, M. F., J. E. </a:t>
            </a:r>
            <a:r>
              <a:rPr lang="en-US" altLang="ja-JP" sz="1300" dirty="0" err="1" smtClean="0"/>
              <a:t>Borovsky</a:t>
            </a:r>
            <a:r>
              <a:rPr lang="en-US" altLang="ja-JP" sz="1300" dirty="0" smtClean="0"/>
              <a:t>, R. M. </a:t>
            </a:r>
            <a:r>
              <a:rPr lang="en-US" altLang="ja-JP" sz="1300" dirty="0" err="1" smtClean="0"/>
              <a:t>Skoug</a:t>
            </a:r>
            <a:r>
              <a:rPr lang="en-US" altLang="ja-JP" sz="1300" dirty="0" smtClean="0"/>
              <a:t>, and C. W. Smith (2003), Delivery of cold, dense plasma sheet material into the near-Earth region, </a:t>
            </a:r>
            <a:r>
              <a:rPr lang="en-US" altLang="ja-JP" sz="1300" i="1" dirty="0" smtClean="0"/>
              <a:t>Journal of Geophysical Research (Space Physics), 108, 1151–+, doi:10.1029/2002JA009544.</a:t>
            </a:r>
          </a:p>
          <a:p>
            <a:r>
              <a:rPr lang="en-US" altLang="ja-JP" sz="1300" dirty="0" err="1" smtClean="0"/>
              <a:t>Zong</a:t>
            </a:r>
            <a:r>
              <a:rPr lang="en-US" altLang="ja-JP" sz="1300" dirty="0" smtClean="0"/>
              <a:t>, Q.-G., H. Zhang, S. Y. Fu, Y. F. Wang, Z. Y. </a:t>
            </a:r>
            <a:r>
              <a:rPr lang="en-US" altLang="ja-JP" sz="1300" dirty="0" err="1" smtClean="0"/>
              <a:t>Pu</a:t>
            </a:r>
            <a:r>
              <a:rPr lang="en-US" altLang="ja-JP" sz="1300" dirty="0" smtClean="0"/>
              <a:t>, A. </a:t>
            </a:r>
            <a:r>
              <a:rPr lang="en-US" altLang="ja-JP" sz="1300" dirty="0" err="1" smtClean="0"/>
              <a:t>Korth</a:t>
            </a:r>
            <a:r>
              <a:rPr lang="en-US" altLang="ja-JP" sz="1300" dirty="0" smtClean="0"/>
              <a:t>, P. W. Daly, and</a:t>
            </a:r>
            <a:r>
              <a:rPr lang="ja-JP" altLang="en-US" sz="1300" dirty="0" smtClean="0"/>
              <a:t>　</a:t>
            </a:r>
            <a:r>
              <a:rPr lang="en-US" altLang="ja-JP" sz="1300" dirty="0" smtClean="0"/>
              <a:t>T. A. Fritz (2008), </a:t>
            </a:r>
            <a:r>
              <a:rPr lang="en-US" altLang="ja-JP" sz="1300" dirty="0" err="1" smtClean="0"/>
              <a:t>Ionospheric</a:t>
            </a:r>
            <a:r>
              <a:rPr lang="en-US" altLang="ja-JP" sz="1300" dirty="0" smtClean="0"/>
              <a:t> oxygen ions dominant </a:t>
            </a:r>
            <a:r>
              <a:rPr lang="en-US" altLang="ja-JP" sz="1300" dirty="0" err="1" smtClean="0"/>
              <a:t>bursty</a:t>
            </a:r>
            <a:r>
              <a:rPr lang="en-US" altLang="ja-JP" sz="1300" dirty="0" smtClean="0"/>
              <a:t> bulk flows: Cluster and</a:t>
            </a:r>
            <a:r>
              <a:rPr lang="ja-JP" altLang="en-US" sz="1300" dirty="0" smtClean="0"/>
              <a:t>　</a:t>
            </a:r>
            <a:r>
              <a:rPr lang="en-US" altLang="ja-JP" sz="1300" dirty="0" smtClean="0"/>
              <a:t>Double Star observations, </a:t>
            </a:r>
            <a:r>
              <a:rPr lang="en-US" altLang="ja-JP" sz="1300" i="1" dirty="0" smtClean="0"/>
              <a:t>Journal of Geophysical Research (Space Physics), 113, 7–+,</a:t>
            </a:r>
            <a:r>
              <a:rPr lang="ja-JP" altLang="en-US" sz="1300" i="1" dirty="0" smtClean="0"/>
              <a:t>　</a:t>
            </a:r>
            <a:r>
              <a:rPr lang="en-US" altLang="ja-JP" sz="1300" dirty="0" smtClean="0"/>
              <a:t>doi:10.1029/2007JA012764.</a:t>
            </a:r>
          </a:p>
          <a:p>
            <a:pPr>
              <a:buNone/>
            </a:pPr>
            <a:endParaRPr lang="en-US" altLang="ja-JP" sz="1300" i="1" dirty="0" smtClean="0"/>
          </a:p>
          <a:p>
            <a:endParaRPr kumimoji="1" lang="ja-JP" altLang="en-US" sz="13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000752"/>
          <p:cNvPicPr>
            <a:picLocks noChangeAspect="1" noChangeArrowheads="1"/>
          </p:cNvPicPr>
          <p:nvPr/>
        </p:nvPicPr>
        <p:blipFill>
          <a:blip r:embed="rId2"/>
          <a:srcRect/>
          <a:stretch>
            <a:fillRect/>
          </a:stretch>
        </p:blipFill>
        <p:spPr bwMode="auto">
          <a:xfrm>
            <a:off x="928662" y="3571876"/>
            <a:ext cx="5214974" cy="3287350"/>
          </a:xfrm>
          <a:prstGeom prst="rect">
            <a:avLst/>
          </a:prstGeom>
          <a:noFill/>
          <a:ln w="9525">
            <a:noFill/>
            <a:miter lim="800000"/>
            <a:headEnd/>
            <a:tailEnd/>
          </a:ln>
        </p:spPr>
      </p:pic>
      <p:sp>
        <p:nvSpPr>
          <p:cNvPr id="4098" name="Rectangle 2"/>
          <p:cNvSpPr>
            <a:spLocks noGrp="1" noChangeArrowheads="1"/>
          </p:cNvSpPr>
          <p:nvPr>
            <p:ph type="title"/>
          </p:nvPr>
        </p:nvSpPr>
        <p:spPr/>
        <p:txBody>
          <a:bodyPr/>
          <a:lstStyle/>
          <a:p>
            <a:r>
              <a:rPr lang="ja-JP" altLang="en-US" sz="2600" dirty="0" smtClean="0"/>
              <a:t>プラズマシート（</a:t>
            </a:r>
            <a:r>
              <a:rPr lang="en-US" altLang="ja-JP" sz="2600" dirty="0" smtClean="0"/>
              <a:t>PS</a:t>
            </a:r>
            <a:r>
              <a:rPr lang="ja-JP" altLang="en-US" sz="2600" dirty="0" smtClean="0"/>
              <a:t>）</a:t>
            </a:r>
          </a:p>
        </p:txBody>
      </p:sp>
      <p:sp>
        <p:nvSpPr>
          <p:cNvPr id="4099" name="Rectangle 3"/>
          <p:cNvSpPr>
            <a:spLocks noGrp="1" noChangeArrowheads="1"/>
          </p:cNvSpPr>
          <p:nvPr>
            <p:ph type="body" idx="1"/>
          </p:nvPr>
        </p:nvSpPr>
        <p:spPr>
          <a:xfrm>
            <a:off x="684095" y="693578"/>
            <a:ext cx="7704387" cy="5975553"/>
          </a:xfrm>
        </p:spPr>
        <p:txBody>
          <a:bodyPr/>
          <a:lstStyle/>
          <a:p>
            <a:r>
              <a:rPr lang="ja-JP" altLang="en-US" dirty="0" smtClean="0"/>
              <a:t>太陽と反対側の赤道面付近にあるプラズマが蓄えられている領域</a:t>
            </a:r>
            <a:endParaRPr lang="en-US" altLang="ja-JP" dirty="0" smtClean="0"/>
          </a:p>
          <a:p>
            <a:r>
              <a:rPr lang="ja-JP" altLang="en-US" dirty="0" smtClean="0"/>
              <a:t>プラズマシート中のプラズマの状態（密度・温度・流れ方）は、オーロラ爆発や磁気嵐などの様々ダイナミクスを規定する</a:t>
            </a:r>
          </a:p>
          <a:p>
            <a:pPr>
              <a:buFontTx/>
              <a:buNone/>
            </a:pPr>
            <a:r>
              <a:rPr lang="ja-JP" altLang="en-US" dirty="0" smtClean="0"/>
              <a:t>↓</a:t>
            </a:r>
          </a:p>
          <a:p>
            <a:r>
              <a:rPr lang="ja-JP" altLang="en-US" dirty="0" smtClean="0"/>
              <a:t>プラズマの</a:t>
            </a:r>
            <a:r>
              <a:rPr lang="en-US" altLang="ja-JP" dirty="0" smtClean="0"/>
              <a:t>『</a:t>
            </a:r>
            <a:r>
              <a:rPr lang="ja-JP" altLang="en-US" dirty="0" smtClean="0"/>
              <a:t>空間分布</a:t>
            </a:r>
            <a:r>
              <a:rPr lang="en-US" altLang="ja-JP" dirty="0" smtClean="0"/>
              <a:t>』</a:t>
            </a:r>
            <a:r>
              <a:rPr lang="ja-JP" altLang="en-US" dirty="0" err="1" smtClean="0"/>
              <a:t>や</a:t>
            </a:r>
            <a:r>
              <a:rPr lang="en-US" altLang="ja-JP" dirty="0" smtClean="0"/>
              <a:t>『</a:t>
            </a:r>
            <a:r>
              <a:rPr lang="ja-JP" altLang="en-US" dirty="0" smtClean="0"/>
              <a:t>輸送・加熱過程</a:t>
            </a:r>
            <a:r>
              <a:rPr lang="en-US" altLang="ja-JP" dirty="0" smtClean="0"/>
              <a:t>』</a:t>
            </a:r>
            <a:r>
              <a:rPr lang="ja-JP" altLang="en-US" dirty="0" smtClean="0"/>
              <a:t>を理解することは、磁気圏物理において最も基本的かつ重要な問題の１つ</a:t>
            </a:r>
          </a:p>
          <a:p>
            <a:pPr lvl="1"/>
            <a:r>
              <a:rPr lang="ja-JP" altLang="en-US" dirty="0" smtClean="0"/>
              <a:t>平均的な状態：高温（</a:t>
            </a:r>
            <a:r>
              <a:rPr lang="en-US" altLang="ja-JP" dirty="0" smtClean="0">
                <a:latin typeface="Arial" pitchFamily="34" charset="0"/>
                <a:cs typeface="Arial" pitchFamily="34" charset="0"/>
              </a:rPr>
              <a:t>T=4~7keV</a:t>
            </a:r>
            <a:r>
              <a:rPr lang="ja-JP" altLang="en-US" dirty="0" smtClean="0"/>
              <a:t>）で低密度（</a:t>
            </a:r>
            <a:r>
              <a:rPr lang="en-US" altLang="ja-JP" dirty="0" smtClean="0"/>
              <a:t>N=0.3~0.7/cc</a:t>
            </a:r>
            <a:r>
              <a:rPr lang="ja-JP" altLang="en-US" dirty="0" smtClean="0"/>
              <a:t>）</a:t>
            </a:r>
          </a:p>
          <a:p>
            <a:pPr lvl="1"/>
            <a:r>
              <a:rPr lang="ja-JP" altLang="en-US" dirty="0" smtClean="0"/>
              <a:t>プラズマの輸送過程：</a:t>
            </a:r>
            <a:r>
              <a:rPr lang="ja-JP" altLang="en-US" dirty="0" smtClean="0">
                <a:solidFill>
                  <a:srgbClr val="0070C0"/>
                </a:solidFill>
              </a:rPr>
              <a:t>数</a:t>
            </a:r>
            <a:r>
              <a:rPr lang="en-US" altLang="ja-JP" dirty="0" smtClean="0">
                <a:solidFill>
                  <a:srgbClr val="0070C0"/>
                </a:solidFill>
              </a:rPr>
              <a:t>10 km/s</a:t>
            </a:r>
            <a:r>
              <a:rPr lang="ja-JP" altLang="en-US" dirty="0" smtClean="0">
                <a:solidFill>
                  <a:srgbClr val="0070C0"/>
                </a:solidFill>
              </a:rPr>
              <a:t>の対流</a:t>
            </a:r>
            <a:r>
              <a:rPr lang="ja-JP" altLang="en-US" dirty="0" smtClean="0"/>
              <a:t>や</a:t>
            </a:r>
            <a:r>
              <a:rPr lang="ja-JP" altLang="en-US" dirty="0" smtClean="0">
                <a:solidFill>
                  <a:srgbClr val="FF0000"/>
                </a:solidFill>
              </a:rPr>
              <a:t>数</a:t>
            </a:r>
            <a:r>
              <a:rPr lang="en-US" altLang="ja-JP" dirty="0" smtClean="0">
                <a:solidFill>
                  <a:srgbClr val="FF0000"/>
                </a:solidFill>
              </a:rPr>
              <a:t>100 km/s</a:t>
            </a:r>
            <a:r>
              <a:rPr lang="ja-JP" altLang="en-US" dirty="0" smtClean="0">
                <a:solidFill>
                  <a:srgbClr val="FF0000"/>
                </a:solidFill>
              </a:rPr>
              <a:t>の高速流</a:t>
            </a:r>
          </a:p>
        </p:txBody>
      </p:sp>
      <p:pic>
        <p:nvPicPr>
          <p:cNvPr id="2050" name="Picture 2" descr="C:\Documents and Settings\izutsu\デスクトップ\New Documents\20090527_STPseminar\MHDeq.jpg"/>
          <p:cNvPicPr>
            <a:picLocks noChangeAspect="1" noChangeArrowheads="1"/>
          </p:cNvPicPr>
          <p:nvPr/>
        </p:nvPicPr>
        <p:blipFill>
          <a:blip r:embed="rId3"/>
          <a:srcRect/>
          <a:stretch>
            <a:fillRect/>
          </a:stretch>
        </p:blipFill>
        <p:spPr bwMode="auto">
          <a:xfrm>
            <a:off x="5357818" y="5357826"/>
            <a:ext cx="3607823" cy="1285884"/>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ExB_Hori200.jpg"/>
          <p:cNvPicPr>
            <a:picLocks noChangeAspect="1" noChangeArrowheads="1"/>
          </p:cNvPicPr>
          <p:nvPr/>
        </p:nvPicPr>
        <p:blipFill>
          <a:blip r:embed="rId2"/>
          <a:srcRect/>
          <a:stretch>
            <a:fillRect/>
          </a:stretch>
        </p:blipFill>
        <p:spPr bwMode="auto">
          <a:xfrm rot="16200000">
            <a:off x="5681672" y="952501"/>
            <a:ext cx="2867025" cy="2371725"/>
          </a:xfrm>
          <a:prstGeom prst="rect">
            <a:avLst/>
          </a:prstGeom>
          <a:noFill/>
        </p:spPr>
      </p:pic>
      <p:sp>
        <p:nvSpPr>
          <p:cNvPr id="2" name="タイトル 1"/>
          <p:cNvSpPr>
            <a:spLocks noGrp="1"/>
          </p:cNvSpPr>
          <p:nvPr>
            <p:ph type="title"/>
          </p:nvPr>
        </p:nvSpPr>
        <p:spPr/>
        <p:txBody>
          <a:bodyPr/>
          <a:lstStyle/>
          <a:p>
            <a:r>
              <a:rPr kumimoji="1" lang="ja-JP" altLang="en-US" dirty="0" smtClean="0"/>
              <a:t>磁気圏対流 と 高速流</a:t>
            </a:r>
            <a:endParaRPr kumimoji="1" lang="ja-JP" altLang="en-US" dirty="0"/>
          </a:p>
        </p:txBody>
      </p:sp>
      <p:sp>
        <p:nvSpPr>
          <p:cNvPr id="3" name="コンテンツ プレースホルダ 2"/>
          <p:cNvSpPr>
            <a:spLocks noGrp="1"/>
          </p:cNvSpPr>
          <p:nvPr>
            <p:ph idx="1"/>
          </p:nvPr>
        </p:nvSpPr>
        <p:spPr>
          <a:xfrm>
            <a:off x="457200" y="857232"/>
            <a:ext cx="5900750" cy="5786478"/>
          </a:xfrm>
        </p:spPr>
        <p:txBody>
          <a:bodyPr/>
          <a:lstStyle/>
          <a:p>
            <a:r>
              <a:rPr kumimoji="1" lang="ja-JP" altLang="en-US" dirty="0" smtClean="0"/>
              <a:t>磁気圏対流</a:t>
            </a:r>
            <a:endParaRPr kumimoji="1" lang="en-US" altLang="ja-JP" dirty="0" smtClean="0"/>
          </a:p>
          <a:p>
            <a:pPr lvl="1"/>
            <a:r>
              <a:rPr lang="en-US" altLang="ja-JP" dirty="0" smtClean="0"/>
              <a:t>40~90 km/s </a:t>
            </a:r>
            <a:r>
              <a:rPr lang="en-US" altLang="ja-JP" sz="1600" dirty="0" smtClean="0"/>
              <a:t>[</a:t>
            </a:r>
            <a:r>
              <a:rPr lang="en-US" altLang="ja-JP" sz="1600" dirty="0" err="1" smtClean="0"/>
              <a:t>Baumjohann</a:t>
            </a:r>
            <a:r>
              <a:rPr lang="en-US" altLang="ja-JP" sz="1600" dirty="0" smtClean="0"/>
              <a:t> et al., 1989]</a:t>
            </a:r>
            <a:endParaRPr kumimoji="1" lang="en-US" altLang="ja-JP" sz="1600" dirty="0" smtClean="0"/>
          </a:p>
          <a:p>
            <a:pPr lvl="1"/>
            <a:r>
              <a:rPr lang="ja-JP" altLang="en-US" dirty="0" smtClean="0"/>
              <a:t>太陽風電場が磁気圏に侵入し</a:t>
            </a:r>
            <a:r>
              <a:rPr lang="en-US" altLang="ja-JP" dirty="0" err="1" smtClean="0"/>
              <a:t>ExB</a:t>
            </a:r>
            <a:r>
              <a:rPr lang="ja-JP" altLang="en-US" dirty="0" smtClean="0"/>
              <a:t>ドリフト</a:t>
            </a:r>
            <a:endParaRPr lang="en-US" altLang="ja-JP" dirty="0" smtClean="0"/>
          </a:p>
          <a:p>
            <a:pPr lvl="2"/>
            <a:r>
              <a:rPr lang="en-US" altLang="ja-JP" b="1" dirty="0" smtClean="0"/>
              <a:t>V</a:t>
            </a:r>
            <a:r>
              <a:rPr lang="en-US" altLang="ja-JP" baseline="-25000" dirty="0" smtClean="0"/>
              <a:t>i</a:t>
            </a:r>
            <a:r>
              <a:rPr lang="en-US" altLang="ja-JP" dirty="0" smtClean="0"/>
              <a:t>=</a:t>
            </a:r>
            <a:r>
              <a:rPr lang="en-US" altLang="ja-JP" b="1" dirty="0" smtClean="0"/>
              <a:t>E</a:t>
            </a:r>
            <a:r>
              <a:rPr lang="en-US" altLang="ja-JP" dirty="0" smtClean="0"/>
              <a:t>×</a:t>
            </a:r>
            <a:r>
              <a:rPr lang="en-US" altLang="ja-JP" b="1" dirty="0" smtClean="0"/>
              <a:t>B</a:t>
            </a:r>
            <a:r>
              <a:rPr lang="en-US" altLang="ja-JP" dirty="0" smtClean="0"/>
              <a:t>/B</a:t>
            </a:r>
            <a:r>
              <a:rPr lang="en-US" altLang="ja-JP" baseline="30000" dirty="0" smtClean="0"/>
              <a:t>2 </a:t>
            </a:r>
            <a:r>
              <a:rPr lang="en-US" altLang="ja-JP" dirty="0" smtClean="0"/>
              <a:t>+</a:t>
            </a:r>
            <a:r>
              <a:rPr lang="en-US" altLang="ja-JP" b="1" dirty="0" smtClean="0"/>
              <a:t>B</a:t>
            </a:r>
            <a:r>
              <a:rPr lang="en-US" altLang="ja-JP" dirty="0" smtClean="0"/>
              <a:t>×</a:t>
            </a:r>
            <a:r>
              <a:rPr lang="en-US" altLang="ja-JP" dirty="0" smtClean="0">
                <a:ea typeface="HGS明朝B" pitchFamily="18" charset="-128"/>
              </a:rPr>
              <a:t>∇</a:t>
            </a:r>
            <a:r>
              <a:rPr lang="en-US" altLang="ja-JP" dirty="0" smtClean="0"/>
              <a:t>P</a:t>
            </a:r>
            <a:r>
              <a:rPr lang="en-US" altLang="ja-JP" baseline="-25000" dirty="0" smtClean="0"/>
              <a:t>i</a:t>
            </a:r>
            <a:r>
              <a:rPr lang="en-US" altLang="ja-JP" dirty="0" smtClean="0"/>
              <a:t>/</a:t>
            </a:r>
            <a:r>
              <a:rPr lang="en-US" altLang="ja-JP" dirty="0" err="1" smtClean="0"/>
              <a:t>en</a:t>
            </a:r>
            <a:r>
              <a:rPr lang="en-US" altLang="ja-JP" baseline="-25000" dirty="0" err="1" smtClean="0"/>
              <a:t>i</a:t>
            </a:r>
            <a:r>
              <a:rPr lang="en-US" altLang="ja-JP" baseline="-25000" dirty="0" smtClean="0"/>
              <a:t> </a:t>
            </a:r>
            <a:r>
              <a:rPr lang="ja-JP" altLang="en-US" dirty="0" smtClean="0"/>
              <a:t>（反磁性ドリフト）</a:t>
            </a:r>
            <a:endParaRPr lang="en-US" altLang="ja-JP" dirty="0" smtClean="0"/>
          </a:p>
          <a:p>
            <a:r>
              <a:rPr kumimoji="1" lang="ja-JP" altLang="en-US" dirty="0" smtClean="0"/>
              <a:t>高速流</a:t>
            </a:r>
            <a:endParaRPr kumimoji="1" lang="en-US" altLang="ja-JP" dirty="0" smtClean="0"/>
          </a:p>
          <a:p>
            <a:pPr lvl="1"/>
            <a:r>
              <a:rPr lang="ja-JP" altLang="en-US" dirty="0" smtClean="0"/>
              <a:t>プラズマシート中の数％の少ない観測頻度</a:t>
            </a:r>
            <a:endParaRPr lang="en-US" altLang="ja-JP" dirty="0" smtClean="0"/>
          </a:p>
          <a:p>
            <a:pPr lvl="1"/>
            <a:r>
              <a:rPr lang="ja-JP" altLang="en-US" dirty="0" smtClean="0"/>
              <a:t>尾部の質量・磁気・エネルギーの輸送の</a:t>
            </a:r>
            <a:r>
              <a:rPr lang="en-US" altLang="ja-JP" dirty="0" smtClean="0"/>
              <a:t>60~100%</a:t>
            </a:r>
            <a:r>
              <a:rPr lang="ja-JP" altLang="en-US" dirty="0" err="1" smtClean="0"/>
              <a:t>に寄</a:t>
            </a:r>
            <a:r>
              <a:rPr lang="ja-JP" altLang="en-US" dirty="0" smtClean="0"/>
              <a:t>与する </a:t>
            </a:r>
            <a:r>
              <a:rPr lang="en-US" altLang="ja-JP" sz="1600" dirty="0" smtClean="0"/>
              <a:t>[Angelopoulos et al., 1994]</a:t>
            </a:r>
          </a:p>
          <a:p>
            <a:pPr lvl="1"/>
            <a:r>
              <a:rPr lang="ja-JP" altLang="en-US" dirty="0" smtClean="0"/>
              <a:t>最もポピュラー生成機構は磁気リコネクション</a:t>
            </a:r>
            <a:endParaRPr lang="en-US" altLang="ja-JP" dirty="0" smtClean="0"/>
          </a:p>
          <a:p>
            <a:pPr lvl="1"/>
            <a:endParaRPr kumimoji="1" lang="ja-JP" altLang="en-US" dirty="0"/>
          </a:p>
        </p:txBody>
      </p:sp>
      <p:pic>
        <p:nvPicPr>
          <p:cNvPr id="5" name="Picture 21" descr="000640"/>
          <p:cNvPicPr>
            <a:picLocks noChangeAspect="1" noChangeArrowheads="1"/>
          </p:cNvPicPr>
          <p:nvPr/>
        </p:nvPicPr>
        <p:blipFill>
          <a:blip r:embed="rId3"/>
          <a:srcRect/>
          <a:stretch>
            <a:fillRect/>
          </a:stretch>
        </p:blipFill>
        <p:spPr bwMode="auto">
          <a:xfrm>
            <a:off x="31125" y="4143380"/>
            <a:ext cx="5398131" cy="2214578"/>
          </a:xfrm>
          <a:prstGeom prst="rect">
            <a:avLst/>
          </a:prstGeom>
          <a:noFill/>
        </p:spPr>
      </p:pic>
      <p:pic>
        <p:nvPicPr>
          <p:cNvPr id="6" name="Picture 7" descr="MGRX3"/>
          <p:cNvPicPr>
            <a:picLocks noChangeAspect="1" noChangeArrowheads="1"/>
          </p:cNvPicPr>
          <p:nvPr/>
        </p:nvPicPr>
        <p:blipFill>
          <a:blip r:embed="rId4"/>
          <a:srcRect/>
          <a:stretch>
            <a:fillRect/>
          </a:stretch>
        </p:blipFill>
        <p:spPr bwMode="auto">
          <a:xfrm>
            <a:off x="5500694" y="4143404"/>
            <a:ext cx="3423187" cy="2571744"/>
          </a:xfrm>
          <a:prstGeom prst="rect">
            <a:avLst/>
          </a:prstGeom>
          <a:noFill/>
        </p:spPr>
      </p:pic>
      <p:sp>
        <p:nvSpPr>
          <p:cNvPr id="7" name="テキスト ボックス 6"/>
          <p:cNvSpPr txBox="1"/>
          <p:nvPr/>
        </p:nvSpPr>
        <p:spPr>
          <a:xfrm>
            <a:off x="7286708" y="3714752"/>
            <a:ext cx="1785886" cy="369332"/>
          </a:xfrm>
          <a:prstGeom prst="rect">
            <a:avLst/>
          </a:prstGeom>
          <a:noFill/>
        </p:spPr>
        <p:txBody>
          <a:bodyPr wrap="square" rtlCol="0">
            <a:spAutoFit/>
          </a:bodyPr>
          <a:lstStyle/>
          <a:p>
            <a:r>
              <a:rPr kumimoji="1" lang="en-US" altLang="ja-JP" dirty="0" smtClean="0"/>
              <a:t>Hori et al., 2000</a:t>
            </a:r>
            <a:endParaRPr kumimoji="1" lang="ja-JP" altLang="en-US" dirty="0"/>
          </a:p>
        </p:txBody>
      </p:sp>
      <p:cxnSp>
        <p:nvCxnSpPr>
          <p:cNvPr id="8" name="直線矢印コネクタ 7"/>
          <p:cNvCxnSpPr/>
          <p:nvPr/>
        </p:nvCxnSpPr>
        <p:spPr>
          <a:xfrm rot="5400000">
            <a:off x="7573190" y="1928008"/>
            <a:ext cx="1143008" cy="1588"/>
          </a:xfrm>
          <a:prstGeom prst="straightConnector1">
            <a:avLst/>
          </a:prstGeom>
          <a:ln>
            <a:solidFill>
              <a:srgbClr val="FF0000"/>
            </a:solidFill>
            <a:tailEnd type="arrow"/>
          </a:ln>
        </p:spPr>
        <p:style>
          <a:lnRef idx="2">
            <a:schemeClr val="accent6"/>
          </a:lnRef>
          <a:fillRef idx="0">
            <a:schemeClr val="accent6"/>
          </a:fillRef>
          <a:effectRef idx="1">
            <a:schemeClr val="accent6"/>
          </a:effectRef>
          <a:fontRef idx="minor">
            <a:schemeClr val="tx1"/>
          </a:fontRef>
        </p:style>
      </p:cxnSp>
      <p:sp>
        <p:nvSpPr>
          <p:cNvPr id="9" name="テキスト ボックス 8"/>
          <p:cNvSpPr txBox="1"/>
          <p:nvPr/>
        </p:nvSpPr>
        <p:spPr>
          <a:xfrm>
            <a:off x="8215338" y="2428868"/>
            <a:ext cx="428628" cy="400110"/>
          </a:xfrm>
          <a:prstGeom prst="rect">
            <a:avLst/>
          </a:prstGeom>
          <a:noFill/>
        </p:spPr>
        <p:txBody>
          <a:bodyPr wrap="square" rtlCol="0">
            <a:spAutoFit/>
          </a:bodyPr>
          <a:lstStyle/>
          <a:p>
            <a:r>
              <a:rPr kumimoji="1" lang="en-US" altLang="ja-JP" sz="2000" b="1" dirty="0" smtClean="0">
                <a:solidFill>
                  <a:srgbClr val="FF0000"/>
                </a:solidFill>
              </a:rPr>
              <a:t>E</a:t>
            </a:r>
            <a:endParaRPr kumimoji="1" lang="ja-JP" altLang="en-US" sz="2000" b="1" dirty="0">
              <a:solidFill>
                <a:srgbClr val="FF0000"/>
              </a:solidFill>
            </a:endParaRPr>
          </a:p>
        </p:txBody>
      </p:sp>
      <p:sp>
        <p:nvSpPr>
          <p:cNvPr id="10" name="右矢印 9"/>
          <p:cNvSpPr/>
          <p:nvPr/>
        </p:nvSpPr>
        <p:spPr>
          <a:xfrm rot="10800000">
            <a:off x="7858148" y="1785926"/>
            <a:ext cx="642942"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8501090" y="1714488"/>
            <a:ext cx="571504" cy="400110"/>
          </a:xfrm>
          <a:prstGeom prst="rect">
            <a:avLst/>
          </a:prstGeom>
          <a:noFill/>
        </p:spPr>
        <p:txBody>
          <a:bodyPr wrap="square" rtlCol="0">
            <a:spAutoFit/>
          </a:bodyPr>
          <a:lstStyle/>
          <a:p>
            <a:r>
              <a:rPr kumimoji="1" lang="en-US" altLang="ja-JP" sz="2000" b="1" dirty="0" err="1" smtClean="0"/>
              <a:t>ExB</a:t>
            </a:r>
            <a:endParaRPr kumimoji="1" lang="ja-JP" altLang="en-US" sz="20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サブストーム</a:t>
            </a:r>
            <a:r>
              <a:rPr lang="ja-JP" altLang="en-US" dirty="0" smtClean="0"/>
              <a:t>（オーロラ爆発）</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サブストーム：オーロラの急激な増光に関連する電離圏・磁気圏での太陽風エネルギーの散逸過程</a:t>
            </a:r>
            <a:endParaRPr kumimoji="1" lang="en-US" altLang="ja-JP" dirty="0" smtClean="0"/>
          </a:p>
          <a:p>
            <a:pPr lvl="1"/>
            <a:r>
              <a:rPr lang="ja-JP" altLang="en-US" dirty="0" smtClean="0"/>
              <a:t>トリガー機構は未解明</a:t>
            </a:r>
            <a:endParaRPr lang="en-US" altLang="ja-JP" dirty="0" smtClean="0"/>
          </a:p>
          <a:p>
            <a:pPr lvl="2"/>
            <a:r>
              <a:rPr lang="ja-JP" altLang="en-US" dirty="0" smtClean="0"/>
              <a:t>①</a:t>
            </a:r>
            <a:r>
              <a:rPr lang="en-US" altLang="ja-JP" dirty="0" smtClean="0"/>
              <a:t>IN</a:t>
            </a:r>
            <a:r>
              <a:rPr lang="en-US" altLang="ja-JP" dirty="0" smtClean="0">
                <a:sym typeface="Wingdings" pitchFamily="2" charset="2"/>
              </a:rPr>
              <a:t>OUT   </a:t>
            </a:r>
            <a:r>
              <a:rPr lang="ja-JP" altLang="en-US" dirty="0" smtClean="0">
                <a:sym typeface="Wingdings" pitchFamily="2" charset="2"/>
              </a:rPr>
              <a:t>②</a:t>
            </a:r>
            <a:r>
              <a:rPr lang="en-US" altLang="ja-JP" dirty="0" smtClean="0">
                <a:sym typeface="Wingdings" pitchFamily="2" charset="2"/>
              </a:rPr>
              <a:t>INOUT  </a:t>
            </a:r>
            <a:r>
              <a:rPr lang="ja-JP" altLang="en-US" dirty="0" smtClean="0">
                <a:sym typeface="Wingdings" pitchFamily="2" charset="2"/>
              </a:rPr>
              <a:t>③</a:t>
            </a:r>
            <a:r>
              <a:rPr lang="en-US" altLang="ja-JP" dirty="0" smtClean="0">
                <a:sym typeface="Wingdings" pitchFamily="2" charset="2"/>
              </a:rPr>
              <a:t>INMIDDLEOUT</a:t>
            </a:r>
            <a:endParaRPr kumimoji="1" lang="en-US" altLang="ja-JP" dirty="0" smtClean="0"/>
          </a:p>
          <a:p>
            <a:pPr lvl="2">
              <a:buNone/>
            </a:pPr>
            <a:endParaRPr lang="en-US" altLang="ja-JP" dirty="0" smtClean="0"/>
          </a:p>
        </p:txBody>
      </p:sp>
      <p:pic>
        <p:nvPicPr>
          <p:cNvPr id="5122" name="Picture 2" descr="C:\Documents and Settings\izutsu\デスクトップ\New Documents\20090527_STPseminar\NENL&amp;CD_Miyashita2009.jpg"/>
          <p:cNvPicPr>
            <a:picLocks noChangeAspect="1" noChangeArrowheads="1"/>
          </p:cNvPicPr>
          <p:nvPr/>
        </p:nvPicPr>
        <p:blipFill>
          <a:blip r:embed="rId2"/>
          <a:srcRect/>
          <a:stretch>
            <a:fillRect/>
          </a:stretch>
        </p:blipFill>
        <p:spPr bwMode="auto">
          <a:xfrm>
            <a:off x="1047772" y="2419373"/>
            <a:ext cx="6667500" cy="4295775"/>
          </a:xfrm>
          <a:prstGeom prst="rect">
            <a:avLst/>
          </a:prstGeom>
          <a:noFill/>
        </p:spPr>
      </p:pic>
      <p:sp>
        <p:nvSpPr>
          <p:cNvPr id="5" name="テキスト ボックス 4"/>
          <p:cNvSpPr txBox="1"/>
          <p:nvPr/>
        </p:nvSpPr>
        <p:spPr>
          <a:xfrm>
            <a:off x="500034" y="6286520"/>
            <a:ext cx="2428892" cy="369332"/>
          </a:xfrm>
          <a:prstGeom prst="rect">
            <a:avLst/>
          </a:prstGeom>
          <a:noFill/>
        </p:spPr>
        <p:txBody>
          <a:bodyPr wrap="square" rtlCol="0">
            <a:spAutoFit/>
          </a:bodyPr>
          <a:lstStyle/>
          <a:p>
            <a:r>
              <a:rPr kumimoji="1" lang="en-US" altLang="ja-JP" dirty="0" smtClean="0"/>
              <a:t>Miyashita et al., 2009</a:t>
            </a:r>
            <a:endParaRPr kumimoji="1" lang="ja-JP" altLang="en-US"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リングカレント（</a:t>
            </a:r>
            <a:r>
              <a:rPr kumimoji="1" lang="en-US" altLang="ja-JP" dirty="0" smtClean="0"/>
              <a:t>RC</a:t>
            </a:r>
            <a:r>
              <a:rPr kumimoji="1" lang="ja-JP" altLang="en-US" dirty="0" smtClean="0"/>
              <a:t>）</a:t>
            </a:r>
            <a:endParaRPr kumimoji="1" lang="ja-JP" altLang="en-US" dirty="0"/>
          </a:p>
        </p:txBody>
      </p:sp>
      <p:sp>
        <p:nvSpPr>
          <p:cNvPr id="3" name="コンテンツ プレースホルダ 2"/>
          <p:cNvSpPr>
            <a:spLocks noGrp="1"/>
          </p:cNvSpPr>
          <p:nvPr>
            <p:ph idx="1"/>
          </p:nvPr>
        </p:nvSpPr>
        <p:spPr/>
        <p:txBody>
          <a:bodyPr/>
          <a:lstStyle/>
          <a:p>
            <a:r>
              <a:rPr lang="en-US" altLang="ja-JP" dirty="0" smtClean="0">
                <a:latin typeface="Arial" charset="0"/>
              </a:rPr>
              <a:t>R=2~6Re</a:t>
            </a:r>
            <a:r>
              <a:rPr lang="ja-JP" altLang="en-US" dirty="0" smtClean="0">
                <a:latin typeface="Arial" charset="0"/>
              </a:rPr>
              <a:t>の内部磁気圏を磁力線に垂直方向に流れる大規模な電流</a:t>
            </a:r>
            <a:endParaRPr lang="en-US" altLang="ja-JP" dirty="0" smtClean="0">
              <a:latin typeface="Arial" charset="0"/>
            </a:endParaRPr>
          </a:p>
          <a:p>
            <a:pPr lvl="1"/>
            <a:r>
              <a:rPr lang="en-US" altLang="ja-JP" dirty="0" smtClean="0">
                <a:latin typeface="Arial" charset="0"/>
              </a:rPr>
              <a:t>100 </a:t>
            </a:r>
            <a:r>
              <a:rPr lang="en-US" altLang="ja-JP" dirty="0" err="1" smtClean="0">
                <a:latin typeface="Arial" charset="0"/>
              </a:rPr>
              <a:t>eV</a:t>
            </a:r>
            <a:r>
              <a:rPr lang="en-US" altLang="ja-JP" dirty="0" smtClean="0">
                <a:latin typeface="Arial" charset="0"/>
              </a:rPr>
              <a:t>~</a:t>
            </a:r>
            <a:r>
              <a:rPr lang="ja-JP" altLang="en-US" dirty="0" smtClean="0">
                <a:latin typeface="Arial" charset="0"/>
              </a:rPr>
              <a:t>数</a:t>
            </a:r>
            <a:r>
              <a:rPr lang="en-US" altLang="ja-JP" dirty="0" err="1" smtClean="0">
                <a:latin typeface="Arial" charset="0"/>
              </a:rPr>
              <a:t>MeV</a:t>
            </a:r>
            <a:r>
              <a:rPr lang="ja-JP" altLang="en-US" dirty="0" smtClean="0">
                <a:latin typeface="Arial" charset="0"/>
              </a:rPr>
              <a:t>のイオンが主な担い手</a:t>
            </a:r>
            <a:endParaRPr lang="en-US" altLang="ja-JP" dirty="0" smtClean="0">
              <a:latin typeface="Arial" charset="0"/>
            </a:endParaRPr>
          </a:p>
          <a:p>
            <a:pPr lvl="1"/>
            <a:r>
              <a:rPr lang="ja-JP" altLang="en-US" dirty="0" smtClean="0">
                <a:latin typeface="Arial" charset="0"/>
              </a:rPr>
              <a:t>内側では東向きに、外側を西向き</a:t>
            </a:r>
            <a:endParaRPr lang="en-US" altLang="ja-JP" dirty="0" smtClean="0">
              <a:latin typeface="Arial" charset="0"/>
            </a:endParaRPr>
          </a:p>
          <a:p>
            <a:endParaRPr kumimoji="1" lang="ja-JP" altLang="en-US" dirty="0"/>
          </a:p>
        </p:txBody>
      </p:sp>
      <p:sp>
        <p:nvSpPr>
          <p:cNvPr id="7" name="テキスト ボックス 6"/>
          <p:cNvSpPr txBox="1"/>
          <p:nvPr/>
        </p:nvSpPr>
        <p:spPr>
          <a:xfrm>
            <a:off x="1714480" y="2285992"/>
            <a:ext cx="3571900" cy="584775"/>
          </a:xfrm>
          <a:prstGeom prst="rect">
            <a:avLst/>
          </a:prstGeom>
          <a:noFill/>
        </p:spPr>
        <p:txBody>
          <a:bodyPr wrap="square" rtlCol="0">
            <a:spAutoFit/>
          </a:bodyPr>
          <a:lstStyle/>
          <a:p>
            <a:r>
              <a:rPr lang="en-US" altLang="ja-JP" sz="1600" dirty="0" smtClean="0"/>
              <a:t>AMPTE</a:t>
            </a:r>
            <a:r>
              <a:rPr lang="ja-JP" altLang="en-US" sz="1600" dirty="0" smtClean="0"/>
              <a:t>が観測した圧力分布と上式から算出した電流密度</a:t>
            </a:r>
            <a:r>
              <a:rPr lang="en-US" altLang="ja-JP" sz="1600" dirty="0" smtClean="0"/>
              <a:t>[</a:t>
            </a:r>
            <a:r>
              <a:rPr lang="en-US" altLang="ja-JP" sz="1600" dirty="0" err="1" smtClean="0"/>
              <a:t>Lui</a:t>
            </a:r>
            <a:r>
              <a:rPr lang="ja-JP" altLang="en-US" sz="1600" dirty="0" smtClean="0"/>
              <a:t> </a:t>
            </a:r>
            <a:r>
              <a:rPr lang="en-US" altLang="ja-JP" sz="1600" dirty="0" smtClean="0"/>
              <a:t>et al., 1987]</a:t>
            </a:r>
            <a:endParaRPr kumimoji="1" lang="ja-JP" altLang="en-US" sz="1600" dirty="0"/>
          </a:p>
        </p:txBody>
      </p:sp>
      <p:pic>
        <p:nvPicPr>
          <p:cNvPr id="2050" name="Picture 2" descr="C:\Documents and Settings\izutsu\デスクトップ\New Documents\20090527_STPseminar\RC_Le2004_B.jpg"/>
          <p:cNvPicPr>
            <a:picLocks noChangeAspect="1" noChangeArrowheads="1"/>
          </p:cNvPicPr>
          <p:nvPr/>
        </p:nvPicPr>
        <p:blipFill>
          <a:blip r:embed="rId2"/>
          <a:srcRect/>
          <a:stretch>
            <a:fillRect/>
          </a:stretch>
        </p:blipFill>
        <p:spPr bwMode="auto">
          <a:xfrm>
            <a:off x="4850766" y="3286124"/>
            <a:ext cx="4078952" cy="3500462"/>
          </a:xfrm>
          <a:prstGeom prst="rect">
            <a:avLst/>
          </a:prstGeom>
          <a:noFill/>
        </p:spPr>
      </p:pic>
      <p:sp>
        <p:nvSpPr>
          <p:cNvPr id="9" name="テキスト ボックス 8"/>
          <p:cNvSpPr txBox="1"/>
          <p:nvPr/>
        </p:nvSpPr>
        <p:spPr>
          <a:xfrm>
            <a:off x="5357786" y="2500306"/>
            <a:ext cx="3286180" cy="584775"/>
          </a:xfrm>
          <a:prstGeom prst="rect">
            <a:avLst/>
          </a:prstGeom>
          <a:noFill/>
        </p:spPr>
        <p:txBody>
          <a:bodyPr wrap="square" rtlCol="0">
            <a:spAutoFit/>
          </a:bodyPr>
          <a:lstStyle/>
          <a:p>
            <a:r>
              <a:rPr lang="ja-JP" altLang="en-US" sz="1600" dirty="0" smtClean="0"/>
              <a:t>磁場の回転から算出した電流密度</a:t>
            </a:r>
            <a:endParaRPr lang="en-US" altLang="ja-JP" sz="1600" dirty="0" smtClean="0"/>
          </a:p>
          <a:p>
            <a:r>
              <a:rPr lang="en-US" altLang="ja-JP" sz="1600" dirty="0" smtClean="0"/>
              <a:t>[Le et al., 2004]</a:t>
            </a:r>
            <a:endParaRPr kumimoji="1" lang="ja-JP" altLang="en-US" sz="1600" dirty="0"/>
          </a:p>
        </p:txBody>
      </p:sp>
      <p:sp>
        <p:nvSpPr>
          <p:cNvPr id="399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p>
        </p:txBody>
      </p:sp>
      <p:pic>
        <p:nvPicPr>
          <p:cNvPr id="39939" name="Picture 3" descr="C:\Documents and Settings\izutsu\デスクトップ\New Documents\20090527_STPseminar\RCequation.jpg"/>
          <p:cNvPicPr>
            <a:picLocks noChangeAspect="1" noChangeArrowheads="1"/>
          </p:cNvPicPr>
          <p:nvPr/>
        </p:nvPicPr>
        <p:blipFill>
          <a:blip r:embed="rId3"/>
          <a:srcRect/>
          <a:stretch>
            <a:fillRect/>
          </a:stretch>
        </p:blipFill>
        <p:spPr bwMode="auto">
          <a:xfrm>
            <a:off x="5410261" y="1357298"/>
            <a:ext cx="3590895" cy="654365"/>
          </a:xfrm>
          <a:prstGeom prst="rect">
            <a:avLst/>
          </a:prstGeom>
          <a:noFill/>
        </p:spPr>
      </p:pic>
      <p:pic>
        <p:nvPicPr>
          <p:cNvPr id="10" name="Picture 4" descr="000752"/>
          <p:cNvPicPr>
            <a:picLocks noChangeAspect="1" noChangeArrowheads="1"/>
          </p:cNvPicPr>
          <p:nvPr/>
        </p:nvPicPr>
        <p:blipFill>
          <a:blip r:embed="rId4" cstate="print"/>
          <a:srcRect/>
          <a:stretch>
            <a:fillRect/>
          </a:stretch>
        </p:blipFill>
        <p:spPr bwMode="auto">
          <a:xfrm>
            <a:off x="14918" y="3716618"/>
            <a:ext cx="3056884" cy="1926960"/>
          </a:xfrm>
          <a:prstGeom prst="rect">
            <a:avLst/>
          </a:prstGeom>
          <a:noFill/>
          <a:ln w="9525">
            <a:noFill/>
            <a:miter lim="800000"/>
            <a:headEnd/>
            <a:tailEnd/>
          </a:ln>
        </p:spPr>
      </p:pic>
      <p:pic>
        <p:nvPicPr>
          <p:cNvPr id="6" name="Picture 2" descr="C:\Documents and Settings\izutsu\デスクトップ\000027.jpg"/>
          <p:cNvPicPr>
            <a:picLocks noChangeAspect="1" noChangeArrowheads="1"/>
          </p:cNvPicPr>
          <p:nvPr/>
        </p:nvPicPr>
        <p:blipFill>
          <a:blip r:embed="rId5"/>
          <a:srcRect/>
          <a:stretch>
            <a:fillRect/>
          </a:stretch>
        </p:blipFill>
        <p:spPr bwMode="auto">
          <a:xfrm>
            <a:off x="2000232" y="2910435"/>
            <a:ext cx="2857520" cy="3947565"/>
          </a:xfrm>
          <a:prstGeom prst="rect">
            <a:avLst/>
          </a:prstGeom>
          <a:noFill/>
        </p:spPr>
      </p:pic>
      <p:sp>
        <p:nvSpPr>
          <p:cNvPr id="11" name="テキスト ボックス 10"/>
          <p:cNvSpPr txBox="1"/>
          <p:nvPr/>
        </p:nvSpPr>
        <p:spPr>
          <a:xfrm>
            <a:off x="3286116" y="4572008"/>
            <a:ext cx="428628" cy="369332"/>
          </a:xfrm>
          <a:prstGeom prst="rect">
            <a:avLst/>
          </a:prstGeom>
          <a:noFill/>
        </p:spPr>
        <p:txBody>
          <a:bodyPr wrap="square" rtlCol="0">
            <a:spAutoFit/>
          </a:bodyPr>
          <a:lstStyle/>
          <a:p>
            <a:r>
              <a:rPr kumimoji="1" lang="en-US" altLang="ja-JP" dirty="0" smtClean="0"/>
              <a:t>L</a:t>
            </a:r>
            <a:endParaRPr kumimoji="1" lang="ja-JP" alt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磁気嵐</a:t>
            </a:r>
            <a:endParaRPr kumimoji="1" lang="ja-JP" altLang="en-US" dirty="0"/>
          </a:p>
        </p:txBody>
      </p:sp>
      <p:sp>
        <p:nvSpPr>
          <p:cNvPr id="3" name="コンテンツ プレースホルダ 2"/>
          <p:cNvSpPr>
            <a:spLocks noGrp="1"/>
          </p:cNvSpPr>
          <p:nvPr>
            <p:ph idx="1"/>
          </p:nvPr>
        </p:nvSpPr>
        <p:spPr/>
        <p:txBody>
          <a:bodyPr/>
          <a:lstStyle/>
          <a:p>
            <a:r>
              <a:rPr lang="ja-JP" altLang="en-US" dirty="0" smtClean="0"/>
              <a:t>西向き電流の増大による地磁気水平成分が減少する現象</a:t>
            </a:r>
            <a:endParaRPr kumimoji="1" lang="en-US" altLang="ja-JP" dirty="0" smtClean="0"/>
          </a:p>
          <a:p>
            <a:pPr lvl="1"/>
            <a:r>
              <a:rPr lang="en-US" altLang="ja-JP" dirty="0" err="1" smtClean="0">
                <a:latin typeface="Arial" charset="0"/>
              </a:rPr>
              <a:t>Dst</a:t>
            </a:r>
            <a:r>
              <a:rPr lang="ja-JP" altLang="en-US" dirty="0" smtClean="0">
                <a:latin typeface="Arial" charset="0"/>
              </a:rPr>
              <a:t>指数：赤道面４地点での地磁気の水平成分の平均値からのずれ</a:t>
            </a:r>
            <a:endParaRPr lang="en-US" altLang="ja-JP" dirty="0" smtClean="0">
              <a:latin typeface="Arial" charset="0"/>
            </a:endParaRPr>
          </a:p>
          <a:p>
            <a:pPr lvl="2"/>
            <a:r>
              <a:rPr lang="ja-JP" altLang="en-US" dirty="0" smtClean="0">
                <a:latin typeface="Arial" charset="0"/>
              </a:rPr>
              <a:t>中規模：</a:t>
            </a:r>
            <a:r>
              <a:rPr lang="en-US" altLang="ja-JP" dirty="0" err="1" smtClean="0">
                <a:latin typeface="Arial" charset="0"/>
              </a:rPr>
              <a:t>Dst</a:t>
            </a:r>
            <a:r>
              <a:rPr lang="en-US" altLang="ja-JP" dirty="0" smtClean="0">
                <a:latin typeface="Arial" charset="0"/>
              </a:rPr>
              <a:t>=</a:t>
            </a:r>
            <a:r>
              <a:rPr lang="ja-JP" altLang="en-US" dirty="0" smtClean="0"/>
              <a:t>−</a:t>
            </a:r>
            <a:r>
              <a:rPr lang="en-US" altLang="ja-JP" dirty="0" smtClean="0">
                <a:latin typeface="Arial" charset="0"/>
              </a:rPr>
              <a:t>40~</a:t>
            </a:r>
            <a:r>
              <a:rPr lang="ja-JP" altLang="en-US" dirty="0" smtClean="0"/>
              <a:t>−</a:t>
            </a:r>
            <a:r>
              <a:rPr lang="en-US" altLang="ja-JP" dirty="0" smtClean="0">
                <a:latin typeface="Arial" charset="0"/>
              </a:rPr>
              <a:t>100nT</a:t>
            </a:r>
            <a:r>
              <a:rPr lang="ja-JP" altLang="en-US" dirty="0" smtClean="0">
                <a:latin typeface="Arial" charset="0"/>
              </a:rPr>
              <a:t>　大規模</a:t>
            </a:r>
            <a:r>
              <a:rPr lang="en-US" altLang="ja-JP" dirty="0" err="1" smtClean="0">
                <a:latin typeface="Arial" charset="0"/>
              </a:rPr>
              <a:t>Dst</a:t>
            </a:r>
            <a:r>
              <a:rPr lang="en-US" altLang="ja-JP" dirty="0" smtClean="0">
                <a:latin typeface="Arial" charset="0"/>
              </a:rPr>
              <a:t>=</a:t>
            </a:r>
            <a:r>
              <a:rPr lang="ja-JP" altLang="en-US" dirty="0" smtClean="0"/>
              <a:t>−</a:t>
            </a:r>
            <a:r>
              <a:rPr lang="en-US" altLang="ja-JP" dirty="0" smtClean="0">
                <a:latin typeface="Arial" charset="0"/>
              </a:rPr>
              <a:t>100~</a:t>
            </a:r>
            <a:r>
              <a:rPr lang="ja-JP" altLang="en-US" dirty="0" smtClean="0"/>
              <a:t>−</a:t>
            </a:r>
            <a:r>
              <a:rPr lang="en-US" altLang="ja-JP" dirty="0" smtClean="0">
                <a:latin typeface="Arial" charset="0"/>
              </a:rPr>
              <a:t>400nT</a:t>
            </a:r>
          </a:p>
          <a:p>
            <a:pPr lvl="1"/>
            <a:r>
              <a:rPr lang="ja-JP" altLang="en-US" dirty="0" smtClean="0">
                <a:latin typeface="Arial" charset="0"/>
              </a:rPr>
              <a:t>磁場の変動分は地磁気の</a:t>
            </a:r>
            <a:r>
              <a:rPr lang="en-US" altLang="ja-JP" dirty="0" smtClean="0">
                <a:latin typeface="Arial" charset="0"/>
              </a:rPr>
              <a:t>1%</a:t>
            </a:r>
            <a:r>
              <a:rPr lang="ja-JP" altLang="en-US" dirty="0" smtClean="0">
                <a:latin typeface="Arial" charset="0"/>
              </a:rPr>
              <a:t>程度であるが、</a:t>
            </a:r>
            <a:r>
              <a:rPr lang="en-US" altLang="ja-JP" dirty="0" smtClean="0">
                <a:latin typeface="Arial" charset="0"/>
              </a:rPr>
              <a:t>10</a:t>
            </a:r>
            <a:r>
              <a:rPr lang="en-US" altLang="ja-JP" sz="1800" baseline="30000" dirty="0" smtClean="0">
                <a:latin typeface="Arial" charset="0"/>
              </a:rPr>
              <a:t>15</a:t>
            </a:r>
            <a:r>
              <a:rPr lang="en-US" altLang="ja-JP" dirty="0" smtClean="0">
                <a:latin typeface="Arial" charset="0"/>
              </a:rPr>
              <a:t>~10</a:t>
            </a:r>
            <a:r>
              <a:rPr lang="en-US" altLang="ja-JP" baseline="30000" dirty="0" smtClean="0">
                <a:latin typeface="Arial" charset="0"/>
              </a:rPr>
              <a:t>16</a:t>
            </a:r>
            <a:r>
              <a:rPr lang="en-US" altLang="ja-JP" dirty="0" smtClean="0">
                <a:latin typeface="Arial" charset="0"/>
              </a:rPr>
              <a:t>J</a:t>
            </a:r>
            <a:r>
              <a:rPr lang="ja-JP" altLang="en-US" dirty="0" smtClean="0">
                <a:latin typeface="Arial" charset="0"/>
              </a:rPr>
              <a:t> ものエネルギーが内部磁気圏に注入される</a:t>
            </a:r>
          </a:p>
          <a:p>
            <a:pPr lvl="1"/>
            <a:endParaRPr kumimoji="1" lang="ja-JP" altLang="en-US" dirty="0"/>
          </a:p>
        </p:txBody>
      </p:sp>
      <p:pic>
        <p:nvPicPr>
          <p:cNvPr id="4" name="Picture 2" descr="C:\Documents and Settings\izutsu\デスクトップ\000026.jpg"/>
          <p:cNvPicPr>
            <a:picLocks noChangeAspect="1" noChangeArrowheads="1"/>
          </p:cNvPicPr>
          <p:nvPr/>
        </p:nvPicPr>
        <p:blipFill>
          <a:blip r:embed="rId2"/>
          <a:srcRect/>
          <a:stretch>
            <a:fillRect/>
          </a:stretch>
        </p:blipFill>
        <p:spPr bwMode="auto">
          <a:xfrm>
            <a:off x="357158" y="2714620"/>
            <a:ext cx="5143536" cy="4059259"/>
          </a:xfrm>
          <a:prstGeom prst="rect">
            <a:avLst/>
          </a:prstGeom>
          <a:noFill/>
        </p:spPr>
      </p:pic>
      <p:sp>
        <p:nvSpPr>
          <p:cNvPr id="5" name="テキスト ボックス 4"/>
          <p:cNvSpPr txBox="1"/>
          <p:nvPr/>
        </p:nvSpPr>
        <p:spPr>
          <a:xfrm>
            <a:off x="5572132" y="6274378"/>
            <a:ext cx="2143140" cy="369332"/>
          </a:xfrm>
          <a:prstGeom prst="rect">
            <a:avLst/>
          </a:prstGeom>
          <a:noFill/>
        </p:spPr>
        <p:txBody>
          <a:bodyPr wrap="square" rtlCol="0">
            <a:spAutoFit/>
          </a:bodyPr>
          <a:lstStyle/>
          <a:p>
            <a:r>
              <a:rPr kumimoji="1" lang="en-US" altLang="ja-JP" dirty="0" err="1" smtClean="0"/>
              <a:t>Ebihara</a:t>
            </a:r>
            <a:r>
              <a:rPr kumimoji="1" lang="en-US" altLang="ja-JP" dirty="0" smtClean="0"/>
              <a:t> et al., 2000</a:t>
            </a:r>
            <a:endParaRPr kumimoji="1" lang="ja-JP" altLang="en-US" dirty="0"/>
          </a:p>
        </p:txBody>
      </p:sp>
      <p:sp>
        <p:nvSpPr>
          <p:cNvPr id="6" name="テキスト ボックス 5"/>
          <p:cNvSpPr txBox="1"/>
          <p:nvPr/>
        </p:nvSpPr>
        <p:spPr>
          <a:xfrm>
            <a:off x="6215074" y="2960558"/>
            <a:ext cx="2714644" cy="2031325"/>
          </a:xfrm>
          <a:prstGeom prst="rect">
            <a:avLst/>
          </a:prstGeom>
          <a:noFill/>
        </p:spPr>
        <p:txBody>
          <a:bodyPr wrap="square" rtlCol="0">
            <a:spAutoFit/>
          </a:bodyPr>
          <a:lstStyle/>
          <a:p>
            <a:r>
              <a:rPr kumimoji="1" lang="ja-JP" altLang="en-US" dirty="0" smtClean="0"/>
              <a:t>エネルギーの比較</a:t>
            </a:r>
            <a:endParaRPr kumimoji="1" lang="en-US" altLang="ja-JP" dirty="0" smtClean="0"/>
          </a:p>
          <a:p>
            <a:r>
              <a:rPr kumimoji="1" lang="ja-JP" altLang="en-US" dirty="0" smtClean="0"/>
              <a:t>　太陽フレア　  </a:t>
            </a:r>
            <a:r>
              <a:rPr kumimoji="1" lang="en-US" altLang="ja-JP" dirty="0" smtClean="0"/>
              <a:t>10</a:t>
            </a:r>
            <a:r>
              <a:rPr kumimoji="1" lang="en-US" altLang="ja-JP" baseline="30000" dirty="0" smtClean="0"/>
              <a:t>27</a:t>
            </a:r>
            <a:r>
              <a:rPr kumimoji="1" lang="en-US" altLang="ja-JP" dirty="0" smtClean="0"/>
              <a:t> J</a:t>
            </a:r>
          </a:p>
          <a:p>
            <a:r>
              <a:rPr lang="ja-JP" altLang="en-US" dirty="0" smtClean="0"/>
              <a:t>　日本の地震　</a:t>
            </a:r>
            <a:r>
              <a:rPr lang="en-US" altLang="ja-JP" dirty="0" smtClean="0"/>
              <a:t>10</a:t>
            </a:r>
            <a:r>
              <a:rPr lang="en-US" altLang="ja-JP" baseline="30000" dirty="0" smtClean="0"/>
              <a:t>16</a:t>
            </a:r>
            <a:r>
              <a:rPr lang="en-US" altLang="ja-JP" dirty="0" smtClean="0"/>
              <a:t> J/year</a:t>
            </a:r>
            <a:endParaRPr kumimoji="1" lang="en-US" altLang="ja-JP" dirty="0" smtClean="0"/>
          </a:p>
          <a:p>
            <a:r>
              <a:rPr lang="ja-JP" altLang="en-US" dirty="0" smtClean="0"/>
              <a:t>　サブストーム </a:t>
            </a:r>
            <a:r>
              <a:rPr lang="en-US" altLang="ja-JP" dirty="0" smtClean="0"/>
              <a:t>10</a:t>
            </a:r>
            <a:r>
              <a:rPr lang="en-US" altLang="ja-JP" baseline="30000" dirty="0" smtClean="0"/>
              <a:t>15</a:t>
            </a:r>
            <a:r>
              <a:rPr lang="en-US" altLang="ja-JP" dirty="0" smtClean="0"/>
              <a:t> J</a:t>
            </a:r>
            <a:endParaRPr kumimoji="1" lang="en-US" altLang="ja-JP" dirty="0" smtClean="0"/>
          </a:p>
          <a:p>
            <a:r>
              <a:rPr lang="ja-JP" altLang="en-US" dirty="0" smtClean="0"/>
              <a:t>　広島原爆　    </a:t>
            </a:r>
            <a:r>
              <a:rPr lang="en-US" altLang="ja-JP" dirty="0" smtClean="0"/>
              <a:t>10</a:t>
            </a:r>
            <a:r>
              <a:rPr lang="en-US" altLang="ja-JP" baseline="30000" dirty="0" smtClean="0"/>
              <a:t>14</a:t>
            </a:r>
            <a:r>
              <a:rPr lang="en-US" altLang="ja-JP" dirty="0" smtClean="0"/>
              <a:t> J</a:t>
            </a:r>
          </a:p>
          <a:p>
            <a:r>
              <a:rPr lang="ja-JP" altLang="en-US" dirty="0" smtClean="0"/>
              <a:t>　人の一生　　 </a:t>
            </a:r>
            <a:r>
              <a:rPr lang="en-US" altLang="ja-JP" dirty="0" smtClean="0"/>
              <a:t>10</a:t>
            </a:r>
            <a:r>
              <a:rPr lang="en-US" altLang="ja-JP" baseline="30000" dirty="0" smtClean="0"/>
              <a:t>9</a:t>
            </a:r>
            <a:r>
              <a:rPr lang="en-US" altLang="ja-JP" dirty="0" smtClean="0"/>
              <a:t> J</a:t>
            </a:r>
          </a:p>
          <a:p>
            <a:endParaRPr kumimoji="1" lang="ja-JP" alt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過去の未解決問題の解決策　→　</a:t>
            </a:r>
            <a:r>
              <a:rPr lang="en-US" altLang="ja-JP" dirty="0" smtClean="0"/>
              <a:t>『</a:t>
            </a:r>
            <a:r>
              <a:rPr lang="ja-JP" altLang="en-US" dirty="0" smtClean="0"/>
              <a:t>多点同時観測</a:t>
            </a:r>
            <a:r>
              <a:rPr lang="en-US" altLang="ja-JP" dirty="0" smtClean="0"/>
              <a:t>』</a:t>
            </a:r>
            <a:endParaRPr kumimoji="1" lang="ja-JP" altLang="en-US" dirty="0"/>
          </a:p>
        </p:txBody>
      </p:sp>
      <p:sp>
        <p:nvSpPr>
          <p:cNvPr id="3" name="コンテンツ プレースホルダ 2"/>
          <p:cNvSpPr>
            <a:spLocks noGrp="1"/>
          </p:cNvSpPr>
          <p:nvPr>
            <p:ph idx="1"/>
          </p:nvPr>
        </p:nvSpPr>
        <p:spPr/>
        <p:txBody>
          <a:bodyPr/>
          <a:lstStyle/>
          <a:p>
            <a:r>
              <a:rPr lang="ja-JP" altLang="en-US" dirty="0" smtClean="0"/>
              <a:t>今ある常識の多くは、単一衛星による観測結果から導かれていて、未解明の問題が多く残っている</a:t>
            </a:r>
          </a:p>
          <a:p>
            <a:pPr lvl="1"/>
            <a:r>
              <a:rPr lang="ja-JP" altLang="en-US" dirty="0" smtClean="0"/>
              <a:t>空間分布：どのようなプラズマがどう分布しているのか？</a:t>
            </a:r>
          </a:p>
          <a:p>
            <a:pPr lvl="1"/>
            <a:r>
              <a:rPr lang="ja-JP" altLang="en-US" dirty="0" smtClean="0"/>
              <a:t>輸送・加熱過程：どこへどのように輸送されるのか？</a:t>
            </a:r>
            <a:endParaRPr lang="en-US" altLang="ja-JP" dirty="0" smtClean="0"/>
          </a:p>
          <a:p>
            <a:pPr>
              <a:buNone/>
            </a:pPr>
            <a:r>
              <a:rPr lang="ja-JP" altLang="en-US" dirty="0" smtClean="0"/>
              <a:t>↓</a:t>
            </a:r>
          </a:p>
          <a:p>
            <a:r>
              <a:rPr lang="ja-JP" altLang="en-US" dirty="0" smtClean="0"/>
              <a:t>同時に多くの領域で観測する </a:t>
            </a:r>
            <a:r>
              <a:rPr lang="en-US" altLang="ja-JP" dirty="0" smtClean="0">
                <a:sym typeface="Wingdings" pitchFamily="2" charset="2"/>
              </a:rPr>
              <a:t> </a:t>
            </a:r>
            <a:r>
              <a:rPr lang="en-US" altLang="ja-JP" dirty="0" smtClean="0"/>
              <a:t>『</a:t>
            </a:r>
            <a:r>
              <a:rPr lang="ja-JP" altLang="en-US" b="1" dirty="0" smtClean="0">
                <a:solidFill>
                  <a:srgbClr val="FF0000"/>
                </a:solidFill>
              </a:rPr>
              <a:t>多点同時観測</a:t>
            </a:r>
            <a:r>
              <a:rPr lang="en-US" altLang="ja-JP" dirty="0" smtClean="0"/>
              <a:t>』</a:t>
            </a:r>
          </a:p>
          <a:p>
            <a:endParaRPr kumimoji="1" lang="ja-JP" altLang="en-US" dirty="0"/>
          </a:p>
        </p:txBody>
      </p:sp>
      <p:pic>
        <p:nvPicPr>
          <p:cNvPr id="4" name="Picture 4" descr="000752"/>
          <p:cNvPicPr>
            <a:picLocks noChangeAspect="1" noChangeArrowheads="1"/>
          </p:cNvPicPr>
          <p:nvPr/>
        </p:nvPicPr>
        <p:blipFill>
          <a:blip r:embed="rId2"/>
          <a:srcRect/>
          <a:stretch>
            <a:fillRect/>
          </a:stretch>
        </p:blipFill>
        <p:spPr bwMode="auto">
          <a:xfrm>
            <a:off x="1404694" y="2955265"/>
            <a:ext cx="6191762" cy="390275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1937</TotalTime>
  <Words>3087</Words>
  <Application>Microsoft Office PowerPoint</Application>
  <PresentationFormat>画面に合わせる (4:3)</PresentationFormat>
  <Paragraphs>349</Paragraphs>
  <Slides>36</Slides>
  <Notes>0</Notes>
  <HiddenSlides>0</HiddenSlides>
  <MMClips>0</MMClips>
  <ScaleCrop>false</ScaleCrop>
  <HeadingPairs>
    <vt:vector size="4" baseType="variant">
      <vt:variant>
        <vt:lpstr>テーマ</vt:lpstr>
      </vt:variant>
      <vt:variant>
        <vt:i4>1</vt:i4>
      </vt:variant>
      <vt:variant>
        <vt:lpstr>スライド タイトル</vt:lpstr>
      </vt:variant>
      <vt:variant>
        <vt:i4>36</vt:i4>
      </vt:variant>
    </vt:vector>
  </HeadingPairs>
  <TitlesOfParts>
    <vt:vector size="37" baseType="lpstr">
      <vt:lpstr>Office テーマ</vt:lpstr>
      <vt:lpstr>地球磁気圏夜側でのイオン輸送 </vt:lpstr>
      <vt:lpstr>OUTLINE</vt:lpstr>
      <vt:lpstr>地球磁気圏</vt:lpstr>
      <vt:lpstr>プラズマシート（PS）</vt:lpstr>
      <vt:lpstr>磁気圏対流 と 高速流</vt:lpstr>
      <vt:lpstr>サブストーム（オーロラ爆発）</vt:lpstr>
      <vt:lpstr>リングカレント（RC）</vt:lpstr>
      <vt:lpstr>磁気嵐</vt:lpstr>
      <vt:lpstr>過去の未解決問題の解決策　→　『多点同時観測』</vt:lpstr>
      <vt:lpstr>北向きIMF長時間継続時の低温高密度PS@tail flank</vt:lpstr>
      <vt:lpstr>IMF南転後の超高密度プラズマシート@GEO</vt:lpstr>
      <vt:lpstr>未解決問題 と 解決手法</vt:lpstr>
      <vt:lpstr>OUTLINE</vt:lpstr>
      <vt:lpstr>太陽風：長時間の北向きIMFと南転</vt:lpstr>
      <vt:lpstr>IMF南転後の輸送　『高速流による高密度イオンの押し込み』</vt:lpstr>
      <vt:lpstr>磁場構造の変化</vt:lpstr>
      <vt:lpstr>夕方側へ移動する高密度イオン</vt:lpstr>
      <vt:lpstr>高速流による高密度イオンの押し込み</vt:lpstr>
      <vt:lpstr>2.1のまとめ：IMF南転後の高密度イオンの輸送シナリオ</vt:lpstr>
      <vt:lpstr>OUTLINE</vt:lpstr>
      <vt:lpstr>新たなシナリオの一般性の検証</vt:lpstr>
      <vt:lpstr>GeotailとLANL衛星の同時観測の統計解析</vt:lpstr>
      <vt:lpstr>プラズマの輸送に重要な役割を果たす高速流</vt:lpstr>
      <vt:lpstr>2.2のまとめ：高速流によるイオン輸送の統計的描像</vt:lpstr>
      <vt:lpstr>OUTLINE</vt:lpstr>
      <vt:lpstr>輸送に伴う加熱過程</vt:lpstr>
      <vt:lpstr>密度上昇に伴う温度変化@GEO：磁気圏対流 vs. 高速流</vt:lpstr>
      <vt:lpstr>イオン密度・温度　@tail &amp; @GEO　（初期解析）</vt:lpstr>
      <vt:lpstr>OUTLINE</vt:lpstr>
      <vt:lpstr>内部磁気圏へのインパクト</vt:lpstr>
      <vt:lpstr>磁気リコネクションと磁気嵐の関係</vt:lpstr>
      <vt:lpstr>磁気リコネクションと磁気嵐の関係</vt:lpstr>
      <vt:lpstr>3.1のまとめ：磁気リコネクションと磁気嵐</vt:lpstr>
      <vt:lpstr>全体のまとめ</vt:lpstr>
      <vt:lpstr>REFERENCES</vt:lpstr>
      <vt:lpstr>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izutsu</dc:creator>
  <cp:lastModifiedBy>izutsu</cp:lastModifiedBy>
  <cp:revision>320</cp:revision>
  <dcterms:created xsi:type="dcterms:W3CDTF">2009-05-20T15:25:19Z</dcterms:created>
  <dcterms:modified xsi:type="dcterms:W3CDTF">2009-05-26T07:39:13Z</dcterms:modified>
</cp:coreProperties>
</file>