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327" r:id="rId4"/>
    <p:sldId id="328" r:id="rId5"/>
    <p:sldId id="283" r:id="rId6"/>
    <p:sldId id="297" r:id="rId7"/>
    <p:sldId id="299" r:id="rId8"/>
    <p:sldId id="300" r:id="rId9"/>
    <p:sldId id="306" r:id="rId10"/>
    <p:sldId id="307" r:id="rId11"/>
    <p:sldId id="310" r:id="rId12"/>
    <p:sldId id="338" r:id="rId13"/>
    <p:sldId id="333" r:id="rId14"/>
    <p:sldId id="315" r:id="rId15"/>
    <p:sldId id="316" r:id="rId16"/>
    <p:sldId id="343" r:id="rId17"/>
    <p:sldId id="339" r:id="rId18"/>
    <p:sldId id="318" r:id="rId19"/>
    <p:sldId id="326" r:id="rId20"/>
    <p:sldId id="319" r:id="rId21"/>
    <p:sldId id="320" r:id="rId22"/>
    <p:sldId id="341" r:id="rId23"/>
    <p:sldId id="321" r:id="rId24"/>
    <p:sldId id="322" r:id="rId25"/>
    <p:sldId id="323" r:id="rId26"/>
    <p:sldId id="342" r:id="rId27"/>
    <p:sldId id="324" r:id="rId28"/>
    <p:sldId id="325" r:id="rId29"/>
    <p:sldId id="335" r:id="rId30"/>
    <p:sldId id="334" r:id="rId31"/>
    <p:sldId id="336" r:id="rId32"/>
    <p:sldId id="329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FF66"/>
    <a:srgbClr val="C69200"/>
    <a:srgbClr val="EC9D00"/>
    <a:srgbClr val="ECBF00"/>
    <a:srgbClr val="FF9933"/>
    <a:srgbClr val="B0B0B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539" autoAdjust="0"/>
  </p:normalViewPr>
  <p:slideViewPr>
    <p:cSldViewPr>
      <p:cViewPr varScale="1">
        <p:scale>
          <a:sx n="86" d="100"/>
          <a:sy n="86" d="100"/>
        </p:scale>
        <p:origin x="-1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F41-D9A2-9B4C-9923-D8B4A7FDE9DB}" type="datetimeFigureOut">
              <a:rPr kumimoji="1" lang="ja-JP" altLang="en-US" smtClean="0"/>
              <a:t>11/11/11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A632C-DB02-E242-ABE3-463607036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8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C84E04-A6D7-4C09-9DB4-09B468B5431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4922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62140-B8B2-48CD-B355-12A8D20AC6A7}" type="slidenum">
              <a:rPr lang="en-US" altLang="ja-JP"/>
              <a:pPr/>
              <a:t>0</a:t>
            </a:fld>
            <a:endParaRPr lang="en-US" altLang="ja-JP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雲底高度に地面があると仮定して、地表面上の対流を計算する。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加熱勾配小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635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＜長波放射のみ＞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894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＜短波放射プロファイル＞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7801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＜短波放射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780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＜今後＞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634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無次元パラメータ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31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トータルエネルギー保存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32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Pioneer Venus</a:t>
            </a:r>
            <a:r>
              <a:rPr kumimoji="1" lang="ja-JP" altLang="en-US" dirty="0" smtClean="0"/>
              <a:t>の観測で得られた金星大気の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安定度（</a:t>
            </a:r>
            <a:r>
              <a:rPr kumimoji="1" lang="en-US" altLang="ja-JP" dirty="0" err="1" smtClean="0"/>
              <a:t>Seiff</a:t>
            </a:r>
            <a:r>
              <a:rPr kumimoji="1" lang="en-US" altLang="ja-JP" dirty="0" smtClean="0"/>
              <a:t> 1983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VEX/VMC</a:t>
            </a:r>
            <a:r>
              <a:rPr kumimoji="1" lang="ja-JP" altLang="en-US" dirty="0" smtClean="0"/>
              <a:t>で撮像された金星大気の紫外画像</a:t>
            </a:r>
            <a:endParaRPr kumimoji="1" lang="en-US" altLang="ja-JP" dirty="0" smtClean="0"/>
          </a:p>
          <a:p>
            <a:r>
              <a:rPr kumimoji="1" lang="ja-JP" altLang="en-US" dirty="0" smtClean="0"/>
              <a:t>赤道上における対流領域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下層と高度</a:t>
            </a:r>
            <a:r>
              <a:rPr kumimoji="1" lang="en-US" altLang="ja-JP" dirty="0" smtClean="0"/>
              <a:t>50-55km</a:t>
            </a:r>
            <a:r>
              <a:rPr kumimoji="1" lang="ja-JP" altLang="en-US" dirty="0" smtClean="0"/>
              <a:t>付近に安定層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先行研究の紹介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602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仮定が大きい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09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モデル中の安定度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モデル中の太陽加熱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温位変動の水平分布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水平スケール</a:t>
            </a:r>
            <a:r>
              <a:rPr kumimoji="1" lang="en-US" altLang="ja-JP" dirty="0" smtClean="0"/>
              <a:t>15-30km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運動エネルギー密度の時間変化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っっ</a:t>
            </a:r>
            <a:r>
              <a:rPr kumimoji="1" lang="en-US" altLang="ja-JP" dirty="0" smtClean="0"/>
              <a:t>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太陽加熱の違いによる安定度の変化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4E04-A6D7-4C09-9DB4-09B468B54314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4" name="Group 68"/>
          <p:cNvGrpSpPr>
            <a:grpSpLocks/>
          </p:cNvGrpSpPr>
          <p:nvPr/>
        </p:nvGrpSpPr>
        <p:grpSpPr bwMode="auto">
          <a:xfrm>
            <a:off x="0" y="-22225"/>
            <a:ext cx="9144000" cy="6880225"/>
            <a:chOff x="0" y="-14"/>
            <a:chExt cx="5760" cy="4334"/>
          </a:xfrm>
        </p:grpSpPr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204" y="2251"/>
              <a:ext cx="5352" cy="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gray">
            <a:xfrm>
              <a:off x="2880" y="2069"/>
              <a:ext cx="2880" cy="225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gray">
            <a:xfrm>
              <a:off x="0" y="0"/>
              <a:ext cx="2880" cy="43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gray">
            <a:xfrm>
              <a:off x="2880" y="0"/>
              <a:ext cx="2880" cy="206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gray">
            <a:xfrm>
              <a:off x="1289" y="698"/>
              <a:ext cx="249" cy="249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gray">
            <a:xfrm>
              <a:off x="1621" y="448"/>
              <a:ext cx="165" cy="1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gray">
            <a:xfrm>
              <a:off x="2450" y="1316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gray">
            <a:xfrm>
              <a:off x="1455" y="0"/>
              <a:ext cx="165" cy="16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gray">
            <a:xfrm>
              <a:off x="793" y="1356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gray">
            <a:xfrm>
              <a:off x="2614" y="658"/>
              <a:ext cx="164" cy="1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gray">
            <a:xfrm>
              <a:off x="2614" y="126"/>
              <a:ext cx="164" cy="16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gray">
            <a:xfrm>
              <a:off x="3773" y="1068"/>
              <a:ext cx="248" cy="24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gray">
            <a:xfrm>
              <a:off x="2862" y="823"/>
              <a:ext cx="165" cy="165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gray">
            <a:xfrm>
              <a:off x="875" y="167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gray">
            <a:xfrm>
              <a:off x="3195" y="207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gray">
            <a:xfrm>
              <a:off x="3443" y="489"/>
              <a:ext cx="164" cy="165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gray">
            <a:xfrm>
              <a:off x="3443" y="0"/>
              <a:ext cx="164" cy="1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gray">
            <a:xfrm>
              <a:off x="4271" y="946"/>
              <a:ext cx="164" cy="1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gray">
            <a:xfrm>
              <a:off x="2118" y="247"/>
              <a:ext cx="164" cy="16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gray">
            <a:xfrm>
              <a:off x="3939" y="864"/>
              <a:ext cx="164" cy="16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gray">
            <a:xfrm>
              <a:off x="4103" y="1"/>
              <a:ext cx="166" cy="1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gray">
            <a:xfrm>
              <a:off x="4932" y="367"/>
              <a:ext cx="164" cy="1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gray">
            <a:xfrm>
              <a:off x="4351" y="287"/>
              <a:ext cx="165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gray">
            <a:xfrm>
              <a:off x="3855" y="408"/>
              <a:ext cx="164" cy="1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gray">
            <a:xfrm>
              <a:off x="4932" y="1028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gray">
            <a:xfrm>
              <a:off x="5180" y="327"/>
              <a:ext cx="164" cy="164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gray">
            <a:xfrm>
              <a:off x="4766" y="2"/>
              <a:ext cx="248" cy="24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gray">
            <a:xfrm>
              <a:off x="2118" y="1396"/>
              <a:ext cx="164" cy="164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gray">
            <a:xfrm>
              <a:off x="4435" y="1192"/>
              <a:ext cx="254" cy="2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gray">
            <a:xfrm>
              <a:off x="4601" y="905"/>
              <a:ext cx="165" cy="165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gray">
            <a:xfrm>
              <a:off x="5512" y="987"/>
              <a:ext cx="164" cy="164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gray">
            <a:xfrm>
              <a:off x="4793" y="1495"/>
              <a:ext cx="221" cy="2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gray">
            <a:xfrm>
              <a:off x="5428" y="-14"/>
              <a:ext cx="166" cy="133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gray">
            <a:xfrm>
              <a:off x="5264" y="530"/>
              <a:ext cx="248" cy="252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gray">
            <a:xfrm>
              <a:off x="5529" y="1436"/>
              <a:ext cx="182" cy="1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gray">
            <a:xfrm>
              <a:off x="5375" y="1599"/>
              <a:ext cx="225" cy="2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gray">
            <a:xfrm>
              <a:off x="2123" y="2339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gray">
            <a:xfrm>
              <a:off x="2287" y="1931"/>
              <a:ext cx="164" cy="164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gray">
            <a:xfrm>
              <a:off x="3446" y="2215"/>
              <a:ext cx="248" cy="24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gray">
            <a:xfrm>
              <a:off x="2535" y="1971"/>
              <a:ext cx="165" cy="1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gray">
            <a:xfrm>
              <a:off x="3944" y="2094"/>
              <a:ext cx="164" cy="1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gray">
            <a:xfrm>
              <a:off x="3612" y="2012"/>
              <a:ext cx="164" cy="16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gray">
            <a:xfrm>
              <a:off x="4605" y="2175"/>
              <a:ext cx="164" cy="1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gray">
            <a:xfrm>
              <a:off x="1791" y="2379"/>
              <a:ext cx="164" cy="164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gray">
            <a:xfrm>
              <a:off x="3515" y="1702"/>
              <a:ext cx="254" cy="2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gray">
            <a:xfrm>
              <a:off x="4274" y="2053"/>
              <a:ext cx="165" cy="1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gray">
            <a:xfrm>
              <a:off x="5185" y="2135"/>
              <a:ext cx="164" cy="1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gray">
            <a:xfrm>
              <a:off x="4241" y="1826"/>
              <a:ext cx="221" cy="2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gray">
            <a:xfrm>
              <a:off x="5202" y="2419"/>
              <a:ext cx="182" cy="1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gray">
            <a:xfrm>
              <a:off x="2653" y="2659"/>
              <a:ext cx="225" cy="227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gray">
            <a:xfrm>
              <a:off x="4195" y="3385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gray">
            <a:xfrm>
              <a:off x="1474" y="3113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gray">
            <a:xfrm>
              <a:off x="2562" y="3113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gray">
            <a:xfrm>
              <a:off x="3606" y="2840"/>
              <a:ext cx="164" cy="164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78075"/>
            <a:ext cx="7772400" cy="1082675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>
            <a:lvl1pPr algn="ctr">
              <a:defRPr sz="4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71900"/>
            <a:ext cx="6400800" cy="7667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4752975"/>
            <a:ext cx="2133600" cy="2603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8C14A0D0-9E8E-4586-8447-124CB69885FD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113338"/>
            <a:ext cx="2895600" cy="2603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240CC-912E-43A0-8EBB-C538D3322120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64CF-C3D3-4D0D-B38A-3DEDA0AC5D2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5125" y="71438"/>
            <a:ext cx="2178050" cy="6054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383337" cy="6054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2C14D-2659-4F23-8533-3E6B213D79E2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F1BB-BB79-479F-9808-46895691A3C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182D4-1996-42D2-9373-DE12802C7AEA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494F-62E7-40FD-A41C-0AAF1308B4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8BCC4-EC2F-4BBA-ACC3-3E58A35B1755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83BBF-77A1-45E3-9BFF-B8914030D59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887CD-A490-4437-91DE-DBFF3DE09D5A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A175-EC04-4806-B19A-A30631E3171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D52B63-B6D7-41EE-86C6-25024E9EDA0A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23BE-C87C-4577-9EF1-CB0E56FBF9A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963EA-6048-4EA1-9519-ED66C5282A16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DF22-545B-4CDA-9E64-F82482717CA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972A0-4FB1-4404-9AA6-76D282F9D4A5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449A0-5F10-4ECF-9618-F781D987EBD2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9792D-2B43-44D5-A0B6-0D47CDFD629E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109D7-D93D-483C-AEF6-9ADA91B5D8A2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6B8BD-B38D-476C-83BE-6817621376B0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633AD-5F13-4960-8BD0-B5D0DC92D2A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7" name="Group 105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gray">
            <a:xfrm>
              <a:off x="0" y="0"/>
              <a:ext cx="2880" cy="527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gray">
            <a:xfrm>
              <a:off x="2880" y="0"/>
              <a:ext cx="2880" cy="5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gray">
            <a:xfrm>
              <a:off x="3288" y="210"/>
              <a:ext cx="136" cy="136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gray">
            <a:xfrm>
              <a:off x="3470" y="164"/>
              <a:ext cx="90" cy="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gray">
            <a:xfrm>
              <a:off x="3924" y="346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gray">
            <a:xfrm>
              <a:off x="3379" y="28"/>
              <a:ext cx="90" cy="9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gray">
            <a:xfrm>
              <a:off x="3016" y="346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gray">
            <a:xfrm>
              <a:off x="4014" y="209"/>
              <a:ext cx="90" cy="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gray">
            <a:xfrm>
              <a:off x="4014" y="73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4649" y="300"/>
              <a:ext cx="136" cy="136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gray">
            <a:xfrm>
              <a:off x="4150" y="255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gray">
            <a:xfrm>
              <a:off x="3061" y="74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gray">
            <a:xfrm>
              <a:off x="4332" y="74"/>
              <a:ext cx="90" cy="9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gray">
            <a:xfrm>
              <a:off x="4468" y="164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gray">
            <a:xfrm>
              <a:off x="4468" y="0"/>
              <a:ext cx="90" cy="5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gray">
            <a:xfrm>
              <a:off x="4922" y="256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gray">
            <a:xfrm>
              <a:off x="3742" y="74"/>
              <a:ext cx="90" cy="9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gray">
            <a:xfrm>
              <a:off x="4740" y="255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gray">
            <a:xfrm>
              <a:off x="4830" y="0"/>
              <a:ext cx="91" cy="5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gray">
            <a:xfrm>
              <a:off x="5284" y="120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gray">
            <a:xfrm>
              <a:off x="4966" y="74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gray">
            <a:xfrm>
              <a:off x="4694" y="120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gray">
            <a:xfrm>
              <a:off x="5284" y="300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gray">
            <a:xfrm>
              <a:off x="5420" y="75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gray">
            <a:xfrm>
              <a:off x="5193" y="28"/>
              <a:ext cx="136" cy="136"/>
            </a:xfrm>
            <a:prstGeom prst="rect">
              <a:avLst/>
            </a:prstGeom>
            <a:solidFill>
              <a:srgbClr val="B0B0B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gray">
            <a:xfrm>
              <a:off x="3742" y="391"/>
              <a:ext cx="90" cy="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gray">
            <a:xfrm>
              <a:off x="5012" y="300"/>
              <a:ext cx="139" cy="136"/>
            </a:xfrm>
            <a:prstGeom prst="rect">
              <a:avLst/>
            </a:prstGeom>
            <a:solidFill>
              <a:srgbClr val="B0B0B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gray">
            <a:xfrm>
              <a:off x="5103" y="255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gray">
            <a:xfrm>
              <a:off x="5602" y="257"/>
              <a:ext cx="90" cy="9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gray">
            <a:xfrm>
              <a:off x="5208" y="462"/>
              <a:ext cx="121" cy="6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gray">
            <a:xfrm>
              <a:off x="5556" y="0"/>
              <a:ext cx="91" cy="73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gray">
            <a:xfrm>
              <a:off x="5466" y="164"/>
              <a:ext cx="136" cy="138"/>
            </a:xfrm>
            <a:prstGeom prst="rect">
              <a:avLst/>
            </a:prstGeom>
            <a:solidFill>
              <a:srgbClr val="DDDDDD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gray">
            <a:xfrm>
              <a:off x="5611" y="412"/>
              <a:ext cx="100" cy="100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gray">
            <a:xfrm>
              <a:off x="5511" y="482"/>
              <a:ext cx="139" cy="4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gray">
            <a:xfrm>
              <a:off x="0" y="527"/>
              <a:ext cx="5760" cy="4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71438"/>
            <a:ext cx="87137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3333"/>
                </a:solidFill>
              </a:defRPr>
            </a:lvl1pPr>
          </a:lstStyle>
          <a:p>
            <a:fld id="{D5564039-27CC-4EC1-8825-88A26D62DDBE}" type="datetime1">
              <a:rPr lang="ja-JP" altLang="en-US"/>
              <a:pPr/>
              <a:t>11/11/11</a:t>
            </a:fld>
            <a:endParaRPr lang="en-US" altLang="ja-JP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8655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fld id="{858716A7-0EA3-49DA-BEA9-9E0F5E4290F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31.gif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gif"/><Relationship Id="rId5" Type="http://schemas.openxmlformats.org/officeDocument/2006/relationships/image" Target="../media/image43.gif"/><Relationship Id="rId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5" Type="http://schemas.openxmlformats.org/officeDocument/2006/relationships/image" Target="../media/image47.gif"/><Relationship Id="rId6" Type="http://schemas.openxmlformats.org/officeDocument/2006/relationships/image" Target="../media/image48.gif"/><Relationship Id="rId7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530" y="2378075"/>
            <a:ext cx="8460940" cy="1082675"/>
          </a:xfrm>
        </p:spPr>
        <p:txBody>
          <a:bodyPr/>
          <a:lstStyle/>
          <a:p>
            <a:r>
              <a:rPr lang="ja-JP" altLang="en-US" sz="6000" dirty="0" smtClean="0"/>
              <a:t>金星の雲層における対流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ja-JP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778" y="4869160"/>
            <a:ext cx="8568444" cy="766763"/>
          </a:xfrm>
        </p:spPr>
        <p:txBody>
          <a:bodyPr/>
          <a:lstStyle/>
          <a:p>
            <a:r>
              <a:rPr lang="ja-JP" altLang="en-US" sz="3200" dirty="0" smtClean="0"/>
              <a:t>今村研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修士１年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樋口武人　</a:t>
            </a:r>
            <a:endParaRPr lang="en-US" altLang="ja-JP" sz="3200" dirty="0" smtClean="0"/>
          </a:p>
          <a:p>
            <a:endParaRPr lang="en-US" altLang="ja-JP" sz="4000" dirty="0" smtClean="0"/>
          </a:p>
          <a:p>
            <a:r>
              <a:rPr lang="ja-JP" altLang="en-US" sz="2400" dirty="0" smtClean="0"/>
              <a:t>　　　　　　　　　　　　　　　　　　　　　　</a:t>
            </a:r>
            <a:r>
              <a:rPr lang="en-US" altLang="ja-JP" sz="2400" dirty="0" smtClean="0"/>
              <a:t>2011 11/11 </a:t>
            </a:r>
            <a:r>
              <a:rPr lang="ja-JP" altLang="en-US" sz="2400" dirty="0" smtClean="0"/>
              <a:t>惑星大気セミナー</a:t>
            </a:r>
            <a:endParaRPr lang="en-US" altLang="ja-JP" sz="2400" dirty="0" smtClean="0"/>
          </a:p>
          <a:p>
            <a:r>
              <a:rPr lang="ja-JP" altLang="en-US" sz="4000" dirty="0" smtClean="0"/>
              <a:t>                             </a:t>
            </a:r>
            <a:endParaRPr lang="ja-JP" altLang="ja-JP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9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図 2" descr="図９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13128" cy="5478841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結果：</a:t>
            </a:r>
            <a:r>
              <a:rPr lang="ja-JP" altLang="en-US" sz="3600" dirty="0"/>
              <a:t>太陽加熱の違いによる安定度の変化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2683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Baker </a:t>
            </a: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＆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 Schubert(1998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)</a:t>
            </a:r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のまとめ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10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95536" y="1268760"/>
            <a:ext cx="8352928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800" dirty="0"/>
              <a:t>計算された対流の水平スケールは</a:t>
            </a:r>
            <a:r>
              <a:rPr lang="en-US" altLang="ja-JP" sz="2800" dirty="0"/>
              <a:t>15-</a:t>
            </a:r>
            <a:r>
              <a:rPr lang="en-US" altLang="ja-JP" sz="2800" dirty="0" smtClean="0"/>
              <a:t>30km</a:t>
            </a:r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観測されたセルよりも小さい。</a:t>
            </a:r>
            <a:endParaRPr lang="en-US" altLang="ja-JP" sz="2800" dirty="0" smtClean="0"/>
          </a:p>
          <a:p>
            <a:endParaRPr lang="en-US" altLang="ja-JP" sz="2400" dirty="0"/>
          </a:p>
          <a:p>
            <a:r>
              <a:rPr lang="ja-JP" altLang="en-US" dirty="0" smtClean="0"/>
              <a:t>＜大きな対流セルのメカニズムを説明するには？＞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雲層の対流、下層の対流、その間で伝播する内部重力波が相互作用して生じる。</a:t>
            </a:r>
            <a:r>
              <a:rPr lang="en-US" altLang="ja-JP" dirty="0" smtClean="0"/>
              <a:t>[Baker and Schubert,2000]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水平方向に異なる太陽光吸収が原因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Toigo</a:t>
            </a:r>
            <a:r>
              <a:rPr lang="en-US" altLang="ja-JP" dirty="0" smtClean="0"/>
              <a:t> et al.,1994]</a:t>
            </a:r>
          </a:p>
          <a:p>
            <a:endParaRPr lang="en-US" altLang="ja-JP" sz="2400" dirty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太陽加熱が大きいと、対流混合時間が長く</a:t>
            </a:r>
            <a:r>
              <a:rPr lang="ja-JP" altLang="en-US" sz="2400" dirty="0" smtClean="0"/>
              <a:t>な</a:t>
            </a:r>
            <a:r>
              <a:rPr lang="ja-JP" altLang="en-US" sz="2400" dirty="0" smtClean="0"/>
              <a:t>る。また</a:t>
            </a:r>
            <a:r>
              <a:rPr lang="ja-JP" altLang="en-US" sz="2400" dirty="0" smtClean="0"/>
              <a:t>安定層へ</a:t>
            </a:r>
            <a:r>
              <a:rPr lang="ja-JP" altLang="en-US" sz="2400" dirty="0" smtClean="0"/>
              <a:t>より</a:t>
            </a:r>
            <a:r>
              <a:rPr lang="ja-JP" altLang="en-US" sz="2400" dirty="0" smtClean="0"/>
              <a:t>貫入</a:t>
            </a:r>
            <a:r>
              <a:rPr lang="ja-JP" altLang="en-US" sz="2400" dirty="0" smtClean="0"/>
              <a:t>することで</a:t>
            </a:r>
            <a:r>
              <a:rPr lang="ja-JP" altLang="en-US" sz="2400" dirty="0" smtClean="0"/>
              <a:t>対流層</a:t>
            </a:r>
            <a:r>
              <a:rPr lang="ja-JP" altLang="en-US" sz="2400" dirty="0"/>
              <a:t>が厚く</a:t>
            </a:r>
            <a:r>
              <a:rPr lang="ja-JP" altLang="en-US" sz="2400" dirty="0" smtClean="0"/>
              <a:t>な</a:t>
            </a:r>
            <a:r>
              <a:rPr lang="ja-JP" altLang="en-US" sz="2400" dirty="0" smtClean="0"/>
              <a:t>る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対流プルームの安定層への貫入によって内部重力波が下層へ伝播。</a:t>
            </a: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endParaRPr lang="en-US" altLang="ja-JP" sz="24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pPr marL="457200" indent="-457200">
              <a:buFont typeface="Arial"/>
              <a:buChar char="•"/>
            </a:pPr>
            <a:endParaRPr lang="en-US" altLang="ja-JP" sz="3200" dirty="0" smtClean="0"/>
          </a:p>
          <a:p>
            <a:pPr marL="285750" indent="-285750">
              <a:buFont typeface="Arial"/>
              <a:buChar char="•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75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701" y="71438"/>
            <a:ext cx="8713787" cy="620712"/>
          </a:xfrm>
        </p:spPr>
        <p:txBody>
          <a:bodyPr/>
          <a:lstStyle/>
          <a:p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研究方針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11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59532" y="1340768"/>
            <a:ext cx="842493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雲底</a:t>
            </a:r>
            <a:r>
              <a:rPr lang="ja-JP" altLang="en-US" sz="2400" dirty="0"/>
              <a:t>高度に地面があると仮定して、地表面上の対流を計算する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長波放射を考慮した加熱フラックスを取り入れる。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セルのアスペクト比が何で決定されるか調べる。</a:t>
            </a:r>
            <a:endParaRPr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加熱強制の違い</a:t>
            </a:r>
            <a:endParaRPr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雲の性質の違い</a:t>
            </a:r>
            <a:endParaRPr lang="en-US" altLang="ja-JP" sz="24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/>
              <a:t>地面から離れ、現実的な対流層の計算</a:t>
            </a:r>
            <a:endParaRPr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/>
              <a:t>対流層起源の内部重力波の計算</a:t>
            </a:r>
            <a:endParaRPr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/>
              <a:t>２次元計算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３次元計算</a:t>
            </a:r>
            <a:r>
              <a:rPr lang="en-US" altLang="ja-JP" sz="2800" dirty="0" smtClean="0"/>
              <a:t>…</a:t>
            </a:r>
            <a:r>
              <a:rPr lang="en-US" altLang="ja-JP" sz="2800" dirty="0" err="1" smtClean="0"/>
              <a:t>etc</a:t>
            </a:r>
            <a:endParaRPr lang="en-US" altLang="ja-JP" sz="2800" dirty="0"/>
          </a:p>
          <a:p>
            <a:endParaRPr lang="en-US" altLang="ja-JP" sz="2800" dirty="0" smtClean="0"/>
          </a:p>
        </p:txBody>
      </p:sp>
      <p:sp>
        <p:nvSpPr>
          <p:cNvPr id="5" name="下矢印 4"/>
          <p:cNvSpPr/>
          <p:nvPr/>
        </p:nvSpPr>
        <p:spPr>
          <a:xfrm>
            <a:off x="4139952" y="4437112"/>
            <a:ext cx="86409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57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数値モデル：</a:t>
            </a:r>
            <a:r>
              <a:rPr kumimoji="1" lang="en-US" altLang="ja-JP" dirty="0" err="1" smtClean="0"/>
              <a:t>CReSS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974"/>
            <a:ext cx="5112568" cy="53283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~Cloud </a:t>
            </a:r>
            <a:r>
              <a:rPr lang="en-US" altLang="ja-JP" sz="2400" dirty="0"/>
              <a:t>Resolving Storm </a:t>
            </a:r>
            <a:r>
              <a:rPr lang="en-US" altLang="ja-JP" sz="2400" dirty="0" smtClean="0"/>
              <a:t>Simulator~</a:t>
            </a:r>
            <a:endParaRPr lang="en-US" altLang="ja-JP" sz="2400" dirty="0"/>
          </a:p>
          <a:p>
            <a:pPr>
              <a:buFont typeface="Arial" pitchFamily="34" charset="0"/>
              <a:buChar char="•"/>
            </a:pPr>
            <a:r>
              <a:rPr lang="ja-JP" altLang="en-US" sz="2400" dirty="0"/>
              <a:t>　メソスケールの現象の高精度シミュレーションを行うことを目的として開発された、雲解像の非静力学モデル。</a:t>
            </a:r>
            <a:endParaRPr lang="en-US" altLang="ja-JP" sz="2400" dirty="0"/>
          </a:p>
          <a:p>
            <a:pPr>
              <a:buFont typeface="Arial" pitchFamily="34" charset="0"/>
              <a:buChar char="•"/>
            </a:pPr>
            <a:r>
              <a:rPr lang="ja-JP" altLang="en-US" sz="2400" dirty="0"/>
              <a:t>　力学過程の基礎方程式系は非静力学・圧縮形で地形に沿う座標系の３次元領域で</a:t>
            </a:r>
            <a:r>
              <a:rPr lang="ja-JP" altLang="en-US" sz="2400" dirty="0" smtClean="0"/>
              <a:t>計算。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000" dirty="0"/>
          </a:p>
          <a:p>
            <a:pPr>
              <a:buFont typeface="Wingdings" charset="2"/>
              <a:buChar char="p"/>
            </a:pPr>
            <a:r>
              <a:rPr lang="ja-JP" altLang="en-US" sz="2000" dirty="0"/>
              <a:t>　</a:t>
            </a:r>
            <a:r>
              <a:rPr lang="ja-JP" altLang="en-US" sz="2400" dirty="0"/>
              <a:t>本研究では乾燥大気のもと、金星の雲層付近のパラメータを</a:t>
            </a:r>
            <a:r>
              <a:rPr lang="ja-JP" altLang="en-US" sz="2400" dirty="0" smtClean="0"/>
              <a:t>用いて対流</a:t>
            </a:r>
            <a:r>
              <a:rPr lang="ja-JP" altLang="en-US" sz="2400" dirty="0"/>
              <a:t>を計算することを目指す。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pic>
        <p:nvPicPr>
          <p:cNvPr id="5" name="図 4" descr="さんがくは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977762" cy="2878503"/>
          </a:xfrm>
          <a:prstGeom prst="rect">
            <a:avLst/>
          </a:prstGeom>
        </p:spPr>
      </p:pic>
      <p:pic>
        <p:nvPicPr>
          <p:cNvPr id="6" name="図 5" descr="すこーる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1277"/>
            <a:ext cx="2979936" cy="29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6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CReSS</a:t>
            </a:r>
            <a:r>
              <a:rPr kumimoji="1" lang="ja-JP" altLang="en-US" dirty="0" smtClean="0"/>
              <a:t>計算例</a:t>
            </a:r>
            <a:r>
              <a:rPr lang="ja-JP" altLang="en-US" dirty="0" smtClean="0"/>
              <a:t>（温位擾乱の時間変化）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5122" name="Picture 2" descr="C:\Documents and Settings\user\デスクトップ\tai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466" y="908720"/>
            <a:ext cx="6709452" cy="5184576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200998" y="6021288"/>
            <a:ext cx="4742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東西風と鉛直風の流線の緯度－高度分布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259632" y="2708920"/>
            <a:ext cx="32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高度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48835" y="54452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緯度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59632" y="3429000"/>
            <a:ext cx="433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53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デスクトップ\tai0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908720"/>
            <a:ext cx="7416824" cy="496662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CReSS</a:t>
            </a:r>
            <a:r>
              <a:rPr lang="ja-JP" altLang="en-US" dirty="0"/>
              <a:t>計算例（温位擾乱の時間変化）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1869177" y="6021288"/>
            <a:ext cx="5405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高度７５００ｍにおける鉛直風の緯度－経度分布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835696" y="2708920"/>
            <a:ext cx="32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経度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48835" y="54452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緯度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72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計算設定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温位一定</a:t>
            </a:r>
            <a:endParaRPr kumimoji="1" lang="en-US" altLang="ja-JP" dirty="0" smtClean="0"/>
          </a:p>
          <a:p>
            <a:r>
              <a:rPr lang="ja-JP" altLang="en-US" dirty="0" smtClean="0"/>
              <a:t>領域中央に初期温位擾乱</a:t>
            </a:r>
            <a:endParaRPr kumimoji="1" lang="en-US" altLang="ja-JP" dirty="0" smtClean="0"/>
          </a:p>
          <a:p>
            <a:r>
              <a:rPr lang="ja-JP" altLang="en-US" dirty="0" smtClean="0"/>
              <a:t>水平領域２００</a:t>
            </a:r>
            <a:r>
              <a:rPr lang="en-US" altLang="ja-JP" dirty="0" smtClean="0"/>
              <a:t>km</a:t>
            </a:r>
            <a:r>
              <a:rPr lang="ja-JP" altLang="en-US" dirty="0" smtClean="0"/>
              <a:t>、鉛直領域２０</a:t>
            </a:r>
            <a:r>
              <a:rPr lang="en-US" altLang="ja-JP" dirty="0" smtClean="0"/>
              <a:t>km</a:t>
            </a:r>
            <a:r>
              <a:rPr lang="ja-JP" altLang="en-US" dirty="0" smtClean="0"/>
              <a:t>の２次元計算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長波放射のみ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長波放射＋短波放射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領域変更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98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長波放射</a:t>
            </a:r>
            <a:r>
              <a:rPr lang="ja-JP" altLang="en-US" dirty="0" smtClean="0"/>
              <a:t>プロファイル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pic>
        <p:nvPicPr>
          <p:cNvPr id="5" name="図 4" descr="05lo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600400" cy="2520280"/>
          </a:xfrm>
          <a:prstGeom prst="rect">
            <a:avLst/>
          </a:prstGeom>
        </p:spPr>
      </p:pic>
      <p:pic>
        <p:nvPicPr>
          <p:cNvPr id="6" name="図 5" descr="10lo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600399" cy="2520280"/>
          </a:xfrm>
          <a:prstGeom prst="rect">
            <a:avLst/>
          </a:prstGeom>
        </p:spPr>
      </p:pic>
      <p:pic>
        <p:nvPicPr>
          <p:cNvPr id="7" name="図 6" descr="15lo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600400" cy="252028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211960" y="4365104"/>
            <a:ext cx="4744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＜３種類の長波放射プロファイル＞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23528" y="1124744"/>
            <a:ext cx="504056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-0.015  0   0.015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83968" y="1268760"/>
            <a:ext cx="50405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83568" y="3645024"/>
            <a:ext cx="7696472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95536" y="6525344"/>
            <a:ext cx="7696472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07704" y="3717032"/>
            <a:ext cx="91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Q [ W m</a:t>
            </a:r>
            <a:r>
              <a:rPr lang="en-US" altLang="ja-JP" sz="1200" baseline="30000" dirty="0"/>
              <a:t>-3 </a:t>
            </a:r>
            <a:r>
              <a:rPr lang="en-US" altLang="ja-JP" sz="1200" dirty="0"/>
              <a:t>]</a:t>
            </a:r>
            <a:endParaRPr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907704" y="6581001"/>
            <a:ext cx="91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Q [ W m</a:t>
            </a:r>
            <a:r>
              <a:rPr lang="en-US" altLang="ja-JP" sz="1200" baseline="30000" dirty="0"/>
              <a:t>-3 </a:t>
            </a:r>
            <a:r>
              <a:rPr lang="en-US" altLang="ja-JP" sz="1200" dirty="0"/>
              <a:t>]</a:t>
            </a:r>
            <a:endParaRPr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940152" y="3789040"/>
            <a:ext cx="91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Q [ W m</a:t>
            </a:r>
            <a:r>
              <a:rPr lang="en-US" altLang="ja-JP" sz="1200" baseline="30000" dirty="0"/>
              <a:t>-3 </a:t>
            </a:r>
            <a:r>
              <a:rPr lang="en-US" altLang="ja-JP" sz="1200" dirty="0"/>
              <a:t>]</a:t>
            </a:r>
            <a:endParaRPr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572000" y="3573017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-0.015  </a:t>
            </a:r>
            <a:r>
              <a:rPr lang="en-US" altLang="ja-JP" sz="1000" dirty="0" smtClean="0"/>
              <a:t>                                    0                                     0.015</a:t>
            </a:r>
            <a:endParaRPr lang="ja-JP" altLang="en-US" sz="1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11560" y="3573016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-0.015  </a:t>
            </a:r>
            <a:r>
              <a:rPr lang="en-US" altLang="ja-JP" sz="1000" dirty="0" smtClean="0"/>
              <a:t>                                    0                                     0.015</a:t>
            </a:r>
            <a:endParaRPr lang="ja-JP" altLang="en-US" sz="1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11560" y="6453336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-0.015  </a:t>
            </a:r>
            <a:r>
              <a:rPr lang="en-US" altLang="ja-JP" sz="1000" dirty="0" smtClean="0"/>
              <a:t>                                    0                                     0.015</a:t>
            </a:r>
            <a:endParaRPr lang="ja-JP" altLang="en-US" sz="1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23528" y="1196752"/>
            <a:ext cx="50405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 smtClean="0"/>
              <a:t>20</a:t>
            </a:r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lang="en-US" altLang="ja-JP" sz="1100" dirty="0" smtClean="0"/>
              <a:t>                                                                        </a:t>
            </a:r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r>
              <a:rPr lang="en-US" altLang="ja-JP" sz="1100" dirty="0" smtClean="0"/>
              <a:t>        0</a:t>
            </a:r>
            <a:r>
              <a:rPr lang="en-US" altLang="ja-JP" sz="1400" dirty="0" smtClean="0"/>
              <a:t>                                      </a:t>
            </a:r>
            <a:endParaRPr lang="ja-JP" altLang="en-US" sz="1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355976" y="1196752"/>
            <a:ext cx="50405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 smtClean="0"/>
              <a:t>20</a:t>
            </a:r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lang="en-US" altLang="ja-JP" sz="1100" dirty="0" smtClean="0"/>
              <a:t>                                                                        </a:t>
            </a:r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r>
              <a:rPr lang="en-US" altLang="ja-JP" sz="1100" dirty="0" smtClean="0"/>
              <a:t>        0</a:t>
            </a:r>
            <a:r>
              <a:rPr lang="en-US" altLang="ja-JP" sz="1400" dirty="0" smtClean="0"/>
              <a:t>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323528" y="4077072"/>
            <a:ext cx="50405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 smtClean="0"/>
              <a:t>20</a:t>
            </a:r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lang="en-US" altLang="ja-JP" sz="1100" dirty="0" smtClean="0"/>
              <a:t>                                                                        </a:t>
            </a:r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r>
              <a:rPr lang="en-US" altLang="ja-JP" sz="1100" dirty="0" smtClean="0"/>
              <a:t>        0</a:t>
            </a:r>
            <a:r>
              <a:rPr lang="en-US" altLang="ja-JP" sz="1400" dirty="0" smtClean="0"/>
              <a:t>                                      </a:t>
            </a:r>
            <a:endParaRPr lang="ja-JP" altLang="en-US" sz="1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79512" y="1988840"/>
            <a:ext cx="648072" cy="5847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1600" dirty="0" smtClean="0">
                <a:latin typeface="Cambria Math"/>
                <a:cs typeface="Cambria Math"/>
              </a:rPr>
              <a:t>z[km]</a:t>
            </a:r>
            <a:endParaRPr lang="ja-JP" altLang="en-US" sz="1600" dirty="0">
              <a:latin typeface="Cambria Math"/>
              <a:cs typeface="Cambria Math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9512" y="5013176"/>
            <a:ext cx="648072" cy="5847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1600" dirty="0" smtClean="0">
                <a:latin typeface="Cambria Math"/>
                <a:cs typeface="Cambria Math"/>
              </a:rPr>
              <a:t>z[km]</a:t>
            </a:r>
            <a:endParaRPr lang="ja-JP" altLang="en-US" sz="1600" dirty="0">
              <a:latin typeface="Cambria Math"/>
              <a:cs typeface="Cambria Math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499992" y="1196752"/>
            <a:ext cx="50405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-0.015  0   0.015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211960" y="2060848"/>
            <a:ext cx="648072" cy="5847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1600" dirty="0" smtClean="0">
                <a:latin typeface="Cambria Math"/>
                <a:cs typeface="Cambria Math"/>
              </a:rPr>
              <a:t>z[km]</a:t>
            </a:r>
            <a:endParaRPr lang="ja-JP" altLang="en-US" sz="1600" dirty="0">
              <a:latin typeface="Cambria Math"/>
              <a:cs typeface="Cambria Math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572000" y="1196752"/>
            <a:ext cx="50405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 smtClean="0"/>
              <a:t>20</a:t>
            </a:r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lang="en-US" altLang="ja-JP" sz="1100" dirty="0" smtClean="0"/>
              <a:t>                                                                        </a:t>
            </a:r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r>
              <a:rPr lang="en-US" altLang="ja-JP" sz="1100" dirty="0" smtClean="0"/>
              <a:t>        0</a:t>
            </a:r>
            <a:r>
              <a:rPr lang="en-US" altLang="ja-JP" sz="1400" dirty="0" smtClean="0"/>
              <a:t>                                      </a:t>
            </a:r>
            <a:endParaRPr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508104" y="5013176"/>
            <a:ext cx="200567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ja-JP" altLang="en-US" sz="2400" dirty="0"/>
              <a:t>加熱勾配</a:t>
            </a:r>
            <a:r>
              <a:rPr lang="ja-JP" altLang="en-US" sz="2400" dirty="0" smtClean="0"/>
              <a:t>小</a:t>
            </a:r>
            <a:endParaRPr lang="en-US" altLang="ja-JP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ja-JP" altLang="en-US" sz="2400" dirty="0" smtClean="0"/>
              <a:t>加熱勾配中</a:t>
            </a:r>
            <a:endParaRPr lang="en-US" altLang="ja-JP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ja-JP" altLang="en-US" sz="2400" dirty="0" smtClean="0"/>
              <a:t>加熱勾配大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927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計算結果（加熱勾配：小）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pic>
        <p:nvPicPr>
          <p:cNvPr id="6" name="図 5" descr="05long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143999" cy="2376264"/>
          </a:xfrm>
          <a:prstGeom prst="rect">
            <a:avLst/>
          </a:prstGeom>
        </p:spPr>
      </p:pic>
      <p:pic>
        <p:nvPicPr>
          <p:cNvPr id="7" name="図 6" descr="05long3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" y="3933056"/>
            <a:ext cx="9144000" cy="230425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472514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11960" y="3429000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96136" y="3501008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9512" y="98072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＜長波放射</a:t>
            </a:r>
            <a:r>
              <a:rPr lang="ja-JP" altLang="en-US" sz="1400" dirty="0" smtClean="0"/>
              <a:t>のみ＞</a:t>
            </a:r>
            <a:endParaRPr lang="ja-JP" alt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187624" y="4221088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87624" y="1484784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861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計算結果（加熱勾配：小）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pic>
        <p:nvPicPr>
          <p:cNvPr id="5" name="図 4" descr="05long13pt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348880"/>
          </a:xfrm>
          <a:prstGeom prst="rect">
            <a:avLst/>
          </a:prstGeom>
        </p:spPr>
      </p:pic>
      <p:pic>
        <p:nvPicPr>
          <p:cNvPr id="6" name="図 5" descr="05long35pt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34888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11560" y="1916832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0" y="472514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1960" y="6093296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6136" y="6165304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＜長波放射のみ＞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87624" y="1484784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87624" y="4293096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851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雲層の対流について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24128" y="1124744"/>
            <a:ext cx="3106688" cy="5256361"/>
          </a:xfrm>
        </p:spPr>
        <p:txBody>
          <a:bodyPr/>
          <a:lstStyle/>
          <a:p>
            <a:pPr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buNone/>
            </a:pPr>
            <a:endParaRPr lang="en-US" altLang="ja-JP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pic>
        <p:nvPicPr>
          <p:cNvPr id="5" name="図 4" descr="UVI_01_Image1_b0462_0030__uv2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00399" cy="3082058"/>
          </a:xfrm>
          <a:prstGeom prst="rect">
            <a:avLst/>
          </a:prstGeom>
        </p:spPr>
      </p:pic>
      <p:pic>
        <p:nvPicPr>
          <p:cNvPr id="8" name="図 7" descr="対流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596635" cy="309634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55576" y="4653136"/>
            <a:ext cx="362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VEX/VMC</a:t>
            </a:r>
            <a:r>
              <a:rPr lang="ja-JP" altLang="en-US" sz="1400" dirty="0"/>
              <a:t>で撮像された金星大気の紫外</a:t>
            </a:r>
            <a:r>
              <a:rPr lang="ja-JP" altLang="en-US" sz="1400" dirty="0" smtClean="0"/>
              <a:t>画像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（高度</a:t>
            </a:r>
            <a:r>
              <a:rPr lang="en-US" altLang="ja-JP" sz="1400" dirty="0" smtClean="0"/>
              <a:t>60-70km</a:t>
            </a:r>
            <a:r>
              <a:rPr lang="ja-JP" altLang="en-US" sz="1400" dirty="0" smtClean="0"/>
              <a:t>の雲層）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652120" y="4725144"/>
            <a:ext cx="2108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赤道上における対流領域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55576" y="5445224"/>
            <a:ext cx="7353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ja-JP" altLang="en-US" sz="2400" dirty="0" smtClean="0"/>
              <a:t>太陽直下点付近に対流セルのような構造がみられる。</a:t>
            </a:r>
            <a:endParaRPr lang="en-US" altLang="ja-JP" sz="2400" dirty="0" smtClean="0"/>
          </a:p>
          <a:p>
            <a:pPr marL="342900" indent="-342900">
              <a:buFont typeface="Wingdings" charset="2"/>
              <a:buChar char="p"/>
            </a:pPr>
            <a:r>
              <a:rPr lang="ja-JP" altLang="en-US" sz="2400" dirty="0" smtClean="0"/>
              <a:t>セルのサイズは数１０</a:t>
            </a:r>
            <a:r>
              <a:rPr lang="en-US" altLang="ja-JP" sz="2400" dirty="0" smtClean="0"/>
              <a:t>〜</a:t>
            </a:r>
            <a:r>
              <a:rPr lang="ja-JP" altLang="en-US" sz="2400" dirty="0" smtClean="0"/>
              <a:t>数１００</a:t>
            </a:r>
            <a:r>
              <a:rPr lang="en-US" altLang="ja-JP" sz="2400" dirty="0" smtClean="0"/>
              <a:t>km</a:t>
            </a:r>
            <a:r>
              <a:rPr lang="ja-JP" altLang="en-US" sz="2400" dirty="0" smtClean="0"/>
              <a:t>。</a:t>
            </a:r>
            <a:endParaRPr lang="en-US" altLang="ja-JP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</a:t>
            </a:r>
            <a:r>
              <a:rPr lang="ja-JP" altLang="en-US" dirty="0" smtClean="0"/>
              <a:t>：中）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pic>
        <p:nvPicPr>
          <p:cNvPr id="6" name="図 5" descr="10long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276872"/>
          </a:xfrm>
          <a:prstGeom prst="rect">
            <a:avLst/>
          </a:prstGeom>
        </p:spPr>
      </p:pic>
      <p:pic>
        <p:nvPicPr>
          <p:cNvPr id="7" name="図 6" descr="10long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20972" cy="234888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1560" y="4653136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11960" y="6093296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796136" y="6165304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79512" y="98072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＜長波放射のみ＞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187624" y="1484784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187624" y="4221088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33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</a:t>
            </a:r>
            <a:r>
              <a:rPr lang="ja-JP" altLang="en-US" dirty="0" smtClean="0"/>
              <a:t>：大）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pic>
        <p:nvPicPr>
          <p:cNvPr id="5" name="図 4" descr="15long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348880"/>
          </a:xfrm>
          <a:prstGeom prst="rect">
            <a:avLst/>
          </a:prstGeom>
        </p:spPr>
      </p:pic>
      <p:pic>
        <p:nvPicPr>
          <p:cNvPr id="6" name="図 5" descr="15long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2768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560" y="4509120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＜長波放射のみ＞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87624" y="1484784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87624" y="4293096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576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長波放射</a:t>
            </a:r>
            <a:r>
              <a:rPr lang="ja-JP" altLang="en-US" dirty="0" smtClean="0"/>
              <a:t>＋短波放射プロファイル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pic>
        <p:nvPicPr>
          <p:cNvPr id="5" name="図 4" descr="05lo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571714" cy="1800200"/>
          </a:xfrm>
          <a:prstGeom prst="rect">
            <a:avLst/>
          </a:prstGeom>
        </p:spPr>
      </p:pic>
      <p:pic>
        <p:nvPicPr>
          <p:cNvPr id="6" name="図 5" descr="10lo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2592288" cy="1814602"/>
          </a:xfrm>
          <a:prstGeom prst="rect">
            <a:avLst/>
          </a:prstGeom>
        </p:spPr>
      </p:pic>
      <p:pic>
        <p:nvPicPr>
          <p:cNvPr id="7" name="図 6" descr="15lo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2571714" cy="1800200"/>
          </a:xfrm>
          <a:prstGeom prst="rect">
            <a:avLst/>
          </a:prstGeom>
        </p:spPr>
      </p:pic>
      <p:pic>
        <p:nvPicPr>
          <p:cNvPr id="3" name="図 2" descr="shor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291795" cy="23042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1052736"/>
            <a:ext cx="241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＜３種類の長波</a:t>
            </a:r>
            <a:r>
              <a:rPr lang="ja-JP" altLang="en-US" dirty="0" smtClean="0"/>
              <a:t>放射＞</a:t>
            </a:r>
            <a:endParaRPr lang="ja-JP" altLang="en-US" dirty="0"/>
          </a:p>
        </p:txBody>
      </p:sp>
      <p:sp>
        <p:nvSpPr>
          <p:cNvPr id="9" name="加算記号 8"/>
          <p:cNvSpPr/>
          <p:nvPr/>
        </p:nvSpPr>
        <p:spPr>
          <a:xfrm>
            <a:off x="4283968" y="3212976"/>
            <a:ext cx="648072" cy="576064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51920" y="37890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＜短波</a:t>
            </a:r>
            <a:r>
              <a:rPr lang="ja-JP" altLang="en-US" dirty="0" smtClean="0"/>
              <a:t>放射＞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267744" y="4869160"/>
            <a:ext cx="648072" cy="5847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1600" dirty="0" smtClean="0">
                <a:latin typeface="Cambria Math"/>
                <a:cs typeface="Cambria Math"/>
              </a:rPr>
              <a:t>z[km]</a:t>
            </a:r>
            <a:endParaRPr lang="ja-JP" altLang="en-US" sz="1600" dirty="0">
              <a:latin typeface="Cambria Math"/>
              <a:cs typeface="Cambria Math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11960" y="6453336"/>
            <a:ext cx="91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Q [ W m</a:t>
            </a:r>
            <a:r>
              <a:rPr lang="en-US" altLang="ja-JP" sz="1200" baseline="30000" dirty="0"/>
              <a:t>-3 </a:t>
            </a:r>
            <a:r>
              <a:rPr lang="en-US" altLang="ja-JP" sz="1200" dirty="0"/>
              <a:t>]</a:t>
            </a:r>
            <a:endParaRPr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 flipH="1">
            <a:off x="2987824" y="4005064"/>
            <a:ext cx="21602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-0.015  0   0.015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27584" y="6309320"/>
            <a:ext cx="62646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-0.015  0   0.015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771800" y="4005064"/>
            <a:ext cx="5040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 smtClean="0"/>
              <a:t>20</a:t>
            </a:r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lang="en-US" altLang="ja-JP" sz="1100" dirty="0" smtClean="0"/>
              <a:t>                                                                        </a:t>
            </a:r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endParaRPr lang="en-US" altLang="ja-JP" sz="1100" dirty="0" smtClean="0"/>
          </a:p>
          <a:p>
            <a:pPr algn="r"/>
            <a:endParaRPr lang="en-US" altLang="ja-JP" sz="1100" dirty="0"/>
          </a:p>
          <a:p>
            <a:pPr algn="r"/>
            <a:r>
              <a:rPr lang="en-US" altLang="ja-JP" sz="1100" dirty="0" smtClean="0"/>
              <a:t>        0</a:t>
            </a:r>
            <a:r>
              <a:rPr lang="en-US" altLang="ja-JP" sz="1400" dirty="0" smtClean="0"/>
              <a:t>                                      </a:t>
            </a:r>
            <a:endParaRPr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059832" y="6237312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-0.015  </a:t>
            </a:r>
            <a:r>
              <a:rPr lang="en-US" altLang="ja-JP" sz="1000" dirty="0" smtClean="0"/>
              <a:t>                      </a:t>
            </a:r>
            <a:r>
              <a:rPr lang="ja-JP" altLang="en-US" sz="1000" dirty="0" smtClean="0"/>
              <a:t>　</a:t>
            </a:r>
            <a:r>
              <a:rPr lang="en-US" altLang="ja-JP" sz="1000" dirty="0" smtClean="0"/>
              <a:t>      0                                   0.015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254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</a:t>
            </a:r>
            <a:r>
              <a:rPr lang="ja-JP" altLang="en-US" dirty="0" smtClean="0"/>
              <a:t>：小）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pic>
        <p:nvPicPr>
          <p:cNvPr id="5" name="図 4" descr="05radiation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" y="1196752"/>
            <a:ext cx="9144000" cy="2348880"/>
          </a:xfrm>
          <a:prstGeom prst="rect">
            <a:avLst/>
          </a:prstGeom>
        </p:spPr>
      </p:pic>
      <p:pic>
        <p:nvPicPr>
          <p:cNvPr id="6" name="図 5" descr="05radiation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29526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1560" y="4653136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259632" y="1484784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187624" y="4149080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6950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計算結果（加熱勾配：中）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pic>
        <p:nvPicPr>
          <p:cNvPr id="7" name="図 6" descr="10radiation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356235"/>
          </a:xfrm>
          <a:prstGeom prst="rect">
            <a:avLst/>
          </a:prstGeom>
        </p:spPr>
      </p:pic>
      <p:pic>
        <p:nvPicPr>
          <p:cNvPr id="8" name="図 7" descr="10radiation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34888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472514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259632" y="1340768"/>
            <a:ext cx="28803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87624" y="4005064"/>
            <a:ext cx="2880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714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計算結果（加熱勾配</a:t>
            </a:r>
            <a:r>
              <a:rPr lang="ja-JP" altLang="en-US" dirty="0" smtClean="0"/>
              <a:t>：大）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pic>
        <p:nvPicPr>
          <p:cNvPr id="5" name="図 4" descr="15radiation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20492" cy="2276872"/>
          </a:xfrm>
          <a:prstGeom prst="rect">
            <a:avLst/>
          </a:prstGeom>
        </p:spPr>
      </p:pic>
      <p:pic>
        <p:nvPicPr>
          <p:cNvPr id="6" name="図 5" descr="15radiation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27687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31640" y="3140968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1331640" y="5949280"/>
            <a:ext cx="7268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0                           40                        80                      120                      160                   200</a:t>
            </a: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4653136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331640" y="1412776"/>
            <a:ext cx="21602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259632" y="3933056"/>
            <a:ext cx="2880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43608" y="1196752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00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計算</a:t>
            </a:r>
            <a:r>
              <a:rPr lang="en-US" altLang="en-US" dirty="0" smtClean="0"/>
              <a:t>領域</a:t>
            </a:r>
            <a:r>
              <a:rPr lang="ja-JP" altLang="en-US" dirty="0" smtClean="0"/>
              <a:t>の</a:t>
            </a:r>
            <a:r>
              <a:rPr lang="en-US" altLang="en-US" dirty="0" smtClean="0"/>
              <a:t>変更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pic>
        <p:nvPicPr>
          <p:cNvPr id="5" name="図 4" descr="05lo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291794" cy="2304256"/>
          </a:xfrm>
          <a:prstGeom prst="rect">
            <a:avLst/>
          </a:prstGeom>
        </p:spPr>
      </p:pic>
      <p:pic>
        <p:nvPicPr>
          <p:cNvPr id="3" name="図 2" descr="shor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291795" cy="23042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95536" y="1340768"/>
            <a:ext cx="229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＜放射</a:t>
            </a:r>
            <a:r>
              <a:rPr lang="ja-JP" altLang="en-US" dirty="0"/>
              <a:t>プロファイル＞</a:t>
            </a:r>
          </a:p>
        </p:txBody>
      </p:sp>
      <p:sp>
        <p:nvSpPr>
          <p:cNvPr id="9" name="加算記号 8"/>
          <p:cNvSpPr/>
          <p:nvPr/>
        </p:nvSpPr>
        <p:spPr>
          <a:xfrm>
            <a:off x="4283968" y="2852936"/>
            <a:ext cx="648072" cy="576064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43608" y="5085184"/>
            <a:ext cx="69557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p"/>
            </a:pPr>
            <a:r>
              <a:rPr lang="ja-JP" altLang="en-US" sz="2000" dirty="0" smtClean="0"/>
              <a:t>水平領域を２００</a:t>
            </a:r>
            <a:r>
              <a:rPr lang="en-US" altLang="ja-JP" sz="2000" dirty="0" smtClean="0"/>
              <a:t>km</a:t>
            </a:r>
            <a:r>
              <a:rPr lang="ja-JP" altLang="en-US" sz="2000" dirty="0" smtClean="0"/>
              <a:t>から５００</a:t>
            </a:r>
            <a:r>
              <a:rPr lang="en-US" altLang="ja-JP" sz="2000" dirty="0" smtClean="0"/>
              <a:t>km</a:t>
            </a:r>
            <a:r>
              <a:rPr lang="ja-JP" altLang="en-US" sz="2000" dirty="0" smtClean="0"/>
              <a:t>に変化させて計算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pPr marL="285750" indent="-285750">
              <a:buFont typeface="Wingdings" charset="2"/>
              <a:buChar char="p"/>
            </a:pPr>
            <a:r>
              <a:rPr lang="ja-JP" altLang="en-US" sz="2000" dirty="0" smtClean="0"/>
              <a:t>水平領域１００</a:t>
            </a:r>
            <a:r>
              <a:rPr lang="en-US" altLang="ja-JP" sz="2000" dirty="0" smtClean="0"/>
              <a:t>km×</a:t>
            </a:r>
            <a:r>
              <a:rPr lang="ja-JP" altLang="en-US" sz="2000" dirty="0" smtClean="0"/>
              <a:t>１００</a:t>
            </a:r>
            <a:r>
              <a:rPr lang="en-US" altLang="ja-JP" sz="2000" dirty="0" smtClean="0"/>
              <a:t>km</a:t>
            </a:r>
            <a:r>
              <a:rPr lang="ja-JP" altLang="en-US" sz="2000" dirty="0" smtClean="0"/>
              <a:t>、鉛直領域２０</a:t>
            </a:r>
            <a:r>
              <a:rPr lang="en-US" altLang="ja-JP" sz="2000" dirty="0" smtClean="0"/>
              <a:t>km</a:t>
            </a:r>
            <a:r>
              <a:rPr lang="ja-JP" altLang="en-US" sz="2000" dirty="0" smtClean="0"/>
              <a:t>の３次元で計算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159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水平領域５００</a:t>
            </a:r>
            <a:r>
              <a:rPr kumimoji="1" lang="en-US" altLang="ja-JP" dirty="0" smtClean="0"/>
              <a:t>km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pic>
        <p:nvPicPr>
          <p:cNvPr id="5" name="図 4" descr="radiation50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" y="1196752"/>
            <a:ext cx="9119817" cy="2348880"/>
          </a:xfrm>
          <a:prstGeom prst="rect">
            <a:avLst/>
          </a:prstGeom>
        </p:spPr>
      </p:pic>
      <p:pic>
        <p:nvPicPr>
          <p:cNvPr id="6" name="図 5" descr="radiation500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" y="3861048"/>
            <a:ext cx="9111429" cy="234888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11960" y="6165304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0" y="4653136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259632" y="1412776"/>
            <a:ext cx="2880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259632" y="4077072"/>
            <a:ext cx="2880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115616" y="1268760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115616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619672" y="3212976"/>
            <a:ext cx="71204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331640" y="5949280"/>
            <a:ext cx="712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0                60           120           180          240           300           360          420           480</a:t>
            </a:r>
            <a:endParaRPr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331640" y="3140968"/>
            <a:ext cx="712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0                60           120           180          240           300           360          420           480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648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pic>
        <p:nvPicPr>
          <p:cNvPr id="5" name="図 4" descr="radiation50013pt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276872"/>
          </a:xfrm>
          <a:prstGeom prst="rect">
            <a:avLst/>
          </a:prstGeom>
        </p:spPr>
      </p:pic>
      <p:pic>
        <p:nvPicPr>
          <p:cNvPr id="6" name="図 5" descr="radiation50035pt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" y="3933056"/>
            <a:ext cx="9144000" cy="234888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31640" y="3140968"/>
            <a:ext cx="712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0                60           120           180          240           300           360          420           480</a:t>
            </a: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4211960" y="335699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1960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184482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1560" y="4725144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z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96136" y="342900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1200 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6136" y="6309320"/>
            <a:ext cx="15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3500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水平領域５００</a:t>
            </a:r>
            <a:r>
              <a:rPr kumimoji="1" lang="en-US" altLang="ja-JP" dirty="0" smtClean="0"/>
              <a:t>km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187624" y="1340768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259632" y="4293096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43608" y="1268760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043608" y="4005064"/>
            <a:ext cx="504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20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 smtClean="0"/>
          </a:p>
          <a:p>
            <a:pPr algn="r"/>
            <a:r>
              <a:rPr lang="en-US" altLang="ja-JP" sz="1400" dirty="0" smtClean="0"/>
              <a:t>                                                                       10</a:t>
            </a:r>
          </a:p>
          <a:p>
            <a:pPr algn="r"/>
            <a:endParaRPr lang="en-US" altLang="ja-JP" sz="1400" dirty="0" smtClean="0"/>
          </a:p>
          <a:p>
            <a:pPr algn="r"/>
            <a:endParaRPr lang="en-US" altLang="ja-JP" sz="1400" dirty="0"/>
          </a:p>
          <a:p>
            <a:pPr algn="r"/>
            <a:r>
              <a:rPr lang="en-US" altLang="ja-JP" sz="1400" dirty="0" smtClean="0"/>
              <a:t>        0                                      </a:t>
            </a:r>
            <a:endParaRPr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331640" y="5949280"/>
            <a:ext cx="712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0                60           120           180          240           300           360          420           480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708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３次元計算：</a:t>
            </a:r>
            <a:r>
              <a:rPr lang="en-US" altLang="ja-JP" dirty="0" smtClean="0">
                <a:latin typeface="Cambria Math"/>
                <a:cs typeface="Cambria Math"/>
              </a:rPr>
              <a:t>t = 1000 </a:t>
            </a:r>
            <a:r>
              <a:rPr kumimoji="1" lang="en-US" altLang="ja-JP" dirty="0" smtClean="0">
                <a:latin typeface="Cambria Math"/>
                <a:cs typeface="Cambria Math"/>
              </a:rPr>
              <a:t>[</a:t>
            </a:r>
            <a:r>
              <a:rPr kumimoji="1" lang="en-US" altLang="ja-JP" dirty="0" err="1" smtClean="0">
                <a:latin typeface="Cambria Math"/>
                <a:cs typeface="Cambria Math"/>
              </a:rPr>
              <a:t>hrs</a:t>
            </a:r>
            <a:r>
              <a:rPr kumimoji="1" lang="en-US" altLang="ja-JP" dirty="0" smtClean="0">
                <a:latin typeface="Cambria Math"/>
                <a:cs typeface="Cambria Math"/>
              </a:rPr>
              <a:t>]</a:t>
            </a:r>
            <a:endParaRPr kumimoji="1" lang="ja-JP" altLang="en-US" dirty="0">
              <a:latin typeface="Cambria Math"/>
              <a:cs typeface="Cambria Math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pic>
        <p:nvPicPr>
          <p:cNvPr id="5" name="図 4" descr="3d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4" y="911668"/>
            <a:ext cx="7695253" cy="59463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67544" y="3429000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y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3928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464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雲層の対流について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pic>
        <p:nvPicPr>
          <p:cNvPr id="5" name="図 4" descr="金星大気の安定度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" y="1196752"/>
            <a:ext cx="8774565" cy="37444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59632" y="515719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</a:t>
            </a:r>
            <a:r>
              <a:rPr lang="en-US" altLang="ja-JP" dirty="0" smtClean="0"/>
              <a:t>Pioneer </a:t>
            </a:r>
            <a:r>
              <a:rPr lang="en-US" altLang="ja-JP" dirty="0"/>
              <a:t>Venus</a:t>
            </a:r>
            <a:r>
              <a:rPr lang="ja-JP" altLang="en-US" dirty="0"/>
              <a:t>の観測で得られた金星大気</a:t>
            </a:r>
            <a:r>
              <a:rPr lang="ja-JP" altLang="en-US" dirty="0" smtClean="0"/>
              <a:t>の安定度</a:t>
            </a:r>
            <a:r>
              <a:rPr lang="ja-JP" altLang="en-US" dirty="0"/>
              <a:t>（</a:t>
            </a:r>
            <a:r>
              <a:rPr lang="en-US" altLang="ja-JP" dirty="0" err="1"/>
              <a:t>Seiff</a:t>
            </a:r>
            <a:r>
              <a:rPr lang="en-US" altLang="ja-JP" dirty="0"/>
              <a:t> 1983</a:t>
            </a:r>
            <a:r>
              <a:rPr lang="ja-JP" altLang="en-US" dirty="0"/>
              <a:t>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11560" y="5877272"/>
            <a:ext cx="785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ja-JP" altLang="en-US" sz="2400" dirty="0" smtClean="0"/>
              <a:t>高度</a:t>
            </a:r>
            <a:r>
              <a:rPr lang="en-US" altLang="ja-JP" sz="2400" dirty="0" smtClean="0"/>
              <a:t>48-55km</a:t>
            </a:r>
            <a:r>
              <a:rPr lang="ja-JP" altLang="en-US" sz="2400" dirty="0" smtClean="0"/>
              <a:t>付近に中立安定層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雲層内の対流の存在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5680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３次元計算：</a:t>
            </a:r>
            <a:r>
              <a:rPr lang="en-US" altLang="ja-JP" dirty="0">
                <a:latin typeface="Cambria Math"/>
                <a:cs typeface="Cambria Math"/>
              </a:rPr>
              <a:t>t = </a:t>
            </a:r>
            <a:r>
              <a:rPr lang="en-US" altLang="ja-JP" dirty="0" smtClean="0">
                <a:latin typeface="Cambria Math"/>
                <a:cs typeface="Cambria Math"/>
              </a:rPr>
              <a:t>2000 </a:t>
            </a:r>
            <a:r>
              <a:rPr lang="en-US" altLang="ja-JP" dirty="0">
                <a:latin typeface="Cambria Math"/>
                <a:cs typeface="Cambria Math"/>
              </a:rPr>
              <a:t>[</a:t>
            </a:r>
            <a:r>
              <a:rPr lang="en-US" altLang="ja-JP" dirty="0" err="1" smtClean="0">
                <a:latin typeface="Cambria Math"/>
                <a:cs typeface="Cambria Math"/>
              </a:rPr>
              <a:t>hrs</a:t>
            </a:r>
            <a:r>
              <a:rPr lang="en-US" altLang="ja-JP" dirty="0">
                <a:latin typeface="Cambria Math"/>
                <a:cs typeface="Cambria Math"/>
              </a:rPr>
              <a:t>]</a:t>
            </a:r>
            <a:endParaRPr kumimoji="1" lang="ja-JP" altLang="en-US" dirty="0">
              <a:latin typeface="Cambria Math"/>
              <a:cs typeface="Cambria Math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pic>
        <p:nvPicPr>
          <p:cNvPr id="5" name="図 4" descr="3d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" y="917708"/>
            <a:ext cx="7687435" cy="59402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67544" y="3429000"/>
            <a:ext cx="648072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y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3928" y="6237312"/>
            <a:ext cx="158417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400" dirty="0" smtClean="0">
                <a:latin typeface="Cambria Math"/>
                <a:cs typeface="Cambria Math"/>
              </a:rPr>
              <a:t>x</a:t>
            </a:r>
            <a:r>
              <a:rPr lang="en-US" altLang="ja-JP" dirty="0" smtClean="0">
                <a:latin typeface="Cambria Math"/>
                <a:cs typeface="Cambria Math"/>
              </a:rPr>
              <a:t>[km]</a:t>
            </a:r>
            <a:endParaRPr lang="ja-JP" altLang="en-US" sz="1200" dirty="0">
              <a:latin typeface="Cambria Math"/>
              <a:cs typeface="Cambria Math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12" y="98072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＜長波</a:t>
            </a:r>
            <a:r>
              <a:rPr lang="ja-JP" altLang="en-US" sz="1400" dirty="0" smtClean="0"/>
              <a:t>放射＋短波放射＞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8806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まとめと今後の方針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ja-JP" altLang="en-US" sz="2000" dirty="0" smtClean="0"/>
              <a:t>加熱強制を取り入れて、２次元・３次元の対流計算を行える準備ができた。</a:t>
            </a:r>
            <a:endParaRPr lang="en-US" altLang="ja-JP" sz="2000" dirty="0" smtClean="0"/>
          </a:p>
          <a:p>
            <a:pPr marL="342900" indent="-342900">
              <a:buFont typeface="Wingdings" charset="2"/>
              <a:buChar char="p"/>
            </a:pPr>
            <a:endParaRPr lang="en-US" altLang="ja-JP" sz="2000" dirty="0"/>
          </a:p>
          <a:p>
            <a:pPr marL="342900" indent="-342900">
              <a:buFont typeface="Wingdings" charset="2"/>
              <a:buChar char="p"/>
            </a:pPr>
            <a:r>
              <a:rPr lang="ja-JP" altLang="en-US" sz="2000" dirty="0"/>
              <a:t>長波放射による加熱強制勾配を大きくすることで、セルの水平サイズが小さくなることが確認された。</a:t>
            </a:r>
            <a:endParaRPr lang="en-US" altLang="ja-JP" sz="2000" dirty="0"/>
          </a:p>
          <a:p>
            <a:pPr marL="342900" indent="-342900">
              <a:buFont typeface="Wingdings" charset="2"/>
              <a:buChar char="p"/>
            </a:pPr>
            <a:endParaRPr lang="ja-JP" altLang="en-US" sz="2000" dirty="0"/>
          </a:p>
        </p:txBody>
      </p:sp>
      <p:pic>
        <p:nvPicPr>
          <p:cNvPr id="5" name="図 4" descr="05long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56363" cy="1080120"/>
          </a:xfrm>
          <a:prstGeom prst="rect">
            <a:avLst/>
          </a:prstGeom>
        </p:spPr>
      </p:pic>
      <p:pic>
        <p:nvPicPr>
          <p:cNvPr id="6" name="図 5" descr="10radiation1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139952" cy="1066787"/>
          </a:xfrm>
          <a:prstGeom prst="rect">
            <a:avLst/>
          </a:prstGeom>
        </p:spPr>
      </p:pic>
      <p:pic>
        <p:nvPicPr>
          <p:cNvPr id="8" name="図 7" descr="15long1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175448" cy="10725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995936" y="13407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加熱勾配小</a:t>
            </a:r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3995936" y="24208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加熱勾配中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3995936" y="3501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加熱勾配大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91580" y="4206068"/>
            <a:ext cx="7560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〜</a:t>
            </a:r>
            <a:r>
              <a:rPr lang="ja-JP" altLang="en-US" sz="3200" dirty="0" smtClean="0"/>
              <a:t>今後の方針</a:t>
            </a:r>
            <a:r>
              <a:rPr lang="en-US" altLang="ja-JP" sz="3200" dirty="0" smtClean="0"/>
              <a:t>〜</a:t>
            </a:r>
          </a:p>
          <a:p>
            <a:pPr marL="342900" indent="-342900">
              <a:buFont typeface="Wingdings" charset="2"/>
              <a:buChar char="n"/>
            </a:pPr>
            <a:r>
              <a:rPr lang="ja-JP" altLang="en-US" sz="2800" dirty="0" smtClean="0"/>
              <a:t>初期温位擾乱をランダムに設定。</a:t>
            </a:r>
            <a:endParaRPr lang="en-US" altLang="ja-JP" sz="2800" dirty="0" smtClean="0"/>
          </a:p>
          <a:p>
            <a:pPr marL="342900" indent="-342900">
              <a:buFont typeface="Wingdings" charset="2"/>
              <a:buChar char="n"/>
            </a:pPr>
            <a:r>
              <a:rPr lang="ja-JP" altLang="en-US" sz="2800" dirty="0" smtClean="0"/>
              <a:t>長波放射設定の再考。</a:t>
            </a:r>
            <a:endParaRPr lang="en-US" altLang="ja-JP" sz="2800" dirty="0" smtClean="0"/>
          </a:p>
          <a:p>
            <a:pPr marL="342900" indent="-342900">
              <a:buFont typeface="Wingdings" charset="2"/>
              <a:buChar char="n"/>
            </a:pPr>
            <a:r>
              <a:rPr lang="ja-JP" altLang="en-US" sz="2800" dirty="0" smtClean="0"/>
              <a:t>雲層の風速シアーを考慮。</a:t>
            </a:r>
            <a:endParaRPr lang="en-US" altLang="ja-JP" sz="2800" dirty="0" smtClean="0"/>
          </a:p>
          <a:p>
            <a:pPr marL="342900" indent="-342900">
              <a:buFont typeface="Wingdings" charset="2"/>
              <a:buChar char="n"/>
            </a:pPr>
            <a:r>
              <a:rPr lang="ja-JP" altLang="en-US" sz="2800" dirty="0" smtClean="0"/>
              <a:t>対流層の上下に安定層を設定。</a:t>
            </a:r>
            <a:endParaRPr lang="en-US" altLang="ja-JP" sz="2800" dirty="0" smtClean="0"/>
          </a:p>
          <a:p>
            <a:pPr marL="342900" indent="-342900">
              <a:buFont typeface="Wingdings" charset="2"/>
              <a:buChar char="n"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50927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Model equations)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31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5" name="図 24" descr="名称未設定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499992" cy="3443744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611560" y="119675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２次元非線形、完全圧縮方程式</a:t>
            </a:r>
          </a:p>
        </p:txBody>
      </p:sp>
      <p:pic>
        <p:nvPicPr>
          <p:cNvPr id="27" name="図 26" descr="２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1208"/>
            <a:ext cx="3528392" cy="730393"/>
          </a:xfrm>
          <a:prstGeom prst="rect">
            <a:avLst/>
          </a:prstGeom>
        </p:spPr>
      </p:pic>
      <p:pic>
        <p:nvPicPr>
          <p:cNvPr id="28" name="図 27" descr="３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165304"/>
            <a:ext cx="3024336" cy="304510"/>
          </a:xfrm>
          <a:prstGeom prst="rect">
            <a:avLst/>
          </a:prstGeom>
        </p:spPr>
      </p:pic>
      <p:pic>
        <p:nvPicPr>
          <p:cNvPr id="29" name="図 28" descr="５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202608" cy="291860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5796136" y="1196752"/>
            <a:ext cx="2045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無次元パラメータ</a:t>
            </a:r>
          </a:p>
        </p:txBody>
      </p:sp>
    </p:spTree>
    <p:extLst>
      <p:ext uri="{BB962C8B-B14F-4D97-AF65-F5344CB8AC3E}">
        <p14:creationId xmlns:p14="http://schemas.microsoft.com/office/powerpoint/2010/main" val="9290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</a:t>
            </a:r>
            <a:r>
              <a:rPr lang="ja-JP" altLang="en-US" dirty="0" smtClean="0"/>
              <a:t>（</a:t>
            </a:r>
            <a:r>
              <a:rPr lang="en-US" altLang="ja-JP" dirty="0" smtClean="0"/>
              <a:t>Flux)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32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図 2" descr="７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269236" cy="1152128"/>
          </a:xfrm>
          <a:prstGeom prst="rect">
            <a:avLst/>
          </a:prstGeom>
        </p:spPr>
      </p:pic>
      <p:pic>
        <p:nvPicPr>
          <p:cNvPr id="5" name="図 4" descr="８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355123" cy="2105176"/>
          </a:xfrm>
          <a:prstGeom prst="rect">
            <a:avLst/>
          </a:prstGeom>
        </p:spPr>
      </p:pic>
      <p:pic>
        <p:nvPicPr>
          <p:cNvPr id="6" name="図 5" descr="９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571552" cy="207852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716016" y="4797152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運動エネルギー保存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572000" y="1340768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トータルエネルギー保存</a:t>
            </a:r>
          </a:p>
        </p:txBody>
      </p:sp>
      <p:pic>
        <p:nvPicPr>
          <p:cNvPr id="9" name="図 8" descr="２２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3024336" cy="574241"/>
          </a:xfrm>
          <a:prstGeom prst="rect">
            <a:avLst/>
          </a:prstGeom>
        </p:spPr>
      </p:pic>
      <p:pic>
        <p:nvPicPr>
          <p:cNvPr id="10" name="図 9" descr="２１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2"/>
            <a:ext cx="4697006" cy="6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err="1" smtClean="0"/>
              <a:t>CReSS</a:t>
            </a:r>
            <a:r>
              <a:rPr lang="ja-JP" altLang="en-US" sz="3600" dirty="0" smtClean="0"/>
              <a:t>の方程式系（地形に沿わない場合）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33</a:t>
            </a:fld>
            <a:endParaRPr lang="en-US" altLang="ja-JP" dirty="0"/>
          </a:p>
        </p:txBody>
      </p:sp>
      <p:pic>
        <p:nvPicPr>
          <p:cNvPr id="5" name="図 4" descr="せいすいあつ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5270500" cy="698500"/>
          </a:xfrm>
          <a:prstGeom prst="rect">
            <a:avLst/>
          </a:prstGeom>
        </p:spPr>
      </p:pic>
      <p:pic>
        <p:nvPicPr>
          <p:cNvPr id="6" name="図 5" descr="きあつ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6972300" cy="1168400"/>
          </a:xfrm>
          <a:prstGeom prst="rect">
            <a:avLst/>
          </a:prstGeom>
        </p:spPr>
      </p:pic>
      <p:pic>
        <p:nvPicPr>
          <p:cNvPr id="8" name="図 7" descr="じょうたい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527800" cy="736600"/>
          </a:xfrm>
          <a:prstGeom prst="rect">
            <a:avLst/>
          </a:prstGeom>
        </p:spPr>
      </p:pic>
      <p:pic>
        <p:nvPicPr>
          <p:cNvPr id="9" name="図 8" descr="うんどうほうていし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670800" cy="2184400"/>
          </a:xfrm>
          <a:prstGeom prst="rect">
            <a:avLst/>
          </a:prstGeom>
        </p:spPr>
      </p:pic>
      <p:pic>
        <p:nvPicPr>
          <p:cNvPr id="10" name="図 9" descr="おん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77272"/>
            <a:ext cx="7340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34</a:t>
            </a:fld>
            <a:endParaRPr lang="en-US" altLang="ja-JP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err="1" smtClean="0"/>
              <a:t>CReSS</a:t>
            </a:r>
            <a:r>
              <a:rPr lang="ja-JP" altLang="en-US" sz="3600" dirty="0" smtClean="0"/>
              <a:t>の方程式系（地形に沿わない場合）</a:t>
            </a:r>
            <a:endParaRPr kumimoji="1" lang="ja-JP" altLang="en-US" sz="3600" dirty="0"/>
          </a:p>
        </p:txBody>
      </p:sp>
      <p:pic>
        <p:nvPicPr>
          <p:cNvPr id="8" name="図 7" descr="みずぶっしつ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07300" cy="1257300"/>
          </a:xfrm>
          <a:prstGeom prst="rect">
            <a:avLst/>
          </a:prstGeom>
        </p:spPr>
      </p:pic>
      <p:pic>
        <p:nvPicPr>
          <p:cNvPr id="9" name="図 8" descr="みずみつと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035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本発表内容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36792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/>
              <a:t>＜疑問・興味＞</a:t>
            </a:r>
            <a:endParaRPr lang="en-US" altLang="ja-JP" sz="2800" dirty="0" smtClean="0"/>
          </a:p>
          <a:p>
            <a:pPr>
              <a:buFont typeface="Wingdings" charset="2"/>
              <a:buChar char="p"/>
            </a:pPr>
            <a:r>
              <a:rPr lang="ja-JP" altLang="en-US" sz="2800" dirty="0" smtClean="0"/>
              <a:t>大きなアスペクト比のセル構造はどのような要因で生じるのか。</a:t>
            </a:r>
            <a:endParaRPr lang="en-US" altLang="ja-JP" sz="2800" dirty="0" smtClean="0"/>
          </a:p>
          <a:p>
            <a:pPr>
              <a:buFont typeface="Wingdings" charset="2"/>
              <a:buChar char="p"/>
            </a:pPr>
            <a:r>
              <a:rPr lang="ja-JP" altLang="en-US" sz="2800" dirty="0" smtClean="0"/>
              <a:t>対流が安定層にどのように貫入するのか。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先行研究の紹介</a:t>
            </a:r>
            <a:r>
              <a:rPr lang="ja-JP" altLang="ja-JP" dirty="0"/>
              <a:t>　</a:t>
            </a:r>
            <a:r>
              <a:rPr lang="ja-JP" altLang="en-US" sz="2800" dirty="0" smtClean="0"/>
              <a:t>　　　　　　　　　　　　　　　　</a:t>
            </a:r>
            <a:endParaRPr lang="en-US" altLang="ja-JP" sz="2800" dirty="0"/>
          </a:p>
          <a:p>
            <a:pPr marL="400050" lvl="1" indent="0">
              <a:buNone/>
            </a:pPr>
            <a:r>
              <a:rPr lang="en-US" altLang="ja-JP" sz="2000" dirty="0" smtClean="0">
                <a:latin typeface="HGSｺﾞｼｯｸE" pitchFamily="50" charset="-128"/>
                <a:ea typeface="HGSｺﾞｼｯｸE" pitchFamily="50" charset="-128"/>
              </a:rPr>
              <a:t>Cloud</a:t>
            </a:r>
            <a:r>
              <a:rPr lang="en-US" altLang="ja-JP" sz="2000" dirty="0">
                <a:latin typeface="HGSｺﾞｼｯｸE" pitchFamily="50" charset="-128"/>
                <a:ea typeface="HGSｺﾞｼｯｸE" pitchFamily="50" charset="-128"/>
              </a:rPr>
              <a:t>-Level Penetrative Compressible Convection in the Venus Atmosphere</a:t>
            </a:r>
            <a:r>
              <a:rPr lang="ja-JP" altLang="en-US" sz="20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2000" dirty="0">
                <a:latin typeface="HGSｺﾞｼｯｸE" pitchFamily="50" charset="-128"/>
                <a:ea typeface="HGSｺﾞｼｯｸE" pitchFamily="50" charset="-128"/>
              </a:rPr>
              <a:t>[Baker </a:t>
            </a:r>
            <a:r>
              <a:rPr lang="ja-JP" altLang="en-US" sz="2000" dirty="0">
                <a:latin typeface="HGSｺﾞｼｯｸE" pitchFamily="50" charset="-128"/>
                <a:ea typeface="HGSｺﾞｼｯｸE" pitchFamily="50" charset="-128"/>
              </a:rPr>
              <a:t>＆</a:t>
            </a:r>
            <a:r>
              <a:rPr lang="en-US" altLang="ja-JP" sz="2000" dirty="0">
                <a:latin typeface="HGSｺﾞｼｯｸE" pitchFamily="50" charset="-128"/>
                <a:ea typeface="HGSｺﾞｼｯｸE" pitchFamily="50" charset="-128"/>
              </a:rPr>
              <a:t> Schubert,1998] </a:t>
            </a:r>
            <a:endParaRPr lang="en-US" altLang="ja-JP" sz="20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CReSS</a:t>
            </a:r>
            <a:r>
              <a:rPr lang="ja-JP" altLang="en-US" dirty="0" smtClean="0"/>
              <a:t>による対流計算の報告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sz="2400" dirty="0" smtClean="0"/>
              <a:t>加熱強制を変えて計算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438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27584" y="2276872"/>
            <a:ext cx="2808312" cy="2031325"/>
          </a:xfrm>
          <a:prstGeom prst="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＜計算領域＞</a:t>
            </a:r>
            <a:endParaRPr lang="en-US" altLang="ja-JP" dirty="0" smtClean="0"/>
          </a:p>
          <a:p>
            <a:r>
              <a:rPr lang="ja-JP" altLang="en-US" dirty="0" smtClean="0"/>
              <a:t>鉛直：</a:t>
            </a:r>
            <a:r>
              <a:rPr lang="en-US" altLang="ja-JP" dirty="0" smtClean="0"/>
              <a:t>40-60km    </a:t>
            </a:r>
          </a:p>
          <a:p>
            <a:r>
              <a:rPr lang="ja-JP" altLang="en-US" dirty="0" smtClean="0"/>
              <a:t>水平：</a:t>
            </a:r>
            <a:r>
              <a:rPr lang="en-US" altLang="ja-JP" dirty="0" smtClean="0"/>
              <a:t>180km     </a:t>
            </a:r>
          </a:p>
          <a:p>
            <a:r>
              <a:rPr lang="ja-JP" altLang="en-US" dirty="0" smtClean="0"/>
              <a:t>＜境界＞</a:t>
            </a:r>
            <a:endParaRPr lang="en-US" altLang="ja-JP" dirty="0" smtClean="0"/>
          </a:p>
          <a:p>
            <a:r>
              <a:rPr lang="ja-JP" altLang="en-US" dirty="0" smtClean="0"/>
              <a:t>側面：周期境界条件</a:t>
            </a:r>
            <a:endParaRPr lang="en-US" altLang="ja-JP" dirty="0" smtClean="0"/>
          </a:p>
          <a:p>
            <a:r>
              <a:rPr lang="ja-JP" altLang="en-US" dirty="0" smtClean="0"/>
              <a:t>上端下端：ストレスフリー</a:t>
            </a:r>
            <a:endParaRPr lang="en-US" altLang="ja-JP" dirty="0" smtClean="0"/>
          </a:p>
          <a:p>
            <a:r>
              <a:rPr lang="ja-JP" altLang="en-US" dirty="0" smtClean="0"/>
              <a:t>一定の</a:t>
            </a:r>
            <a:r>
              <a:rPr lang="ja-JP" altLang="en-US" u="sng" dirty="0" smtClean="0"/>
              <a:t>熱フラックス注入</a:t>
            </a:r>
            <a:endParaRPr lang="en-US" altLang="ja-JP" dirty="0" smtClean="0"/>
          </a:p>
        </p:txBody>
      </p:sp>
      <p:sp>
        <p:nvSpPr>
          <p:cNvPr id="11" name="線吹き出し 1 (枠付き) 10"/>
          <p:cNvSpPr/>
          <p:nvPr/>
        </p:nvSpPr>
        <p:spPr>
          <a:xfrm>
            <a:off x="4067944" y="2204864"/>
            <a:ext cx="4320480" cy="2304256"/>
          </a:xfrm>
          <a:prstGeom prst="borderCallout1">
            <a:avLst>
              <a:gd name="adj1" fmla="val 49845"/>
              <a:gd name="adj2" fmla="val -265"/>
              <a:gd name="adj3" fmla="val 86409"/>
              <a:gd name="adj4" fmla="val -17720"/>
            </a:avLst>
          </a:prstGeom>
          <a:ln w="571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論文紹介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492918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２次元非線形・完全圧縮大気モデルを用いて、雲層の高度</a:t>
            </a:r>
            <a:r>
              <a:rPr lang="en-US" altLang="ja-JP" sz="2800" dirty="0" smtClean="0">
                <a:latin typeface="HGSｺﾞｼｯｸE" pitchFamily="50" charset="-128"/>
                <a:ea typeface="HGSｺﾞｼｯｸE" pitchFamily="50" charset="-128"/>
              </a:rPr>
              <a:t>40-60km</a:t>
            </a: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の対流を計算。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HGSｺﾞｼｯｸE" pitchFamily="50" charset="-128"/>
                <a:ea typeface="HGSｺﾞｼｯｸE" pitchFamily="50" charset="-128"/>
              </a:rPr>
              <a:t>対流セルの</a:t>
            </a: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サイズ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対流運動の時間変動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安定層</a:t>
            </a:r>
            <a:r>
              <a:rPr lang="ja-JP" altLang="en-US" sz="2800" dirty="0">
                <a:latin typeface="HGSｺﾞｼｯｸE" pitchFamily="50" charset="-128"/>
                <a:ea typeface="HGSｺﾞｼｯｸE" pitchFamily="50" charset="-128"/>
              </a:rPr>
              <a:t>への貫入と内部重力波の発生の</a:t>
            </a: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様子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buNone/>
            </a:pPr>
            <a:endParaRPr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55976" y="2780928"/>
            <a:ext cx="3672408" cy="1224136"/>
          </a:xfrm>
          <a:prstGeom prst="rect">
            <a:avLst/>
          </a:prstGeom>
          <a:solidFill>
            <a:schemeClr val="tx2">
              <a:lumMod val="75000"/>
              <a:lumOff val="25000"/>
              <a:alpha val="53000"/>
            </a:schemeClr>
          </a:solidFill>
          <a:ln w="19050" cmpd="sng">
            <a:solidFill>
              <a:schemeClr val="tx1"/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latin typeface="Cambria Math"/>
                <a:ea typeface="ＤＦＰ太丸ゴシック体"/>
                <a:cs typeface="Cambria Math"/>
              </a:rPr>
              <a:t>Cloud</a:t>
            </a:r>
            <a:endParaRPr lang="ja-JP" altLang="en-US" sz="2800" i="1" dirty="0">
              <a:latin typeface="Cambria Math"/>
              <a:ea typeface="ＤＦＰ太丸ゴシック体"/>
              <a:cs typeface="Cambria Math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6084168" y="4077072"/>
            <a:ext cx="360040" cy="360040"/>
          </a:xfrm>
          <a:prstGeom prst="upArrow">
            <a:avLst/>
          </a:prstGeom>
          <a:solidFill>
            <a:srgbClr val="FF0000">
              <a:alpha val="5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6084168" y="2348880"/>
            <a:ext cx="360040" cy="360040"/>
          </a:xfrm>
          <a:prstGeom prst="upArrow">
            <a:avLst/>
          </a:prstGeom>
          <a:solidFill>
            <a:srgbClr val="FF0000">
              <a:alpha val="5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516216" y="4653136"/>
            <a:ext cx="237626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/>
              <a:t>仮定が大きい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 (Input parameters)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5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図 10" descr="安定度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397727" cy="3888432"/>
          </a:xfrm>
          <a:prstGeom prst="rect">
            <a:avLst/>
          </a:prstGeom>
        </p:spPr>
      </p:pic>
      <p:pic>
        <p:nvPicPr>
          <p:cNvPr id="12" name="図 11" descr="加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97" y="2348880"/>
            <a:ext cx="4724608" cy="396365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87624" y="1700808"/>
            <a:ext cx="2200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モデル中の安定度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580112" y="1700808"/>
            <a:ext cx="2713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モデル中の太陽</a:t>
            </a:r>
            <a:r>
              <a:rPr lang="ja-JP" altLang="en-US" sz="2000" dirty="0" smtClean="0"/>
              <a:t>加熱率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627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結果：雲層内の対流の特徴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6" name="図 5" descr="結果擾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" y="2276872"/>
            <a:ext cx="9144000" cy="390127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43808" y="1484784"/>
            <a:ext cx="366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温位変動</a:t>
            </a:r>
            <a:r>
              <a:rPr lang="ja-JP" altLang="en-US" sz="2800" dirty="0" smtClean="0"/>
              <a:t>の２次元構造</a:t>
            </a:r>
            <a:endParaRPr lang="en-US" altLang="ja-JP" sz="28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403648" y="3861048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779912" y="3861048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1331640" y="4005064"/>
            <a:ext cx="3168352" cy="864096"/>
          </a:xfrm>
          <a:prstGeom prst="wedgeEllipseCallout">
            <a:avLst>
              <a:gd name="adj1" fmla="val 15877"/>
              <a:gd name="adj2" fmla="val -386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19672" y="4221088"/>
            <a:ext cx="2642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水</a:t>
            </a:r>
            <a:r>
              <a:rPr lang="ja-JP" altLang="en-US" sz="2000" dirty="0"/>
              <a:t>平スケール</a:t>
            </a:r>
            <a:r>
              <a:rPr lang="en-US" altLang="ja-JP" sz="2000" dirty="0"/>
              <a:t>15-30km</a:t>
            </a:r>
          </a:p>
        </p:txBody>
      </p:sp>
    </p:spTree>
    <p:extLst>
      <p:ext uri="{BB962C8B-B14F-4D97-AF65-F5344CB8AC3E}">
        <p14:creationId xmlns:p14="http://schemas.microsoft.com/office/powerpoint/2010/main" val="41035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7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図 6" descr="図４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0" y="1219372"/>
            <a:ext cx="4283968" cy="5638628"/>
          </a:xfrm>
          <a:prstGeom prst="rect">
            <a:avLst/>
          </a:prstGeom>
        </p:spPr>
      </p:pic>
      <p:pic>
        <p:nvPicPr>
          <p:cNvPr id="8" name="図 7" descr="図４説明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25" y="5733256"/>
            <a:ext cx="4860032" cy="595659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結果：雲層内の対流の特徴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355976" y="1484784"/>
            <a:ext cx="4488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運動エネルギー密度の時間</a:t>
            </a:r>
            <a:r>
              <a:rPr lang="ja-JP" altLang="en-US" sz="2400" dirty="0" smtClean="0"/>
              <a:t>変化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対流の激しさが時間とともに</a:t>
            </a:r>
            <a:endParaRPr lang="en-US" altLang="ja-JP" sz="2400" dirty="0"/>
          </a:p>
          <a:p>
            <a:r>
              <a:rPr lang="en-US" altLang="ja-JP" sz="2400" dirty="0" smtClean="0"/>
              <a:t>    </a:t>
            </a:r>
            <a:r>
              <a:rPr lang="ja-JP" altLang="en-US" sz="2400" dirty="0" smtClean="0"/>
              <a:t>変化している。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太陽加熱を大きくすると、支配周期が大きくなっている。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679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494F-62E7-40FD-A41C-0AAF1308B426}" type="slidenum">
              <a:rPr lang="en-US" altLang="ja-JP" smtClean="0"/>
              <a:pPr/>
              <a:t>8</a:t>
            </a:fld>
            <a:endParaRPr lang="en-US" altLang="ja-JP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065867" y="1473200"/>
          <a:ext cx="1473200" cy="36576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237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図 4" descr="ズームアップ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498325" cy="4032448"/>
          </a:xfrm>
          <a:prstGeom prst="rect">
            <a:avLst/>
          </a:prstGeom>
        </p:spPr>
      </p:pic>
      <p:pic>
        <p:nvPicPr>
          <p:cNvPr id="6" name="図 5" descr="ズーム２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41" y="980728"/>
            <a:ext cx="4716016" cy="5877272"/>
          </a:xfrm>
          <a:prstGeom prst="rect">
            <a:avLst/>
          </a:prstGeom>
        </p:spPr>
      </p:pic>
      <p:pic>
        <p:nvPicPr>
          <p:cNvPr id="7" name="図 6" descr="図８説明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5733256"/>
            <a:ext cx="4429000" cy="281578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結果：対流の時間変化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50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3-s-4">
  <a:themeElements>
    <a:clrScheme name="natural3-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tural3-s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al3-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-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-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-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-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-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-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natural3-s-4</Template>
  <TotalTime>4110</TotalTime>
  <Words>1532</Words>
  <Application>Microsoft Macintosh PowerPoint</Application>
  <PresentationFormat>画面に合わせる (4:3)</PresentationFormat>
  <Paragraphs>526</Paragraphs>
  <Slides>35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natural3-s-4</vt:lpstr>
      <vt:lpstr>金星の雲層における対流 </vt:lpstr>
      <vt:lpstr>雲層の対流について</vt:lpstr>
      <vt:lpstr>雲層の対流について</vt:lpstr>
      <vt:lpstr>本発表内容</vt:lpstr>
      <vt:lpstr>論文紹介</vt:lpstr>
      <vt:lpstr>Model (Input parameters)</vt:lpstr>
      <vt:lpstr>結果：雲層内の対流の特徴</vt:lpstr>
      <vt:lpstr>結果：雲層内の対流の特徴</vt:lpstr>
      <vt:lpstr>結果：対流の時間変化</vt:lpstr>
      <vt:lpstr>結果：太陽加熱の違いによる安定度の変化</vt:lpstr>
      <vt:lpstr>Baker ＆ Schubert(1998)のまとめ</vt:lpstr>
      <vt:lpstr>研究方針</vt:lpstr>
      <vt:lpstr>数値モデル：CReSS</vt:lpstr>
      <vt:lpstr>CReSS計算例（温位擾乱の時間変化）</vt:lpstr>
      <vt:lpstr>CReSS計算例（温位擾乱の時間変化）</vt:lpstr>
      <vt:lpstr>計算設定</vt:lpstr>
      <vt:lpstr>長波放射プロファイル</vt:lpstr>
      <vt:lpstr>計算結果（加熱勾配：小）</vt:lpstr>
      <vt:lpstr>計算結果（加熱勾配：小）</vt:lpstr>
      <vt:lpstr>計算結果（加熱勾配：中）</vt:lpstr>
      <vt:lpstr>計算結果（加熱勾配：大）</vt:lpstr>
      <vt:lpstr>長波放射＋短波放射プロファイル</vt:lpstr>
      <vt:lpstr>計算結果（加熱勾配：小）</vt:lpstr>
      <vt:lpstr>計算結果（加熱勾配：中）</vt:lpstr>
      <vt:lpstr>計算結果（加熱勾配：大）</vt:lpstr>
      <vt:lpstr>計算領域の変更</vt:lpstr>
      <vt:lpstr>水平領域５００km</vt:lpstr>
      <vt:lpstr>水平領域５００km</vt:lpstr>
      <vt:lpstr>３次元計算：t = 1000 [hrs]</vt:lpstr>
      <vt:lpstr>３次元計算：t = 2000 [hrs]</vt:lpstr>
      <vt:lpstr>まとめと今後の方針</vt:lpstr>
      <vt:lpstr>Model（Model equations)</vt:lpstr>
      <vt:lpstr>Model（Flux)</vt:lpstr>
      <vt:lpstr>CReSSの方程式系（地形に沿わない場合）</vt:lpstr>
      <vt:lpstr>CReSSの方程式系（地形に沿わない場合）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大気重力波の一般流への相互作用</dc:title>
  <dc:creator>takehito</dc:creator>
  <cp:lastModifiedBy>樋口 武人</cp:lastModifiedBy>
  <cp:revision>308</cp:revision>
  <cp:lastPrinted>2011-11-10T14:50:24Z</cp:lastPrinted>
  <dcterms:created xsi:type="dcterms:W3CDTF">2010-11-01T13:00:57Z</dcterms:created>
  <dcterms:modified xsi:type="dcterms:W3CDTF">2011-11-11T05:04:06Z</dcterms:modified>
</cp:coreProperties>
</file>