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embeddings/oleObject1.bin" ContentType="application/vnd.openxmlformats-officedocument.oleObject"/>
  <Override PartName="/ppt/embeddings/oleObject2.bin" ContentType="application/vnd.openxmlformats-officedocument.oleObject"/>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1"/>
  </p:sldMasterIdLst>
  <p:notesMasterIdLst>
    <p:notesMasterId r:id="rId22"/>
  </p:notesMasterIdLst>
  <p:handoutMasterIdLst>
    <p:handoutMasterId r:id="rId23"/>
  </p:handoutMasterIdLst>
  <p:sldIdLst>
    <p:sldId id="256" r:id="rId2"/>
    <p:sldId id="265" r:id="rId3"/>
    <p:sldId id="284" r:id="rId4"/>
    <p:sldId id="285" r:id="rId5"/>
    <p:sldId id="259" r:id="rId6"/>
    <p:sldId id="287" r:id="rId7"/>
    <p:sldId id="288" r:id="rId8"/>
    <p:sldId id="311" r:id="rId9"/>
    <p:sldId id="290" r:id="rId10"/>
    <p:sldId id="305" r:id="rId11"/>
    <p:sldId id="297" r:id="rId12"/>
    <p:sldId id="307" r:id="rId13"/>
    <p:sldId id="308" r:id="rId14"/>
    <p:sldId id="309" r:id="rId15"/>
    <p:sldId id="310" r:id="rId16"/>
    <p:sldId id="303" r:id="rId17"/>
    <p:sldId id="304" r:id="rId18"/>
    <p:sldId id="269" r:id="rId19"/>
    <p:sldId id="312" r:id="rId20"/>
    <p:sldId id="300" r:id="rId21"/>
  </p:sldIdLst>
  <p:sldSz cx="9144000" cy="6858000" type="screen4x3"/>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FBF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0" autoAdjust="0"/>
    <p:restoredTop sz="94660"/>
  </p:normalViewPr>
  <p:slideViewPr>
    <p:cSldViewPr>
      <p:cViewPr varScale="1">
        <p:scale>
          <a:sx n="63" d="100"/>
          <a:sy n="63" d="100"/>
        </p:scale>
        <p:origin x="-1232"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1" d="100"/>
          <a:sy n="51" d="100"/>
        </p:scale>
        <p:origin x="-1932" y="-84"/>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handoutMaster" Target="handoutMasters/handout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 Id="rId2" Type="http://schemas.openxmlformats.org/officeDocument/2006/relationships/image" Target="../media/image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F8333B7D-3165-41BC-8FB5-94196FFB1776}" type="datetimeFigureOut">
              <a:rPr kumimoji="1" lang="ja-JP" altLang="en-US" smtClean="0"/>
              <a:pPr/>
              <a:t>11/12/09</a:t>
            </a:fld>
            <a:endParaRPr kumimoji="1" lang="ja-JP" altLang="en-US"/>
          </a:p>
        </p:txBody>
      </p:sp>
      <p:sp>
        <p:nvSpPr>
          <p:cNvPr id="4" name="フッター プレースホルダ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B03AB57A-C0A3-4137-8B87-177DE8986B55}" type="slidenum">
              <a:rPr kumimoji="1" lang="ja-JP" altLang="en-US" smtClean="0"/>
              <a:pPr/>
              <a:t>‹#›</a:t>
            </a:fld>
            <a:endParaRPr kumimoji="1" lang="ja-JP" altLang="en-US"/>
          </a:p>
        </p:txBody>
      </p:sp>
    </p:spTree>
    <p:extLst>
      <p:ext uri="{BB962C8B-B14F-4D97-AF65-F5344CB8AC3E}">
        <p14:creationId xmlns:p14="http://schemas.microsoft.com/office/powerpoint/2010/main" val="33612278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D71D8A62-CB47-4504-8998-1503B268C195}" type="datetimeFigureOut">
              <a:rPr kumimoji="1" lang="ja-JP" altLang="en-US" smtClean="0"/>
              <a:pPr/>
              <a:t>11/12/09</a:t>
            </a:fld>
            <a:endParaRPr kumimoji="1" lang="ja-JP" altLang="en-US"/>
          </a:p>
        </p:txBody>
      </p:sp>
      <p:sp>
        <p:nvSpPr>
          <p:cNvPr id="4" name="スライド イメージ プレースホルダ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79450" y="4714875"/>
            <a:ext cx="5438775" cy="4467225"/>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A47577A2-08CD-40DA-8993-2DF8A36BE7B0}" type="slidenum">
              <a:rPr kumimoji="1" lang="ja-JP" altLang="en-US" smtClean="0"/>
              <a:pPr/>
              <a:t>‹#›</a:t>
            </a:fld>
            <a:endParaRPr kumimoji="1" lang="ja-JP" altLang="en-US"/>
          </a:p>
        </p:txBody>
      </p:sp>
    </p:spTree>
    <p:extLst>
      <p:ext uri="{BB962C8B-B14F-4D97-AF65-F5344CB8AC3E}">
        <p14:creationId xmlns:p14="http://schemas.microsoft.com/office/powerpoint/2010/main" val="234680544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742950" lvl="2" indent="-342900"/>
            <a:r>
              <a:rPr lang="ja-JP" altLang="en-US" sz="1050" dirty="0" smtClean="0"/>
              <a:t>吸収線形比較・・目で見て</a:t>
            </a:r>
            <a:r>
              <a:rPr lang="en-US" altLang="ja-JP" sz="1050" dirty="0" err="1" smtClean="0"/>
              <a:t>pollack</a:t>
            </a:r>
            <a:r>
              <a:rPr lang="ja-JP" altLang="en-US" sz="1050" dirty="0" smtClean="0"/>
              <a:t>より合っている</a:t>
            </a:r>
            <a:endParaRPr lang="en-US" altLang="ja-JP" sz="1050" dirty="0" smtClean="0"/>
          </a:p>
          <a:p>
            <a:pPr marL="1200150" lvl="3" indent="-342900"/>
            <a:r>
              <a:rPr lang="ja-JP" altLang="en-US" sz="1050" dirty="0" smtClean="0"/>
              <a:t>・も</a:t>
            </a:r>
            <a:r>
              <a:rPr lang="ja-JP" altLang="en-US" sz="1050" dirty="0" err="1" smtClean="0"/>
              <a:t>や</a:t>
            </a:r>
            <a:r>
              <a:rPr lang="ja-JP" altLang="en-US" sz="1050" dirty="0" smtClean="0"/>
              <a:t>層が厚い</a:t>
            </a:r>
            <a:r>
              <a:rPr lang="en-US" altLang="ja-JP" sz="1050" dirty="0" err="1" smtClean="0"/>
              <a:t>pollack</a:t>
            </a:r>
            <a:r>
              <a:rPr lang="ja-JP" altLang="en-US" sz="1050" dirty="0" smtClean="0"/>
              <a:t>では光が下方まで入り込めない分吸収が少なくなる（仮説正しい） </a:t>
            </a:r>
            <a:r>
              <a:rPr lang="en-US" altLang="ja-JP" sz="1050" dirty="0" smtClean="0"/>
              <a:t>[</a:t>
            </a:r>
            <a:r>
              <a:rPr lang="en-US" altLang="ja-JP" sz="1050" dirty="0" err="1" smtClean="0"/>
              <a:t>Takagi&amp;Iwagami</a:t>
            </a:r>
            <a:r>
              <a:rPr lang="en-US" altLang="ja-JP" sz="1050" dirty="0" smtClean="0"/>
              <a:t>, 2011]</a:t>
            </a:r>
          </a:p>
          <a:p>
            <a:pPr marL="1200150" lvl="3" indent="-342900"/>
            <a:r>
              <a:rPr lang="ja-JP" altLang="en-US" sz="1050" dirty="0" smtClean="0"/>
              <a:t>・ちなみにこの雲モデルを使って近赤外観測高度を決定するとこれまでと整合する所もある（結果を少し詳しく</a:t>
            </a:r>
            <a:endParaRPr lang="en-US" altLang="ja-JP" sz="1050" dirty="0" smtClean="0"/>
          </a:p>
          <a:p>
            <a:pPr marL="1200150" lvl="3" indent="-342900"/>
            <a:r>
              <a:rPr lang="ja-JP" altLang="en-US" sz="1050" dirty="0" smtClean="0"/>
              <a:t>→</a:t>
            </a:r>
            <a:r>
              <a:rPr lang="en-US" altLang="ja-JP" sz="1050" dirty="0" smtClean="0"/>
              <a:t>Pollack</a:t>
            </a:r>
            <a:r>
              <a:rPr lang="ja-JP" altLang="en-US" sz="1050" dirty="0" smtClean="0"/>
              <a:t>の不完全性を強調する結果</a:t>
            </a:r>
            <a:endParaRPr lang="en-US" altLang="ja-JP" sz="1050" dirty="0" smtClean="0"/>
          </a:p>
        </p:txBody>
      </p:sp>
      <p:sp>
        <p:nvSpPr>
          <p:cNvPr id="4" name="スライド番号プレースホルダ 3"/>
          <p:cNvSpPr>
            <a:spLocks noGrp="1"/>
          </p:cNvSpPr>
          <p:nvPr>
            <p:ph type="sldNum" sz="quarter" idx="10"/>
          </p:nvPr>
        </p:nvSpPr>
        <p:spPr/>
        <p:txBody>
          <a:bodyPr/>
          <a:lstStyle/>
          <a:p>
            <a:fld id="{A47577A2-08CD-40DA-8993-2DF8A36BE7B0}" type="slidenum">
              <a:rPr kumimoji="1" lang="ja-JP" altLang="en-US" smtClean="0"/>
              <a:pPr/>
              <a:t>12</a:t>
            </a:fld>
            <a:endParaRPr kumimoji="1"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A47577A2-08CD-40DA-8993-2DF8A36BE7B0}" type="slidenum">
              <a:rPr kumimoji="1" lang="ja-JP" altLang="en-US" smtClean="0"/>
              <a:pPr/>
              <a:t>14</a:t>
            </a:fld>
            <a:endParaRPr kumimoji="1"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A47577A2-08CD-40DA-8993-2DF8A36BE7B0}" type="slidenum">
              <a:rPr kumimoji="1" lang="ja-JP" altLang="en-US" smtClean="0"/>
              <a:pPr/>
              <a:t>15</a:t>
            </a:fld>
            <a:endParaRPr kumimoji="1"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A47577A2-08CD-40DA-8993-2DF8A36BE7B0}" type="slidenum">
              <a:rPr kumimoji="1" lang="ja-JP" altLang="en-US" smtClean="0"/>
              <a:pPr/>
              <a:t>16</a:t>
            </a:fld>
            <a:endParaRPr kumimoji="1"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3" name="正方形/長方形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正方形/長方形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正方形/長方形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正方形/長方形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正方形/長方形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角丸四角形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角丸四角形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正方形/長方形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正方形/長方形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正方形/長方形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正方形/長方形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タイトル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ja-JP" altLang="en-US" smtClean="0"/>
              <a:t>マスタ タイトルの書式設定</a:t>
            </a:r>
            <a:endParaRPr kumimoji="0" lang="en-US"/>
          </a:p>
        </p:txBody>
      </p:sp>
      <p:sp>
        <p:nvSpPr>
          <p:cNvPr id="9" name="サブタイトル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ja-JP" altLang="en-US" smtClean="0"/>
              <a:t>マスタ サブタイトルの書式設定</a:t>
            </a:r>
            <a:endParaRPr kumimoji="0" lang="en-US"/>
          </a:p>
        </p:txBody>
      </p:sp>
      <p:sp>
        <p:nvSpPr>
          <p:cNvPr id="28" name="日付プレースホルダ 27"/>
          <p:cNvSpPr>
            <a:spLocks noGrp="1"/>
          </p:cNvSpPr>
          <p:nvPr>
            <p:ph type="dt" sz="half" idx="10"/>
          </p:nvPr>
        </p:nvSpPr>
        <p:spPr>
          <a:xfrm>
            <a:off x="6705600" y="4206240"/>
            <a:ext cx="960120" cy="457200"/>
          </a:xfrm>
        </p:spPr>
        <p:txBody>
          <a:bodyPr/>
          <a:lstStyle/>
          <a:p>
            <a:fld id="{F5902746-96F9-44C3-A875-B68DB38BFD1C}" type="datetimeFigureOut">
              <a:rPr kumimoji="1" lang="ja-JP" altLang="en-US" smtClean="0"/>
              <a:pPr/>
              <a:t>11/12/09</a:t>
            </a:fld>
            <a:endParaRPr kumimoji="1" lang="ja-JP" altLang="en-US"/>
          </a:p>
        </p:txBody>
      </p:sp>
      <p:sp>
        <p:nvSpPr>
          <p:cNvPr id="17" name="フッター プレースホルダ 16"/>
          <p:cNvSpPr>
            <a:spLocks noGrp="1"/>
          </p:cNvSpPr>
          <p:nvPr>
            <p:ph type="ftr" sz="quarter" idx="11"/>
          </p:nvPr>
        </p:nvSpPr>
        <p:spPr>
          <a:xfrm>
            <a:off x="5410200" y="4205288"/>
            <a:ext cx="1295400" cy="457200"/>
          </a:xfrm>
        </p:spPr>
        <p:txBody>
          <a:bodyPr/>
          <a:lstStyle/>
          <a:p>
            <a:endParaRPr kumimoji="1" lang="ja-JP" altLang="en-US"/>
          </a:p>
        </p:txBody>
      </p:sp>
      <p:sp>
        <p:nvSpPr>
          <p:cNvPr id="29" name="スライド番号プレースホルダ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A8ED9B78-AC40-4F7C-8DAE-3BE7C174013C}" type="slidenum">
              <a:rPr kumimoji="1" lang="ja-JP" altLang="en-US" smtClean="0"/>
              <a:pPr/>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 タイトルの書式設定</a:t>
            </a:r>
            <a:endParaRPr kumimoji="0" lang="en-US"/>
          </a:p>
        </p:txBody>
      </p:sp>
      <p:sp>
        <p:nvSpPr>
          <p:cNvPr id="3" name="縦書きテキスト プレースホルダ 2"/>
          <p:cNvSpPr>
            <a:spLocks noGrp="1"/>
          </p:cNvSpPr>
          <p:nvPr>
            <p:ph type="body" orient="vert" idx="1"/>
          </p:nvPr>
        </p:nvSpPr>
        <p:spPr/>
        <p:txBody>
          <a:bodyPr vert="eaVer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 3"/>
          <p:cNvSpPr>
            <a:spLocks noGrp="1"/>
          </p:cNvSpPr>
          <p:nvPr>
            <p:ph type="dt" sz="half" idx="10"/>
          </p:nvPr>
        </p:nvSpPr>
        <p:spPr/>
        <p:txBody>
          <a:bodyPr/>
          <a:lstStyle/>
          <a:p>
            <a:fld id="{F5902746-96F9-44C3-A875-B68DB38BFD1C}" type="datetimeFigureOut">
              <a:rPr kumimoji="1" lang="ja-JP" altLang="en-US" smtClean="0"/>
              <a:pPr/>
              <a:t>11/12/09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A8ED9B78-AC40-4F7C-8DAE-3BE7C174013C}"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781800" y="1143000"/>
            <a:ext cx="1905000" cy="5486400"/>
          </a:xfrm>
        </p:spPr>
        <p:txBody>
          <a:bodyPr vert="eaVert"/>
          <a:lstStyle/>
          <a:p>
            <a:r>
              <a:rPr kumimoji="0" lang="ja-JP" altLang="en-US" smtClean="0"/>
              <a:t>マスタ タイトルの書式設定</a:t>
            </a:r>
            <a:endParaRPr kumimoji="0" lang="en-US"/>
          </a:p>
        </p:txBody>
      </p:sp>
      <p:sp>
        <p:nvSpPr>
          <p:cNvPr id="3" name="縦書きテキスト プレースホルダ 2"/>
          <p:cNvSpPr>
            <a:spLocks noGrp="1"/>
          </p:cNvSpPr>
          <p:nvPr>
            <p:ph type="body" orient="vert" idx="1"/>
          </p:nvPr>
        </p:nvSpPr>
        <p:spPr>
          <a:xfrm>
            <a:off x="457200" y="1143000"/>
            <a:ext cx="6248400" cy="5486400"/>
          </a:xfrm>
        </p:spPr>
        <p:txBody>
          <a:bodyPr vert="eaVer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 3"/>
          <p:cNvSpPr>
            <a:spLocks noGrp="1"/>
          </p:cNvSpPr>
          <p:nvPr>
            <p:ph type="dt" sz="half" idx="10"/>
          </p:nvPr>
        </p:nvSpPr>
        <p:spPr/>
        <p:txBody>
          <a:bodyPr/>
          <a:lstStyle/>
          <a:p>
            <a:fld id="{F5902746-96F9-44C3-A875-B68DB38BFD1C}" type="datetimeFigureOut">
              <a:rPr kumimoji="1" lang="ja-JP" altLang="en-US" smtClean="0"/>
              <a:pPr/>
              <a:t>11/12/09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A8ED9B78-AC40-4F7C-8DAE-3BE7C174013C}" type="slidenum">
              <a:rPr kumimoji="1" lang="ja-JP" altLang="en-US" smtClean="0"/>
              <a:pPr/>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 タイトルの書式設定</a:t>
            </a:r>
            <a:endParaRPr kumimoji="0" lang="en-US"/>
          </a:p>
        </p:txBody>
      </p:sp>
      <p:sp>
        <p:nvSpPr>
          <p:cNvPr id="3" name="コンテンツ プレースホルダ 2"/>
          <p:cNvSpPr>
            <a:spLocks noGrp="1"/>
          </p:cNvSpPr>
          <p:nvPr>
            <p:ph idx="1"/>
          </p:nvPr>
        </p:nvSpPr>
        <p:spPr/>
        <p:txBody>
          <a:body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 3"/>
          <p:cNvSpPr>
            <a:spLocks noGrp="1"/>
          </p:cNvSpPr>
          <p:nvPr>
            <p:ph type="dt" sz="half" idx="10"/>
          </p:nvPr>
        </p:nvSpPr>
        <p:spPr/>
        <p:txBody>
          <a:bodyPr/>
          <a:lstStyle/>
          <a:p>
            <a:fld id="{F5902746-96F9-44C3-A875-B68DB38BFD1C}" type="datetimeFigureOut">
              <a:rPr kumimoji="1" lang="ja-JP" altLang="en-US" smtClean="0"/>
              <a:pPr/>
              <a:t>11/12/09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A8ED9B78-AC40-4F7C-8DAE-3BE7C174013C}" type="slidenum">
              <a:rPr kumimoji="1" lang="ja-JP" altLang="en-US" smtClean="0"/>
              <a:pPr/>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ja-JP" altLang="en-US" smtClean="0"/>
              <a:t>マスタ タイトルの書式設定</a:t>
            </a:r>
            <a:endParaRPr kumimoji="0" lang="en-US"/>
          </a:p>
        </p:txBody>
      </p:sp>
      <p:sp>
        <p:nvSpPr>
          <p:cNvPr id="3" name="テキスト プレースホルダ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ja-JP" altLang="en-US" smtClean="0"/>
              <a:t>マスタ テキストの書式設定</a:t>
            </a:r>
          </a:p>
        </p:txBody>
      </p:sp>
      <p:sp>
        <p:nvSpPr>
          <p:cNvPr id="4" name="日付プレースホルダ 3"/>
          <p:cNvSpPr>
            <a:spLocks noGrp="1"/>
          </p:cNvSpPr>
          <p:nvPr>
            <p:ph type="dt" sz="half" idx="10"/>
          </p:nvPr>
        </p:nvSpPr>
        <p:spPr/>
        <p:txBody>
          <a:bodyPr/>
          <a:lstStyle/>
          <a:p>
            <a:fld id="{F5902746-96F9-44C3-A875-B68DB38BFD1C}" type="datetimeFigureOut">
              <a:rPr kumimoji="1" lang="ja-JP" altLang="en-US" smtClean="0"/>
              <a:pPr/>
              <a:t>11/12/09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A8ED9B78-AC40-4F7C-8DAE-3BE7C174013C}"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 タイトルの書式設定</a:t>
            </a:r>
            <a:endParaRPr kumimoji="0" lang="en-US"/>
          </a:p>
        </p:txBody>
      </p:sp>
      <p:sp>
        <p:nvSpPr>
          <p:cNvPr id="3" name="コンテンツ プレースホルダ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コンテンツ プレースホルダ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日付プレースホルダ 4"/>
          <p:cNvSpPr>
            <a:spLocks noGrp="1"/>
          </p:cNvSpPr>
          <p:nvPr>
            <p:ph type="dt" sz="half" idx="10"/>
          </p:nvPr>
        </p:nvSpPr>
        <p:spPr/>
        <p:txBody>
          <a:bodyPr/>
          <a:lstStyle/>
          <a:p>
            <a:fld id="{F5902746-96F9-44C3-A875-B68DB38BFD1C}" type="datetimeFigureOut">
              <a:rPr kumimoji="1" lang="ja-JP" altLang="en-US" smtClean="0"/>
              <a:pPr/>
              <a:t>11/12/09</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A8ED9B78-AC40-4F7C-8DAE-3BE7C174013C}"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381000" y="1143000"/>
            <a:ext cx="8382000" cy="1069848"/>
          </a:xfrm>
        </p:spPr>
        <p:txBody>
          <a:bodyPr anchor="ctr"/>
          <a:lstStyle>
            <a:lvl1pPr>
              <a:defRPr sz="4000" b="0" i="0" cap="none" baseline="0"/>
            </a:lvl1pPr>
          </a:lstStyle>
          <a:p>
            <a:r>
              <a:rPr kumimoji="0" lang="ja-JP" altLang="en-US" smtClean="0"/>
              <a:t>マスタ タイトルの書式設定</a:t>
            </a:r>
            <a:endParaRPr kumimoji="0" lang="en-US"/>
          </a:p>
        </p:txBody>
      </p:sp>
      <p:sp>
        <p:nvSpPr>
          <p:cNvPr id="3" name="テキスト プレースホルダ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smtClean="0"/>
              <a:t>マスタ テキストの書式設定</a:t>
            </a:r>
          </a:p>
        </p:txBody>
      </p:sp>
      <p:sp>
        <p:nvSpPr>
          <p:cNvPr id="4" name="テキスト プレースホルダ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smtClean="0"/>
              <a:t>マスタ テキストの書式設定</a:t>
            </a:r>
          </a:p>
        </p:txBody>
      </p:sp>
      <p:sp>
        <p:nvSpPr>
          <p:cNvPr id="5" name="コンテンツ プレースホルダ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6" name="コンテンツ プレースホルダ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26" name="日付プレースホルダ 25"/>
          <p:cNvSpPr>
            <a:spLocks noGrp="1"/>
          </p:cNvSpPr>
          <p:nvPr>
            <p:ph type="dt" sz="half" idx="10"/>
          </p:nvPr>
        </p:nvSpPr>
        <p:spPr/>
        <p:txBody>
          <a:bodyPr rtlCol="0"/>
          <a:lstStyle/>
          <a:p>
            <a:fld id="{F5902746-96F9-44C3-A875-B68DB38BFD1C}" type="datetimeFigureOut">
              <a:rPr kumimoji="1" lang="ja-JP" altLang="en-US" smtClean="0"/>
              <a:pPr/>
              <a:t>11/12/09</a:t>
            </a:fld>
            <a:endParaRPr kumimoji="1" lang="ja-JP" altLang="en-US"/>
          </a:p>
        </p:txBody>
      </p:sp>
      <p:sp>
        <p:nvSpPr>
          <p:cNvPr id="27" name="スライド番号プレースホルダ 26"/>
          <p:cNvSpPr>
            <a:spLocks noGrp="1"/>
          </p:cNvSpPr>
          <p:nvPr>
            <p:ph type="sldNum" sz="quarter" idx="11"/>
          </p:nvPr>
        </p:nvSpPr>
        <p:spPr/>
        <p:txBody>
          <a:bodyPr rtlCol="0"/>
          <a:lstStyle/>
          <a:p>
            <a:fld id="{A8ED9B78-AC40-4F7C-8DAE-3BE7C174013C}" type="slidenum">
              <a:rPr kumimoji="1" lang="ja-JP" altLang="en-US" smtClean="0"/>
              <a:pPr/>
              <a:t>‹#›</a:t>
            </a:fld>
            <a:endParaRPr kumimoji="1" lang="ja-JP" altLang="en-US"/>
          </a:p>
        </p:txBody>
      </p:sp>
      <p:sp>
        <p:nvSpPr>
          <p:cNvPr id="28" name="フッター プレースホルダ 27"/>
          <p:cNvSpPr>
            <a:spLocks noGrp="1"/>
          </p:cNvSpPr>
          <p:nvPr>
            <p:ph type="ftr" sz="quarter" idx="12"/>
          </p:nvPr>
        </p:nvSpPr>
        <p:spPr/>
        <p:txBody>
          <a:bodyPr rtlCol="0"/>
          <a:lstStyle/>
          <a:p>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ja-JP" altLang="en-US" smtClean="0"/>
              <a:t>マスタ タイトルの書式設定</a:t>
            </a:r>
            <a:endParaRPr kumimoji="0" lang="en-US"/>
          </a:p>
        </p:txBody>
      </p:sp>
      <p:sp>
        <p:nvSpPr>
          <p:cNvPr id="3" name="日付プレースホルダ 2"/>
          <p:cNvSpPr>
            <a:spLocks noGrp="1"/>
          </p:cNvSpPr>
          <p:nvPr>
            <p:ph type="dt" sz="half" idx="10"/>
          </p:nvPr>
        </p:nvSpPr>
        <p:spPr>
          <a:xfrm>
            <a:off x="6583680" y="612648"/>
            <a:ext cx="957264" cy="457200"/>
          </a:xfrm>
        </p:spPr>
        <p:txBody>
          <a:bodyPr/>
          <a:lstStyle/>
          <a:p>
            <a:fld id="{F5902746-96F9-44C3-A875-B68DB38BFD1C}" type="datetimeFigureOut">
              <a:rPr kumimoji="1" lang="ja-JP" altLang="en-US" smtClean="0"/>
              <a:pPr/>
              <a:t>11/12/09</a:t>
            </a:fld>
            <a:endParaRPr kumimoji="1" lang="ja-JP" altLang="en-US"/>
          </a:p>
        </p:txBody>
      </p:sp>
      <p:sp>
        <p:nvSpPr>
          <p:cNvPr id="4" name="フッター プレースホルダ 3"/>
          <p:cNvSpPr>
            <a:spLocks noGrp="1"/>
          </p:cNvSpPr>
          <p:nvPr>
            <p:ph type="ftr" sz="quarter" idx="11"/>
          </p:nvPr>
        </p:nvSpPr>
        <p:spPr>
          <a:xfrm>
            <a:off x="5257800" y="612648"/>
            <a:ext cx="1325880" cy="457200"/>
          </a:xfrm>
        </p:spPr>
        <p:txBody>
          <a:bodyPr/>
          <a:lstStyle/>
          <a:p>
            <a:endParaRPr kumimoji="1" lang="ja-JP" altLang="en-US"/>
          </a:p>
        </p:txBody>
      </p:sp>
      <p:sp>
        <p:nvSpPr>
          <p:cNvPr id="5" name="スライド番号プレースホルダ 4"/>
          <p:cNvSpPr>
            <a:spLocks noGrp="1"/>
          </p:cNvSpPr>
          <p:nvPr>
            <p:ph type="sldNum" sz="quarter" idx="12"/>
          </p:nvPr>
        </p:nvSpPr>
        <p:spPr>
          <a:xfrm>
            <a:off x="8174736" y="2272"/>
            <a:ext cx="762000" cy="365760"/>
          </a:xfrm>
        </p:spPr>
        <p:txBody>
          <a:bodyPr/>
          <a:lstStyle/>
          <a:p>
            <a:fld id="{A8ED9B78-AC40-4F7C-8DAE-3BE7C174013C}"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F5902746-96F9-44C3-A875-B68DB38BFD1C}" type="datetimeFigureOut">
              <a:rPr kumimoji="1" lang="ja-JP" altLang="en-US" smtClean="0"/>
              <a:pPr/>
              <a:t>11/12/09</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A8ED9B78-AC40-4F7C-8DAE-3BE7C174013C}"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353496" y="1101970"/>
            <a:ext cx="3383280" cy="877824"/>
          </a:xfrm>
        </p:spPr>
        <p:txBody>
          <a:bodyPr anchor="b"/>
          <a:lstStyle>
            <a:lvl1pPr algn="l">
              <a:buNone/>
              <a:defRPr sz="1800" b="1"/>
            </a:lvl1pPr>
          </a:lstStyle>
          <a:p>
            <a:r>
              <a:rPr kumimoji="0" lang="ja-JP" altLang="en-US" smtClean="0"/>
              <a:t>マスタ タイトルの書式設定</a:t>
            </a:r>
            <a:endParaRPr kumimoji="0" lang="en-US"/>
          </a:p>
        </p:txBody>
      </p:sp>
      <p:sp>
        <p:nvSpPr>
          <p:cNvPr id="3" name="テキスト プレースホルダ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ja-JP" altLang="en-US" smtClean="0"/>
              <a:t>マスタ テキストの書式設定</a:t>
            </a:r>
          </a:p>
        </p:txBody>
      </p:sp>
      <p:sp>
        <p:nvSpPr>
          <p:cNvPr id="4" name="コンテンツ プレースホルダ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日付プレースホルダ 4"/>
          <p:cNvSpPr>
            <a:spLocks noGrp="1"/>
          </p:cNvSpPr>
          <p:nvPr>
            <p:ph type="dt" sz="half" idx="10"/>
          </p:nvPr>
        </p:nvSpPr>
        <p:spPr/>
        <p:txBody>
          <a:bodyPr/>
          <a:lstStyle/>
          <a:p>
            <a:fld id="{F5902746-96F9-44C3-A875-B68DB38BFD1C}" type="datetimeFigureOut">
              <a:rPr kumimoji="1" lang="ja-JP" altLang="en-US" smtClean="0"/>
              <a:pPr/>
              <a:t>11/12/09</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A8ED9B78-AC40-4F7C-8DAE-3BE7C174013C}"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ja-JP" altLang="en-US" smtClean="0"/>
              <a:t>マスタ タイトルの書式設定</a:t>
            </a:r>
            <a:endParaRPr kumimoji="0" lang="en-US"/>
          </a:p>
        </p:txBody>
      </p:sp>
      <p:sp>
        <p:nvSpPr>
          <p:cNvPr id="3" name="図プレースホルダ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ja-JP" altLang="en-US" smtClean="0"/>
              <a:t>アイコンをクリックして図を追加</a:t>
            </a:r>
            <a:endParaRPr kumimoji="0" lang="en-US" dirty="0"/>
          </a:p>
        </p:txBody>
      </p:sp>
      <p:sp>
        <p:nvSpPr>
          <p:cNvPr id="4" name="テキスト プレースホルダ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ja-JP" altLang="en-US" smtClean="0"/>
              <a:t>マスタ テキストの書式設定</a:t>
            </a:r>
          </a:p>
        </p:txBody>
      </p:sp>
      <p:sp>
        <p:nvSpPr>
          <p:cNvPr id="5" name="日付プレースホルダ 4"/>
          <p:cNvSpPr>
            <a:spLocks noGrp="1"/>
          </p:cNvSpPr>
          <p:nvPr>
            <p:ph type="dt" sz="half" idx="10"/>
          </p:nvPr>
        </p:nvSpPr>
        <p:spPr/>
        <p:txBody>
          <a:bodyPr/>
          <a:lstStyle/>
          <a:p>
            <a:fld id="{F5902746-96F9-44C3-A875-B68DB38BFD1C}" type="datetimeFigureOut">
              <a:rPr kumimoji="1" lang="ja-JP" altLang="en-US" smtClean="0"/>
              <a:pPr/>
              <a:t>11/12/09</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A8ED9B78-AC40-4F7C-8DAE-3BE7C174013C}"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正方形/長方形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正方形/長方形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正方形/長方形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正方形/長方形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正方形/長方形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角丸四角形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角丸四角形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正方形/長方形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正方形/長方形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正方形/長方形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正方形/長方形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正方形/長方形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正方形/長方形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タイトル プレースホルダ 21"/>
          <p:cNvSpPr>
            <a:spLocks noGrp="1"/>
          </p:cNvSpPr>
          <p:nvPr>
            <p:ph type="title"/>
          </p:nvPr>
        </p:nvSpPr>
        <p:spPr>
          <a:xfrm>
            <a:off x="457200" y="1143000"/>
            <a:ext cx="8229600" cy="1066800"/>
          </a:xfrm>
          <a:prstGeom prst="rect">
            <a:avLst/>
          </a:prstGeom>
        </p:spPr>
        <p:txBody>
          <a:bodyPr vert="horz" anchor="ctr">
            <a:normAutofit/>
          </a:bodyPr>
          <a:lstStyle/>
          <a:p>
            <a:r>
              <a:rPr kumimoji="0" lang="ja-JP" altLang="en-US" smtClean="0"/>
              <a:t>マスタ タイトルの書式設定</a:t>
            </a:r>
            <a:endParaRPr kumimoji="0" lang="en-US"/>
          </a:p>
        </p:txBody>
      </p:sp>
      <p:sp>
        <p:nvSpPr>
          <p:cNvPr id="13" name="テキスト プレースホルダ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ja-JP" altLang="en-US" smtClean="0"/>
              <a:t>マスタ テキストの書式設定</a:t>
            </a:r>
          </a:p>
          <a:p>
            <a:pPr lvl="1" eaLnBrk="1" latinLnBrk="0" hangingPunct="1"/>
            <a:r>
              <a:rPr kumimoji="0" lang="ja-JP" altLang="en-US" smtClean="0"/>
              <a:t>第 </a:t>
            </a:r>
            <a:r>
              <a:rPr kumimoji="0" lang="en-US" altLang="ja-JP" smtClean="0"/>
              <a:t>2 </a:t>
            </a:r>
            <a:r>
              <a:rPr kumimoji="0" lang="ja-JP" altLang="en-US" smtClean="0"/>
              <a:t>レベル</a:t>
            </a:r>
          </a:p>
          <a:p>
            <a:pPr lvl="2" eaLnBrk="1" latinLnBrk="0" hangingPunct="1"/>
            <a:r>
              <a:rPr kumimoji="0" lang="ja-JP" altLang="en-US" smtClean="0"/>
              <a:t>第 </a:t>
            </a:r>
            <a:r>
              <a:rPr kumimoji="0" lang="en-US" altLang="ja-JP" smtClean="0"/>
              <a:t>3 </a:t>
            </a:r>
            <a:r>
              <a:rPr kumimoji="0" lang="ja-JP" altLang="en-US" smtClean="0"/>
              <a:t>レベル</a:t>
            </a:r>
          </a:p>
          <a:p>
            <a:pPr lvl="3" eaLnBrk="1" latinLnBrk="0" hangingPunct="1"/>
            <a:r>
              <a:rPr kumimoji="0" lang="ja-JP" altLang="en-US" smtClean="0"/>
              <a:t>第 </a:t>
            </a:r>
            <a:r>
              <a:rPr kumimoji="0" lang="en-US" altLang="ja-JP" smtClean="0"/>
              <a:t>4 </a:t>
            </a:r>
            <a:r>
              <a:rPr kumimoji="0" lang="ja-JP" altLang="en-US" smtClean="0"/>
              <a:t>レベル</a:t>
            </a:r>
          </a:p>
          <a:p>
            <a:pPr lvl="4" eaLnBrk="1" latinLnBrk="0" hangingPunct="1"/>
            <a:r>
              <a:rPr kumimoji="0" lang="ja-JP" altLang="en-US" smtClean="0"/>
              <a:t>第 </a:t>
            </a:r>
            <a:r>
              <a:rPr kumimoji="0" lang="en-US" altLang="ja-JP" smtClean="0"/>
              <a:t>5 </a:t>
            </a:r>
            <a:r>
              <a:rPr kumimoji="0" lang="ja-JP" altLang="en-US" smtClean="0"/>
              <a:t>レベル</a:t>
            </a:r>
            <a:endParaRPr kumimoji="0" lang="en-US"/>
          </a:p>
        </p:txBody>
      </p:sp>
      <p:sp>
        <p:nvSpPr>
          <p:cNvPr id="14" name="日付プレースホルダ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F5902746-96F9-44C3-A875-B68DB38BFD1C}" type="datetimeFigureOut">
              <a:rPr kumimoji="1" lang="ja-JP" altLang="en-US" smtClean="0"/>
              <a:pPr/>
              <a:t>11/12/09</a:t>
            </a:fld>
            <a:endParaRPr kumimoji="1" lang="ja-JP" altLang="en-US"/>
          </a:p>
        </p:txBody>
      </p:sp>
      <p:sp>
        <p:nvSpPr>
          <p:cNvPr id="3" name="フッター プレースホルダ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kumimoji="1" lang="ja-JP" altLang="en-US"/>
          </a:p>
        </p:txBody>
      </p:sp>
      <p:sp>
        <p:nvSpPr>
          <p:cNvPr id="23" name="スライド番号プレースホルダ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A8ED9B78-AC40-4F7C-8DAE-3BE7C174013C}"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l" rtl="0" eaLnBrk="1" latinLnBrk="0" hangingPunct="1">
        <a:spcBef>
          <a:spcPct val="0"/>
        </a:spcBef>
        <a:buNone/>
        <a:defRPr kumimoji="1"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1"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1"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1"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1"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1"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1"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1"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1"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1" sz="1400" kern="1200" baseline="0">
          <a:solidFill>
            <a:schemeClr val="accent3"/>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eg"/><Relationship Id="rId5"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jpeg"/><Relationship Id="rId5" Type="http://schemas.openxmlformats.org/officeDocument/2006/relationships/image" Target="../media/image17.jpeg"/><Relationship Id="rId1" Type="http://schemas.openxmlformats.org/officeDocument/2006/relationships/slideLayout" Target="../slideLayouts/slideLayout4.xml"/><Relationship Id="rId2" Type="http://schemas.openxmlformats.org/officeDocument/2006/relationships/image" Target="../media/image14.jpeg"/></Relationships>
</file>

<file path=ppt/slides/_rels/slide12.xml.rels><?xml version="1.0" encoding="UTF-8" standalone="yes"?>
<Relationships xmlns="http://schemas.openxmlformats.org/package/2006/relationships"><Relationship Id="rId11" Type="http://schemas.openxmlformats.org/officeDocument/2006/relationships/image" Target="../media/image26.jpeg"/><Relationship Id="rId12"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8.jpeg"/><Relationship Id="rId4" Type="http://schemas.openxmlformats.org/officeDocument/2006/relationships/image" Target="../media/image19.jpeg"/><Relationship Id="rId5" Type="http://schemas.openxmlformats.org/officeDocument/2006/relationships/image" Target="../media/image20.jpeg"/><Relationship Id="rId6" Type="http://schemas.openxmlformats.org/officeDocument/2006/relationships/image" Target="../media/image21.jpeg"/><Relationship Id="rId7" Type="http://schemas.openxmlformats.org/officeDocument/2006/relationships/image" Target="../media/image22.jpeg"/><Relationship Id="rId8" Type="http://schemas.openxmlformats.org/officeDocument/2006/relationships/image" Target="../media/image23.jpeg"/><Relationship Id="rId9" Type="http://schemas.openxmlformats.org/officeDocument/2006/relationships/image" Target="../media/image24.jpeg"/><Relationship Id="rId10" Type="http://schemas.openxmlformats.org/officeDocument/2006/relationships/image" Target="../media/image25.jpeg"/></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4" Type="http://schemas.openxmlformats.org/officeDocument/2006/relationships/image" Target="../media/image30.jpeg"/><Relationship Id="rId5" Type="http://schemas.openxmlformats.org/officeDocument/2006/relationships/image" Target="../media/image31.jpeg"/><Relationship Id="rId6" Type="http://schemas.openxmlformats.org/officeDocument/2006/relationships/image" Target="../media/image32.jpeg"/><Relationship Id="rId7" Type="http://schemas.openxmlformats.org/officeDocument/2006/relationships/image" Target="../media/image33.jpeg"/><Relationship Id="rId8" Type="http://schemas.openxmlformats.org/officeDocument/2006/relationships/image" Target="../media/image34.jpeg"/><Relationship Id="rId9" Type="http://schemas.openxmlformats.org/officeDocument/2006/relationships/image" Target="../media/image35.jpeg"/><Relationship Id="rId1" Type="http://schemas.openxmlformats.org/officeDocument/2006/relationships/slideLayout" Target="../slideLayouts/slideLayout2.xml"/><Relationship Id="rId2" Type="http://schemas.openxmlformats.org/officeDocument/2006/relationships/image" Target="../media/image28.jpeg"/></Relationships>
</file>

<file path=ppt/slides/_rels/slide14.xml.rels><?xml version="1.0" encoding="UTF-8" standalone="yes"?>
<Relationships xmlns="http://schemas.openxmlformats.org/package/2006/relationships"><Relationship Id="rId3" Type="http://schemas.openxmlformats.org/officeDocument/2006/relationships/image" Target="../media/image36.jpeg"/><Relationship Id="rId4" Type="http://schemas.openxmlformats.org/officeDocument/2006/relationships/image" Target="../media/image37.jpeg"/><Relationship Id="rId5" Type="http://schemas.openxmlformats.org/officeDocument/2006/relationships/image" Target="../media/image38.jpeg"/><Relationship Id="rId6" Type="http://schemas.openxmlformats.org/officeDocument/2006/relationships/image" Target="../media/image39.jpeg"/><Relationship Id="rId7" Type="http://schemas.openxmlformats.org/officeDocument/2006/relationships/image" Target="../media/image40.jpeg"/><Relationship Id="rId8" Type="http://schemas.openxmlformats.org/officeDocument/2006/relationships/image" Target="../media/image41.jpeg"/><Relationship Id="rId9" Type="http://schemas.openxmlformats.org/officeDocument/2006/relationships/image" Target="../media/image42.jpeg"/><Relationship Id="rId10" Type="http://schemas.openxmlformats.org/officeDocument/2006/relationships/image" Target="../media/image43.jpeg"/><Relationship Id="rId11" Type="http://schemas.openxmlformats.org/officeDocument/2006/relationships/image" Target="../media/image44.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5.xml.rels><?xml version="1.0" encoding="UTF-8" standalone="yes"?>
<Relationships xmlns="http://schemas.openxmlformats.org/package/2006/relationships"><Relationship Id="rId3" Type="http://schemas.openxmlformats.org/officeDocument/2006/relationships/image" Target="../media/image45.jpeg"/><Relationship Id="rId4" Type="http://schemas.openxmlformats.org/officeDocument/2006/relationships/image" Target="../media/image46.jpeg"/><Relationship Id="rId5" Type="http://schemas.openxmlformats.org/officeDocument/2006/relationships/image" Target="../media/image47.jpeg"/><Relationship Id="rId6" Type="http://schemas.openxmlformats.org/officeDocument/2006/relationships/image" Target="../media/image48.jpeg"/><Relationship Id="rId7" Type="http://schemas.openxmlformats.org/officeDocument/2006/relationships/image" Target="../media/image49.jpeg"/><Relationship Id="rId8" Type="http://schemas.openxmlformats.org/officeDocument/2006/relationships/image" Target="../media/image50.jpeg"/><Relationship Id="rId9" Type="http://schemas.openxmlformats.org/officeDocument/2006/relationships/image" Target="../media/image51.jpeg"/><Relationship Id="rId10" Type="http://schemas.openxmlformats.org/officeDocument/2006/relationships/image" Target="../media/image52.jpeg"/><Relationship Id="rId11" Type="http://schemas.openxmlformats.org/officeDocument/2006/relationships/image" Target="../media/image53.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6.xml.rels><?xml version="1.0" encoding="UTF-8" standalone="yes"?>
<Relationships xmlns="http://schemas.openxmlformats.org/package/2006/relationships"><Relationship Id="rId3" Type="http://schemas.openxmlformats.org/officeDocument/2006/relationships/image" Target="../media/image54.jpeg"/><Relationship Id="rId4" Type="http://schemas.openxmlformats.org/officeDocument/2006/relationships/image" Target="../media/image55.jpeg"/><Relationship Id="rId5" Type="http://schemas.openxmlformats.org/officeDocument/2006/relationships/image" Target="../media/image56.jpeg"/><Relationship Id="rId6" Type="http://schemas.openxmlformats.org/officeDocument/2006/relationships/image" Target="../media/image57.jpeg"/><Relationship Id="rId7" Type="http://schemas.openxmlformats.org/officeDocument/2006/relationships/image" Target="../media/image58.jpeg"/><Relationship Id="rId8" Type="http://schemas.openxmlformats.org/officeDocument/2006/relationships/image" Target="../media/image59.jpeg"/><Relationship Id="rId9" Type="http://schemas.openxmlformats.org/officeDocument/2006/relationships/image" Target="../media/image60.jpeg"/><Relationship Id="rId10" Type="http://schemas.openxmlformats.org/officeDocument/2006/relationships/image" Target="../media/image61.jpeg"/><Relationship Id="rId11" Type="http://schemas.openxmlformats.org/officeDocument/2006/relationships/image" Target="../media/image62.jpe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7.xml.rels><?xml version="1.0" encoding="UTF-8" standalone="yes"?>
<Relationships xmlns="http://schemas.openxmlformats.org/package/2006/relationships"><Relationship Id="rId3" Type="http://schemas.openxmlformats.org/officeDocument/2006/relationships/image" Target="../media/image64.jpeg"/><Relationship Id="rId4" Type="http://schemas.openxmlformats.org/officeDocument/2006/relationships/image" Target="../media/image65.jpeg"/><Relationship Id="rId5" Type="http://schemas.openxmlformats.org/officeDocument/2006/relationships/image" Target="../media/image66.jpeg"/><Relationship Id="rId6" Type="http://schemas.openxmlformats.org/officeDocument/2006/relationships/image" Target="../media/image67.jpeg"/><Relationship Id="rId7" Type="http://schemas.openxmlformats.org/officeDocument/2006/relationships/image" Target="../media/image68.jpeg"/><Relationship Id="rId8" Type="http://schemas.openxmlformats.org/officeDocument/2006/relationships/image" Target="../media/image69.jpeg"/><Relationship Id="rId9" Type="http://schemas.openxmlformats.org/officeDocument/2006/relationships/image" Target="../media/image70.jpeg"/><Relationship Id="rId10" Type="http://schemas.openxmlformats.org/officeDocument/2006/relationships/image" Target="../media/image71.jpeg"/><Relationship Id="rId1" Type="http://schemas.openxmlformats.org/officeDocument/2006/relationships/slideLayout" Target="../slideLayouts/slideLayout2.xml"/><Relationship Id="rId2" Type="http://schemas.openxmlformats.org/officeDocument/2006/relationships/image" Target="../media/image63.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3.png"/><Relationship Id="rId4" Type="http://schemas.openxmlformats.org/officeDocument/2006/relationships/image" Target="../media/image74.jpeg"/><Relationship Id="rId1" Type="http://schemas.openxmlformats.org/officeDocument/2006/relationships/slideLayout" Target="../slideLayouts/slideLayout2.xml"/><Relationship Id="rId2" Type="http://schemas.openxmlformats.org/officeDocument/2006/relationships/image" Target="../media/image7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3.wmf"/><Relationship Id="rId5" Type="http://schemas.openxmlformats.org/officeDocument/2006/relationships/image" Target="../media/image5.jpeg"/><Relationship Id="rId6" Type="http://schemas.openxmlformats.org/officeDocument/2006/relationships/oleObject" Target="../embeddings/oleObject2.bin"/><Relationship Id="rId7" Type="http://schemas.openxmlformats.org/officeDocument/2006/relationships/image" Target="../media/image4.w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1" Type="http://schemas.openxmlformats.org/officeDocument/2006/relationships/slideLayout" Target="../slideLayouts/slideLayout4.xml"/><Relationship Id="rId2" Type="http://schemas.openxmlformats.org/officeDocument/2006/relationships/image" Target="../media/image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jpeg"/><Relationship Id="rId3"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a:bodyPr>
          <a:lstStyle/>
          <a:p>
            <a:r>
              <a:rPr lang="ja-JP" altLang="en-US" dirty="0" smtClean="0"/>
              <a:t>地上分光観測結果と放射輸送計算による金星全球雲モデルの構築</a:t>
            </a:r>
            <a:endParaRPr kumimoji="1" lang="ja-JP" altLang="en-US" dirty="0"/>
          </a:p>
        </p:txBody>
      </p:sp>
      <p:sp>
        <p:nvSpPr>
          <p:cNvPr id="3" name="サブタイトル 2"/>
          <p:cNvSpPr>
            <a:spLocks noGrp="1"/>
          </p:cNvSpPr>
          <p:nvPr>
            <p:ph type="subTitle" idx="1"/>
          </p:nvPr>
        </p:nvSpPr>
        <p:spPr>
          <a:xfrm>
            <a:off x="3707904" y="4365104"/>
            <a:ext cx="4953000" cy="1752600"/>
          </a:xfrm>
        </p:spPr>
        <p:txBody>
          <a:bodyPr/>
          <a:lstStyle/>
          <a:p>
            <a:r>
              <a:rPr lang="ja-JP" altLang="en-US" dirty="0" smtClean="0"/>
              <a:t>岩上研 </a:t>
            </a:r>
            <a:r>
              <a:rPr lang="en-US" altLang="ja-JP" dirty="0" smtClean="0"/>
              <a:t>D2</a:t>
            </a:r>
          </a:p>
          <a:p>
            <a:r>
              <a:rPr kumimoji="1" lang="ja-JP" altLang="en-US" dirty="0" smtClean="0"/>
              <a:t>高木 聖子</a:t>
            </a:r>
            <a:endParaRPr kumimoji="1" lang="ja-JP" altLang="en-US"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0" y="146128"/>
            <a:ext cx="8229600" cy="1066800"/>
          </a:xfrm>
        </p:spPr>
        <p:txBody>
          <a:bodyPr>
            <a:normAutofit/>
          </a:bodyPr>
          <a:lstStyle/>
          <a:p>
            <a:r>
              <a:rPr lang="ja-JP" altLang="en-US" sz="3200" dirty="0" smtClean="0"/>
              <a:t>新雲モデル構築</a:t>
            </a:r>
            <a:r>
              <a:rPr kumimoji="1" lang="ja-JP" altLang="en-US" sz="3200" dirty="0" smtClean="0"/>
              <a:t>の流れ</a:t>
            </a:r>
            <a:endParaRPr kumimoji="1" lang="ja-JP" altLang="en-US" sz="3200" dirty="0"/>
          </a:p>
        </p:txBody>
      </p:sp>
      <p:sp>
        <p:nvSpPr>
          <p:cNvPr id="10" name="角丸四角形 9"/>
          <p:cNvSpPr/>
          <p:nvPr/>
        </p:nvSpPr>
        <p:spPr>
          <a:xfrm>
            <a:off x="323528" y="1723801"/>
            <a:ext cx="4104456" cy="3433391"/>
          </a:xfrm>
          <a:prstGeom prst="roundRect">
            <a:avLst>
              <a:gd name="adj" fmla="val 10115"/>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角丸四角形 10"/>
          <p:cNvSpPr/>
          <p:nvPr/>
        </p:nvSpPr>
        <p:spPr>
          <a:xfrm>
            <a:off x="4716016" y="1727702"/>
            <a:ext cx="4104456" cy="3429490"/>
          </a:xfrm>
          <a:prstGeom prst="roundRect">
            <a:avLst>
              <a:gd name="adj" fmla="val 10115"/>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descr="polla_tau1.jpg"/>
          <p:cNvPicPr>
            <a:picLocks noChangeAspect="1"/>
          </p:cNvPicPr>
          <p:nvPr/>
        </p:nvPicPr>
        <p:blipFill>
          <a:blip r:embed="rId2" cstate="print"/>
          <a:srcRect l="5095" t="2618" r="2565" b="5737"/>
          <a:stretch>
            <a:fillRect/>
          </a:stretch>
        </p:blipFill>
        <p:spPr>
          <a:xfrm>
            <a:off x="4829171" y="2636912"/>
            <a:ext cx="2191101" cy="1597677"/>
          </a:xfrm>
          <a:prstGeom prst="rect">
            <a:avLst/>
          </a:prstGeom>
        </p:spPr>
      </p:pic>
      <p:pic>
        <p:nvPicPr>
          <p:cNvPr id="13" name="図 12" descr="may26_hcl_kido_max1.jpg"/>
          <p:cNvPicPr>
            <a:picLocks noChangeAspect="1"/>
          </p:cNvPicPr>
          <p:nvPr/>
        </p:nvPicPr>
        <p:blipFill>
          <a:blip r:embed="rId3" cstate="print"/>
          <a:srcRect t="7903" r="12972"/>
          <a:stretch>
            <a:fillRect/>
          </a:stretch>
        </p:blipFill>
        <p:spPr>
          <a:xfrm>
            <a:off x="720008" y="2155004"/>
            <a:ext cx="1419255" cy="2642148"/>
          </a:xfrm>
          <a:prstGeom prst="rect">
            <a:avLst/>
          </a:prstGeom>
        </p:spPr>
      </p:pic>
      <p:pic>
        <p:nvPicPr>
          <p:cNvPr id="14" name="図 13" descr="may26_hcl-kido_max1_ct2x_tau1.jpg"/>
          <p:cNvPicPr>
            <a:picLocks noChangeAspect="1"/>
          </p:cNvPicPr>
          <p:nvPr/>
        </p:nvPicPr>
        <p:blipFill>
          <a:blip r:embed="rId4" cstate="print"/>
          <a:stretch>
            <a:fillRect/>
          </a:stretch>
        </p:blipFill>
        <p:spPr>
          <a:xfrm>
            <a:off x="2090898" y="2109890"/>
            <a:ext cx="1617006" cy="2628467"/>
          </a:xfrm>
          <a:prstGeom prst="rect">
            <a:avLst/>
          </a:prstGeom>
        </p:spPr>
      </p:pic>
      <p:sp>
        <p:nvSpPr>
          <p:cNvPr id="15" name="パイ 14"/>
          <p:cNvSpPr/>
          <p:nvPr/>
        </p:nvSpPr>
        <p:spPr>
          <a:xfrm flipH="1">
            <a:off x="5918601" y="2060848"/>
            <a:ext cx="2376264" cy="2448272"/>
          </a:xfrm>
          <a:prstGeom prst="pie">
            <a:avLst>
              <a:gd name="adj1" fmla="val 5381705"/>
              <a:gd name="adj2" fmla="val 1620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6" name="正方形/長方形 15"/>
          <p:cNvSpPr/>
          <p:nvPr/>
        </p:nvSpPr>
        <p:spPr>
          <a:xfrm>
            <a:off x="7106225" y="2060848"/>
            <a:ext cx="1224136" cy="244827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7098865" y="2780928"/>
            <a:ext cx="1208400" cy="100811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8" name="直線コネクタ 17"/>
          <p:cNvCxnSpPr/>
          <p:nvPr/>
        </p:nvCxnSpPr>
        <p:spPr>
          <a:xfrm>
            <a:off x="7501109" y="2780928"/>
            <a:ext cx="1668" cy="100811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a:off x="7113449" y="3140968"/>
            <a:ext cx="125342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7084797" y="3444736"/>
            <a:ext cx="125342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a:off x="7931489" y="2780928"/>
            <a:ext cx="1668" cy="100811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角丸四角形 22"/>
          <p:cNvSpPr/>
          <p:nvPr/>
        </p:nvSpPr>
        <p:spPr>
          <a:xfrm>
            <a:off x="350204" y="5301208"/>
            <a:ext cx="8452048" cy="720080"/>
          </a:xfrm>
          <a:prstGeom prst="roundRect">
            <a:avLst>
              <a:gd name="adj" fmla="val 10115"/>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solidFill>
                  <a:schemeClr val="tx1"/>
                </a:solidFill>
              </a:rPr>
              <a:t>3. </a:t>
            </a:r>
            <a:r>
              <a:rPr lang="ja-JP" altLang="en-US" dirty="0" smtClean="0">
                <a:solidFill>
                  <a:schemeClr val="tx1"/>
                </a:solidFill>
              </a:rPr>
              <a:t>雲パラメータ（光学的厚さ・高度・粒径など）を変動させて放射輸送計算を繰り返す。</a:t>
            </a:r>
            <a:endParaRPr lang="en-US" altLang="ja-JP" dirty="0" smtClean="0">
              <a:solidFill>
                <a:schemeClr val="tx1"/>
              </a:solidFill>
            </a:endParaRPr>
          </a:p>
          <a:p>
            <a:pPr algn="ctr"/>
            <a:r>
              <a:rPr kumimoji="1" lang="en-US" altLang="ja-JP" dirty="0" smtClean="0">
                <a:solidFill>
                  <a:schemeClr val="tx1"/>
                </a:solidFill>
              </a:rPr>
              <a:t>3. </a:t>
            </a:r>
            <a:r>
              <a:rPr kumimoji="1" lang="ja-JP" altLang="en-US" dirty="0" smtClean="0">
                <a:solidFill>
                  <a:schemeClr val="tx1"/>
                </a:solidFill>
              </a:rPr>
              <a:t>観測・計算で得られた輝度</a:t>
            </a:r>
            <a:r>
              <a:rPr kumimoji="1" lang="en-US" altLang="ja-JP" dirty="0" smtClean="0">
                <a:solidFill>
                  <a:schemeClr val="tx1"/>
                </a:solidFill>
              </a:rPr>
              <a:t>/</a:t>
            </a:r>
            <a:r>
              <a:rPr kumimoji="1" lang="ja-JP" altLang="en-US" dirty="0" smtClean="0">
                <a:solidFill>
                  <a:schemeClr val="tx1"/>
                </a:solidFill>
              </a:rPr>
              <a:t>吸収線形を比較。両者のずれを評価。</a:t>
            </a:r>
            <a:endParaRPr kumimoji="1" lang="en-US" altLang="ja-JP" dirty="0" smtClean="0">
              <a:solidFill>
                <a:schemeClr val="tx1"/>
              </a:solidFill>
            </a:endParaRPr>
          </a:p>
        </p:txBody>
      </p:sp>
      <p:sp>
        <p:nvSpPr>
          <p:cNvPr id="24" name="角丸四角形 23"/>
          <p:cNvSpPr/>
          <p:nvPr/>
        </p:nvSpPr>
        <p:spPr>
          <a:xfrm>
            <a:off x="336757" y="6160531"/>
            <a:ext cx="8452048" cy="576064"/>
          </a:xfrm>
          <a:prstGeom prst="roundRect">
            <a:avLst>
              <a:gd name="adj" fmla="val 10115"/>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rPr>
              <a:t>一連の作業を統計的に行い、最も現実に近いパラメータのセットはどうあるべきか探る</a:t>
            </a:r>
            <a:endParaRPr kumimoji="1" lang="en-US" altLang="ja-JP" dirty="0" smtClean="0">
              <a:solidFill>
                <a:schemeClr val="tx1"/>
              </a:solidFill>
            </a:endParaRPr>
          </a:p>
        </p:txBody>
      </p:sp>
      <p:sp>
        <p:nvSpPr>
          <p:cNvPr id="25" name="角丸四角形 24"/>
          <p:cNvSpPr/>
          <p:nvPr/>
        </p:nvSpPr>
        <p:spPr>
          <a:xfrm>
            <a:off x="3347864" y="908720"/>
            <a:ext cx="2304256" cy="720080"/>
          </a:xfrm>
          <a:prstGeom prst="roundRect">
            <a:avLst>
              <a:gd name="adj" fmla="val 10115"/>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tx1"/>
                </a:solidFill>
              </a:rPr>
              <a:t>1. </a:t>
            </a:r>
            <a:r>
              <a:rPr kumimoji="1" lang="ja-JP" altLang="en-US" dirty="0" smtClean="0">
                <a:solidFill>
                  <a:schemeClr val="tx1"/>
                </a:solidFill>
              </a:rPr>
              <a:t>雲モデル基本形 </a:t>
            </a:r>
            <a:r>
              <a:rPr kumimoji="1" lang="en-US" altLang="ja-JP" dirty="0" smtClean="0">
                <a:solidFill>
                  <a:schemeClr val="tx1"/>
                </a:solidFill>
              </a:rPr>
              <a:t>CloudT2x </a:t>
            </a:r>
            <a:r>
              <a:rPr kumimoji="1" lang="ja-JP" altLang="en-US" dirty="0" smtClean="0">
                <a:solidFill>
                  <a:schemeClr val="tx1"/>
                </a:solidFill>
              </a:rPr>
              <a:t>を構築</a:t>
            </a:r>
            <a:endParaRPr kumimoji="1" lang="en-US" altLang="ja-JP" dirty="0" smtClean="0">
              <a:solidFill>
                <a:schemeClr val="tx1"/>
              </a:solidFill>
            </a:endParaRPr>
          </a:p>
        </p:txBody>
      </p:sp>
      <p:sp>
        <p:nvSpPr>
          <p:cNvPr id="26" name="テキスト ボックス 25"/>
          <p:cNvSpPr txBox="1"/>
          <p:nvPr/>
        </p:nvSpPr>
        <p:spPr>
          <a:xfrm>
            <a:off x="467544" y="1826604"/>
            <a:ext cx="1335622" cy="369332"/>
          </a:xfrm>
          <a:prstGeom prst="rect">
            <a:avLst/>
          </a:prstGeom>
          <a:noFill/>
        </p:spPr>
        <p:txBody>
          <a:bodyPr wrap="none" rtlCol="0">
            <a:spAutoFit/>
          </a:bodyPr>
          <a:lstStyle/>
          <a:p>
            <a:r>
              <a:rPr lang="en-US" altLang="ja-JP" dirty="0" smtClean="0"/>
              <a:t>2. </a:t>
            </a:r>
            <a:r>
              <a:rPr lang="ja-JP" altLang="en-US" dirty="0" smtClean="0"/>
              <a:t>輝度比較</a:t>
            </a:r>
            <a:endParaRPr kumimoji="1" lang="ja-JP" altLang="en-US" dirty="0"/>
          </a:p>
        </p:txBody>
      </p:sp>
      <p:sp>
        <p:nvSpPr>
          <p:cNvPr id="27" name="テキスト ボックス 26"/>
          <p:cNvSpPr txBox="1"/>
          <p:nvPr/>
        </p:nvSpPr>
        <p:spPr>
          <a:xfrm>
            <a:off x="4860032" y="1844824"/>
            <a:ext cx="1797287" cy="369332"/>
          </a:xfrm>
          <a:prstGeom prst="rect">
            <a:avLst/>
          </a:prstGeom>
          <a:noFill/>
        </p:spPr>
        <p:txBody>
          <a:bodyPr wrap="none" rtlCol="0">
            <a:spAutoFit/>
          </a:bodyPr>
          <a:lstStyle/>
          <a:p>
            <a:r>
              <a:rPr lang="en-US" altLang="ja-JP" dirty="0" smtClean="0"/>
              <a:t>2. </a:t>
            </a:r>
            <a:r>
              <a:rPr lang="ja-JP" altLang="en-US" dirty="0" smtClean="0"/>
              <a:t>吸収線形比較</a:t>
            </a:r>
            <a:endParaRPr kumimoji="1" lang="ja-JP" altLang="en-US" dirty="0"/>
          </a:p>
        </p:txBody>
      </p:sp>
      <p:sp>
        <p:nvSpPr>
          <p:cNvPr id="28" name="正方形/長方形 27"/>
          <p:cNvSpPr/>
          <p:nvPr/>
        </p:nvSpPr>
        <p:spPr>
          <a:xfrm>
            <a:off x="7118302" y="3140968"/>
            <a:ext cx="360040" cy="28803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p:cNvSpPr txBox="1"/>
          <p:nvPr/>
        </p:nvSpPr>
        <p:spPr>
          <a:xfrm>
            <a:off x="7092280" y="2773377"/>
            <a:ext cx="1301959" cy="1015663"/>
          </a:xfrm>
          <a:prstGeom prst="rect">
            <a:avLst/>
          </a:prstGeom>
          <a:noFill/>
        </p:spPr>
        <p:txBody>
          <a:bodyPr wrap="none" rtlCol="0">
            <a:spAutoFit/>
          </a:bodyPr>
          <a:lstStyle/>
          <a:p>
            <a:r>
              <a:rPr lang="ja-JP" altLang="en-US" sz="2000" b="1" dirty="0" smtClean="0"/>
              <a:t>①　②　③</a:t>
            </a:r>
            <a:endParaRPr lang="en-US" altLang="ja-JP" sz="2000" b="1" dirty="0" smtClean="0"/>
          </a:p>
          <a:p>
            <a:r>
              <a:rPr kumimoji="1" lang="ja-JP" altLang="en-US" sz="2000" b="1" dirty="0" smtClean="0"/>
              <a:t>④　⑤　⑥</a:t>
            </a:r>
            <a:endParaRPr kumimoji="1" lang="en-US" altLang="ja-JP" sz="2000" b="1" dirty="0" smtClean="0"/>
          </a:p>
          <a:p>
            <a:r>
              <a:rPr kumimoji="1" lang="ja-JP" altLang="en-US" sz="2000" b="1" dirty="0" smtClean="0"/>
              <a:t>⑦　⑧　⑨</a:t>
            </a:r>
            <a:endParaRPr kumimoji="1" lang="ja-JP" altLang="en-US" sz="2000" b="1" dirty="0"/>
          </a:p>
        </p:txBody>
      </p:sp>
      <p:sp>
        <p:nvSpPr>
          <p:cNvPr id="30" name="テキスト ボックス 29"/>
          <p:cNvSpPr txBox="1"/>
          <p:nvPr/>
        </p:nvSpPr>
        <p:spPr>
          <a:xfrm>
            <a:off x="1115616" y="4725144"/>
            <a:ext cx="646331" cy="369332"/>
          </a:xfrm>
          <a:prstGeom prst="rect">
            <a:avLst/>
          </a:prstGeom>
          <a:noFill/>
        </p:spPr>
        <p:txBody>
          <a:bodyPr wrap="none" rtlCol="0">
            <a:spAutoFit/>
          </a:bodyPr>
          <a:lstStyle/>
          <a:p>
            <a:r>
              <a:rPr lang="ja-JP" altLang="en-US" dirty="0" smtClean="0"/>
              <a:t>観測</a:t>
            </a:r>
            <a:endParaRPr kumimoji="1" lang="ja-JP" altLang="en-US" dirty="0"/>
          </a:p>
        </p:txBody>
      </p:sp>
      <p:sp>
        <p:nvSpPr>
          <p:cNvPr id="31" name="テキスト ボックス 30"/>
          <p:cNvSpPr txBox="1"/>
          <p:nvPr/>
        </p:nvSpPr>
        <p:spPr>
          <a:xfrm>
            <a:off x="2557517" y="4725144"/>
            <a:ext cx="646331" cy="369332"/>
          </a:xfrm>
          <a:prstGeom prst="rect">
            <a:avLst/>
          </a:prstGeom>
          <a:noFill/>
        </p:spPr>
        <p:txBody>
          <a:bodyPr wrap="none" rtlCol="0">
            <a:spAutoFit/>
          </a:bodyPr>
          <a:lstStyle/>
          <a:p>
            <a:r>
              <a:rPr lang="ja-JP" altLang="en-US" dirty="0" smtClean="0"/>
              <a:t>計算</a:t>
            </a:r>
            <a:endParaRPr kumimoji="1" lang="ja-JP" altLang="en-US" dirty="0"/>
          </a:p>
        </p:txBody>
      </p:sp>
      <p:sp>
        <p:nvSpPr>
          <p:cNvPr id="29" name="角丸四角形 28"/>
          <p:cNvSpPr/>
          <p:nvPr/>
        </p:nvSpPr>
        <p:spPr>
          <a:xfrm>
            <a:off x="323528" y="1729836"/>
            <a:ext cx="4104456" cy="3433391"/>
          </a:xfrm>
          <a:prstGeom prst="roundRect">
            <a:avLst>
              <a:gd name="adj" fmla="val 10115"/>
            </a:avLst>
          </a:prstGeom>
          <a:solidFill>
            <a:srgbClr val="BFBFBF">
              <a:alpha val="52941"/>
            </a:srgb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ボックス 31"/>
          <p:cNvSpPr txBox="1"/>
          <p:nvPr/>
        </p:nvSpPr>
        <p:spPr>
          <a:xfrm>
            <a:off x="6804859" y="620688"/>
            <a:ext cx="2231637" cy="523220"/>
          </a:xfrm>
          <a:prstGeom prst="rect">
            <a:avLst/>
          </a:prstGeom>
          <a:noFill/>
        </p:spPr>
        <p:txBody>
          <a:bodyPr wrap="none" rtlCol="0">
            <a:spAutoFit/>
          </a:bodyPr>
          <a:lstStyle/>
          <a:p>
            <a:r>
              <a:rPr kumimoji="1" lang="ja-JP" altLang="en-US" sz="1400" dirty="0" smtClean="0"/>
              <a:t>低緯度：地上分光観測</a:t>
            </a:r>
            <a:endParaRPr kumimoji="1" lang="en-US" altLang="ja-JP" sz="1400" dirty="0" smtClean="0"/>
          </a:p>
          <a:p>
            <a:r>
              <a:rPr kumimoji="1" lang="ja-JP" altLang="en-US" sz="1400" dirty="0" smtClean="0"/>
              <a:t>高緯度</a:t>
            </a:r>
            <a:r>
              <a:rPr lang="ja-JP" altLang="en-US" sz="1400" dirty="0" smtClean="0"/>
              <a:t>：</a:t>
            </a:r>
            <a:r>
              <a:rPr lang="en-US" altLang="ja-JP" sz="1400" dirty="0" smtClean="0"/>
              <a:t>Venus Express </a:t>
            </a:r>
            <a:r>
              <a:rPr kumimoji="1" lang="en-US" altLang="ja-JP" sz="1400" dirty="0" smtClean="0"/>
              <a:t>SOIR</a:t>
            </a:r>
          </a:p>
        </p:txBody>
      </p:sp>
      <p:sp>
        <p:nvSpPr>
          <p:cNvPr id="34" name="四角形吹き出し 33"/>
          <p:cNvSpPr/>
          <p:nvPr/>
        </p:nvSpPr>
        <p:spPr>
          <a:xfrm>
            <a:off x="4788024" y="3573016"/>
            <a:ext cx="1584176" cy="1152128"/>
          </a:xfrm>
          <a:prstGeom prst="wedgeRectCallout">
            <a:avLst>
              <a:gd name="adj1" fmla="val -398"/>
              <a:gd name="adj2" fmla="val -87302"/>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5" name="図 34" descr="polla_tau1_2.png"/>
          <p:cNvPicPr>
            <a:picLocks noChangeAspect="1"/>
          </p:cNvPicPr>
          <p:nvPr/>
        </p:nvPicPr>
        <p:blipFill>
          <a:blip r:embed="rId5" cstate="print"/>
          <a:srcRect l="33171" t="17948" r="54207" b="69804"/>
          <a:stretch>
            <a:fillRect/>
          </a:stretch>
        </p:blipFill>
        <p:spPr>
          <a:xfrm>
            <a:off x="4860032" y="3645024"/>
            <a:ext cx="1413975" cy="1008112"/>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par>
                                <p:cTn id="8" presetID="10" presetClass="entr" presetSubtype="0" fill="hold"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500"/>
                                        <p:tgtEl>
                                          <p:spTgt spid="3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7504" y="489992"/>
            <a:ext cx="8229600" cy="1066800"/>
          </a:xfrm>
        </p:spPr>
        <p:txBody>
          <a:bodyPr>
            <a:normAutofit/>
          </a:bodyPr>
          <a:lstStyle/>
          <a:p>
            <a:r>
              <a:rPr kumimoji="1" lang="en-US" altLang="ja-JP" dirty="0" smtClean="0"/>
              <a:t>1. </a:t>
            </a:r>
            <a:r>
              <a:rPr kumimoji="1" lang="ja-JP" altLang="en-US" dirty="0" smtClean="0"/>
              <a:t>雲モデル基本形</a:t>
            </a:r>
            <a:r>
              <a:rPr kumimoji="1" lang="en-US" altLang="ja-JP" dirty="0" smtClean="0"/>
              <a:t>cloudT2x</a:t>
            </a:r>
            <a:r>
              <a:rPr kumimoji="1" lang="ja-JP" altLang="en-US" dirty="0" smtClean="0"/>
              <a:t>構築</a:t>
            </a:r>
            <a:endParaRPr kumimoji="1" lang="ja-JP" altLang="en-US" dirty="0"/>
          </a:p>
        </p:txBody>
      </p:sp>
      <p:pic>
        <p:nvPicPr>
          <p:cNvPr id="4" name="コンテンツ プレースホルダ 3" descr="元cloudmodels.jpg"/>
          <p:cNvPicPr>
            <a:picLocks noGrp="1" noChangeAspect="1"/>
          </p:cNvPicPr>
          <p:nvPr>
            <p:ph sz="half" idx="1"/>
          </p:nvPr>
        </p:nvPicPr>
        <p:blipFill>
          <a:blip r:embed="rId2" cstate="print"/>
          <a:stretch>
            <a:fillRect/>
          </a:stretch>
        </p:blipFill>
        <p:spPr>
          <a:xfrm>
            <a:off x="179512" y="2204864"/>
            <a:ext cx="4038600" cy="1671437"/>
          </a:xfrm>
        </p:spPr>
      </p:pic>
      <p:pic>
        <p:nvPicPr>
          <p:cNvPr id="5" name="図 4" descr="mean_cloudモノクロ.jpg"/>
          <p:cNvPicPr>
            <a:picLocks noChangeAspect="1"/>
          </p:cNvPicPr>
          <p:nvPr/>
        </p:nvPicPr>
        <p:blipFill>
          <a:blip r:embed="rId3" cstate="print"/>
          <a:srcRect l="3590" t="3563" r="18246" b="7278"/>
          <a:stretch>
            <a:fillRect/>
          </a:stretch>
        </p:blipFill>
        <p:spPr>
          <a:xfrm>
            <a:off x="334357" y="4725144"/>
            <a:ext cx="2413441" cy="1810080"/>
          </a:xfrm>
          <a:prstGeom prst="rect">
            <a:avLst/>
          </a:prstGeom>
        </p:spPr>
      </p:pic>
      <p:sp>
        <p:nvSpPr>
          <p:cNvPr id="10" name="コンテンツ プレースホルダ 2"/>
          <p:cNvSpPr txBox="1">
            <a:spLocks/>
          </p:cNvSpPr>
          <p:nvPr/>
        </p:nvSpPr>
        <p:spPr>
          <a:xfrm>
            <a:off x="4644008" y="1696176"/>
            <a:ext cx="4032448" cy="4325112"/>
          </a:xfrm>
          <a:prstGeom prst="rect">
            <a:avLst/>
          </a:prstGeom>
        </p:spPr>
        <p:txBody>
          <a:bodyPr vert="horz">
            <a:normAutofit/>
          </a:bodyPr>
          <a:lstStyle/>
          <a:p>
            <a:pPr marL="365760" marR="0" lvl="0" indent="-256032" algn="l" defTabSz="914400" rtl="0" eaLnBrk="1" fontAlgn="auto" latinLnBrk="0" hangingPunct="1">
              <a:lnSpc>
                <a:spcPct val="100000"/>
              </a:lnSpc>
              <a:spcBef>
                <a:spcPts val="300"/>
              </a:spcBef>
              <a:spcAft>
                <a:spcPts val="0"/>
              </a:spcAft>
              <a:buClr>
                <a:schemeClr val="accent3"/>
              </a:buClr>
              <a:buSzTx/>
              <a:buFont typeface="Georgia"/>
              <a:buChar char="•"/>
              <a:tabLst/>
              <a:defRPr/>
            </a:pPr>
            <a:r>
              <a:rPr kumimoji="1" lang="ja-JP" altLang="en-US" sz="2400" b="0" i="0" u="none" strike="noStrike" kern="1200" cap="none" spc="0" normalizeH="0" baseline="0" noProof="0" dirty="0" smtClean="0">
                <a:ln>
                  <a:noFill/>
                </a:ln>
                <a:solidFill>
                  <a:schemeClr val="tx1"/>
                </a:solidFill>
                <a:effectLst/>
                <a:uLnTx/>
                <a:uFillTx/>
                <a:latin typeface="+mn-lt"/>
                <a:ea typeface="+mn-ea"/>
                <a:cs typeface="+mn-cs"/>
              </a:rPr>
              <a:t>改善点に注意</a:t>
            </a:r>
            <a:endParaRPr kumimoji="1" lang="en-US" altLang="ja-JP" sz="2400" b="0" i="0" u="none" strike="noStrike" kern="1200" cap="none" spc="0" normalizeH="0" baseline="0" noProof="0" dirty="0" smtClean="0">
              <a:ln>
                <a:noFill/>
              </a:ln>
              <a:solidFill>
                <a:schemeClr val="tx1"/>
              </a:solidFill>
              <a:effectLst/>
              <a:uLnTx/>
              <a:uFillTx/>
              <a:latin typeface="+mn-lt"/>
              <a:ea typeface="+mn-ea"/>
              <a:cs typeface="+mn-cs"/>
            </a:endParaRPr>
          </a:p>
          <a:p>
            <a:pPr marL="822960" lvl="1" indent="-256032">
              <a:spcBef>
                <a:spcPts val="300"/>
              </a:spcBef>
              <a:buClr>
                <a:schemeClr val="accent3"/>
              </a:buClr>
              <a:buFont typeface="Georgia"/>
              <a:buChar char="•"/>
              <a:defRPr/>
            </a:pPr>
            <a:r>
              <a:rPr kumimoji="1" lang="ja-JP" altLang="en-US" sz="2400" b="0" i="0" u="none" strike="noStrike" kern="1200" cap="none" spc="0" normalizeH="0" baseline="0" noProof="0" dirty="0" err="1" smtClean="0">
                <a:ln>
                  <a:noFill/>
                </a:ln>
                <a:solidFill>
                  <a:schemeClr val="tx1"/>
                </a:solidFill>
                <a:effectLst/>
                <a:uLnTx/>
                <a:uFillTx/>
                <a:latin typeface="+mn-lt"/>
                <a:ea typeface="+mn-ea"/>
                <a:cs typeface="+mn-cs"/>
              </a:rPr>
              <a:t>もや</a:t>
            </a:r>
            <a:r>
              <a:rPr kumimoji="1" lang="ja-JP" altLang="en-US" sz="2400" b="0" i="0" u="none" strike="noStrike" kern="1200" cap="none" spc="0" normalizeH="0" baseline="0" noProof="0" dirty="0" smtClean="0">
                <a:ln>
                  <a:noFill/>
                </a:ln>
                <a:solidFill>
                  <a:schemeClr val="tx1"/>
                </a:solidFill>
                <a:effectLst/>
                <a:uLnTx/>
                <a:uFillTx/>
                <a:latin typeface="+mn-lt"/>
                <a:ea typeface="+mn-ea"/>
                <a:cs typeface="+mn-cs"/>
              </a:rPr>
              <a:t>層は観測に従った</a:t>
            </a:r>
            <a:endParaRPr kumimoji="1" lang="en-US" altLang="ja-JP" sz="2400" b="0" i="0" u="none" strike="noStrike" kern="1200" cap="none" spc="0" normalizeH="0" baseline="0" noProof="0" dirty="0" smtClean="0">
              <a:ln>
                <a:noFill/>
              </a:ln>
              <a:solidFill>
                <a:schemeClr val="tx1"/>
              </a:solidFill>
              <a:effectLst/>
              <a:uLnTx/>
              <a:uFillTx/>
              <a:latin typeface="+mn-lt"/>
              <a:ea typeface="+mn-ea"/>
              <a:cs typeface="+mn-cs"/>
            </a:endParaRPr>
          </a:p>
          <a:p>
            <a:pPr marL="822960" lvl="1" indent="-256032">
              <a:spcBef>
                <a:spcPts val="300"/>
              </a:spcBef>
              <a:buClr>
                <a:schemeClr val="accent3"/>
              </a:buClr>
              <a:buFont typeface="Georgia"/>
              <a:buChar char="•"/>
              <a:defRPr/>
            </a:pPr>
            <a:r>
              <a:rPr lang="ja-JP" altLang="en-US" sz="2400" dirty="0" smtClean="0"/>
              <a:t>複数の探査機観測結果を使用</a:t>
            </a:r>
            <a:endParaRPr lang="en-US" altLang="ja-JP" sz="2400" dirty="0" smtClean="0"/>
          </a:p>
        </p:txBody>
      </p:sp>
      <p:pic>
        <p:nvPicPr>
          <p:cNvPr id="8" name="コンテンツ プレースホルダ 7" descr="cloudT2x3.jpg"/>
          <p:cNvPicPr>
            <a:picLocks noGrp="1" noChangeAspect="1"/>
          </p:cNvPicPr>
          <p:nvPr>
            <p:ph sz="half" idx="2"/>
          </p:nvPr>
        </p:nvPicPr>
        <p:blipFill>
          <a:blip r:embed="rId4" cstate="print"/>
          <a:stretch>
            <a:fillRect/>
          </a:stretch>
        </p:blipFill>
        <p:spPr>
          <a:xfrm>
            <a:off x="3437288" y="4743987"/>
            <a:ext cx="2448272" cy="1853365"/>
          </a:xfrm>
        </p:spPr>
      </p:pic>
      <p:pic>
        <p:nvPicPr>
          <p:cNvPr id="11" name="図 10" descr="cloudT2x_detail2.jpg"/>
          <p:cNvPicPr>
            <a:picLocks noChangeAspect="1"/>
          </p:cNvPicPr>
          <p:nvPr/>
        </p:nvPicPr>
        <p:blipFill>
          <a:blip r:embed="rId5" cstate="print"/>
          <a:stretch>
            <a:fillRect/>
          </a:stretch>
        </p:blipFill>
        <p:spPr>
          <a:xfrm>
            <a:off x="5837203" y="3356992"/>
            <a:ext cx="3199293" cy="3384376"/>
          </a:xfrm>
          <a:prstGeom prst="rect">
            <a:avLst/>
          </a:prstGeom>
        </p:spPr>
      </p:pic>
      <p:sp>
        <p:nvSpPr>
          <p:cNvPr id="9" name="下矢印 8"/>
          <p:cNvSpPr/>
          <p:nvPr/>
        </p:nvSpPr>
        <p:spPr>
          <a:xfrm>
            <a:off x="1475656" y="4077072"/>
            <a:ext cx="288032"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右矢印 11"/>
          <p:cNvSpPr/>
          <p:nvPr/>
        </p:nvSpPr>
        <p:spPr>
          <a:xfrm>
            <a:off x="2888520" y="5301208"/>
            <a:ext cx="432048"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角丸四角形 12"/>
          <p:cNvSpPr/>
          <p:nvPr/>
        </p:nvSpPr>
        <p:spPr>
          <a:xfrm>
            <a:off x="3382696" y="3384288"/>
            <a:ext cx="5652120" cy="3312368"/>
          </a:xfrm>
          <a:prstGeom prst="roundRect">
            <a:avLst>
              <a:gd name="adj" fmla="val 7602"/>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3419872" y="3429000"/>
            <a:ext cx="2262158" cy="338554"/>
          </a:xfrm>
          <a:prstGeom prst="rect">
            <a:avLst/>
          </a:prstGeom>
          <a:noFill/>
        </p:spPr>
        <p:txBody>
          <a:bodyPr wrap="none" rtlCol="0">
            <a:spAutoFit/>
          </a:bodyPr>
          <a:lstStyle/>
          <a:p>
            <a:r>
              <a:rPr lang="en-US" altLang="ja-JP" sz="1600" dirty="0" smtClean="0"/>
              <a:t>[Takagi &amp; </a:t>
            </a:r>
            <a:r>
              <a:rPr lang="en-US" altLang="ja-JP" sz="1600" dirty="0" err="1" smtClean="0"/>
              <a:t>Iwagami</a:t>
            </a:r>
            <a:r>
              <a:rPr lang="en-US" altLang="ja-JP" sz="1600" dirty="0" smtClean="0"/>
              <a:t>, 2011]</a:t>
            </a:r>
            <a:endParaRPr kumimoji="1" lang="ja-JP" altLang="en-US" sz="1600" dirty="0"/>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7504" y="260648"/>
            <a:ext cx="8229600" cy="1066800"/>
          </a:xfrm>
        </p:spPr>
        <p:txBody>
          <a:bodyPr/>
          <a:lstStyle/>
          <a:p>
            <a:r>
              <a:rPr kumimoji="1" lang="en-US" altLang="ja-JP" dirty="0" smtClean="0"/>
              <a:t>cloudT2x </a:t>
            </a:r>
            <a:r>
              <a:rPr lang="ja-JP" altLang="en-US" dirty="0" smtClean="0"/>
              <a:t>検証</a:t>
            </a:r>
            <a:endParaRPr kumimoji="1" lang="ja-JP" altLang="en-US" dirty="0"/>
          </a:p>
        </p:txBody>
      </p:sp>
      <p:sp>
        <p:nvSpPr>
          <p:cNvPr id="4" name="パイ 3"/>
          <p:cNvSpPr/>
          <p:nvPr/>
        </p:nvSpPr>
        <p:spPr>
          <a:xfrm flipH="1">
            <a:off x="-612576" y="2636912"/>
            <a:ext cx="2376264" cy="2448272"/>
          </a:xfrm>
          <a:prstGeom prst="pie">
            <a:avLst>
              <a:gd name="adj1" fmla="val 5381705"/>
              <a:gd name="adj2" fmla="val 1620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 name="正方形/長方形 4"/>
          <p:cNvSpPr/>
          <p:nvPr/>
        </p:nvSpPr>
        <p:spPr>
          <a:xfrm>
            <a:off x="575048" y="2636912"/>
            <a:ext cx="1224136" cy="244827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567688" y="3356992"/>
            <a:ext cx="1208400" cy="100811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 name="直線コネクタ 6"/>
          <p:cNvCxnSpPr/>
          <p:nvPr/>
        </p:nvCxnSpPr>
        <p:spPr>
          <a:xfrm>
            <a:off x="969932" y="3356992"/>
            <a:ext cx="1668" cy="100811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線コネクタ 7"/>
          <p:cNvCxnSpPr/>
          <p:nvPr/>
        </p:nvCxnSpPr>
        <p:spPr>
          <a:xfrm>
            <a:off x="582272" y="3717032"/>
            <a:ext cx="125342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p:nvCxnSpPr>
        <p:spPr>
          <a:xfrm>
            <a:off x="553620" y="4020800"/>
            <a:ext cx="125342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テキスト ボックス 9"/>
          <p:cNvSpPr txBox="1"/>
          <p:nvPr/>
        </p:nvSpPr>
        <p:spPr>
          <a:xfrm>
            <a:off x="555288" y="3372728"/>
            <a:ext cx="1301959" cy="1015663"/>
          </a:xfrm>
          <a:prstGeom prst="rect">
            <a:avLst/>
          </a:prstGeom>
          <a:noFill/>
        </p:spPr>
        <p:txBody>
          <a:bodyPr wrap="none" rtlCol="0">
            <a:spAutoFit/>
          </a:bodyPr>
          <a:lstStyle/>
          <a:p>
            <a:r>
              <a:rPr lang="ja-JP" altLang="en-US" sz="2000" b="1" dirty="0" smtClean="0"/>
              <a:t>①　②　③</a:t>
            </a:r>
            <a:endParaRPr lang="en-US" altLang="ja-JP" sz="2000" b="1" dirty="0" smtClean="0"/>
          </a:p>
          <a:p>
            <a:r>
              <a:rPr kumimoji="1" lang="ja-JP" altLang="en-US" sz="2000" b="1" dirty="0" smtClean="0"/>
              <a:t>④　⑤　⑥</a:t>
            </a:r>
            <a:endParaRPr kumimoji="1" lang="en-US" altLang="ja-JP" sz="2000" b="1" dirty="0" smtClean="0"/>
          </a:p>
          <a:p>
            <a:r>
              <a:rPr kumimoji="1" lang="ja-JP" altLang="en-US" sz="2000" b="1" dirty="0" smtClean="0"/>
              <a:t>⑦　⑧　⑨</a:t>
            </a:r>
            <a:endParaRPr kumimoji="1" lang="ja-JP" altLang="en-US" sz="2000" b="1" dirty="0"/>
          </a:p>
        </p:txBody>
      </p:sp>
      <p:cxnSp>
        <p:nvCxnSpPr>
          <p:cNvPr id="11" name="直線コネクタ 10"/>
          <p:cNvCxnSpPr/>
          <p:nvPr/>
        </p:nvCxnSpPr>
        <p:spPr>
          <a:xfrm>
            <a:off x="1400312" y="3356992"/>
            <a:ext cx="1668" cy="100811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16" name="図 15" descr="赤道+05eq1.jpg"/>
          <p:cNvPicPr>
            <a:picLocks noChangeAspect="1"/>
          </p:cNvPicPr>
          <p:nvPr/>
        </p:nvPicPr>
        <p:blipFill>
          <a:blip r:embed="rId3" cstate="print"/>
          <a:stretch>
            <a:fillRect/>
          </a:stretch>
        </p:blipFill>
        <p:spPr>
          <a:xfrm>
            <a:off x="1979712" y="1340768"/>
            <a:ext cx="2450000" cy="1800000"/>
          </a:xfrm>
          <a:prstGeom prst="rect">
            <a:avLst/>
          </a:prstGeom>
        </p:spPr>
      </p:pic>
      <p:pic>
        <p:nvPicPr>
          <p:cNvPr id="17" name="図 16" descr="赤道+05eq2.jpg"/>
          <p:cNvPicPr>
            <a:picLocks noChangeAspect="1"/>
          </p:cNvPicPr>
          <p:nvPr/>
        </p:nvPicPr>
        <p:blipFill>
          <a:blip r:embed="rId4" cstate="print"/>
          <a:stretch>
            <a:fillRect/>
          </a:stretch>
        </p:blipFill>
        <p:spPr>
          <a:xfrm>
            <a:off x="4354248" y="1340968"/>
            <a:ext cx="2450000" cy="1800000"/>
          </a:xfrm>
          <a:prstGeom prst="rect">
            <a:avLst/>
          </a:prstGeom>
        </p:spPr>
      </p:pic>
      <p:pic>
        <p:nvPicPr>
          <p:cNvPr id="18" name="図 17" descr="赤道+05eq3.jpg"/>
          <p:cNvPicPr>
            <a:picLocks noChangeAspect="1"/>
          </p:cNvPicPr>
          <p:nvPr/>
        </p:nvPicPr>
        <p:blipFill>
          <a:blip r:embed="rId5" cstate="print"/>
          <a:srcRect l="4500" r="4388"/>
          <a:stretch>
            <a:fillRect/>
          </a:stretch>
        </p:blipFill>
        <p:spPr>
          <a:xfrm>
            <a:off x="6804248" y="1340968"/>
            <a:ext cx="2232248" cy="1800000"/>
          </a:xfrm>
          <a:prstGeom prst="rect">
            <a:avLst/>
          </a:prstGeom>
        </p:spPr>
      </p:pic>
      <p:pic>
        <p:nvPicPr>
          <p:cNvPr id="19" name="図 18" descr="赤道-05eq1.jpg"/>
          <p:cNvPicPr>
            <a:picLocks noChangeAspect="1"/>
          </p:cNvPicPr>
          <p:nvPr/>
        </p:nvPicPr>
        <p:blipFill>
          <a:blip r:embed="rId6" cstate="print"/>
          <a:stretch>
            <a:fillRect/>
          </a:stretch>
        </p:blipFill>
        <p:spPr>
          <a:xfrm>
            <a:off x="1979712" y="4869360"/>
            <a:ext cx="2450000" cy="1800000"/>
          </a:xfrm>
          <a:prstGeom prst="rect">
            <a:avLst/>
          </a:prstGeom>
        </p:spPr>
      </p:pic>
      <p:pic>
        <p:nvPicPr>
          <p:cNvPr id="20" name="図 19" descr="赤道-05eq2.jpg"/>
          <p:cNvPicPr>
            <a:picLocks noChangeAspect="1"/>
          </p:cNvPicPr>
          <p:nvPr/>
        </p:nvPicPr>
        <p:blipFill>
          <a:blip r:embed="rId7" cstate="print"/>
          <a:stretch>
            <a:fillRect/>
          </a:stretch>
        </p:blipFill>
        <p:spPr>
          <a:xfrm>
            <a:off x="4355976" y="4869360"/>
            <a:ext cx="2450000" cy="1800000"/>
          </a:xfrm>
          <a:prstGeom prst="rect">
            <a:avLst/>
          </a:prstGeom>
        </p:spPr>
      </p:pic>
      <p:pic>
        <p:nvPicPr>
          <p:cNvPr id="21" name="図 20" descr="赤道-05eq3.jpg"/>
          <p:cNvPicPr>
            <a:picLocks noChangeAspect="1"/>
          </p:cNvPicPr>
          <p:nvPr/>
        </p:nvPicPr>
        <p:blipFill>
          <a:blip r:embed="rId8" cstate="print"/>
          <a:stretch>
            <a:fillRect/>
          </a:stretch>
        </p:blipFill>
        <p:spPr>
          <a:xfrm>
            <a:off x="6694000" y="4869360"/>
            <a:ext cx="2450000" cy="1800000"/>
          </a:xfrm>
          <a:prstGeom prst="rect">
            <a:avLst/>
          </a:prstGeom>
        </p:spPr>
      </p:pic>
      <p:pic>
        <p:nvPicPr>
          <p:cNvPr id="22" name="図 21" descr="赤道eq1.jpg"/>
          <p:cNvPicPr>
            <a:picLocks noChangeAspect="1"/>
          </p:cNvPicPr>
          <p:nvPr/>
        </p:nvPicPr>
        <p:blipFill>
          <a:blip r:embed="rId9" cstate="print"/>
          <a:stretch>
            <a:fillRect/>
          </a:stretch>
        </p:blipFill>
        <p:spPr>
          <a:xfrm>
            <a:off x="1977984" y="3069160"/>
            <a:ext cx="2450000" cy="1800000"/>
          </a:xfrm>
          <a:prstGeom prst="rect">
            <a:avLst/>
          </a:prstGeom>
        </p:spPr>
      </p:pic>
      <p:pic>
        <p:nvPicPr>
          <p:cNvPr id="23" name="図 22" descr="赤道eq2.jpg"/>
          <p:cNvPicPr>
            <a:picLocks noChangeAspect="1"/>
          </p:cNvPicPr>
          <p:nvPr/>
        </p:nvPicPr>
        <p:blipFill>
          <a:blip r:embed="rId10" cstate="print"/>
          <a:stretch>
            <a:fillRect/>
          </a:stretch>
        </p:blipFill>
        <p:spPr>
          <a:xfrm>
            <a:off x="4354248" y="3069160"/>
            <a:ext cx="2450000" cy="1800000"/>
          </a:xfrm>
          <a:prstGeom prst="rect">
            <a:avLst/>
          </a:prstGeom>
        </p:spPr>
      </p:pic>
      <p:pic>
        <p:nvPicPr>
          <p:cNvPr id="24" name="図 23" descr="赤道eq3.jpg"/>
          <p:cNvPicPr>
            <a:picLocks noChangeAspect="1"/>
          </p:cNvPicPr>
          <p:nvPr/>
        </p:nvPicPr>
        <p:blipFill>
          <a:blip r:embed="rId11" cstate="print"/>
          <a:stretch>
            <a:fillRect/>
          </a:stretch>
        </p:blipFill>
        <p:spPr>
          <a:xfrm>
            <a:off x="6694000" y="3069160"/>
            <a:ext cx="2450000" cy="1800000"/>
          </a:xfrm>
          <a:prstGeom prst="rect">
            <a:avLst/>
          </a:prstGeom>
        </p:spPr>
      </p:pic>
      <p:sp>
        <p:nvSpPr>
          <p:cNvPr id="26" name="四角形吹き出し 25"/>
          <p:cNvSpPr/>
          <p:nvPr/>
        </p:nvSpPr>
        <p:spPr>
          <a:xfrm>
            <a:off x="2555776" y="2648034"/>
            <a:ext cx="2952328" cy="1368152"/>
          </a:xfrm>
          <a:prstGeom prst="wedgeRectCallout">
            <a:avLst>
              <a:gd name="adj1" fmla="val -47616"/>
              <a:gd name="adj2" fmla="val 133341"/>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9" name="図 28" descr="赤道-05eq1.png"/>
          <p:cNvPicPr>
            <a:picLocks noChangeAspect="1"/>
          </p:cNvPicPr>
          <p:nvPr/>
        </p:nvPicPr>
        <p:blipFill>
          <a:blip r:embed="rId12" cstate="print"/>
          <a:srcRect l="20791" t="17093" r="71052" b="67362"/>
          <a:stretch>
            <a:fillRect/>
          </a:stretch>
        </p:blipFill>
        <p:spPr>
          <a:xfrm>
            <a:off x="2627784" y="2723322"/>
            <a:ext cx="864096" cy="1209734"/>
          </a:xfrm>
          <a:prstGeom prst="rect">
            <a:avLst/>
          </a:prstGeom>
        </p:spPr>
      </p:pic>
      <p:sp>
        <p:nvSpPr>
          <p:cNvPr id="30" name="テキスト ボックス 29"/>
          <p:cNvSpPr txBox="1"/>
          <p:nvPr/>
        </p:nvSpPr>
        <p:spPr>
          <a:xfrm>
            <a:off x="3671744" y="2780928"/>
            <a:ext cx="1911101" cy="954107"/>
          </a:xfrm>
          <a:prstGeom prst="rect">
            <a:avLst/>
          </a:prstGeom>
          <a:noFill/>
        </p:spPr>
        <p:txBody>
          <a:bodyPr wrap="none" rtlCol="0">
            <a:spAutoFit/>
          </a:bodyPr>
          <a:lstStyle/>
          <a:p>
            <a:r>
              <a:rPr kumimoji="1" lang="ja-JP" altLang="en-US" sz="1400" dirty="0" smtClean="0"/>
              <a:t>地上分光観測結果</a:t>
            </a:r>
            <a:endParaRPr kumimoji="1" lang="en-US" altLang="ja-JP" sz="1400" dirty="0" smtClean="0"/>
          </a:p>
          <a:p>
            <a:r>
              <a:rPr lang="ja-JP" altLang="en-US" sz="1400" dirty="0" smtClean="0"/>
              <a:t>（</a:t>
            </a:r>
            <a:r>
              <a:rPr kumimoji="1" lang="en-US" altLang="ja-JP" sz="1400" dirty="0" smtClean="0"/>
              <a:t>2007</a:t>
            </a:r>
            <a:r>
              <a:rPr kumimoji="1" lang="ja-JP" altLang="en-US" sz="1400" dirty="0" smtClean="0"/>
              <a:t>年</a:t>
            </a:r>
            <a:r>
              <a:rPr kumimoji="1" lang="en-US" altLang="ja-JP" sz="1400" dirty="0" smtClean="0"/>
              <a:t>5</a:t>
            </a:r>
            <a:r>
              <a:rPr kumimoji="1" lang="ja-JP" altLang="en-US" sz="1400" dirty="0" smtClean="0"/>
              <a:t>月</a:t>
            </a:r>
            <a:r>
              <a:rPr kumimoji="1" lang="en-US" altLang="ja-JP" sz="1400" dirty="0" smtClean="0"/>
              <a:t>26</a:t>
            </a:r>
            <a:r>
              <a:rPr kumimoji="1" lang="ja-JP" altLang="en-US" sz="1400" dirty="0" smtClean="0"/>
              <a:t>日）</a:t>
            </a:r>
            <a:endParaRPr kumimoji="1" lang="en-US" altLang="ja-JP" sz="1400" dirty="0" smtClean="0"/>
          </a:p>
          <a:p>
            <a:r>
              <a:rPr lang="en-US" altLang="ja-JP" sz="1400" dirty="0" smtClean="0"/>
              <a:t>cloudT2x </a:t>
            </a:r>
            <a:r>
              <a:rPr lang="ja-JP" altLang="en-US" sz="1400" dirty="0" smtClean="0"/>
              <a:t>を用いた計算</a:t>
            </a:r>
            <a:endParaRPr lang="en-US" altLang="ja-JP" sz="1400" dirty="0" smtClean="0"/>
          </a:p>
          <a:p>
            <a:r>
              <a:rPr kumimoji="1" lang="en-US" altLang="ja-JP" sz="1400" dirty="0" smtClean="0"/>
              <a:t>Pollack </a:t>
            </a:r>
            <a:r>
              <a:rPr kumimoji="1" lang="ja-JP" altLang="en-US" sz="1400" dirty="0" smtClean="0"/>
              <a:t>を用いた計算</a:t>
            </a:r>
            <a:endParaRPr kumimoji="1" lang="ja-JP" altLang="en-US" sz="1400" dirty="0"/>
          </a:p>
        </p:txBody>
      </p:sp>
      <p:sp>
        <p:nvSpPr>
          <p:cNvPr id="31" name="円/楕円 30"/>
          <p:cNvSpPr/>
          <p:nvPr/>
        </p:nvSpPr>
        <p:spPr>
          <a:xfrm>
            <a:off x="3550033" y="2837170"/>
            <a:ext cx="144016" cy="14401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円/楕円 31"/>
          <p:cNvSpPr/>
          <p:nvPr/>
        </p:nvSpPr>
        <p:spPr>
          <a:xfrm>
            <a:off x="3550033" y="3310783"/>
            <a:ext cx="144016" cy="14401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円/楕円 32"/>
          <p:cNvSpPr/>
          <p:nvPr/>
        </p:nvSpPr>
        <p:spPr>
          <a:xfrm>
            <a:off x="3549374" y="3501008"/>
            <a:ext cx="144016" cy="144016"/>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正方形/長方形 33"/>
          <p:cNvSpPr/>
          <p:nvPr/>
        </p:nvSpPr>
        <p:spPr>
          <a:xfrm>
            <a:off x="2627784" y="2708920"/>
            <a:ext cx="864096" cy="115212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500"/>
                                        <p:tgtEl>
                                          <p:spTgt spid="2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fade">
                                      <p:cBhvr>
                                        <p:cTn id="13" dur="500"/>
                                        <p:tgtEl>
                                          <p:spTgt spid="3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500"/>
                                        <p:tgtEl>
                                          <p:spTgt spid="3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fade">
                                      <p:cBhvr>
                                        <p:cTn id="19" dur="500"/>
                                        <p:tgtEl>
                                          <p:spTgt spid="3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500"/>
                                        <p:tgtEl>
                                          <p:spTgt spid="33"/>
                                        </p:tgtEl>
                                      </p:cBhvr>
                                    </p:animEffect>
                                  </p:childTnLst>
                                </p:cTn>
                              </p:par>
                              <p:par>
                                <p:cTn id="23" presetID="10" presetClass="entr" presetSubtype="0" fill="hold" nodeType="with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fade">
                                      <p:cBhvr>
                                        <p:cTn id="2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1" grpId="0" animBg="1"/>
      <p:bldP spid="32" grpId="0" animBg="1"/>
      <p:bldP spid="33" grpId="0" animBg="1"/>
      <p:bldP spid="3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角丸四角形 34"/>
          <p:cNvSpPr/>
          <p:nvPr/>
        </p:nvSpPr>
        <p:spPr>
          <a:xfrm>
            <a:off x="2051720" y="4365104"/>
            <a:ext cx="6984776" cy="2376264"/>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角丸四角形 33"/>
          <p:cNvSpPr/>
          <p:nvPr/>
        </p:nvSpPr>
        <p:spPr>
          <a:xfrm>
            <a:off x="2076697" y="1772817"/>
            <a:ext cx="6984776" cy="2376264"/>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35496" y="307946"/>
            <a:ext cx="8229600" cy="1066800"/>
          </a:xfrm>
        </p:spPr>
        <p:txBody>
          <a:bodyPr/>
          <a:lstStyle/>
          <a:p>
            <a:r>
              <a:rPr lang="en-US" altLang="ja-JP" dirty="0" smtClean="0"/>
              <a:t>2.</a:t>
            </a:r>
            <a:r>
              <a:rPr lang="ja-JP" altLang="en-US" dirty="0" smtClean="0"/>
              <a:t>雲パラメータを振る</a:t>
            </a:r>
            <a:endParaRPr kumimoji="1" lang="ja-JP" altLang="en-US" dirty="0"/>
          </a:p>
        </p:txBody>
      </p:sp>
      <p:pic>
        <p:nvPicPr>
          <p:cNvPr id="5" name="図 4" descr="赤道_eq1_tau.jpg"/>
          <p:cNvPicPr>
            <a:picLocks noChangeAspect="1"/>
          </p:cNvPicPr>
          <p:nvPr/>
        </p:nvPicPr>
        <p:blipFill>
          <a:blip r:embed="rId2" cstate="print"/>
          <a:srcRect l="4699" t="3248" r="3663" b="5826"/>
          <a:stretch>
            <a:fillRect/>
          </a:stretch>
        </p:blipFill>
        <p:spPr>
          <a:xfrm>
            <a:off x="3419872" y="1916833"/>
            <a:ext cx="2808312" cy="2016224"/>
          </a:xfrm>
          <a:prstGeom prst="rect">
            <a:avLst/>
          </a:prstGeom>
        </p:spPr>
      </p:pic>
      <p:pic>
        <p:nvPicPr>
          <p:cNvPr id="6" name="図 5" descr="赤道_eq1_itop.jpg"/>
          <p:cNvPicPr>
            <a:picLocks noChangeAspect="1"/>
          </p:cNvPicPr>
          <p:nvPr/>
        </p:nvPicPr>
        <p:blipFill>
          <a:blip r:embed="rId3" cstate="print"/>
          <a:srcRect l="5114" t="3278" r="4744" b="4925"/>
          <a:stretch>
            <a:fillRect/>
          </a:stretch>
        </p:blipFill>
        <p:spPr>
          <a:xfrm>
            <a:off x="6228184" y="1916833"/>
            <a:ext cx="2736304" cy="2016224"/>
          </a:xfrm>
          <a:prstGeom prst="rect">
            <a:avLst/>
          </a:prstGeom>
        </p:spPr>
      </p:pic>
      <p:pic>
        <p:nvPicPr>
          <p:cNvPr id="7" name="図 6" descr="eq1_mean_sp_polla_tau.jpg"/>
          <p:cNvPicPr>
            <a:picLocks noChangeAspect="1"/>
          </p:cNvPicPr>
          <p:nvPr/>
        </p:nvPicPr>
        <p:blipFill>
          <a:blip r:embed="rId4" cstate="print"/>
          <a:srcRect l="4689" t="191" r="3866" b="4256"/>
          <a:stretch>
            <a:fillRect/>
          </a:stretch>
        </p:blipFill>
        <p:spPr>
          <a:xfrm>
            <a:off x="3424516" y="4441962"/>
            <a:ext cx="2736304" cy="2100631"/>
          </a:xfrm>
          <a:prstGeom prst="rect">
            <a:avLst/>
          </a:prstGeom>
        </p:spPr>
      </p:pic>
      <p:pic>
        <p:nvPicPr>
          <p:cNvPr id="8" name="図 7" descr="eq1_mean_sp_polla_itop.jpg"/>
          <p:cNvPicPr>
            <a:picLocks noChangeAspect="1"/>
          </p:cNvPicPr>
          <p:nvPr/>
        </p:nvPicPr>
        <p:blipFill>
          <a:blip r:embed="rId5" cstate="print"/>
          <a:srcRect l="6068" t="-857" r="4582" b="4905"/>
          <a:stretch>
            <a:fillRect/>
          </a:stretch>
        </p:blipFill>
        <p:spPr>
          <a:xfrm>
            <a:off x="6156176" y="4437112"/>
            <a:ext cx="2664296" cy="2102087"/>
          </a:xfrm>
          <a:prstGeom prst="rect">
            <a:avLst/>
          </a:prstGeom>
        </p:spPr>
      </p:pic>
      <p:sp>
        <p:nvSpPr>
          <p:cNvPr id="10" name="テキスト ボックス 9"/>
          <p:cNvSpPr txBox="1"/>
          <p:nvPr/>
        </p:nvSpPr>
        <p:spPr>
          <a:xfrm>
            <a:off x="2065575" y="2060849"/>
            <a:ext cx="1332416" cy="461665"/>
          </a:xfrm>
          <a:prstGeom prst="rect">
            <a:avLst/>
          </a:prstGeom>
          <a:noFill/>
        </p:spPr>
        <p:txBody>
          <a:bodyPr wrap="none" rtlCol="0">
            <a:spAutoFit/>
          </a:bodyPr>
          <a:lstStyle/>
          <a:p>
            <a:r>
              <a:rPr kumimoji="1" lang="en-US" altLang="ja-JP" sz="2400" b="1" dirty="0" smtClean="0"/>
              <a:t>cloudT2x</a:t>
            </a:r>
          </a:p>
        </p:txBody>
      </p:sp>
      <p:sp>
        <p:nvSpPr>
          <p:cNvPr id="11" name="パイ 10"/>
          <p:cNvSpPr/>
          <p:nvPr/>
        </p:nvSpPr>
        <p:spPr>
          <a:xfrm flipH="1">
            <a:off x="-612576" y="2636912"/>
            <a:ext cx="2376264" cy="2448272"/>
          </a:xfrm>
          <a:prstGeom prst="pie">
            <a:avLst>
              <a:gd name="adj1" fmla="val 5381705"/>
              <a:gd name="adj2" fmla="val 1620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2" name="正方形/長方形 11"/>
          <p:cNvSpPr/>
          <p:nvPr/>
        </p:nvSpPr>
        <p:spPr>
          <a:xfrm>
            <a:off x="575048" y="2636912"/>
            <a:ext cx="1224136" cy="244827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567688" y="3356992"/>
            <a:ext cx="1208400" cy="100811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5" name="直線コネクタ 14"/>
          <p:cNvCxnSpPr/>
          <p:nvPr/>
        </p:nvCxnSpPr>
        <p:spPr>
          <a:xfrm>
            <a:off x="969932" y="3356992"/>
            <a:ext cx="1668" cy="100811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582272" y="3717032"/>
            <a:ext cx="125342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a:off x="553620" y="4020800"/>
            <a:ext cx="125342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a:off x="1400312" y="3356992"/>
            <a:ext cx="1668" cy="100811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四角形吹き出し 24"/>
          <p:cNvSpPr/>
          <p:nvPr/>
        </p:nvSpPr>
        <p:spPr>
          <a:xfrm>
            <a:off x="2915816" y="2852937"/>
            <a:ext cx="2016224" cy="1512168"/>
          </a:xfrm>
          <a:prstGeom prst="wedgeRectCallout">
            <a:avLst>
              <a:gd name="adj1" fmla="val -1491"/>
              <a:gd name="adj2" fmla="val -72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8" name="図 17" descr="赤道_eq1_tau_big.jpg"/>
          <p:cNvPicPr>
            <a:picLocks noChangeAspect="1"/>
          </p:cNvPicPr>
          <p:nvPr/>
        </p:nvPicPr>
        <p:blipFill>
          <a:blip r:embed="rId6" cstate="print"/>
          <a:srcRect l="2925" t="3915" r="2942" b="6041"/>
          <a:stretch>
            <a:fillRect/>
          </a:stretch>
        </p:blipFill>
        <p:spPr>
          <a:xfrm>
            <a:off x="2983051" y="2920172"/>
            <a:ext cx="1844031" cy="1325397"/>
          </a:xfrm>
          <a:prstGeom prst="rect">
            <a:avLst/>
          </a:prstGeom>
        </p:spPr>
      </p:pic>
      <p:sp>
        <p:nvSpPr>
          <p:cNvPr id="26" name="四角形吹き出し 25"/>
          <p:cNvSpPr/>
          <p:nvPr/>
        </p:nvSpPr>
        <p:spPr>
          <a:xfrm>
            <a:off x="5652120" y="2852937"/>
            <a:ext cx="2016224" cy="1512168"/>
          </a:xfrm>
          <a:prstGeom prst="wedgeRectCallout">
            <a:avLst>
              <a:gd name="adj1" fmla="val -1491"/>
              <a:gd name="adj2" fmla="val -72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1" name="図 20" descr="赤道_eq1_itop_big.jpg"/>
          <p:cNvPicPr>
            <a:picLocks noChangeAspect="1"/>
          </p:cNvPicPr>
          <p:nvPr/>
        </p:nvPicPr>
        <p:blipFill>
          <a:blip r:embed="rId7" cstate="print"/>
          <a:srcRect l="2941" t="3914" r="2941" b="6057"/>
          <a:stretch>
            <a:fillRect/>
          </a:stretch>
        </p:blipFill>
        <p:spPr>
          <a:xfrm>
            <a:off x="5692820" y="2924945"/>
            <a:ext cx="1903516" cy="1368152"/>
          </a:xfrm>
          <a:prstGeom prst="rect">
            <a:avLst/>
          </a:prstGeom>
        </p:spPr>
      </p:pic>
      <p:sp>
        <p:nvSpPr>
          <p:cNvPr id="27" name="四角形吹き出し 26"/>
          <p:cNvSpPr/>
          <p:nvPr/>
        </p:nvSpPr>
        <p:spPr>
          <a:xfrm>
            <a:off x="2771800" y="5301208"/>
            <a:ext cx="2016224" cy="1512168"/>
          </a:xfrm>
          <a:prstGeom prst="wedgeRectCallout">
            <a:avLst>
              <a:gd name="adj1" fmla="val -1491"/>
              <a:gd name="adj2" fmla="val -72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3" name="図 22" descr="eq1_mean_sp_polla_tau_big.jpg"/>
          <p:cNvPicPr>
            <a:picLocks noChangeAspect="1"/>
          </p:cNvPicPr>
          <p:nvPr/>
        </p:nvPicPr>
        <p:blipFill>
          <a:blip r:embed="rId8" cstate="print"/>
          <a:srcRect l="5648" t="5112" r="3979" b="5999"/>
          <a:stretch>
            <a:fillRect/>
          </a:stretch>
        </p:blipFill>
        <p:spPr>
          <a:xfrm>
            <a:off x="2816914" y="5346322"/>
            <a:ext cx="1920213" cy="1440160"/>
          </a:xfrm>
          <a:prstGeom prst="rect">
            <a:avLst/>
          </a:prstGeom>
        </p:spPr>
      </p:pic>
      <p:sp>
        <p:nvSpPr>
          <p:cNvPr id="28" name="四角形吹き出し 27"/>
          <p:cNvSpPr/>
          <p:nvPr/>
        </p:nvSpPr>
        <p:spPr>
          <a:xfrm>
            <a:off x="5584885" y="5318938"/>
            <a:ext cx="2016224" cy="1512168"/>
          </a:xfrm>
          <a:prstGeom prst="wedgeRectCallout">
            <a:avLst>
              <a:gd name="adj1" fmla="val -1491"/>
              <a:gd name="adj2" fmla="val -72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4" name="図 23" descr="eq1_mean_sp_polla_itop_big.jpg"/>
          <p:cNvPicPr>
            <a:picLocks noChangeAspect="1"/>
          </p:cNvPicPr>
          <p:nvPr/>
        </p:nvPicPr>
        <p:blipFill>
          <a:blip r:embed="rId9" cstate="print"/>
          <a:srcRect l="4891" t="5013" r="4632" b="5194"/>
          <a:stretch>
            <a:fillRect/>
          </a:stretch>
        </p:blipFill>
        <p:spPr>
          <a:xfrm>
            <a:off x="5652120" y="5373216"/>
            <a:ext cx="1872208" cy="1416806"/>
          </a:xfrm>
          <a:prstGeom prst="rect">
            <a:avLst/>
          </a:prstGeom>
        </p:spPr>
      </p:pic>
      <p:sp>
        <p:nvSpPr>
          <p:cNvPr id="29" name="正方形/長方形 28"/>
          <p:cNvSpPr/>
          <p:nvPr/>
        </p:nvSpPr>
        <p:spPr>
          <a:xfrm>
            <a:off x="611560" y="3717032"/>
            <a:ext cx="360040" cy="28803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539552" y="3372728"/>
            <a:ext cx="1301959" cy="1015663"/>
          </a:xfrm>
          <a:prstGeom prst="rect">
            <a:avLst/>
          </a:prstGeom>
          <a:noFill/>
        </p:spPr>
        <p:txBody>
          <a:bodyPr wrap="none" rtlCol="0">
            <a:spAutoFit/>
          </a:bodyPr>
          <a:lstStyle/>
          <a:p>
            <a:r>
              <a:rPr lang="ja-JP" altLang="en-US" sz="2000" b="1" dirty="0" smtClean="0"/>
              <a:t>①　②　③</a:t>
            </a:r>
            <a:endParaRPr lang="en-US" altLang="ja-JP" sz="2000" b="1" dirty="0" smtClean="0"/>
          </a:p>
          <a:p>
            <a:r>
              <a:rPr kumimoji="1" lang="ja-JP" altLang="en-US" sz="2000" b="1" dirty="0" smtClean="0"/>
              <a:t>④　⑤　⑥</a:t>
            </a:r>
            <a:endParaRPr kumimoji="1" lang="en-US" altLang="ja-JP" sz="2000" b="1" dirty="0" smtClean="0"/>
          </a:p>
          <a:p>
            <a:r>
              <a:rPr kumimoji="1" lang="ja-JP" altLang="en-US" sz="2000" b="1" dirty="0" smtClean="0"/>
              <a:t>⑦　⑧　⑨</a:t>
            </a:r>
            <a:endParaRPr kumimoji="1" lang="ja-JP" altLang="en-US" sz="2000" b="1" dirty="0"/>
          </a:p>
        </p:txBody>
      </p:sp>
      <p:sp>
        <p:nvSpPr>
          <p:cNvPr id="30" name="テキスト ボックス 29"/>
          <p:cNvSpPr txBox="1"/>
          <p:nvPr/>
        </p:nvSpPr>
        <p:spPr>
          <a:xfrm>
            <a:off x="2148940" y="4581128"/>
            <a:ext cx="1087029" cy="461665"/>
          </a:xfrm>
          <a:prstGeom prst="rect">
            <a:avLst/>
          </a:prstGeom>
          <a:noFill/>
        </p:spPr>
        <p:txBody>
          <a:bodyPr wrap="none" rtlCol="0">
            <a:spAutoFit/>
          </a:bodyPr>
          <a:lstStyle/>
          <a:p>
            <a:r>
              <a:rPr kumimoji="1" lang="en-US" altLang="ja-JP" sz="2400" b="1" dirty="0" smtClean="0"/>
              <a:t>Pollack</a:t>
            </a:r>
          </a:p>
        </p:txBody>
      </p:sp>
      <p:sp>
        <p:nvSpPr>
          <p:cNvPr id="31" name="テキスト ボックス 30"/>
          <p:cNvSpPr txBox="1"/>
          <p:nvPr/>
        </p:nvSpPr>
        <p:spPr>
          <a:xfrm>
            <a:off x="4067944" y="1385067"/>
            <a:ext cx="1284326" cy="369332"/>
          </a:xfrm>
          <a:prstGeom prst="rect">
            <a:avLst/>
          </a:prstGeom>
          <a:noFill/>
        </p:spPr>
        <p:txBody>
          <a:bodyPr wrap="none" rtlCol="0">
            <a:spAutoFit/>
          </a:bodyPr>
          <a:lstStyle/>
          <a:p>
            <a:r>
              <a:rPr lang="ja-JP" altLang="en-US" dirty="0" smtClean="0"/>
              <a:t>光学的厚さ</a:t>
            </a:r>
            <a:endParaRPr kumimoji="1" lang="en-US" altLang="ja-JP" dirty="0" smtClean="0"/>
          </a:p>
        </p:txBody>
      </p:sp>
      <p:sp>
        <p:nvSpPr>
          <p:cNvPr id="32" name="テキスト ボックス 31"/>
          <p:cNvSpPr txBox="1"/>
          <p:nvPr/>
        </p:nvSpPr>
        <p:spPr>
          <a:xfrm>
            <a:off x="7170542" y="1368479"/>
            <a:ext cx="877163" cy="369332"/>
          </a:xfrm>
          <a:prstGeom prst="rect">
            <a:avLst/>
          </a:prstGeom>
          <a:noFill/>
        </p:spPr>
        <p:txBody>
          <a:bodyPr wrap="none" rtlCol="0">
            <a:spAutoFit/>
          </a:bodyPr>
          <a:lstStyle/>
          <a:p>
            <a:r>
              <a:rPr lang="ja-JP" altLang="en-US" dirty="0" smtClean="0"/>
              <a:t>雲高度</a:t>
            </a:r>
            <a:endParaRPr kumimoji="1" lang="en-US" altLang="ja-JP" dirty="0" smtClean="0"/>
          </a:p>
        </p:txBody>
      </p:sp>
      <p:sp>
        <p:nvSpPr>
          <p:cNvPr id="36" name="角丸四角形 35"/>
          <p:cNvSpPr/>
          <p:nvPr/>
        </p:nvSpPr>
        <p:spPr>
          <a:xfrm>
            <a:off x="3275856" y="1340768"/>
            <a:ext cx="2952328" cy="5331651"/>
          </a:xfrm>
          <a:prstGeom prst="roundRect">
            <a:avLst/>
          </a:prstGeom>
          <a:no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500"/>
                                        <p:tgtEl>
                                          <p:spTgt spid="26"/>
                                        </p:tgtEl>
                                      </p:cBhvr>
                                    </p:animEffect>
                                  </p:childTnLst>
                                </p:cTn>
                              </p:par>
                              <p:par>
                                <p:cTn id="14" presetID="10" presetClass="entr" presetSubtype="0" fill="hold"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par>
                                <p:cTn id="20" presetID="10" presetClass="entr" presetSubtype="0" fill="hold"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par>
                                <p:cTn id="26" presetID="10" presetClass="entr" presetSubtype="0" fill="hold"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500"/>
                                        <p:tgtEl>
                                          <p:spTgt spid="2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fade">
                                      <p:cBhvr>
                                        <p:cTn id="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P spid="28" grpId="0" animBg="1"/>
      <p:bldP spid="3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赤道_eq1.jpg"/>
          <p:cNvPicPr>
            <a:picLocks noChangeAspect="1"/>
          </p:cNvPicPr>
          <p:nvPr/>
        </p:nvPicPr>
        <p:blipFill>
          <a:blip r:embed="rId3" cstate="print"/>
          <a:srcRect l="4942"/>
          <a:stretch>
            <a:fillRect/>
          </a:stretch>
        </p:blipFill>
        <p:spPr>
          <a:xfrm>
            <a:off x="1907704" y="2996952"/>
            <a:ext cx="2468306" cy="1980000"/>
          </a:xfrm>
          <a:prstGeom prst="rect">
            <a:avLst/>
          </a:prstGeom>
        </p:spPr>
      </p:pic>
      <p:pic>
        <p:nvPicPr>
          <p:cNvPr id="5" name="図 4" descr="赤道_eq2.jpg"/>
          <p:cNvPicPr>
            <a:picLocks noChangeAspect="1"/>
          </p:cNvPicPr>
          <p:nvPr/>
        </p:nvPicPr>
        <p:blipFill>
          <a:blip r:embed="rId4" cstate="print"/>
          <a:srcRect l="4510"/>
          <a:stretch>
            <a:fillRect/>
          </a:stretch>
        </p:blipFill>
        <p:spPr>
          <a:xfrm>
            <a:off x="4355976" y="2996952"/>
            <a:ext cx="2387538" cy="1980000"/>
          </a:xfrm>
          <a:prstGeom prst="rect">
            <a:avLst/>
          </a:prstGeom>
        </p:spPr>
      </p:pic>
      <p:pic>
        <p:nvPicPr>
          <p:cNvPr id="6" name="図 5" descr="赤道_eq3.jpg"/>
          <p:cNvPicPr>
            <a:picLocks noChangeAspect="1"/>
          </p:cNvPicPr>
          <p:nvPr/>
        </p:nvPicPr>
        <p:blipFill>
          <a:blip r:embed="rId5" cstate="print"/>
          <a:srcRect l="4510"/>
          <a:stretch>
            <a:fillRect/>
          </a:stretch>
        </p:blipFill>
        <p:spPr>
          <a:xfrm>
            <a:off x="6732240" y="2996952"/>
            <a:ext cx="2387538" cy="1980000"/>
          </a:xfrm>
          <a:prstGeom prst="rect">
            <a:avLst/>
          </a:prstGeom>
        </p:spPr>
      </p:pic>
      <p:pic>
        <p:nvPicPr>
          <p:cNvPr id="7" name="図 6" descr="赤道+05_eq1.jpg"/>
          <p:cNvPicPr>
            <a:picLocks noChangeAspect="1"/>
          </p:cNvPicPr>
          <p:nvPr/>
        </p:nvPicPr>
        <p:blipFill>
          <a:blip r:embed="rId6" cstate="print"/>
          <a:srcRect l="5760"/>
          <a:stretch>
            <a:fillRect/>
          </a:stretch>
        </p:blipFill>
        <p:spPr>
          <a:xfrm>
            <a:off x="2051720" y="1052736"/>
            <a:ext cx="2356276" cy="1980000"/>
          </a:xfrm>
          <a:prstGeom prst="rect">
            <a:avLst/>
          </a:prstGeom>
        </p:spPr>
      </p:pic>
      <p:pic>
        <p:nvPicPr>
          <p:cNvPr id="8" name="図 7" descr="赤道+05_eq2.jpg"/>
          <p:cNvPicPr>
            <a:picLocks noChangeAspect="1"/>
          </p:cNvPicPr>
          <p:nvPr/>
        </p:nvPicPr>
        <p:blipFill>
          <a:blip r:embed="rId7" cstate="print"/>
          <a:srcRect l="4510"/>
          <a:stretch>
            <a:fillRect/>
          </a:stretch>
        </p:blipFill>
        <p:spPr>
          <a:xfrm>
            <a:off x="4355976" y="1052736"/>
            <a:ext cx="2387538" cy="1980000"/>
          </a:xfrm>
          <a:prstGeom prst="rect">
            <a:avLst/>
          </a:prstGeom>
        </p:spPr>
      </p:pic>
      <p:pic>
        <p:nvPicPr>
          <p:cNvPr id="9" name="図 8" descr="赤道+05_eq3.jpg"/>
          <p:cNvPicPr>
            <a:picLocks noChangeAspect="1"/>
          </p:cNvPicPr>
          <p:nvPr/>
        </p:nvPicPr>
        <p:blipFill>
          <a:blip r:embed="rId8" cstate="print"/>
          <a:srcRect l="4510"/>
          <a:stretch>
            <a:fillRect/>
          </a:stretch>
        </p:blipFill>
        <p:spPr>
          <a:xfrm>
            <a:off x="6732240" y="1052736"/>
            <a:ext cx="2387538" cy="1980000"/>
          </a:xfrm>
          <a:prstGeom prst="rect">
            <a:avLst/>
          </a:prstGeom>
        </p:spPr>
      </p:pic>
      <p:pic>
        <p:nvPicPr>
          <p:cNvPr id="10" name="図 9" descr="赤道-05_eq1.jpg"/>
          <p:cNvPicPr>
            <a:picLocks noChangeAspect="1"/>
          </p:cNvPicPr>
          <p:nvPr/>
        </p:nvPicPr>
        <p:blipFill>
          <a:blip r:embed="rId9" cstate="print"/>
          <a:srcRect l="4510"/>
          <a:stretch>
            <a:fillRect/>
          </a:stretch>
        </p:blipFill>
        <p:spPr>
          <a:xfrm>
            <a:off x="1979712" y="4869160"/>
            <a:ext cx="2387538" cy="1980000"/>
          </a:xfrm>
          <a:prstGeom prst="rect">
            <a:avLst/>
          </a:prstGeom>
        </p:spPr>
      </p:pic>
      <p:pic>
        <p:nvPicPr>
          <p:cNvPr id="11" name="図 10" descr="赤道-05_eq2.jpg"/>
          <p:cNvPicPr>
            <a:picLocks noChangeAspect="1"/>
          </p:cNvPicPr>
          <p:nvPr/>
        </p:nvPicPr>
        <p:blipFill>
          <a:blip r:embed="rId10" cstate="print"/>
          <a:srcRect l="4510"/>
          <a:stretch>
            <a:fillRect/>
          </a:stretch>
        </p:blipFill>
        <p:spPr>
          <a:xfrm>
            <a:off x="4355976" y="4869160"/>
            <a:ext cx="2387538" cy="1980000"/>
          </a:xfrm>
          <a:prstGeom prst="rect">
            <a:avLst/>
          </a:prstGeom>
        </p:spPr>
      </p:pic>
      <p:pic>
        <p:nvPicPr>
          <p:cNvPr id="12" name="図 11" descr="赤道-05_eq3.jpg"/>
          <p:cNvPicPr>
            <a:picLocks noChangeAspect="1"/>
          </p:cNvPicPr>
          <p:nvPr/>
        </p:nvPicPr>
        <p:blipFill>
          <a:blip r:embed="rId11" cstate="print"/>
          <a:srcRect l="4510"/>
          <a:stretch>
            <a:fillRect/>
          </a:stretch>
        </p:blipFill>
        <p:spPr>
          <a:xfrm>
            <a:off x="6732240" y="4869160"/>
            <a:ext cx="2387538" cy="1980000"/>
          </a:xfrm>
          <a:prstGeom prst="rect">
            <a:avLst/>
          </a:prstGeom>
        </p:spPr>
      </p:pic>
      <p:sp>
        <p:nvSpPr>
          <p:cNvPr id="14" name="タイトル 1"/>
          <p:cNvSpPr>
            <a:spLocks noGrp="1"/>
          </p:cNvSpPr>
          <p:nvPr>
            <p:ph type="title"/>
          </p:nvPr>
        </p:nvSpPr>
        <p:spPr>
          <a:xfrm>
            <a:off x="35496" y="260648"/>
            <a:ext cx="8229600" cy="1066800"/>
          </a:xfrm>
        </p:spPr>
        <p:txBody>
          <a:bodyPr/>
          <a:lstStyle/>
          <a:p>
            <a:r>
              <a:rPr lang="en-US" altLang="ja-JP" dirty="0" smtClean="0"/>
              <a:t>3.1.</a:t>
            </a:r>
            <a:r>
              <a:rPr lang="ja-JP" altLang="en-US" dirty="0" smtClean="0"/>
              <a:t>ずれを評価</a:t>
            </a:r>
            <a:r>
              <a:rPr lang="ja-JP" altLang="en-US" sz="2400" dirty="0" smtClean="0"/>
              <a:t>（光学的厚さ） </a:t>
            </a:r>
            <a:r>
              <a:rPr lang="en-US" altLang="ja-JP" sz="2400" dirty="0" smtClean="0"/>
              <a:t>5.26</a:t>
            </a:r>
            <a:endParaRPr kumimoji="1" lang="ja-JP" altLang="en-US" sz="2400" dirty="0"/>
          </a:p>
        </p:txBody>
      </p:sp>
      <p:sp>
        <p:nvSpPr>
          <p:cNvPr id="15" name="パイ 14"/>
          <p:cNvSpPr/>
          <p:nvPr/>
        </p:nvSpPr>
        <p:spPr>
          <a:xfrm flipH="1">
            <a:off x="-612576" y="2636912"/>
            <a:ext cx="2376264" cy="2448272"/>
          </a:xfrm>
          <a:prstGeom prst="pie">
            <a:avLst>
              <a:gd name="adj1" fmla="val 5381705"/>
              <a:gd name="adj2" fmla="val 1620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6" name="正方形/長方形 15"/>
          <p:cNvSpPr/>
          <p:nvPr/>
        </p:nvSpPr>
        <p:spPr>
          <a:xfrm>
            <a:off x="575048" y="2636912"/>
            <a:ext cx="1224136" cy="244827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567688" y="3356992"/>
            <a:ext cx="1208400" cy="100811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8" name="直線コネクタ 17"/>
          <p:cNvCxnSpPr/>
          <p:nvPr/>
        </p:nvCxnSpPr>
        <p:spPr>
          <a:xfrm>
            <a:off x="969932" y="3356992"/>
            <a:ext cx="1668" cy="100811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553620" y="4020800"/>
            <a:ext cx="125342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a:off x="1400312" y="3363814"/>
            <a:ext cx="1668" cy="100811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テキスト ボックス 22"/>
          <p:cNvSpPr txBox="1"/>
          <p:nvPr/>
        </p:nvSpPr>
        <p:spPr>
          <a:xfrm>
            <a:off x="555318" y="3341226"/>
            <a:ext cx="1356462" cy="1061829"/>
          </a:xfrm>
          <a:prstGeom prst="rect">
            <a:avLst/>
          </a:prstGeom>
          <a:noFill/>
        </p:spPr>
        <p:txBody>
          <a:bodyPr wrap="none" rtlCol="0">
            <a:spAutoFit/>
          </a:bodyPr>
          <a:lstStyle/>
          <a:p>
            <a:r>
              <a:rPr lang="ja-JP" altLang="en-US" sz="2100" b="1" dirty="0" smtClean="0"/>
              <a:t>①　②　③</a:t>
            </a:r>
            <a:endParaRPr lang="en-US" altLang="ja-JP" sz="2100" b="1" dirty="0" smtClean="0"/>
          </a:p>
          <a:p>
            <a:r>
              <a:rPr kumimoji="1" lang="ja-JP" altLang="en-US" sz="2100" b="1" dirty="0" smtClean="0"/>
              <a:t>④　⑤　⑥</a:t>
            </a:r>
            <a:endParaRPr kumimoji="1" lang="en-US" altLang="ja-JP" sz="2100" b="1" dirty="0" smtClean="0"/>
          </a:p>
          <a:p>
            <a:r>
              <a:rPr kumimoji="1" lang="ja-JP" altLang="en-US" sz="2100" b="1" dirty="0" smtClean="0"/>
              <a:t>⑦　⑧　⑨</a:t>
            </a:r>
            <a:endParaRPr kumimoji="1" lang="ja-JP" altLang="en-US" sz="2100" b="1" dirty="0"/>
          </a:p>
        </p:txBody>
      </p:sp>
      <p:sp>
        <p:nvSpPr>
          <p:cNvPr id="25" name="角丸四角形 24"/>
          <p:cNvSpPr/>
          <p:nvPr/>
        </p:nvSpPr>
        <p:spPr>
          <a:xfrm>
            <a:off x="2771800" y="1700808"/>
            <a:ext cx="5472608" cy="4320480"/>
          </a:xfrm>
          <a:prstGeom prst="roundRect">
            <a:avLst>
              <a:gd name="adj" fmla="val 7180"/>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4" name="図 23" descr="赤道_eq1.jpg"/>
          <p:cNvPicPr>
            <a:picLocks noChangeAspect="1"/>
          </p:cNvPicPr>
          <p:nvPr/>
        </p:nvPicPr>
        <p:blipFill>
          <a:blip r:embed="rId3" cstate="print"/>
          <a:srcRect l="4942" t="4913" r="2648" b="5593"/>
          <a:stretch>
            <a:fillRect/>
          </a:stretch>
        </p:blipFill>
        <p:spPr>
          <a:xfrm>
            <a:off x="2941262" y="2101324"/>
            <a:ext cx="5168074" cy="3816424"/>
          </a:xfrm>
          <a:prstGeom prst="rect">
            <a:avLst/>
          </a:prstGeom>
        </p:spPr>
      </p:pic>
      <p:cxnSp>
        <p:nvCxnSpPr>
          <p:cNvPr id="26" name="直線コネクタ 25"/>
          <p:cNvCxnSpPr/>
          <p:nvPr/>
        </p:nvCxnSpPr>
        <p:spPr>
          <a:xfrm>
            <a:off x="555318" y="3669734"/>
            <a:ext cx="125342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テキスト ボックス 26"/>
          <p:cNvSpPr txBox="1"/>
          <p:nvPr/>
        </p:nvSpPr>
        <p:spPr>
          <a:xfrm>
            <a:off x="3275856" y="1835532"/>
            <a:ext cx="4884671" cy="369332"/>
          </a:xfrm>
          <a:prstGeom prst="rect">
            <a:avLst/>
          </a:prstGeom>
          <a:noFill/>
        </p:spPr>
        <p:txBody>
          <a:bodyPr wrap="none" rtlCol="0">
            <a:spAutoFit/>
          </a:bodyPr>
          <a:lstStyle/>
          <a:p>
            <a:r>
              <a:rPr kumimoji="1" lang="ja-JP" altLang="en-US" dirty="0" smtClean="0"/>
              <a:t>地上分光観測（</a:t>
            </a:r>
            <a:r>
              <a:rPr kumimoji="1" lang="en-US" altLang="ja-JP" dirty="0" smtClean="0"/>
              <a:t>1.7 µm 2007</a:t>
            </a:r>
            <a:r>
              <a:rPr kumimoji="1" lang="ja-JP" altLang="en-US" dirty="0" smtClean="0"/>
              <a:t>年</a:t>
            </a:r>
            <a:r>
              <a:rPr kumimoji="1" lang="en-US" altLang="ja-JP" dirty="0" smtClean="0"/>
              <a:t>5</a:t>
            </a:r>
            <a:r>
              <a:rPr kumimoji="1" lang="ja-JP" altLang="en-US" dirty="0" smtClean="0"/>
              <a:t>月</a:t>
            </a:r>
            <a:r>
              <a:rPr kumimoji="1" lang="en-US" altLang="ja-JP" dirty="0" smtClean="0"/>
              <a:t>26</a:t>
            </a:r>
            <a:r>
              <a:rPr kumimoji="1" lang="ja-JP" altLang="en-US" dirty="0" smtClean="0"/>
              <a:t>日）とのずれ</a:t>
            </a:r>
            <a:endParaRPr kumimoji="1" lang="ja-JP" alt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mph" presetSubtype="0" fill="hold" nodeType="clickEffect">
                                  <p:stCondLst>
                                    <p:cond delay="0"/>
                                  </p:stCondLst>
                                  <p:childTnLst>
                                    <p:anim calcmode="discrete" valueType="str">
                                      <p:cBhvr>
                                        <p:cTn id="6" dur="1000" fill="hold"/>
                                        <p:tgtEl>
                                          <p:spTgt spid="4"/>
                                        </p:tgtEl>
                                        <p:attrNameLst>
                                          <p:attrName>style.visibility</p:attrName>
                                        </p:attrNameLst>
                                      </p:cBhvr>
                                      <p:tavLst>
                                        <p:tav tm="0">
                                          <p:val>
                                            <p:strVal val="hidden"/>
                                          </p:val>
                                        </p:tav>
                                        <p:tav tm="50000">
                                          <p:val>
                                            <p:strVal val="visible"/>
                                          </p:val>
                                        </p:tav>
                                      </p:tavLst>
                                    </p:anim>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500"/>
                                        <p:tgtEl>
                                          <p:spTgt spid="24"/>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fade">
                                      <p:cBhvr>
                                        <p:cTn id="14" dur="500"/>
                                        <p:tgtEl>
                                          <p:spTgt spid="25"/>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赤道_eq1_itop.jpg"/>
          <p:cNvPicPr>
            <a:picLocks noChangeAspect="1"/>
          </p:cNvPicPr>
          <p:nvPr/>
        </p:nvPicPr>
        <p:blipFill>
          <a:blip r:embed="rId3" cstate="print"/>
          <a:srcRect l="5115"/>
          <a:stretch>
            <a:fillRect/>
          </a:stretch>
        </p:blipFill>
        <p:spPr>
          <a:xfrm>
            <a:off x="1835696" y="3068960"/>
            <a:ext cx="2450437" cy="1908000"/>
          </a:xfrm>
          <a:prstGeom prst="rect">
            <a:avLst/>
          </a:prstGeom>
        </p:spPr>
      </p:pic>
      <p:pic>
        <p:nvPicPr>
          <p:cNvPr id="5" name="図 4" descr="赤道_eq2_itop.jpg"/>
          <p:cNvPicPr>
            <a:picLocks noChangeAspect="1"/>
          </p:cNvPicPr>
          <p:nvPr/>
        </p:nvPicPr>
        <p:blipFill>
          <a:blip r:embed="rId4" cstate="print"/>
          <a:srcRect l="5115"/>
          <a:stretch>
            <a:fillRect/>
          </a:stretch>
        </p:blipFill>
        <p:spPr>
          <a:xfrm>
            <a:off x="4283968" y="3068960"/>
            <a:ext cx="2450437" cy="1908000"/>
          </a:xfrm>
          <a:prstGeom prst="rect">
            <a:avLst/>
          </a:prstGeom>
        </p:spPr>
      </p:pic>
      <p:pic>
        <p:nvPicPr>
          <p:cNvPr id="6" name="図 5" descr="赤道_eq3_itop.jpg"/>
          <p:cNvPicPr>
            <a:picLocks noChangeAspect="1"/>
          </p:cNvPicPr>
          <p:nvPr/>
        </p:nvPicPr>
        <p:blipFill>
          <a:blip r:embed="rId5" cstate="print"/>
          <a:srcRect l="5115"/>
          <a:stretch>
            <a:fillRect/>
          </a:stretch>
        </p:blipFill>
        <p:spPr>
          <a:xfrm>
            <a:off x="6660232" y="3068960"/>
            <a:ext cx="2450437" cy="1908000"/>
          </a:xfrm>
          <a:prstGeom prst="rect">
            <a:avLst/>
          </a:prstGeom>
        </p:spPr>
      </p:pic>
      <p:pic>
        <p:nvPicPr>
          <p:cNvPr id="7" name="図 6" descr="赤道+05_eq1_itop.jpg"/>
          <p:cNvPicPr>
            <a:picLocks noChangeAspect="1"/>
          </p:cNvPicPr>
          <p:nvPr/>
        </p:nvPicPr>
        <p:blipFill>
          <a:blip r:embed="rId6" cstate="print"/>
          <a:srcRect l="4929"/>
          <a:stretch>
            <a:fillRect/>
          </a:stretch>
        </p:blipFill>
        <p:spPr>
          <a:xfrm>
            <a:off x="1808085" y="1124944"/>
            <a:ext cx="2455241" cy="1908000"/>
          </a:xfrm>
          <a:prstGeom prst="rect">
            <a:avLst/>
          </a:prstGeom>
        </p:spPr>
      </p:pic>
      <p:pic>
        <p:nvPicPr>
          <p:cNvPr id="8" name="図 7" descr="赤道+05_eq2_itop.jpg"/>
          <p:cNvPicPr>
            <a:picLocks noChangeAspect="1"/>
          </p:cNvPicPr>
          <p:nvPr/>
        </p:nvPicPr>
        <p:blipFill>
          <a:blip r:embed="rId7" cstate="print"/>
          <a:srcRect l="4929"/>
          <a:stretch>
            <a:fillRect/>
          </a:stretch>
        </p:blipFill>
        <p:spPr>
          <a:xfrm>
            <a:off x="4242404" y="1124944"/>
            <a:ext cx="2455241" cy="1908000"/>
          </a:xfrm>
          <a:prstGeom prst="rect">
            <a:avLst/>
          </a:prstGeom>
        </p:spPr>
      </p:pic>
      <p:pic>
        <p:nvPicPr>
          <p:cNvPr id="9" name="図 8" descr="赤道+05_eq3_itop.jpg"/>
          <p:cNvPicPr>
            <a:picLocks noChangeAspect="1"/>
          </p:cNvPicPr>
          <p:nvPr/>
        </p:nvPicPr>
        <p:blipFill>
          <a:blip r:embed="rId8" cstate="print"/>
          <a:srcRect l="5221"/>
          <a:stretch>
            <a:fillRect/>
          </a:stretch>
        </p:blipFill>
        <p:spPr>
          <a:xfrm>
            <a:off x="6660232" y="1124944"/>
            <a:ext cx="2447706" cy="1908000"/>
          </a:xfrm>
          <a:prstGeom prst="rect">
            <a:avLst/>
          </a:prstGeom>
        </p:spPr>
      </p:pic>
      <p:pic>
        <p:nvPicPr>
          <p:cNvPr id="10" name="図 9" descr="赤道-05_eq1_itop.jpg"/>
          <p:cNvPicPr>
            <a:picLocks noChangeAspect="1"/>
          </p:cNvPicPr>
          <p:nvPr/>
        </p:nvPicPr>
        <p:blipFill>
          <a:blip r:embed="rId9" cstate="print"/>
          <a:srcRect l="5577"/>
          <a:stretch>
            <a:fillRect/>
          </a:stretch>
        </p:blipFill>
        <p:spPr>
          <a:xfrm>
            <a:off x="1835696" y="4941168"/>
            <a:ext cx="2438528" cy="1908000"/>
          </a:xfrm>
          <a:prstGeom prst="rect">
            <a:avLst/>
          </a:prstGeom>
        </p:spPr>
      </p:pic>
      <p:pic>
        <p:nvPicPr>
          <p:cNvPr id="11" name="図 10" descr="赤道-05_eq2_itop.jpg"/>
          <p:cNvPicPr>
            <a:picLocks noChangeAspect="1"/>
          </p:cNvPicPr>
          <p:nvPr/>
        </p:nvPicPr>
        <p:blipFill>
          <a:blip r:embed="rId10" cstate="print"/>
          <a:srcRect l="2788"/>
          <a:stretch>
            <a:fillRect/>
          </a:stretch>
        </p:blipFill>
        <p:spPr>
          <a:xfrm>
            <a:off x="4211960" y="4941168"/>
            <a:ext cx="2510536" cy="1908000"/>
          </a:xfrm>
          <a:prstGeom prst="rect">
            <a:avLst/>
          </a:prstGeom>
        </p:spPr>
      </p:pic>
      <p:pic>
        <p:nvPicPr>
          <p:cNvPr id="12" name="図 11" descr="赤道-05_eq3_itop.jpg"/>
          <p:cNvPicPr>
            <a:picLocks noChangeAspect="1"/>
          </p:cNvPicPr>
          <p:nvPr/>
        </p:nvPicPr>
        <p:blipFill>
          <a:blip r:embed="rId11" cstate="print"/>
          <a:srcRect l="5418"/>
          <a:stretch>
            <a:fillRect/>
          </a:stretch>
        </p:blipFill>
        <p:spPr>
          <a:xfrm>
            <a:off x="6665887" y="4941168"/>
            <a:ext cx="2442617" cy="1908000"/>
          </a:xfrm>
          <a:prstGeom prst="rect">
            <a:avLst/>
          </a:prstGeom>
        </p:spPr>
      </p:pic>
      <p:sp>
        <p:nvSpPr>
          <p:cNvPr id="13" name="タイトル 1"/>
          <p:cNvSpPr>
            <a:spLocks noGrp="1"/>
          </p:cNvSpPr>
          <p:nvPr>
            <p:ph type="title"/>
          </p:nvPr>
        </p:nvSpPr>
        <p:spPr>
          <a:xfrm>
            <a:off x="35496" y="260648"/>
            <a:ext cx="8229600" cy="1066800"/>
          </a:xfrm>
        </p:spPr>
        <p:txBody>
          <a:bodyPr/>
          <a:lstStyle/>
          <a:p>
            <a:r>
              <a:rPr lang="en-US" altLang="ja-JP" dirty="0" smtClean="0"/>
              <a:t>3.2.</a:t>
            </a:r>
            <a:r>
              <a:rPr lang="ja-JP" altLang="en-US" dirty="0" smtClean="0"/>
              <a:t>ずれを評価</a:t>
            </a:r>
            <a:r>
              <a:rPr lang="ja-JP" altLang="en-US" sz="2400" dirty="0" smtClean="0"/>
              <a:t>（雲高度） </a:t>
            </a:r>
            <a:r>
              <a:rPr lang="en-US" altLang="ja-JP" sz="2400" dirty="0" smtClean="0"/>
              <a:t>5.26</a:t>
            </a:r>
            <a:endParaRPr kumimoji="1" lang="ja-JP" altLang="en-US" sz="2400" dirty="0"/>
          </a:p>
        </p:txBody>
      </p:sp>
      <p:sp>
        <p:nvSpPr>
          <p:cNvPr id="14" name="パイ 13"/>
          <p:cNvSpPr/>
          <p:nvPr/>
        </p:nvSpPr>
        <p:spPr>
          <a:xfrm flipH="1">
            <a:off x="-612576" y="2636912"/>
            <a:ext cx="2376264" cy="2448272"/>
          </a:xfrm>
          <a:prstGeom prst="pie">
            <a:avLst>
              <a:gd name="adj1" fmla="val 5381705"/>
              <a:gd name="adj2" fmla="val 1620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5" name="正方形/長方形 14"/>
          <p:cNvSpPr/>
          <p:nvPr/>
        </p:nvSpPr>
        <p:spPr>
          <a:xfrm>
            <a:off x="575048" y="2636912"/>
            <a:ext cx="1224136" cy="244827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567688" y="3356992"/>
            <a:ext cx="1208400" cy="100811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7" name="直線コネクタ 16"/>
          <p:cNvCxnSpPr/>
          <p:nvPr/>
        </p:nvCxnSpPr>
        <p:spPr>
          <a:xfrm>
            <a:off x="969932" y="3356992"/>
            <a:ext cx="1668" cy="100811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550740" y="3717032"/>
            <a:ext cx="125342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a:off x="553620" y="4020800"/>
            <a:ext cx="125342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1400312" y="3356992"/>
            <a:ext cx="1668" cy="100811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テキスト ボックス 21"/>
          <p:cNvSpPr txBox="1"/>
          <p:nvPr/>
        </p:nvSpPr>
        <p:spPr>
          <a:xfrm>
            <a:off x="539552" y="3388524"/>
            <a:ext cx="1301959" cy="1015663"/>
          </a:xfrm>
          <a:prstGeom prst="rect">
            <a:avLst/>
          </a:prstGeom>
          <a:noFill/>
        </p:spPr>
        <p:txBody>
          <a:bodyPr wrap="none" rtlCol="0">
            <a:spAutoFit/>
          </a:bodyPr>
          <a:lstStyle/>
          <a:p>
            <a:r>
              <a:rPr lang="ja-JP" altLang="en-US" sz="2000" b="1" dirty="0" smtClean="0"/>
              <a:t>①　②　③</a:t>
            </a:r>
            <a:endParaRPr lang="en-US" altLang="ja-JP" sz="2000" b="1" dirty="0" smtClean="0"/>
          </a:p>
          <a:p>
            <a:r>
              <a:rPr kumimoji="1" lang="ja-JP" altLang="en-US" sz="2000" b="1" dirty="0" smtClean="0"/>
              <a:t>④　⑤　⑥</a:t>
            </a:r>
            <a:endParaRPr kumimoji="1" lang="en-US" altLang="ja-JP" sz="2000" b="1" dirty="0" smtClean="0"/>
          </a:p>
          <a:p>
            <a:r>
              <a:rPr kumimoji="1" lang="ja-JP" altLang="en-US" sz="2000" b="1" dirty="0" smtClean="0"/>
              <a:t>⑦　⑧　⑨</a:t>
            </a:r>
            <a:endParaRPr kumimoji="1" lang="ja-JP" altLang="en-US" sz="2000" b="1" dirty="0"/>
          </a:p>
        </p:txBody>
      </p:sp>
      <p:sp>
        <p:nvSpPr>
          <p:cNvPr id="24" name="角丸四角形 23"/>
          <p:cNvSpPr/>
          <p:nvPr/>
        </p:nvSpPr>
        <p:spPr>
          <a:xfrm>
            <a:off x="2915816" y="1700808"/>
            <a:ext cx="5472608" cy="4320480"/>
          </a:xfrm>
          <a:prstGeom prst="roundRect">
            <a:avLst>
              <a:gd name="adj" fmla="val 7180"/>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3" name="図 22" descr="赤道_eq1_itop.jpg"/>
          <p:cNvPicPr>
            <a:picLocks noChangeAspect="1"/>
          </p:cNvPicPr>
          <p:nvPr/>
        </p:nvPicPr>
        <p:blipFill>
          <a:blip r:embed="rId3" cstate="print"/>
          <a:srcRect l="5115" t="4595" r="2711" b="5504"/>
          <a:stretch>
            <a:fillRect/>
          </a:stretch>
        </p:blipFill>
        <p:spPr>
          <a:xfrm>
            <a:off x="3059832" y="2148622"/>
            <a:ext cx="5216108" cy="3758666"/>
          </a:xfrm>
          <a:prstGeom prst="rect">
            <a:avLst/>
          </a:prstGeom>
        </p:spPr>
      </p:pic>
      <p:sp>
        <p:nvSpPr>
          <p:cNvPr id="25" name="テキスト ボックス 24"/>
          <p:cNvSpPr txBox="1"/>
          <p:nvPr/>
        </p:nvSpPr>
        <p:spPr>
          <a:xfrm>
            <a:off x="3275856" y="1835532"/>
            <a:ext cx="4884671" cy="369332"/>
          </a:xfrm>
          <a:prstGeom prst="rect">
            <a:avLst/>
          </a:prstGeom>
          <a:noFill/>
        </p:spPr>
        <p:txBody>
          <a:bodyPr wrap="none" rtlCol="0">
            <a:spAutoFit/>
          </a:bodyPr>
          <a:lstStyle/>
          <a:p>
            <a:r>
              <a:rPr kumimoji="1" lang="ja-JP" altLang="en-US" dirty="0" smtClean="0"/>
              <a:t>地上分光観測（</a:t>
            </a:r>
            <a:r>
              <a:rPr kumimoji="1" lang="en-US" altLang="ja-JP" dirty="0" smtClean="0"/>
              <a:t>1.7 µm 2007</a:t>
            </a:r>
            <a:r>
              <a:rPr kumimoji="1" lang="ja-JP" altLang="en-US" dirty="0" smtClean="0"/>
              <a:t>年</a:t>
            </a:r>
            <a:r>
              <a:rPr kumimoji="1" lang="en-US" altLang="ja-JP" dirty="0" smtClean="0"/>
              <a:t>5</a:t>
            </a:r>
            <a:r>
              <a:rPr kumimoji="1" lang="ja-JP" altLang="en-US" dirty="0" smtClean="0"/>
              <a:t>月</a:t>
            </a:r>
            <a:r>
              <a:rPr kumimoji="1" lang="en-US" altLang="ja-JP" dirty="0" smtClean="0"/>
              <a:t>26</a:t>
            </a:r>
            <a:r>
              <a:rPr kumimoji="1" lang="ja-JP" altLang="en-US" dirty="0" smtClean="0"/>
              <a:t>日）とのずれ</a:t>
            </a:r>
            <a:endParaRPr kumimoji="1" lang="ja-JP" alt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mph" presetSubtype="0" fill="hold" nodeType="clickEffect">
                                  <p:stCondLst>
                                    <p:cond delay="0"/>
                                  </p:stCondLst>
                                  <p:childTnLst>
                                    <p:anim calcmode="discrete" valueType="str">
                                      <p:cBhvr>
                                        <p:cTn id="6" dur="1000" fill="hold"/>
                                        <p:tgtEl>
                                          <p:spTgt spid="4"/>
                                        </p:tgtEl>
                                        <p:attrNameLst>
                                          <p:attrName>style.visibility</p:attrName>
                                        </p:attrNameLst>
                                      </p:cBhvr>
                                      <p:tavLst>
                                        <p:tav tm="0">
                                          <p:val>
                                            <p:strVal val="hidden"/>
                                          </p:val>
                                        </p:tav>
                                        <p:tav tm="50000">
                                          <p:val>
                                            <p:strVal val="visible"/>
                                          </p:val>
                                        </p:tav>
                                      </p:tavLst>
                                    </p:anim>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500"/>
                                        <p:tgtEl>
                                          <p:spTgt spid="24"/>
                                        </p:tgtEl>
                                      </p:cBhvr>
                                    </p:animEffect>
                                  </p:childTnLst>
                                </p:cTn>
                              </p:par>
                              <p:par>
                                <p:cTn id="12" presetID="10" presetClass="entr" presetSubtype="0" fill="hold" nodeType="with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500"/>
                                        <p:tgtEl>
                                          <p:spTgt spid="23"/>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赤道_eq1.jpg"/>
          <p:cNvPicPr>
            <a:picLocks noChangeAspect="1"/>
          </p:cNvPicPr>
          <p:nvPr/>
        </p:nvPicPr>
        <p:blipFill>
          <a:blip r:embed="rId3" cstate="print"/>
          <a:srcRect r="4267"/>
          <a:stretch>
            <a:fillRect/>
          </a:stretch>
        </p:blipFill>
        <p:spPr>
          <a:xfrm>
            <a:off x="1369561" y="2889160"/>
            <a:ext cx="2626375" cy="1980000"/>
          </a:xfrm>
          <a:prstGeom prst="rect">
            <a:avLst/>
          </a:prstGeom>
          <a:noFill/>
          <a:ln>
            <a:noFill/>
          </a:ln>
        </p:spPr>
      </p:pic>
      <p:pic>
        <p:nvPicPr>
          <p:cNvPr id="5" name="図 4" descr="赤道_eq2.jpg"/>
          <p:cNvPicPr>
            <a:picLocks noChangeAspect="1"/>
          </p:cNvPicPr>
          <p:nvPr/>
        </p:nvPicPr>
        <p:blipFill>
          <a:blip r:embed="rId4" cstate="print"/>
          <a:srcRect r="4941"/>
          <a:stretch>
            <a:fillRect/>
          </a:stretch>
        </p:blipFill>
        <p:spPr>
          <a:xfrm>
            <a:off x="3995936" y="2889160"/>
            <a:ext cx="2550769" cy="1980000"/>
          </a:xfrm>
          <a:prstGeom prst="rect">
            <a:avLst/>
          </a:prstGeom>
          <a:noFill/>
          <a:ln>
            <a:noFill/>
          </a:ln>
        </p:spPr>
      </p:pic>
      <p:pic>
        <p:nvPicPr>
          <p:cNvPr id="6" name="図 5" descr="赤道_eq3.jpg"/>
          <p:cNvPicPr>
            <a:picLocks noChangeAspect="1"/>
          </p:cNvPicPr>
          <p:nvPr/>
        </p:nvPicPr>
        <p:blipFill>
          <a:blip r:embed="rId5" cstate="print"/>
          <a:srcRect l="2683" r="9373"/>
          <a:stretch>
            <a:fillRect/>
          </a:stretch>
        </p:blipFill>
        <p:spPr>
          <a:xfrm>
            <a:off x="6660232" y="2889160"/>
            <a:ext cx="2359830" cy="1980000"/>
          </a:xfrm>
          <a:prstGeom prst="rect">
            <a:avLst/>
          </a:prstGeom>
          <a:noFill/>
          <a:ln>
            <a:noFill/>
          </a:ln>
        </p:spPr>
      </p:pic>
      <p:pic>
        <p:nvPicPr>
          <p:cNvPr id="7" name="図 6" descr="赤道+05_eq1.jpg"/>
          <p:cNvPicPr>
            <a:picLocks noChangeAspect="1"/>
          </p:cNvPicPr>
          <p:nvPr/>
        </p:nvPicPr>
        <p:blipFill>
          <a:blip r:embed="rId6" cstate="print"/>
          <a:srcRect r="10363"/>
          <a:stretch>
            <a:fillRect/>
          </a:stretch>
        </p:blipFill>
        <p:spPr>
          <a:xfrm>
            <a:off x="1475656" y="1052736"/>
            <a:ext cx="2405292" cy="1980000"/>
          </a:xfrm>
          <a:prstGeom prst="rect">
            <a:avLst/>
          </a:prstGeom>
          <a:noFill/>
          <a:ln>
            <a:noFill/>
          </a:ln>
        </p:spPr>
      </p:pic>
      <p:pic>
        <p:nvPicPr>
          <p:cNvPr id="8" name="図 7" descr="赤道+05_eq2.jpg"/>
          <p:cNvPicPr>
            <a:picLocks noChangeAspect="1"/>
          </p:cNvPicPr>
          <p:nvPr/>
        </p:nvPicPr>
        <p:blipFill>
          <a:blip r:embed="rId7" cstate="print"/>
          <a:srcRect l="3394" r="8050"/>
          <a:stretch>
            <a:fillRect/>
          </a:stretch>
        </p:blipFill>
        <p:spPr>
          <a:xfrm>
            <a:off x="4139952" y="1074446"/>
            <a:ext cx="2376264" cy="1980000"/>
          </a:xfrm>
          <a:prstGeom prst="rect">
            <a:avLst/>
          </a:prstGeom>
          <a:noFill/>
          <a:ln>
            <a:noFill/>
          </a:ln>
        </p:spPr>
      </p:pic>
      <p:pic>
        <p:nvPicPr>
          <p:cNvPr id="9" name="図 8" descr="赤道+05_eq3.jpg"/>
          <p:cNvPicPr>
            <a:picLocks noChangeAspect="1"/>
          </p:cNvPicPr>
          <p:nvPr/>
        </p:nvPicPr>
        <p:blipFill>
          <a:blip r:embed="rId8" cstate="print"/>
          <a:srcRect l="2683" r="6077"/>
          <a:stretch>
            <a:fillRect/>
          </a:stretch>
        </p:blipFill>
        <p:spPr>
          <a:xfrm>
            <a:off x="6588224" y="1031466"/>
            <a:ext cx="2448272" cy="1980000"/>
          </a:xfrm>
          <a:prstGeom prst="rect">
            <a:avLst/>
          </a:prstGeom>
          <a:noFill/>
          <a:ln>
            <a:noFill/>
          </a:ln>
        </p:spPr>
      </p:pic>
      <p:pic>
        <p:nvPicPr>
          <p:cNvPr id="10" name="図 9" descr="赤道-05_eq1.jpg"/>
          <p:cNvPicPr>
            <a:picLocks noChangeAspect="1"/>
          </p:cNvPicPr>
          <p:nvPr/>
        </p:nvPicPr>
        <p:blipFill>
          <a:blip r:embed="rId9" cstate="print"/>
          <a:srcRect r="6091"/>
          <a:stretch>
            <a:fillRect/>
          </a:stretch>
        </p:blipFill>
        <p:spPr>
          <a:xfrm>
            <a:off x="1476014" y="4833376"/>
            <a:ext cx="2519922" cy="1980000"/>
          </a:xfrm>
          <a:prstGeom prst="rect">
            <a:avLst/>
          </a:prstGeom>
          <a:noFill/>
          <a:ln>
            <a:noFill/>
          </a:ln>
        </p:spPr>
      </p:pic>
      <p:pic>
        <p:nvPicPr>
          <p:cNvPr id="11" name="図 10" descr="赤道-05_eq2.jpg"/>
          <p:cNvPicPr>
            <a:picLocks noChangeAspect="1"/>
          </p:cNvPicPr>
          <p:nvPr/>
        </p:nvPicPr>
        <p:blipFill>
          <a:blip r:embed="rId10" cstate="print"/>
          <a:srcRect r="7084"/>
          <a:stretch>
            <a:fillRect/>
          </a:stretch>
        </p:blipFill>
        <p:spPr>
          <a:xfrm>
            <a:off x="4067944" y="4833376"/>
            <a:ext cx="2493275" cy="1980000"/>
          </a:xfrm>
          <a:prstGeom prst="rect">
            <a:avLst/>
          </a:prstGeom>
          <a:noFill/>
          <a:ln>
            <a:noFill/>
          </a:ln>
        </p:spPr>
      </p:pic>
      <p:pic>
        <p:nvPicPr>
          <p:cNvPr id="12" name="図 11" descr="赤道-05_eq3.jpg"/>
          <p:cNvPicPr>
            <a:picLocks noChangeAspect="1"/>
          </p:cNvPicPr>
          <p:nvPr/>
        </p:nvPicPr>
        <p:blipFill>
          <a:blip r:embed="rId11" cstate="print"/>
          <a:srcRect l="2683" r="8761"/>
          <a:stretch>
            <a:fillRect/>
          </a:stretch>
        </p:blipFill>
        <p:spPr>
          <a:xfrm>
            <a:off x="6660232" y="4833376"/>
            <a:ext cx="2376264" cy="1980000"/>
          </a:xfrm>
          <a:prstGeom prst="rect">
            <a:avLst/>
          </a:prstGeom>
          <a:noFill/>
          <a:ln>
            <a:noFill/>
          </a:ln>
        </p:spPr>
      </p:pic>
      <p:sp>
        <p:nvSpPr>
          <p:cNvPr id="21" name="タイトル 1"/>
          <p:cNvSpPr>
            <a:spLocks noGrp="1"/>
          </p:cNvSpPr>
          <p:nvPr>
            <p:ph type="title"/>
          </p:nvPr>
        </p:nvSpPr>
        <p:spPr>
          <a:xfrm>
            <a:off x="35496" y="260648"/>
            <a:ext cx="8229600" cy="1066800"/>
          </a:xfrm>
        </p:spPr>
        <p:txBody>
          <a:bodyPr/>
          <a:lstStyle/>
          <a:p>
            <a:r>
              <a:rPr lang="en-US" altLang="ja-JP" dirty="0" smtClean="0"/>
              <a:t>3.1.</a:t>
            </a:r>
            <a:r>
              <a:rPr lang="ja-JP" altLang="en-US" dirty="0" smtClean="0"/>
              <a:t>ずれを評価</a:t>
            </a:r>
            <a:r>
              <a:rPr lang="ja-JP" altLang="en-US" sz="2400" dirty="0" smtClean="0"/>
              <a:t>（光学的厚さ） </a:t>
            </a:r>
            <a:r>
              <a:rPr lang="en-US" altLang="ja-JP" sz="2400" dirty="0" smtClean="0"/>
              <a:t>5.27</a:t>
            </a:r>
            <a:endParaRPr kumimoji="1" lang="ja-JP" altLang="en-US" sz="2400" dirty="0"/>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赤道+05_eq1_itop.jpg"/>
          <p:cNvPicPr>
            <a:picLocks noChangeAspect="1"/>
          </p:cNvPicPr>
          <p:nvPr/>
        </p:nvPicPr>
        <p:blipFill>
          <a:blip r:embed="rId2" cstate="print"/>
          <a:srcRect r="5509"/>
          <a:stretch>
            <a:fillRect/>
          </a:stretch>
        </p:blipFill>
        <p:spPr>
          <a:xfrm>
            <a:off x="1475656" y="1160968"/>
            <a:ext cx="2592288" cy="1980000"/>
          </a:xfrm>
          <a:prstGeom prst="rect">
            <a:avLst/>
          </a:prstGeom>
          <a:noFill/>
          <a:ln>
            <a:noFill/>
          </a:ln>
        </p:spPr>
      </p:pic>
      <p:pic>
        <p:nvPicPr>
          <p:cNvPr id="5" name="図 4" descr="赤道+05_eq2_itop.jpg"/>
          <p:cNvPicPr>
            <a:picLocks noChangeAspect="1"/>
          </p:cNvPicPr>
          <p:nvPr/>
        </p:nvPicPr>
        <p:blipFill>
          <a:blip r:embed="rId3" cstate="print"/>
          <a:srcRect l="5509" r="5249"/>
          <a:stretch>
            <a:fillRect/>
          </a:stretch>
        </p:blipFill>
        <p:spPr>
          <a:xfrm>
            <a:off x="4067944" y="1124744"/>
            <a:ext cx="2448272" cy="1980000"/>
          </a:xfrm>
          <a:prstGeom prst="rect">
            <a:avLst/>
          </a:prstGeom>
          <a:noFill/>
          <a:ln>
            <a:noFill/>
          </a:ln>
        </p:spPr>
      </p:pic>
      <p:pic>
        <p:nvPicPr>
          <p:cNvPr id="6" name="図 5" descr="赤道+05_eq3_itop.jpg"/>
          <p:cNvPicPr>
            <a:picLocks noChangeAspect="1"/>
          </p:cNvPicPr>
          <p:nvPr/>
        </p:nvPicPr>
        <p:blipFill>
          <a:blip r:embed="rId4" cstate="print"/>
          <a:srcRect l="5509" b="7274"/>
          <a:stretch>
            <a:fillRect/>
          </a:stretch>
        </p:blipFill>
        <p:spPr>
          <a:xfrm>
            <a:off x="6516216" y="1088960"/>
            <a:ext cx="2592288" cy="1835984"/>
          </a:xfrm>
          <a:prstGeom prst="rect">
            <a:avLst/>
          </a:prstGeom>
          <a:noFill/>
          <a:ln>
            <a:noFill/>
          </a:ln>
        </p:spPr>
      </p:pic>
      <p:pic>
        <p:nvPicPr>
          <p:cNvPr id="7" name="図 6" descr="赤道_eq1_itop.jpg"/>
          <p:cNvPicPr>
            <a:picLocks noChangeAspect="1"/>
          </p:cNvPicPr>
          <p:nvPr/>
        </p:nvPicPr>
        <p:blipFill>
          <a:blip r:embed="rId5" cstate="print"/>
          <a:srcRect l="5509" r="5249"/>
          <a:stretch>
            <a:fillRect/>
          </a:stretch>
        </p:blipFill>
        <p:spPr>
          <a:xfrm>
            <a:off x="1619672" y="2961168"/>
            <a:ext cx="2448272" cy="1980000"/>
          </a:xfrm>
          <a:prstGeom prst="rect">
            <a:avLst/>
          </a:prstGeom>
          <a:noFill/>
          <a:ln>
            <a:noFill/>
          </a:ln>
        </p:spPr>
      </p:pic>
      <p:pic>
        <p:nvPicPr>
          <p:cNvPr id="8" name="図 7" descr="赤道_eq2_itop.jpg"/>
          <p:cNvPicPr>
            <a:picLocks noChangeAspect="1"/>
          </p:cNvPicPr>
          <p:nvPr/>
        </p:nvPicPr>
        <p:blipFill>
          <a:blip r:embed="rId6" cstate="print"/>
          <a:srcRect l="2885" r="5249" b="6569"/>
          <a:stretch>
            <a:fillRect/>
          </a:stretch>
        </p:blipFill>
        <p:spPr>
          <a:xfrm>
            <a:off x="3995936" y="3019224"/>
            <a:ext cx="2520280" cy="1849936"/>
          </a:xfrm>
          <a:prstGeom prst="rect">
            <a:avLst/>
          </a:prstGeom>
          <a:noFill/>
          <a:ln>
            <a:noFill/>
          </a:ln>
        </p:spPr>
      </p:pic>
      <p:pic>
        <p:nvPicPr>
          <p:cNvPr id="9" name="図 8" descr="赤道_eq3_itop.jpg"/>
          <p:cNvPicPr>
            <a:picLocks noChangeAspect="1"/>
          </p:cNvPicPr>
          <p:nvPr/>
        </p:nvPicPr>
        <p:blipFill>
          <a:blip r:embed="rId7" cstate="print"/>
          <a:srcRect l="5249" r="2885"/>
          <a:stretch>
            <a:fillRect/>
          </a:stretch>
        </p:blipFill>
        <p:spPr>
          <a:xfrm>
            <a:off x="6516216" y="2996952"/>
            <a:ext cx="2520280" cy="1980000"/>
          </a:xfrm>
          <a:prstGeom prst="rect">
            <a:avLst/>
          </a:prstGeom>
          <a:noFill/>
          <a:ln>
            <a:noFill/>
          </a:ln>
        </p:spPr>
      </p:pic>
      <p:pic>
        <p:nvPicPr>
          <p:cNvPr id="10" name="図 9" descr="赤道-05_eq1_itop.jpg"/>
          <p:cNvPicPr>
            <a:picLocks noChangeAspect="1"/>
          </p:cNvPicPr>
          <p:nvPr/>
        </p:nvPicPr>
        <p:blipFill>
          <a:blip r:embed="rId8" cstate="print"/>
          <a:srcRect r="5509" b="5444"/>
          <a:stretch>
            <a:fillRect/>
          </a:stretch>
        </p:blipFill>
        <p:spPr>
          <a:xfrm>
            <a:off x="1475656" y="4941168"/>
            <a:ext cx="2592288" cy="1872208"/>
          </a:xfrm>
          <a:prstGeom prst="rect">
            <a:avLst/>
          </a:prstGeom>
          <a:noFill/>
          <a:ln>
            <a:noFill/>
          </a:ln>
        </p:spPr>
      </p:pic>
      <p:pic>
        <p:nvPicPr>
          <p:cNvPr id="11" name="図 10" descr="赤道-05_eq2_itop.jpg"/>
          <p:cNvPicPr>
            <a:picLocks noChangeAspect="1"/>
          </p:cNvPicPr>
          <p:nvPr/>
        </p:nvPicPr>
        <p:blipFill>
          <a:blip r:embed="rId9" cstate="print"/>
          <a:srcRect l="5509" r="5249" b="1383"/>
          <a:stretch>
            <a:fillRect/>
          </a:stretch>
        </p:blipFill>
        <p:spPr>
          <a:xfrm>
            <a:off x="4067944" y="4905384"/>
            <a:ext cx="2448272" cy="1952616"/>
          </a:xfrm>
          <a:prstGeom prst="rect">
            <a:avLst/>
          </a:prstGeom>
          <a:noFill/>
          <a:ln>
            <a:noFill/>
          </a:ln>
        </p:spPr>
      </p:pic>
      <p:pic>
        <p:nvPicPr>
          <p:cNvPr id="12" name="図 11" descr="赤道-05_eq3_itop.jpg"/>
          <p:cNvPicPr>
            <a:picLocks noChangeAspect="1"/>
          </p:cNvPicPr>
          <p:nvPr/>
        </p:nvPicPr>
        <p:blipFill>
          <a:blip r:embed="rId10" cstate="print"/>
          <a:srcRect l="5509" r="-1294"/>
          <a:stretch>
            <a:fillRect/>
          </a:stretch>
        </p:blipFill>
        <p:spPr>
          <a:xfrm>
            <a:off x="6516216" y="4905384"/>
            <a:ext cx="2627784" cy="1980000"/>
          </a:xfrm>
          <a:prstGeom prst="rect">
            <a:avLst/>
          </a:prstGeom>
          <a:noFill/>
          <a:ln>
            <a:noFill/>
          </a:ln>
        </p:spPr>
      </p:pic>
      <p:sp>
        <p:nvSpPr>
          <p:cNvPr id="13" name="タイトル 1"/>
          <p:cNvSpPr>
            <a:spLocks noGrp="1"/>
          </p:cNvSpPr>
          <p:nvPr>
            <p:ph type="title"/>
          </p:nvPr>
        </p:nvSpPr>
        <p:spPr>
          <a:xfrm>
            <a:off x="35496" y="260648"/>
            <a:ext cx="8229600" cy="1066800"/>
          </a:xfrm>
        </p:spPr>
        <p:txBody>
          <a:bodyPr/>
          <a:lstStyle/>
          <a:p>
            <a:r>
              <a:rPr lang="en-US" altLang="ja-JP" dirty="0" smtClean="0"/>
              <a:t>3.2.</a:t>
            </a:r>
            <a:r>
              <a:rPr lang="ja-JP" altLang="en-US" dirty="0" smtClean="0"/>
              <a:t>ずれを評価</a:t>
            </a:r>
            <a:r>
              <a:rPr lang="ja-JP" altLang="en-US" sz="2400" dirty="0" smtClean="0"/>
              <a:t>（雲高度） </a:t>
            </a:r>
            <a:r>
              <a:rPr lang="en-US" altLang="ja-JP" sz="2400" dirty="0" smtClean="0"/>
              <a:t>5.27</a:t>
            </a:r>
            <a:endParaRPr kumimoji="1" lang="ja-JP" altLang="en-US" sz="2400" dirty="0"/>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吸収線</a:t>
            </a:r>
            <a:r>
              <a:rPr lang="ja-JP" altLang="en-US" dirty="0" smtClean="0"/>
              <a:t>比較</a:t>
            </a:r>
            <a:r>
              <a:rPr kumimoji="1" lang="en-US" altLang="ja-JP" dirty="0" smtClean="0"/>
              <a:t>-</a:t>
            </a:r>
            <a:r>
              <a:rPr kumimoji="1" lang="ja-JP" altLang="en-US" dirty="0" smtClean="0"/>
              <a:t>低緯度</a:t>
            </a:r>
            <a:endParaRPr kumimoji="1" lang="ja-JP" altLang="en-US" dirty="0"/>
          </a:p>
        </p:txBody>
      </p:sp>
      <p:sp>
        <p:nvSpPr>
          <p:cNvPr id="3" name="コンテンツ プレースホルダ 2"/>
          <p:cNvSpPr>
            <a:spLocks noGrp="1"/>
          </p:cNvSpPr>
          <p:nvPr>
            <p:ph idx="1"/>
          </p:nvPr>
        </p:nvSpPr>
        <p:spPr>
          <a:xfrm>
            <a:off x="457200" y="2060848"/>
            <a:ext cx="8229600" cy="4325112"/>
          </a:xfrm>
        </p:spPr>
        <p:txBody>
          <a:bodyPr>
            <a:normAutofit/>
          </a:bodyPr>
          <a:lstStyle/>
          <a:p>
            <a:r>
              <a:rPr kumimoji="1" lang="ja-JP" altLang="en-US" dirty="0" smtClean="0"/>
              <a:t>低緯度について解析した結果・・</a:t>
            </a:r>
            <a:r>
              <a:rPr kumimoji="1" lang="en-US" altLang="ja-JP" dirty="0" smtClean="0"/>
              <a:t>	</a:t>
            </a:r>
          </a:p>
          <a:p>
            <a:pPr lvl="1"/>
            <a:r>
              <a:rPr lang="en-US" altLang="ja-JP" dirty="0" smtClean="0">
                <a:solidFill>
                  <a:schemeClr val="tx1"/>
                </a:solidFill>
              </a:rPr>
              <a:t>cloudT2x</a:t>
            </a:r>
            <a:r>
              <a:rPr lang="ja-JP" altLang="en-US" dirty="0" smtClean="0">
                <a:solidFill>
                  <a:schemeClr val="tx1"/>
                </a:solidFill>
              </a:rPr>
              <a:t>を用いた計算の方が小さいノルムを達成</a:t>
            </a:r>
            <a:endParaRPr kumimoji="1" lang="en-US" altLang="ja-JP" dirty="0" smtClean="0">
              <a:solidFill>
                <a:schemeClr val="tx1"/>
              </a:solidFill>
            </a:endParaRPr>
          </a:p>
          <a:p>
            <a:pPr lvl="1"/>
            <a:r>
              <a:rPr kumimoji="1" lang="en-US" altLang="ja-JP" dirty="0" smtClean="0">
                <a:solidFill>
                  <a:schemeClr val="tx1"/>
                </a:solidFill>
              </a:rPr>
              <a:t>cloudT2x</a:t>
            </a:r>
            <a:r>
              <a:rPr kumimoji="1" lang="ja-JP" altLang="en-US" dirty="0" smtClean="0">
                <a:solidFill>
                  <a:schemeClr val="tx1"/>
                </a:solidFill>
              </a:rPr>
              <a:t>について光学的厚さを</a:t>
            </a:r>
            <a:r>
              <a:rPr kumimoji="1" lang="en-US" altLang="ja-JP" dirty="0" smtClean="0">
                <a:solidFill>
                  <a:schemeClr val="tx1"/>
                </a:solidFill>
              </a:rPr>
              <a:t>1.5</a:t>
            </a:r>
            <a:r>
              <a:rPr kumimoji="1" lang="ja-JP" altLang="en-US" dirty="0" smtClean="0">
                <a:solidFill>
                  <a:schemeClr val="tx1"/>
                </a:solidFill>
              </a:rPr>
              <a:t>倍厚くすると観測と計算が近づく</a:t>
            </a:r>
            <a:endParaRPr kumimoji="1" lang="en-US" altLang="ja-JP" dirty="0" smtClean="0">
              <a:solidFill>
                <a:schemeClr val="tx1"/>
              </a:solidFill>
            </a:endParaRPr>
          </a:p>
          <a:p>
            <a:pPr lvl="1"/>
            <a:r>
              <a:rPr lang="en-US" altLang="ja-JP" dirty="0" smtClean="0">
                <a:solidFill>
                  <a:schemeClr val="tx1"/>
                </a:solidFill>
              </a:rPr>
              <a:t>cloudT2x</a:t>
            </a:r>
            <a:r>
              <a:rPr lang="ja-JP" altLang="en-US" dirty="0" smtClean="0">
                <a:solidFill>
                  <a:schemeClr val="tx1"/>
                </a:solidFill>
              </a:rPr>
              <a:t>について雲高度を</a:t>
            </a:r>
            <a:r>
              <a:rPr lang="en-US" altLang="ja-JP" dirty="0" smtClean="0">
                <a:solidFill>
                  <a:schemeClr val="tx1"/>
                </a:solidFill>
              </a:rPr>
              <a:t>2km</a:t>
            </a:r>
            <a:r>
              <a:rPr lang="ja-JP" altLang="en-US" dirty="0" smtClean="0">
                <a:solidFill>
                  <a:schemeClr val="tx1"/>
                </a:solidFill>
              </a:rPr>
              <a:t>高くすると観測と計算が近づく</a:t>
            </a:r>
            <a:endParaRPr lang="en-US" altLang="ja-JP" dirty="0" smtClean="0">
              <a:solidFill>
                <a:schemeClr val="tx1"/>
              </a:solidFill>
            </a:endParaRPr>
          </a:p>
          <a:p>
            <a:r>
              <a:rPr lang="ja-JP" altLang="en-US" dirty="0" smtClean="0"/>
              <a:t>今後</a:t>
            </a:r>
            <a:endParaRPr lang="en-US" altLang="ja-JP" dirty="0" smtClean="0"/>
          </a:p>
          <a:p>
            <a:pPr lvl="1"/>
            <a:r>
              <a:rPr lang="ja-JP" altLang="en-US" dirty="0" smtClean="0">
                <a:solidFill>
                  <a:schemeClr val="tx1"/>
                </a:solidFill>
              </a:rPr>
              <a:t>他のパラメータも振る</a:t>
            </a:r>
            <a:endParaRPr lang="en-US" altLang="ja-JP" dirty="0" smtClean="0">
              <a:solidFill>
                <a:schemeClr val="tx1"/>
              </a:solidFill>
            </a:endParaRPr>
          </a:p>
          <a:p>
            <a:pPr lvl="1"/>
            <a:r>
              <a:rPr lang="ja-JP" altLang="en-US" dirty="0" smtClean="0">
                <a:solidFill>
                  <a:schemeClr val="tx1"/>
                </a:solidFill>
              </a:rPr>
              <a:t>他の観測日も解析（</a:t>
            </a:r>
            <a:r>
              <a:rPr lang="en-US" altLang="ja-JP" dirty="0" smtClean="0">
                <a:solidFill>
                  <a:schemeClr val="tx1"/>
                </a:solidFill>
              </a:rPr>
              <a:t>2007.5.26, 27, 29, 30</a:t>
            </a:r>
            <a:r>
              <a:rPr lang="ja-JP" altLang="en-US" dirty="0" smtClean="0">
                <a:solidFill>
                  <a:schemeClr val="tx1"/>
                </a:solidFill>
              </a:rPr>
              <a:t>）</a:t>
            </a:r>
            <a:endParaRPr lang="en-US" altLang="ja-JP" dirty="0" smtClean="0">
              <a:solidFill>
                <a:schemeClr val="tx1"/>
              </a:solidFill>
            </a:endParaRP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パイ 23"/>
          <p:cNvSpPr/>
          <p:nvPr/>
        </p:nvSpPr>
        <p:spPr>
          <a:xfrm>
            <a:off x="4919640" y="5013176"/>
            <a:ext cx="4044848" cy="4392488"/>
          </a:xfrm>
          <a:prstGeom prst="pie">
            <a:avLst>
              <a:gd name="adj1" fmla="val 10820520"/>
              <a:gd name="adj2" fmla="val 21432120"/>
            </a:avLst>
          </a:prstGeom>
          <a:solidFill>
            <a:schemeClr val="bg1"/>
          </a:solidFill>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solidFill>
                <a:schemeClr val="tx1"/>
              </a:solidFill>
            </a:endParaRPr>
          </a:p>
        </p:txBody>
      </p:sp>
      <p:sp>
        <p:nvSpPr>
          <p:cNvPr id="2" name="タイトル 1"/>
          <p:cNvSpPr>
            <a:spLocks noGrp="1"/>
          </p:cNvSpPr>
          <p:nvPr>
            <p:ph type="title"/>
          </p:nvPr>
        </p:nvSpPr>
        <p:spPr/>
        <p:txBody>
          <a:bodyPr>
            <a:normAutofit/>
          </a:bodyPr>
          <a:lstStyle/>
          <a:p>
            <a:r>
              <a:rPr kumimoji="1" lang="ja-JP" altLang="en-US" dirty="0" smtClean="0"/>
              <a:t>吸収線比較</a:t>
            </a:r>
            <a:r>
              <a:rPr lang="en-US" altLang="ja-JP" dirty="0" smtClean="0"/>
              <a:t>-</a:t>
            </a:r>
            <a:r>
              <a:rPr kumimoji="1" lang="ja-JP" altLang="en-US" dirty="0" smtClean="0"/>
              <a:t>高緯度</a:t>
            </a:r>
            <a:endParaRPr kumimoji="1" lang="ja-JP" altLang="en-US" dirty="0"/>
          </a:p>
        </p:txBody>
      </p:sp>
      <p:pic>
        <p:nvPicPr>
          <p:cNvPr id="4" name="コンテンツ プレースホルダ 3" descr="occ37V.jpg"/>
          <p:cNvPicPr>
            <a:picLocks noGrp="1" noChangeAspect="1"/>
          </p:cNvPicPr>
          <p:nvPr>
            <p:ph idx="1"/>
          </p:nvPr>
        </p:nvPicPr>
        <p:blipFill>
          <a:blip r:embed="rId2" cstate="print"/>
          <a:stretch>
            <a:fillRect/>
          </a:stretch>
        </p:blipFill>
        <p:spPr>
          <a:xfrm>
            <a:off x="709967" y="1988840"/>
            <a:ext cx="3127439" cy="2376264"/>
          </a:xfrm>
        </p:spPr>
      </p:pic>
      <p:grpSp>
        <p:nvGrpSpPr>
          <p:cNvPr id="5" name="グループ化 4"/>
          <p:cNvGrpSpPr/>
          <p:nvPr/>
        </p:nvGrpSpPr>
        <p:grpSpPr>
          <a:xfrm>
            <a:off x="4289884" y="4639184"/>
            <a:ext cx="5034644" cy="3784332"/>
            <a:chOff x="620011" y="3154415"/>
            <a:chExt cx="7192349" cy="5571085"/>
          </a:xfrm>
        </p:grpSpPr>
        <p:sp>
          <p:nvSpPr>
            <p:cNvPr id="6" name="パイ 5"/>
            <p:cNvSpPr/>
            <p:nvPr/>
          </p:nvSpPr>
          <p:spPr>
            <a:xfrm>
              <a:off x="2181969" y="4036596"/>
              <a:ext cx="4494029" cy="4688904"/>
            </a:xfrm>
            <a:prstGeom prst="pie">
              <a:avLst>
                <a:gd name="adj1" fmla="val 10478835"/>
                <a:gd name="adj2" fmla="val 313743"/>
              </a:avLst>
            </a:prstGeom>
            <a:solidFill>
              <a:schemeClr val="bg1"/>
            </a:solidFill>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7" name="パイ 6"/>
            <p:cNvSpPr/>
            <p:nvPr/>
          </p:nvSpPr>
          <p:spPr>
            <a:xfrm>
              <a:off x="2608457" y="4509120"/>
              <a:ext cx="3709820" cy="3888432"/>
            </a:xfrm>
            <a:prstGeom prst="pie">
              <a:avLst>
                <a:gd name="adj1" fmla="val 10497776"/>
                <a:gd name="adj2" fmla="val 331577"/>
              </a:avLst>
            </a:prstGeom>
            <a:solidFill>
              <a:schemeClr val="bg1"/>
            </a:solidFill>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cxnSp>
          <p:nvCxnSpPr>
            <p:cNvPr id="8" name="直線矢印コネクタ 7"/>
            <p:cNvCxnSpPr/>
            <p:nvPr/>
          </p:nvCxnSpPr>
          <p:spPr>
            <a:xfrm rot="10800000" flipV="1">
              <a:off x="620011" y="4271649"/>
              <a:ext cx="648071" cy="158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p:nvCxnSpPr>
          <p:spPr>
            <a:xfrm rot="5400000" flipH="1">
              <a:off x="7206601" y="5284960"/>
              <a:ext cx="320528" cy="14401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rot="5400000" flipH="1" flipV="1">
              <a:off x="7308304" y="5301208"/>
              <a:ext cx="360040" cy="7200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正方形/長方形 10"/>
            <p:cNvSpPr/>
            <p:nvPr/>
          </p:nvSpPr>
          <p:spPr>
            <a:xfrm>
              <a:off x="6759134" y="3154415"/>
              <a:ext cx="216024" cy="21602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二等辺三角形 11"/>
            <p:cNvSpPr/>
            <p:nvPr/>
          </p:nvSpPr>
          <p:spPr>
            <a:xfrm rot="5400000">
              <a:off x="6574777" y="3154415"/>
              <a:ext cx="216024" cy="216024"/>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二等辺三角形 12"/>
            <p:cNvSpPr/>
            <p:nvPr/>
          </p:nvSpPr>
          <p:spPr>
            <a:xfrm rot="16200000" flipH="1">
              <a:off x="6948264" y="3154415"/>
              <a:ext cx="216024" cy="216024"/>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 name="直線コネクタ 13"/>
            <p:cNvCxnSpPr/>
            <p:nvPr/>
          </p:nvCxnSpPr>
          <p:spPr>
            <a:xfrm>
              <a:off x="1210689" y="3276038"/>
              <a:ext cx="543609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a:off x="1210689" y="3708086"/>
              <a:ext cx="579613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a:off x="1246185" y="4284150"/>
              <a:ext cx="597666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テキスト ボックス 16"/>
            <p:cNvSpPr txBox="1"/>
            <p:nvPr/>
          </p:nvSpPr>
          <p:spPr>
            <a:xfrm>
              <a:off x="839705" y="3797901"/>
              <a:ext cx="800540" cy="369332"/>
            </a:xfrm>
            <a:prstGeom prst="rect">
              <a:avLst/>
            </a:prstGeom>
            <a:noFill/>
          </p:spPr>
          <p:txBody>
            <a:bodyPr wrap="none" rtlCol="0">
              <a:spAutoFit/>
            </a:bodyPr>
            <a:lstStyle/>
            <a:p>
              <a:r>
                <a:rPr kumimoji="1" lang="en-US" altLang="ja-JP" dirty="0" smtClean="0"/>
                <a:t>To Sun</a:t>
              </a:r>
              <a:endParaRPr kumimoji="1" lang="ja-JP" altLang="en-US" dirty="0"/>
            </a:p>
          </p:txBody>
        </p:sp>
        <p:sp>
          <p:nvSpPr>
            <p:cNvPr id="18" name="正方形/長方形 17"/>
            <p:cNvSpPr/>
            <p:nvPr/>
          </p:nvSpPr>
          <p:spPr>
            <a:xfrm>
              <a:off x="5062609" y="6430943"/>
              <a:ext cx="1984557"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パイ 18"/>
            <p:cNvSpPr/>
            <p:nvPr/>
          </p:nvSpPr>
          <p:spPr>
            <a:xfrm>
              <a:off x="2956292" y="4869160"/>
              <a:ext cx="3039916" cy="3168352"/>
            </a:xfrm>
            <a:prstGeom prst="pie">
              <a:avLst>
                <a:gd name="adj1" fmla="val 10477087"/>
                <a:gd name="adj2" fmla="val 300341"/>
              </a:avLst>
            </a:prstGeom>
            <a:solidFill>
              <a:schemeClr val="bg1"/>
            </a:solidFill>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20" name="図 19" descr="kinsei-chan_face.png"/>
            <p:cNvPicPr>
              <a:picLocks noChangeAspect="1"/>
            </p:cNvPicPr>
            <p:nvPr/>
          </p:nvPicPr>
          <p:blipFill>
            <a:blip r:embed="rId3" cstate="print"/>
            <a:srcRect b="34609"/>
            <a:stretch>
              <a:fillRect/>
            </a:stretch>
          </p:blipFill>
          <p:spPr>
            <a:xfrm>
              <a:off x="3419872" y="5402126"/>
              <a:ext cx="2160240" cy="1987313"/>
            </a:xfrm>
            <a:prstGeom prst="rect">
              <a:avLst/>
            </a:prstGeom>
          </p:spPr>
        </p:pic>
        <p:sp>
          <p:nvSpPr>
            <p:cNvPr id="21" name="正方形/長方形 20"/>
            <p:cNvSpPr/>
            <p:nvPr/>
          </p:nvSpPr>
          <p:spPr>
            <a:xfrm>
              <a:off x="1403648" y="6430942"/>
              <a:ext cx="6408712" cy="10305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p:cNvSpPr/>
            <p:nvPr/>
          </p:nvSpPr>
          <p:spPr>
            <a:xfrm>
              <a:off x="2699792" y="4221088"/>
              <a:ext cx="648072" cy="144016"/>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p:cNvSpPr/>
            <p:nvPr/>
          </p:nvSpPr>
          <p:spPr>
            <a:xfrm>
              <a:off x="5508104" y="4221088"/>
              <a:ext cx="576064" cy="144016"/>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5" name="コンテンツ プレースホルダ 2"/>
          <p:cNvSpPr txBox="1">
            <a:spLocks/>
          </p:cNvSpPr>
          <p:nvPr/>
        </p:nvSpPr>
        <p:spPr>
          <a:xfrm>
            <a:off x="4499992" y="2060848"/>
            <a:ext cx="4258816" cy="2071056"/>
          </a:xfrm>
          <a:prstGeom prst="rect">
            <a:avLst/>
          </a:prstGeom>
        </p:spPr>
        <p:txBody>
          <a:bodyPr vert="horz">
            <a:normAutofit/>
          </a:bodyPr>
          <a:lstStyle/>
          <a:p>
            <a:pPr marL="365760" marR="0" lvl="0" indent="-256032" algn="l" defTabSz="914400" rtl="0" eaLnBrk="1" fontAlgn="auto" latinLnBrk="0" hangingPunct="1">
              <a:lnSpc>
                <a:spcPct val="100000"/>
              </a:lnSpc>
              <a:spcBef>
                <a:spcPts val="300"/>
              </a:spcBef>
              <a:spcAft>
                <a:spcPts val="0"/>
              </a:spcAft>
              <a:buClr>
                <a:schemeClr val="accent3"/>
              </a:buClr>
              <a:buSzTx/>
              <a:buFont typeface="Georgia"/>
              <a:buChar char="•"/>
              <a:tabLst/>
              <a:defRPr/>
            </a:pPr>
            <a:r>
              <a:rPr kumimoji="1" lang="ja-JP" altLang="en-US" sz="2800" b="0" i="0" u="none" strike="noStrike" kern="1200" cap="none" spc="0" normalizeH="0" baseline="0" noProof="0" dirty="0" smtClean="0">
                <a:ln>
                  <a:noFill/>
                </a:ln>
                <a:solidFill>
                  <a:schemeClr val="tx1"/>
                </a:solidFill>
                <a:effectLst/>
                <a:uLnTx/>
                <a:uFillTx/>
                <a:latin typeface="+mn-lt"/>
                <a:ea typeface="+mn-ea"/>
                <a:cs typeface="+mn-cs"/>
              </a:rPr>
              <a:t>高緯度の解析には </a:t>
            </a:r>
            <a:r>
              <a:rPr kumimoji="1" lang="en-US" altLang="ja-JP" sz="2800" b="0" i="0" u="none" strike="noStrike" kern="1200" cap="none" spc="0" normalizeH="0" baseline="0" noProof="0" dirty="0" smtClean="0">
                <a:ln>
                  <a:noFill/>
                </a:ln>
                <a:solidFill>
                  <a:schemeClr val="tx1"/>
                </a:solidFill>
                <a:effectLst/>
                <a:uLnTx/>
                <a:uFillTx/>
                <a:latin typeface="+mn-lt"/>
                <a:ea typeface="+mn-ea"/>
                <a:cs typeface="+mn-cs"/>
              </a:rPr>
              <a:t>Venus Express SOIR</a:t>
            </a:r>
            <a:r>
              <a:rPr kumimoji="1" lang="ja-JP" altLang="en-US" sz="2800" b="0" i="0" u="none" strike="noStrike" kern="1200" cap="none" spc="0" normalizeH="0" baseline="0" noProof="0" dirty="0" smtClean="0">
                <a:ln>
                  <a:noFill/>
                </a:ln>
                <a:solidFill>
                  <a:schemeClr val="tx1"/>
                </a:solidFill>
                <a:effectLst/>
                <a:uLnTx/>
                <a:uFillTx/>
                <a:latin typeface="+mn-lt"/>
                <a:ea typeface="+mn-ea"/>
                <a:cs typeface="+mn-cs"/>
              </a:rPr>
              <a:t>観測結果を使う</a:t>
            </a:r>
            <a:endParaRPr kumimoji="1" lang="en-US" altLang="ja-JP" sz="2800" b="0" i="0" u="none" strike="noStrike" kern="1200" cap="none" spc="0" normalizeH="0" baseline="0" noProof="0" dirty="0" smtClean="0">
              <a:ln>
                <a:noFill/>
              </a:ln>
              <a:solidFill>
                <a:schemeClr val="tx1"/>
              </a:solidFill>
              <a:effectLst/>
              <a:uLnTx/>
              <a:uFillTx/>
              <a:latin typeface="+mn-lt"/>
              <a:ea typeface="+mn-ea"/>
              <a:cs typeface="+mn-cs"/>
            </a:endParaRPr>
          </a:p>
          <a:p>
            <a:pPr marL="658368" marR="0" lvl="1" indent="-246888" algn="l" defTabSz="914400" rtl="0" eaLnBrk="1" fontAlgn="auto" latinLnBrk="0" hangingPunct="1">
              <a:lnSpc>
                <a:spcPct val="100000"/>
              </a:lnSpc>
              <a:spcBef>
                <a:spcPts val="300"/>
              </a:spcBef>
              <a:spcAft>
                <a:spcPts val="0"/>
              </a:spcAft>
              <a:buClr>
                <a:schemeClr val="accent2"/>
              </a:buClr>
              <a:buSzTx/>
              <a:buFont typeface="Georgia"/>
              <a:buChar char="▫"/>
              <a:tabLst/>
              <a:defRPr/>
            </a:pPr>
            <a:r>
              <a:rPr kumimoji="1" lang="ja-JP" altLang="en-US" sz="1700" b="0" i="0" u="none" strike="noStrike" kern="1200" cap="none" spc="0" normalizeH="0" baseline="0" noProof="0" dirty="0" smtClean="0">
                <a:ln>
                  <a:noFill/>
                </a:ln>
                <a:solidFill>
                  <a:schemeClr val="tx1"/>
                </a:solidFill>
                <a:effectLst/>
                <a:uLnTx/>
                <a:uFillTx/>
                <a:latin typeface="+mn-lt"/>
                <a:ea typeface="+mn-ea"/>
                <a:cs typeface="+mn-cs"/>
              </a:rPr>
              <a:t>データ取得・扱い方を学ぶためにベルギーに行ってきます</a:t>
            </a:r>
            <a:endParaRPr kumimoji="1" lang="en-US" altLang="ja-JP" sz="17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26" name="図 25" descr="Beltaux.jpg"/>
          <p:cNvPicPr>
            <a:picLocks noChangeAspect="1"/>
          </p:cNvPicPr>
          <p:nvPr/>
        </p:nvPicPr>
        <p:blipFill>
          <a:blip r:embed="rId4" cstate="print"/>
          <a:stretch>
            <a:fillRect/>
          </a:stretch>
        </p:blipFill>
        <p:spPr>
          <a:xfrm>
            <a:off x="885640" y="4365104"/>
            <a:ext cx="3129381" cy="2492896"/>
          </a:xfrm>
          <a:prstGeom prst="rect">
            <a:avLst/>
          </a:prstGeom>
        </p:spPr>
      </p:pic>
      <p:sp>
        <p:nvSpPr>
          <p:cNvPr id="27" name="円弧 26"/>
          <p:cNvSpPr/>
          <p:nvPr/>
        </p:nvSpPr>
        <p:spPr>
          <a:xfrm>
            <a:off x="6213670" y="4235602"/>
            <a:ext cx="2843808" cy="3888432"/>
          </a:xfrm>
          <a:prstGeom prst="arc">
            <a:avLst>
              <a:gd name="adj1" fmla="val 18056299"/>
              <a:gd name="adj2" fmla="val 21593430"/>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contents</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金星雲</a:t>
            </a:r>
            <a:endParaRPr lang="en-US" altLang="ja-JP" dirty="0" smtClean="0">
              <a:solidFill>
                <a:schemeClr val="tx1"/>
              </a:solidFill>
            </a:endParaRPr>
          </a:p>
          <a:p>
            <a:r>
              <a:rPr lang="ja-JP" altLang="en-US" dirty="0" smtClean="0"/>
              <a:t>金星雲モデル</a:t>
            </a:r>
            <a:endParaRPr lang="en-US" altLang="ja-JP" dirty="0" smtClean="0"/>
          </a:p>
          <a:p>
            <a:pPr lvl="1"/>
            <a:r>
              <a:rPr kumimoji="1" lang="ja-JP" altLang="en-US" dirty="0" smtClean="0">
                <a:solidFill>
                  <a:schemeClr val="tx1"/>
                </a:solidFill>
              </a:rPr>
              <a:t>重要性、使い道</a:t>
            </a:r>
            <a:endParaRPr kumimoji="1" lang="en-US" altLang="ja-JP" dirty="0" smtClean="0">
              <a:solidFill>
                <a:schemeClr val="tx1"/>
              </a:solidFill>
            </a:endParaRPr>
          </a:p>
          <a:p>
            <a:pPr lvl="1"/>
            <a:r>
              <a:rPr kumimoji="1" lang="en-US" altLang="ja-JP" dirty="0" smtClean="0">
                <a:solidFill>
                  <a:schemeClr val="tx1"/>
                </a:solidFill>
              </a:rPr>
              <a:t>Pollack</a:t>
            </a:r>
            <a:r>
              <a:rPr lang="ja-JP" altLang="en-US" dirty="0" smtClean="0">
                <a:solidFill>
                  <a:schemeClr val="tx1"/>
                </a:solidFill>
              </a:rPr>
              <a:t>モデルとその改善すべき点</a:t>
            </a:r>
            <a:endParaRPr lang="en-US" altLang="ja-JP" dirty="0" smtClean="0">
              <a:solidFill>
                <a:schemeClr val="tx1"/>
              </a:solidFill>
            </a:endParaRPr>
          </a:p>
          <a:p>
            <a:r>
              <a:rPr lang="ja-JP" altLang="en-US" dirty="0" smtClean="0"/>
              <a:t>金星雲モデル改善計画</a:t>
            </a:r>
            <a:endParaRPr lang="en-US" altLang="ja-JP" dirty="0" smtClean="0"/>
          </a:p>
          <a:p>
            <a:endParaRPr kumimoji="1" lang="ja-JP" altLang="en-US" dirty="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13584" y="2996952"/>
            <a:ext cx="1522512" cy="1066800"/>
          </a:xfrm>
        </p:spPr>
        <p:txBody>
          <a:bodyPr/>
          <a:lstStyle/>
          <a:p>
            <a:r>
              <a:rPr kumimoji="1" lang="en-US" altLang="ja-JP" dirty="0" smtClean="0"/>
              <a:t>END</a:t>
            </a:r>
            <a:endParaRPr kumimoji="1" lang="ja-JP" altLang="en-US" dirty="0"/>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N.jpg"/>
          <p:cNvPicPr>
            <a:picLocks noChangeAspect="1"/>
          </p:cNvPicPr>
          <p:nvPr/>
        </p:nvPicPr>
        <p:blipFill>
          <a:blip r:embed="rId2" cstate="print"/>
          <a:srcRect r="6276"/>
          <a:stretch>
            <a:fillRect/>
          </a:stretch>
        </p:blipFill>
        <p:spPr>
          <a:xfrm>
            <a:off x="4644008" y="1844824"/>
            <a:ext cx="3888432" cy="3340760"/>
          </a:xfrm>
          <a:prstGeom prst="rect">
            <a:avLst/>
          </a:prstGeom>
        </p:spPr>
      </p:pic>
      <p:sp>
        <p:nvSpPr>
          <p:cNvPr id="2" name="タイトル 1"/>
          <p:cNvSpPr>
            <a:spLocks noGrp="1"/>
          </p:cNvSpPr>
          <p:nvPr>
            <p:ph type="title"/>
          </p:nvPr>
        </p:nvSpPr>
        <p:spPr>
          <a:xfrm>
            <a:off x="539552" y="404664"/>
            <a:ext cx="8229600" cy="1143000"/>
          </a:xfrm>
        </p:spPr>
        <p:txBody>
          <a:bodyPr/>
          <a:lstStyle/>
          <a:p>
            <a:r>
              <a:rPr lang="ja-JP" altLang="en-US" dirty="0" smtClean="0"/>
              <a:t>金星雲</a:t>
            </a:r>
            <a:endParaRPr kumimoji="1" lang="ja-JP" altLang="en-US" dirty="0"/>
          </a:p>
        </p:txBody>
      </p:sp>
      <p:sp>
        <p:nvSpPr>
          <p:cNvPr id="7" name="Text Box 10"/>
          <p:cNvSpPr txBox="1">
            <a:spLocks noChangeArrowheads="1"/>
          </p:cNvSpPr>
          <p:nvPr/>
        </p:nvSpPr>
        <p:spPr bwMode="auto">
          <a:xfrm>
            <a:off x="5364088" y="5157192"/>
            <a:ext cx="2899640" cy="646331"/>
          </a:xfrm>
          <a:prstGeom prst="rect">
            <a:avLst/>
          </a:prstGeom>
          <a:noFill/>
          <a:ln w="9525">
            <a:noFill/>
            <a:miter lim="800000"/>
            <a:headEnd/>
            <a:tailEnd/>
          </a:ln>
        </p:spPr>
        <p:txBody>
          <a:bodyPr wrap="none">
            <a:spAutoFit/>
          </a:bodyPr>
          <a:lstStyle/>
          <a:p>
            <a:r>
              <a:rPr lang="en-US" altLang="ja-JP" sz="1200" b="1" dirty="0" smtClean="0">
                <a:ea typeface="+mj-ea"/>
              </a:rPr>
              <a:t>Fig.1 vertical distribution of particles</a:t>
            </a:r>
            <a:r>
              <a:rPr lang="ja-JP" altLang="en-US" sz="1200" b="1" dirty="0" smtClean="0">
                <a:ea typeface="+mj-ea"/>
              </a:rPr>
              <a:t> </a:t>
            </a:r>
            <a:endParaRPr lang="en-US" altLang="ja-JP" sz="1200" b="1" dirty="0" smtClean="0">
              <a:ea typeface="+mj-ea"/>
            </a:endParaRPr>
          </a:p>
          <a:p>
            <a:r>
              <a:rPr lang="en-US" altLang="ja-JP" sz="1200" b="1" dirty="0" smtClean="0">
                <a:ea typeface="+mj-ea"/>
              </a:rPr>
              <a:t>         observed by Pioneer Venus. </a:t>
            </a:r>
            <a:endParaRPr lang="ja-JP" altLang="en-US" sz="1200" b="1" dirty="0">
              <a:ea typeface="+mj-ea"/>
            </a:endParaRPr>
          </a:p>
          <a:p>
            <a:r>
              <a:rPr lang="en-US" altLang="ja-JP" sz="1200" b="1" dirty="0" smtClean="0">
                <a:ea typeface="+mj-ea"/>
              </a:rPr>
              <a:t>        [ </a:t>
            </a:r>
            <a:r>
              <a:rPr lang="en-US" altLang="ja-JP" sz="1200" b="1" dirty="0">
                <a:ea typeface="+mj-ea"/>
              </a:rPr>
              <a:t>Knollenberg &amp; </a:t>
            </a:r>
            <a:r>
              <a:rPr lang="en-US" altLang="ja-JP" sz="1200" b="1" dirty="0" err="1">
                <a:ea typeface="+mj-ea"/>
              </a:rPr>
              <a:t>Hunten</a:t>
            </a:r>
            <a:r>
              <a:rPr lang="en-US" altLang="ja-JP" sz="1200" b="1" dirty="0">
                <a:ea typeface="+mj-ea"/>
              </a:rPr>
              <a:t>, 1980 ]</a:t>
            </a:r>
          </a:p>
        </p:txBody>
      </p:sp>
      <p:sp>
        <p:nvSpPr>
          <p:cNvPr id="8" name="円/楕円 7"/>
          <p:cNvSpPr/>
          <p:nvPr/>
        </p:nvSpPr>
        <p:spPr>
          <a:xfrm>
            <a:off x="7524328" y="2276872"/>
            <a:ext cx="928694" cy="3600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円/楕円 8"/>
          <p:cNvSpPr/>
          <p:nvPr/>
        </p:nvSpPr>
        <p:spPr>
          <a:xfrm>
            <a:off x="6156176" y="2248709"/>
            <a:ext cx="928694" cy="28575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円/楕円 9"/>
          <p:cNvSpPr/>
          <p:nvPr/>
        </p:nvSpPr>
        <p:spPr>
          <a:xfrm>
            <a:off x="5740716" y="2650767"/>
            <a:ext cx="928694" cy="28575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コンテンツ プレースホルダ 2"/>
          <p:cNvSpPr>
            <a:spLocks noGrp="1"/>
          </p:cNvSpPr>
          <p:nvPr>
            <p:ph idx="1"/>
          </p:nvPr>
        </p:nvSpPr>
        <p:spPr>
          <a:xfrm>
            <a:off x="35496" y="1412776"/>
            <a:ext cx="4536504" cy="5184576"/>
          </a:xfrm>
        </p:spPr>
        <p:txBody>
          <a:bodyPr>
            <a:normAutofit/>
          </a:bodyPr>
          <a:lstStyle/>
          <a:p>
            <a:r>
              <a:rPr lang="ja-JP" altLang="en-US" sz="2000" dirty="0" smtClean="0">
                <a:ea typeface="+mj-ea"/>
              </a:rPr>
              <a:t>主成分：硫酸</a:t>
            </a:r>
            <a:endParaRPr lang="en-US" altLang="ja-JP" sz="1800" dirty="0" smtClean="0">
              <a:ea typeface="+mj-ea"/>
            </a:endParaRPr>
          </a:p>
          <a:p>
            <a:r>
              <a:rPr lang="en-US" altLang="ja-JP" sz="2000" dirty="0" smtClean="0">
                <a:ea typeface="+mj-ea"/>
              </a:rPr>
              <a:t>3 </a:t>
            </a:r>
            <a:r>
              <a:rPr lang="ja-JP" altLang="en-US" sz="2000" dirty="0" smtClean="0">
                <a:latin typeface="+mn-ea"/>
              </a:rPr>
              <a:t>種類の雲粒子が存在</a:t>
            </a:r>
            <a:endParaRPr lang="en-US" altLang="ja-JP" sz="2000" dirty="0" smtClean="0">
              <a:latin typeface="+mn-ea"/>
            </a:endParaRPr>
          </a:p>
          <a:p>
            <a:pPr lvl="1"/>
            <a:r>
              <a:rPr lang="en-US" altLang="ja-JP" sz="2000" dirty="0" smtClean="0">
                <a:solidFill>
                  <a:schemeClr val="tx1"/>
                </a:solidFill>
                <a:ea typeface="+mj-ea"/>
              </a:rPr>
              <a:t>mo</a:t>
            </a:r>
            <a:r>
              <a:rPr kumimoji="1" lang="en-US" altLang="ja-JP" sz="2000" dirty="0" smtClean="0">
                <a:solidFill>
                  <a:schemeClr val="tx1"/>
                </a:solidFill>
                <a:ea typeface="+mj-ea"/>
              </a:rPr>
              <a:t>de1</a:t>
            </a:r>
          </a:p>
          <a:p>
            <a:pPr lvl="2"/>
            <a:r>
              <a:rPr lang="ja-JP" altLang="en-US" sz="1400" dirty="0" smtClean="0">
                <a:solidFill>
                  <a:schemeClr val="tx1"/>
                </a:solidFill>
                <a:latin typeface="+mn-ea"/>
              </a:rPr>
              <a:t>半径</a:t>
            </a:r>
            <a:r>
              <a:rPr kumimoji="1" lang="ja-JP" altLang="en-US" sz="1400" dirty="0" smtClean="0">
                <a:solidFill>
                  <a:schemeClr val="tx1"/>
                </a:solidFill>
                <a:ea typeface="+mj-ea"/>
              </a:rPr>
              <a:t> </a:t>
            </a:r>
            <a:r>
              <a:rPr kumimoji="1" lang="en-US" altLang="ja-JP" sz="1400" dirty="0" smtClean="0">
                <a:solidFill>
                  <a:schemeClr val="tx1"/>
                </a:solidFill>
                <a:ea typeface="+mj-ea"/>
              </a:rPr>
              <a:t>0.25 – 0.4 </a:t>
            </a:r>
            <a:r>
              <a:rPr kumimoji="1" lang="en-US" altLang="ja-JP" sz="1400" dirty="0" err="1" smtClean="0">
                <a:solidFill>
                  <a:schemeClr val="tx1"/>
                </a:solidFill>
                <a:ea typeface="+mj-ea"/>
              </a:rPr>
              <a:t>μm</a:t>
            </a:r>
            <a:endParaRPr lang="en-US" altLang="ja-JP" sz="1400" dirty="0" smtClean="0">
              <a:solidFill>
                <a:schemeClr val="tx1"/>
              </a:solidFill>
              <a:ea typeface="+mj-ea"/>
            </a:endParaRPr>
          </a:p>
          <a:p>
            <a:pPr lvl="2"/>
            <a:r>
              <a:rPr lang="ja-JP" altLang="en-US" sz="1400" dirty="0" smtClean="0">
                <a:solidFill>
                  <a:schemeClr val="tx1"/>
                </a:solidFill>
              </a:rPr>
              <a:t>どの高度にも存在する</a:t>
            </a:r>
            <a:endParaRPr lang="en-US" altLang="ja-JP" sz="1400" dirty="0" smtClean="0">
              <a:solidFill>
                <a:schemeClr val="tx1"/>
              </a:solidFill>
            </a:endParaRPr>
          </a:p>
          <a:p>
            <a:pPr lvl="1"/>
            <a:r>
              <a:rPr lang="en-US" altLang="ja-JP" sz="2000" dirty="0" smtClean="0">
                <a:solidFill>
                  <a:schemeClr val="tx1"/>
                </a:solidFill>
                <a:ea typeface="+mj-ea"/>
              </a:rPr>
              <a:t>mode2</a:t>
            </a:r>
          </a:p>
          <a:p>
            <a:pPr lvl="2"/>
            <a:r>
              <a:rPr lang="ja-JP" altLang="en-US" sz="1400" dirty="0" smtClean="0">
                <a:solidFill>
                  <a:schemeClr val="tx1"/>
                </a:solidFill>
                <a:latin typeface="+mn-ea"/>
              </a:rPr>
              <a:t>半径～</a:t>
            </a:r>
            <a:r>
              <a:rPr lang="en-US" altLang="ja-JP" sz="1400" dirty="0" smtClean="0">
                <a:solidFill>
                  <a:schemeClr val="tx1"/>
                </a:solidFill>
                <a:ea typeface="+mj-ea"/>
              </a:rPr>
              <a:t>1 µm </a:t>
            </a:r>
          </a:p>
          <a:p>
            <a:pPr lvl="2"/>
            <a:r>
              <a:rPr lang="ja-JP" altLang="en-US" sz="1400" dirty="0" smtClean="0">
                <a:solidFill>
                  <a:schemeClr val="tx1"/>
                </a:solidFill>
                <a:latin typeface="+mn-ea"/>
              </a:rPr>
              <a:t>どの高度にも存在する</a:t>
            </a:r>
            <a:endParaRPr lang="en-US" altLang="ja-JP" sz="1400" dirty="0" smtClean="0">
              <a:solidFill>
                <a:schemeClr val="tx1"/>
              </a:solidFill>
              <a:latin typeface="+mn-ea"/>
            </a:endParaRPr>
          </a:p>
          <a:p>
            <a:pPr lvl="2"/>
            <a:r>
              <a:rPr lang="en-US" altLang="ja-JP" sz="1400" dirty="0" smtClean="0">
                <a:solidFill>
                  <a:schemeClr val="tx1"/>
                </a:solidFill>
                <a:ea typeface="+mj-ea"/>
              </a:rPr>
              <a:t>H2SO4</a:t>
            </a:r>
            <a:r>
              <a:rPr lang="ja-JP" altLang="en-US" sz="1400" dirty="0" smtClean="0">
                <a:solidFill>
                  <a:schemeClr val="tx1"/>
                </a:solidFill>
                <a:ea typeface="+mj-ea"/>
              </a:rPr>
              <a:t>　</a:t>
            </a:r>
            <a:r>
              <a:rPr lang="ja-JP" altLang="en-US" sz="1400" dirty="0" smtClean="0">
                <a:solidFill>
                  <a:schemeClr val="tx1"/>
                </a:solidFill>
                <a:latin typeface="+mn-ea"/>
              </a:rPr>
              <a:t>液滴</a:t>
            </a:r>
            <a:endParaRPr lang="en-US" altLang="ja-JP" sz="1400" dirty="0" smtClean="0">
              <a:solidFill>
                <a:schemeClr val="tx1"/>
              </a:solidFill>
              <a:latin typeface="+mn-ea"/>
            </a:endParaRPr>
          </a:p>
          <a:p>
            <a:pPr lvl="1"/>
            <a:r>
              <a:rPr lang="en-US" altLang="ja-JP" sz="2000" dirty="0" smtClean="0">
                <a:solidFill>
                  <a:schemeClr val="tx1"/>
                </a:solidFill>
                <a:ea typeface="+mj-ea"/>
              </a:rPr>
              <a:t>mode3</a:t>
            </a:r>
          </a:p>
          <a:p>
            <a:pPr lvl="2"/>
            <a:r>
              <a:rPr lang="ja-JP" altLang="en-US" sz="1400" dirty="0" smtClean="0">
                <a:solidFill>
                  <a:schemeClr val="tx1"/>
                </a:solidFill>
                <a:latin typeface="+mn-ea"/>
              </a:rPr>
              <a:t>半径</a:t>
            </a:r>
            <a:r>
              <a:rPr kumimoji="1" lang="ja-JP" altLang="en-US" sz="1400" dirty="0" smtClean="0">
                <a:solidFill>
                  <a:schemeClr val="tx1"/>
                </a:solidFill>
                <a:latin typeface="+mn-ea"/>
              </a:rPr>
              <a:t> ～</a:t>
            </a:r>
            <a:r>
              <a:rPr kumimoji="1" lang="en-US" altLang="ja-JP" sz="1400" dirty="0" smtClean="0">
                <a:solidFill>
                  <a:schemeClr val="tx1"/>
                </a:solidFill>
                <a:ea typeface="+mj-ea"/>
              </a:rPr>
              <a:t>3.85 </a:t>
            </a:r>
            <a:r>
              <a:rPr kumimoji="1" lang="en-US" altLang="ja-JP" sz="1400" dirty="0" err="1" smtClean="0">
                <a:solidFill>
                  <a:schemeClr val="tx1"/>
                </a:solidFill>
                <a:ea typeface="+mj-ea"/>
              </a:rPr>
              <a:t>μm</a:t>
            </a:r>
            <a:endParaRPr kumimoji="1" lang="en-US" altLang="ja-JP" sz="1400" dirty="0" smtClean="0">
              <a:solidFill>
                <a:schemeClr val="tx1"/>
              </a:solidFill>
              <a:ea typeface="+mj-ea"/>
            </a:endParaRPr>
          </a:p>
          <a:p>
            <a:pPr lvl="2"/>
            <a:r>
              <a:rPr lang="ja-JP" altLang="en-US" sz="1400" dirty="0" smtClean="0">
                <a:solidFill>
                  <a:schemeClr val="tx1"/>
                </a:solidFill>
              </a:rPr>
              <a:t>上層には存在しない</a:t>
            </a:r>
            <a:endParaRPr lang="en-US" altLang="ja-JP" sz="1400" dirty="0" smtClean="0">
              <a:solidFill>
                <a:schemeClr val="tx1"/>
              </a:solidFill>
            </a:endParaRPr>
          </a:p>
          <a:p>
            <a:pPr lvl="2"/>
            <a:r>
              <a:rPr lang="ja-JP" altLang="en-US" sz="1400" dirty="0" smtClean="0">
                <a:solidFill>
                  <a:schemeClr val="tx1"/>
                </a:solidFill>
              </a:rPr>
              <a:t>固体（塩化物・</a:t>
            </a:r>
            <a:r>
              <a:rPr lang="en-US" altLang="ja-JP" sz="1400" dirty="0" smtClean="0">
                <a:solidFill>
                  <a:schemeClr val="tx1"/>
                </a:solidFill>
              </a:rPr>
              <a:t>NOHSO</a:t>
            </a:r>
            <a:r>
              <a:rPr lang="en-US" altLang="ja-JP" sz="1400" baseline="-25000" dirty="0" smtClean="0">
                <a:solidFill>
                  <a:schemeClr val="tx1"/>
                </a:solidFill>
              </a:rPr>
              <a:t>4</a:t>
            </a:r>
            <a:r>
              <a:rPr lang="ja-JP" altLang="en-US" sz="1400" dirty="0" smtClean="0">
                <a:solidFill>
                  <a:schemeClr val="tx1"/>
                </a:solidFill>
              </a:rPr>
              <a:t>）</a:t>
            </a:r>
            <a:r>
              <a:rPr lang="en-US" altLang="ja-JP" sz="1400" dirty="0" smtClean="0">
                <a:solidFill>
                  <a:schemeClr val="tx1"/>
                </a:solidFill>
              </a:rPr>
              <a:t>?</a:t>
            </a:r>
            <a:r>
              <a:rPr lang="ja-JP" altLang="en-US" sz="1400" dirty="0" smtClean="0">
                <a:solidFill>
                  <a:schemeClr val="tx1"/>
                </a:solidFill>
              </a:rPr>
              <a:t>・</a:t>
            </a:r>
            <a:r>
              <a:rPr lang="en-US" altLang="ja-JP" sz="1400" dirty="0" smtClean="0">
                <a:solidFill>
                  <a:schemeClr val="tx1"/>
                </a:solidFill>
              </a:rPr>
              <a:t>mode2 </a:t>
            </a:r>
            <a:r>
              <a:rPr lang="ja-JP" altLang="en-US" sz="1400" dirty="0" smtClean="0">
                <a:solidFill>
                  <a:schemeClr val="tx1"/>
                </a:solidFill>
              </a:rPr>
              <a:t>が成長したもの</a:t>
            </a:r>
            <a:r>
              <a:rPr lang="en-US" altLang="ja-JP" sz="1400" dirty="0" smtClean="0">
                <a:solidFill>
                  <a:schemeClr val="tx1"/>
                </a:solidFill>
              </a:rPr>
              <a:t>?</a:t>
            </a:r>
            <a:endParaRPr lang="en-US" altLang="ja-JP" sz="1400" dirty="0" smtClean="0">
              <a:solidFill>
                <a:schemeClr val="tx1"/>
              </a:solidFill>
              <a:ea typeface="+mj-ea"/>
            </a:endParaRPr>
          </a:p>
          <a:p>
            <a:pPr lvl="1"/>
            <a:endParaRPr kumimoji="1" lang="en-US" altLang="ja-JP" sz="2000" dirty="0" smtClean="0">
              <a:solidFill>
                <a:schemeClr val="tx1"/>
              </a:solidFill>
              <a:ea typeface="+mj-ea"/>
            </a:endParaRPr>
          </a:p>
        </p:txBody>
      </p:sp>
      <p:cxnSp>
        <p:nvCxnSpPr>
          <p:cNvPr id="12" name="直線矢印コネクタ 11"/>
          <p:cNvCxnSpPr/>
          <p:nvPr/>
        </p:nvCxnSpPr>
        <p:spPr>
          <a:xfrm>
            <a:off x="3995936" y="2348880"/>
            <a:ext cx="0" cy="18002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3" name="テキスト ボックス 12"/>
          <p:cNvSpPr txBox="1"/>
          <p:nvPr/>
        </p:nvSpPr>
        <p:spPr>
          <a:xfrm>
            <a:off x="3635896" y="1772816"/>
            <a:ext cx="716863" cy="369332"/>
          </a:xfrm>
          <a:prstGeom prst="rect">
            <a:avLst/>
          </a:prstGeom>
          <a:noFill/>
        </p:spPr>
        <p:txBody>
          <a:bodyPr wrap="none" rtlCol="0">
            <a:spAutoFit/>
          </a:bodyPr>
          <a:lstStyle/>
          <a:p>
            <a:r>
              <a:rPr kumimoji="1" lang="en-US" altLang="ja-JP" dirty="0" smtClean="0"/>
              <a:t>small</a:t>
            </a:r>
            <a:endParaRPr kumimoji="1" lang="ja-JP" altLang="en-US" dirty="0"/>
          </a:p>
        </p:txBody>
      </p:sp>
      <p:sp>
        <p:nvSpPr>
          <p:cNvPr id="14" name="テキスト ボックス 13"/>
          <p:cNvSpPr txBox="1"/>
          <p:nvPr/>
        </p:nvSpPr>
        <p:spPr>
          <a:xfrm>
            <a:off x="3779912" y="4437112"/>
            <a:ext cx="495649" cy="369332"/>
          </a:xfrm>
          <a:prstGeom prst="rect">
            <a:avLst/>
          </a:prstGeom>
          <a:noFill/>
        </p:spPr>
        <p:txBody>
          <a:bodyPr wrap="none" rtlCol="0">
            <a:spAutoFit/>
          </a:bodyPr>
          <a:lstStyle/>
          <a:p>
            <a:r>
              <a:rPr kumimoji="1" lang="en-US" altLang="ja-JP" dirty="0" smtClean="0"/>
              <a:t>big</a:t>
            </a:r>
            <a:endParaRPr kumimoji="1" lang="ja-JP" altLang="en-US" dirty="0"/>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18864" y="404664"/>
            <a:ext cx="8229600" cy="1143000"/>
          </a:xfrm>
        </p:spPr>
        <p:txBody>
          <a:bodyPr/>
          <a:lstStyle/>
          <a:p>
            <a:r>
              <a:rPr kumimoji="1" lang="ja-JP" altLang="en-US" dirty="0" smtClean="0"/>
              <a:t>金星雲</a:t>
            </a:r>
            <a:endParaRPr kumimoji="1" lang="ja-JP" altLang="en-US" dirty="0"/>
          </a:p>
        </p:txBody>
      </p:sp>
      <p:pic>
        <p:nvPicPr>
          <p:cNvPr id="4" name="図 3" descr="N.jpg"/>
          <p:cNvPicPr>
            <a:picLocks noChangeAspect="1"/>
          </p:cNvPicPr>
          <p:nvPr/>
        </p:nvPicPr>
        <p:blipFill>
          <a:blip r:embed="rId2" cstate="print"/>
          <a:stretch>
            <a:fillRect/>
          </a:stretch>
        </p:blipFill>
        <p:spPr>
          <a:xfrm>
            <a:off x="4743666" y="1888440"/>
            <a:ext cx="4148814" cy="3340760"/>
          </a:xfrm>
          <a:prstGeom prst="rect">
            <a:avLst/>
          </a:prstGeom>
        </p:spPr>
      </p:pic>
      <p:sp>
        <p:nvSpPr>
          <p:cNvPr id="10" name="Text Box 10"/>
          <p:cNvSpPr txBox="1">
            <a:spLocks noChangeArrowheads="1"/>
          </p:cNvSpPr>
          <p:nvPr/>
        </p:nvSpPr>
        <p:spPr bwMode="auto">
          <a:xfrm>
            <a:off x="5436096" y="5301208"/>
            <a:ext cx="2899640" cy="646331"/>
          </a:xfrm>
          <a:prstGeom prst="rect">
            <a:avLst/>
          </a:prstGeom>
          <a:noFill/>
          <a:ln w="9525">
            <a:noFill/>
            <a:miter lim="800000"/>
            <a:headEnd/>
            <a:tailEnd/>
          </a:ln>
        </p:spPr>
        <p:txBody>
          <a:bodyPr wrap="none">
            <a:spAutoFit/>
          </a:bodyPr>
          <a:lstStyle/>
          <a:p>
            <a:r>
              <a:rPr lang="en-US" altLang="ja-JP" sz="1200" b="1" dirty="0" smtClean="0">
                <a:ea typeface="+mj-ea"/>
              </a:rPr>
              <a:t>Fig.2 vertical distribution of particles</a:t>
            </a:r>
            <a:r>
              <a:rPr lang="ja-JP" altLang="en-US" sz="1200" b="1" dirty="0" smtClean="0">
                <a:ea typeface="+mj-ea"/>
              </a:rPr>
              <a:t> </a:t>
            </a:r>
            <a:endParaRPr lang="en-US" altLang="ja-JP" sz="1200" b="1" dirty="0" smtClean="0">
              <a:ea typeface="+mj-ea"/>
            </a:endParaRPr>
          </a:p>
          <a:p>
            <a:r>
              <a:rPr lang="en-US" altLang="ja-JP" sz="1200" b="1" dirty="0" smtClean="0">
                <a:ea typeface="+mj-ea"/>
              </a:rPr>
              <a:t>         observed by Pioneer Venus. </a:t>
            </a:r>
            <a:endParaRPr lang="ja-JP" altLang="en-US" sz="1200" b="1" dirty="0">
              <a:ea typeface="+mj-ea"/>
            </a:endParaRPr>
          </a:p>
          <a:p>
            <a:r>
              <a:rPr lang="en-US" altLang="ja-JP" sz="1200" b="1" dirty="0" smtClean="0">
                <a:ea typeface="+mj-ea"/>
              </a:rPr>
              <a:t>        [ </a:t>
            </a:r>
            <a:r>
              <a:rPr lang="en-US" altLang="ja-JP" sz="1200" b="1" dirty="0">
                <a:ea typeface="+mj-ea"/>
              </a:rPr>
              <a:t>Knollenberg &amp; </a:t>
            </a:r>
            <a:r>
              <a:rPr lang="en-US" altLang="ja-JP" sz="1200" b="1" dirty="0" err="1">
                <a:ea typeface="+mj-ea"/>
              </a:rPr>
              <a:t>Hunten</a:t>
            </a:r>
            <a:r>
              <a:rPr lang="en-US" altLang="ja-JP" sz="1200" b="1" dirty="0">
                <a:ea typeface="+mj-ea"/>
              </a:rPr>
              <a:t>, 1980 ]</a:t>
            </a:r>
          </a:p>
        </p:txBody>
      </p:sp>
      <p:cxnSp>
        <p:nvCxnSpPr>
          <p:cNvPr id="12" name="直線コネクタ 11"/>
          <p:cNvCxnSpPr/>
          <p:nvPr/>
        </p:nvCxnSpPr>
        <p:spPr>
          <a:xfrm>
            <a:off x="43342" y="3284984"/>
            <a:ext cx="8812626" cy="0"/>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a:off x="43342" y="3645024"/>
            <a:ext cx="8812626" cy="0"/>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a:off x="35496" y="4005064"/>
            <a:ext cx="8820472" cy="0"/>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a:off x="77250" y="2420888"/>
            <a:ext cx="8778718" cy="0"/>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cxnSp>
        <p:nvCxnSpPr>
          <p:cNvPr id="17" name="直線矢印コネクタ 16"/>
          <p:cNvCxnSpPr/>
          <p:nvPr/>
        </p:nvCxnSpPr>
        <p:spPr>
          <a:xfrm rot="5400000" flipH="1" flipV="1">
            <a:off x="4392377" y="2023653"/>
            <a:ext cx="792882"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a:off x="296489" y="1776298"/>
            <a:ext cx="1323183" cy="646331"/>
          </a:xfrm>
          <a:prstGeom prst="rect">
            <a:avLst/>
          </a:prstGeom>
          <a:noFill/>
        </p:spPr>
        <p:txBody>
          <a:bodyPr wrap="none" rtlCol="0">
            <a:spAutoFit/>
          </a:bodyPr>
          <a:lstStyle/>
          <a:p>
            <a:r>
              <a:rPr lang="ja-JP" altLang="en-US" dirty="0" err="1" smtClean="0">
                <a:latin typeface="+mn-ea"/>
              </a:rPr>
              <a:t>もや</a:t>
            </a:r>
            <a:r>
              <a:rPr lang="ja-JP" altLang="en-US" dirty="0" smtClean="0">
                <a:latin typeface="+mn-ea"/>
              </a:rPr>
              <a:t>層</a:t>
            </a:r>
            <a:endParaRPr kumimoji="1" lang="en-US" altLang="ja-JP" dirty="0" smtClean="0">
              <a:latin typeface="+mn-ea"/>
            </a:endParaRPr>
          </a:p>
          <a:p>
            <a:r>
              <a:rPr lang="en-US" altLang="ja-JP" dirty="0" smtClean="0"/>
              <a:t>(70-90 km)</a:t>
            </a:r>
            <a:endParaRPr kumimoji="1" lang="ja-JP" altLang="en-US" dirty="0"/>
          </a:p>
        </p:txBody>
      </p:sp>
      <p:sp>
        <p:nvSpPr>
          <p:cNvPr id="19" name="テキスト ボックス 18"/>
          <p:cNvSpPr txBox="1"/>
          <p:nvPr/>
        </p:nvSpPr>
        <p:spPr>
          <a:xfrm>
            <a:off x="174333" y="2710661"/>
            <a:ext cx="1795043" cy="369332"/>
          </a:xfrm>
          <a:prstGeom prst="rect">
            <a:avLst/>
          </a:prstGeom>
          <a:noFill/>
        </p:spPr>
        <p:txBody>
          <a:bodyPr wrap="none" rtlCol="0">
            <a:spAutoFit/>
          </a:bodyPr>
          <a:lstStyle/>
          <a:p>
            <a:r>
              <a:rPr lang="ja-JP" altLang="en-US" dirty="0" smtClean="0">
                <a:latin typeface="+mn-ea"/>
              </a:rPr>
              <a:t>上層</a:t>
            </a:r>
            <a:r>
              <a:rPr kumimoji="1" lang="en-US" altLang="ja-JP" dirty="0" smtClean="0"/>
              <a:t> </a:t>
            </a:r>
            <a:r>
              <a:rPr lang="en-US" altLang="ja-JP" dirty="0" smtClean="0"/>
              <a:t>(57-70 km)</a:t>
            </a:r>
            <a:endParaRPr kumimoji="1" lang="en-US" altLang="ja-JP" dirty="0" smtClean="0"/>
          </a:p>
        </p:txBody>
      </p:sp>
      <p:sp>
        <p:nvSpPr>
          <p:cNvPr id="20" name="テキスト ボックス 19"/>
          <p:cNvSpPr txBox="1"/>
          <p:nvPr/>
        </p:nvSpPr>
        <p:spPr>
          <a:xfrm>
            <a:off x="158817" y="3291385"/>
            <a:ext cx="1794081" cy="369332"/>
          </a:xfrm>
          <a:prstGeom prst="rect">
            <a:avLst/>
          </a:prstGeom>
          <a:noFill/>
        </p:spPr>
        <p:txBody>
          <a:bodyPr wrap="none" rtlCol="0">
            <a:spAutoFit/>
          </a:bodyPr>
          <a:lstStyle/>
          <a:p>
            <a:r>
              <a:rPr lang="ja-JP" altLang="en-US" dirty="0" smtClean="0"/>
              <a:t>中層</a:t>
            </a:r>
            <a:r>
              <a:rPr kumimoji="1" lang="en-US" altLang="ja-JP" dirty="0" smtClean="0"/>
              <a:t> </a:t>
            </a:r>
            <a:r>
              <a:rPr lang="en-US" altLang="ja-JP" dirty="0" smtClean="0"/>
              <a:t>(50-57 km)</a:t>
            </a:r>
            <a:endParaRPr kumimoji="1" lang="en-US" altLang="ja-JP" dirty="0" smtClean="0"/>
          </a:p>
        </p:txBody>
      </p:sp>
      <p:sp>
        <p:nvSpPr>
          <p:cNvPr id="21" name="テキスト ボックス 20"/>
          <p:cNvSpPr txBox="1"/>
          <p:nvPr/>
        </p:nvSpPr>
        <p:spPr>
          <a:xfrm>
            <a:off x="156253" y="3646765"/>
            <a:ext cx="1969578" cy="369332"/>
          </a:xfrm>
          <a:prstGeom prst="rect">
            <a:avLst/>
          </a:prstGeom>
          <a:noFill/>
        </p:spPr>
        <p:txBody>
          <a:bodyPr wrap="none" rtlCol="0">
            <a:spAutoFit/>
          </a:bodyPr>
          <a:lstStyle/>
          <a:p>
            <a:r>
              <a:rPr lang="ja-JP" altLang="en-US" dirty="0" smtClean="0"/>
              <a:t>下層</a:t>
            </a:r>
            <a:r>
              <a:rPr kumimoji="1" lang="en-US" altLang="ja-JP" dirty="0" smtClean="0"/>
              <a:t> </a:t>
            </a:r>
            <a:r>
              <a:rPr lang="en-US" altLang="ja-JP" dirty="0" smtClean="0"/>
              <a:t>(47.5-50 km)</a:t>
            </a:r>
            <a:endParaRPr kumimoji="1" lang="en-US" altLang="ja-JP" dirty="0" smtClean="0"/>
          </a:p>
        </p:txBody>
      </p:sp>
      <p:sp>
        <p:nvSpPr>
          <p:cNvPr id="33" name="テキスト ボックス 32"/>
          <p:cNvSpPr txBox="1"/>
          <p:nvPr/>
        </p:nvSpPr>
        <p:spPr>
          <a:xfrm>
            <a:off x="179512" y="4078813"/>
            <a:ext cx="1446999" cy="646331"/>
          </a:xfrm>
          <a:prstGeom prst="rect">
            <a:avLst/>
          </a:prstGeom>
          <a:noFill/>
        </p:spPr>
        <p:txBody>
          <a:bodyPr wrap="none" rtlCol="0">
            <a:spAutoFit/>
          </a:bodyPr>
          <a:lstStyle/>
          <a:p>
            <a:r>
              <a:rPr lang="ja-JP" altLang="en-US" dirty="0" smtClean="0"/>
              <a:t>下も</a:t>
            </a:r>
            <a:r>
              <a:rPr lang="ja-JP" altLang="en-US" dirty="0" err="1" smtClean="0"/>
              <a:t>や</a:t>
            </a:r>
            <a:r>
              <a:rPr lang="ja-JP" altLang="en-US" dirty="0" smtClean="0"/>
              <a:t>層</a:t>
            </a:r>
            <a:endParaRPr lang="en-US" altLang="ja-JP" dirty="0" smtClean="0"/>
          </a:p>
          <a:p>
            <a:r>
              <a:rPr lang="en-US" altLang="ja-JP" dirty="0" smtClean="0"/>
              <a:t>(30-47.5 km)</a:t>
            </a:r>
            <a:endParaRPr kumimoji="1" lang="en-US" altLang="ja-JP" dirty="0" smtClean="0"/>
          </a:p>
        </p:txBody>
      </p:sp>
      <p:cxnSp>
        <p:nvCxnSpPr>
          <p:cNvPr id="34" name="直線矢印コネクタ 33"/>
          <p:cNvCxnSpPr/>
          <p:nvPr/>
        </p:nvCxnSpPr>
        <p:spPr>
          <a:xfrm rot="5400000">
            <a:off x="4247567" y="4546468"/>
            <a:ext cx="1080120" cy="79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2" name="テキスト ボックス 21"/>
          <p:cNvSpPr txBox="1"/>
          <p:nvPr/>
        </p:nvSpPr>
        <p:spPr>
          <a:xfrm>
            <a:off x="2195736" y="1846565"/>
            <a:ext cx="881973" cy="369332"/>
          </a:xfrm>
          <a:prstGeom prst="rect">
            <a:avLst/>
          </a:prstGeom>
          <a:noFill/>
        </p:spPr>
        <p:txBody>
          <a:bodyPr wrap="none" rtlCol="0">
            <a:spAutoFit/>
          </a:bodyPr>
          <a:lstStyle/>
          <a:p>
            <a:r>
              <a:rPr lang="en-US" altLang="ja-JP" dirty="0" smtClean="0"/>
              <a:t>m</a:t>
            </a:r>
            <a:r>
              <a:rPr kumimoji="1" lang="en-US" altLang="ja-JP" dirty="0" smtClean="0"/>
              <a:t>ode1 </a:t>
            </a:r>
            <a:endParaRPr kumimoji="1" lang="ja-JP" altLang="en-US" dirty="0"/>
          </a:p>
        </p:txBody>
      </p:sp>
      <p:sp>
        <p:nvSpPr>
          <p:cNvPr id="28" name="テキスト ボックス 27"/>
          <p:cNvSpPr txBox="1"/>
          <p:nvPr/>
        </p:nvSpPr>
        <p:spPr>
          <a:xfrm>
            <a:off x="2213613" y="2701369"/>
            <a:ext cx="1742785" cy="369332"/>
          </a:xfrm>
          <a:prstGeom prst="rect">
            <a:avLst/>
          </a:prstGeom>
          <a:noFill/>
        </p:spPr>
        <p:txBody>
          <a:bodyPr wrap="none" rtlCol="0">
            <a:spAutoFit/>
          </a:bodyPr>
          <a:lstStyle/>
          <a:p>
            <a:r>
              <a:rPr lang="en-US" altLang="ja-JP" b="1" dirty="0" smtClean="0"/>
              <a:t>m</a:t>
            </a:r>
            <a:r>
              <a:rPr kumimoji="1" lang="en-US" altLang="ja-JP" b="1" dirty="0" smtClean="0"/>
              <a:t>ode1</a:t>
            </a:r>
            <a:r>
              <a:rPr kumimoji="1" lang="ja-JP" altLang="en-US" dirty="0" smtClean="0"/>
              <a:t>・</a:t>
            </a:r>
            <a:r>
              <a:rPr kumimoji="1" lang="en-US" altLang="ja-JP" dirty="0" smtClean="0"/>
              <a:t>mode2 </a:t>
            </a:r>
            <a:endParaRPr kumimoji="1" lang="ja-JP" altLang="en-US" dirty="0"/>
          </a:p>
        </p:txBody>
      </p:sp>
      <p:sp>
        <p:nvSpPr>
          <p:cNvPr id="29" name="テキスト ボックス 28"/>
          <p:cNvSpPr txBox="1"/>
          <p:nvPr/>
        </p:nvSpPr>
        <p:spPr>
          <a:xfrm>
            <a:off x="2213613" y="3305899"/>
            <a:ext cx="2518638" cy="369332"/>
          </a:xfrm>
          <a:prstGeom prst="rect">
            <a:avLst/>
          </a:prstGeom>
          <a:noFill/>
        </p:spPr>
        <p:txBody>
          <a:bodyPr wrap="none" rtlCol="0">
            <a:spAutoFit/>
          </a:bodyPr>
          <a:lstStyle/>
          <a:p>
            <a:r>
              <a:rPr lang="en-US" altLang="ja-JP" dirty="0" smtClean="0"/>
              <a:t>m</a:t>
            </a:r>
            <a:r>
              <a:rPr kumimoji="1" lang="en-US" altLang="ja-JP" dirty="0" smtClean="0"/>
              <a:t>ode1</a:t>
            </a:r>
            <a:r>
              <a:rPr kumimoji="1" lang="ja-JP" altLang="en-US" dirty="0" smtClean="0"/>
              <a:t>・</a:t>
            </a:r>
            <a:r>
              <a:rPr kumimoji="1" lang="en-US" altLang="ja-JP" b="1" dirty="0" smtClean="0"/>
              <a:t>mode2</a:t>
            </a:r>
            <a:r>
              <a:rPr kumimoji="1" lang="ja-JP" altLang="en-US" dirty="0" smtClean="0"/>
              <a:t>・</a:t>
            </a:r>
            <a:r>
              <a:rPr kumimoji="1" lang="en-US" altLang="ja-JP" dirty="0" smtClean="0"/>
              <a:t>mode3 </a:t>
            </a:r>
            <a:endParaRPr kumimoji="1" lang="ja-JP" altLang="en-US" dirty="0"/>
          </a:p>
        </p:txBody>
      </p:sp>
      <p:sp>
        <p:nvSpPr>
          <p:cNvPr id="30" name="テキスト ボックス 29"/>
          <p:cNvSpPr txBox="1"/>
          <p:nvPr/>
        </p:nvSpPr>
        <p:spPr>
          <a:xfrm>
            <a:off x="2220873" y="3632251"/>
            <a:ext cx="2518638" cy="369332"/>
          </a:xfrm>
          <a:prstGeom prst="rect">
            <a:avLst/>
          </a:prstGeom>
          <a:noFill/>
        </p:spPr>
        <p:txBody>
          <a:bodyPr wrap="none" rtlCol="0">
            <a:spAutoFit/>
          </a:bodyPr>
          <a:lstStyle/>
          <a:p>
            <a:r>
              <a:rPr lang="en-US" altLang="ja-JP" dirty="0" smtClean="0"/>
              <a:t>m</a:t>
            </a:r>
            <a:r>
              <a:rPr kumimoji="1" lang="en-US" altLang="ja-JP" dirty="0" smtClean="0"/>
              <a:t>ode1</a:t>
            </a:r>
            <a:r>
              <a:rPr kumimoji="1" lang="ja-JP" altLang="en-US" dirty="0" smtClean="0"/>
              <a:t>・</a:t>
            </a:r>
            <a:r>
              <a:rPr kumimoji="1" lang="en-US" altLang="ja-JP" dirty="0" smtClean="0"/>
              <a:t>mode2</a:t>
            </a:r>
            <a:r>
              <a:rPr kumimoji="1" lang="ja-JP" altLang="en-US" dirty="0" smtClean="0"/>
              <a:t>・</a:t>
            </a:r>
            <a:r>
              <a:rPr kumimoji="1" lang="en-US" altLang="ja-JP" b="1" dirty="0" smtClean="0"/>
              <a:t>mode3</a:t>
            </a:r>
            <a:r>
              <a:rPr kumimoji="1" lang="en-US" altLang="ja-JP" dirty="0" smtClean="0"/>
              <a:t> </a:t>
            </a:r>
            <a:endParaRPr kumimoji="1" lang="ja-JP" altLang="en-US" dirty="0"/>
          </a:p>
        </p:txBody>
      </p:sp>
      <p:sp>
        <p:nvSpPr>
          <p:cNvPr id="31" name="テキスト ボックス 30"/>
          <p:cNvSpPr txBox="1"/>
          <p:nvPr/>
        </p:nvSpPr>
        <p:spPr>
          <a:xfrm>
            <a:off x="2242641" y="3997513"/>
            <a:ext cx="824265" cy="369332"/>
          </a:xfrm>
          <a:prstGeom prst="rect">
            <a:avLst/>
          </a:prstGeom>
          <a:noFill/>
        </p:spPr>
        <p:txBody>
          <a:bodyPr wrap="none" rtlCol="0">
            <a:spAutoFit/>
          </a:bodyPr>
          <a:lstStyle/>
          <a:p>
            <a:r>
              <a:rPr lang="en-US" altLang="ja-JP" dirty="0" smtClean="0"/>
              <a:t>m</a:t>
            </a:r>
            <a:r>
              <a:rPr kumimoji="1" lang="en-US" altLang="ja-JP" dirty="0" smtClean="0"/>
              <a:t>ode1</a:t>
            </a:r>
            <a:endParaRPr kumimoji="1" lang="ja-JP" altLang="en-US" dirty="0"/>
          </a:p>
        </p:txBody>
      </p:sp>
      <p:cxnSp>
        <p:nvCxnSpPr>
          <p:cNvPr id="32" name="直線コネクタ 31"/>
          <p:cNvCxnSpPr/>
          <p:nvPr/>
        </p:nvCxnSpPr>
        <p:spPr>
          <a:xfrm rot="5400000">
            <a:off x="294730" y="3248980"/>
            <a:ext cx="3672408" cy="0"/>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金星雲モデル</a:t>
            </a:r>
            <a:endParaRPr kumimoji="1" lang="ja-JP" altLang="en-US" dirty="0"/>
          </a:p>
        </p:txBody>
      </p:sp>
      <p:sp>
        <p:nvSpPr>
          <p:cNvPr id="3" name="コンテンツ プレースホルダ 2"/>
          <p:cNvSpPr>
            <a:spLocks noGrp="1"/>
          </p:cNvSpPr>
          <p:nvPr>
            <p:ph idx="1"/>
          </p:nvPr>
        </p:nvSpPr>
        <p:spPr>
          <a:xfrm>
            <a:off x="4777680" y="2248272"/>
            <a:ext cx="4114800" cy="3989040"/>
          </a:xfrm>
        </p:spPr>
        <p:txBody>
          <a:bodyPr>
            <a:normAutofit/>
          </a:bodyPr>
          <a:lstStyle/>
          <a:p>
            <a:pPr marL="342900" lvl="1" indent="-342900">
              <a:buFont typeface="Arial" pitchFamily="34" charset="0"/>
              <a:buChar char="•"/>
            </a:pPr>
            <a:r>
              <a:rPr lang="ja-JP" altLang="en-US" sz="3200" dirty="0" smtClean="0">
                <a:solidFill>
                  <a:schemeClr val="tx1"/>
                </a:solidFill>
              </a:rPr>
              <a:t>雲モデルとは</a:t>
            </a:r>
            <a:endParaRPr lang="en-US" altLang="ja-JP" sz="3200" dirty="0" smtClean="0">
              <a:solidFill>
                <a:schemeClr val="tx1"/>
              </a:solidFill>
            </a:endParaRPr>
          </a:p>
          <a:p>
            <a:pPr marL="742950" lvl="2" indent="-342900"/>
            <a:r>
              <a:rPr lang="ja-JP" altLang="en-US" sz="2800" dirty="0" smtClean="0">
                <a:solidFill>
                  <a:schemeClr val="tx1"/>
                </a:solidFill>
              </a:rPr>
              <a:t>各粒子ごとの光学的厚さ鉛直分布</a:t>
            </a:r>
            <a:endParaRPr lang="en-US" altLang="ja-JP" sz="2800" dirty="0" smtClean="0">
              <a:solidFill>
                <a:schemeClr val="tx1"/>
              </a:solidFill>
            </a:endParaRPr>
          </a:p>
          <a:p>
            <a:pPr marL="742950" lvl="2" indent="-342900"/>
            <a:r>
              <a:rPr lang="ja-JP" altLang="en-US" sz="2800" dirty="0" smtClean="0">
                <a:solidFill>
                  <a:schemeClr val="tx1"/>
                </a:solidFill>
              </a:rPr>
              <a:t>観測された散乱特性</a:t>
            </a:r>
            <a:endParaRPr lang="en-US" altLang="ja-JP" sz="2800" dirty="0" smtClean="0">
              <a:solidFill>
                <a:schemeClr val="tx1"/>
              </a:solidFill>
            </a:endParaRPr>
          </a:p>
          <a:p>
            <a:pPr marL="742950" lvl="2" indent="-342900"/>
            <a:endParaRPr kumimoji="1" lang="en-US" altLang="ja-JP" sz="2800" dirty="0" smtClean="0">
              <a:solidFill>
                <a:schemeClr val="tx1"/>
              </a:solidFill>
            </a:endParaRPr>
          </a:p>
          <a:p>
            <a:pPr marL="742950" lvl="2" indent="-342900"/>
            <a:r>
              <a:rPr lang="ja-JP" altLang="en-US" sz="2800" dirty="0" smtClean="0">
                <a:solidFill>
                  <a:schemeClr val="tx1"/>
                </a:solidFill>
              </a:rPr>
              <a:t>光学的厚さ</a:t>
            </a:r>
            <a:endParaRPr kumimoji="1" lang="ja-JP" altLang="en-US" dirty="0"/>
          </a:p>
        </p:txBody>
      </p:sp>
      <p:graphicFrame>
        <p:nvGraphicFramePr>
          <p:cNvPr id="5" name="表 4"/>
          <p:cNvGraphicFramePr>
            <a:graphicFrameLocks noGrp="1"/>
          </p:cNvGraphicFramePr>
          <p:nvPr/>
        </p:nvGraphicFramePr>
        <p:xfrm>
          <a:off x="251520" y="2368625"/>
          <a:ext cx="4464495" cy="3413760"/>
        </p:xfrm>
        <a:graphic>
          <a:graphicData uri="http://schemas.openxmlformats.org/drawingml/2006/table">
            <a:tbl>
              <a:tblPr firstRow="1" bandRow="1">
                <a:tableStyleId>{5940675A-B579-460E-94D1-54222C63F5DA}</a:tableStyleId>
              </a:tblPr>
              <a:tblGrid>
                <a:gridCol w="648071"/>
                <a:gridCol w="936104"/>
                <a:gridCol w="936104"/>
                <a:gridCol w="1008112"/>
                <a:gridCol w="936104"/>
              </a:tblGrid>
              <a:tr h="688034">
                <a:tc>
                  <a:txBody>
                    <a:bodyPr/>
                    <a:lstStyle/>
                    <a:p>
                      <a:pPr algn="ctr"/>
                      <a:r>
                        <a:rPr kumimoji="1" lang="en-US" altLang="ja-JP" sz="1400" dirty="0" smtClean="0"/>
                        <a:t>Alt</a:t>
                      </a:r>
                    </a:p>
                    <a:p>
                      <a:pPr algn="ctr"/>
                      <a:r>
                        <a:rPr kumimoji="1" lang="en-US" altLang="ja-JP" sz="1400" dirty="0" smtClean="0"/>
                        <a:t>(km)</a:t>
                      </a:r>
                      <a:endParaRPr kumimoji="1" lang="ja-JP" altLang="en-US" sz="1400" dirty="0"/>
                    </a:p>
                  </a:txBody>
                  <a:tcPr>
                    <a:solidFill>
                      <a:schemeClr val="bg1"/>
                    </a:solidFill>
                  </a:tcPr>
                </a:tc>
                <a:tc>
                  <a:txBody>
                    <a:bodyPr/>
                    <a:lstStyle/>
                    <a:p>
                      <a:pPr algn="ctr"/>
                      <a:r>
                        <a:rPr kumimoji="1" lang="en-US" altLang="ja-JP" sz="1400" dirty="0" smtClean="0"/>
                        <a:t>mode1</a:t>
                      </a:r>
                      <a:r>
                        <a:rPr kumimoji="1" lang="ja-JP" altLang="en-US" sz="1400" dirty="0" smtClean="0"/>
                        <a:t> </a:t>
                      </a:r>
                      <a:endParaRPr kumimoji="1" lang="en-US" altLang="ja-JP" sz="1400" dirty="0" smtClean="0"/>
                    </a:p>
                    <a:p>
                      <a:pPr algn="ctr"/>
                      <a:r>
                        <a:rPr kumimoji="1" lang="en-US" altLang="ja-JP" sz="1400" dirty="0" smtClean="0"/>
                        <a:t>Optical thickness</a:t>
                      </a:r>
                      <a:endParaRPr kumimoji="1" lang="ja-JP" altLang="en-US" sz="1400" dirty="0"/>
                    </a:p>
                  </a:txBody>
                  <a:tcPr>
                    <a:solidFill>
                      <a:schemeClr val="bg1"/>
                    </a:solidFill>
                  </a:tcPr>
                </a:tc>
                <a:tc>
                  <a:txBody>
                    <a:bodyPr/>
                    <a:lstStyle/>
                    <a:p>
                      <a:pPr algn="ctr"/>
                      <a:r>
                        <a:rPr kumimoji="1" lang="en-US" altLang="ja-JP" sz="1400" dirty="0" smtClean="0"/>
                        <a:t>mode2</a:t>
                      </a:r>
                    </a:p>
                    <a:p>
                      <a:pPr algn="ctr"/>
                      <a:r>
                        <a:rPr kumimoji="1" lang="en-US" altLang="ja-JP" sz="1400" dirty="0" smtClean="0"/>
                        <a:t>Optical thickness</a:t>
                      </a:r>
                      <a:endParaRPr kumimoji="1" lang="ja-JP" altLang="en-US" sz="1400" dirty="0"/>
                    </a:p>
                  </a:txBody>
                  <a:tcPr>
                    <a:solidFill>
                      <a:schemeClr val="bg1"/>
                    </a:solidFill>
                  </a:tcPr>
                </a:tc>
                <a:tc>
                  <a:txBody>
                    <a:bodyPr/>
                    <a:lstStyle/>
                    <a:p>
                      <a:pPr algn="ctr"/>
                      <a:r>
                        <a:rPr kumimoji="1" lang="en-US" altLang="ja-JP" sz="1400" dirty="0" smtClean="0"/>
                        <a:t>mode3</a:t>
                      </a:r>
                    </a:p>
                    <a:p>
                      <a:pPr algn="ctr"/>
                      <a:r>
                        <a:rPr kumimoji="1" lang="en-US" altLang="ja-JP" sz="1400" dirty="0" smtClean="0"/>
                        <a:t>Optical thickness</a:t>
                      </a:r>
                      <a:endParaRPr kumimoji="1" lang="ja-JP" altLang="en-US" sz="1400" dirty="0"/>
                    </a:p>
                  </a:txBody>
                  <a:tcPr>
                    <a:solidFill>
                      <a:schemeClr val="bg1"/>
                    </a:solidFill>
                  </a:tcPr>
                </a:tc>
                <a:tc>
                  <a:txBody>
                    <a:bodyPr/>
                    <a:lstStyle/>
                    <a:p>
                      <a:pPr algn="ctr"/>
                      <a:r>
                        <a:rPr kumimoji="1" lang="en-US" altLang="ja-JP" sz="1400" dirty="0" smtClean="0"/>
                        <a:t>Total </a:t>
                      </a:r>
                    </a:p>
                    <a:p>
                      <a:pPr algn="ctr"/>
                      <a:r>
                        <a:rPr kumimoji="1" lang="en-US" altLang="ja-JP" sz="1400" dirty="0" smtClean="0"/>
                        <a:t>Optical thickness</a:t>
                      </a:r>
                      <a:endParaRPr kumimoji="1" lang="ja-JP" altLang="en-US" sz="1400" dirty="0"/>
                    </a:p>
                  </a:txBody>
                  <a:tcPr>
                    <a:solidFill>
                      <a:schemeClr val="bg1"/>
                    </a:solidFill>
                  </a:tcPr>
                </a:tc>
              </a:tr>
              <a:tr h="276592">
                <a:tc>
                  <a:txBody>
                    <a:bodyPr/>
                    <a:lstStyle/>
                    <a:p>
                      <a:pPr algn="ctr"/>
                      <a:r>
                        <a:rPr kumimoji="1" lang="en-US" altLang="ja-JP" sz="1400" dirty="0" smtClean="0"/>
                        <a:t>89</a:t>
                      </a:r>
                    </a:p>
                  </a:txBody>
                  <a:tcPr>
                    <a:solidFill>
                      <a:schemeClr val="bg1"/>
                    </a:solidFill>
                  </a:tcPr>
                </a:tc>
                <a:tc>
                  <a:txBody>
                    <a:bodyPr/>
                    <a:lstStyle/>
                    <a:p>
                      <a:pPr algn="ctr"/>
                      <a:r>
                        <a:rPr kumimoji="1" lang="en-US" altLang="ja-JP" sz="1600" dirty="0" smtClean="0"/>
                        <a:t>0.013</a:t>
                      </a:r>
                      <a:endParaRPr kumimoji="1" lang="ja-JP" altLang="en-US" sz="1600" dirty="0"/>
                    </a:p>
                  </a:txBody>
                  <a:tcPr>
                    <a:solidFill>
                      <a:schemeClr val="bg1"/>
                    </a:solidFill>
                  </a:tcPr>
                </a:tc>
                <a:tc>
                  <a:txBody>
                    <a:bodyPr/>
                    <a:lstStyle/>
                    <a:p>
                      <a:pPr algn="ctr"/>
                      <a:r>
                        <a:rPr kumimoji="1" lang="en-US" altLang="ja-JP" sz="1600" dirty="0" smtClean="0"/>
                        <a:t>0.0</a:t>
                      </a:r>
                      <a:endParaRPr kumimoji="1" lang="ja-JP" altLang="en-US" sz="1600" dirty="0"/>
                    </a:p>
                  </a:txBody>
                  <a:tcPr>
                    <a:solidFill>
                      <a:schemeClr val="bg1"/>
                    </a:solidFill>
                  </a:tcPr>
                </a:tc>
                <a:tc>
                  <a:txBody>
                    <a:bodyPr/>
                    <a:lstStyle/>
                    <a:p>
                      <a:pPr algn="ctr"/>
                      <a:r>
                        <a:rPr kumimoji="1" lang="en-US" altLang="ja-JP" sz="1600" dirty="0" smtClean="0"/>
                        <a:t>0.0</a:t>
                      </a:r>
                      <a:endParaRPr kumimoji="1" lang="ja-JP" altLang="en-US" sz="1600" dirty="0"/>
                    </a:p>
                  </a:txBody>
                  <a:tcP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600" dirty="0" smtClean="0"/>
                        <a:t>0.013</a:t>
                      </a:r>
                      <a:endParaRPr kumimoji="1" lang="ja-JP" altLang="en-US" sz="1600" dirty="0" smtClean="0"/>
                    </a:p>
                  </a:txBody>
                  <a:tcPr>
                    <a:solidFill>
                      <a:schemeClr val="bg1"/>
                    </a:solidFill>
                  </a:tcPr>
                </a:tc>
              </a:tr>
              <a:tr h="310040">
                <a:tc>
                  <a:txBody>
                    <a:bodyPr/>
                    <a:lstStyle/>
                    <a:p>
                      <a:pPr algn="ctr"/>
                      <a:r>
                        <a:rPr kumimoji="1" lang="en-US" altLang="ja-JP" sz="1400" dirty="0" smtClean="0"/>
                        <a:t>87</a:t>
                      </a:r>
                      <a:endParaRPr kumimoji="1" lang="ja-JP" altLang="en-US" sz="1400" dirty="0"/>
                    </a:p>
                  </a:txBody>
                  <a:tcPr>
                    <a:solidFill>
                      <a:schemeClr val="bg1"/>
                    </a:solidFill>
                  </a:tcPr>
                </a:tc>
                <a:tc>
                  <a:txBody>
                    <a:bodyPr/>
                    <a:lstStyle/>
                    <a:p>
                      <a:pPr algn="ctr"/>
                      <a:r>
                        <a:rPr kumimoji="1" lang="en-US" altLang="ja-JP" sz="1600" dirty="0" smtClean="0"/>
                        <a:t>0.020</a:t>
                      </a:r>
                    </a:p>
                  </a:txBody>
                  <a:tcPr>
                    <a:solidFill>
                      <a:schemeClr val="bg1"/>
                    </a:solidFill>
                  </a:tcPr>
                </a:tc>
                <a:tc>
                  <a:txBody>
                    <a:bodyPr/>
                    <a:lstStyle/>
                    <a:p>
                      <a:pPr algn="ctr"/>
                      <a:r>
                        <a:rPr kumimoji="1" lang="en-US" altLang="ja-JP" sz="1600" dirty="0" smtClean="0"/>
                        <a:t>0.0</a:t>
                      </a:r>
                      <a:endParaRPr kumimoji="1" lang="ja-JP" altLang="en-US" sz="1600" dirty="0"/>
                    </a:p>
                  </a:txBody>
                  <a:tcPr>
                    <a:solidFill>
                      <a:schemeClr val="bg1"/>
                    </a:solidFill>
                  </a:tcPr>
                </a:tc>
                <a:tc>
                  <a:txBody>
                    <a:bodyPr/>
                    <a:lstStyle/>
                    <a:p>
                      <a:pPr algn="ctr"/>
                      <a:r>
                        <a:rPr kumimoji="1" lang="en-US" altLang="ja-JP" sz="1600" dirty="0" smtClean="0"/>
                        <a:t>0.0</a:t>
                      </a:r>
                      <a:endParaRPr kumimoji="1" lang="ja-JP" altLang="en-US" sz="1600" dirty="0"/>
                    </a:p>
                  </a:txBody>
                  <a:tcPr>
                    <a:solidFill>
                      <a:schemeClr val="bg1"/>
                    </a:solidFill>
                  </a:tcPr>
                </a:tc>
                <a:tc>
                  <a:txBody>
                    <a:bodyPr/>
                    <a:lstStyle/>
                    <a:p>
                      <a:pPr algn="ctr"/>
                      <a:r>
                        <a:rPr kumimoji="1" lang="en-US" altLang="ja-JP" sz="1600" dirty="0" smtClean="0"/>
                        <a:t>0.020</a:t>
                      </a:r>
                      <a:endParaRPr kumimoji="1" lang="ja-JP" altLang="en-US" sz="1600" dirty="0"/>
                    </a:p>
                  </a:txBody>
                  <a:tcPr>
                    <a:solidFill>
                      <a:schemeClr val="bg1"/>
                    </a:solidFill>
                  </a:tcPr>
                </a:tc>
              </a:tr>
              <a:tr h="310040">
                <a:tc>
                  <a:txBody>
                    <a:bodyPr/>
                    <a:lstStyle/>
                    <a:p>
                      <a:pPr algn="ctr"/>
                      <a:r>
                        <a:rPr kumimoji="1" lang="en-US" altLang="ja-JP" sz="1400" dirty="0" smtClean="0"/>
                        <a:t>85</a:t>
                      </a:r>
                      <a:endParaRPr kumimoji="1" lang="ja-JP" altLang="en-US" sz="1400" dirty="0"/>
                    </a:p>
                  </a:txBody>
                  <a:tcPr>
                    <a:solidFill>
                      <a:schemeClr val="bg1"/>
                    </a:solidFill>
                  </a:tcPr>
                </a:tc>
                <a:tc>
                  <a:txBody>
                    <a:bodyPr/>
                    <a:lstStyle/>
                    <a:p>
                      <a:pPr algn="ctr"/>
                      <a:r>
                        <a:rPr kumimoji="1" lang="en-US" altLang="ja-JP" sz="1600" dirty="0" smtClean="0"/>
                        <a:t>0.033</a:t>
                      </a:r>
                      <a:endParaRPr kumimoji="1" lang="ja-JP" altLang="en-US" sz="1600" dirty="0"/>
                    </a:p>
                  </a:txBody>
                  <a:tcPr>
                    <a:solidFill>
                      <a:schemeClr val="bg1"/>
                    </a:solidFill>
                  </a:tcPr>
                </a:tc>
                <a:tc>
                  <a:txBody>
                    <a:bodyPr/>
                    <a:lstStyle/>
                    <a:p>
                      <a:pPr algn="ctr"/>
                      <a:r>
                        <a:rPr kumimoji="1" lang="en-US" altLang="ja-JP" sz="1600" dirty="0" smtClean="0"/>
                        <a:t>0.0</a:t>
                      </a:r>
                      <a:endParaRPr kumimoji="1" lang="ja-JP" altLang="en-US" sz="1600" dirty="0"/>
                    </a:p>
                  </a:txBody>
                  <a:tcPr>
                    <a:solidFill>
                      <a:schemeClr val="bg1"/>
                    </a:solidFill>
                  </a:tcPr>
                </a:tc>
                <a:tc>
                  <a:txBody>
                    <a:bodyPr/>
                    <a:lstStyle/>
                    <a:p>
                      <a:pPr algn="ctr"/>
                      <a:r>
                        <a:rPr kumimoji="1" lang="en-US" altLang="ja-JP" sz="1600" dirty="0" smtClean="0"/>
                        <a:t>0.0</a:t>
                      </a:r>
                      <a:endParaRPr kumimoji="1" lang="ja-JP" altLang="en-US" sz="1600" dirty="0"/>
                    </a:p>
                  </a:txBody>
                  <a:tcPr>
                    <a:solidFill>
                      <a:schemeClr val="bg1"/>
                    </a:solidFill>
                  </a:tcPr>
                </a:tc>
                <a:tc>
                  <a:txBody>
                    <a:bodyPr/>
                    <a:lstStyle/>
                    <a:p>
                      <a:pPr algn="ctr"/>
                      <a:r>
                        <a:rPr kumimoji="1" lang="en-US" altLang="ja-JP" sz="1600" dirty="0" smtClean="0"/>
                        <a:t>0.033</a:t>
                      </a:r>
                      <a:endParaRPr kumimoji="1" lang="ja-JP" altLang="en-US" sz="1600" dirty="0"/>
                    </a:p>
                  </a:txBody>
                  <a:tcPr>
                    <a:solidFill>
                      <a:schemeClr val="bg1"/>
                    </a:solidFill>
                  </a:tcPr>
                </a:tc>
              </a:tr>
              <a:tr h="310040">
                <a:tc>
                  <a:txBody>
                    <a:bodyPr/>
                    <a:lstStyle/>
                    <a:p>
                      <a:pPr algn="ctr"/>
                      <a:r>
                        <a:rPr kumimoji="1" lang="en-US" altLang="ja-JP" sz="1400" dirty="0" smtClean="0"/>
                        <a:t>83</a:t>
                      </a:r>
                      <a:endParaRPr kumimoji="1" lang="ja-JP" altLang="en-US" sz="1400" dirty="0"/>
                    </a:p>
                  </a:txBody>
                  <a:tcPr>
                    <a:solidFill>
                      <a:schemeClr val="bg1"/>
                    </a:solidFill>
                  </a:tcPr>
                </a:tc>
                <a:tc>
                  <a:txBody>
                    <a:bodyPr/>
                    <a:lstStyle/>
                    <a:p>
                      <a:pPr algn="ctr"/>
                      <a:r>
                        <a:rPr kumimoji="1" lang="en-US" altLang="ja-JP" sz="1600" dirty="0" smtClean="0"/>
                        <a:t>0.052</a:t>
                      </a:r>
                      <a:endParaRPr kumimoji="1" lang="ja-JP" altLang="en-US" sz="1600" dirty="0"/>
                    </a:p>
                  </a:txBody>
                  <a:tcPr>
                    <a:solidFill>
                      <a:schemeClr val="bg1"/>
                    </a:solidFill>
                  </a:tcPr>
                </a:tc>
                <a:tc>
                  <a:txBody>
                    <a:bodyPr/>
                    <a:lstStyle/>
                    <a:p>
                      <a:pPr algn="ctr"/>
                      <a:r>
                        <a:rPr kumimoji="1" lang="en-US" altLang="ja-JP" sz="1600" dirty="0" smtClean="0"/>
                        <a:t>0.0</a:t>
                      </a:r>
                      <a:endParaRPr kumimoji="1" lang="ja-JP" altLang="en-US" sz="1600" dirty="0"/>
                    </a:p>
                  </a:txBody>
                  <a:tcPr>
                    <a:solidFill>
                      <a:schemeClr val="bg1"/>
                    </a:solidFill>
                  </a:tcPr>
                </a:tc>
                <a:tc>
                  <a:txBody>
                    <a:bodyPr/>
                    <a:lstStyle/>
                    <a:p>
                      <a:pPr algn="ctr"/>
                      <a:r>
                        <a:rPr kumimoji="1" lang="en-US" altLang="ja-JP" sz="1600" dirty="0" smtClean="0"/>
                        <a:t>0.0</a:t>
                      </a:r>
                      <a:endParaRPr kumimoji="1" lang="ja-JP" altLang="en-US" sz="1600" dirty="0"/>
                    </a:p>
                  </a:txBody>
                  <a:tcPr>
                    <a:solidFill>
                      <a:schemeClr val="bg1"/>
                    </a:solidFill>
                  </a:tcPr>
                </a:tc>
                <a:tc>
                  <a:txBody>
                    <a:bodyPr/>
                    <a:lstStyle/>
                    <a:p>
                      <a:pPr algn="ctr"/>
                      <a:r>
                        <a:rPr kumimoji="1" lang="en-US" altLang="ja-JP" sz="1600" dirty="0" smtClean="0"/>
                        <a:t>0.052</a:t>
                      </a:r>
                      <a:endParaRPr kumimoji="1" lang="ja-JP" altLang="en-US" sz="1600" dirty="0"/>
                    </a:p>
                  </a:txBody>
                  <a:tcPr>
                    <a:solidFill>
                      <a:schemeClr val="bg1"/>
                    </a:solidFill>
                  </a:tcPr>
                </a:tc>
              </a:tr>
              <a:tr h="310040">
                <a:tc>
                  <a:txBody>
                    <a:bodyPr/>
                    <a:lstStyle/>
                    <a:p>
                      <a:pPr algn="ctr"/>
                      <a:r>
                        <a:rPr kumimoji="1" lang="en-US" altLang="ja-JP" sz="1400" dirty="0" smtClean="0"/>
                        <a:t>81</a:t>
                      </a:r>
                      <a:endParaRPr kumimoji="1" lang="ja-JP" altLang="en-US" sz="1400" dirty="0"/>
                    </a:p>
                  </a:txBody>
                  <a:tcPr>
                    <a:solidFill>
                      <a:schemeClr val="bg1"/>
                    </a:solidFill>
                  </a:tcPr>
                </a:tc>
                <a:tc>
                  <a:txBody>
                    <a:bodyPr/>
                    <a:lstStyle/>
                    <a:p>
                      <a:pPr algn="ctr"/>
                      <a:r>
                        <a:rPr kumimoji="1" lang="en-US" altLang="ja-JP" sz="1600" dirty="0" smtClean="0"/>
                        <a:t>0.082</a:t>
                      </a:r>
                      <a:endParaRPr kumimoji="1" lang="ja-JP" altLang="en-US" sz="1600" dirty="0"/>
                    </a:p>
                  </a:txBody>
                  <a:tcP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600" dirty="0" smtClean="0"/>
                        <a:t>0.0</a:t>
                      </a:r>
                      <a:endParaRPr kumimoji="1" lang="ja-JP" altLang="en-US" sz="1600" dirty="0" smtClean="0"/>
                    </a:p>
                  </a:txBody>
                  <a:tcPr>
                    <a:solidFill>
                      <a:schemeClr val="bg1"/>
                    </a:solidFill>
                  </a:tcPr>
                </a:tc>
                <a:tc>
                  <a:txBody>
                    <a:bodyPr/>
                    <a:lstStyle/>
                    <a:p>
                      <a:pPr algn="ctr"/>
                      <a:r>
                        <a:rPr kumimoji="1" lang="en-US" altLang="ja-JP" sz="1600" dirty="0" smtClean="0"/>
                        <a:t>0.0</a:t>
                      </a:r>
                      <a:endParaRPr kumimoji="1" lang="ja-JP" altLang="en-US" sz="1600" dirty="0"/>
                    </a:p>
                  </a:txBody>
                  <a:tcPr>
                    <a:solidFill>
                      <a:schemeClr val="bg1"/>
                    </a:solidFill>
                  </a:tcPr>
                </a:tc>
                <a:tc>
                  <a:txBody>
                    <a:bodyPr/>
                    <a:lstStyle/>
                    <a:p>
                      <a:pPr algn="ctr"/>
                      <a:r>
                        <a:rPr kumimoji="1" lang="en-US" altLang="ja-JP" sz="1600" dirty="0" smtClean="0"/>
                        <a:t>0.082</a:t>
                      </a:r>
                      <a:endParaRPr kumimoji="1" lang="ja-JP" altLang="en-US" sz="1600" dirty="0"/>
                    </a:p>
                  </a:txBody>
                  <a:tcPr>
                    <a:solidFill>
                      <a:schemeClr val="bg1"/>
                    </a:solidFill>
                  </a:tcPr>
                </a:tc>
              </a:tr>
              <a:tr h="310040">
                <a:tc>
                  <a:txBody>
                    <a:bodyPr/>
                    <a:lstStyle/>
                    <a:p>
                      <a:pPr algn="ctr"/>
                      <a:r>
                        <a:rPr kumimoji="1" lang="en-US" altLang="ja-JP" sz="1400" dirty="0" smtClean="0"/>
                        <a:t>79</a:t>
                      </a:r>
                      <a:endParaRPr kumimoji="1" lang="ja-JP" altLang="en-US" sz="1400" dirty="0"/>
                    </a:p>
                  </a:txBody>
                  <a:tcPr>
                    <a:solidFill>
                      <a:schemeClr val="bg1"/>
                    </a:solidFill>
                  </a:tcPr>
                </a:tc>
                <a:tc>
                  <a:txBody>
                    <a:bodyPr/>
                    <a:lstStyle/>
                    <a:p>
                      <a:pPr algn="ctr"/>
                      <a:r>
                        <a:rPr kumimoji="1" lang="en-US" altLang="ja-JP" sz="1600" dirty="0" smtClean="0"/>
                        <a:t>0.011</a:t>
                      </a:r>
                      <a:endParaRPr kumimoji="1" lang="ja-JP" altLang="en-US" sz="1600" dirty="0"/>
                    </a:p>
                  </a:txBody>
                  <a:tcPr>
                    <a:solidFill>
                      <a:schemeClr val="bg1"/>
                    </a:solidFill>
                  </a:tcPr>
                </a:tc>
                <a:tc>
                  <a:txBody>
                    <a:bodyPr/>
                    <a:lstStyle/>
                    <a:p>
                      <a:pPr algn="ctr"/>
                      <a:r>
                        <a:rPr kumimoji="1" lang="en-US" altLang="ja-JP" sz="1600" dirty="0" smtClean="0"/>
                        <a:t>0.052</a:t>
                      </a:r>
                      <a:endParaRPr kumimoji="1" lang="ja-JP" altLang="en-US" sz="1600" dirty="0"/>
                    </a:p>
                  </a:txBody>
                  <a:tcPr>
                    <a:solidFill>
                      <a:schemeClr val="bg1"/>
                    </a:solidFill>
                  </a:tcPr>
                </a:tc>
                <a:tc>
                  <a:txBody>
                    <a:bodyPr/>
                    <a:lstStyle/>
                    <a:p>
                      <a:pPr algn="ctr"/>
                      <a:r>
                        <a:rPr kumimoji="1" lang="en-US" altLang="ja-JP" sz="1600" dirty="0" smtClean="0"/>
                        <a:t>0.0</a:t>
                      </a:r>
                      <a:endParaRPr kumimoji="1" lang="ja-JP" altLang="en-US" sz="1600" dirty="0"/>
                    </a:p>
                  </a:txBody>
                  <a:tcPr>
                    <a:solidFill>
                      <a:schemeClr val="bg1"/>
                    </a:solidFill>
                  </a:tcPr>
                </a:tc>
                <a:tc>
                  <a:txBody>
                    <a:bodyPr/>
                    <a:lstStyle/>
                    <a:p>
                      <a:pPr algn="ctr"/>
                      <a:r>
                        <a:rPr kumimoji="1" lang="en-US" altLang="ja-JP" sz="1600" dirty="0" smtClean="0"/>
                        <a:t>0.063</a:t>
                      </a:r>
                      <a:endParaRPr kumimoji="1" lang="ja-JP" altLang="en-US" sz="1600" dirty="0"/>
                    </a:p>
                  </a:txBody>
                  <a:tcPr>
                    <a:solidFill>
                      <a:schemeClr val="bg1"/>
                    </a:solidFill>
                  </a:tcPr>
                </a:tc>
              </a:tr>
              <a:tr h="310040">
                <a:tc>
                  <a:txBody>
                    <a:bodyPr/>
                    <a:lstStyle/>
                    <a:p>
                      <a:pPr algn="ctr"/>
                      <a:r>
                        <a:rPr kumimoji="1" lang="ja-JP" altLang="en-US" sz="1400" dirty="0" smtClean="0"/>
                        <a:t>・・・</a:t>
                      </a:r>
                      <a:endParaRPr kumimoji="1" lang="ja-JP" altLang="en-US" sz="1400" dirty="0"/>
                    </a:p>
                  </a:txBody>
                  <a:tcPr>
                    <a:solidFill>
                      <a:schemeClr val="bg1"/>
                    </a:solidFill>
                  </a:tcPr>
                </a:tc>
                <a:tc>
                  <a:txBody>
                    <a:bodyPr/>
                    <a:lstStyle/>
                    <a:p>
                      <a:pPr algn="ctr"/>
                      <a:r>
                        <a:rPr kumimoji="1" lang="ja-JP" altLang="en-US" sz="1600" dirty="0" smtClean="0"/>
                        <a:t>・・・</a:t>
                      </a:r>
                      <a:endParaRPr kumimoji="1" lang="ja-JP" altLang="en-US" sz="1600" dirty="0"/>
                    </a:p>
                  </a:txBody>
                  <a:tcPr>
                    <a:solidFill>
                      <a:schemeClr val="bg1"/>
                    </a:solidFill>
                  </a:tcPr>
                </a:tc>
                <a:tc>
                  <a:txBody>
                    <a:bodyPr/>
                    <a:lstStyle/>
                    <a:p>
                      <a:pPr algn="ctr"/>
                      <a:r>
                        <a:rPr kumimoji="1" lang="ja-JP" altLang="en-US" sz="1600" dirty="0" smtClean="0"/>
                        <a:t>・・・</a:t>
                      </a:r>
                      <a:endParaRPr kumimoji="1" lang="ja-JP" altLang="en-US" sz="1600" dirty="0"/>
                    </a:p>
                  </a:txBody>
                  <a:tcPr>
                    <a:solidFill>
                      <a:schemeClr val="bg1"/>
                    </a:solidFill>
                  </a:tcPr>
                </a:tc>
                <a:tc>
                  <a:txBody>
                    <a:bodyPr/>
                    <a:lstStyle/>
                    <a:p>
                      <a:pPr algn="ctr"/>
                      <a:r>
                        <a:rPr kumimoji="1" lang="ja-JP" altLang="en-US" sz="1600" dirty="0" smtClean="0"/>
                        <a:t>・・・</a:t>
                      </a:r>
                      <a:endParaRPr kumimoji="1" lang="en-US" altLang="ja-JP" sz="1600" dirty="0" smtClean="0"/>
                    </a:p>
                  </a:txBody>
                  <a:tcPr>
                    <a:solidFill>
                      <a:schemeClr val="bg1"/>
                    </a:solidFill>
                  </a:tcPr>
                </a:tc>
                <a:tc>
                  <a:txBody>
                    <a:bodyPr/>
                    <a:lstStyle/>
                    <a:p>
                      <a:pPr algn="ctr"/>
                      <a:r>
                        <a:rPr kumimoji="1" lang="ja-JP" altLang="en-US" sz="1600" dirty="0" smtClean="0"/>
                        <a:t>・・・</a:t>
                      </a:r>
                      <a:endParaRPr kumimoji="1" lang="ja-JP" altLang="en-US" sz="1600" dirty="0"/>
                    </a:p>
                  </a:txBody>
                  <a:tcPr>
                    <a:solidFill>
                      <a:schemeClr val="bg1"/>
                    </a:solidFill>
                  </a:tcPr>
                </a:tc>
              </a:tr>
              <a:tr h="310040">
                <a:tc>
                  <a:txBody>
                    <a:bodyPr/>
                    <a:lstStyle/>
                    <a:p>
                      <a:pPr algn="ctr"/>
                      <a:r>
                        <a:rPr kumimoji="1" lang="en-US" altLang="ja-JP" sz="1400" dirty="0" smtClean="0"/>
                        <a:t>49</a:t>
                      </a:r>
                      <a:endParaRPr kumimoji="1" lang="ja-JP" altLang="en-US" sz="1400" dirty="0"/>
                    </a:p>
                  </a:txBody>
                  <a:tcPr>
                    <a:solidFill>
                      <a:schemeClr val="bg1"/>
                    </a:solidFill>
                  </a:tcPr>
                </a:tc>
                <a:tc>
                  <a:txBody>
                    <a:bodyPr/>
                    <a:lstStyle/>
                    <a:p>
                      <a:pPr algn="ctr"/>
                      <a:r>
                        <a:rPr kumimoji="1" lang="en-US" altLang="ja-JP" sz="1600" dirty="0" smtClean="0"/>
                        <a:t>0.334</a:t>
                      </a:r>
                      <a:endParaRPr kumimoji="1" lang="ja-JP" altLang="en-US" sz="1600" dirty="0"/>
                    </a:p>
                  </a:txBody>
                  <a:tcPr>
                    <a:solidFill>
                      <a:schemeClr val="bg1"/>
                    </a:solidFill>
                  </a:tcPr>
                </a:tc>
                <a:tc>
                  <a:txBody>
                    <a:bodyPr/>
                    <a:lstStyle/>
                    <a:p>
                      <a:pPr algn="ctr"/>
                      <a:r>
                        <a:rPr kumimoji="1" lang="en-US" altLang="ja-JP" sz="1600" dirty="0" smtClean="0"/>
                        <a:t>1.268</a:t>
                      </a:r>
                      <a:endParaRPr kumimoji="1" lang="ja-JP" altLang="en-US" sz="1600" dirty="0"/>
                    </a:p>
                  </a:txBody>
                  <a:tcPr>
                    <a:solidFill>
                      <a:schemeClr val="bg1"/>
                    </a:solidFill>
                  </a:tcPr>
                </a:tc>
                <a:tc>
                  <a:txBody>
                    <a:bodyPr/>
                    <a:lstStyle/>
                    <a:p>
                      <a:pPr algn="ctr"/>
                      <a:r>
                        <a:rPr kumimoji="1" lang="en-US" altLang="ja-JP" sz="1600" dirty="0" smtClean="0"/>
                        <a:t>6.898</a:t>
                      </a:r>
                      <a:endParaRPr kumimoji="1" lang="ja-JP" altLang="en-US" sz="1600" dirty="0"/>
                    </a:p>
                  </a:txBody>
                  <a:tcPr>
                    <a:solidFill>
                      <a:schemeClr val="bg1"/>
                    </a:solidFill>
                  </a:tcPr>
                </a:tc>
                <a:tc>
                  <a:txBody>
                    <a:bodyPr/>
                    <a:lstStyle/>
                    <a:p>
                      <a:pPr algn="ctr"/>
                      <a:r>
                        <a:rPr kumimoji="1" lang="en-US" altLang="ja-JP" sz="1600" dirty="0" smtClean="0"/>
                        <a:t>8.500</a:t>
                      </a:r>
                      <a:endParaRPr kumimoji="1" lang="ja-JP" altLang="en-US" sz="1600" dirty="0"/>
                    </a:p>
                  </a:txBody>
                  <a:tcPr>
                    <a:solidFill>
                      <a:schemeClr val="bg1"/>
                    </a:solidFill>
                  </a:tcPr>
                </a:tc>
              </a:tr>
            </a:tbl>
          </a:graphicData>
        </a:graphic>
      </p:graphicFrame>
      <p:sp>
        <p:nvSpPr>
          <p:cNvPr id="6" name="テキスト ボックス 5"/>
          <p:cNvSpPr txBox="1"/>
          <p:nvPr/>
        </p:nvSpPr>
        <p:spPr>
          <a:xfrm>
            <a:off x="467544" y="2060848"/>
            <a:ext cx="3533788" cy="307777"/>
          </a:xfrm>
          <a:prstGeom prst="rect">
            <a:avLst/>
          </a:prstGeom>
          <a:noFill/>
        </p:spPr>
        <p:txBody>
          <a:bodyPr wrap="none" rtlCol="0">
            <a:spAutoFit/>
          </a:bodyPr>
          <a:lstStyle/>
          <a:p>
            <a:r>
              <a:rPr kumimoji="1" lang="en-US" altLang="ja-JP" sz="1400" b="1" dirty="0" smtClean="0"/>
              <a:t>Tab.1 An example of Venus cloud  model</a:t>
            </a:r>
            <a:endParaRPr kumimoji="1" lang="ja-JP" altLang="en-US" sz="1400" b="1" dirty="0"/>
          </a:p>
        </p:txBody>
      </p:sp>
      <p:cxnSp>
        <p:nvCxnSpPr>
          <p:cNvPr id="10" name="直線矢印コネクタ 9"/>
          <p:cNvCxnSpPr/>
          <p:nvPr/>
        </p:nvCxnSpPr>
        <p:spPr>
          <a:xfrm>
            <a:off x="6876256" y="4191284"/>
            <a:ext cx="0" cy="432048"/>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11" name="テキスト ボックス 10"/>
          <p:cNvSpPr txBox="1"/>
          <p:nvPr/>
        </p:nvSpPr>
        <p:spPr>
          <a:xfrm>
            <a:off x="6965668" y="4163148"/>
            <a:ext cx="1064715" cy="369332"/>
          </a:xfrm>
          <a:prstGeom prst="rect">
            <a:avLst/>
          </a:prstGeom>
          <a:noFill/>
        </p:spPr>
        <p:txBody>
          <a:bodyPr wrap="none" rtlCol="0">
            <a:spAutoFit/>
          </a:bodyPr>
          <a:lstStyle/>
          <a:p>
            <a:r>
              <a:rPr kumimoji="1" lang="en-US" altLang="ja-JP" dirty="0" smtClean="0"/>
              <a:t>Mie </a:t>
            </a:r>
            <a:r>
              <a:rPr kumimoji="1" lang="ja-JP" altLang="en-US" dirty="0" smtClean="0"/>
              <a:t>理論</a:t>
            </a:r>
            <a:endParaRPr kumimoji="1" lang="ja-JP" altLang="en-US" dirty="0"/>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4808" y="260648"/>
            <a:ext cx="8229600" cy="1066800"/>
          </a:xfrm>
        </p:spPr>
        <p:txBody>
          <a:bodyPr/>
          <a:lstStyle/>
          <a:p>
            <a:r>
              <a:rPr lang="ja-JP" altLang="en-US" dirty="0" smtClean="0"/>
              <a:t>放射輸送</a:t>
            </a:r>
            <a:r>
              <a:rPr kumimoji="1" lang="ja-JP" altLang="en-US" dirty="0" smtClean="0"/>
              <a:t>計算</a:t>
            </a:r>
            <a:endParaRPr kumimoji="1" lang="ja-JP" altLang="en-US" dirty="0"/>
          </a:p>
        </p:txBody>
      </p:sp>
      <p:graphicFrame>
        <p:nvGraphicFramePr>
          <p:cNvPr id="7" name="オブジェクト 6"/>
          <p:cNvGraphicFramePr>
            <a:graphicFrameLocks noChangeAspect="1"/>
          </p:cNvGraphicFramePr>
          <p:nvPr/>
        </p:nvGraphicFramePr>
        <p:xfrm>
          <a:off x="107950" y="1627188"/>
          <a:ext cx="4814888" cy="4664075"/>
        </p:xfrm>
        <a:graphic>
          <a:graphicData uri="http://schemas.openxmlformats.org/presentationml/2006/ole">
            <mc:AlternateContent xmlns:mc="http://schemas.openxmlformats.org/markup-compatibility/2006">
              <mc:Choice xmlns:v="urn:schemas-microsoft-com:vml" Requires="v">
                <p:oleObj spid="_x0000_s18436" name="数式" r:id="rId3" imgW="2717640" imgH="2628720" progId="Equation.3">
                  <p:embed/>
                </p:oleObj>
              </mc:Choice>
              <mc:Fallback>
                <p:oleObj name="数式" r:id="rId3" imgW="2717640" imgH="2628720" progId="Equation.3">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950" y="1627188"/>
                        <a:ext cx="4814888" cy="4664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角丸四角形 8"/>
          <p:cNvSpPr/>
          <p:nvPr/>
        </p:nvSpPr>
        <p:spPr>
          <a:xfrm>
            <a:off x="251520" y="3717032"/>
            <a:ext cx="3816424" cy="2952328"/>
          </a:xfrm>
          <a:prstGeom prst="roundRect">
            <a:avLst>
              <a:gd name="adj" fmla="val 10055"/>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図 5" descr="polla_tau1.jpg"/>
          <p:cNvPicPr>
            <a:picLocks noChangeAspect="1"/>
          </p:cNvPicPr>
          <p:nvPr/>
        </p:nvPicPr>
        <p:blipFill>
          <a:blip r:embed="rId5" cstate="print"/>
          <a:srcRect l="5095" t="2618" r="2565" b="5737"/>
          <a:stretch>
            <a:fillRect/>
          </a:stretch>
        </p:blipFill>
        <p:spPr>
          <a:xfrm>
            <a:off x="422832" y="3786954"/>
            <a:ext cx="3384376" cy="2467774"/>
          </a:xfrm>
          <a:prstGeom prst="rect">
            <a:avLst/>
          </a:prstGeom>
        </p:spPr>
      </p:pic>
      <p:cxnSp>
        <p:nvCxnSpPr>
          <p:cNvPr id="11" name="直線矢印コネクタ 10"/>
          <p:cNvCxnSpPr/>
          <p:nvPr/>
        </p:nvCxnSpPr>
        <p:spPr>
          <a:xfrm flipV="1">
            <a:off x="5580112" y="1116360"/>
            <a:ext cx="0" cy="260067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直線矢印コネクタ 11"/>
          <p:cNvCxnSpPr/>
          <p:nvPr/>
        </p:nvCxnSpPr>
        <p:spPr>
          <a:xfrm>
            <a:off x="5292080" y="1196752"/>
            <a:ext cx="0" cy="25922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a:off x="5508104" y="1700808"/>
            <a:ext cx="3168352" cy="0"/>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5" name="円/楕円 14"/>
          <p:cNvSpPr/>
          <p:nvPr/>
        </p:nvSpPr>
        <p:spPr>
          <a:xfrm>
            <a:off x="7164288" y="2348880"/>
            <a:ext cx="288032" cy="2880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7" name="直線矢印コネクタ 16"/>
          <p:cNvCxnSpPr>
            <a:endCxn id="15" idx="1"/>
          </p:cNvCxnSpPr>
          <p:nvPr/>
        </p:nvCxnSpPr>
        <p:spPr>
          <a:xfrm>
            <a:off x="6156176" y="1124744"/>
            <a:ext cx="1050293" cy="126631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直線矢印コネクタ 18"/>
          <p:cNvCxnSpPr/>
          <p:nvPr/>
        </p:nvCxnSpPr>
        <p:spPr>
          <a:xfrm flipV="1">
            <a:off x="6732240" y="2492896"/>
            <a:ext cx="360040" cy="7200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直線矢印コネクタ 20"/>
          <p:cNvCxnSpPr/>
          <p:nvPr/>
        </p:nvCxnSpPr>
        <p:spPr>
          <a:xfrm flipV="1">
            <a:off x="7448552" y="2163920"/>
            <a:ext cx="288032" cy="21602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太陽 21"/>
          <p:cNvSpPr/>
          <p:nvPr/>
        </p:nvSpPr>
        <p:spPr>
          <a:xfrm>
            <a:off x="5868144" y="764704"/>
            <a:ext cx="360040" cy="360040"/>
          </a:xfrm>
          <a:prstGeom prst="su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p:cNvSpPr txBox="1"/>
          <p:nvPr/>
        </p:nvSpPr>
        <p:spPr>
          <a:xfrm>
            <a:off x="7524328" y="2259456"/>
            <a:ext cx="1080120" cy="307777"/>
          </a:xfrm>
          <a:prstGeom prst="rect">
            <a:avLst/>
          </a:prstGeom>
          <a:noFill/>
        </p:spPr>
        <p:txBody>
          <a:bodyPr wrap="square" rtlCol="0">
            <a:spAutoFit/>
          </a:bodyPr>
          <a:lstStyle/>
          <a:p>
            <a:r>
              <a:rPr lang="ja-JP" altLang="en-US" sz="1400" dirty="0" smtClean="0"/>
              <a:t>（</a:t>
            </a:r>
            <a:r>
              <a:rPr lang="en-US" altLang="ja-JP" sz="1400" dirty="0" smtClean="0"/>
              <a:t>1</a:t>
            </a:r>
            <a:r>
              <a:rPr lang="ja-JP" altLang="en-US" sz="1400" dirty="0" smtClean="0"/>
              <a:t>）射出</a:t>
            </a:r>
            <a:endParaRPr kumimoji="1" lang="ja-JP" altLang="en-US" sz="1400" dirty="0"/>
          </a:p>
        </p:txBody>
      </p:sp>
      <p:sp>
        <p:nvSpPr>
          <p:cNvPr id="24" name="テキスト ボックス 23"/>
          <p:cNvSpPr txBox="1"/>
          <p:nvPr/>
        </p:nvSpPr>
        <p:spPr>
          <a:xfrm>
            <a:off x="6804248" y="1753071"/>
            <a:ext cx="2160240" cy="307777"/>
          </a:xfrm>
          <a:prstGeom prst="rect">
            <a:avLst/>
          </a:prstGeom>
          <a:noFill/>
        </p:spPr>
        <p:txBody>
          <a:bodyPr wrap="square" rtlCol="0">
            <a:spAutoFit/>
          </a:bodyPr>
          <a:lstStyle/>
          <a:p>
            <a:r>
              <a:rPr lang="ja-JP" altLang="en-US" sz="1400" dirty="0" smtClean="0"/>
              <a:t>（</a:t>
            </a:r>
            <a:r>
              <a:rPr lang="en-US" altLang="ja-JP" sz="1400" dirty="0" smtClean="0"/>
              <a:t>3</a:t>
            </a:r>
            <a:r>
              <a:rPr lang="ja-JP" altLang="en-US" sz="1400" dirty="0" smtClean="0"/>
              <a:t>）直達光の散乱</a:t>
            </a:r>
            <a:endParaRPr kumimoji="1" lang="ja-JP" altLang="en-US" sz="1400" dirty="0"/>
          </a:p>
        </p:txBody>
      </p:sp>
      <p:sp>
        <p:nvSpPr>
          <p:cNvPr id="25" name="テキスト ボックス 24"/>
          <p:cNvSpPr txBox="1"/>
          <p:nvPr/>
        </p:nvSpPr>
        <p:spPr>
          <a:xfrm>
            <a:off x="5796136" y="2617748"/>
            <a:ext cx="1584176" cy="523220"/>
          </a:xfrm>
          <a:prstGeom prst="rect">
            <a:avLst/>
          </a:prstGeom>
          <a:noFill/>
        </p:spPr>
        <p:txBody>
          <a:bodyPr wrap="square" rtlCol="0">
            <a:spAutoFit/>
          </a:bodyPr>
          <a:lstStyle/>
          <a:p>
            <a:r>
              <a:rPr lang="ja-JP" altLang="en-US" sz="1400" dirty="0" smtClean="0"/>
              <a:t>（</a:t>
            </a:r>
            <a:r>
              <a:rPr lang="en-US" altLang="ja-JP" sz="1400" dirty="0" smtClean="0"/>
              <a:t>2</a:t>
            </a:r>
            <a:r>
              <a:rPr lang="ja-JP" altLang="en-US" sz="1400" dirty="0" smtClean="0"/>
              <a:t>）他方向からの散乱光の散乱</a:t>
            </a:r>
            <a:endParaRPr kumimoji="1" lang="ja-JP" altLang="en-US" sz="1400" dirty="0"/>
          </a:p>
        </p:txBody>
      </p:sp>
      <p:sp>
        <p:nvSpPr>
          <p:cNvPr id="26" name="テキスト ボックス 25"/>
          <p:cNvSpPr txBox="1"/>
          <p:nvPr/>
        </p:nvSpPr>
        <p:spPr>
          <a:xfrm>
            <a:off x="5449744" y="807087"/>
            <a:ext cx="504056" cy="338554"/>
          </a:xfrm>
          <a:prstGeom prst="rect">
            <a:avLst/>
          </a:prstGeom>
          <a:noFill/>
        </p:spPr>
        <p:txBody>
          <a:bodyPr wrap="square" rtlCol="0">
            <a:spAutoFit/>
          </a:bodyPr>
          <a:lstStyle/>
          <a:p>
            <a:r>
              <a:rPr lang="en-US" altLang="ja-JP" sz="1600" dirty="0" smtClean="0"/>
              <a:t>Z</a:t>
            </a:r>
            <a:endParaRPr kumimoji="1" lang="ja-JP" altLang="en-US" sz="1600" dirty="0"/>
          </a:p>
        </p:txBody>
      </p:sp>
      <p:sp>
        <p:nvSpPr>
          <p:cNvPr id="27" name="テキスト ボックス 26"/>
          <p:cNvSpPr txBox="1"/>
          <p:nvPr/>
        </p:nvSpPr>
        <p:spPr>
          <a:xfrm>
            <a:off x="5165480" y="3789040"/>
            <a:ext cx="432048" cy="369332"/>
          </a:xfrm>
          <a:prstGeom prst="rect">
            <a:avLst/>
          </a:prstGeom>
          <a:noFill/>
        </p:spPr>
        <p:txBody>
          <a:bodyPr wrap="square" rtlCol="0">
            <a:spAutoFit/>
          </a:bodyPr>
          <a:lstStyle/>
          <a:p>
            <a:r>
              <a:rPr lang="en-US" altLang="ja-JP" dirty="0" smtClean="0"/>
              <a:t>τ</a:t>
            </a:r>
            <a:endParaRPr kumimoji="1" lang="ja-JP" altLang="en-US" dirty="0"/>
          </a:p>
        </p:txBody>
      </p:sp>
      <p:sp>
        <p:nvSpPr>
          <p:cNvPr id="20" name="テキスト ボックス 19"/>
          <p:cNvSpPr txBox="1"/>
          <p:nvPr/>
        </p:nvSpPr>
        <p:spPr>
          <a:xfrm>
            <a:off x="899592" y="6300028"/>
            <a:ext cx="2618217" cy="369332"/>
          </a:xfrm>
          <a:prstGeom prst="rect">
            <a:avLst/>
          </a:prstGeom>
          <a:noFill/>
        </p:spPr>
        <p:txBody>
          <a:bodyPr wrap="none" rtlCol="0">
            <a:spAutoFit/>
          </a:bodyPr>
          <a:lstStyle/>
          <a:p>
            <a:r>
              <a:rPr kumimoji="1" lang="ja-JP" altLang="en-US" dirty="0" smtClean="0"/>
              <a:t>雲モデルは</a:t>
            </a:r>
            <a:r>
              <a:rPr kumimoji="1" lang="en-US" altLang="ja-JP" dirty="0" smtClean="0"/>
              <a:t>Pollack</a:t>
            </a:r>
            <a:r>
              <a:rPr kumimoji="1" lang="ja-JP" altLang="en-US" dirty="0" smtClean="0"/>
              <a:t>を仮定</a:t>
            </a:r>
            <a:endParaRPr kumimoji="1" lang="ja-JP" altLang="en-US" dirty="0"/>
          </a:p>
        </p:txBody>
      </p:sp>
      <p:graphicFrame>
        <p:nvGraphicFramePr>
          <p:cNvPr id="28" name="オブジェクト 27"/>
          <p:cNvGraphicFramePr>
            <a:graphicFrameLocks noChangeAspect="1"/>
          </p:cNvGraphicFramePr>
          <p:nvPr/>
        </p:nvGraphicFramePr>
        <p:xfrm>
          <a:off x="5812135" y="4509120"/>
          <a:ext cx="3008337" cy="2038282"/>
        </p:xfrm>
        <a:graphic>
          <a:graphicData uri="http://schemas.openxmlformats.org/presentationml/2006/ole">
            <mc:AlternateContent xmlns:mc="http://schemas.openxmlformats.org/markup-compatibility/2006">
              <mc:Choice xmlns:v="urn:schemas-microsoft-com:vml" Requires="v">
                <p:oleObj spid="_x0000_s18437" name="数式" r:id="rId6" imgW="1244520" imgH="850680" progId="Equation.3">
                  <p:embed/>
                </p:oleObj>
              </mc:Choice>
              <mc:Fallback>
                <p:oleObj name="数式" r:id="rId6" imgW="1244520" imgH="850680" progId="Equation.3">
                  <p:embed/>
                  <p:pic>
                    <p:nvPicPr>
                      <p:cNvPr id="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12135" y="4509120"/>
                        <a:ext cx="3008337" cy="2038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9" name="テキスト ボックス 28"/>
          <p:cNvSpPr txBox="1"/>
          <p:nvPr/>
        </p:nvSpPr>
        <p:spPr>
          <a:xfrm>
            <a:off x="7812360" y="1249015"/>
            <a:ext cx="2160240" cy="307777"/>
          </a:xfrm>
          <a:prstGeom prst="rect">
            <a:avLst/>
          </a:prstGeom>
          <a:noFill/>
        </p:spPr>
        <p:txBody>
          <a:bodyPr wrap="square" rtlCol="0">
            <a:spAutoFit/>
          </a:bodyPr>
          <a:lstStyle/>
          <a:p>
            <a:r>
              <a:rPr kumimoji="1" lang="ja-JP" altLang="en-US" sz="1400" dirty="0" smtClean="0"/>
              <a:t>観測者</a:t>
            </a:r>
            <a:r>
              <a:rPr kumimoji="1" lang="en-US" altLang="ja-JP" sz="1400" dirty="0" smtClean="0"/>
              <a:t>(μ, φ)</a:t>
            </a:r>
            <a:endParaRPr kumimoji="1" lang="ja-JP" altLang="en-US" sz="1400" dirty="0"/>
          </a:p>
        </p:txBody>
      </p:sp>
      <p:sp>
        <p:nvSpPr>
          <p:cNvPr id="30" name="テキスト ボックス 29"/>
          <p:cNvSpPr txBox="1"/>
          <p:nvPr/>
        </p:nvSpPr>
        <p:spPr>
          <a:xfrm>
            <a:off x="6228184" y="764704"/>
            <a:ext cx="2160240" cy="307777"/>
          </a:xfrm>
          <a:prstGeom prst="rect">
            <a:avLst/>
          </a:prstGeom>
          <a:noFill/>
        </p:spPr>
        <p:txBody>
          <a:bodyPr wrap="square" rtlCol="0">
            <a:spAutoFit/>
          </a:bodyPr>
          <a:lstStyle/>
          <a:p>
            <a:r>
              <a:rPr kumimoji="1" lang="en-US" altLang="ja-JP" sz="1400" dirty="0" smtClean="0"/>
              <a:t>(μ</a:t>
            </a:r>
            <a:r>
              <a:rPr kumimoji="1" lang="en-US" altLang="ja-JP" sz="1400" baseline="-25000" dirty="0" smtClean="0"/>
              <a:t>0</a:t>
            </a:r>
            <a:r>
              <a:rPr kumimoji="1" lang="en-US" altLang="ja-JP" sz="1400" dirty="0" smtClean="0"/>
              <a:t>, φ</a:t>
            </a:r>
            <a:r>
              <a:rPr kumimoji="1" lang="en-US" altLang="ja-JP" sz="1400" baseline="-25000" dirty="0" smtClean="0"/>
              <a:t>0</a:t>
            </a:r>
            <a:r>
              <a:rPr kumimoji="1" lang="en-US" altLang="ja-JP" sz="1400" dirty="0" smtClean="0"/>
              <a:t>)</a:t>
            </a:r>
            <a:endParaRPr kumimoji="1" lang="ja-JP" altLang="en-US" sz="1400"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smtClean="0"/>
              <a:t>雲モデルの重要性</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雲モデルが正確でないと・・・</a:t>
            </a:r>
            <a:endParaRPr kumimoji="1" lang="en-US" altLang="ja-JP" dirty="0" smtClean="0"/>
          </a:p>
          <a:p>
            <a:pPr lvl="1"/>
            <a:r>
              <a:rPr lang="ja-JP" altLang="en-US" dirty="0" smtClean="0">
                <a:solidFill>
                  <a:schemeClr val="tx1"/>
                </a:solidFill>
              </a:rPr>
              <a:t>計算結果が異常</a:t>
            </a:r>
            <a:endParaRPr lang="en-US" altLang="ja-JP" dirty="0" smtClean="0">
              <a:solidFill>
                <a:schemeClr val="tx1"/>
              </a:solidFill>
            </a:endParaRPr>
          </a:p>
          <a:p>
            <a:r>
              <a:rPr kumimoji="1" lang="ja-JP" altLang="en-US" dirty="0" smtClean="0"/>
              <a:t>雲モデルが正確ならば・・・</a:t>
            </a:r>
            <a:endParaRPr kumimoji="1" lang="en-US" altLang="ja-JP" dirty="0" smtClean="0"/>
          </a:p>
          <a:p>
            <a:pPr lvl="1"/>
            <a:r>
              <a:rPr lang="ja-JP" altLang="en-US" dirty="0" smtClean="0">
                <a:solidFill>
                  <a:schemeClr val="tx1"/>
                </a:solidFill>
              </a:rPr>
              <a:t>観測・計算比較で微量吸収物質が定量できる</a:t>
            </a:r>
            <a:endParaRPr lang="en-US" altLang="ja-JP" dirty="0" smtClean="0">
              <a:solidFill>
                <a:schemeClr val="tx1"/>
              </a:solidFill>
            </a:endParaRPr>
          </a:p>
          <a:p>
            <a:pPr lvl="1"/>
            <a:r>
              <a:rPr lang="ja-JP" altLang="en-US" dirty="0" smtClean="0">
                <a:solidFill>
                  <a:schemeClr val="tx1"/>
                </a:solidFill>
              </a:rPr>
              <a:t>雲生成・維持メカニズムが推定できる（目標）</a:t>
            </a:r>
            <a:endParaRPr kumimoji="1" lang="ja-JP" altLang="en-US" dirty="0">
              <a:solidFill>
                <a:schemeClr val="tx1"/>
              </a:solidFill>
            </a:endParaRPr>
          </a:p>
        </p:txBody>
      </p:sp>
      <p:pic>
        <p:nvPicPr>
          <p:cNvPr id="4" name="図 3" descr="polla_tau5.jpg"/>
          <p:cNvPicPr>
            <a:picLocks noChangeAspect="1"/>
          </p:cNvPicPr>
          <p:nvPr/>
        </p:nvPicPr>
        <p:blipFill>
          <a:blip r:embed="rId2" cstate="print"/>
          <a:srcRect l="4612" t="4962" r="4682" b="6173"/>
          <a:stretch>
            <a:fillRect/>
          </a:stretch>
        </p:blipFill>
        <p:spPr>
          <a:xfrm>
            <a:off x="5844141" y="1412776"/>
            <a:ext cx="2832315" cy="2016224"/>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Pollack et al.(1993)</a:t>
            </a:r>
            <a:endParaRPr kumimoji="1" lang="ja-JP" altLang="en-US" dirty="0"/>
          </a:p>
        </p:txBody>
      </p:sp>
      <p:sp>
        <p:nvSpPr>
          <p:cNvPr id="8" name="コンテンツ プレースホルダ 7"/>
          <p:cNvSpPr>
            <a:spLocks noGrp="1"/>
          </p:cNvSpPr>
          <p:nvPr>
            <p:ph sz="half" idx="1"/>
          </p:nvPr>
        </p:nvSpPr>
        <p:spPr>
          <a:xfrm>
            <a:off x="251520" y="2071389"/>
            <a:ext cx="4402832" cy="4525963"/>
          </a:xfrm>
        </p:spPr>
        <p:txBody>
          <a:bodyPr>
            <a:normAutofit/>
          </a:bodyPr>
          <a:lstStyle/>
          <a:p>
            <a:r>
              <a:rPr lang="ja-JP" altLang="en-US" sz="2800" dirty="0" smtClean="0"/>
              <a:t>最も広く使用されている</a:t>
            </a:r>
            <a:endParaRPr lang="en-US" altLang="ja-JP" sz="2800" dirty="0" smtClean="0"/>
          </a:p>
          <a:p>
            <a:r>
              <a:rPr lang="en-US" altLang="ja-JP" sz="2800" dirty="0" smtClean="0"/>
              <a:t>Pioneer Venus OCPP </a:t>
            </a:r>
            <a:r>
              <a:rPr lang="ja-JP" altLang="en-US" sz="2800" dirty="0" smtClean="0"/>
              <a:t>観測結果のみから構築された</a:t>
            </a:r>
            <a:endParaRPr kumimoji="1" lang="ja-JP" altLang="en-US" sz="2800" dirty="0"/>
          </a:p>
        </p:txBody>
      </p:sp>
      <p:pic>
        <p:nvPicPr>
          <p:cNvPr id="4" name="図 3" descr="cloud0'.jpg"/>
          <p:cNvPicPr>
            <a:picLocks noChangeAspect="1"/>
          </p:cNvPicPr>
          <p:nvPr/>
        </p:nvPicPr>
        <p:blipFill>
          <a:blip r:embed="rId2" cstate="print"/>
          <a:stretch>
            <a:fillRect/>
          </a:stretch>
        </p:blipFill>
        <p:spPr>
          <a:xfrm>
            <a:off x="5300125" y="1340768"/>
            <a:ext cx="3592355" cy="2643182"/>
          </a:xfrm>
          <a:prstGeom prst="rect">
            <a:avLst/>
          </a:prstGeom>
        </p:spPr>
      </p:pic>
      <p:pic>
        <p:nvPicPr>
          <p:cNvPr id="5" name="図 4" descr="pollack表.jpg"/>
          <p:cNvPicPr>
            <a:picLocks noChangeAspect="1"/>
          </p:cNvPicPr>
          <p:nvPr/>
        </p:nvPicPr>
        <p:blipFill>
          <a:blip r:embed="rId3" cstate="print"/>
          <a:stretch>
            <a:fillRect/>
          </a:stretch>
        </p:blipFill>
        <p:spPr>
          <a:xfrm>
            <a:off x="428596" y="4404571"/>
            <a:ext cx="8051188" cy="2192781"/>
          </a:xfrm>
          <a:prstGeom prst="rect">
            <a:avLst/>
          </a:prstGeom>
        </p:spPr>
      </p:pic>
      <p:sp>
        <p:nvSpPr>
          <p:cNvPr id="9" name="角丸四角形 8"/>
          <p:cNvSpPr/>
          <p:nvPr/>
        </p:nvSpPr>
        <p:spPr>
          <a:xfrm>
            <a:off x="2065368" y="4046008"/>
            <a:ext cx="2664296" cy="2708920"/>
          </a:xfrm>
          <a:prstGeom prst="roundRect">
            <a:avLst>
              <a:gd name="adj" fmla="val 1052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図 6" descr="PV.jpg"/>
          <p:cNvPicPr>
            <a:picLocks noChangeAspect="1"/>
          </p:cNvPicPr>
          <p:nvPr/>
        </p:nvPicPr>
        <p:blipFill>
          <a:blip r:embed="rId4" cstate="print"/>
          <a:srcRect r="70762" b="55572"/>
          <a:stretch>
            <a:fillRect/>
          </a:stretch>
        </p:blipFill>
        <p:spPr>
          <a:xfrm>
            <a:off x="2217492" y="4196480"/>
            <a:ext cx="2371924" cy="2369808"/>
          </a:xfrm>
          <a:prstGeom prst="rect">
            <a:avLst/>
          </a:prstGeom>
        </p:spPr>
      </p:pic>
      <p:cxnSp>
        <p:nvCxnSpPr>
          <p:cNvPr id="12" name="直線コネクタ 11"/>
          <p:cNvCxnSpPr/>
          <p:nvPr/>
        </p:nvCxnSpPr>
        <p:spPr>
          <a:xfrm>
            <a:off x="5328592" y="2507082"/>
            <a:ext cx="377991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テキスト ボックス 12"/>
          <p:cNvSpPr txBox="1"/>
          <p:nvPr/>
        </p:nvSpPr>
        <p:spPr>
          <a:xfrm>
            <a:off x="6876256" y="1687698"/>
            <a:ext cx="755335" cy="769441"/>
          </a:xfrm>
          <a:prstGeom prst="rect">
            <a:avLst/>
          </a:prstGeom>
          <a:noFill/>
        </p:spPr>
        <p:txBody>
          <a:bodyPr wrap="none" rtlCol="0">
            <a:spAutoFit/>
          </a:bodyPr>
          <a:lstStyle/>
          <a:p>
            <a:r>
              <a:rPr kumimoji="1" lang="en-US" altLang="ja-JP" sz="4400" dirty="0" smtClean="0">
                <a:solidFill>
                  <a:srgbClr val="FF0000"/>
                </a:solidFill>
              </a:rPr>
              <a:t>10</a:t>
            </a:r>
            <a:endParaRPr kumimoji="1" lang="ja-JP" altLang="en-US" sz="4400" dirty="0">
              <a:solidFill>
                <a:srgbClr val="FF0000"/>
              </a:solidFill>
            </a:endParaRPr>
          </a:p>
        </p:txBody>
      </p:sp>
      <p:sp>
        <p:nvSpPr>
          <p:cNvPr id="17" name="角丸四角形 16"/>
          <p:cNvSpPr/>
          <p:nvPr/>
        </p:nvSpPr>
        <p:spPr>
          <a:xfrm>
            <a:off x="5220072" y="4005064"/>
            <a:ext cx="3888432" cy="2708920"/>
          </a:xfrm>
          <a:prstGeom prst="roundRect">
            <a:avLst>
              <a:gd name="adj" fmla="val 1052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4" name="表 13"/>
          <p:cNvGraphicFramePr>
            <a:graphicFrameLocks noGrp="1"/>
          </p:cNvGraphicFramePr>
          <p:nvPr/>
        </p:nvGraphicFramePr>
        <p:xfrm>
          <a:off x="6090896" y="4546519"/>
          <a:ext cx="2873592" cy="2050832"/>
        </p:xfrm>
        <a:graphic>
          <a:graphicData uri="http://schemas.openxmlformats.org/drawingml/2006/table">
            <a:tbl>
              <a:tblPr firstRow="1" bandRow="1">
                <a:tableStyleId>{5940675A-B579-460E-94D1-54222C63F5DA}</a:tableStyleId>
              </a:tblPr>
              <a:tblGrid>
                <a:gridCol w="857368"/>
                <a:gridCol w="606410"/>
                <a:gridCol w="700153"/>
                <a:gridCol w="709661"/>
              </a:tblGrid>
              <a:tr h="492327">
                <a:tc>
                  <a:txBody>
                    <a:bodyPr/>
                    <a:lstStyle/>
                    <a:p>
                      <a:pPr algn="ctr"/>
                      <a:r>
                        <a:rPr kumimoji="1" lang="en-US" altLang="ja-JP" sz="1400" dirty="0" smtClean="0"/>
                        <a:t>Altitude</a:t>
                      </a:r>
                    </a:p>
                    <a:p>
                      <a:pPr algn="ctr"/>
                      <a:r>
                        <a:rPr kumimoji="1" lang="en-US" altLang="ja-JP" sz="1400" dirty="0" smtClean="0"/>
                        <a:t>(km)</a:t>
                      </a:r>
                      <a:endParaRPr kumimoji="1" lang="ja-JP" altLang="en-US" sz="1400" dirty="0"/>
                    </a:p>
                  </a:txBody>
                  <a:tcPr/>
                </a:tc>
                <a:tc>
                  <a:txBody>
                    <a:bodyPr/>
                    <a:lstStyle/>
                    <a:p>
                      <a:pPr algn="ctr"/>
                      <a:r>
                        <a:rPr kumimoji="1" lang="en-US" altLang="ja-JP" sz="1400" dirty="0" smtClean="0"/>
                        <a:t>mode1</a:t>
                      </a:r>
                      <a:endParaRPr kumimoji="1" lang="ja-JP" altLang="en-US" sz="1400" dirty="0"/>
                    </a:p>
                  </a:txBody>
                  <a:tcPr/>
                </a:tc>
                <a:tc>
                  <a:txBody>
                    <a:bodyPr/>
                    <a:lstStyle/>
                    <a:p>
                      <a:pPr algn="ctr"/>
                      <a:r>
                        <a:rPr kumimoji="1" lang="en-US" altLang="ja-JP" sz="1400" dirty="0" smtClean="0"/>
                        <a:t>mode2</a:t>
                      </a:r>
                      <a:endParaRPr kumimoji="1" lang="ja-JP" altLang="en-US" sz="1400" dirty="0"/>
                    </a:p>
                  </a:txBody>
                  <a:tcPr/>
                </a:tc>
                <a:tc>
                  <a:txBody>
                    <a:bodyPr/>
                    <a:lstStyle/>
                    <a:p>
                      <a:pPr algn="ctr"/>
                      <a:r>
                        <a:rPr kumimoji="1" lang="en-US" altLang="ja-JP" sz="1400" dirty="0" smtClean="0"/>
                        <a:t>mode3</a:t>
                      </a:r>
                      <a:endParaRPr kumimoji="1" lang="ja-JP" altLang="en-US" sz="1400" dirty="0"/>
                    </a:p>
                  </a:txBody>
                  <a:tcPr/>
                </a:tc>
              </a:tr>
              <a:tr h="275001">
                <a:tc>
                  <a:txBody>
                    <a:bodyPr/>
                    <a:lstStyle/>
                    <a:p>
                      <a:pPr algn="ctr"/>
                      <a:r>
                        <a:rPr kumimoji="1" lang="en-US" altLang="ja-JP" sz="1400" dirty="0" smtClean="0"/>
                        <a:t>-90 </a:t>
                      </a:r>
                      <a:endParaRPr kumimoji="1" lang="ja-JP" altLang="en-US" sz="1400" dirty="0"/>
                    </a:p>
                  </a:txBody>
                  <a:tcPr/>
                </a:tc>
                <a:tc>
                  <a:txBody>
                    <a:bodyPr/>
                    <a:lstStyle/>
                    <a:p>
                      <a:pPr algn="ctr"/>
                      <a:r>
                        <a:rPr kumimoji="1" lang="en-US" altLang="ja-JP" sz="1400" dirty="0" smtClean="0"/>
                        <a:t>0.0</a:t>
                      </a:r>
                      <a:endParaRPr kumimoji="1" lang="ja-JP" altLang="en-US" sz="1400" dirty="0"/>
                    </a:p>
                  </a:txBody>
                  <a:tcPr/>
                </a:tc>
                <a:tc>
                  <a:txBody>
                    <a:bodyPr/>
                    <a:lstStyle/>
                    <a:p>
                      <a:pPr algn="ctr"/>
                      <a:r>
                        <a:rPr kumimoji="1" lang="en-US" altLang="ja-JP" sz="1400" dirty="0" smtClean="0"/>
                        <a:t>0.0</a:t>
                      </a:r>
                      <a:endParaRPr kumimoji="1" lang="ja-JP" altLang="en-US" sz="1400" dirty="0"/>
                    </a:p>
                  </a:txBody>
                  <a:tcPr/>
                </a:tc>
                <a:tc>
                  <a:txBody>
                    <a:bodyPr/>
                    <a:lstStyle/>
                    <a:p>
                      <a:pPr algn="ctr"/>
                      <a:r>
                        <a:rPr kumimoji="1" lang="en-US" altLang="ja-JP" sz="1400" dirty="0" smtClean="0"/>
                        <a:t>0.0</a:t>
                      </a:r>
                      <a:endParaRPr kumimoji="1" lang="ja-JP" altLang="en-US" sz="1400" dirty="0"/>
                    </a:p>
                  </a:txBody>
                  <a:tcPr/>
                </a:tc>
              </a:tr>
              <a:tr h="258233">
                <a:tc>
                  <a:txBody>
                    <a:bodyPr/>
                    <a:lstStyle/>
                    <a:p>
                      <a:pPr algn="ctr"/>
                      <a:r>
                        <a:rPr kumimoji="1" lang="en-US" altLang="ja-JP" sz="1400" dirty="0" smtClean="0"/>
                        <a:t>90-79</a:t>
                      </a:r>
                      <a:endParaRPr kumimoji="1" lang="ja-JP" altLang="en-US" sz="1400" dirty="0"/>
                    </a:p>
                  </a:txBody>
                  <a:tcPr/>
                </a:tc>
                <a:tc>
                  <a:txBody>
                    <a:bodyPr/>
                    <a:lstStyle/>
                    <a:p>
                      <a:pPr algn="ctr"/>
                      <a:r>
                        <a:rPr kumimoji="1" lang="en-US" altLang="ja-JP" sz="1400" dirty="0" smtClean="0"/>
                        <a:t>0.20</a:t>
                      </a:r>
                      <a:endParaRPr kumimoji="1" lang="ja-JP" altLang="en-US" sz="1400" dirty="0"/>
                    </a:p>
                  </a:txBody>
                  <a:tcPr/>
                </a:tc>
                <a:tc>
                  <a:txBody>
                    <a:bodyPr/>
                    <a:lstStyle/>
                    <a:p>
                      <a:pPr algn="ctr"/>
                      <a:r>
                        <a:rPr kumimoji="1" lang="en-US" altLang="ja-JP" sz="1400" dirty="0" smtClean="0"/>
                        <a:t>0.0</a:t>
                      </a:r>
                      <a:endParaRPr kumimoji="1" lang="ja-JP" altLang="en-US" sz="1400" dirty="0"/>
                    </a:p>
                  </a:txBody>
                  <a:tcPr/>
                </a:tc>
                <a:tc>
                  <a:txBody>
                    <a:bodyPr/>
                    <a:lstStyle/>
                    <a:p>
                      <a:pPr algn="ctr"/>
                      <a:r>
                        <a:rPr kumimoji="1" lang="en-US" altLang="ja-JP" sz="1400" dirty="0" smtClean="0"/>
                        <a:t>0.0</a:t>
                      </a:r>
                      <a:endParaRPr kumimoji="1" lang="ja-JP" altLang="en-US" sz="1400" dirty="0"/>
                    </a:p>
                  </a:txBody>
                  <a:tcPr/>
                </a:tc>
              </a:tr>
              <a:tr h="313473">
                <a:tc>
                  <a:txBody>
                    <a:bodyPr/>
                    <a:lstStyle/>
                    <a:p>
                      <a:pPr algn="ctr"/>
                      <a:r>
                        <a:rPr kumimoji="1" lang="en-US" altLang="ja-JP" sz="1400" dirty="0" smtClean="0"/>
                        <a:t>79-70</a:t>
                      </a:r>
                      <a:endParaRPr kumimoji="1" lang="ja-JP" altLang="en-US" sz="1400" dirty="0"/>
                    </a:p>
                  </a:txBody>
                  <a:tcPr/>
                </a:tc>
                <a:tc>
                  <a:txBody>
                    <a:bodyPr/>
                    <a:lstStyle/>
                    <a:p>
                      <a:pPr algn="ctr"/>
                      <a:r>
                        <a:rPr kumimoji="1" lang="en-US" altLang="ja-JP" sz="1400" dirty="0" smtClean="0"/>
                        <a:t>0.14</a:t>
                      </a:r>
                      <a:endParaRPr kumimoji="1" lang="ja-JP" altLang="en-US" sz="1400" dirty="0"/>
                    </a:p>
                  </a:txBody>
                  <a:tcPr/>
                </a:tc>
                <a:tc>
                  <a:txBody>
                    <a:bodyPr/>
                    <a:lstStyle/>
                    <a:p>
                      <a:pPr algn="ctr"/>
                      <a:r>
                        <a:rPr kumimoji="1" lang="en-US" altLang="ja-JP" sz="1400" dirty="0" smtClean="0"/>
                        <a:t>0.66</a:t>
                      </a:r>
                      <a:endParaRPr kumimoji="1" lang="ja-JP" altLang="en-US" sz="1400" dirty="0"/>
                    </a:p>
                  </a:txBody>
                  <a:tcPr/>
                </a:tc>
                <a:tc>
                  <a:txBody>
                    <a:bodyPr/>
                    <a:lstStyle/>
                    <a:p>
                      <a:pPr algn="ctr"/>
                      <a:r>
                        <a:rPr kumimoji="1" lang="en-US" altLang="ja-JP" sz="1400" dirty="0" smtClean="0"/>
                        <a:t>0.0</a:t>
                      </a:r>
                      <a:endParaRPr kumimoji="1" lang="ja-JP" altLang="en-US" sz="1400" dirty="0"/>
                    </a:p>
                  </a:txBody>
                  <a:tcPr/>
                </a:tc>
              </a:tr>
              <a:tr h="263272">
                <a:tc>
                  <a:txBody>
                    <a:bodyPr/>
                    <a:lstStyle/>
                    <a:p>
                      <a:pPr algn="ctr"/>
                      <a:r>
                        <a:rPr kumimoji="1" lang="en-US" altLang="ja-JP" sz="1400" dirty="0" smtClean="0"/>
                        <a:t>70 - 57</a:t>
                      </a:r>
                      <a:endParaRPr kumimoji="1" lang="ja-JP" altLang="en-US" sz="1400" dirty="0"/>
                    </a:p>
                  </a:txBody>
                  <a:tcPr/>
                </a:tc>
                <a:tc>
                  <a:txBody>
                    <a:bodyPr/>
                    <a:lstStyle/>
                    <a:p>
                      <a:pPr algn="ctr"/>
                      <a:r>
                        <a:rPr kumimoji="1" lang="ja-JP" altLang="en-US" sz="1400" dirty="0" smtClean="0"/>
                        <a:t>・・・</a:t>
                      </a:r>
                      <a:endParaRPr kumimoji="1" lang="ja-JP" altLang="en-US" sz="1400" dirty="0"/>
                    </a:p>
                  </a:txBody>
                  <a:tcPr/>
                </a:tc>
                <a:tc>
                  <a:txBody>
                    <a:bodyPr/>
                    <a:lstStyle/>
                    <a:p>
                      <a:pPr algn="ctr"/>
                      <a:r>
                        <a:rPr kumimoji="1" lang="ja-JP" altLang="en-US" sz="1400" dirty="0" smtClean="0"/>
                        <a:t>・・・</a:t>
                      </a:r>
                      <a:endParaRPr kumimoji="1" lang="ja-JP" altLang="en-US" sz="1400" dirty="0"/>
                    </a:p>
                  </a:txBody>
                  <a:tcPr/>
                </a:tc>
                <a:tc>
                  <a:txBody>
                    <a:bodyPr/>
                    <a:lstStyle/>
                    <a:p>
                      <a:pPr algn="ctr"/>
                      <a:r>
                        <a:rPr kumimoji="1" lang="ja-JP" altLang="en-US" sz="1400" dirty="0" smtClean="0"/>
                        <a:t>・・・</a:t>
                      </a:r>
                      <a:endParaRPr kumimoji="1" lang="ja-JP" altLang="en-US" sz="1400" dirty="0"/>
                    </a:p>
                  </a:txBody>
                  <a:tcPr/>
                </a:tc>
              </a:tr>
              <a:tr h="199256">
                <a:tc>
                  <a:txBody>
                    <a:bodyPr/>
                    <a:lstStyle/>
                    <a:p>
                      <a:pPr algn="ctr"/>
                      <a:r>
                        <a:rPr kumimoji="1" lang="ja-JP" altLang="en-US" sz="1400" dirty="0" smtClean="0"/>
                        <a:t>・・・</a:t>
                      </a:r>
                      <a:endParaRPr kumimoji="1" lang="ja-JP" altLang="en-US" sz="1400" dirty="0"/>
                    </a:p>
                  </a:txBody>
                  <a:tcPr/>
                </a:tc>
                <a:tc>
                  <a:txBody>
                    <a:bodyPr/>
                    <a:lstStyle/>
                    <a:p>
                      <a:pPr algn="ctr"/>
                      <a:r>
                        <a:rPr kumimoji="1" lang="ja-JP" altLang="en-US" sz="1400" dirty="0" smtClean="0"/>
                        <a:t>・・・</a:t>
                      </a:r>
                      <a:endParaRPr kumimoji="1" lang="ja-JP" altLang="en-US" sz="1400" dirty="0"/>
                    </a:p>
                  </a:txBody>
                  <a:tcPr/>
                </a:tc>
                <a:tc>
                  <a:txBody>
                    <a:bodyPr/>
                    <a:lstStyle/>
                    <a:p>
                      <a:pPr algn="ctr"/>
                      <a:r>
                        <a:rPr kumimoji="1" lang="ja-JP" altLang="en-US" sz="1400" dirty="0" smtClean="0"/>
                        <a:t>・・・</a:t>
                      </a:r>
                      <a:endParaRPr kumimoji="1" lang="ja-JP" altLang="en-US" sz="1400" dirty="0"/>
                    </a:p>
                  </a:txBody>
                  <a:tcPr/>
                </a:tc>
                <a:tc>
                  <a:txBody>
                    <a:bodyPr/>
                    <a:lstStyle/>
                    <a:p>
                      <a:pPr algn="ctr"/>
                      <a:r>
                        <a:rPr kumimoji="1" lang="ja-JP" altLang="en-US" sz="1400" dirty="0" smtClean="0"/>
                        <a:t>・・・</a:t>
                      </a:r>
                      <a:endParaRPr kumimoji="1" lang="ja-JP" altLang="en-US" sz="1400" dirty="0"/>
                    </a:p>
                  </a:txBody>
                  <a:tcPr/>
                </a:tc>
              </a:tr>
            </a:tbl>
          </a:graphicData>
        </a:graphic>
      </p:graphicFrame>
      <p:sp>
        <p:nvSpPr>
          <p:cNvPr id="15" name="角丸四角形 14"/>
          <p:cNvSpPr/>
          <p:nvPr/>
        </p:nvSpPr>
        <p:spPr>
          <a:xfrm>
            <a:off x="6972388" y="5085184"/>
            <a:ext cx="2064108" cy="93610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5470152" y="5085184"/>
            <a:ext cx="432048" cy="769441"/>
          </a:xfrm>
          <a:prstGeom prst="rect">
            <a:avLst/>
          </a:prstGeom>
          <a:noFill/>
        </p:spPr>
        <p:txBody>
          <a:bodyPr wrap="square" rtlCol="0">
            <a:spAutoFit/>
          </a:bodyPr>
          <a:lstStyle/>
          <a:p>
            <a:r>
              <a:rPr kumimoji="1" lang="en-US" altLang="ja-JP" sz="4400" dirty="0" smtClean="0">
                <a:solidFill>
                  <a:srgbClr val="FF0000"/>
                </a:solidFill>
              </a:rPr>
              <a:t>1</a:t>
            </a:r>
            <a:endParaRPr kumimoji="1" lang="ja-JP" altLang="en-US" sz="4400" dirty="0">
              <a:solidFill>
                <a:srgbClr val="FF0000"/>
              </a:solidFill>
            </a:endParaRPr>
          </a:p>
        </p:txBody>
      </p:sp>
      <p:sp>
        <p:nvSpPr>
          <p:cNvPr id="18" name="正方形/長方形 17"/>
          <p:cNvSpPr/>
          <p:nvPr/>
        </p:nvSpPr>
        <p:spPr>
          <a:xfrm>
            <a:off x="5796136" y="4077072"/>
            <a:ext cx="3096344" cy="461665"/>
          </a:xfrm>
          <a:prstGeom prst="rect">
            <a:avLst/>
          </a:prstGeom>
        </p:spPr>
        <p:txBody>
          <a:bodyPr wrap="square">
            <a:spAutoFit/>
          </a:bodyPr>
          <a:lstStyle/>
          <a:p>
            <a:r>
              <a:rPr lang="ja-JP" altLang="en-US" sz="1200" dirty="0" smtClean="0"/>
              <a:t>表</a:t>
            </a:r>
            <a:r>
              <a:rPr lang="en-US" altLang="ja-JP" sz="1200" dirty="0" smtClean="0"/>
              <a:t>. Pioneer Venus OCPP </a:t>
            </a:r>
            <a:r>
              <a:rPr lang="ja-JP" altLang="en-US" sz="1200" dirty="0" smtClean="0">
                <a:latin typeface="+mn-ea"/>
              </a:rPr>
              <a:t>によって観測された</a:t>
            </a:r>
            <a:endParaRPr lang="en-US" altLang="ja-JP" sz="1200" dirty="0" smtClean="0">
              <a:latin typeface="+mn-ea"/>
            </a:endParaRPr>
          </a:p>
          <a:p>
            <a:r>
              <a:rPr lang="ja-JP" altLang="en-US" sz="1200" dirty="0" err="1" smtClean="0">
                <a:latin typeface="+mn-ea"/>
              </a:rPr>
              <a:t>もや</a:t>
            </a:r>
            <a:r>
              <a:rPr lang="ja-JP" altLang="en-US" sz="1200" dirty="0" smtClean="0">
                <a:latin typeface="+mn-ea"/>
              </a:rPr>
              <a:t>層の光学的厚さ</a:t>
            </a:r>
            <a:r>
              <a:rPr lang="en-US" altLang="ja-JP" sz="1200" dirty="0" smtClean="0"/>
              <a:t>[Crisp et al., 1986]</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par>
                                <p:cTn id="28" presetID="10" presetClass="entr" presetSubtype="0" fill="hold"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p:bldP spid="17" grpId="0" animBg="1"/>
      <p:bldP spid="15" grpId="0" animBg="1"/>
      <p:bldP spid="16"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kumimoji="1" lang="en-US" altLang="ja-JP" dirty="0" smtClean="0"/>
              <a:t>Pollack</a:t>
            </a:r>
            <a:r>
              <a:rPr kumimoji="1" lang="ja-JP" altLang="en-US" dirty="0" smtClean="0"/>
              <a:t>モデルの改善すべき点</a:t>
            </a:r>
            <a:endParaRPr kumimoji="1" lang="ja-JP" altLang="en-US" dirty="0"/>
          </a:p>
        </p:txBody>
      </p:sp>
      <p:sp>
        <p:nvSpPr>
          <p:cNvPr id="6" name="コンテンツ プレースホルダ 5"/>
          <p:cNvSpPr>
            <a:spLocks noGrp="1"/>
          </p:cNvSpPr>
          <p:nvPr>
            <p:ph sz="half" idx="1"/>
          </p:nvPr>
        </p:nvSpPr>
        <p:spPr>
          <a:xfrm>
            <a:off x="107504" y="2060848"/>
            <a:ext cx="5040560" cy="4525963"/>
          </a:xfrm>
        </p:spPr>
        <p:txBody>
          <a:bodyPr/>
          <a:lstStyle/>
          <a:p>
            <a:r>
              <a:rPr kumimoji="1" lang="ja-JP" altLang="en-US" dirty="0" smtClean="0"/>
              <a:t>近赤外代表高度問題</a:t>
            </a:r>
            <a:endParaRPr kumimoji="1" lang="en-US" altLang="ja-JP" dirty="0" smtClean="0"/>
          </a:p>
          <a:p>
            <a:pPr lvl="1"/>
            <a:r>
              <a:rPr lang="ja-JP" altLang="en-US" dirty="0" smtClean="0">
                <a:solidFill>
                  <a:schemeClr val="tx1"/>
                </a:solidFill>
              </a:rPr>
              <a:t>近赤外代表高度は</a:t>
            </a:r>
            <a:r>
              <a:rPr lang="en-US" altLang="ja-JP" dirty="0" smtClean="0">
                <a:solidFill>
                  <a:schemeClr val="tx1"/>
                </a:solidFill>
              </a:rPr>
              <a:t>50 km</a:t>
            </a:r>
            <a:r>
              <a:rPr lang="ja-JP" altLang="en-US" dirty="0" smtClean="0">
                <a:solidFill>
                  <a:schemeClr val="tx1"/>
                </a:solidFill>
              </a:rPr>
              <a:t>と推測されている</a:t>
            </a:r>
            <a:endParaRPr lang="en-US" altLang="ja-JP" dirty="0" smtClean="0">
              <a:solidFill>
                <a:schemeClr val="tx1"/>
              </a:solidFill>
            </a:endParaRPr>
          </a:p>
          <a:p>
            <a:pPr lvl="1"/>
            <a:r>
              <a:rPr lang="ja-JP" altLang="en-US" dirty="0" smtClean="0">
                <a:solidFill>
                  <a:schemeClr val="tx1"/>
                </a:solidFill>
              </a:rPr>
              <a:t> </a:t>
            </a:r>
            <a:r>
              <a:rPr lang="en-US" altLang="ja-JP" dirty="0" smtClean="0">
                <a:solidFill>
                  <a:schemeClr val="tx1"/>
                </a:solidFill>
              </a:rPr>
              <a:t>Pollack </a:t>
            </a:r>
            <a:r>
              <a:rPr lang="ja-JP" altLang="en-US" dirty="0" smtClean="0">
                <a:solidFill>
                  <a:schemeClr val="tx1"/>
                </a:solidFill>
              </a:rPr>
              <a:t>モデルを用いた計算では近赤外代表高度は</a:t>
            </a:r>
            <a:r>
              <a:rPr lang="en-US" altLang="ja-JP" dirty="0" smtClean="0">
                <a:solidFill>
                  <a:schemeClr val="tx1"/>
                </a:solidFill>
              </a:rPr>
              <a:t>90 km </a:t>
            </a:r>
            <a:r>
              <a:rPr lang="ja-JP" altLang="en-US" dirty="0" smtClean="0">
                <a:solidFill>
                  <a:schemeClr val="tx1"/>
                </a:solidFill>
              </a:rPr>
              <a:t>という結果（</a:t>
            </a:r>
            <a:r>
              <a:rPr lang="en-US" altLang="ja-JP" dirty="0" smtClean="0">
                <a:solidFill>
                  <a:schemeClr val="tx1"/>
                </a:solidFill>
              </a:rPr>
              <a:t>Pollack </a:t>
            </a:r>
            <a:r>
              <a:rPr lang="ja-JP" altLang="en-US" dirty="0" smtClean="0">
                <a:solidFill>
                  <a:schemeClr val="tx1"/>
                </a:solidFill>
              </a:rPr>
              <a:t>モデルを使った計算では観測を説明できなかった）</a:t>
            </a:r>
            <a:endParaRPr lang="en-US" altLang="ja-JP" dirty="0" smtClean="0">
              <a:solidFill>
                <a:schemeClr val="tx1"/>
              </a:solidFill>
            </a:endParaRPr>
          </a:p>
          <a:p>
            <a:r>
              <a:rPr lang="ja-JP" altLang="en-US" dirty="0" smtClean="0"/>
              <a:t>改善すべき点</a:t>
            </a:r>
            <a:endParaRPr lang="en-US" altLang="ja-JP" dirty="0" smtClean="0"/>
          </a:p>
          <a:p>
            <a:pPr lvl="1"/>
            <a:r>
              <a:rPr kumimoji="1" lang="en-US" altLang="ja-JP" dirty="0" smtClean="0">
                <a:solidFill>
                  <a:schemeClr val="tx1"/>
                </a:solidFill>
              </a:rPr>
              <a:t>1. </a:t>
            </a:r>
            <a:r>
              <a:rPr kumimoji="1" lang="ja-JP" altLang="en-US" dirty="0" err="1" smtClean="0">
                <a:solidFill>
                  <a:schemeClr val="tx1"/>
                </a:solidFill>
              </a:rPr>
              <a:t>もや</a:t>
            </a:r>
            <a:r>
              <a:rPr kumimoji="1" lang="ja-JP" altLang="en-US" dirty="0" smtClean="0">
                <a:solidFill>
                  <a:schemeClr val="tx1"/>
                </a:solidFill>
              </a:rPr>
              <a:t>層の光学的厚さが厚すぎる（も</a:t>
            </a:r>
            <a:r>
              <a:rPr kumimoji="1" lang="ja-JP" altLang="en-US" dirty="0" err="1" smtClean="0">
                <a:solidFill>
                  <a:schemeClr val="tx1"/>
                </a:solidFill>
              </a:rPr>
              <a:t>やが</a:t>
            </a:r>
            <a:r>
              <a:rPr kumimoji="1" lang="ja-JP" altLang="en-US" dirty="0" smtClean="0">
                <a:solidFill>
                  <a:schemeClr val="tx1"/>
                </a:solidFill>
              </a:rPr>
              <a:t>厚すぎて光が入り込めない計算をしている？）</a:t>
            </a:r>
            <a:endParaRPr kumimoji="1" lang="en-US" altLang="ja-JP" dirty="0" smtClean="0">
              <a:solidFill>
                <a:schemeClr val="tx1"/>
              </a:solidFill>
            </a:endParaRPr>
          </a:p>
          <a:p>
            <a:pPr lvl="1"/>
            <a:r>
              <a:rPr kumimoji="1" lang="en-US" altLang="ja-JP" dirty="0" smtClean="0">
                <a:solidFill>
                  <a:schemeClr val="tx1"/>
                </a:solidFill>
              </a:rPr>
              <a:t>2. </a:t>
            </a:r>
            <a:r>
              <a:rPr lang="ja-JP" altLang="en-US" dirty="0" smtClean="0">
                <a:solidFill>
                  <a:schemeClr val="tx1"/>
                </a:solidFill>
              </a:rPr>
              <a:t>複数</a:t>
            </a:r>
            <a:r>
              <a:rPr kumimoji="1" lang="ja-JP" altLang="en-US" dirty="0" smtClean="0">
                <a:solidFill>
                  <a:schemeClr val="tx1"/>
                </a:solidFill>
              </a:rPr>
              <a:t>の観測から構築</a:t>
            </a:r>
            <a:r>
              <a:rPr lang="ja-JP" altLang="en-US" dirty="0" smtClean="0">
                <a:solidFill>
                  <a:schemeClr val="tx1"/>
                </a:solidFill>
              </a:rPr>
              <a:t>すべき</a:t>
            </a:r>
            <a:endParaRPr kumimoji="1" lang="ja-JP" altLang="en-US" dirty="0">
              <a:solidFill>
                <a:schemeClr val="tx1"/>
              </a:solidFill>
            </a:endParaRPr>
          </a:p>
        </p:txBody>
      </p:sp>
      <p:graphicFrame>
        <p:nvGraphicFramePr>
          <p:cNvPr id="10" name="表 9"/>
          <p:cNvGraphicFramePr>
            <a:graphicFrameLocks noGrp="1"/>
          </p:cNvGraphicFramePr>
          <p:nvPr/>
        </p:nvGraphicFramePr>
        <p:xfrm>
          <a:off x="6162904" y="4690535"/>
          <a:ext cx="2873592" cy="2050832"/>
        </p:xfrm>
        <a:graphic>
          <a:graphicData uri="http://schemas.openxmlformats.org/drawingml/2006/table">
            <a:tbl>
              <a:tblPr firstRow="1" bandRow="1">
                <a:tableStyleId>{5940675A-B579-460E-94D1-54222C63F5DA}</a:tableStyleId>
              </a:tblPr>
              <a:tblGrid>
                <a:gridCol w="857368"/>
                <a:gridCol w="606410"/>
                <a:gridCol w="700153"/>
                <a:gridCol w="709661"/>
              </a:tblGrid>
              <a:tr h="492327">
                <a:tc>
                  <a:txBody>
                    <a:bodyPr/>
                    <a:lstStyle/>
                    <a:p>
                      <a:pPr algn="ctr"/>
                      <a:r>
                        <a:rPr kumimoji="1" lang="en-US" altLang="ja-JP" sz="1400" dirty="0" smtClean="0"/>
                        <a:t>Altitude</a:t>
                      </a:r>
                    </a:p>
                    <a:p>
                      <a:pPr algn="ctr"/>
                      <a:r>
                        <a:rPr kumimoji="1" lang="en-US" altLang="ja-JP" sz="1400" dirty="0" smtClean="0"/>
                        <a:t>(km)</a:t>
                      </a:r>
                      <a:endParaRPr kumimoji="1" lang="ja-JP" altLang="en-US" sz="1400" dirty="0"/>
                    </a:p>
                  </a:txBody>
                  <a:tcPr/>
                </a:tc>
                <a:tc>
                  <a:txBody>
                    <a:bodyPr/>
                    <a:lstStyle/>
                    <a:p>
                      <a:pPr algn="ctr"/>
                      <a:r>
                        <a:rPr kumimoji="1" lang="en-US" altLang="ja-JP" sz="1400" dirty="0" smtClean="0"/>
                        <a:t>mode1</a:t>
                      </a:r>
                      <a:endParaRPr kumimoji="1" lang="ja-JP" altLang="en-US" sz="1400" dirty="0"/>
                    </a:p>
                  </a:txBody>
                  <a:tcPr/>
                </a:tc>
                <a:tc>
                  <a:txBody>
                    <a:bodyPr/>
                    <a:lstStyle/>
                    <a:p>
                      <a:pPr algn="ctr"/>
                      <a:r>
                        <a:rPr kumimoji="1" lang="en-US" altLang="ja-JP" sz="1400" dirty="0" smtClean="0"/>
                        <a:t>mode2</a:t>
                      </a:r>
                      <a:endParaRPr kumimoji="1" lang="ja-JP" altLang="en-US" sz="1400" dirty="0"/>
                    </a:p>
                  </a:txBody>
                  <a:tcPr/>
                </a:tc>
                <a:tc>
                  <a:txBody>
                    <a:bodyPr/>
                    <a:lstStyle/>
                    <a:p>
                      <a:pPr algn="ctr"/>
                      <a:r>
                        <a:rPr kumimoji="1" lang="en-US" altLang="ja-JP" sz="1400" dirty="0" smtClean="0"/>
                        <a:t>mode3</a:t>
                      </a:r>
                      <a:endParaRPr kumimoji="1" lang="ja-JP" altLang="en-US" sz="1400" dirty="0"/>
                    </a:p>
                  </a:txBody>
                  <a:tcPr/>
                </a:tc>
              </a:tr>
              <a:tr h="275001">
                <a:tc>
                  <a:txBody>
                    <a:bodyPr/>
                    <a:lstStyle/>
                    <a:p>
                      <a:pPr algn="ctr"/>
                      <a:r>
                        <a:rPr kumimoji="1" lang="en-US" altLang="ja-JP" sz="1400" dirty="0" smtClean="0"/>
                        <a:t>-90 </a:t>
                      </a:r>
                      <a:endParaRPr kumimoji="1" lang="ja-JP" altLang="en-US" sz="1400" dirty="0"/>
                    </a:p>
                  </a:txBody>
                  <a:tcPr/>
                </a:tc>
                <a:tc>
                  <a:txBody>
                    <a:bodyPr/>
                    <a:lstStyle/>
                    <a:p>
                      <a:pPr algn="ctr"/>
                      <a:r>
                        <a:rPr kumimoji="1" lang="en-US" altLang="ja-JP" sz="1400" dirty="0" smtClean="0"/>
                        <a:t>0.0</a:t>
                      </a:r>
                      <a:endParaRPr kumimoji="1" lang="ja-JP" altLang="en-US" sz="1400" dirty="0"/>
                    </a:p>
                  </a:txBody>
                  <a:tcPr/>
                </a:tc>
                <a:tc>
                  <a:txBody>
                    <a:bodyPr/>
                    <a:lstStyle/>
                    <a:p>
                      <a:pPr algn="ctr"/>
                      <a:r>
                        <a:rPr kumimoji="1" lang="en-US" altLang="ja-JP" sz="1400" dirty="0" smtClean="0"/>
                        <a:t>0.0</a:t>
                      </a:r>
                      <a:endParaRPr kumimoji="1" lang="ja-JP" altLang="en-US" sz="1400" dirty="0"/>
                    </a:p>
                  </a:txBody>
                  <a:tcPr/>
                </a:tc>
                <a:tc>
                  <a:txBody>
                    <a:bodyPr/>
                    <a:lstStyle/>
                    <a:p>
                      <a:pPr algn="ctr"/>
                      <a:r>
                        <a:rPr kumimoji="1" lang="en-US" altLang="ja-JP" sz="1400" dirty="0" smtClean="0"/>
                        <a:t>0.0</a:t>
                      </a:r>
                      <a:endParaRPr kumimoji="1" lang="ja-JP" altLang="en-US" sz="1400" dirty="0"/>
                    </a:p>
                  </a:txBody>
                  <a:tcPr/>
                </a:tc>
              </a:tr>
              <a:tr h="258233">
                <a:tc>
                  <a:txBody>
                    <a:bodyPr/>
                    <a:lstStyle/>
                    <a:p>
                      <a:pPr algn="ctr"/>
                      <a:r>
                        <a:rPr kumimoji="1" lang="en-US" altLang="ja-JP" sz="1400" dirty="0" smtClean="0"/>
                        <a:t>90-79</a:t>
                      </a:r>
                      <a:endParaRPr kumimoji="1" lang="ja-JP" altLang="en-US" sz="1400" dirty="0"/>
                    </a:p>
                  </a:txBody>
                  <a:tcPr/>
                </a:tc>
                <a:tc>
                  <a:txBody>
                    <a:bodyPr/>
                    <a:lstStyle/>
                    <a:p>
                      <a:pPr algn="ctr"/>
                      <a:r>
                        <a:rPr kumimoji="1" lang="en-US" altLang="ja-JP" sz="1400" dirty="0" smtClean="0"/>
                        <a:t>0.20</a:t>
                      </a:r>
                      <a:endParaRPr kumimoji="1" lang="ja-JP" altLang="en-US" sz="1400" dirty="0"/>
                    </a:p>
                  </a:txBody>
                  <a:tcPr/>
                </a:tc>
                <a:tc>
                  <a:txBody>
                    <a:bodyPr/>
                    <a:lstStyle/>
                    <a:p>
                      <a:pPr algn="ctr"/>
                      <a:r>
                        <a:rPr kumimoji="1" lang="en-US" altLang="ja-JP" sz="1400" dirty="0" smtClean="0"/>
                        <a:t>0.0</a:t>
                      </a:r>
                      <a:endParaRPr kumimoji="1" lang="ja-JP" altLang="en-US" sz="1400" dirty="0"/>
                    </a:p>
                  </a:txBody>
                  <a:tcPr/>
                </a:tc>
                <a:tc>
                  <a:txBody>
                    <a:bodyPr/>
                    <a:lstStyle/>
                    <a:p>
                      <a:pPr algn="ctr"/>
                      <a:r>
                        <a:rPr kumimoji="1" lang="en-US" altLang="ja-JP" sz="1400" dirty="0" smtClean="0"/>
                        <a:t>0.0</a:t>
                      </a:r>
                      <a:endParaRPr kumimoji="1" lang="ja-JP" altLang="en-US" sz="1400" dirty="0"/>
                    </a:p>
                  </a:txBody>
                  <a:tcPr/>
                </a:tc>
              </a:tr>
              <a:tr h="313473">
                <a:tc>
                  <a:txBody>
                    <a:bodyPr/>
                    <a:lstStyle/>
                    <a:p>
                      <a:pPr algn="ctr"/>
                      <a:r>
                        <a:rPr kumimoji="1" lang="en-US" altLang="ja-JP" sz="1400" dirty="0" smtClean="0"/>
                        <a:t>79-70</a:t>
                      </a:r>
                      <a:endParaRPr kumimoji="1" lang="ja-JP" altLang="en-US" sz="1400" dirty="0"/>
                    </a:p>
                  </a:txBody>
                  <a:tcPr/>
                </a:tc>
                <a:tc>
                  <a:txBody>
                    <a:bodyPr/>
                    <a:lstStyle/>
                    <a:p>
                      <a:pPr algn="ctr"/>
                      <a:r>
                        <a:rPr kumimoji="1" lang="en-US" altLang="ja-JP" sz="1400" dirty="0" smtClean="0"/>
                        <a:t>0.14</a:t>
                      </a:r>
                      <a:endParaRPr kumimoji="1" lang="ja-JP" altLang="en-US" sz="1400" dirty="0"/>
                    </a:p>
                  </a:txBody>
                  <a:tcPr/>
                </a:tc>
                <a:tc>
                  <a:txBody>
                    <a:bodyPr/>
                    <a:lstStyle/>
                    <a:p>
                      <a:pPr algn="ctr"/>
                      <a:r>
                        <a:rPr kumimoji="1" lang="en-US" altLang="ja-JP" sz="1400" dirty="0" smtClean="0"/>
                        <a:t>0.66</a:t>
                      </a:r>
                      <a:endParaRPr kumimoji="1" lang="ja-JP" altLang="en-US" sz="1400" dirty="0"/>
                    </a:p>
                  </a:txBody>
                  <a:tcPr/>
                </a:tc>
                <a:tc>
                  <a:txBody>
                    <a:bodyPr/>
                    <a:lstStyle/>
                    <a:p>
                      <a:pPr algn="ctr"/>
                      <a:r>
                        <a:rPr kumimoji="1" lang="en-US" altLang="ja-JP" sz="1400" dirty="0" smtClean="0"/>
                        <a:t>0.0</a:t>
                      </a:r>
                      <a:endParaRPr kumimoji="1" lang="ja-JP" altLang="en-US" sz="1400" dirty="0"/>
                    </a:p>
                  </a:txBody>
                  <a:tcPr/>
                </a:tc>
              </a:tr>
              <a:tr h="263272">
                <a:tc>
                  <a:txBody>
                    <a:bodyPr/>
                    <a:lstStyle/>
                    <a:p>
                      <a:pPr algn="ctr"/>
                      <a:r>
                        <a:rPr kumimoji="1" lang="en-US" altLang="ja-JP" sz="1400" dirty="0" smtClean="0"/>
                        <a:t>70 - 57</a:t>
                      </a:r>
                      <a:endParaRPr kumimoji="1" lang="ja-JP" altLang="en-US" sz="1400" dirty="0"/>
                    </a:p>
                  </a:txBody>
                  <a:tcPr/>
                </a:tc>
                <a:tc>
                  <a:txBody>
                    <a:bodyPr/>
                    <a:lstStyle/>
                    <a:p>
                      <a:pPr algn="ctr"/>
                      <a:r>
                        <a:rPr kumimoji="1" lang="ja-JP" altLang="en-US" sz="1400" dirty="0" smtClean="0"/>
                        <a:t>・・・</a:t>
                      </a:r>
                      <a:endParaRPr kumimoji="1" lang="ja-JP" altLang="en-US" sz="1400" dirty="0"/>
                    </a:p>
                  </a:txBody>
                  <a:tcPr/>
                </a:tc>
                <a:tc>
                  <a:txBody>
                    <a:bodyPr/>
                    <a:lstStyle/>
                    <a:p>
                      <a:pPr algn="ctr"/>
                      <a:r>
                        <a:rPr kumimoji="1" lang="ja-JP" altLang="en-US" sz="1400" dirty="0" smtClean="0"/>
                        <a:t>・・・</a:t>
                      </a:r>
                      <a:endParaRPr kumimoji="1" lang="ja-JP" altLang="en-US" sz="1400" dirty="0"/>
                    </a:p>
                  </a:txBody>
                  <a:tcPr/>
                </a:tc>
                <a:tc>
                  <a:txBody>
                    <a:bodyPr/>
                    <a:lstStyle/>
                    <a:p>
                      <a:pPr algn="ctr"/>
                      <a:r>
                        <a:rPr kumimoji="1" lang="ja-JP" altLang="en-US" sz="1400" dirty="0" smtClean="0"/>
                        <a:t>・・・</a:t>
                      </a:r>
                      <a:endParaRPr kumimoji="1" lang="ja-JP" altLang="en-US" sz="1400" dirty="0"/>
                    </a:p>
                  </a:txBody>
                  <a:tcPr/>
                </a:tc>
              </a:tr>
              <a:tr h="199256">
                <a:tc>
                  <a:txBody>
                    <a:bodyPr/>
                    <a:lstStyle/>
                    <a:p>
                      <a:pPr algn="ctr"/>
                      <a:r>
                        <a:rPr kumimoji="1" lang="ja-JP" altLang="en-US" sz="1400" dirty="0" smtClean="0"/>
                        <a:t>・・・</a:t>
                      </a:r>
                      <a:endParaRPr kumimoji="1" lang="ja-JP" altLang="en-US" sz="1400" dirty="0"/>
                    </a:p>
                  </a:txBody>
                  <a:tcPr/>
                </a:tc>
                <a:tc>
                  <a:txBody>
                    <a:bodyPr/>
                    <a:lstStyle/>
                    <a:p>
                      <a:pPr algn="ctr"/>
                      <a:r>
                        <a:rPr kumimoji="1" lang="ja-JP" altLang="en-US" sz="1400" dirty="0" smtClean="0"/>
                        <a:t>・・・</a:t>
                      </a:r>
                      <a:endParaRPr kumimoji="1" lang="ja-JP" altLang="en-US" sz="1400" dirty="0"/>
                    </a:p>
                  </a:txBody>
                  <a:tcPr/>
                </a:tc>
                <a:tc>
                  <a:txBody>
                    <a:bodyPr/>
                    <a:lstStyle/>
                    <a:p>
                      <a:pPr algn="ctr"/>
                      <a:r>
                        <a:rPr kumimoji="1" lang="ja-JP" altLang="en-US" sz="1400" dirty="0" smtClean="0"/>
                        <a:t>・・・</a:t>
                      </a:r>
                      <a:endParaRPr kumimoji="1" lang="ja-JP" altLang="en-US" sz="1400" dirty="0"/>
                    </a:p>
                  </a:txBody>
                  <a:tcPr/>
                </a:tc>
                <a:tc>
                  <a:txBody>
                    <a:bodyPr/>
                    <a:lstStyle/>
                    <a:p>
                      <a:pPr algn="ctr"/>
                      <a:r>
                        <a:rPr kumimoji="1" lang="ja-JP" altLang="en-US" sz="1400" dirty="0" smtClean="0"/>
                        <a:t>・・・</a:t>
                      </a:r>
                      <a:endParaRPr kumimoji="1" lang="ja-JP" altLang="en-US" sz="1400" dirty="0"/>
                    </a:p>
                  </a:txBody>
                  <a:tcPr/>
                </a:tc>
              </a:tr>
            </a:tbl>
          </a:graphicData>
        </a:graphic>
      </p:graphicFrame>
      <p:sp>
        <p:nvSpPr>
          <p:cNvPr id="12" name="角丸四角形 11"/>
          <p:cNvSpPr/>
          <p:nvPr/>
        </p:nvSpPr>
        <p:spPr>
          <a:xfrm>
            <a:off x="7044396" y="5229200"/>
            <a:ext cx="2064108" cy="93610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a:off x="6156176" y="4263479"/>
            <a:ext cx="3096344" cy="461665"/>
          </a:xfrm>
          <a:prstGeom prst="rect">
            <a:avLst/>
          </a:prstGeom>
        </p:spPr>
        <p:txBody>
          <a:bodyPr wrap="square">
            <a:spAutoFit/>
          </a:bodyPr>
          <a:lstStyle/>
          <a:p>
            <a:r>
              <a:rPr lang="ja-JP" altLang="en-US" sz="1200" dirty="0" smtClean="0"/>
              <a:t>表</a:t>
            </a:r>
            <a:r>
              <a:rPr lang="en-US" altLang="ja-JP" sz="1200" dirty="0" smtClean="0"/>
              <a:t>. Pioneer Venus OCPP </a:t>
            </a:r>
            <a:r>
              <a:rPr lang="ja-JP" altLang="en-US" sz="1200" dirty="0" smtClean="0">
                <a:latin typeface="+mn-ea"/>
              </a:rPr>
              <a:t>によって観測された</a:t>
            </a:r>
            <a:endParaRPr lang="en-US" altLang="ja-JP" sz="1200" dirty="0" smtClean="0">
              <a:latin typeface="+mn-ea"/>
            </a:endParaRPr>
          </a:p>
          <a:p>
            <a:r>
              <a:rPr lang="ja-JP" altLang="en-US" sz="1200" dirty="0" err="1" smtClean="0">
                <a:latin typeface="+mn-ea"/>
              </a:rPr>
              <a:t>もや</a:t>
            </a:r>
            <a:r>
              <a:rPr lang="ja-JP" altLang="en-US" sz="1200" dirty="0" smtClean="0">
                <a:latin typeface="+mn-ea"/>
              </a:rPr>
              <a:t>層の光学的厚さ</a:t>
            </a:r>
            <a:r>
              <a:rPr lang="en-US" altLang="ja-JP" sz="1200" dirty="0" smtClean="0"/>
              <a:t>[Crisp et al., 1986]</a:t>
            </a:r>
          </a:p>
        </p:txBody>
      </p:sp>
      <p:pic>
        <p:nvPicPr>
          <p:cNvPr id="18" name="図 17" descr="window.jpg"/>
          <p:cNvPicPr>
            <a:picLocks noChangeAspect="1"/>
          </p:cNvPicPr>
          <p:nvPr/>
        </p:nvPicPr>
        <p:blipFill>
          <a:blip r:embed="rId2" cstate="print"/>
          <a:stretch>
            <a:fillRect/>
          </a:stretch>
        </p:blipFill>
        <p:spPr>
          <a:xfrm>
            <a:off x="5538737" y="1956742"/>
            <a:ext cx="3569767" cy="1904306"/>
          </a:xfrm>
          <a:prstGeom prst="rect">
            <a:avLst/>
          </a:prstGeom>
        </p:spPr>
      </p:pic>
      <p:pic>
        <p:nvPicPr>
          <p:cNvPr id="17" name="図 16" descr="cloud0'.jpg"/>
          <p:cNvPicPr>
            <a:picLocks noChangeAspect="1"/>
          </p:cNvPicPr>
          <p:nvPr/>
        </p:nvPicPr>
        <p:blipFill>
          <a:blip r:embed="rId3" cstate="print"/>
          <a:srcRect l="6013" t="5686" r="3785" b="4413"/>
          <a:stretch>
            <a:fillRect/>
          </a:stretch>
        </p:blipFill>
        <p:spPr>
          <a:xfrm>
            <a:off x="5436096" y="2204864"/>
            <a:ext cx="3043976" cy="2232248"/>
          </a:xfrm>
          <a:prstGeom prst="rect">
            <a:avLst/>
          </a:prstGeom>
        </p:spPr>
      </p:pic>
      <p:sp>
        <p:nvSpPr>
          <p:cNvPr id="19" name="テキスト ボックス 18"/>
          <p:cNvSpPr txBox="1"/>
          <p:nvPr/>
        </p:nvSpPr>
        <p:spPr>
          <a:xfrm>
            <a:off x="285327" y="6300028"/>
            <a:ext cx="5381601" cy="369332"/>
          </a:xfrm>
          <a:prstGeom prst="rect">
            <a:avLst/>
          </a:prstGeom>
          <a:noFill/>
        </p:spPr>
        <p:txBody>
          <a:bodyPr wrap="none" rtlCol="0">
            <a:spAutoFit/>
          </a:bodyPr>
          <a:lstStyle/>
          <a:p>
            <a:r>
              <a:rPr kumimoji="1" lang="ja-JP" altLang="en-US" dirty="0" smtClean="0"/>
              <a:t>目的：</a:t>
            </a:r>
            <a:r>
              <a:rPr lang="ja-JP" altLang="en-US" dirty="0" smtClean="0"/>
              <a:t>現実的</a:t>
            </a:r>
            <a:r>
              <a:rPr kumimoji="1" lang="ja-JP" altLang="en-US" dirty="0" smtClean="0"/>
              <a:t>な雲を構築→雲の生成・維持機構を推定</a:t>
            </a:r>
            <a:endParaRPr kumimoji="1" lang="ja-JP" altLang="en-US" dirty="0"/>
          </a:p>
        </p:txBody>
      </p:sp>
      <p:cxnSp>
        <p:nvCxnSpPr>
          <p:cNvPr id="13" name="直線コネクタ 12"/>
          <p:cNvCxnSpPr/>
          <p:nvPr/>
        </p:nvCxnSpPr>
        <p:spPr>
          <a:xfrm>
            <a:off x="5292080" y="3168264"/>
            <a:ext cx="377991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テキスト ボックス 14"/>
          <p:cNvSpPr txBox="1"/>
          <p:nvPr/>
        </p:nvSpPr>
        <p:spPr>
          <a:xfrm>
            <a:off x="6804248" y="2348880"/>
            <a:ext cx="755335" cy="769441"/>
          </a:xfrm>
          <a:prstGeom prst="rect">
            <a:avLst/>
          </a:prstGeom>
          <a:noFill/>
        </p:spPr>
        <p:txBody>
          <a:bodyPr wrap="none" rtlCol="0">
            <a:spAutoFit/>
          </a:bodyPr>
          <a:lstStyle/>
          <a:p>
            <a:r>
              <a:rPr kumimoji="1" lang="en-US" altLang="ja-JP" sz="4400" dirty="0" smtClean="0">
                <a:solidFill>
                  <a:srgbClr val="FF0000"/>
                </a:solidFill>
              </a:rPr>
              <a:t>10</a:t>
            </a:r>
            <a:endParaRPr kumimoji="1" lang="ja-JP" altLang="en-US" sz="4400" dirty="0">
              <a:solidFill>
                <a:srgbClr val="FF0000"/>
              </a:solidFill>
            </a:endParaRPr>
          </a:p>
        </p:txBody>
      </p:sp>
      <p:sp>
        <p:nvSpPr>
          <p:cNvPr id="16" name="テキスト ボックス 15"/>
          <p:cNvSpPr txBox="1"/>
          <p:nvPr/>
        </p:nvSpPr>
        <p:spPr>
          <a:xfrm>
            <a:off x="5542160" y="5229200"/>
            <a:ext cx="470000" cy="769441"/>
          </a:xfrm>
          <a:prstGeom prst="rect">
            <a:avLst/>
          </a:prstGeom>
          <a:noFill/>
        </p:spPr>
        <p:txBody>
          <a:bodyPr wrap="none" rtlCol="0">
            <a:spAutoFit/>
          </a:bodyPr>
          <a:lstStyle/>
          <a:p>
            <a:r>
              <a:rPr kumimoji="1" lang="en-US" altLang="ja-JP" sz="4400" dirty="0" smtClean="0">
                <a:solidFill>
                  <a:srgbClr val="FF0000"/>
                </a:solidFill>
              </a:rPr>
              <a:t>1</a:t>
            </a:r>
            <a:endParaRPr kumimoji="1" lang="ja-JP" altLang="en-US" sz="4400" dirty="0">
              <a:solidFill>
                <a:srgbClr val="FF0000"/>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アーバン">
  <a:themeElements>
    <a:clrScheme name="メトロ">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アーバン">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1418</TotalTime>
  <Words>1001</Words>
  <Application>Microsoft Macintosh PowerPoint</Application>
  <PresentationFormat>画面に合わせる (4:3)</PresentationFormat>
  <Paragraphs>254</Paragraphs>
  <Slides>20</Slides>
  <Notes>4</Notes>
  <HiddenSlides>0</HiddenSlides>
  <MMClips>0</MMClips>
  <ScaleCrop>false</ScaleCrop>
  <HeadingPairs>
    <vt:vector size="6" baseType="variant">
      <vt:variant>
        <vt:lpstr>テーマ</vt:lpstr>
      </vt:variant>
      <vt:variant>
        <vt:i4>1</vt:i4>
      </vt:variant>
      <vt:variant>
        <vt:lpstr>埋め込まれた OLE サーバー</vt:lpstr>
      </vt:variant>
      <vt:variant>
        <vt:i4>1</vt:i4>
      </vt:variant>
      <vt:variant>
        <vt:lpstr>スライド タイトル</vt:lpstr>
      </vt:variant>
      <vt:variant>
        <vt:i4>20</vt:i4>
      </vt:variant>
    </vt:vector>
  </HeadingPairs>
  <TitlesOfParts>
    <vt:vector size="22" baseType="lpstr">
      <vt:lpstr>アーバン</vt:lpstr>
      <vt:lpstr>数式</vt:lpstr>
      <vt:lpstr>地上分光観測結果と放射輸送計算による金星全球雲モデルの構築</vt:lpstr>
      <vt:lpstr>contents</vt:lpstr>
      <vt:lpstr>金星雲</vt:lpstr>
      <vt:lpstr>金星雲</vt:lpstr>
      <vt:lpstr>金星雲モデル</vt:lpstr>
      <vt:lpstr>放射輸送計算</vt:lpstr>
      <vt:lpstr>雲モデルの重要性</vt:lpstr>
      <vt:lpstr>Pollack et al.(1993)</vt:lpstr>
      <vt:lpstr>Pollackモデルの改善すべき点</vt:lpstr>
      <vt:lpstr>新雲モデル構築の流れ</vt:lpstr>
      <vt:lpstr>1. 雲モデル基本形cloudT2x構築</vt:lpstr>
      <vt:lpstr>cloudT2x 検証</vt:lpstr>
      <vt:lpstr>2.雲パラメータを振る</vt:lpstr>
      <vt:lpstr>3.1.ずれを評価（光学的厚さ） 5.26</vt:lpstr>
      <vt:lpstr>3.2.ずれを評価（雲高度） 5.26</vt:lpstr>
      <vt:lpstr>3.1.ずれを評価（光学的厚さ） 5.27</vt:lpstr>
      <vt:lpstr>3.2.ずれを評価（雲高度） 5.27</vt:lpstr>
      <vt:lpstr>吸収線比較-低緯度</vt:lpstr>
      <vt:lpstr>吸収線比較-高緯度</vt:lpstr>
      <vt:lpstr>END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Stpコロキウム</dc:title>
  <dc:creator>Seiko</dc:creator>
  <cp:lastModifiedBy>樋口 武人</cp:lastModifiedBy>
  <cp:revision>302</cp:revision>
  <dcterms:created xsi:type="dcterms:W3CDTF">2011-10-19T11:50:38Z</dcterms:created>
  <dcterms:modified xsi:type="dcterms:W3CDTF">2011-12-09T07:58:39Z</dcterms:modified>
</cp:coreProperties>
</file>