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305" r:id="rId5"/>
    <p:sldId id="262" r:id="rId6"/>
    <p:sldId id="275" r:id="rId7"/>
    <p:sldId id="263" r:id="rId8"/>
    <p:sldId id="266" r:id="rId9"/>
    <p:sldId id="284" r:id="rId10"/>
    <p:sldId id="315" r:id="rId11"/>
    <p:sldId id="372" r:id="rId12"/>
    <p:sldId id="373" r:id="rId13"/>
    <p:sldId id="374" r:id="rId14"/>
    <p:sldId id="396" r:id="rId15"/>
    <p:sldId id="356" r:id="rId16"/>
    <p:sldId id="360" r:id="rId17"/>
    <p:sldId id="361" r:id="rId18"/>
    <p:sldId id="383" r:id="rId19"/>
    <p:sldId id="368" r:id="rId20"/>
    <p:sldId id="362" r:id="rId21"/>
    <p:sldId id="400" r:id="rId22"/>
    <p:sldId id="264" r:id="rId23"/>
    <p:sldId id="344" r:id="rId24"/>
    <p:sldId id="371" r:id="rId25"/>
    <p:sldId id="401" r:id="rId26"/>
    <p:sldId id="261" r:id="rId27"/>
    <p:sldId id="404" r:id="rId28"/>
    <p:sldId id="312" r:id="rId29"/>
    <p:sldId id="357" r:id="rId30"/>
    <p:sldId id="358" r:id="rId31"/>
    <p:sldId id="334" r:id="rId32"/>
    <p:sldId id="335" r:id="rId33"/>
    <p:sldId id="370" r:id="rId34"/>
    <p:sldId id="406" r:id="rId35"/>
    <p:sldId id="411" r:id="rId36"/>
    <p:sldId id="295" r:id="rId37"/>
    <p:sldId id="324" r:id="rId38"/>
    <p:sldId id="289" r:id="rId39"/>
    <p:sldId id="302" r:id="rId40"/>
    <p:sldId id="301" r:id="rId41"/>
    <p:sldId id="412" r:id="rId42"/>
    <p:sldId id="359" r:id="rId43"/>
    <p:sldId id="413" r:id="rId44"/>
    <p:sldId id="304" r:id="rId45"/>
    <p:sldId id="339" r:id="rId46"/>
  </p:sldIdLst>
  <p:sldSz cx="9144000" cy="6858000" type="screen4x3"/>
  <p:notesSz cx="6802438" cy="99377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4F81BD"/>
    <a:srgbClr val="FFFFFF"/>
    <a:srgbClr val="F9F9B1"/>
    <a:srgbClr val="D9D9D9"/>
    <a:srgbClr val="FFC000"/>
    <a:srgbClr val="FF0000"/>
    <a:srgbClr val="00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snapToGrid="0">
      <p:cViewPr varScale="1">
        <p:scale>
          <a:sx n="82" d="100"/>
          <a:sy n="82" d="100"/>
        </p:scale>
        <p:origin x="-36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wmf"/><Relationship Id="rId2" Type="http://schemas.openxmlformats.org/officeDocument/2006/relationships/image" Target="../media/image52.wmf"/><Relationship Id="rId3"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7723" cy="496888"/>
          </a:xfrm>
          <a:prstGeom prst="rect">
            <a:avLst/>
          </a:prstGeom>
        </p:spPr>
        <p:txBody>
          <a:bodyPr vert="horz" lIns="91522" tIns="45761" rIns="91522" bIns="45761" rtlCol="0"/>
          <a:lstStyle>
            <a:lvl1pPr algn="l">
              <a:defRPr sz="1200"/>
            </a:lvl1pPr>
          </a:lstStyle>
          <a:p>
            <a:endParaRPr kumimoji="1" lang="ja-JP" altLang="en-US"/>
          </a:p>
        </p:txBody>
      </p:sp>
      <p:sp>
        <p:nvSpPr>
          <p:cNvPr id="3" name="日付プレースホルダ 2"/>
          <p:cNvSpPr>
            <a:spLocks noGrp="1"/>
          </p:cNvSpPr>
          <p:nvPr>
            <p:ph type="dt" idx="1"/>
          </p:nvPr>
        </p:nvSpPr>
        <p:spPr>
          <a:xfrm>
            <a:off x="3853141" y="0"/>
            <a:ext cx="2947723" cy="496888"/>
          </a:xfrm>
          <a:prstGeom prst="rect">
            <a:avLst/>
          </a:prstGeom>
        </p:spPr>
        <p:txBody>
          <a:bodyPr vert="horz" lIns="91522" tIns="45761" rIns="91522" bIns="45761" rtlCol="0"/>
          <a:lstStyle>
            <a:lvl1pPr algn="r">
              <a:defRPr sz="1200"/>
            </a:lvl1pPr>
          </a:lstStyle>
          <a:p>
            <a:fld id="{2E31CC5E-9E1C-4E52-975C-E8AF07E672C9}" type="datetimeFigureOut">
              <a:rPr kumimoji="1" lang="ja-JP" altLang="en-US" smtClean="0"/>
              <a:pPr/>
              <a:t>11/10/18</a:t>
            </a:fld>
            <a:endParaRPr kumimoji="1" lang="ja-JP" altLang="en-US"/>
          </a:p>
        </p:txBody>
      </p:sp>
      <p:sp>
        <p:nvSpPr>
          <p:cNvPr id="4" name="スライド イメージ プレースホルダ 3"/>
          <p:cNvSpPr>
            <a:spLocks noGrp="1" noRot="1" noChangeAspect="1"/>
          </p:cNvSpPr>
          <p:nvPr>
            <p:ph type="sldImg" idx="2"/>
          </p:nvPr>
        </p:nvSpPr>
        <p:spPr>
          <a:xfrm>
            <a:off x="917575" y="746125"/>
            <a:ext cx="4967288" cy="3725863"/>
          </a:xfrm>
          <a:prstGeom prst="rect">
            <a:avLst/>
          </a:prstGeom>
          <a:noFill/>
          <a:ln w="12700">
            <a:solidFill>
              <a:prstClr val="black"/>
            </a:solidFill>
          </a:ln>
        </p:spPr>
        <p:txBody>
          <a:bodyPr vert="horz" lIns="91522" tIns="45761" rIns="91522" bIns="45761" rtlCol="0" anchor="ctr"/>
          <a:lstStyle/>
          <a:p>
            <a:endParaRPr lang="ja-JP" altLang="en-US"/>
          </a:p>
        </p:txBody>
      </p:sp>
      <p:sp>
        <p:nvSpPr>
          <p:cNvPr id="5" name="ノート プレースホルダ 4"/>
          <p:cNvSpPr>
            <a:spLocks noGrp="1"/>
          </p:cNvSpPr>
          <p:nvPr>
            <p:ph type="body" sz="quarter" idx="3"/>
          </p:nvPr>
        </p:nvSpPr>
        <p:spPr>
          <a:xfrm>
            <a:off x="680245" y="4720432"/>
            <a:ext cx="5441950" cy="4471987"/>
          </a:xfrm>
          <a:prstGeom prst="rect">
            <a:avLst/>
          </a:prstGeom>
        </p:spPr>
        <p:txBody>
          <a:bodyPr vert="horz" lIns="91522" tIns="45761" rIns="91522" bIns="45761"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39137"/>
            <a:ext cx="2947723" cy="496888"/>
          </a:xfrm>
          <a:prstGeom prst="rect">
            <a:avLst/>
          </a:prstGeom>
        </p:spPr>
        <p:txBody>
          <a:bodyPr vert="horz" lIns="91522" tIns="45761" rIns="91522" bIns="45761"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3141" y="9439137"/>
            <a:ext cx="2947723" cy="496888"/>
          </a:xfrm>
          <a:prstGeom prst="rect">
            <a:avLst/>
          </a:prstGeom>
        </p:spPr>
        <p:txBody>
          <a:bodyPr vert="horz" lIns="91522" tIns="45761" rIns="91522" bIns="45761" rtlCol="0" anchor="b"/>
          <a:lstStyle>
            <a:lvl1pPr algn="r">
              <a:defRPr sz="1200"/>
            </a:lvl1pPr>
          </a:lstStyle>
          <a:p>
            <a:fld id="{7124BBC8-8B0D-4384-A158-AB94E3DCC2F7}" type="slidenum">
              <a:rPr kumimoji="1" lang="ja-JP" altLang="en-US" smtClean="0"/>
              <a:pPr/>
              <a:t>‹#›</a:t>
            </a:fld>
            <a:endParaRPr kumimoji="1" lang="ja-JP" altLang="en-US"/>
          </a:p>
        </p:txBody>
      </p:sp>
    </p:spTree>
    <p:extLst>
      <p:ext uri="{BB962C8B-B14F-4D97-AF65-F5344CB8AC3E}">
        <p14:creationId xmlns:p14="http://schemas.microsoft.com/office/powerpoint/2010/main" val="28948278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4.</a:t>
            </a:r>
            <a:r>
              <a:rPr kumimoji="1" lang="en-US" altLang="ja-JP" baseline="0" dirty="0" smtClean="0"/>
              <a:t> Discussions</a:t>
            </a:r>
            <a:endParaRPr kumimoji="1" lang="ja-JP" altLang="en-US" dirty="0"/>
          </a:p>
        </p:txBody>
      </p:sp>
      <p:sp>
        <p:nvSpPr>
          <p:cNvPr id="4" name="スライド番号プレースホルダ 3"/>
          <p:cNvSpPr>
            <a:spLocks noGrp="1"/>
          </p:cNvSpPr>
          <p:nvPr>
            <p:ph type="sldNum" sz="quarter" idx="10"/>
          </p:nvPr>
        </p:nvSpPr>
        <p:spPr/>
        <p:txBody>
          <a:bodyPr/>
          <a:lstStyle/>
          <a:p>
            <a:fld id="{B112BAE4-7A71-44F0-AF94-4404AA230EBB}" type="slidenum">
              <a:rPr kumimoji="1" lang="ja-JP" altLang="en-US" smtClean="0"/>
              <a:pPr/>
              <a:t>6</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98513-A7A6-47F8-892B-277FB9D15919}" type="slidenum">
              <a:rPr lang="en-US" altLang="ja-JP"/>
              <a:pPr/>
              <a:t>12</a:t>
            </a:fld>
            <a:endParaRPr lang="en-US" altLang="ja-JP"/>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altLang="ja-JP"/>
              <a:t>To deduce wind velocities from Venus cloud images, we took 2 procedures of image analysis.</a:t>
            </a:r>
          </a:p>
          <a:p>
            <a:r>
              <a:rPr lang="en-US" altLang="ja-JP"/>
              <a:t>At first, we projected each cloud image to a suitable coordinate system,</a:t>
            </a:r>
          </a:p>
          <a:p>
            <a:endParaRPr lang="en-US" altLang="ja-JP"/>
          </a:p>
          <a:p>
            <a:r>
              <a:rPr lang="en-US" altLang="ja-JP"/>
              <a:t>Next, we tracked cloud motions. That’s to say cloud tracking.</a:t>
            </a:r>
          </a:p>
          <a:p>
            <a:r>
              <a:rPr lang="en-US" altLang="ja-JP"/>
              <a:t>Then we can derive wind velocity from the displacement of the motion.</a:t>
            </a:r>
          </a:p>
          <a:p>
            <a:endParaRPr lang="en-US" altLang="ja-JP"/>
          </a:p>
          <a:p>
            <a:r>
              <a:rPr lang="en-US" altLang="ja-JP"/>
              <a:t>We are now constructing a cloud tracking method.</a:t>
            </a:r>
          </a:p>
          <a:p>
            <a:r>
              <a:rPr lang="en-US" altLang="ja-JP"/>
              <a:t>Next I’ll talk about more details.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a:bodyPr>
          <a:lstStyle/>
          <a:p>
            <a:r>
              <a:rPr kumimoji="1" lang="en-US" altLang="ja-JP" dirty="0" smtClean="0"/>
              <a:t>At first, before introducing Venus atmosphere,</a:t>
            </a:r>
            <a:r>
              <a:rPr kumimoji="1" lang="en-US" altLang="ja-JP" baseline="0" dirty="0" smtClean="0"/>
              <a:t> I will introduce you about other planet’s atmosphere.</a:t>
            </a:r>
          </a:p>
          <a:p>
            <a:r>
              <a:rPr kumimoji="1" lang="en-US" altLang="ja-JP" dirty="0" smtClean="0"/>
              <a:t>At Earth,</a:t>
            </a:r>
            <a:r>
              <a:rPr kumimoji="1" lang="en-US" altLang="ja-JP" baseline="0" dirty="0" smtClean="0"/>
              <a:t> Mars, Jupiter and Saturn, periodical or semi periodical oscillations are observed.</a:t>
            </a:r>
          </a:p>
          <a:p>
            <a:endParaRPr kumimoji="1" lang="en-US" altLang="ja-JP" baseline="0" dirty="0" smtClean="0"/>
          </a:p>
          <a:p>
            <a:r>
              <a:rPr kumimoji="1" lang="en-US" altLang="ja-JP" baseline="0" dirty="0" smtClean="0"/>
              <a:t>For example, in Earth middle atmosphere at the equatorial region, </a:t>
            </a:r>
          </a:p>
          <a:p>
            <a:r>
              <a:rPr kumimoji="1" lang="en-US" altLang="ja-JP" baseline="0" dirty="0" smtClean="0"/>
              <a:t>a well-known semi periodical oscillation of zonal winds called Quasi Biennial Oscillation, QBO exists.</a:t>
            </a:r>
          </a:p>
          <a:p>
            <a:endParaRPr kumimoji="1" lang="en-US" altLang="ja-JP" dirty="0" smtClean="0"/>
          </a:p>
          <a:p>
            <a:r>
              <a:rPr kumimoji="1" lang="en-US" altLang="ja-JP" dirty="0" smtClean="0"/>
              <a:t>This</a:t>
            </a:r>
            <a:r>
              <a:rPr kumimoji="1" lang="en-US" altLang="ja-JP" baseline="0" dirty="0" smtClean="0"/>
              <a:t> figure shows the observation of QBO.</a:t>
            </a:r>
          </a:p>
          <a:p>
            <a:r>
              <a:rPr kumimoji="1" lang="en-US" altLang="ja-JP" baseline="0" dirty="0" smtClean="0"/>
              <a:t>Horizontal is year and vertical is height from the ground.</a:t>
            </a:r>
          </a:p>
          <a:p>
            <a:r>
              <a:rPr kumimoji="1" lang="en-US" altLang="ja-JP" baseline="0" dirty="0" smtClean="0"/>
              <a:t>Colors represent zonal mean zonal wind speeds, and red is eastward, blue is westward.</a:t>
            </a:r>
          </a:p>
          <a:p>
            <a:endParaRPr kumimoji="1" lang="en-US" altLang="ja-JP" baseline="0" dirty="0" smtClean="0"/>
          </a:p>
          <a:p>
            <a:r>
              <a:rPr kumimoji="1" lang="en-US" altLang="ja-JP" baseline="0" dirty="0" smtClean="0"/>
              <a:t>As you see, eastward winds and westward winds are replaced almost every 2 years.</a:t>
            </a:r>
          </a:p>
          <a:p>
            <a:r>
              <a:rPr kumimoji="1" lang="en-US" altLang="ja-JP" dirty="0" smtClean="0"/>
              <a:t>Because the period</a:t>
            </a:r>
            <a:r>
              <a:rPr kumimoji="1" lang="en-US" altLang="ja-JP" baseline="0" dirty="0" smtClean="0"/>
              <a:t> of </a:t>
            </a:r>
            <a:r>
              <a:rPr kumimoji="1" lang="en-US" altLang="ja-JP" dirty="0" smtClean="0"/>
              <a:t>this replacement is almost 2 years, this</a:t>
            </a:r>
            <a:r>
              <a:rPr kumimoji="1" lang="en-US" altLang="ja-JP" baseline="0" dirty="0" smtClean="0"/>
              <a:t> phenomena is called QBO.</a:t>
            </a:r>
          </a:p>
          <a:p>
            <a:r>
              <a:rPr kumimoji="1" lang="en-US" altLang="ja-JP" baseline="0" dirty="0" smtClean="0"/>
              <a:t>Today, it is understood that this phenomena is driven by wave mean interactions.</a:t>
            </a:r>
          </a:p>
          <a:p>
            <a:endParaRPr kumimoji="1" lang="en-US" altLang="ja-JP" baseline="0" dirty="0" smtClean="0"/>
          </a:p>
          <a:p>
            <a:r>
              <a:rPr lang="en-US" altLang="ja-JP" dirty="0" smtClean="0">
                <a:latin typeface="Times New Roman" pitchFamily="18" charset="0"/>
                <a:cs typeface="Times New Roman" pitchFamily="18" charset="0"/>
              </a:rPr>
              <a:t>Quasi Quadrennial Oscillation is observed in Jovian atmosphere.</a:t>
            </a:r>
          </a:p>
          <a:p>
            <a:r>
              <a:rPr kumimoji="1" lang="en-US" altLang="ja-JP" baseline="0" dirty="0" smtClean="0"/>
              <a:t>Its characteristics are similar to the QBO at Earth.</a:t>
            </a:r>
          </a:p>
          <a:p>
            <a:endParaRPr kumimoji="1" lang="en-US" altLang="ja-JP" baseline="0" dirty="0" smtClean="0"/>
          </a:p>
          <a:p>
            <a:r>
              <a:rPr kumimoji="1" lang="en-US" altLang="ja-JP" baseline="0" dirty="0" smtClean="0"/>
              <a:t>Besides QBO and QQO, semi annual oscillations are also observed at Earth, Mars and Saturn.</a:t>
            </a:r>
          </a:p>
          <a:p>
            <a:r>
              <a:rPr kumimoji="1" lang="en-US" altLang="ja-JP" baseline="0" dirty="0" smtClean="0"/>
              <a:t>Zonal winds in the middle atmosphere are replaced like QBO almost every half a year of each planets.</a:t>
            </a:r>
          </a:p>
          <a:p>
            <a:endParaRPr kumimoji="1" lang="en-US" altLang="ja-JP" baseline="0" dirty="0" smtClean="0"/>
          </a:p>
          <a:p>
            <a:r>
              <a:rPr kumimoji="1" lang="en-US" altLang="ja-JP" baseline="0" dirty="0" smtClean="0"/>
              <a:t>Except Venus, some periodical oscillations have been observed at various planets.</a:t>
            </a:r>
          </a:p>
        </p:txBody>
      </p:sp>
      <p:sp>
        <p:nvSpPr>
          <p:cNvPr id="4" name="スライド番号プレースホルダ 3"/>
          <p:cNvSpPr>
            <a:spLocks noGrp="1"/>
          </p:cNvSpPr>
          <p:nvPr>
            <p:ph type="sldNum" sz="quarter" idx="10"/>
          </p:nvPr>
        </p:nvSpPr>
        <p:spPr/>
        <p:txBody>
          <a:bodyPr/>
          <a:lstStyle/>
          <a:p>
            <a:fld id="{353543B6-7A65-4C5E-8B22-61F0B5700128}" type="slidenum">
              <a:rPr kumimoji="1" lang="ja-JP" altLang="en-US" smtClean="0"/>
              <a:pPr/>
              <a:t>41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76F973F5-B023-4C29-BFA6-43B43656263D}" type="datetime1">
              <a:rPr kumimoji="1" lang="ja-JP" altLang="en-US" smtClean="0"/>
              <a:pPr/>
              <a:t>11/10/18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4AEAD086-6685-4588-BA3D-DE957AAF6011}" type="datetime1">
              <a:rPr kumimoji="1" lang="ja-JP" altLang="en-US" smtClean="0"/>
              <a:pPr/>
              <a:t>11/10/18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860BA9-BEA4-43F0-AD6D-4BD95A78FA8E}" type="datetime1">
              <a:rPr kumimoji="1" lang="ja-JP" altLang="en-US" smtClean="0"/>
              <a:pPr/>
              <a:t>11/10/18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7076119-16C9-4143-BCBD-810F7B3A4DB7}" type="datetime1">
              <a:rPr kumimoji="1" lang="ja-JP" altLang="en-US" smtClean="0"/>
              <a:pPr/>
              <a:t>11/10/18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F44E5432-42BD-45C9-9E99-9DC4D1C4C7AA}" type="datetime1">
              <a:rPr kumimoji="1" lang="ja-JP" altLang="en-US" smtClean="0"/>
              <a:pPr/>
              <a:t>11/10/18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59CE76C-81C7-43B2-ACED-0015F0E0DBCF}" type="datetime1">
              <a:rPr kumimoji="1" lang="ja-JP" altLang="en-US" smtClean="0"/>
              <a:pPr/>
              <a:t>11/10/18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EED2642-4B33-4C41-B4BF-E4B25FCA7CB7}" type="datetime1">
              <a:rPr kumimoji="1" lang="ja-JP" altLang="en-US" smtClean="0"/>
              <a:pPr/>
              <a:t>11/10/18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C4B588B-B682-403D-83B9-08F410AE30A9}" type="datetime1">
              <a:rPr kumimoji="1" lang="ja-JP" altLang="en-US" smtClean="0"/>
              <a:pPr/>
              <a:t>11/10/18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83509F4-CF26-4D75-9560-E248412F3638}" type="datetime1">
              <a:rPr kumimoji="1" lang="ja-JP" altLang="en-US" smtClean="0"/>
              <a:pPr/>
              <a:t>11/10/18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481902C-6AE5-46EB-9E58-F42E3F8AA66D}" type="datetime1">
              <a:rPr kumimoji="1" lang="ja-JP" altLang="en-US" smtClean="0"/>
              <a:pPr/>
              <a:t>11/10/18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61CEB05-7067-4CA3-A575-50151E6CE6CF}" type="datetime1">
              <a:rPr kumimoji="1" lang="ja-JP" altLang="en-US" smtClean="0"/>
              <a:pPr/>
              <a:t>11/10/18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69104-A383-4426-B539-910F0A36C60E}" type="datetime1">
              <a:rPr kumimoji="1" lang="ja-JP" altLang="en-US" smtClean="0"/>
              <a:pPr/>
              <a:t>11/10/18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6.wmf"/><Relationship Id="rId5" Type="http://schemas.openxmlformats.org/officeDocument/2006/relationships/image" Target="../media/image27.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9.emf"/><Relationship Id="rId5" Type="http://schemas.openxmlformats.org/officeDocument/2006/relationships/image" Target="../media/image30.emf"/><Relationship Id="rId6" Type="http://schemas.openxmlformats.org/officeDocument/2006/relationships/oleObject" Target="../embeddings/oleObject2.bin"/><Relationship Id="rId7" Type="http://schemas.openxmlformats.org/officeDocument/2006/relationships/image" Target="../media/image28.w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png"/><Relationship Id="rId5" Type="http://schemas.openxmlformats.org/officeDocument/2006/relationships/image" Target="../media/image42.emf"/><Relationship Id="rId6" Type="http://schemas.openxmlformats.org/officeDocument/2006/relationships/image" Target="../media/image43.emf"/><Relationship Id="rId7" Type="http://schemas.openxmlformats.org/officeDocument/2006/relationships/image" Target="../media/image44.emf"/><Relationship Id="rId8"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6.emf"/><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image" Target="../media/image4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51.wmf"/><Relationship Id="rId5" Type="http://schemas.openxmlformats.org/officeDocument/2006/relationships/oleObject" Target="../embeddings/oleObject4.bin"/><Relationship Id="rId6" Type="http://schemas.openxmlformats.org/officeDocument/2006/relationships/image" Target="../media/image52.wmf"/><Relationship Id="rId7" Type="http://schemas.openxmlformats.org/officeDocument/2006/relationships/oleObject" Target="../embeddings/oleObject5.bin"/><Relationship Id="rId8" Type="http://schemas.openxmlformats.org/officeDocument/2006/relationships/image" Target="../media/image53.w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7.xml"/><Relationship Id="rId2"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 Id="rId3" Type="http://schemas.openxmlformats.org/officeDocument/2006/relationships/image" Target="../media/image5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68126" y="2240682"/>
            <a:ext cx="8404423" cy="523220"/>
          </a:xfrm>
          <a:prstGeom prst="rect">
            <a:avLst/>
          </a:prstGeom>
          <a:noFill/>
        </p:spPr>
        <p:txBody>
          <a:bodyPr wrap="square" rtlCol="0">
            <a:spAutoFit/>
          </a:bodyPr>
          <a:lstStyle/>
          <a:p>
            <a:r>
              <a:rPr kumimoji="1" lang="ja-JP" altLang="en-US" sz="2800" dirty="0" smtClean="0"/>
              <a:t>金星大気スーパーローテーションの時間変動性評価</a:t>
            </a:r>
            <a:endParaRPr kumimoji="1" lang="ja-JP" altLang="en-US" sz="2800" dirty="0"/>
          </a:p>
        </p:txBody>
      </p:sp>
      <p:sp>
        <p:nvSpPr>
          <p:cNvPr id="6" name="テキスト ボックス 5"/>
          <p:cNvSpPr txBox="1"/>
          <p:nvPr/>
        </p:nvSpPr>
        <p:spPr>
          <a:xfrm>
            <a:off x="2296319" y="4948808"/>
            <a:ext cx="4680520" cy="461665"/>
          </a:xfrm>
          <a:prstGeom prst="rect">
            <a:avLst/>
          </a:prstGeom>
          <a:noFill/>
        </p:spPr>
        <p:txBody>
          <a:bodyPr wrap="square" rtlCol="0">
            <a:spAutoFit/>
          </a:bodyPr>
          <a:lstStyle/>
          <a:p>
            <a:pPr algn="ctr"/>
            <a:r>
              <a:rPr kumimoji="1" lang="ja-JP" altLang="en-US" sz="2400" dirty="0" smtClean="0"/>
              <a:t>中村正人研究室：　神山徹</a:t>
            </a:r>
            <a:endParaRPr kumimoji="1" lang="ja-JP" altLang="en-US" sz="2400"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1</a:t>
            </a:fld>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10</a:t>
            </a:fld>
            <a:endParaRPr kumimoji="1" lang="ja-JP" altLang="en-US"/>
          </a:p>
        </p:txBody>
      </p:sp>
      <p:sp>
        <p:nvSpPr>
          <p:cNvPr id="3" name="テキスト ボックス 2"/>
          <p:cNvSpPr txBox="1"/>
          <p:nvPr/>
        </p:nvSpPr>
        <p:spPr>
          <a:xfrm>
            <a:off x="229658" y="162983"/>
            <a:ext cx="3714750" cy="584775"/>
          </a:xfrm>
          <a:prstGeom prst="rect">
            <a:avLst/>
          </a:prstGeom>
          <a:noFill/>
        </p:spPr>
        <p:txBody>
          <a:bodyPr wrap="square" rtlCol="0">
            <a:spAutoFit/>
          </a:bodyPr>
          <a:lstStyle/>
          <a:p>
            <a:r>
              <a:rPr lang="ja-JP" altLang="en-US" sz="3200" dirty="0" smtClean="0"/>
              <a:t>本研究の意義・目的</a:t>
            </a:r>
            <a:endParaRPr kumimoji="1" lang="ja-JP" altLang="en-US" sz="3200" dirty="0"/>
          </a:p>
        </p:txBody>
      </p:sp>
      <p:sp>
        <p:nvSpPr>
          <p:cNvPr id="4" name="テキスト ボックス 3"/>
          <p:cNvSpPr txBox="1"/>
          <p:nvPr/>
        </p:nvSpPr>
        <p:spPr>
          <a:xfrm>
            <a:off x="279393" y="2116666"/>
            <a:ext cx="8593667" cy="3908762"/>
          </a:xfrm>
          <a:prstGeom prst="rect">
            <a:avLst/>
          </a:prstGeom>
          <a:noFill/>
        </p:spPr>
        <p:txBody>
          <a:bodyPr wrap="square" rtlCol="0">
            <a:spAutoFit/>
          </a:bodyPr>
          <a:lstStyle/>
          <a:p>
            <a:r>
              <a:rPr kumimoji="1" lang="ja-JP" altLang="en-US" sz="2000" dirty="0" smtClean="0"/>
              <a:t>・スーパーローテーションが時間変動することは以前から知られていたが、</a:t>
            </a:r>
            <a:endParaRPr kumimoji="1" lang="en-US" altLang="ja-JP" sz="2000" dirty="0" smtClean="0"/>
          </a:p>
          <a:p>
            <a:r>
              <a:rPr kumimoji="1" lang="ja-JP" altLang="en-US" sz="2000" dirty="0" smtClean="0"/>
              <a:t>　データの制限などによりその特徴を理解するまでには至っていない。</a:t>
            </a:r>
            <a:endParaRPr kumimoji="1" lang="en-US" altLang="ja-JP" sz="2000" dirty="0" smtClean="0"/>
          </a:p>
          <a:p>
            <a:endParaRPr lang="en-US" altLang="ja-JP" sz="2000" dirty="0" smtClean="0"/>
          </a:p>
          <a:p>
            <a:r>
              <a:rPr lang="ja-JP" altLang="en-US" sz="2000" dirty="0" smtClean="0"/>
              <a:t>・スーパーローテーションの研究の主眼はその生成・維持</a:t>
            </a:r>
            <a:endParaRPr lang="en-US" altLang="ja-JP" sz="2000" dirty="0" smtClean="0"/>
          </a:p>
          <a:p>
            <a:r>
              <a:rPr lang="ja-JP" altLang="en-US" sz="2000" dirty="0" smtClean="0"/>
              <a:t>　スーパーローテーションに現在起きている力学現象に着目した研究は少ない</a:t>
            </a:r>
            <a:endParaRPr lang="en-US" altLang="ja-JP" sz="2000" dirty="0" smtClean="0"/>
          </a:p>
          <a:p>
            <a:r>
              <a:rPr lang="ja-JP" altLang="en-US" sz="2000" dirty="0" smtClean="0"/>
              <a:t>　</a:t>
            </a:r>
            <a:r>
              <a:rPr lang="en-US" altLang="ja-JP" sz="2000" dirty="0" smtClean="0"/>
              <a:t>(VMC</a:t>
            </a:r>
            <a:r>
              <a:rPr lang="ja-JP" altLang="en-US" sz="2000" dirty="0" smtClean="0"/>
              <a:t>に関連する論文ももっぱら平均的な風速分布を求めることに終始</a:t>
            </a:r>
            <a:r>
              <a:rPr lang="en-US" altLang="ja-JP" sz="2000" dirty="0" smtClean="0"/>
              <a:t>)</a:t>
            </a:r>
          </a:p>
          <a:p>
            <a:endParaRPr lang="en-US" altLang="ja-JP" sz="2000" dirty="0" smtClean="0"/>
          </a:p>
          <a:p>
            <a:r>
              <a:rPr lang="ja-JP" altLang="en-US" sz="2400" dirty="0" smtClean="0"/>
              <a:t>　</a:t>
            </a:r>
            <a:r>
              <a:rPr lang="ja-JP" altLang="en-US" sz="2400" u="sng" dirty="0" smtClean="0"/>
              <a:t>金星気象研究に新しい視点を与えうる</a:t>
            </a:r>
            <a:endParaRPr lang="en-US" altLang="ja-JP" sz="2400" u="sng" dirty="0" smtClean="0"/>
          </a:p>
          <a:p>
            <a:endParaRPr lang="en-US" altLang="ja-JP" sz="2400" dirty="0" smtClean="0"/>
          </a:p>
          <a:p>
            <a:r>
              <a:rPr lang="ja-JP" altLang="en-US" sz="2000" dirty="0" smtClean="0"/>
              <a:t>・風速を精度よく導出するための様々な画像処理技術の習得</a:t>
            </a:r>
            <a:r>
              <a:rPr lang="en-US" altLang="ja-JP" sz="2000" dirty="0" smtClean="0"/>
              <a:t>(2</a:t>
            </a:r>
            <a:r>
              <a:rPr lang="ja-JP" altLang="en-US" sz="2000" dirty="0" smtClean="0"/>
              <a:t>章</a:t>
            </a:r>
            <a:r>
              <a:rPr lang="en-US" altLang="ja-JP" sz="2000" dirty="0" smtClean="0"/>
              <a:t>)</a:t>
            </a:r>
          </a:p>
          <a:p>
            <a:r>
              <a:rPr lang="ja-JP" altLang="en-US" sz="2000" dirty="0" smtClean="0"/>
              <a:t>　→　金星探査機「あかつき」のデータ解析へ適応可能</a:t>
            </a:r>
            <a:endParaRPr lang="en-US" altLang="ja-JP" sz="2000" dirty="0" smtClean="0"/>
          </a:p>
          <a:p>
            <a:r>
              <a:rPr lang="ja-JP" altLang="en-US" sz="2000" dirty="0" smtClean="0"/>
              <a:t>　　　 将来の惑星探査で使える技術の蓄積</a:t>
            </a:r>
            <a:endParaRPr lang="en-US" altLang="ja-JP" sz="2000" dirty="0" smtClean="0"/>
          </a:p>
        </p:txBody>
      </p:sp>
      <p:sp>
        <p:nvSpPr>
          <p:cNvPr id="5" name="テキスト ボックス 4"/>
          <p:cNvSpPr txBox="1"/>
          <p:nvPr/>
        </p:nvSpPr>
        <p:spPr>
          <a:xfrm>
            <a:off x="364067" y="956733"/>
            <a:ext cx="8331200" cy="830997"/>
          </a:xfrm>
          <a:prstGeom prst="rect">
            <a:avLst/>
          </a:prstGeom>
          <a:noFill/>
          <a:ln>
            <a:solidFill>
              <a:srgbClr val="FF0000"/>
            </a:solidFill>
          </a:ln>
        </p:spPr>
        <p:txBody>
          <a:bodyPr wrap="square" rtlCol="0">
            <a:spAutoFit/>
          </a:bodyPr>
          <a:lstStyle/>
          <a:p>
            <a:pPr algn="ctr"/>
            <a:r>
              <a:rPr lang="ja-JP" altLang="en-US" sz="2400" dirty="0" smtClean="0"/>
              <a:t>長期観測データを用いて</a:t>
            </a:r>
            <a:endParaRPr lang="en-US" altLang="ja-JP" sz="2400" dirty="0" smtClean="0"/>
          </a:p>
          <a:p>
            <a:pPr algn="ctr"/>
            <a:r>
              <a:rPr lang="ja-JP" altLang="en-US" sz="2400" dirty="0" smtClean="0"/>
              <a:t>スーパーローテーション時間変動の特徴を理解する</a:t>
            </a:r>
            <a:endParaRPr kumimoji="1" lang="ja-JP" altLang="en-US" sz="24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11</a:t>
            </a:fld>
            <a:endParaRPr kumimoji="1" lang="ja-JP" altLang="en-US"/>
          </a:p>
        </p:txBody>
      </p:sp>
      <p:sp>
        <p:nvSpPr>
          <p:cNvPr id="5" name="テキスト ボックス 4"/>
          <p:cNvSpPr txBox="1"/>
          <p:nvPr/>
        </p:nvSpPr>
        <p:spPr>
          <a:xfrm>
            <a:off x="601133" y="2624666"/>
            <a:ext cx="4842934" cy="461665"/>
          </a:xfrm>
          <a:prstGeom prst="rect">
            <a:avLst/>
          </a:prstGeom>
          <a:noFill/>
        </p:spPr>
        <p:txBody>
          <a:bodyPr wrap="square" rtlCol="0">
            <a:spAutoFit/>
          </a:bodyPr>
          <a:lstStyle/>
          <a:p>
            <a:r>
              <a:rPr lang="ja-JP" altLang="en-US" sz="2400" dirty="0" smtClean="0"/>
              <a:t>２</a:t>
            </a:r>
            <a:r>
              <a:rPr kumimoji="1" lang="ja-JP" altLang="en-US" sz="2400" dirty="0" smtClean="0"/>
              <a:t>．</a:t>
            </a:r>
            <a:r>
              <a:rPr lang="ja-JP" altLang="en-US" sz="2400" dirty="0" smtClean="0"/>
              <a:t>惑星撮像画像解析技術の開発</a:t>
            </a:r>
            <a:endParaRPr kumimoji="1" lang="ja-JP" altLang="en-US" sz="2400" dirty="0"/>
          </a:p>
        </p:txBody>
      </p:sp>
      <p:pic>
        <p:nvPicPr>
          <p:cNvPr id="171010" name="Picture 2" descr="http://www.mmedia.is/~bjj/planet_rend/venus_galileo.jpg"/>
          <p:cNvPicPr>
            <a:picLocks noChangeAspect="1" noChangeArrowheads="1"/>
          </p:cNvPicPr>
          <p:nvPr/>
        </p:nvPicPr>
        <p:blipFill>
          <a:blip r:embed="rId2" cstate="print"/>
          <a:srcRect/>
          <a:stretch>
            <a:fillRect/>
          </a:stretch>
        </p:blipFill>
        <p:spPr bwMode="auto">
          <a:xfrm>
            <a:off x="5467351" y="3657599"/>
            <a:ext cx="3327398" cy="2495549"/>
          </a:xfrm>
          <a:prstGeom prst="rect">
            <a:avLst/>
          </a:prstGeom>
          <a:noFill/>
          <a:effectLst>
            <a:outerShdw blurRad="50800" dist="38100" dir="2700000" algn="tl" rotWithShape="0">
              <a:prstClr val="black">
                <a:alpha val="40000"/>
              </a:prstClr>
            </a:outerShdw>
            <a:softEdge rad="63500"/>
          </a:effectLst>
        </p:spPr>
      </p:pic>
      <p:sp>
        <p:nvSpPr>
          <p:cNvPr id="7" name="テキスト ボックス 6"/>
          <p:cNvSpPr txBox="1"/>
          <p:nvPr/>
        </p:nvSpPr>
        <p:spPr>
          <a:xfrm>
            <a:off x="6248400" y="6096000"/>
            <a:ext cx="2295525" cy="307777"/>
          </a:xfrm>
          <a:prstGeom prst="rect">
            <a:avLst/>
          </a:prstGeom>
          <a:noFill/>
        </p:spPr>
        <p:txBody>
          <a:bodyPr wrap="square" rtlCol="0">
            <a:spAutoFit/>
          </a:bodyPr>
          <a:lstStyle/>
          <a:p>
            <a:pPr algn="ctr"/>
            <a:r>
              <a:rPr kumimoji="1" lang="en-US" altLang="ja-JP" sz="1400" dirty="0" smtClean="0"/>
              <a:t>© NASA/Galileo</a:t>
            </a:r>
            <a:endParaRPr kumimoji="1" lang="ja-JP" altLang="en-US" sz="14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work\Tasks\Presentations\STP\20110708\Figure\V0030_map.png"/>
          <p:cNvPicPr>
            <a:picLocks noChangeAspect="1" noChangeArrowheads="1"/>
          </p:cNvPicPr>
          <p:nvPr/>
        </p:nvPicPr>
        <p:blipFill>
          <a:blip r:embed="rId3" cstate="print"/>
          <a:srcRect/>
          <a:stretch>
            <a:fillRect/>
          </a:stretch>
        </p:blipFill>
        <p:spPr bwMode="auto">
          <a:xfrm>
            <a:off x="4300537" y="3673412"/>
            <a:ext cx="4530196" cy="2874871"/>
          </a:xfrm>
          <a:prstGeom prst="rect">
            <a:avLst/>
          </a:prstGeom>
          <a:noFill/>
        </p:spPr>
      </p:pic>
      <p:pic>
        <p:nvPicPr>
          <p:cNvPr id="18435" name="Picture 3"/>
          <p:cNvPicPr>
            <a:picLocks noChangeAspect="1" noChangeArrowheads="1"/>
          </p:cNvPicPr>
          <p:nvPr/>
        </p:nvPicPr>
        <p:blipFill>
          <a:blip r:embed="rId4" cstate="print"/>
          <a:srcRect l="16222" t="8667" r="8667" b="16222"/>
          <a:stretch>
            <a:fillRect/>
          </a:stretch>
        </p:blipFill>
        <p:spPr bwMode="auto">
          <a:xfrm>
            <a:off x="5543550" y="807509"/>
            <a:ext cx="2552700" cy="2552700"/>
          </a:xfrm>
          <a:prstGeom prst="rect">
            <a:avLst/>
          </a:prstGeom>
          <a:noFill/>
          <a:ln w="9525">
            <a:noFill/>
            <a:miter lim="800000"/>
            <a:headEnd/>
            <a:tailEnd/>
          </a:ln>
        </p:spPr>
      </p:pic>
      <p:sp>
        <p:nvSpPr>
          <p:cNvPr id="29709" name="Text Box 13"/>
          <p:cNvSpPr txBox="1">
            <a:spLocks noChangeArrowheads="1"/>
          </p:cNvSpPr>
          <p:nvPr/>
        </p:nvSpPr>
        <p:spPr bwMode="auto">
          <a:xfrm>
            <a:off x="118534" y="1391538"/>
            <a:ext cx="5308600" cy="1477328"/>
          </a:xfrm>
          <a:prstGeom prst="rect">
            <a:avLst/>
          </a:prstGeom>
          <a:noFill/>
          <a:ln w="9525">
            <a:noFill/>
            <a:miter lim="800000"/>
            <a:headEnd/>
            <a:tailEnd/>
          </a:ln>
          <a:effectLst/>
        </p:spPr>
        <p:txBody>
          <a:bodyPr wrap="square">
            <a:spAutoFit/>
          </a:bodyPr>
          <a:lstStyle/>
          <a:p>
            <a:pPr>
              <a:spcBef>
                <a:spcPct val="50000"/>
              </a:spcBef>
            </a:pPr>
            <a:r>
              <a:rPr lang="en-US" altLang="ja-JP" sz="2000" dirty="0">
                <a:solidFill>
                  <a:srgbClr val="FF0000"/>
                </a:solidFill>
              </a:rPr>
              <a:t>1</a:t>
            </a:r>
            <a:r>
              <a:rPr lang="en-US" altLang="ja-JP" sz="2000" dirty="0" smtClean="0">
                <a:solidFill>
                  <a:srgbClr val="FF0000"/>
                </a:solidFill>
              </a:rPr>
              <a:t>.</a:t>
            </a:r>
            <a:r>
              <a:rPr lang="ja-JP" altLang="en-US" sz="2000" dirty="0" smtClean="0">
                <a:solidFill>
                  <a:srgbClr val="FF0000"/>
                </a:solidFill>
              </a:rPr>
              <a:t>金星画像を緯度経度座標系へ投影</a:t>
            </a:r>
            <a:endParaRPr lang="en-US" altLang="ja-JP" sz="2000" dirty="0" smtClean="0">
              <a:solidFill>
                <a:srgbClr val="FF0000"/>
              </a:solidFill>
            </a:endParaRPr>
          </a:p>
          <a:p>
            <a:pPr>
              <a:spcBef>
                <a:spcPct val="50000"/>
              </a:spcBef>
            </a:pPr>
            <a:r>
              <a:rPr lang="ja-JP" altLang="en-US" sz="2000" dirty="0" smtClean="0"/>
              <a:t>　・画像中の金星位置検出</a:t>
            </a:r>
            <a:r>
              <a:rPr lang="en-US" altLang="ja-JP" sz="2000" dirty="0" smtClean="0"/>
              <a:t/>
            </a:r>
            <a:br>
              <a:rPr lang="en-US" altLang="ja-JP" sz="2000" dirty="0" smtClean="0"/>
            </a:br>
            <a:r>
              <a:rPr lang="ja-JP" altLang="en-US" sz="2000" dirty="0" smtClean="0"/>
              <a:t>　・画像各画素へ緯度経度の対応付け</a:t>
            </a:r>
            <a:r>
              <a:rPr lang="en-US" altLang="ja-JP" sz="2000" dirty="0" smtClean="0"/>
              <a:t/>
            </a:r>
            <a:br>
              <a:rPr lang="en-US" altLang="ja-JP" sz="2000" dirty="0" smtClean="0"/>
            </a:br>
            <a:r>
              <a:rPr lang="ja-JP" altLang="en-US" sz="2000" dirty="0" smtClean="0"/>
              <a:t>　・緯度経度展開</a:t>
            </a:r>
            <a:endParaRPr lang="en-US" altLang="ja-JP" sz="2000" dirty="0" smtClean="0"/>
          </a:p>
        </p:txBody>
      </p:sp>
      <p:sp>
        <p:nvSpPr>
          <p:cNvPr id="29716" name="Text Box 20"/>
          <p:cNvSpPr txBox="1">
            <a:spLocks noChangeArrowheads="1"/>
          </p:cNvSpPr>
          <p:nvPr/>
        </p:nvSpPr>
        <p:spPr bwMode="auto">
          <a:xfrm>
            <a:off x="113977" y="4126411"/>
            <a:ext cx="3720299" cy="1477328"/>
          </a:xfrm>
          <a:prstGeom prst="rect">
            <a:avLst/>
          </a:prstGeom>
          <a:noFill/>
          <a:ln w="9525">
            <a:noFill/>
            <a:miter lim="800000"/>
            <a:headEnd/>
            <a:tailEnd/>
          </a:ln>
          <a:effectLst/>
        </p:spPr>
        <p:txBody>
          <a:bodyPr wrap="square">
            <a:spAutoFit/>
          </a:bodyPr>
          <a:lstStyle/>
          <a:p>
            <a:pPr>
              <a:spcBef>
                <a:spcPct val="50000"/>
              </a:spcBef>
            </a:pPr>
            <a:r>
              <a:rPr lang="en-US" altLang="ja-JP" sz="2000" dirty="0" smtClean="0">
                <a:solidFill>
                  <a:srgbClr val="FF0000"/>
                </a:solidFill>
              </a:rPr>
              <a:t>2.</a:t>
            </a:r>
            <a:r>
              <a:rPr lang="ja-JP" altLang="en-US" sz="2000" dirty="0" smtClean="0">
                <a:solidFill>
                  <a:srgbClr val="FF0000"/>
                </a:solidFill>
              </a:rPr>
              <a:t>雲追跡</a:t>
            </a:r>
            <a:endParaRPr lang="en-US" altLang="ja-JP" sz="2000" dirty="0" smtClean="0">
              <a:solidFill>
                <a:srgbClr val="FF0000"/>
              </a:solidFill>
            </a:endParaRPr>
          </a:p>
          <a:p>
            <a:pPr>
              <a:spcBef>
                <a:spcPct val="50000"/>
              </a:spcBef>
            </a:pPr>
            <a:r>
              <a:rPr lang="ja-JP" altLang="en-US" sz="2000" dirty="0" smtClean="0"/>
              <a:t>　・太陽光入射角補正</a:t>
            </a:r>
            <a:r>
              <a:rPr lang="en-US" altLang="ja-JP" sz="2000" dirty="0" smtClean="0"/>
              <a:t/>
            </a:r>
            <a:br>
              <a:rPr lang="en-US" altLang="ja-JP" sz="2000" dirty="0" smtClean="0"/>
            </a:br>
            <a:r>
              <a:rPr lang="ja-JP" altLang="en-US" sz="2000" dirty="0" smtClean="0"/>
              <a:t>　・小スケールの模様を強調</a:t>
            </a:r>
            <a:r>
              <a:rPr lang="en-US" altLang="ja-JP" sz="2000" dirty="0"/>
              <a:t/>
            </a:r>
            <a:br>
              <a:rPr lang="en-US" altLang="ja-JP" sz="2000" dirty="0"/>
            </a:br>
            <a:r>
              <a:rPr lang="ja-JP" altLang="en-US" sz="2000" dirty="0" smtClean="0"/>
              <a:t>　・雲の動き</a:t>
            </a:r>
            <a:r>
              <a:rPr lang="en-US" altLang="ja-JP" sz="2000" dirty="0" smtClean="0"/>
              <a:t> →  </a:t>
            </a:r>
            <a:r>
              <a:rPr lang="ja-JP" altLang="en-US" sz="2000" dirty="0" smtClean="0"/>
              <a:t>風速</a:t>
            </a:r>
            <a:endParaRPr lang="en-US" altLang="ja-JP" sz="2000" dirty="0"/>
          </a:p>
        </p:txBody>
      </p:sp>
      <p:sp>
        <p:nvSpPr>
          <p:cNvPr id="19" name="スライド番号プレースホルダ 18"/>
          <p:cNvSpPr>
            <a:spLocks noGrp="1"/>
          </p:cNvSpPr>
          <p:nvPr>
            <p:ph type="sldNum" sz="quarter" idx="12"/>
          </p:nvPr>
        </p:nvSpPr>
        <p:spPr/>
        <p:txBody>
          <a:bodyPr/>
          <a:lstStyle/>
          <a:p>
            <a:fld id="{54008F68-07BC-429D-B890-8D049EF253F1}" type="slidenum">
              <a:rPr kumimoji="1" lang="ja-JP" altLang="en-US" smtClean="0"/>
              <a:pPr/>
              <a:t>12</a:t>
            </a:fld>
            <a:endParaRPr kumimoji="1" lang="ja-JP" altLang="en-US" dirty="0"/>
          </a:p>
        </p:txBody>
      </p:sp>
      <p:sp>
        <p:nvSpPr>
          <p:cNvPr id="20" name="テキスト ボックス 19"/>
          <p:cNvSpPr txBox="1"/>
          <p:nvPr/>
        </p:nvSpPr>
        <p:spPr>
          <a:xfrm>
            <a:off x="1405464" y="160229"/>
            <a:ext cx="6316127" cy="584775"/>
          </a:xfrm>
          <a:prstGeom prst="rect">
            <a:avLst/>
          </a:prstGeom>
          <a:noFill/>
          <a:ln>
            <a:noFill/>
          </a:ln>
          <a:effectLst/>
        </p:spPr>
        <p:txBody>
          <a:bodyPr wrap="square" rtlCol="0">
            <a:spAutoFit/>
          </a:bodyPr>
          <a:lstStyle/>
          <a:p>
            <a:pPr algn="ctr"/>
            <a:r>
              <a:rPr kumimoji="1" lang="ja-JP" altLang="en-US" sz="3200" dirty="0" smtClean="0"/>
              <a:t>連続した雲画像から風速を求める</a:t>
            </a:r>
            <a:endParaRPr kumimoji="1" lang="ja-JP" altLang="en-US" sz="3200" dirty="0"/>
          </a:p>
        </p:txBody>
      </p:sp>
      <p:sp>
        <p:nvSpPr>
          <p:cNvPr id="18" name="フリーフォーム 17"/>
          <p:cNvSpPr/>
          <p:nvPr/>
        </p:nvSpPr>
        <p:spPr>
          <a:xfrm>
            <a:off x="7803676" y="2147482"/>
            <a:ext cx="950883" cy="1628888"/>
          </a:xfrm>
          <a:custGeom>
            <a:avLst/>
            <a:gdLst>
              <a:gd name="connsiteX0" fmla="*/ 310718 w 1214760"/>
              <a:gd name="connsiteY0" fmla="*/ 0 h 1899822"/>
              <a:gd name="connsiteX1" fmla="*/ 1162974 w 1214760"/>
              <a:gd name="connsiteY1" fmla="*/ 408373 h 1899822"/>
              <a:gd name="connsiteX2" fmla="*/ 0 w 1214760"/>
              <a:gd name="connsiteY2" fmla="*/ 1899822 h 1899822"/>
              <a:gd name="connsiteX0" fmla="*/ 564718 w 1257094"/>
              <a:gd name="connsiteY0" fmla="*/ 0 h 1899822"/>
              <a:gd name="connsiteX1" fmla="*/ 1162974 w 1257094"/>
              <a:gd name="connsiteY1" fmla="*/ 408373 h 1899822"/>
              <a:gd name="connsiteX2" fmla="*/ 0 w 1257094"/>
              <a:gd name="connsiteY2" fmla="*/ 1899822 h 1899822"/>
              <a:gd name="connsiteX0" fmla="*/ 302252 w 950883"/>
              <a:gd name="connsiteY0" fmla="*/ 0 h 1628888"/>
              <a:gd name="connsiteX1" fmla="*/ 900508 w 950883"/>
              <a:gd name="connsiteY1" fmla="*/ 408373 h 1628888"/>
              <a:gd name="connsiteX2" fmla="*/ 0 w 950883"/>
              <a:gd name="connsiteY2" fmla="*/ 1628888 h 1628888"/>
            </a:gdLst>
            <a:ahLst/>
            <a:cxnLst>
              <a:cxn ang="0">
                <a:pos x="connsiteX0" y="connsiteY0"/>
              </a:cxn>
              <a:cxn ang="0">
                <a:pos x="connsiteX1" y="connsiteY1"/>
              </a:cxn>
              <a:cxn ang="0">
                <a:pos x="connsiteX2" y="connsiteY2"/>
              </a:cxn>
            </a:cxnLst>
            <a:rect l="l" t="t" r="r" b="b"/>
            <a:pathLst>
              <a:path w="950883" h="1628888">
                <a:moveTo>
                  <a:pt x="302252" y="0"/>
                </a:moveTo>
                <a:cubicBezTo>
                  <a:pt x="754273" y="45868"/>
                  <a:pt x="950883" y="136892"/>
                  <a:pt x="900508" y="408373"/>
                </a:cubicBezTo>
                <a:cubicBezTo>
                  <a:pt x="850133" y="679854"/>
                  <a:pt x="0" y="1628888"/>
                  <a:pt x="0" y="1628888"/>
                </a:cubicBezTo>
              </a:path>
            </a:pathLst>
          </a:custGeom>
          <a:ln w="38100">
            <a:solidFill>
              <a:schemeClr val="tx2">
                <a:lumMod val="20000"/>
                <a:lumOff val="8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a:p>
        </p:txBody>
      </p:sp>
      <p:sp>
        <p:nvSpPr>
          <p:cNvPr id="4" name="テキスト ボックス 3"/>
          <p:cNvSpPr txBox="1"/>
          <p:nvPr/>
        </p:nvSpPr>
        <p:spPr>
          <a:xfrm>
            <a:off x="426103" y="4330757"/>
            <a:ext cx="8194022" cy="1754326"/>
          </a:xfrm>
          <a:prstGeom prst="rect">
            <a:avLst/>
          </a:prstGeom>
          <a:noFill/>
          <a:ln>
            <a:noFill/>
          </a:ln>
        </p:spPr>
        <p:txBody>
          <a:bodyPr wrap="square" rtlCol="0">
            <a:spAutoFit/>
          </a:bodyPr>
          <a:lstStyle/>
          <a:p>
            <a:r>
              <a:rPr lang="ja-JP" altLang="en-US" sz="2400" dirty="0" smtClean="0"/>
              <a:t>・有限距離からの</a:t>
            </a:r>
            <a:r>
              <a:rPr kumimoji="1" lang="ja-JP" altLang="en-US" sz="2400" dirty="0" smtClean="0"/>
              <a:t>撮像を考慮した</a:t>
            </a:r>
            <a:r>
              <a:rPr lang="ja-JP" altLang="en-US" sz="2400" dirty="0" smtClean="0"/>
              <a:t>楕円による</a:t>
            </a:r>
            <a:r>
              <a:rPr kumimoji="1" lang="ja-JP" altLang="en-US" sz="2400" dirty="0" smtClean="0"/>
              <a:t>リムフィッティング   </a:t>
            </a:r>
            <a:endParaRPr kumimoji="1" lang="en-US" altLang="ja-JP" sz="2400" dirty="0" smtClean="0"/>
          </a:p>
          <a:p>
            <a:pPr algn="r"/>
            <a:r>
              <a:rPr lang="en-US" altLang="ja-JP" dirty="0" smtClean="0"/>
              <a:t>   </a:t>
            </a:r>
            <a:r>
              <a:rPr kumimoji="1" lang="en-US" altLang="ja-JP" dirty="0" smtClean="0"/>
              <a:t>[</a:t>
            </a:r>
            <a:r>
              <a:rPr kumimoji="1" lang="en-US" altLang="ja-JP" dirty="0" err="1" smtClean="0"/>
              <a:t>Ogohara</a:t>
            </a:r>
            <a:r>
              <a:rPr kumimoji="1" lang="en-US" altLang="ja-JP" dirty="0" smtClean="0"/>
              <a:t> et al., 2011]</a:t>
            </a:r>
          </a:p>
          <a:p>
            <a:r>
              <a:rPr lang="ja-JP" altLang="en-US" sz="2400" dirty="0" smtClean="0"/>
              <a:t>・周回軌道上でのカメラ歪み較正                                </a:t>
            </a:r>
            <a:r>
              <a:rPr lang="en-US" altLang="ja-JP" dirty="0" smtClean="0"/>
              <a:t>[</a:t>
            </a:r>
            <a:r>
              <a:rPr lang="ja-JP" altLang="en-US" dirty="0" smtClean="0"/>
              <a:t>神山ほか</a:t>
            </a:r>
            <a:r>
              <a:rPr lang="en-US" altLang="ja-JP" dirty="0" smtClean="0"/>
              <a:t>, 2011]</a:t>
            </a:r>
            <a:endParaRPr lang="en-US" altLang="ja-JP" sz="2400" dirty="0" smtClean="0"/>
          </a:p>
          <a:p>
            <a:r>
              <a:rPr lang="ja-JP" altLang="en-US" sz="2400" dirty="0" smtClean="0"/>
              <a:t>・誤ベクトルの発生を抑える雲追跡手法の採用とその性能評価</a:t>
            </a:r>
            <a:r>
              <a:rPr kumimoji="1" lang="en-US" altLang="ja-JP" dirty="0" smtClean="0"/>
              <a:t> </a:t>
            </a:r>
            <a:endParaRPr lang="en-US" altLang="ja-JP" dirty="0" smtClean="0"/>
          </a:p>
          <a:p>
            <a:pPr algn="r"/>
            <a:r>
              <a:rPr kumimoji="1" lang="en-US" altLang="ja-JP" dirty="0" smtClean="0"/>
              <a:t>    [</a:t>
            </a:r>
            <a:r>
              <a:rPr kumimoji="1" lang="en-US" altLang="ja-JP" dirty="0" err="1" smtClean="0"/>
              <a:t>Ogohara</a:t>
            </a:r>
            <a:r>
              <a:rPr lang="en-US" altLang="ja-JP" dirty="0" smtClean="0"/>
              <a:t> et al., 2011, </a:t>
            </a:r>
            <a:r>
              <a:rPr lang="en-US" altLang="ja-JP" dirty="0" err="1" smtClean="0"/>
              <a:t>Kouyama</a:t>
            </a:r>
            <a:r>
              <a:rPr lang="en-US" altLang="ja-JP" dirty="0" smtClean="0"/>
              <a:t> et al., 2011</a:t>
            </a:r>
            <a:r>
              <a:rPr kumimoji="1" lang="en-US" altLang="ja-JP" dirty="0" smtClean="0"/>
              <a:t>]</a:t>
            </a:r>
            <a:endParaRPr lang="en-US" altLang="ja-JP" sz="2400" dirty="0" smtClean="0"/>
          </a:p>
        </p:txBody>
      </p:sp>
      <p:sp>
        <p:nvSpPr>
          <p:cNvPr id="5" name="角丸四角形 4"/>
          <p:cNvSpPr/>
          <p:nvPr/>
        </p:nvSpPr>
        <p:spPr>
          <a:xfrm>
            <a:off x="389467" y="4120091"/>
            <a:ext cx="8286750" cy="2124076"/>
          </a:xfrm>
          <a:prstGeom prst="roundRect">
            <a:avLst>
              <a:gd name="adj" fmla="val 932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 name="正方形/長方形 5"/>
          <p:cNvSpPr/>
          <p:nvPr/>
        </p:nvSpPr>
        <p:spPr>
          <a:xfrm>
            <a:off x="3293817" y="3921666"/>
            <a:ext cx="2427268" cy="400110"/>
          </a:xfrm>
          <a:prstGeom prst="rect">
            <a:avLst/>
          </a:prstGeom>
          <a:solidFill>
            <a:schemeClr val="bg1"/>
          </a:solidFill>
        </p:spPr>
        <p:txBody>
          <a:bodyPr wrap="none">
            <a:spAutoFit/>
          </a:bodyPr>
          <a:lstStyle/>
          <a:p>
            <a:pPr algn="ctr"/>
            <a:r>
              <a:rPr lang="ja-JP" altLang="en-US" sz="2000" dirty="0" smtClean="0">
                <a:solidFill>
                  <a:srgbClr val="FF0000"/>
                </a:solidFill>
              </a:rPr>
              <a:t>精度向上の取り組み</a:t>
            </a:r>
            <a:endParaRPr lang="en-US" altLang="ja-JP" sz="2000" dirty="0" smtClean="0">
              <a:solidFill>
                <a:srgbClr val="FF0000"/>
              </a:solidFill>
            </a:endParaRPr>
          </a:p>
        </p:txBody>
      </p:sp>
      <p:sp>
        <p:nvSpPr>
          <p:cNvPr id="7" name="テキスト ボックス 6"/>
          <p:cNvSpPr txBox="1"/>
          <p:nvPr/>
        </p:nvSpPr>
        <p:spPr>
          <a:xfrm>
            <a:off x="255058" y="198967"/>
            <a:ext cx="1819275" cy="523220"/>
          </a:xfrm>
          <a:prstGeom prst="rect">
            <a:avLst/>
          </a:prstGeom>
          <a:noFill/>
        </p:spPr>
        <p:txBody>
          <a:bodyPr wrap="square" rtlCol="0">
            <a:spAutoFit/>
          </a:bodyPr>
          <a:lstStyle/>
          <a:p>
            <a:pPr algn="ctr"/>
            <a:r>
              <a:rPr lang="ja-JP" altLang="en-US" sz="2800" dirty="0" smtClean="0">
                <a:solidFill>
                  <a:srgbClr val="00B0F0"/>
                </a:solidFill>
              </a:rPr>
              <a:t>問題意識</a:t>
            </a:r>
            <a:endParaRPr kumimoji="1" lang="ja-JP" altLang="en-US" sz="2800" dirty="0">
              <a:solidFill>
                <a:srgbClr val="00B0F0"/>
              </a:solidFill>
            </a:endParaRPr>
          </a:p>
        </p:txBody>
      </p:sp>
      <p:sp>
        <p:nvSpPr>
          <p:cNvPr id="8" name="テキスト ボックス 7"/>
          <p:cNvSpPr txBox="1"/>
          <p:nvPr/>
        </p:nvSpPr>
        <p:spPr>
          <a:xfrm>
            <a:off x="504825" y="762000"/>
            <a:ext cx="8394626" cy="1200329"/>
          </a:xfrm>
          <a:prstGeom prst="rect">
            <a:avLst/>
          </a:prstGeom>
          <a:noFill/>
        </p:spPr>
        <p:txBody>
          <a:bodyPr wrap="square" rtlCol="0">
            <a:spAutoFit/>
          </a:bodyPr>
          <a:lstStyle/>
          <a:p>
            <a:r>
              <a:rPr kumimoji="1" lang="ja-JP" altLang="en-US" sz="2400" dirty="0" smtClean="0"/>
              <a:t>スーパーローテーションは</a:t>
            </a:r>
            <a:r>
              <a:rPr kumimoji="1" lang="en-US" altLang="ja-JP" sz="2400" dirty="0" smtClean="0"/>
              <a:t>100 m s</a:t>
            </a:r>
            <a:r>
              <a:rPr kumimoji="1" lang="en-US" altLang="ja-JP" sz="2400" baseline="30000" dirty="0" smtClean="0"/>
              <a:t>-1</a:t>
            </a:r>
            <a:r>
              <a:rPr kumimoji="1" lang="en-US" altLang="ja-JP" sz="2400" dirty="0" smtClean="0"/>
              <a:t> </a:t>
            </a:r>
            <a:r>
              <a:rPr kumimoji="1" lang="ja-JP" altLang="en-US" sz="2400" dirty="0" smtClean="0"/>
              <a:t>であるもの</a:t>
            </a:r>
            <a:r>
              <a:rPr lang="ja-JP" altLang="en-US" sz="2400" dirty="0" smtClean="0"/>
              <a:t>の</a:t>
            </a:r>
            <a:r>
              <a:rPr kumimoji="1" lang="en-US" altLang="ja-JP" sz="2400" dirty="0" smtClean="0"/>
              <a:t/>
            </a:r>
            <a:br>
              <a:rPr kumimoji="1" lang="en-US" altLang="ja-JP" sz="2400" dirty="0" smtClean="0"/>
            </a:br>
            <a:r>
              <a:rPr kumimoji="1" lang="ja-JP" altLang="en-US" sz="2400" dirty="0" smtClean="0"/>
              <a:t>風速擾乱の振幅や南北風速は</a:t>
            </a:r>
            <a:r>
              <a:rPr kumimoji="1" lang="en-US" altLang="ja-JP" sz="2400" dirty="0" smtClean="0"/>
              <a:t>10 m s</a:t>
            </a:r>
            <a:r>
              <a:rPr kumimoji="1" lang="en-US" altLang="ja-JP" sz="2400" baseline="30000" dirty="0" smtClean="0"/>
              <a:t>-1</a:t>
            </a:r>
            <a:r>
              <a:rPr kumimoji="1" lang="ja-JP" altLang="en-US" sz="2400" dirty="0" smtClean="0"/>
              <a:t>以下</a:t>
            </a:r>
            <a:r>
              <a:rPr kumimoji="1" lang="en-US" altLang="ja-JP" sz="2400" dirty="0" smtClean="0"/>
              <a:t/>
            </a:r>
            <a:br>
              <a:rPr kumimoji="1" lang="en-US" altLang="ja-JP" sz="2400" dirty="0" smtClean="0"/>
            </a:br>
            <a:r>
              <a:rPr kumimoji="1" lang="ja-JP" altLang="en-US" sz="2400" dirty="0" smtClean="0"/>
              <a:t>　　　→　</a:t>
            </a:r>
            <a:r>
              <a:rPr lang="ja-JP" altLang="en-US" sz="2400" dirty="0" smtClean="0"/>
              <a:t>これらを誤差に埋もれないよう精度よく風速を求めたい</a:t>
            </a:r>
            <a:endParaRPr kumimoji="1" lang="ja-JP" altLang="en-US" sz="2400" dirty="0"/>
          </a:p>
        </p:txBody>
      </p:sp>
      <p:sp>
        <p:nvSpPr>
          <p:cNvPr id="9" name="テキスト ボックス 8"/>
          <p:cNvSpPr txBox="1"/>
          <p:nvPr/>
        </p:nvSpPr>
        <p:spPr>
          <a:xfrm>
            <a:off x="467833" y="2894616"/>
            <a:ext cx="7486650" cy="830997"/>
          </a:xfrm>
          <a:prstGeom prst="rect">
            <a:avLst/>
          </a:prstGeom>
          <a:noFill/>
        </p:spPr>
        <p:txBody>
          <a:bodyPr wrap="square" rtlCol="0">
            <a:spAutoFit/>
          </a:bodyPr>
          <a:lstStyle/>
          <a:p>
            <a:r>
              <a:rPr lang="ja-JP" altLang="en-US" sz="2400" dirty="0" smtClean="0"/>
              <a:t>・画像に写る金星に正確に緯度経度を対応付ける</a:t>
            </a:r>
            <a:endParaRPr lang="en-US" altLang="ja-JP" sz="2400" dirty="0" smtClean="0"/>
          </a:p>
          <a:p>
            <a:r>
              <a:rPr kumimoji="1" lang="ja-JP" altLang="en-US" sz="2400" dirty="0" smtClean="0"/>
              <a:t>・誤ベクトルを抑える雲追跡</a:t>
            </a:r>
            <a:r>
              <a:rPr lang="ja-JP" altLang="en-US" sz="2400" dirty="0" smtClean="0"/>
              <a:t>手法の考案</a:t>
            </a:r>
            <a:endParaRPr kumimoji="1" lang="ja-JP" altLang="en-US" sz="2400" dirty="0"/>
          </a:p>
        </p:txBody>
      </p:sp>
      <p:sp>
        <p:nvSpPr>
          <p:cNvPr id="10" name="テキスト ボックス 9"/>
          <p:cNvSpPr txBox="1"/>
          <p:nvPr/>
        </p:nvSpPr>
        <p:spPr>
          <a:xfrm>
            <a:off x="3113125" y="1925797"/>
            <a:ext cx="5826642" cy="369332"/>
          </a:xfrm>
          <a:prstGeom prst="rect">
            <a:avLst/>
          </a:prstGeom>
          <a:noFill/>
        </p:spPr>
        <p:txBody>
          <a:bodyPr wrap="square" rtlCol="0">
            <a:spAutoFit/>
          </a:bodyPr>
          <a:lstStyle/>
          <a:p>
            <a:r>
              <a:rPr lang="en-US" altLang="ja-JP" dirty="0" smtClean="0"/>
              <a:t>cf. </a:t>
            </a:r>
            <a:r>
              <a:rPr kumimoji="1" lang="ja-JP" altLang="en-US" dirty="0" smtClean="0"/>
              <a:t>あかつきの姿勢決定誤差</a:t>
            </a:r>
            <a:r>
              <a:rPr lang="ja-JP" altLang="en-US" dirty="0" smtClean="0"/>
              <a:t>からくる風速誤差</a:t>
            </a:r>
            <a:r>
              <a:rPr kumimoji="1" lang="ja-JP" altLang="en-US" dirty="0" smtClean="0"/>
              <a:t> ≒ </a:t>
            </a:r>
            <a:r>
              <a:rPr kumimoji="1" lang="en-US" altLang="ja-JP" dirty="0" smtClean="0"/>
              <a:t>10 m s</a:t>
            </a:r>
            <a:r>
              <a:rPr kumimoji="1" lang="en-US" altLang="ja-JP" baseline="30000" dirty="0" smtClean="0"/>
              <a:t>-1</a:t>
            </a:r>
            <a:endParaRPr kumimoji="1" lang="ja-JP" altLang="en-US" baseline="30000" dirty="0"/>
          </a:p>
        </p:txBody>
      </p:sp>
      <p:sp>
        <p:nvSpPr>
          <p:cNvPr id="11" name="テキスト ボックス 10"/>
          <p:cNvSpPr txBox="1"/>
          <p:nvPr/>
        </p:nvSpPr>
        <p:spPr>
          <a:xfrm>
            <a:off x="385134" y="2394934"/>
            <a:ext cx="2805741" cy="400110"/>
          </a:xfrm>
          <a:prstGeom prst="rect">
            <a:avLst/>
          </a:prstGeom>
          <a:noFill/>
          <a:ln>
            <a:solidFill>
              <a:srgbClr val="00B0F0"/>
            </a:solidFill>
          </a:ln>
        </p:spPr>
        <p:txBody>
          <a:bodyPr wrap="square" rtlCol="0">
            <a:spAutoFit/>
          </a:bodyPr>
          <a:lstStyle/>
          <a:p>
            <a:pPr algn="ctr"/>
            <a:r>
              <a:rPr kumimoji="1" lang="ja-JP" altLang="en-US" sz="2000" dirty="0" smtClean="0"/>
              <a:t>精度向上に必要</a:t>
            </a:r>
            <a:endParaRPr kumimoji="1" lang="ja-JP" altLang="en-US" sz="2000"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D2D8002D-B5B0-4BAC-B1F6-782DDCCE6D9C}" type="slidenum">
              <a:rPr kumimoji="1" lang="ja-JP" altLang="en-US" smtClean="0"/>
              <a:pPr/>
              <a:t>14</a:t>
            </a:fld>
            <a:endParaRPr kumimoji="1" lang="ja-JP" altLang="en-US"/>
          </a:p>
        </p:txBody>
      </p:sp>
      <p:sp>
        <p:nvSpPr>
          <p:cNvPr id="4" name="テキスト ボックス 3"/>
          <p:cNvSpPr txBox="1"/>
          <p:nvPr/>
        </p:nvSpPr>
        <p:spPr>
          <a:xfrm>
            <a:off x="426103" y="4330757"/>
            <a:ext cx="8194022" cy="1754326"/>
          </a:xfrm>
          <a:prstGeom prst="rect">
            <a:avLst/>
          </a:prstGeom>
          <a:noFill/>
          <a:ln>
            <a:noFill/>
          </a:ln>
        </p:spPr>
        <p:txBody>
          <a:bodyPr wrap="square" rtlCol="0">
            <a:spAutoFit/>
          </a:bodyPr>
          <a:lstStyle/>
          <a:p>
            <a:r>
              <a:rPr lang="ja-JP" altLang="en-US" sz="2400" dirty="0" smtClean="0">
                <a:solidFill>
                  <a:schemeClr val="bg1">
                    <a:lumMod val="75000"/>
                  </a:schemeClr>
                </a:solidFill>
              </a:rPr>
              <a:t>・有限距離からの</a:t>
            </a:r>
            <a:r>
              <a:rPr kumimoji="1" lang="ja-JP" altLang="en-US" sz="2400" dirty="0" smtClean="0">
                <a:solidFill>
                  <a:schemeClr val="bg1">
                    <a:lumMod val="75000"/>
                  </a:schemeClr>
                </a:solidFill>
              </a:rPr>
              <a:t>撮像を考慮した</a:t>
            </a:r>
            <a:r>
              <a:rPr lang="ja-JP" altLang="en-US" sz="2400" dirty="0" smtClean="0">
                <a:solidFill>
                  <a:schemeClr val="bg1">
                    <a:lumMod val="75000"/>
                  </a:schemeClr>
                </a:solidFill>
              </a:rPr>
              <a:t>楕円による</a:t>
            </a:r>
            <a:r>
              <a:rPr kumimoji="1" lang="ja-JP" altLang="en-US" sz="2400" dirty="0" smtClean="0">
                <a:solidFill>
                  <a:schemeClr val="bg1">
                    <a:lumMod val="75000"/>
                  </a:schemeClr>
                </a:solidFill>
              </a:rPr>
              <a:t>リムフィッティング   </a:t>
            </a:r>
            <a:endParaRPr kumimoji="1" lang="en-US" altLang="ja-JP" sz="2400" dirty="0" smtClean="0">
              <a:solidFill>
                <a:schemeClr val="bg1">
                  <a:lumMod val="75000"/>
                </a:schemeClr>
              </a:solidFill>
            </a:endParaRPr>
          </a:p>
          <a:p>
            <a:pPr algn="r"/>
            <a:r>
              <a:rPr lang="en-US" altLang="ja-JP" dirty="0" smtClean="0">
                <a:solidFill>
                  <a:schemeClr val="bg1">
                    <a:lumMod val="75000"/>
                  </a:schemeClr>
                </a:solidFill>
              </a:rPr>
              <a:t>   </a:t>
            </a:r>
            <a:r>
              <a:rPr kumimoji="1" lang="en-US" altLang="ja-JP" dirty="0" smtClean="0">
                <a:solidFill>
                  <a:schemeClr val="bg1">
                    <a:lumMod val="75000"/>
                  </a:schemeClr>
                </a:solidFill>
              </a:rPr>
              <a:t>[</a:t>
            </a:r>
            <a:r>
              <a:rPr kumimoji="1" lang="en-US" altLang="ja-JP" dirty="0" err="1" smtClean="0">
                <a:solidFill>
                  <a:schemeClr val="bg1">
                    <a:lumMod val="75000"/>
                  </a:schemeClr>
                </a:solidFill>
              </a:rPr>
              <a:t>Ogohara</a:t>
            </a:r>
            <a:r>
              <a:rPr kumimoji="1" lang="en-US" altLang="ja-JP" dirty="0" smtClean="0">
                <a:solidFill>
                  <a:schemeClr val="bg1">
                    <a:lumMod val="75000"/>
                  </a:schemeClr>
                </a:solidFill>
              </a:rPr>
              <a:t> et al., 2011]</a:t>
            </a:r>
          </a:p>
          <a:p>
            <a:r>
              <a:rPr lang="ja-JP" altLang="en-US" sz="2400" dirty="0" smtClean="0">
                <a:solidFill>
                  <a:schemeClr val="bg1">
                    <a:lumMod val="75000"/>
                  </a:schemeClr>
                </a:solidFill>
              </a:rPr>
              <a:t>・周回軌道上でのカメラ歪み較正                                </a:t>
            </a:r>
            <a:r>
              <a:rPr lang="en-US" altLang="ja-JP" dirty="0" smtClean="0">
                <a:solidFill>
                  <a:schemeClr val="bg1">
                    <a:lumMod val="75000"/>
                  </a:schemeClr>
                </a:solidFill>
              </a:rPr>
              <a:t>[</a:t>
            </a:r>
            <a:r>
              <a:rPr lang="ja-JP" altLang="en-US" dirty="0" smtClean="0">
                <a:solidFill>
                  <a:schemeClr val="bg1">
                    <a:lumMod val="75000"/>
                  </a:schemeClr>
                </a:solidFill>
              </a:rPr>
              <a:t>神山ほか</a:t>
            </a:r>
            <a:r>
              <a:rPr lang="en-US" altLang="ja-JP" dirty="0" smtClean="0">
                <a:solidFill>
                  <a:schemeClr val="bg1">
                    <a:lumMod val="75000"/>
                  </a:schemeClr>
                </a:solidFill>
              </a:rPr>
              <a:t>, 2011]</a:t>
            </a:r>
            <a:endParaRPr lang="en-US" altLang="ja-JP" sz="2400" dirty="0" smtClean="0">
              <a:solidFill>
                <a:schemeClr val="bg1">
                  <a:lumMod val="75000"/>
                </a:schemeClr>
              </a:solidFill>
            </a:endParaRPr>
          </a:p>
          <a:p>
            <a:r>
              <a:rPr lang="ja-JP" altLang="en-US" sz="2400" dirty="0" smtClean="0"/>
              <a:t>・誤ベクトルの発生を抑える雲追跡手法の採用とその性能評価</a:t>
            </a:r>
            <a:r>
              <a:rPr kumimoji="1" lang="en-US" altLang="ja-JP" dirty="0" smtClean="0"/>
              <a:t> </a:t>
            </a:r>
            <a:endParaRPr lang="en-US" altLang="ja-JP" dirty="0" smtClean="0"/>
          </a:p>
          <a:p>
            <a:pPr algn="r"/>
            <a:r>
              <a:rPr kumimoji="1" lang="en-US" altLang="ja-JP" dirty="0" smtClean="0"/>
              <a:t>    [</a:t>
            </a:r>
            <a:r>
              <a:rPr kumimoji="1" lang="en-US" altLang="ja-JP" dirty="0" err="1" smtClean="0"/>
              <a:t>Ogohara</a:t>
            </a:r>
            <a:r>
              <a:rPr lang="en-US" altLang="ja-JP" dirty="0" smtClean="0"/>
              <a:t> et al., 2011, </a:t>
            </a:r>
            <a:r>
              <a:rPr lang="en-US" altLang="ja-JP" dirty="0" err="1" smtClean="0"/>
              <a:t>Kouyama</a:t>
            </a:r>
            <a:r>
              <a:rPr lang="en-US" altLang="ja-JP" dirty="0" smtClean="0"/>
              <a:t> et al., 2011</a:t>
            </a:r>
            <a:r>
              <a:rPr kumimoji="1" lang="en-US" altLang="ja-JP" dirty="0" smtClean="0"/>
              <a:t>]</a:t>
            </a:r>
            <a:endParaRPr lang="en-US" altLang="ja-JP" sz="2400" dirty="0" smtClean="0"/>
          </a:p>
        </p:txBody>
      </p:sp>
      <p:sp>
        <p:nvSpPr>
          <p:cNvPr id="5" name="角丸四角形 4"/>
          <p:cNvSpPr/>
          <p:nvPr/>
        </p:nvSpPr>
        <p:spPr>
          <a:xfrm>
            <a:off x="389467" y="4120091"/>
            <a:ext cx="8286750" cy="2124076"/>
          </a:xfrm>
          <a:prstGeom prst="roundRect">
            <a:avLst>
              <a:gd name="adj" fmla="val 932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 name="正方形/長方形 5"/>
          <p:cNvSpPr/>
          <p:nvPr/>
        </p:nvSpPr>
        <p:spPr>
          <a:xfrm>
            <a:off x="3293817" y="3921666"/>
            <a:ext cx="2427268" cy="400110"/>
          </a:xfrm>
          <a:prstGeom prst="rect">
            <a:avLst/>
          </a:prstGeom>
          <a:solidFill>
            <a:schemeClr val="bg1"/>
          </a:solidFill>
        </p:spPr>
        <p:txBody>
          <a:bodyPr wrap="none">
            <a:spAutoFit/>
          </a:bodyPr>
          <a:lstStyle/>
          <a:p>
            <a:pPr algn="ctr"/>
            <a:r>
              <a:rPr lang="ja-JP" altLang="en-US" sz="2000" dirty="0" smtClean="0">
                <a:solidFill>
                  <a:srgbClr val="FF0000"/>
                </a:solidFill>
              </a:rPr>
              <a:t>精度向上の取り組み</a:t>
            </a:r>
            <a:endParaRPr lang="en-US" altLang="ja-JP" sz="2000" dirty="0" smtClean="0">
              <a:solidFill>
                <a:srgbClr val="FF0000"/>
              </a:solidFill>
            </a:endParaRPr>
          </a:p>
        </p:txBody>
      </p:sp>
      <p:sp>
        <p:nvSpPr>
          <p:cNvPr id="7" name="テキスト ボックス 6"/>
          <p:cNvSpPr txBox="1"/>
          <p:nvPr/>
        </p:nvSpPr>
        <p:spPr>
          <a:xfrm>
            <a:off x="255058" y="198967"/>
            <a:ext cx="1819275" cy="523220"/>
          </a:xfrm>
          <a:prstGeom prst="rect">
            <a:avLst/>
          </a:prstGeom>
          <a:noFill/>
        </p:spPr>
        <p:txBody>
          <a:bodyPr wrap="square" rtlCol="0">
            <a:spAutoFit/>
          </a:bodyPr>
          <a:lstStyle/>
          <a:p>
            <a:pPr algn="ctr"/>
            <a:r>
              <a:rPr lang="ja-JP" altLang="en-US" sz="2800" dirty="0" smtClean="0">
                <a:solidFill>
                  <a:srgbClr val="00B0F0"/>
                </a:solidFill>
              </a:rPr>
              <a:t>問題意識</a:t>
            </a:r>
            <a:endParaRPr kumimoji="1" lang="ja-JP" altLang="en-US" sz="2800" dirty="0">
              <a:solidFill>
                <a:srgbClr val="00B0F0"/>
              </a:solidFill>
            </a:endParaRPr>
          </a:p>
        </p:txBody>
      </p:sp>
      <p:sp>
        <p:nvSpPr>
          <p:cNvPr id="8" name="テキスト ボックス 7"/>
          <p:cNvSpPr txBox="1"/>
          <p:nvPr/>
        </p:nvSpPr>
        <p:spPr>
          <a:xfrm>
            <a:off x="504825" y="762000"/>
            <a:ext cx="8394626" cy="1200329"/>
          </a:xfrm>
          <a:prstGeom prst="rect">
            <a:avLst/>
          </a:prstGeom>
          <a:noFill/>
        </p:spPr>
        <p:txBody>
          <a:bodyPr wrap="square" rtlCol="0">
            <a:spAutoFit/>
          </a:bodyPr>
          <a:lstStyle/>
          <a:p>
            <a:r>
              <a:rPr kumimoji="1" lang="ja-JP" altLang="en-US" sz="2400" dirty="0" smtClean="0"/>
              <a:t>スーパーローテーションは</a:t>
            </a:r>
            <a:r>
              <a:rPr kumimoji="1" lang="en-US" altLang="ja-JP" sz="2400" dirty="0" smtClean="0"/>
              <a:t>100 m s</a:t>
            </a:r>
            <a:r>
              <a:rPr kumimoji="1" lang="en-US" altLang="ja-JP" sz="2400" baseline="30000" dirty="0" smtClean="0"/>
              <a:t>-1</a:t>
            </a:r>
            <a:r>
              <a:rPr kumimoji="1" lang="en-US" altLang="ja-JP" sz="2400" dirty="0" smtClean="0"/>
              <a:t> </a:t>
            </a:r>
            <a:r>
              <a:rPr kumimoji="1" lang="ja-JP" altLang="en-US" sz="2400" dirty="0" smtClean="0"/>
              <a:t>であるもの</a:t>
            </a:r>
            <a:r>
              <a:rPr lang="ja-JP" altLang="en-US" sz="2400" dirty="0" smtClean="0"/>
              <a:t>の</a:t>
            </a:r>
            <a:r>
              <a:rPr kumimoji="1" lang="en-US" altLang="ja-JP" sz="2400" dirty="0" smtClean="0"/>
              <a:t/>
            </a:r>
            <a:br>
              <a:rPr kumimoji="1" lang="en-US" altLang="ja-JP" sz="2400" dirty="0" smtClean="0"/>
            </a:br>
            <a:r>
              <a:rPr kumimoji="1" lang="ja-JP" altLang="en-US" sz="2400" dirty="0" smtClean="0"/>
              <a:t>風速擾乱の振幅や南北風速は</a:t>
            </a:r>
            <a:r>
              <a:rPr kumimoji="1" lang="en-US" altLang="ja-JP" sz="2400" dirty="0" smtClean="0"/>
              <a:t>10 m s</a:t>
            </a:r>
            <a:r>
              <a:rPr kumimoji="1" lang="en-US" altLang="ja-JP" sz="2400" baseline="30000" dirty="0" smtClean="0"/>
              <a:t>-1</a:t>
            </a:r>
            <a:r>
              <a:rPr kumimoji="1" lang="ja-JP" altLang="en-US" sz="2400" dirty="0" smtClean="0"/>
              <a:t>以下</a:t>
            </a:r>
            <a:r>
              <a:rPr kumimoji="1" lang="en-US" altLang="ja-JP" sz="2400" dirty="0" smtClean="0"/>
              <a:t/>
            </a:r>
            <a:br>
              <a:rPr kumimoji="1" lang="en-US" altLang="ja-JP" sz="2400" dirty="0" smtClean="0"/>
            </a:br>
            <a:r>
              <a:rPr kumimoji="1" lang="ja-JP" altLang="en-US" sz="2400" dirty="0" smtClean="0"/>
              <a:t>　　　→　</a:t>
            </a:r>
            <a:r>
              <a:rPr lang="ja-JP" altLang="en-US" sz="2400" dirty="0" smtClean="0"/>
              <a:t>これらを誤差に埋もれないよう精度よく風速を求めたい</a:t>
            </a:r>
            <a:endParaRPr kumimoji="1" lang="ja-JP" altLang="en-US" sz="2400" dirty="0"/>
          </a:p>
        </p:txBody>
      </p:sp>
      <p:sp>
        <p:nvSpPr>
          <p:cNvPr id="9" name="テキスト ボックス 8"/>
          <p:cNvSpPr txBox="1"/>
          <p:nvPr/>
        </p:nvSpPr>
        <p:spPr>
          <a:xfrm>
            <a:off x="467833" y="2894616"/>
            <a:ext cx="7486650" cy="830997"/>
          </a:xfrm>
          <a:prstGeom prst="rect">
            <a:avLst/>
          </a:prstGeom>
          <a:noFill/>
        </p:spPr>
        <p:txBody>
          <a:bodyPr wrap="square" rtlCol="0">
            <a:spAutoFit/>
          </a:bodyPr>
          <a:lstStyle/>
          <a:p>
            <a:r>
              <a:rPr lang="ja-JP" altLang="en-US" sz="2400" dirty="0" smtClean="0"/>
              <a:t>・画像に写る金星に正確に緯度経度を対応付ける</a:t>
            </a:r>
            <a:endParaRPr lang="en-US" altLang="ja-JP" sz="2400" dirty="0" smtClean="0"/>
          </a:p>
          <a:p>
            <a:r>
              <a:rPr kumimoji="1" lang="ja-JP" altLang="en-US" sz="2400" dirty="0" smtClean="0"/>
              <a:t>・誤ベクトルを抑える雲追跡</a:t>
            </a:r>
            <a:r>
              <a:rPr lang="ja-JP" altLang="en-US" sz="2400" dirty="0" smtClean="0"/>
              <a:t>手法の考案</a:t>
            </a:r>
            <a:endParaRPr kumimoji="1" lang="ja-JP" altLang="en-US" sz="2400" dirty="0"/>
          </a:p>
        </p:txBody>
      </p:sp>
      <p:sp>
        <p:nvSpPr>
          <p:cNvPr id="10" name="テキスト ボックス 9"/>
          <p:cNvSpPr txBox="1"/>
          <p:nvPr/>
        </p:nvSpPr>
        <p:spPr>
          <a:xfrm>
            <a:off x="3113125" y="1925797"/>
            <a:ext cx="5826642" cy="369332"/>
          </a:xfrm>
          <a:prstGeom prst="rect">
            <a:avLst/>
          </a:prstGeom>
          <a:noFill/>
        </p:spPr>
        <p:txBody>
          <a:bodyPr wrap="square" rtlCol="0">
            <a:spAutoFit/>
          </a:bodyPr>
          <a:lstStyle/>
          <a:p>
            <a:r>
              <a:rPr lang="en-US" altLang="ja-JP" dirty="0" smtClean="0"/>
              <a:t>cf. </a:t>
            </a:r>
            <a:r>
              <a:rPr kumimoji="1" lang="ja-JP" altLang="en-US" dirty="0" smtClean="0"/>
              <a:t>あかつきの姿勢決定誤差</a:t>
            </a:r>
            <a:r>
              <a:rPr lang="ja-JP" altLang="en-US" dirty="0" smtClean="0"/>
              <a:t>からくる風速誤差</a:t>
            </a:r>
            <a:r>
              <a:rPr kumimoji="1" lang="ja-JP" altLang="en-US" dirty="0" smtClean="0"/>
              <a:t> ≒ </a:t>
            </a:r>
            <a:r>
              <a:rPr kumimoji="1" lang="en-US" altLang="ja-JP" dirty="0" smtClean="0"/>
              <a:t>10 m s</a:t>
            </a:r>
            <a:r>
              <a:rPr kumimoji="1" lang="en-US" altLang="ja-JP" baseline="30000" dirty="0" smtClean="0"/>
              <a:t>-1</a:t>
            </a:r>
            <a:endParaRPr kumimoji="1" lang="ja-JP" altLang="en-US" baseline="30000" dirty="0"/>
          </a:p>
        </p:txBody>
      </p:sp>
      <p:sp>
        <p:nvSpPr>
          <p:cNvPr id="11" name="テキスト ボックス 10"/>
          <p:cNvSpPr txBox="1"/>
          <p:nvPr/>
        </p:nvSpPr>
        <p:spPr>
          <a:xfrm>
            <a:off x="385134" y="2394934"/>
            <a:ext cx="2805741" cy="400110"/>
          </a:xfrm>
          <a:prstGeom prst="rect">
            <a:avLst/>
          </a:prstGeom>
          <a:noFill/>
          <a:ln>
            <a:solidFill>
              <a:srgbClr val="00B0F0"/>
            </a:solidFill>
          </a:ln>
        </p:spPr>
        <p:txBody>
          <a:bodyPr wrap="square" rtlCol="0">
            <a:spAutoFit/>
          </a:bodyPr>
          <a:lstStyle/>
          <a:p>
            <a:pPr algn="ctr"/>
            <a:r>
              <a:rPr kumimoji="1" lang="ja-JP" altLang="en-US" sz="2000" dirty="0" smtClean="0"/>
              <a:t>精度向上に必要</a:t>
            </a:r>
            <a:endParaRPr kumimoji="1" lang="ja-JP" altLang="en-US" sz="20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93" name="Picture 33" descr="V0489_4"/>
          <p:cNvPicPr>
            <a:picLocks noChangeAspect="1" noChangeArrowheads="1"/>
          </p:cNvPicPr>
          <p:nvPr/>
        </p:nvPicPr>
        <p:blipFill>
          <a:blip r:embed="rId2" cstate="print"/>
          <a:srcRect/>
          <a:stretch>
            <a:fillRect/>
          </a:stretch>
        </p:blipFill>
        <p:spPr bwMode="auto">
          <a:xfrm>
            <a:off x="1403350" y="1312863"/>
            <a:ext cx="6345238" cy="4230687"/>
          </a:xfrm>
          <a:prstGeom prst="rect">
            <a:avLst/>
          </a:prstGeom>
          <a:noFill/>
          <a:ln w="9525">
            <a:noFill/>
            <a:miter lim="800000"/>
            <a:headEnd/>
            <a:tailEnd/>
          </a:ln>
        </p:spPr>
      </p:pic>
      <p:pic>
        <p:nvPicPr>
          <p:cNvPr id="15391" name="Picture 31" descr="V0489_5"/>
          <p:cNvPicPr>
            <a:picLocks noChangeAspect="1" noChangeArrowheads="1"/>
          </p:cNvPicPr>
          <p:nvPr/>
        </p:nvPicPr>
        <p:blipFill>
          <a:blip r:embed="rId3" cstate="print"/>
          <a:srcRect/>
          <a:stretch>
            <a:fillRect/>
          </a:stretch>
        </p:blipFill>
        <p:spPr bwMode="auto">
          <a:xfrm>
            <a:off x="1403350" y="1312863"/>
            <a:ext cx="6345238" cy="4230687"/>
          </a:xfrm>
          <a:prstGeom prst="rect">
            <a:avLst/>
          </a:prstGeom>
          <a:noFill/>
          <a:ln w="9525">
            <a:noFill/>
            <a:miter lim="800000"/>
            <a:headEnd/>
            <a:tailEnd/>
          </a:ln>
        </p:spPr>
      </p:pic>
      <p:pic>
        <p:nvPicPr>
          <p:cNvPr id="15390" name="Picture 30" descr="V0489_5_arrow"/>
          <p:cNvPicPr>
            <a:picLocks noChangeAspect="1" noChangeArrowheads="1"/>
          </p:cNvPicPr>
          <p:nvPr/>
        </p:nvPicPr>
        <p:blipFill>
          <a:blip r:embed="rId4" cstate="print"/>
          <a:srcRect/>
          <a:stretch>
            <a:fillRect/>
          </a:stretch>
        </p:blipFill>
        <p:spPr bwMode="auto">
          <a:xfrm>
            <a:off x="1403350" y="1312863"/>
            <a:ext cx="6348413" cy="4232275"/>
          </a:xfrm>
          <a:prstGeom prst="rect">
            <a:avLst/>
          </a:prstGeom>
          <a:noFill/>
          <a:ln w="9525">
            <a:noFill/>
            <a:miter lim="800000"/>
            <a:headEnd/>
            <a:tailEnd/>
          </a:ln>
        </p:spPr>
      </p:pic>
      <p:sp>
        <p:nvSpPr>
          <p:cNvPr id="15366" name="Text Box 6"/>
          <p:cNvSpPr txBox="1">
            <a:spLocks noChangeArrowheads="1"/>
          </p:cNvSpPr>
          <p:nvPr/>
        </p:nvSpPr>
        <p:spPr bwMode="auto">
          <a:xfrm>
            <a:off x="4143372" y="6364288"/>
            <a:ext cx="4749803" cy="338554"/>
          </a:xfrm>
          <a:prstGeom prst="rect">
            <a:avLst/>
          </a:prstGeom>
          <a:noFill/>
          <a:ln w="9525">
            <a:noFill/>
            <a:miter lim="800000"/>
            <a:headEnd/>
            <a:tailEnd/>
          </a:ln>
          <a:effectLst/>
        </p:spPr>
        <p:txBody>
          <a:bodyPr wrap="square">
            <a:spAutoFit/>
          </a:bodyPr>
          <a:lstStyle/>
          <a:p>
            <a:pPr algn="ctr">
              <a:spcBef>
                <a:spcPct val="50000"/>
              </a:spcBef>
            </a:pPr>
            <a:r>
              <a:rPr lang="en-US" altLang="ja-JP" sz="1600" dirty="0"/>
              <a:t>Analysis :: Template Size = 6°x 6°, Interval = 3°</a:t>
            </a:r>
          </a:p>
        </p:txBody>
      </p:sp>
      <p:sp>
        <p:nvSpPr>
          <p:cNvPr id="15367" name="Text Box 7"/>
          <p:cNvSpPr txBox="1">
            <a:spLocks noChangeArrowheads="1"/>
          </p:cNvSpPr>
          <p:nvPr/>
        </p:nvSpPr>
        <p:spPr bwMode="auto">
          <a:xfrm>
            <a:off x="928662" y="1196975"/>
            <a:ext cx="468312" cy="338554"/>
          </a:xfrm>
          <a:prstGeom prst="rect">
            <a:avLst/>
          </a:prstGeom>
          <a:noFill/>
          <a:ln w="9525">
            <a:noFill/>
            <a:miter lim="800000"/>
            <a:headEnd/>
            <a:tailEnd/>
          </a:ln>
          <a:effectLst/>
        </p:spPr>
        <p:txBody>
          <a:bodyPr>
            <a:spAutoFit/>
          </a:bodyPr>
          <a:lstStyle/>
          <a:p>
            <a:pPr algn="ctr">
              <a:spcBef>
                <a:spcPct val="50000"/>
              </a:spcBef>
            </a:pPr>
            <a:r>
              <a:rPr lang="en-US" altLang="ja-JP" sz="1600"/>
              <a:t>30</a:t>
            </a:r>
          </a:p>
        </p:txBody>
      </p:sp>
      <p:sp>
        <p:nvSpPr>
          <p:cNvPr id="15368" name="Text Box 8"/>
          <p:cNvSpPr txBox="1">
            <a:spLocks noChangeArrowheads="1"/>
          </p:cNvSpPr>
          <p:nvPr/>
        </p:nvSpPr>
        <p:spPr bwMode="auto">
          <a:xfrm>
            <a:off x="857224" y="5373688"/>
            <a:ext cx="468313" cy="338554"/>
          </a:xfrm>
          <a:prstGeom prst="rect">
            <a:avLst/>
          </a:prstGeom>
          <a:noFill/>
          <a:ln w="9525">
            <a:noFill/>
            <a:miter lim="800000"/>
            <a:headEnd/>
            <a:tailEnd/>
          </a:ln>
          <a:effectLst/>
        </p:spPr>
        <p:txBody>
          <a:bodyPr>
            <a:spAutoFit/>
          </a:bodyPr>
          <a:lstStyle/>
          <a:p>
            <a:pPr algn="ctr">
              <a:spcBef>
                <a:spcPct val="50000"/>
              </a:spcBef>
            </a:pPr>
            <a:r>
              <a:rPr lang="en-US" altLang="ja-JP" sz="1600"/>
              <a:t>-90</a:t>
            </a:r>
          </a:p>
        </p:txBody>
      </p:sp>
      <p:sp>
        <p:nvSpPr>
          <p:cNvPr id="15369" name="Text Box 9"/>
          <p:cNvSpPr txBox="1">
            <a:spLocks noChangeArrowheads="1"/>
          </p:cNvSpPr>
          <p:nvPr/>
        </p:nvSpPr>
        <p:spPr bwMode="auto">
          <a:xfrm>
            <a:off x="857224" y="2276475"/>
            <a:ext cx="468313" cy="338554"/>
          </a:xfrm>
          <a:prstGeom prst="rect">
            <a:avLst/>
          </a:prstGeom>
          <a:noFill/>
          <a:ln w="9525">
            <a:noFill/>
            <a:miter lim="800000"/>
            <a:headEnd/>
            <a:tailEnd/>
          </a:ln>
          <a:effectLst/>
        </p:spPr>
        <p:txBody>
          <a:bodyPr>
            <a:spAutoFit/>
          </a:bodyPr>
          <a:lstStyle/>
          <a:p>
            <a:pPr algn="ctr">
              <a:spcBef>
                <a:spcPct val="50000"/>
              </a:spcBef>
            </a:pPr>
            <a:r>
              <a:rPr lang="en-US" altLang="ja-JP" sz="1600"/>
              <a:t>0</a:t>
            </a:r>
          </a:p>
        </p:txBody>
      </p:sp>
      <p:sp>
        <p:nvSpPr>
          <p:cNvPr id="15370" name="Text Box 10"/>
          <p:cNvSpPr txBox="1">
            <a:spLocks noChangeArrowheads="1"/>
          </p:cNvSpPr>
          <p:nvPr/>
        </p:nvSpPr>
        <p:spPr bwMode="auto">
          <a:xfrm>
            <a:off x="857224" y="3276600"/>
            <a:ext cx="468313" cy="338554"/>
          </a:xfrm>
          <a:prstGeom prst="rect">
            <a:avLst/>
          </a:prstGeom>
          <a:noFill/>
          <a:ln w="9525">
            <a:noFill/>
            <a:miter lim="800000"/>
            <a:headEnd/>
            <a:tailEnd/>
          </a:ln>
          <a:effectLst/>
        </p:spPr>
        <p:txBody>
          <a:bodyPr>
            <a:spAutoFit/>
          </a:bodyPr>
          <a:lstStyle/>
          <a:p>
            <a:pPr algn="ctr">
              <a:spcBef>
                <a:spcPct val="50000"/>
              </a:spcBef>
            </a:pPr>
            <a:r>
              <a:rPr lang="en-US" altLang="ja-JP" sz="1600"/>
              <a:t>-30</a:t>
            </a:r>
          </a:p>
        </p:txBody>
      </p:sp>
      <p:sp>
        <p:nvSpPr>
          <p:cNvPr id="15371" name="Text Box 11"/>
          <p:cNvSpPr txBox="1">
            <a:spLocks noChangeArrowheads="1"/>
          </p:cNvSpPr>
          <p:nvPr/>
        </p:nvSpPr>
        <p:spPr bwMode="auto">
          <a:xfrm>
            <a:off x="857224" y="4292600"/>
            <a:ext cx="468313" cy="338554"/>
          </a:xfrm>
          <a:prstGeom prst="rect">
            <a:avLst/>
          </a:prstGeom>
          <a:noFill/>
          <a:ln w="9525">
            <a:noFill/>
            <a:miter lim="800000"/>
            <a:headEnd/>
            <a:tailEnd/>
          </a:ln>
          <a:effectLst/>
        </p:spPr>
        <p:txBody>
          <a:bodyPr>
            <a:spAutoFit/>
          </a:bodyPr>
          <a:lstStyle/>
          <a:p>
            <a:pPr algn="ctr">
              <a:spcBef>
                <a:spcPct val="50000"/>
              </a:spcBef>
            </a:pPr>
            <a:r>
              <a:rPr lang="en-US" altLang="ja-JP" sz="1600"/>
              <a:t>-60</a:t>
            </a:r>
          </a:p>
        </p:txBody>
      </p:sp>
      <p:sp>
        <p:nvSpPr>
          <p:cNvPr id="15372" name="Text Box 12"/>
          <p:cNvSpPr txBox="1">
            <a:spLocks noChangeArrowheads="1"/>
          </p:cNvSpPr>
          <p:nvPr/>
        </p:nvSpPr>
        <p:spPr bwMode="auto">
          <a:xfrm>
            <a:off x="4283075" y="5661025"/>
            <a:ext cx="576263" cy="338554"/>
          </a:xfrm>
          <a:prstGeom prst="rect">
            <a:avLst/>
          </a:prstGeom>
          <a:noFill/>
          <a:ln w="9525">
            <a:noFill/>
            <a:miter lim="800000"/>
            <a:headEnd/>
            <a:tailEnd/>
          </a:ln>
          <a:effectLst/>
        </p:spPr>
        <p:txBody>
          <a:bodyPr>
            <a:spAutoFit/>
          </a:bodyPr>
          <a:lstStyle/>
          <a:p>
            <a:pPr algn="ctr">
              <a:spcBef>
                <a:spcPct val="50000"/>
              </a:spcBef>
            </a:pPr>
            <a:r>
              <a:rPr lang="en-US" altLang="ja-JP" sz="1600"/>
              <a:t>12</a:t>
            </a:r>
          </a:p>
        </p:txBody>
      </p:sp>
      <p:sp>
        <p:nvSpPr>
          <p:cNvPr id="15373" name="Text Box 13"/>
          <p:cNvSpPr txBox="1">
            <a:spLocks noChangeArrowheads="1"/>
          </p:cNvSpPr>
          <p:nvPr/>
        </p:nvSpPr>
        <p:spPr bwMode="auto">
          <a:xfrm>
            <a:off x="7380288" y="5661025"/>
            <a:ext cx="576262" cy="338554"/>
          </a:xfrm>
          <a:prstGeom prst="rect">
            <a:avLst/>
          </a:prstGeom>
          <a:noFill/>
          <a:ln w="9525">
            <a:noFill/>
            <a:miter lim="800000"/>
            <a:headEnd/>
            <a:tailEnd/>
          </a:ln>
          <a:effectLst/>
        </p:spPr>
        <p:txBody>
          <a:bodyPr>
            <a:spAutoFit/>
          </a:bodyPr>
          <a:lstStyle/>
          <a:p>
            <a:pPr algn="ctr">
              <a:spcBef>
                <a:spcPct val="50000"/>
              </a:spcBef>
            </a:pPr>
            <a:r>
              <a:rPr lang="en-US" altLang="ja-JP" sz="1600" dirty="0"/>
              <a:t>6</a:t>
            </a:r>
          </a:p>
        </p:txBody>
      </p:sp>
      <p:sp>
        <p:nvSpPr>
          <p:cNvPr id="15374" name="Text Box 14"/>
          <p:cNvSpPr txBox="1">
            <a:spLocks noChangeArrowheads="1"/>
          </p:cNvSpPr>
          <p:nvPr/>
        </p:nvSpPr>
        <p:spPr bwMode="auto">
          <a:xfrm>
            <a:off x="1187450" y="5661025"/>
            <a:ext cx="576263" cy="338554"/>
          </a:xfrm>
          <a:prstGeom prst="rect">
            <a:avLst/>
          </a:prstGeom>
          <a:noFill/>
          <a:ln w="9525">
            <a:noFill/>
            <a:miter lim="800000"/>
            <a:headEnd/>
            <a:tailEnd/>
          </a:ln>
          <a:effectLst/>
        </p:spPr>
        <p:txBody>
          <a:bodyPr>
            <a:spAutoFit/>
          </a:bodyPr>
          <a:lstStyle/>
          <a:p>
            <a:pPr algn="ctr">
              <a:spcBef>
                <a:spcPct val="50000"/>
              </a:spcBef>
            </a:pPr>
            <a:r>
              <a:rPr lang="en-US" altLang="ja-JP" sz="1600"/>
              <a:t>18</a:t>
            </a:r>
          </a:p>
        </p:txBody>
      </p:sp>
      <p:sp>
        <p:nvSpPr>
          <p:cNvPr id="15375" name="Text Box 15"/>
          <p:cNvSpPr txBox="1">
            <a:spLocks noChangeArrowheads="1"/>
          </p:cNvSpPr>
          <p:nvPr/>
        </p:nvSpPr>
        <p:spPr bwMode="auto">
          <a:xfrm>
            <a:off x="3203575" y="5661025"/>
            <a:ext cx="576263" cy="338554"/>
          </a:xfrm>
          <a:prstGeom prst="rect">
            <a:avLst/>
          </a:prstGeom>
          <a:noFill/>
          <a:ln w="9525">
            <a:noFill/>
            <a:miter lim="800000"/>
            <a:headEnd/>
            <a:tailEnd/>
          </a:ln>
          <a:effectLst/>
        </p:spPr>
        <p:txBody>
          <a:bodyPr>
            <a:spAutoFit/>
          </a:bodyPr>
          <a:lstStyle/>
          <a:p>
            <a:pPr algn="ctr">
              <a:spcBef>
                <a:spcPct val="50000"/>
              </a:spcBef>
            </a:pPr>
            <a:r>
              <a:rPr lang="en-US" altLang="ja-JP" sz="1600"/>
              <a:t>14</a:t>
            </a:r>
          </a:p>
        </p:txBody>
      </p:sp>
      <p:sp>
        <p:nvSpPr>
          <p:cNvPr id="15376" name="Text Box 16"/>
          <p:cNvSpPr txBox="1">
            <a:spLocks noChangeArrowheads="1"/>
          </p:cNvSpPr>
          <p:nvPr/>
        </p:nvSpPr>
        <p:spPr bwMode="auto">
          <a:xfrm>
            <a:off x="5435600" y="5661025"/>
            <a:ext cx="576263" cy="338554"/>
          </a:xfrm>
          <a:prstGeom prst="rect">
            <a:avLst/>
          </a:prstGeom>
          <a:noFill/>
          <a:ln w="9525">
            <a:noFill/>
            <a:miter lim="800000"/>
            <a:headEnd/>
            <a:tailEnd/>
          </a:ln>
          <a:effectLst/>
        </p:spPr>
        <p:txBody>
          <a:bodyPr>
            <a:spAutoFit/>
          </a:bodyPr>
          <a:lstStyle/>
          <a:p>
            <a:pPr algn="ctr">
              <a:spcBef>
                <a:spcPct val="50000"/>
              </a:spcBef>
            </a:pPr>
            <a:r>
              <a:rPr lang="en-US" altLang="ja-JP" sz="1600"/>
              <a:t>10</a:t>
            </a:r>
          </a:p>
        </p:txBody>
      </p:sp>
      <p:sp>
        <p:nvSpPr>
          <p:cNvPr id="15377" name="Text Box 17"/>
          <p:cNvSpPr txBox="1">
            <a:spLocks noChangeArrowheads="1"/>
          </p:cNvSpPr>
          <p:nvPr/>
        </p:nvSpPr>
        <p:spPr bwMode="auto">
          <a:xfrm>
            <a:off x="2195513" y="5661025"/>
            <a:ext cx="576262" cy="338554"/>
          </a:xfrm>
          <a:prstGeom prst="rect">
            <a:avLst/>
          </a:prstGeom>
          <a:noFill/>
          <a:ln w="9525">
            <a:noFill/>
            <a:miter lim="800000"/>
            <a:headEnd/>
            <a:tailEnd/>
          </a:ln>
          <a:effectLst/>
        </p:spPr>
        <p:txBody>
          <a:bodyPr>
            <a:spAutoFit/>
          </a:bodyPr>
          <a:lstStyle/>
          <a:p>
            <a:pPr algn="ctr">
              <a:spcBef>
                <a:spcPct val="50000"/>
              </a:spcBef>
            </a:pPr>
            <a:r>
              <a:rPr lang="en-US" altLang="ja-JP" sz="1600"/>
              <a:t>16</a:t>
            </a:r>
          </a:p>
        </p:txBody>
      </p:sp>
      <p:sp>
        <p:nvSpPr>
          <p:cNvPr id="15378" name="Text Box 18"/>
          <p:cNvSpPr txBox="1">
            <a:spLocks noChangeArrowheads="1"/>
          </p:cNvSpPr>
          <p:nvPr/>
        </p:nvSpPr>
        <p:spPr bwMode="auto">
          <a:xfrm>
            <a:off x="6443663" y="5661025"/>
            <a:ext cx="576262" cy="338554"/>
          </a:xfrm>
          <a:prstGeom prst="rect">
            <a:avLst/>
          </a:prstGeom>
          <a:noFill/>
          <a:ln w="9525">
            <a:noFill/>
            <a:miter lim="800000"/>
            <a:headEnd/>
            <a:tailEnd/>
          </a:ln>
          <a:effectLst/>
        </p:spPr>
        <p:txBody>
          <a:bodyPr>
            <a:spAutoFit/>
          </a:bodyPr>
          <a:lstStyle/>
          <a:p>
            <a:pPr algn="ctr">
              <a:spcBef>
                <a:spcPct val="50000"/>
              </a:spcBef>
            </a:pPr>
            <a:r>
              <a:rPr lang="en-US" altLang="ja-JP" sz="1600"/>
              <a:t>8</a:t>
            </a:r>
          </a:p>
        </p:txBody>
      </p:sp>
      <p:sp>
        <p:nvSpPr>
          <p:cNvPr id="15379" name="Text Box 19"/>
          <p:cNvSpPr txBox="1">
            <a:spLocks noChangeArrowheads="1"/>
          </p:cNvSpPr>
          <p:nvPr/>
        </p:nvSpPr>
        <p:spPr bwMode="auto">
          <a:xfrm>
            <a:off x="3059113" y="5949950"/>
            <a:ext cx="3024187" cy="369332"/>
          </a:xfrm>
          <a:prstGeom prst="rect">
            <a:avLst/>
          </a:prstGeom>
          <a:noFill/>
          <a:ln w="9525">
            <a:noFill/>
            <a:miter lim="800000"/>
            <a:headEnd/>
            <a:tailEnd/>
          </a:ln>
          <a:effectLst/>
        </p:spPr>
        <p:txBody>
          <a:bodyPr>
            <a:spAutoFit/>
          </a:bodyPr>
          <a:lstStyle/>
          <a:p>
            <a:pPr algn="ctr">
              <a:spcBef>
                <a:spcPct val="50000"/>
              </a:spcBef>
            </a:pPr>
            <a:r>
              <a:rPr lang="en-US" altLang="ja-JP" dirty="0"/>
              <a:t>Local Time [hour]</a:t>
            </a:r>
          </a:p>
        </p:txBody>
      </p:sp>
      <p:sp>
        <p:nvSpPr>
          <p:cNvPr id="15380" name="Text Box 20"/>
          <p:cNvSpPr txBox="1">
            <a:spLocks noChangeArrowheads="1"/>
          </p:cNvSpPr>
          <p:nvPr/>
        </p:nvSpPr>
        <p:spPr bwMode="auto">
          <a:xfrm rot="16200000">
            <a:off x="-235771" y="3243541"/>
            <a:ext cx="1738313" cy="369332"/>
          </a:xfrm>
          <a:prstGeom prst="rect">
            <a:avLst/>
          </a:prstGeom>
          <a:noFill/>
          <a:ln w="9525">
            <a:noFill/>
            <a:miter lim="800000"/>
            <a:headEnd/>
            <a:tailEnd/>
          </a:ln>
          <a:effectLst/>
        </p:spPr>
        <p:txBody>
          <a:bodyPr>
            <a:spAutoFit/>
          </a:bodyPr>
          <a:lstStyle/>
          <a:p>
            <a:pPr algn="ctr">
              <a:spcBef>
                <a:spcPct val="50000"/>
              </a:spcBef>
            </a:pPr>
            <a:r>
              <a:rPr lang="en-US" altLang="ja-JP" dirty="0"/>
              <a:t>Latitude [deg]</a:t>
            </a:r>
          </a:p>
        </p:txBody>
      </p:sp>
      <p:sp>
        <p:nvSpPr>
          <p:cNvPr id="15381" name="Rectangle 21"/>
          <p:cNvSpPr>
            <a:spLocks noChangeArrowheads="1"/>
          </p:cNvSpPr>
          <p:nvPr/>
        </p:nvSpPr>
        <p:spPr bwMode="auto">
          <a:xfrm>
            <a:off x="1306513" y="1268413"/>
            <a:ext cx="6553200" cy="4321175"/>
          </a:xfrm>
          <a:prstGeom prst="rect">
            <a:avLst/>
          </a:prstGeom>
          <a:noFill/>
          <a:ln w="9525">
            <a:solidFill>
              <a:schemeClr val="tx1"/>
            </a:solidFill>
            <a:miter lim="800000"/>
            <a:headEnd/>
            <a:tailEnd/>
          </a:ln>
          <a:effectLst/>
        </p:spPr>
        <p:txBody>
          <a:bodyPr wrap="none" anchor="ctr"/>
          <a:lstStyle/>
          <a:p>
            <a:endParaRPr lang="ja-JP" altLang="en-US"/>
          </a:p>
        </p:txBody>
      </p:sp>
      <p:sp>
        <p:nvSpPr>
          <p:cNvPr id="15382" name="Text Box 22"/>
          <p:cNvSpPr txBox="1">
            <a:spLocks noChangeArrowheads="1"/>
          </p:cNvSpPr>
          <p:nvPr/>
        </p:nvSpPr>
        <p:spPr bwMode="auto">
          <a:xfrm>
            <a:off x="6544734" y="1422400"/>
            <a:ext cx="2362200" cy="739775"/>
          </a:xfrm>
          <a:prstGeom prst="rect">
            <a:avLst/>
          </a:prstGeom>
          <a:solidFill>
            <a:srgbClr val="FFFFFF">
              <a:alpha val="89804"/>
            </a:srgbClr>
          </a:solidFill>
          <a:ln w="9525">
            <a:solidFill>
              <a:schemeClr val="folHlink"/>
            </a:solidFill>
            <a:miter lim="800000"/>
            <a:headEnd/>
            <a:tailEnd/>
          </a:ln>
          <a:effectLst/>
        </p:spPr>
        <p:txBody>
          <a:bodyPr>
            <a:spAutoFit/>
          </a:bodyPr>
          <a:lstStyle/>
          <a:p>
            <a:pPr>
              <a:spcBef>
                <a:spcPct val="50000"/>
              </a:spcBef>
            </a:pPr>
            <a:r>
              <a:rPr lang="en-US" altLang="ja-JP" sz="1400" dirty="0"/>
              <a:t>Example : </a:t>
            </a:r>
            <a:br>
              <a:rPr lang="en-US" altLang="ja-JP" sz="1400" dirty="0"/>
            </a:br>
            <a:r>
              <a:rPr lang="en-US" altLang="ja-JP" sz="1400" dirty="0"/>
              <a:t>Template Size = 12°x 12°</a:t>
            </a:r>
            <a:br>
              <a:rPr lang="en-US" altLang="ja-JP" sz="1400" dirty="0"/>
            </a:br>
            <a:r>
              <a:rPr lang="en-US" altLang="ja-JP" sz="1400" dirty="0"/>
              <a:t>Interval = 6°</a:t>
            </a:r>
            <a:endParaRPr lang="en-US" altLang="ja-JP" dirty="0"/>
          </a:p>
        </p:txBody>
      </p:sp>
      <p:sp>
        <p:nvSpPr>
          <p:cNvPr id="15383" name="Rectangle 23"/>
          <p:cNvSpPr>
            <a:spLocks noChangeArrowheads="1"/>
          </p:cNvSpPr>
          <p:nvPr/>
        </p:nvSpPr>
        <p:spPr bwMode="auto">
          <a:xfrm>
            <a:off x="6535209" y="2352675"/>
            <a:ext cx="2371725" cy="1165225"/>
          </a:xfrm>
          <a:prstGeom prst="rect">
            <a:avLst/>
          </a:prstGeom>
          <a:solidFill>
            <a:srgbClr val="FFFFFF">
              <a:alpha val="89804"/>
            </a:srgbClr>
          </a:solidFill>
          <a:ln w="9525">
            <a:solidFill>
              <a:schemeClr val="folHlink"/>
            </a:solidFill>
            <a:miter lim="800000"/>
            <a:headEnd/>
            <a:tailEnd/>
          </a:ln>
          <a:effectLst/>
        </p:spPr>
        <p:txBody>
          <a:bodyPr>
            <a:spAutoFit/>
          </a:bodyPr>
          <a:lstStyle/>
          <a:p>
            <a:pPr>
              <a:spcBef>
                <a:spcPct val="50000"/>
              </a:spcBef>
            </a:pPr>
            <a:r>
              <a:rPr lang="en-US" altLang="ja-JP" sz="1400" dirty="0"/>
              <a:t>Incident Angle   &lt; 71°</a:t>
            </a:r>
            <a:br>
              <a:rPr lang="en-US" altLang="ja-JP" sz="1400" dirty="0"/>
            </a:br>
            <a:r>
              <a:rPr lang="en-US" altLang="ja-JP" sz="1400" dirty="0"/>
              <a:t>Emission Angle &lt; 71°</a:t>
            </a:r>
            <a:br>
              <a:rPr lang="en-US" altLang="ja-JP" sz="1400" dirty="0"/>
            </a:br>
            <a:r>
              <a:rPr lang="en-US" altLang="ja-JP" sz="1400" dirty="0"/>
              <a:t>  ( cos</a:t>
            </a:r>
            <a:r>
              <a:rPr lang="en-US" altLang="ja-JP" sz="1400" baseline="30000" dirty="0"/>
              <a:t>2</a:t>
            </a:r>
            <a:r>
              <a:rPr lang="en-US" altLang="ja-JP" sz="1400" dirty="0"/>
              <a:t>(71°) </a:t>
            </a:r>
            <a:r>
              <a:rPr lang="ja-JP" altLang="en-US" sz="1400" dirty="0" smtClean="0"/>
              <a:t>≃</a:t>
            </a:r>
            <a:r>
              <a:rPr lang="en-US" altLang="ja-JP" sz="1400" dirty="0" smtClean="0"/>
              <a:t> </a:t>
            </a:r>
            <a:r>
              <a:rPr lang="en-US" altLang="ja-JP" sz="1400" dirty="0"/>
              <a:t>0.1)</a:t>
            </a:r>
            <a:br>
              <a:rPr lang="en-US" altLang="ja-JP" sz="1400" dirty="0"/>
            </a:br>
            <a:r>
              <a:rPr lang="en-US" altLang="ja-JP" sz="1400" dirty="0"/>
              <a:t/>
            </a:r>
            <a:br>
              <a:rPr lang="en-US" altLang="ja-JP" sz="1400" dirty="0"/>
            </a:br>
            <a:r>
              <a:rPr lang="en-US" altLang="ja-JP" sz="1400" dirty="0"/>
              <a:t>ΔT </a:t>
            </a:r>
            <a:r>
              <a:rPr lang="ja-JP" altLang="en-US" sz="1400" dirty="0"/>
              <a:t>～ </a:t>
            </a:r>
            <a:r>
              <a:rPr lang="en-US" altLang="ja-JP" sz="1400" dirty="0"/>
              <a:t>1 [hour]</a:t>
            </a:r>
          </a:p>
        </p:txBody>
      </p:sp>
      <p:cxnSp>
        <p:nvCxnSpPr>
          <p:cNvPr id="26" name="直線コネクタ 25"/>
          <p:cNvCxnSpPr>
            <a:stCxn id="27" idx="0"/>
          </p:cNvCxnSpPr>
          <p:nvPr/>
        </p:nvCxnSpPr>
        <p:spPr>
          <a:xfrm flipV="1">
            <a:off x="1919018" y="4631267"/>
            <a:ext cx="570182" cy="1433492"/>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40220" y="6064759"/>
            <a:ext cx="3557596" cy="369332"/>
          </a:xfrm>
          <a:prstGeom prst="rect">
            <a:avLst/>
          </a:prstGeom>
          <a:noFill/>
        </p:spPr>
        <p:txBody>
          <a:bodyPr wrap="square" rtlCol="0">
            <a:spAutoFit/>
          </a:bodyPr>
          <a:lstStyle/>
          <a:p>
            <a:pPr algn="ctr"/>
            <a:r>
              <a:rPr kumimoji="1" lang="ja-JP" altLang="en-US" dirty="0" smtClean="0">
                <a:cs typeface="Times New Roman" pitchFamily="18" charset="0"/>
              </a:rPr>
              <a:t>小スケールの模様を強調してある</a:t>
            </a:r>
            <a:endParaRPr kumimoji="1" lang="ja-JP" altLang="en-US" dirty="0">
              <a:cs typeface="Times New Roman" pitchFamily="18" charset="0"/>
            </a:endParaRPr>
          </a:p>
        </p:txBody>
      </p:sp>
      <p:sp>
        <p:nvSpPr>
          <p:cNvPr id="29" name="スライド番号プレースホルダ 28"/>
          <p:cNvSpPr>
            <a:spLocks noGrp="1"/>
          </p:cNvSpPr>
          <p:nvPr>
            <p:ph type="sldNum" sz="quarter" idx="12"/>
          </p:nvPr>
        </p:nvSpPr>
        <p:spPr/>
        <p:txBody>
          <a:bodyPr/>
          <a:lstStyle/>
          <a:p>
            <a:fld id="{54008F68-07BC-429D-B890-8D049EF253F1}" type="slidenum">
              <a:rPr kumimoji="1" lang="ja-JP" altLang="en-US" smtClean="0"/>
              <a:pPr/>
              <a:t>15</a:t>
            </a:fld>
            <a:endParaRPr kumimoji="1" lang="ja-JP" altLang="en-US"/>
          </a:p>
        </p:txBody>
      </p:sp>
      <p:sp>
        <p:nvSpPr>
          <p:cNvPr id="30" name="正方形/長方形 29"/>
          <p:cNvSpPr/>
          <p:nvPr/>
        </p:nvSpPr>
        <p:spPr>
          <a:xfrm>
            <a:off x="2737468" y="133891"/>
            <a:ext cx="4730124" cy="584775"/>
          </a:xfrm>
          <a:prstGeom prst="rect">
            <a:avLst/>
          </a:prstGeom>
        </p:spPr>
        <p:txBody>
          <a:bodyPr wrap="square">
            <a:spAutoFit/>
          </a:bodyPr>
          <a:lstStyle/>
          <a:p>
            <a:pPr algn="ctr"/>
            <a:r>
              <a:rPr lang="ja-JP" altLang="en-US" sz="3200" dirty="0" smtClean="0"/>
              <a:t>相互相関を用いた雲追跡</a:t>
            </a:r>
            <a:endParaRPr lang="ja-JP" altLang="en-US" sz="3200" dirty="0"/>
          </a:p>
        </p:txBody>
      </p:sp>
      <p:pic>
        <p:nvPicPr>
          <p:cNvPr id="31" name="Picture 3"/>
          <p:cNvPicPr>
            <a:picLocks noChangeAspect="1" noChangeArrowheads="1"/>
          </p:cNvPicPr>
          <p:nvPr/>
        </p:nvPicPr>
        <p:blipFill>
          <a:blip r:embed="rId5" cstate="print"/>
          <a:srcRect l="16222" t="8667" r="8667" b="16222"/>
          <a:stretch>
            <a:fillRect/>
          </a:stretch>
        </p:blipFill>
        <p:spPr bwMode="auto">
          <a:xfrm>
            <a:off x="209549" y="247649"/>
            <a:ext cx="1685925" cy="1685925"/>
          </a:xfrm>
          <a:prstGeom prst="rect">
            <a:avLst/>
          </a:prstGeom>
          <a:noFill/>
          <a:ln w="9525">
            <a:noFill/>
            <a:miter lim="800000"/>
            <a:headEnd/>
            <a:tailEnd/>
          </a:ln>
        </p:spPr>
      </p:pic>
      <p:sp>
        <p:nvSpPr>
          <p:cNvPr id="37" name="正方形/長方形 36"/>
          <p:cNvSpPr/>
          <p:nvPr/>
        </p:nvSpPr>
        <p:spPr>
          <a:xfrm>
            <a:off x="2111381" y="729734"/>
            <a:ext cx="6583885" cy="369332"/>
          </a:xfrm>
          <a:prstGeom prst="rect">
            <a:avLst/>
          </a:prstGeom>
        </p:spPr>
        <p:txBody>
          <a:bodyPr wrap="square">
            <a:spAutoFit/>
          </a:bodyPr>
          <a:lstStyle/>
          <a:p>
            <a:r>
              <a:rPr lang="ja-JP" altLang="en-US" dirty="0" smtClean="0"/>
              <a:t>相関を使った雲追跡は大量のデータを処理するに適している方法</a:t>
            </a:r>
            <a:endParaRPr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91"/>
                                        </p:tgtEl>
                                        <p:attrNameLst>
                                          <p:attrName>style.visibility</p:attrName>
                                        </p:attrNameLst>
                                      </p:cBhvr>
                                      <p:to>
                                        <p:strVal val="visible"/>
                                      </p:to>
                                    </p:set>
                                    <p:animEffect transition="in" filter="fade">
                                      <p:cBhvr>
                                        <p:cTn id="7" dur="500"/>
                                        <p:tgtEl>
                                          <p:spTgt spid="1539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16</a:t>
            </a:fld>
            <a:endParaRPr kumimoji="1" lang="ja-JP" altLang="en-US"/>
          </a:p>
        </p:txBody>
      </p:sp>
      <p:sp>
        <p:nvSpPr>
          <p:cNvPr id="3" name="正方形/長方形 2"/>
          <p:cNvSpPr/>
          <p:nvPr/>
        </p:nvSpPr>
        <p:spPr>
          <a:xfrm>
            <a:off x="160868" y="116042"/>
            <a:ext cx="5354107" cy="523220"/>
          </a:xfrm>
          <a:prstGeom prst="rect">
            <a:avLst/>
          </a:prstGeom>
          <a:ln>
            <a:solidFill>
              <a:srgbClr val="FF0000"/>
            </a:solidFill>
          </a:ln>
        </p:spPr>
        <p:txBody>
          <a:bodyPr wrap="square">
            <a:spAutoFit/>
          </a:bodyPr>
          <a:lstStyle/>
          <a:p>
            <a:pPr algn="ctr"/>
            <a:r>
              <a:rPr lang="ja-JP" altLang="en-US" sz="2800" dirty="0" smtClean="0"/>
              <a:t>誤ベクトル低減アルゴリズム</a:t>
            </a:r>
            <a:endParaRPr lang="en-US" altLang="ja-JP" sz="2800" dirty="0" smtClean="0"/>
          </a:p>
        </p:txBody>
      </p:sp>
      <p:pic>
        <p:nvPicPr>
          <p:cNvPr id="25602" name="Picture 2"/>
          <p:cNvPicPr>
            <a:picLocks noChangeAspect="1" noChangeArrowheads="1"/>
          </p:cNvPicPr>
          <p:nvPr/>
        </p:nvPicPr>
        <p:blipFill>
          <a:blip r:embed="rId2" cstate="print"/>
          <a:srcRect/>
          <a:stretch>
            <a:fillRect/>
          </a:stretch>
        </p:blipFill>
        <p:spPr bwMode="auto">
          <a:xfrm>
            <a:off x="285750" y="852905"/>
            <a:ext cx="5162550" cy="2376069"/>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895349" y="3918953"/>
            <a:ext cx="7415213" cy="2815221"/>
          </a:xfrm>
          <a:prstGeom prst="rect">
            <a:avLst/>
          </a:prstGeom>
          <a:noFill/>
          <a:ln w="9525">
            <a:noFill/>
            <a:miter lim="800000"/>
            <a:headEnd/>
            <a:tailEnd/>
          </a:ln>
        </p:spPr>
      </p:pic>
      <p:sp>
        <p:nvSpPr>
          <p:cNvPr id="7" name="テキスト ボックス 6"/>
          <p:cNvSpPr txBox="1"/>
          <p:nvPr/>
        </p:nvSpPr>
        <p:spPr>
          <a:xfrm>
            <a:off x="5715000" y="200025"/>
            <a:ext cx="3257550" cy="3416320"/>
          </a:xfrm>
          <a:prstGeom prst="rect">
            <a:avLst/>
          </a:prstGeom>
          <a:noFill/>
          <a:ln>
            <a:noFill/>
          </a:ln>
        </p:spPr>
        <p:txBody>
          <a:bodyPr wrap="square" rtlCol="0">
            <a:spAutoFit/>
          </a:bodyPr>
          <a:lstStyle/>
          <a:p>
            <a:r>
              <a:rPr lang="en-US" altLang="ja-JP" dirty="0" smtClean="0"/>
              <a:t>(a) </a:t>
            </a:r>
            <a:r>
              <a:rPr kumimoji="1" lang="en-US" altLang="ja-JP" dirty="0" smtClean="0"/>
              <a:t>T1</a:t>
            </a:r>
            <a:r>
              <a:rPr kumimoji="1" lang="ja-JP" altLang="en-US" dirty="0" smtClean="0"/>
              <a:t>と</a:t>
            </a:r>
            <a:r>
              <a:rPr kumimoji="1" lang="en-US" altLang="ja-JP" dirty="0" smtClean="0"/>
              <a:t>T2</a:t>
            </a:r>
            <a:r>
              <a:rPr kumimoji="1" lang="ja-JP" altLang="en-US" dirty="0" smtClean="0"/>
              <a:t>の画像を比較して</a:t>
            </a:r>
            <a:endParaRPr kumimoji="1" lang="en-US" altLang="ja-JP" dirty="0" smtClean="0"/>
          </a:p>
          <a:p>
            <a:r>
              <a:rPr kumimoji="1" lang="ja-JP" altLang="en-US" dirty="0" smtClean="0"/>
              <a:t>　  相関係数が最も高い位置を</a:t>
            </a:r>
            <a:endParaRPr kumimoji="1" lang="en-US" altLang="ja-JP" dirty="0" smtClean="0"/>
          </a:p>
          <a:p>
            <a:r>
              <a:rPr kumimoji="1" lang="ja-JP" altLang="en-US" dirty="0" smtClean="0"/>
              <a:t>　  雲の移動先として採用</a:t>
            </a:r>
            <a:endParaRPr kumimoji="1" lang="en-US" altLang="ja-JP" dirty="0" smtClean="0"/>
          </a:p>
          <a:p>
            <a:endParaRPr lang="en-US" altLang="ja-JP" dirty="0" smtClean="0"/>
          </a:p>
          <a:p>
            <a:r>
              <a:rPr lang="en-US" altLang="ja-JP" dirty="0" smtClean="0"/>
              <a:t>(b)</a:t>
            </a:r>
            <a:r>
              <a:rPr kumimoji="1" lang="ja-JP" altLang="en-US" dirty="0" smtClean="0"/>
              <a:t>類似した模様やノイズのため</a:t>
            </a:r>
            <a:endParaRPr kumimoji="1" lang="en-US" altLang="ja-JP" dirty="0" smtClean="0"/>
          </a:p>
          <a:p>
            <a:r>
              <a:rPr kumimoji="1" lang="ja-JP" altLang="en-US" dirty="0" smtClean="0"/>
              <a:t>　  相関最大の位置が必ずしも</a:t>
            </a:r>
            <a:endParaRPr kumimoji="1" lang="en-US" altLang="ja-JP" dirty="0" smtClean="0"/>
          </a:p>
          <a:p>
            <a:r>
              <a:rPr kumimoji="1" lang="ja-JP" altLang="en-US" dirty="0" smtClean="0"/>
              <a:t>　  正解の位置ではなくなる</a:t>
            </a:r>
            <a:endParaRPr kumimoji="1" lang="en-US" altLang="ja-JP" dirty="0" smtClean="0"/>
          </a:p>
          <a:p>
            <a:endParaRPr lang="en-US" altLang="ja-JP" dirty="0" smtClean="0"/>
          </a:p>
          <a:p>
            <a:r>
              <a:rPr lang="ja-JP" altLang="en-US" dirty="0" smtClean="0"/>
              <a:t>隣接する相関曲面を比較して</a:t>
            </a:r>
            <a:endParaRPr lang="en-US" altLang="ja-JP" dirty="0" smtClean="0"/>
          </a:p>
          <a:p>
            <a:r>
              <a:rPr kumimoji="1" lang="ja-JP" altLang="en-US" dirty="0" smtClean="0"/>
              <a:t>相関が高くかつ頻出する</a:t>
            </a:r>
            <a:endParaRPr kumimoji="1" lang="en-US" altLang="ja-JP" dirty="0" smtClean="0"/>
          </a:p>
          <a:p>
            <a:r>
              <a:rPr kumimoji="1" lang="ja-JP" altLang="en-US" dirty="0" smtClean="0"/>
              <a:t>ピーク位置を選ぶ</a:t>
            </a:r>
            <a:endParaRPr kumimoji="1" lang="en-US" altLang="ja-JP" dirty="0" smtClean="0"/>
          </a:p>
          <a:p>
            <a:pPr algn="r"/>
            <a:r>
              <a:rPr lang="en-US" altLang="ja-JP" sz="1400" dirty="0" smtClean="0"/>
              <a:t>[Wu, 1994; Evans, 2000; S. Coyote]</a:t>
            </a:r>
            <a:endParaRPr kumimoji="1" lang="ja-JP" altLang="en-US" dirty="0"/>
          </a:p>
        </p:txBody>
      </p:sp>
      <p:sp>
        <p:nvSpPr>
          <p:cNvPr id="8" name="テキスト ボックス 7"/>
          <p:cNvSpPr txBox="1"/>
          <p:nvPr/>
        </p:nvSpPr>
        <p:spPr>
          <a:xfrm>
            <a:off x="1588565" y="3861859"/>
            <a:ext cx="2505075" cy="338554"/>
          </a:xfrm>
          <a:prstGeom prst="rect">
            <a:avLst/>
          </a:prstGeom>
          <a:solidFill>
            <a:schemeClr val="bg1"/>
          </a:solidFill>
        </p:spPr>
        <p:txBody>
          <a:bodyPr wrap="square" rtlCol="0">
            <a:spAutoFit/>
          </a:bodyPr>
          <a:lstStyle/>
          <a:p>
            <a:pPr algn="ctr"/>
            <a:r>
              <a:rPr kumimoji="1" lang="ja-JP" altLang="en-US" sz="1600" dirty="0" smtClean="0">
                <a:solidFill>
                  <a:srgbClr val="00B0F0"/>
                </a:solidFill>
              </a:rPr>
              <a:t>誤ベクトル低減処理前</a:t>
            </a:r>
            <a:endParaRPr kumimoji="1" lang="ja-JP" altLang="en-US" sz="1600" dirty="0">
              <a:solidFill>
                <a:srgbClr val="00B0F0"/>
              </a:solidFill>
            </a:endParaRPr>
          </a:p>
        </p:txBody>
      </p:sp>
      <p:sp>
        <p:nvSpPr>
          <p:cNvPr id="9" name="テキスト ボックス 8"/>
          <p:cNvSpPr txBox="1"/>
          <p:nvPr/>
        </p:nvSpPr>
        <p:spPr>
          <a:xfrm>
            <a:off x="5404908" y="3873500"/>
            <a:ext cx="2505075" cy="338554"/>
          </a:xfrm>
          <a:prstGeom prst="rect">
            <a:avLst/>
          </a:prstGeom>
          <a:solidFill>
            <a:schemeClr val="bg1"/>
          </a:solidFill>
        </p:spPr>
        <p:txBody>
          <a:bodyPr wrap="square" rtlCol="0">
            <a:spAutoFit/>
          </a:bodyPr>
          <a:lstStyle/>
          <a:p>
            <a:pPr algn="ctr"/>
            <a:r>
              <a:rPr kumimoji="1" lang="ja-JP" altLang="en-US" sz="1600" dirty="0" smtClean="0">
                <a:solidFill>
                  <a:srgbClr val="FF0000"/>
                </a:solidFill>
              </a:rPr>
              <a:t>誤ベクトル低減処理後</a:t>
            </a:r>
            <a:endParaRPr kumimoji="1" lang="ja-JP" altLang="en-US" sz="1600" dirty="0">
              <a:solidFill>
                <a:srgbClr val="FF0000"/>
              </a:solidFill>
            </a:endParaRPr>
          </a:p>
        </p:txBody>
      </p:sp>
      <p:sp>
        <p:nvSpPr>
          <p:cNvPr id="10" name="テキスト ボックス 9"/>
          <p:cNvSpPr txBox="1"/>
          <p:nvPr/>
        </p:nvSpPr>
        <p:spPr>
          <a:xfrm>
            <a:off x="186266" y="3479800"/>
            <a:ext cx="2590800" cy="307777"/>
          </a:xfrm>
          <a:prstGeom prst="rect">
            <a:avLst/>
          </a:prstGeom>
          <a:noFill/>
          <a:ln>
            <a:solidFill>
              <a:srgbClr val="00B0F0"/>
            </a:solidFill>
          </a:ln>
        </p:spPr>
        <p:txBody>
          <a:bodyPr wrap="square" rtlCol="0">
            <a:spAutoFit/>
          </a:bodyPr>
          <a:lstStyle/>
          <a:p>
            <a:pPr algn="ctr"/>
            <a:r>
              <a:rPr kumimoji="1" lang="en-US" altLang="ja-JP" sz="1400" dirty="0" smtClean="0"/>
              <a:t>Galileo</a:t>
            </a:r>
            <a:r>
              <a:rPr kumimoji="1" lang="ja-JP" altLang="en-US" sz="1400" dirty="0" smtClean="0"/>
              <a:t>探査機取得データに適応</a:t>
            </a:r>
            <a:endParaRPr kumimoji="1" lang="ja-JP" altLang="en-US" sz="1400" dirty="0"/>
          </a:p>
        </p:txBody>
      </p:sp>
      <p:pic>
        <p:nvPicPr>
          <p:cNvPr id="11" name="Picture 3"/>
          <p:cNvPicPr>
            <a:picLocks noChangeAspect="1" noChangeArrowheads="1"/>
          </p:cNvPicPr>
          <p:nvPr/>
        </p:nvPicPr>
        <p:blipFill>
          <a:blip r:embed="rId3" cstate="print"/>
          <a:srcRect l="25376" t="1243" r="64919" b="89134"/>
          <a:stretch>
            <a:fillRect/>
          </a:stretch>
        </p:blipFill>
        <p:spPr bwMode="auto">
          <a:xfrm>
            <a:off x="626533" y="6375400"/>
            <a:ext cx="719666" cy="270934"/>
          </a:xfrm>
          <a:prstGeom prst="rect">
            <a:avLst/>
          </a:prstGeom>
          <a:noFill/>
          <a:ln w="9525">
            <a:noFill/>
            <a:miter lim="800000"/>
            <a:headEnd/>
            <a:tailEnd/>
          </a:ln>
        </p:spPr>
      </p:pic>
      <p:sp>
        <p:nvSpPr>
          <p:cNvPr id="12" name="テキスト ボックス 11"/>
          <p:cNvSpPr txBox="1"/>
          <p:nvPr/>
        </p:nvSpPr>
        <p:spPr>
          <a:xfrm>
            <a:off x="3487498" y="3586913"/>
            <a:ext cx="2562447" cy="307777"/>
          </a:xfrm>
          <a:prstGeom prst="rect">
            <a:avLst/>
          </a:prstGeom>
          <a:noFill/>
        </p:spPr>
        <p:txBody>
          <a:bodyPr wrap="square" rtlCol="0">
            <a:spAutoFit/>
          </a:bodyPr>
          <a:lstStyle/>
          <a:p>
            <a:pPr algn="ctr"/>
            <a:r>
              <a:rPr kumimoji="1" lang="ja-JP" altLang="en-US" sz="1400" u="sng" dirty="0" smtClean="0"/>
              <a:t>経度平均値からの残差ベクトル</a:t>
            </a:r>
            <a:endParaRPr kumimoji="1" lang="ja-JP" altLang="en-US" sz="1400" u="sng"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17</a:t>
            </a:fld>
            <a:endParaRPr kumimoji="1" lang="ja-JP" altLang="en-US"/>
          </a:p>
        </p:txBody>
      </p:sp>
      <p:pic>
        <p:nvPicPr>
          <p:cNvPr id="26626" name="Picture 2"/>
          <p:cNvPicPr>
            <a:picLocks noChangeAspect="1" noChangeArrowheads="1"/>
          </p:cNvPicPr>
          <p:nvPr/>
        </p:nvPicPr>
        <p:blipFill>
          <a:blip r:embed="rId2" cstate="print"/>
          <a:srcRect/>
          <a:stretch>
            <a:fillRect/>
          </a:stretch>
        </p:blipFill>
        <p:spPr bwMode="auto">
          <a:xfrm>
            <a:off x="991659" y="1470148"/>
            <a:ext cx="6731602" cy="3413002"/>
          </a:xfrm>
          <a:prstGeom prst="rect">
            <a:avLst/>
          </a:prstGeom>
          <a:noFill/>
          <a:ln w="9525">
            <a:noFill/>
            <a:miter lim="800000"/>
            <a:headEnd/>
            <a:tailEnd/>
          </a:ln>
        </p:spPr>
      </p:pic>
      <p:sp>
        <p:nvSpPr>
          <p:cNvPr id="6" name="正方形/長方形 5"/>
          <p:cNvSpPr/>
          <p:nvPr/>
        </p:nvSpPr>
        <p:spPr>
          <a:xfrm>
            <a:off x="1371601" y="116042"/>
            <a:ext cx="6381750" cy="584775"/>
          </a:xfrm>
          <a:prstGeom prst="rect">
            <a:avLst/>
          </a:prstGeom>
          <a:ln>
            <a:noFill/>
          </a:ln>
        </p:spPr>
        <p:txBody>
          <a:bodyPr wrap="square">
            <a:spAutoFit/>
          </a:bodyPr>
          <a:lstStyle/>
          <a:p>
            <a:pPr algn="ctr"/>
            <a:r>
              <a:rPr lang="ja-JP" altLang="en-US" sz="3200" dirty="0" smtClean="0"/>
              <a:t>人の目による雲追跡結果との比較</a:t>
            </a:r>
            <a:endParaRPr lang="en-US" altLang="ja-JP" sz="3200" dirty="0" smtClean="0"/>
          </a:p>
        </p:txBody>
      </p:sp>
      <p:sp>
        <p:nvSpPr>
          <p:cNvPr id="7" name="テキスト ボックス 6"/>
          <p:cNvSpPr txBox="1"/>
          <p:nvPr/>
        </p:nvSpPr>
        <p:spPr>
          <a:xfrm>
            <a:off x="466724" y="981075"/>
            <a:ext cx="4695826" cy="369332"/>
          </a:xfrm>
          <a:prstGeom prst="rect">
            <a:avLst/>
          </a:prstGeom>
          <a:noFill/>
        </p:spPr>
        <p:txBody>
          <a:bodyPr wrap="square" rtlCol="0">
            <a:spAutoFit/>
          </a:bodyPr>
          <a:lstStyle/>
          <a:p>
            <a:r>
              <a:rPr kumimoji="1" lang="en-US" altLang="ja-JP" dirty="0" smtClean="0">
                <a:solidFill>
                  <a:srgbClr val="00B0F0"/>
                </a:solidFill>
              </a:rPr>
              <a:t>Galileo </a:t>
            </a:r>
            <a:r>
              <a:rPr kumimoji="1" lang="ja-JP" altLang="en-US" dirty="0" smtClean="0">
                <a:solidFill>
                  <a:srgbClr val="00B0F0"/>
                </a:solidFill>
              </a:rPr>
              <a:t>探査機による観測</a:t>
            </a:r>
            <a:r>
              <a:rPr lang="ja-JP" altLang="en-US" dirty="0" smtClean="0">
                <a:solidFill>
                  <a:srgbClr val="00B0F0"/>
                </a:solidFill>
              </a:rPr>
              <a:t>データを用いた比較</a:t>
            </a:r>
            <a:endParaRPr kumimoji="1" lang="ja-JP" altLang="en-US" dirty="0">
              <a:solidFill>
                <a:srgbClr val="00B0F0"/>
              </a:solidFill>
            </a:endParaRPr>
          </a:p>
        </p:txBody>
      </p:sp>
      <p:cxnSp>
        <p:nvCxnSpPr>
          <p:cNvPr id="14" name="直線コネクタ 13"/>
          <p:cNvCxnSpPr/>
          <p:nvPr/>
        </p:nvCxnSpPr>
        <p:spPr>
          <a:xfrm>
            <a:off x="5686425" y="981075"/>
            <a:ext cx="419100" cy="0"/>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6210299" y="838200"/>
            <a:ext cx="1609726" cy="307777"/>
          </a:xfrm>
          <a:prstGeom prst="rect">
            <a:avLst/>
          </a:prstGeom>
          <a:noFill/>
        </p:spPr>
        <p:txBody>
          <a:bodyPr wrap="square" rtlCol="0">
            <a:spAutoFit/>
          </a:bodyPr>
          <a:lstStyle/>
          <a:p>
            <a:r>
              <a:rPr kumimoji="1" lang="en-US" altLang="ja-JP" sz="1400" dirty="0" smtClean="0"/>
              <a:t>Belton et al., 1991</a:t>
            </a:r>
            <a:endParaRPr kumimoji="1" lang="ja-JP" altLang="en-US" sz="1400" dirty="0"/>
          </a:p>
        </p:txBody>
      </p:sp>
      <p:cxnSp>
        <p:nvCxnSpPr>
          <p:cNvPr id="16" name="直線コネクタ 15"/>
          <p:cNvCxnSpPr/>
          <p:nvPr/>
        </p:nvCxnSpPr>
        <p:spPr>
          <a:xfrm>
            <a:off x="5677959" y="1256783"/>
            <a:ext cx="419100" cy="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210299" y="1123950"/>
            <a:ext cx="1609726" cy="307777"/>
          </a:xfrm>
          <a:prstGeom prst="rect">
            <a:avLst/>
          </a:prstGeom>
          <a:noFill/>
        </p:spPr>
        <p:txBody>
          <a:bodyPr wrap="square" rtlCol="0">
            <a:spAutoFit/>
          </a:bodyPr>
          <a:lstStyle/>
          <a:p>
            <a:r>
              <a:rPr kumimoji="1" lang="en-US" altLang="ja-JP" sz="1400" dirty="0" smtClean="0"/>
              <a:t>Peralta et al., 2007</a:t>
            </a:r>
            <a:endParaRPr kumimoji="1" lang="ja-JP" altLang="en-US" sz="1400" dirty="0"/>
          </a:p>
        </p:txBody>
      </p:sp>
      <p:sp>
        <p:nvSpPr>
          <p:cNvPr id="18" name="テキスト ボックス 17"/>
          <p:cNvSpPr txBox="1"/>
          <p:nvPr/>
        </p:nvSpPr>
        <p:spPr>
          <a:xfrm>
            <a:off x="1515534" y="1368425"/>
            <a:ext cx="2638425" cy="369332"/>
          </a:xfrm>
          <a:prstGeom prst="rect">
            <a:avLst/>
          </a:prstGeom>
          <a:noFill/>
        </p:spPr>
        <p:txBody>
          <a:bodyPr wrap="square" rtlCol="0">
            <a:spAutoFit/>
          </a:bodyPr>
          <a:lstStyle/>
          <a:p>
            <a:pPr algn="ctr"/>
            <a:r>
              <a:rPr kumimoji="1" lang="ja-JP" altLang="en-US" dirty="0" smtClean="0"/>
              <a:t>経度平均東西風速</a:t>
            </a:r>
            <a:endParaRPr kumimoji="1" lang="ja-JP" altLang="en-US" dirty="0"/>
          </a:p>
        </p:txBody>
      </p:sp>
      <p:sp>
        <p:nvSpPr>
          <p:cNvPr id="19" name="テキスト ボックス 18"/>
          <p:cNvSpPr txBox="1"/>
          <p:nvPr/>
        </p:nvSpPr>
        <p:spPr>
          <a:xfrm>
            <a:off x="4973109" y="1377950"/>
            <a:ext cx="2638425" cy="369332"/>
          </a:xfrm>
          <a:prstGeom prst="rect">
            <a:avLst/>
          </a:prstGeom>
          <a:noFill/>
        </p:spPr>
        <p:txBody>
          <a:bodyPr wrap="square" rtlCol="0">
            <a:spAutoFit/>
          </a:bodyPr>
          <a:lstStyle/>
          <a:p>
            <a:pPr algn="ctr"/>
            <a:r>
              <a:rPr lang="ja-JP" altLang="en-US" dirty="0" smtClean="0"/>
              <a:t>経度平均</a:t>
            </a:r>
            <a:r>
              <a:rPr kumimoji="1" lang="ja-JP" altLang="en-US" dirty="0" smtClean="0"/>
              <a:t>南北風速</a:t>
            </a:r>
            <a:endParaRPr kumimoji="1" lang="ja-JP" altLang="en-US" dirty="0"/>
          </a:p>
        </p:txBody>
      </p:sp>
      <p:sp>
        <p:nvSpPr>
          <p:cNvPr id="24" name="テキスト ボックス 23"/>
          <p:cNvSpPr txBox="1"/>
          <p:nvPr/>
        </p:nvSpPr>
        <p:spPr>
          <a:xfrm>
            <a:off x="775757" y="4945591"/>
            <a:ext cx="8021109" cy="1723549"/>
          </a:xfrm>
          <a:prstGeom prst="rect">
            <a:avLst/>
          </a:prstGeom>
          <a:noFill/>
        </p:spPr>
        <p:txBody>
          <a:bodyPr wrap="square" rtlCol="0">
            <a:spAutoFit/>
          </a:bodyPr>
          <a:lstStyle/>
          <a:p>
            <a:r>
              <a:rPr lang="ja-JP" altLang="en-US" dirty="0" smtClean="0"/>
              <a:t>人の目による雲追跡結果は観測者の主観・錯覚による誤差が入るものの</a:t>
            </a:r>
            <a:endParaRPr lang="en-US" altLang="ja-JP" dirty="0" smtClean="0"/>
          </a:p>
          <a:p>
            <a:r>
              <a:rPr kumimoji="1" lang="ja-JP" altLang="en-US" dirty="0" smtClean="0"/>
              <a:t>模様の取り間違いといった誤ベクトルが発生しないため平均的には</a:t>
            </a:r>
            <a:r>
              <a:rPr lang="ja-JP" altLang="en-US" dirty="0" smtClean="0"/>
              <a:t>精度が高い</a:t>
            </a:r>
            <a:endParaRPr lang="en-US" altLang="ja-JP" dirty="0" smtClean="0"/>
          </a:p>
          <a:p>
            <a:pPr algn="r"/>
            <a:r>
              <a:rPr lang="en-US" altLang="ja-JP" sz="1600" dirty="0" smtClean="0"/>
              <a:t>(</a:t>
            </a:r>
            <a:r>
              <a:rPr lang="ja-JP" altLang="en-US" sz="1600" dirty="0" smtClean="0"/>
              <a:t>誤差範囲　</a:t>
            </a:r>
            <a:r>
              <a:rPr lang="en-US" altLang="ja-JP" sz="1600" dirty="0" smtClean="0"/>
              <a:t>&lt; 5 m s</a:t>
            </a:r>
            <a:r>
              <a:rPr lang="en-US" altLang="ja-JP" sz="1600" baseline="30000" dirty="0" smtClean="0"/>
              <a:t>-1</a:t>
            </a:r>
            <a:r>
              <a:rPr lang="en-US" altLang="ja-JP" sz="1600" dirty="0" smtClean="0"/>
              <a:t> [Peralta et al., 2007])</a:t>
            </a:r>
          </a:p>
          <a:p>
            <a:endParaRPr lang="en-US" altLang="ja-JP" dirty="0" smtClean="0"/>
          </a:p>
          <a:p>
            <a:r>
              <a:rPr lang="ja-JP" altLang="en-US" dirty="0" smtClean="0"/>
              <a:t>本研究での雲追跡結果は</a:t>
            </a:r>
            <a:r>
              <a:rPr lang="en-US" altLang="ja-JP" dirty="0" smtClean="0"/>
              <a:t>Belton et al., 1991, Peralta et al., 2007</a:t>
            </a:r>
            <a:r>
              <a:rPr lang="ja-JP" altLang="en-US" dirty="0" smtClean="0"/>
              <a:t>に対して</a:t>
            </a:r>
            <a:endParaRPr lang="en-US" altLang="ja-JP" dirty="0" smtClean="0"/>
          </a:p>
          <a:p>
            <a:r>
              <a:rPr kumimoji="1" lang="ja-JP" altLang="en-US" dirty="0" smtClean="0"/>
              <a:t>赤道域から中緯度帯まで良く一致</a:t>
            </a:r>
            <a:r>
              <a:rPr lang="ja-JP" altLang="en-US" dirty="0" smtClean="0"/>
              <a:t>。ただし高緯度帯で違いが大きくなる。</a:t>
            </a:r>
            <a:endParaRPr kumimoji="1" lang="en-US" altLang="ja-JP" dirty="0" smtClean="0"/>
          </a:p>
        </p:txBody>
      </p:sp>
      <p:sp>
        <p:nvSpPr>
          <p:cNvPr id="25" name="テキスト ボックス 24"/>
          <p:cNvSpPr txBox="1"/>
          <p:nvPr/>
        </p:nvSpPr>
        <p:spPr>
          <a:xfrm>
            <a:off x="1562985" y="3466214"/>
            <a:ext cx="2086147" cy="461665"/>
          </a:xfrm>
          <a:prstGeom prst="rect">
            <a:avLst/>
          </a:prstGeom>
          <a:noFill/>
        </p:spPr>
        <p:txBody>
          <a:bodyPr wrap="square" rtlCol="0">
            <a:spAutoFit/>
          </a:bodyPr>
          <a:lstStyle/>
          <a:p>
            <a:r>
              <a:rPr kumimoji="1" lang="ja-JP" altLang="en-US" sz="1200" dirty="0" smtClean="0"/>
              <a:t>誤差は各緯度帯での</a:t>
            </a:r>
            <a:endParaRPr kumimoji="1" lang="en-US" altLang="ja-JP" sz="1200" dirty="0" smtClean="0"/>
          </a:p>
          <a:p>
            <a:r>
              <a:rPr lang="ja-JP" altLang="en-US" sz="1200" dirty="0" smtClean="0"/>
              <a:t>風速</a:t>
            </a:r>
            <a:r>
              <a:rPr kumimoji="1" lang="ja-JP" altLang="en-US" sz="1200" dirty="0" smtClean="0"/>
              <a:t>標準偏差から算出</a:t>
            </a:r>
            <a:endParaRPr kumimoji="1" lang="ja-JP" altLang="en-US" sz="12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 7"/>
          <p:cNvSpPr>
            <a:spLocks noGrp="1"/>
          </p:cNvSpPr>
          <p:nvPr>
            <p:ph idx="1"/>
          </p:nvPr>
        </p:nvSpPr>
        <p:spPr>
          <a:xfrm>
            <a:off x="237067" y="1049867"/>
            <a:ext cx="8686800" cy="4525963"/>
          </a:xfrm>
        </p:spPr>
        <p:txBody>
          <a:bodyPr>
            <a:normAutofit/>
          </a:bodyPr>
          <a:lstStyle/>
          <a:p>
            <a:r>
              <a:rPr lang="ja-JP" altLang="en-US" sz="2400" dirty="0" smtClean="0"/>
              <a:t>有限距離からの撮像を考慮した楕円によるリムフィッティング</a:t>
            </a:r>
            <a:r>
              <a:rPr lang="en-US" altLang="ja-JP" sz="2400" dirty="0" smtClean="0"/>
              <a:t/>
            </a:r>
            <a:br>
              <a:rPr lang="en-US" altLang="ja-JP" sz="2400" dirty="0" smtClean="0"/>
            </a:br>
            <a:r>
              <a:rPr lang="ja-JP" altLang="en-US" sz="2400" dirty="0" smtClean="0"/>
              <a:t>手法を開発</a:t>
            </a:r>
            <a:endParaRPr lang="en-US" altLang="ja-JP" sz="2400" dirty="0" smtClean="0"/>
          </a:p>
          <a:p>
            <a:r>
              <a:rPr kumimoji="1" lang="ja-JP" altLang="en-US" sz="2400" dirty="0" smtClean="0"/>
              <a:t>金星画像を使った画像歪みの補正手法の開発</a:t>
            </a:r>
            <a:r>
              <a:rPr lang="en-US" altLang="ja-JP" sz="2400" dirty="0" smtClean="0"/>
              <a:t/>
            </a:r>
            <a:br>
              <a:rPr lang="en-US" altLang="ja-JP" sz="2400" dirty="0" smtClean="0"/>
            </a:br>
            <a:r>
              <a:rPr lang="en-US" altLang="ja-JP" sz="2800" dirty="0" smtClean="0"/>
              <a:t/>
            </a:r>
            <a:br>
              <a:rPr lang="en-US" altLang="ja-JP" sz="2800" dirty="0" smtClean="0"/>
            </a:br>
            <a:endParaRPr lang="en-US" altLang="ja-JP" sz="2800" dirty="0" smtClean="0"/>
          </a:p>
          <a:p>
            <a:r>
              <a:rPr lang="ja-JP" altLang="en-US" sz="2400" dirty="0" smtClean="0"/>
              <a:t>誤ベクトルを低減させるアルゴリズムの採用とその性能の確認</a:t>
            </a:r>
            <a:endParaRPr lang="en-US" altLang="ja-JP" sz="2800" dirty="0" smtClean="0"/>
          </a:p>
          <a:p>
            <a:pPr>
              <a:buNone/>
            </a:pPr>
            <a:endParaRPr kumimoji="1" lang="ja-JP" altLang="en-US" sz="2800" dirty="0"/>
          </a:p>
        </p:txBody>
      </p:sp>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18</a:t>
            </a:fld>
            <a:endParaRPr kumimoji="1" lang="ja-JP" altLang="en-US"/>
          </a:p>
        </p:txBody>
      </p:sp>
      <p:sp>
        <p:nvSpPr>
          <p:cNvPr id="3" name="テキスト ボックス 2"/>
          <p:cNvSpPr txBox="1"/>
          <p:nvPr/>
        </p:nvSpPr>
        <p:spPr>
          <a:xfrm>
            <a:off x="2379132" y="203199"/>
            <a:ext cx="4360334" cy="646331"/>
          </a:xfrm>
          <a:prstGeom prst="rect">
            <a:avLst/>
          </a:prstGeom>
          <a:noFill/>
        </p:spPr>
        <p:txBody>
          <a:bodyPr wrap="square" rtlCol="0">
            <a:spAutoFit/>
          </a:bodyPr>
          <a:lstStyle/>
          <a:p>
            <a:pPr algn="ctr"/>
            <a:r>
              <a:rPr kumimoji="1" lang="en-US" altLang="ja-JP" sz="3600" dirty="0" smtClean="0"/>
              <a:t>2</a:t>
            </a:r>
            <a:r>
              <a:rPr lang="ja-JP" altLang="en-US" sz="3600" dirty="0" smtClean="0"/>
              <a:t>章</a:t>
            </a:r>
            <a:r>
              <a:rPr kumimoji="1" lang="ja-JP" altLang="en-US" sz="3600" dirty="0" smtClean="0"/>
              <a:t>のまとめ</a:t>
            </a:r>
            <a:endParaRPr kumimoji="1" lang="ja-JP" altLang="en-US" sz="3600" dirty="0"/>
          </a:p>
        </p:txBody>
      </p:sp>
      <p:sp>
        <p:nvSpPr>
          <p:cNvPr id="9" name="テキスト ボックス 8"/>
          <p:cNvSpPr txBox="1"/>
          <p:nvPr/>
        </p:nvSpPr>
        <p:spPr>
          <a:xfrm>
            <a:off x="1380068" y="2386492"/>
            <a:ext cx="7573432" cy="646331"/>
          </a:xfrm>
          <a:prstGeom prst="rect">
            <a:avLst/>
          </a:prstGeom>
          <a:noFill/>
        </p:spPr>
        <p:txBody>
          <a:bodyPr wrap="square" rtlCol="0">
            <a:spAutoFit/>
          </a:bodyPr>
          <a:lstStyle/>
          <a:p>
            <a:r>
              <a:rPr lang="ja-JP" altLang="en-US" dirty="0" smtClean="0"/>
              <a:t>→　</a:t>
            </a:r>
            <a:r>
              <a:rPr kumimoji="1" lang="ja-JP" altLang="en-US" dirty="0" smtClean="0"/>
              <a:t>金星位置決定誤差、画像の歪みに由来する風速見積もり誤差の</a:t>
            </a:r>
            <a:r>
              <a:rPr lang="ja-JP" altLang="en-US" dirty="0" smtClean="0"/>
              <a:t>低減</a:t>
            </a:r>
            <a:endParaRPr lang="en-US" altLang="ja-JP" dirty="0" smtClean="0"/>
          </a:p>
          <a:p>
            <a:pPr algn="r"/>
            <a:r>
              <a:rPr kumimoji="1" lang="en-US" altLang="ja-JP" dirty="0" smtClean="0"/>
              <a:t>(&gt;1 m s</a:t>
            </a:r>
            <a:r>
              <a:rPr kumimoji="1" lang="en-US" altLang="ja-JP" baseline="30000" dirty="0" smtClean="0"/>
              <a:t>-1</a:t>
            </a:r>
            <a:r>
              <a:rPr kumimoji="1" lang="en-US" altLang="ja-JP" dirty="0" smtClean="0"/>
              <a:t>)</a:t>
            </a:r>
            <a:endParaRPr kumimoji="1" lang="ja-JP" altLang="en-US" dirty="0"/>
          </a:p>
        </p:txBody>
      </p:sp>
      <p:sp>
        <p:nvSpPr>
          <p:cNvPr id="12" name="テキスト ボックス 11"/>
          <p:cNvSpPr txBox="1"/>
          <p:nvPr/>
        </p:nvSpPr>
        <p:spPr>
          <a:xfrm>
            <a:off x="1049868" y="3752850"/>
            <a:ext cx="7621056" cy="2031325"/>
          </a:xfrm>
          <a:prstGeom prst="rect">
            <a:avLst/>
          </a:prstGeom>
          <a:noFill/>
        </p:spPr>
        <p:txBody>
          <a:bodyPr wrap="square" rtlCol="0">
            <a:spAutoFit/>
          </a:bodyPr>
          <a:lstStyle/>
          <a:p>
            <a:r>
              <a:rPr lang="ja-JP" altLang="en-US" dirty="0" smtClean="0"/>
              <a:t>・赤道域から</a:t>
            </a:r>
            <a:r>
              <a:rPr kumimoji="1" lang="ja-JP" altLang="en-US" dirty="0" smtClean="0"/>
              <a:t>緯度</a:t>
            </a:r>
            <a:r>
              <a:rPr kumimoji="1" lang="en-US" altLang="ja-JP" dirty="0" smtClean="0"/>
              <a:t>40</a:t>
            </a:r>
            <a:r>
              <a:rPr lang="ja-JP" altLang="en-US" dirty="0" smtClean="0"/>
              <a:t> ˚ </a:t>
            </a:r>
            <a:r>
              <a:rPr kumimoji="1" lang="en-US" altLang="ja-JP" dirty="0" smtClean="0"/>
              <a:t>~45</a:t>
            </a:r>
            <a:r>
              <a:rPr lang="ja-JP" altLang="en-US" dirty="0" smtClean="0"/>
              <a:t>˚</a:t>
            </a:r>
            <a:r>
              <a:rPr kumimoji="1" lang="ja-JP" altLang="en-US" dirty="0" smtClean="0"/>
              <a:t>以下では人の目による雲追跡結果と</a:t>
            </a:r>
            <a:r>
              <a:rPr lang="ja-JP" altLang="en-US" dirty="0" smtClean="0"/>
              <a:t>採用手法が</a:t>
            </a:r>
            <a:endParaRPr lang="en-US" altLang="ja-JP" dirty="0" smtClean="0"/>
          </a:p>
          <a:p>
            <a:r>
              <a:rPr lang="ja-JP" altLang="en-US" dirty="0" smtClean="0"/>
              <a:t>  </a:t>
            </a:r>
            <a:r>
              <a:rPr kumimoji="1" lang="ja-JP" altLang="en-US" dirty="0" smtClean="0"/>
              <a:t>よい整合性を持つことを確認</a:t>
            </a:r>
            <a:endParaRPr kumimoji="1" lang="en-US" altLang="ja-JP" dirty="0" smtClean="0"/>
          </a:p>
          <a:p>
            <a:r>
              <a:rPr lang="ja-JP" altLang="en-US" dirty="0" smtClean="0"/>
              <a:t>・</a:t>
            </a:r>
            <a:r>
              <a:rPr lang="en-US" altLang="ja-JP" dirty="0" smtClean="0"/>
              <a:t>Venus Express</a:t>
            </a:r>
            <a:r>
              <a:rPr lang="ja-JP" altLang="en-US" dirty="0" smtClean="0"/>
              <a:t>でも同様の結果</a:t>
            </a:r>
            <a:endParaRPr lang="en-US" altLang="ja-JP" dirty="0" smtClean="0"/>
          </a:p>
          <a:p>
            <a:endParaRPr kumimoji="1" lang="en-US" altLang="ja-JP" dirty="0" smtClean="0"/>
          </a:p>
          <a:p>
            <a:r>
              <a:rPr kumimoji="1" lang="ja-JP" altLang="en-US" dirty="0" smtClean="0"/>
              <a:t>・相関を用いた雲追跡では高緯度では何かしらのバイアスが発生する可能性</a:t>
            </a:r>
            <a:endParaRPr kumimoji="1" lang="en-US" altLang="ja-JP" dirty="0" smtClean="0"/>
          </a:p>
          <a:p>
            <a:r>
              <a:rPr lang="ja-JP" altLang="en-US" dirty="0" smtClean="0"/>
              <a:t>  </a:t>
            </a:r>
            <a:r>
              <a:rPr lang="en-US" altLang="ja-JP" dirty="0" smtClean="0"/>
              <a:t>VMC</a:t>
            </a:r>
            <a:r>
              <a:rPr lang="ja-JP" altLang="en-US" dirty="0" smtClean="0"/>
              <a:t>画像を用いた研究でも</a:t>
            </a:r>
            <a:r>
              <a:rPr kumimoji="1" lang="ja-JP" altLang="en-US" dirty="0" smtClean="0"/>
              <a:t>同様の報告 </a:t>
            </a:r>
            <a:r>
              <a:rPr kumimoji="1" lang="en-US" altLang="ja-JP" sz="1600" dirty="0" smtClean="0"/>
              <a:t>(</a:t>
            </a:r>
            <a:r>
              <a:rPr kumimoji="1" lang="en-US" altLang="ja-JP" sz="1600" dirty="0" err="1" smtClean="0"/>
              <a:t>Moissl</a:t>
            </a:r>
            <a:r>
              <a:rPr kumimoji="1" lang="en-US" altLang="ja-JP" sz="1600" dirty="0" smtClean="0"/>
              <a:t> et al., 2009; </a:t>
            </a:r>
            <a:r>
              <a:rPr kumimoji="1" lang="en-US" altLang="ja-JP" sz="1600" dirty="0" err="1" smtClean="0"/>
              <a:t>Kouyama</a:t>
            </a:r>
            <a:r>
              <a:rPr kumimoji="1" lang="en-US" altLang="ja-JP" sz="1600" dirty="0" smtClean="0"/>
              <a:t> et al.)</a:t>
            </a:r>
            <a:endParaRPr kumimoji="1" lang="en-US" altLang="ja-JP" dirty="0" smtClean="0"/>
          </a:p>
          <a:p>
            <a:pPr algn="r"/>
            <a:r>
              <a:rPr lang="ja-JP" altLang="en-US" dirty="0" smtClean="0"/>
              <a:t>→ 緯度</a:t>
            </a:r>
            <a:r>
              <a:rPr lang="en-US" altLang="ja-JP" dirty="0" smtClean="0"/>
              <a:t>45</a:t>
            </a:r>
            <a:r>
              <a:rPr lang="ja-JP" altLang="en-US" dirty="0" smtClean="0"/>
              <a:t>˚以上の風速場は本研究では信用しない</a:t>
            </a:r>
            <a:endParaRPr kumimoji="1" lang="ja-JP" altLang="en-US" dirty="0"/>
          </a:p>
        </p:txBody>
      </p:sp>
      <p:sp>
        <p:nvSpPr>
          <p:cNvPr id="16" name="テキスト ボックス 15"/>
          <p:cNvSpPr txBox="1"/>
          <p:nvPr/>
        </p:nvSpPr>
        <p:spPr>
          <a:xfrm>
            <a:off x="1073154" y="6189133"/>
            <a:ext cx="6942667" cy="369332"/>
          </a:xfrm>
          <a:prstGeom prst="rect">
            <a:avLst/>
          </a:prstGeom>
          <a:noFill/>
        </p:spPr>
        <p:txBody>
          <a:bodyPr wrap="square" rtlCol="0">
            <a:spAutoFit/>
          </a:bodyPr>
          <a:lstStyle/>
          <a:p>
            <a:pPr algn="ctr"/>
            <a:r>
              <a:rPr lang="ja-JP" altLang="en-US" dirty="0" smtClean="0">
                <a:solidFill>
                  <a:srgbClr val="FF0000"/>
                </a:solidFill>
              </a:rPr>
              <a:t>あかつき観測データから風速を算出するメソッドとして採用</a:t>
            </a:r>
            <a:endParaRPr kumimoji="1" lang="ja-JP" alt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19</a:t>
            </a:fld>
            <a:endParaRPr kumimoji="1" lang="ja-JP" altLang="en-US"/>
          </a:p>
        </p:txBody>
      </p:sp>
      <p:sp>
        <p:nvSpPr>
          <p:cNvPr id="3" name="テキスト ボックス 2"/>
          <p:cNvSpPr txBox="1"/>
          <p:nvPr/>
        </p:nvSpPr>
        <p:spPr>
          <a:xfrm>
            <a:off x="420158" y="1424516"/>
            <a:ext cx="8348134" cy="1877437"/>
          </a:xfrm>
          <a:prstGeom prst="rect">
            <a:avLst/>
          </a:prstGeom>
          <a:noFill/>
        </p:spPr>
        <p:txBody>
          <a:bodyPr wrap="square" rtlCol="0">
            <a:spAutoFit/>
          </a:bodyPr>
          <a:lstStyle/>
          <a:p>
            <a:pPr marL="514350" indent="-514350"/>
            <a:r>
              <a:rPr lang="ja-JP" altLang="en-US" sz="2400" dirty="0" smtClean="0"/>
              <a:t>３．探査衛星取得データに基づく風速場解析</a:t>
            </a:r>
            <a:r>
              <a:rPr lang="en-US" altLang="ja-JP" sz="2400" dirty="0" smtClean="0"/>
              <a:t/>
            </a:r>
            <a:br>
              <a:rPr lang="en-US" altLang="ja-JP" sz="2400" dirty="0" smtClean="0"/>
            </a:br>
            <a:r>
              <a:rPr lang="en-US" altLang="ja-JP" dirty="0" smtClean="0"/>
              <a:t>     </a:t>
            </a:r>
            <a:br>
              <a:rPr lang="en-US" altLang="ja-JP" dirty="0" smtClean="0"/>
            </a:br>
            <a:r>
              <a:rPr lang="en-US" altLang="ja-JP" dirty="0" smtClean="0">
                <a:solidFill>
                  <a:srgbClr val="FF0000"/>
                </a:solidFill>
              </a:rPr>
              <a:t> </a:t>
            </a:r>
            <a:r>
              <a:rPr lang="en-US" altLang="ja-JP" dirty="0" smtClean="0"/>
              <a:t>- </a:t>
            </a:r>
            <a:r>
              <a:rPr lang="ja-JP" altLang="en-US" dirty="0" smtClean="0"/>
              <a:t>熱潮汐波構造とプラネタリー波構造の抽出</a:t>
            </a:r>
            <a:r>
              <a:rPr lang="en-US" altLang="ja-JP" dirty="0" smtClean="0"/>
              <a:t/>
            </a:r>
            <a:br>
              <a:rPr lang="en-US" altLang="ja-JP" dirty="0" smtClean="0"/>
            </a:br>
            <a:r>
              <a:rPr lang="ja-JP" altLang="en-US" dirty="0" smtClean="0"/>
              <a:t>　　　　　      </a:t>
            </a:r>
            <a:r>
              <a:rPr lang="en-US" altLang="ja-JP" dirty="0" smtClean="0"/>
              <a:t>&lt;Galileo</a:t>
            </a:r>
            <a:r>
              <a:rPr lang="ja-JP" altLang="en-US" dirty="0" smtClean="0"/>
              <a:t>探査衛星による短期観測から</a:t>
            </a:r>
            <a:r>
              <a:rPr lang="en-US" altLang="ja-JP" dirty="0" smtClean="0"/>
              <a:t>&gt; </a:t>
            </a:r>
            <a:br>
              <a:rPr lang="en-US" altLang="ja-JP" dirty="0" smtClean="0"/>
            </a:br>
            <a:r>
              <a:rPr lang="en-US" altLang="ja-JP" dirty="0" smtClean="0"/>
              <a:t> </a:t>
            </a:r>
            <a:r>
              <a:rPr lang="en-US" altLang="ja-JP" dirty="0" smtClean="0">
                <a:solidFill>
                  <a:srgbClr val="FF0000"/>
                </a:solidFill>
              </a:rPr>
              <a:t>- </a:t>
            </a:r>
            <a:r>
              <a:rPr lang="ja-JP" altLang="en-US" dirty="0" smtClean="0">
                <a:solidFill>
                  <a:srgbClr val="FF0000"/>
                </a:solidFill>
              </a:rPr>
              <a:t>金星大気スーパーローテーションの時間変動性評価</a:t>
            </a:r>
            <a:r>
              <a:rPr lang="en-US" altLang="ja-JP" dirty="0" smtClean="0">
                <a:solidFill>
                  <a:srgbClr val="FF0000"/>
                </a:solidFill>
              </a:rPr>
              <a:t/>
            </a:r>
            <a:br>
              <a:rPr lang="en-US" altLang="ja-JP" dirty="0" smtClean="0">
                <a:solidFill>
                  <a:srgbClr val="FF0000"/>
                </a:solidFill>
              </a:rPr>
            </a:br>
            <a:r>
              <a:rPr lang="en-US" altLang="ja-JP" dirty="0" smtClean="0">
                <a:solidFill>
                  <a:srgbClr val="FF0000"/>
                </a:solidFill>
              </a:rPr>
              <a:t>                    &lt;Venus Express </a:t>
            </a:r>
            <a:r>
              <a:rPr lang="ja-JP" altLang="en-US" dirty="0" smtClean="0">
                <a:solidFill>
                  <a:srgbClr val="FF0000"/>
                </a:solidFill>
              </a:rPr>
              <a:t>探査機による長期観測から</a:t>
            </a:r>
            <a:r>
              <a:rPr lang="en-US" altLang="ja-JP" dirty="0" smtClean="0">
                <a:solidFill>
                  <a:srgbClr val="FF0000"/>
                </a:solidFill>
              </a:rPr>
              <a:t>&gt;</a:t>
            </a:r>
            <a:endParaRPr lang="en-US" altLang="ja-JP" sz="2400" dirty="0" smtClean="0">
              <a:solidFill>
                <a:srgbClr val="FF0000"/>
              </a:solidFill>
            </a:endParaRPr>
          </a:p>
        </p:txBody>
      </p:sp>
      <p:pic>
        <p:nvPicPr>
          <p:cNvPr id="5" name="Picture 6" descr="venusx"/>
          <p:cNvPicPr>
            <a:picLocks noChangeAspect="1" noChangeArrowheads="1"/>
          </p:cNvPicPr>
          <p:nvPr/>
        </p:nvPicPr>
        <p:blipFill>
          <a:blip r:embed="rId2" cstate="print"/>
          <a:srcRect b="5254"/>
          <a:stretch>
            <a:fillRect/>
          </a:stretch>
        </p:blipFill>
        <p:spPr bwMode="auto">
          <a:xfrm>
            <a:off x="6115050" y="4216476"/>
            <a:ext cx="2716929" cy="2034952"/>
          </a:xfrm>
          <a:prstGeom prst="rect">
            <a:avLst/>
          </a:prstGeom>
          <a:noFill/>
          <a:ln>
            <a:noFill/>
          </a:ln>
          <a:effectLst>
            <a:outerShdw blurRad="50800" dist="38100" dir="2700000" algn="tl" rotWithShape="0">
              <a:prstClr val="black">
                <a:alpha val="40000"/>
              </a:prstClr>
            </a:outerShdw>
            <a:softEdge rad="63500"/>
          </a:effec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6745" y="255315"/>
            <a:ext cx="1767780" cy="461665"/>
          </a:xfrm>
          <a:prstGeom prst="rect">
            <a:avLst/>
          </a:prstGeom>
          <a:noFill/>
        </p:spPr>
        <p:txBody>
          <a:bodyPr wrap="square" rtlCol="0">
            <a:spAutoFit/>
          </a:bodyPr>
          <a:lstStyle/>
          <a:p>
            <a:r>
              <a:rPr kumimoji="1" lang="ja-JP" altLang="en-US" sz="2400" dirty="0" smtClean="0"/>
              <a:t>博士論文</a:t>
            </a:r>
            <a:r>
              <a:rPr kumimoji="1" lang="en-US" altLang="ja-JP" sz="2400" dirty="0" smtClean="0"/>
              <a:t>:</a:t>
            </a:r>
            <a:endParaRPr kumimoji="1" lang="ja-JP" altLang="en-US" sz="2400" dirty="0"/>
          </a:p>
        </p:txBody>
      </p:sp>
      <p:sp>
        <p:nvSpPr>
          <p:cNvPr id="4" name="コンテンツ プレースホルダ 3"/>
          <p:cNvSpPr>
            <a:spLocks noGrp="1"/>
          </p:cNvSpPr>
          <p:nvPr>
            <p:ph idx="1"/>
          </p:nvPr>
        </p:nvSpPr>
        <p:spPr>
          <a:xfrm>
            <a:off x="467544" y="972344"/>
            <a:ext cx="8229600" cy="5418931"/>
          </a:xfrm>
        </p:spPr>
        <p:txBody>
          <a:bodyPr>
            <a:normAutofit fontScale="92500" lnSpcReduction="20000"/>
          </a:bodyPr>
          <a:lstStyle/>
          <a:p>
            <a:pPr marL="514350" indent="-514350">
              <a:buAutoNum type="arabicPeriod"/>
            </a:pPr>
            <a:r>
              <a:rPr kumimoji="1" lang="ja-JP" altLang="en-US" sz="2400" dirty="0" smtClean="0"/>
              <a:t>イントロダクション</a:t>
            </a:r>
            <a:endParaRPr kumimoji="1" lang="en-US" altLang="ja-JP" sz="2400" dirty="0" smtClean="0"/>
          </a:p>
          <a:p>
            <a:pPr marL="514350" indent="-514350">
              <a:buAutoNum type="arabicPeriod"/>
            </a:pPr>
            <a:endParaRPr kumimoji="1" lang="en-US" altLang="ja-JP" sz="2400" dirty="0" smtClean="0"/>
          </a:p>
          <a:p>
            <a:pPr marL="514350" indent="-514350">
              <a:buAutoNum type="arabicPeriod"/>
            </a:pPr>
            <a:r>
              <a:rPr lang="ja-JP" altLang="en-US" sz="2400" dirty="0" smtClean="0"/>
              <a:t>惑星撮像画像解析技術の開発</a:t>
            </a:r>
            <a:r>
              <a:rPr lang="en-US" altLang="ja-JP" sz="2400" dirty="0" smtClean="0"/>
              <a:t/>
            </a:r>
            <a:br>
              <a:rPr lang="en-US" altLang="ja-JP" sz="2400" dirty="0" smtClean="0"/>
            </a:br>
            <a:r>
              <a:rPr lang="ja-JP" altLang="en-US" sz="1800" dirty="0" smtClean="0">
                <a:solidFill>
                  <a:schemeClr val="bg1">
                    <a:lumMod val="75000"/>
                  </a:schemeClr>
                </a:solidFill>
              </a:rPr>
              <a:t>      </a:t>
            </a:r>
            <a:r>
              <a:rPr lang="en-US" altLang="ja-JP" sz="1800" dirty="0" smtClean="0">
                <a:solidFill>
                  <a:schemeClr val="bg1">
                    <a:lumMod val="75000"/>
                  </a:schemeClr>
                </a:solidFill>
              </a:rPr>
              <a:t>- </a:t>
            </a:r>
            <a:r>
              <a:rPr lang="ja-JP" altLang="en-US" sz="1800" dirty="0" smtClean="0">
                <a:solidFill>
                  <a:schemeClr val="bg1">
                    <a:lumMod val="75000"/>
                  </a:schemeClr>
                </a:solidFill>
              </a:rPr>
              <a:t>金星リムフィッティングによる衛星姿勢情報の補正</a:t>
            </a:r>
            <a:r>
              <a:rPr lang="en-US" altLang="ja-JP" sz="1800" dirty="0" smtClean="0">
                <a:solidFill>
                  <a:schemeClr val="bg1">
                    <a:lumMod val="75000"/>
                  </a:schemeClr>
                </a:solidFill>
              </a:rPr>
              <a:t/>
            </a:r>
            <a:br>
              <a:rPr lang="en-US" altLang="ja-JP" sz="1800" dirty="0" smtClean="0">
                <a:solidFill>
                  <a:schemeClr val="bg1">
                    <a:lumMod val="75000"/>
                  </a:schemeClr>
                </a:solidFill>
              </a:rPr>
            </a:br>
            <a:r>
              <a:rPr lang="en-US" altLang="ja-JP" sz="1800" dirty="0" smtClean="0">
                <a:solidFill>
                  <a:schemeClr val="bg1">
                    <a:lumMod val="75000"/>
                  </a:schemeClr>
                </a:solidFill>
              </a:rPr>
              <a:t>      - </a:t>
            </a:r>
            <a:r>
              <a:rPr lang="ja-JP" altLang="en-US" sz="1800" dirty="0" smtClean="0">
                <a:solidFill>
                  <a:schemeClr val="bg1">
                    <a:lumMod val="75000"/>
                  </a:schemeClr>
                </a:solidFill>
              </a:rPr>
              <a:t>金星画像を用いた歪曲歪み較正</a:t>
            </a:r>
            <a:r>
              <a:rPr lang="en-US" altLang="ja-JP" sz="1800" dirty="0" smtClean="0">
                <a:solidFill>
                  <a:schemeClr val="bg1">
                    <a:lumMod val="75000"/>
                  </a:schemeClr>
                </a:solidFill>
              </a:rPr>
              <a:t/>
            </a:r>
            <a:br>
              <a:rPr lang="en-US" altLang="ja-JP" sz="1800" dirty="0" smtClean="0">
                <a:solidFill>
                  <a:schemeClr val="bg1">
                    <a:lumMod val="75000"/>
                  </a:schemeClr>
                </a:solidFill>
              </a:rPr>
            </a:br>
            <a:r>
              <a:rPr lang="en-US" altLang="ja-JP" sz="1800" dirty="0" smtClean="0"/>
              <a:t>      - </a:t>
            </a:r>
            <a:r>
              <a:rPr lang="ja-JP" altLang="en-US" sz="1800" dirty="0" smtClean="0"/>
              <a:t>雲の特徴追跡技法</a:t>
            </a:r>
            <a:endParaRPr lang="en-US" altLang="ja-JP" sz="2400" dirty="0" smtClean="0"/>
          </a:p>
          <a:p>
            <a:pPr marL="514350" indent="-514350">
              <a:buAutoNum type="arabicPeriod"/>
            </a:pPr>
            <a:endParaRPr kumimoji="1" lang="en-US" altLang="ja-JP" sz="2400" dirty="0" smtClean="0"/>
          </a:p>
          <a:p>
            <a:pPr marL="514350" indent="-514350">
              <a:buFont typeface="Arial" pitchFamily="34" charset="0"/>
              <a:buAutoNum type="arabicPeriod"/>
            </a:pPr>
            <a:r>
              <a:rPr kumimoji="1" lang="ja-JP" altLang="en-US" sz="2400" dirty="0" smtClean="0"/>
              <a:t>探査衛星取得データに基づく風速場解析</a:t>
            </a:r>
            <a:r>
              <a:rPr lang="en-US" altLang="ja-JP" sz="2400" dirty="0" smtClean="0"/>
              <a:t/>
            </a:r>
            <a:br>
              <a:rPr lang="en-US" altLang="ja-JP" sz="2400" dirty="0" smtClean="0"/>
            </a:br>
            <a:r>
              <a:rPr lang="en-US" altLang="ja-JP" sz="1900" dirty="0" smtClean="0">
                <a:solidFill>
                  <a:schemeClr val="bg1">
                    <a:lumMod val="75000"/>
                  </a:schemeClr>
                </a:solidFill>
              </a:rPr>
              <a:t>     - </a:t>
            </a:r>
            <a:r>
              <a:rPr lang="ja-JP" altLang="en-US" sz="1900" dirty="0" smtClean="0">
                <a:solidFill>
                  <a:schemeClr val="bg1">
                    <a:lumMod val="75000"/>
                  </a:schemeClr>
                </a:solidFill>
              </a:rPr>
              <a:t>熱潮汐波構造とプラネタリー波構造の抽出</a:t>
            </a:r>
            <a:r>
              <a:rPr lang="en-US" altLang="ja-JP" sz="1900" dirty="0" smtClean="0">
                <a:solidFill>
                  <a:schemeClr val="bg1">
                    <a:lumMod val="75000"/>
                  </a:schemeClr>
                </a:solidFill>
              </a:rPr>
              <a:t/>
            </a:r>
            <a:br>
              <a:rPr lang="en-US" altLang="ja-JP" sz="1900" dirty="0" smtClean="0">
                <a:solidFill>
                  <a:schemeClr val="bg1">
                    <a:lumMod val="75000"/>
                  </a:schemeClr>
                </a:solidFill>
              </a:rPr>
            </a:br>
            <a:r>
              <a:rPr lang="ja-JP" altLang="en-US" sz="1900" dirty="0" smtClean="0">
                <a:solidFill>
                  <a:schemeClr val="bg1">
                    <a:lumMod val="75000"/>
                  </a:schemeClr>
                </a:solidFill>
              </a:rPr>
              <a:t>　　　　　      </a:t>
            </a:r>
            <a:r>
              <a:rPr lang="en-US" altLang="ja-JP" sz="1900" dirty="0" smtClean="0">
                <a:solidFill>
                  <a:schemeClr val="bg1">
                    <a:lumMod val="75000"/>
                  </a:schemeClr>
                </a:solidFill>
              </a:rPr>
              <a:t>&lt;Galileo</a:t>
            </a:r>
            <a:r>
              <a:rPr lang="ja-JP" altLang="en-US" sz="1900" dirty="0" smtClean="0">
                <a:solidFill>
                  <a:schemeClr val="bg1">
                    <a:lumMod val="75000"/>
                  </a:schemeClr>
                </a:solidFill>
              </a:rPr>
              <a:t>探査衛星による短期観測から</a:t>
            </a:r>
            <a:r>
              <a:rPr lang="en-US" altLang="ja-JP" sz="1900" dirty="0" smtClean="0">
                <a:solidFill>
                  <a:schemeClr val="bg1">
                    <a:lumMod val="75000"/>
                  </a:schemeClr>
                </a:solidFill>
              </a:rPr>
              <a:t>&gt;</a:t>
            </a:r>
            <a:r>
              <a:rPr lang="en-US" altLang="ja-JP" sz="1900" dirty="0" smtClean="0"/>
              <a:t/>
            </a:r>
            <a:br>
              <a:rPr lang="en-US" altLang="ja-JP" sz="1900" dirty="0" smtClean="0"/>
            </a:br>
            <a:r>
              <a:rPr lang="en-US" altLang="ja-JP" sz="1900" dirty="0" smtClean="0"/>
              <a:t>     - </a:t>
            </a:r>
            <a:r>
              <a:rPr lang="ja-JP" altLang="en-US" sz="1900" dirty="0" smtClean="0"/>
              <a:t>金星大気スーパーローテーションの時間変動性評価</a:t>
            </a:r>
            <a:r>
              <a:rPr lang="en-US" altLang="ja-JP" sz="1900" dirty="0" smtClean="0"/>
              <a:t/>
            </a:r>
            <a:br>
              <a:rPr lang="en-US" altLang="ja-JP" sz="1900" dirty="0" smtClean="0"/>
            </a:br>
            <a:r>
              <a:rPr lang="en-US" altLang="ja-JP" sz="1900" dirty="0" smtClean="0"/>
              <a:t>                    &lt;Venus Express </a:t>
            </a:r>
            <a:r>
              <a:rPr lang="ja-JP" altLang="en-US" sz="1900" dirty="0" smtClean="0"/>
              <a:t>探査機による長期観測から</a:t>
            </a:r>
            <a:r>
              <a:rPr lang="en-US" altLang="ja-JP" sz="1900" dirty="0" smtClean="0"/>
              <a:t>&gt;</a:t>
            </a:r>
            <a:endParaRPr kumimoji="1" lang="en-US" altLang="ja-JP" sz="1900" dirty="0" smtClean="0"/>
          </a:p>
          <a:p>
            <a:pPr marL="514350" indent="-514350">
              <a:buAutoNum type="arabicPeriod"/>
            </a:pPr>
            <a:endParaRPr lang="en-US" altLang="ja-JP" sz="2400" dirty="0" smtClean="0"/>
          </a:p>
          <a:p>
            <a:pPr marL="514350" indent="-514350">
              <a:buFont typeface="Arial" pitchFamily="34" charset="0"/>
              <a:buAutoNum type="arabicPeriod"/>
            </a:pPr>
            <a:r>
              <a:rPr lang="ja-JP" altLang="en-US" sz="2400" dirty="0" smtClean="0"/>
              <a:t>雲頂高度で見られる大気波動と平均東西風速変化との関連</a:t>
            </a:r>
            <a:r>
              <a:rPr lang="en-US" altLang="ja-JP" sz="2400" dirty="0" smtClean="0"/>
              <a:t/>
            </a:r>
            <a:br>
              <a:rPr lang="en-US" altLang="ja-JP" sz="2400" dirty="0" smtClean="0"/>
            </a:br>
            <a:r>
              <a:rPr lang="ja-JP" altLang="en-US" sz="1900" dirty="0" smtClean="0"/>
              <a:t>    </a:t>
            </a:r>
            <a:r>
              <a:rPr lang="en-US" altLang="ja-JP" sz="1900" dirty="0" smtClean="0"/>
              <a:t>- </a:t>
            </a:r>
            <a:r>
              <a:rPr lang="ja-JP" altLang="en-US" sz="1900" dirty="0" smtClean="0"/>
              <a:t>背景風速変動と雲頂高度で卓越する大気波動の関連性</a:t>
            </a:r>
            <a:r>
              <a:rPr lang="en-US" altLang="ja-JP" sz="1900" dirty="0" smtClean="0"/>
              <a:t/>
            </a:r>
            <a:br>
              <a:rPr lang="en-US" altLang="ja-JP" sz="1900" dirty="0" smtClean="0"/>
            </a:br>
            <a:r>
              <a:rPr lang="en-US" altLang="ja-JP" sz="1900" dirty="0" smtClean="0"/>
              <a:t>    - </a:t>
            </a:r>
            <a:r>
              <a:rPr lang="ja-JP" altLang="en-US" sz="1900" dirty="0" smtClean="0"/>
              <a:t>背景風速風分布によって変化する波の鉛直伝搬性</a:t>
            </a:r>
            <a:r>
              <a:rPr lang="en-US" altLang="ja-JP" sz="1900" dirty="0" smtClean="0"/>
              <a:t/>
            </a:r>
            <a:br>
              <a:rPr lang="en-US" altLang="ja-JP" sz="1900" dirty="0" smtClean="0"/>
            </a:br>
            <a:r>
              <a:rPr lang="en-US" altLang="ja-JP" sz="1900" dirty="0" smtClean="0"/>
              <a:t>    </a:t>
            </a:r>
            <a:r>
              <a:rPr lang="en-US" altLang="ja-JP" sz="1900" dirty="0" smtClean="0">
                <a:solidFill>
                  <a:schemeClr val="bg1">
                    <a:lumMod val="75000"/>
                  </a:schemeClr>
                </a:solidFill>
              </a:rPr>
              <a:t>- </a:t>
            </a:r>
            <a:r>
              <a:rPr lang="ja-JP" altLang="en-US" sz="1900" dirty="0" smtClean="0">
                <a:solidFill>
                  <a:schemeClr val="bg1">
                    <a:lumMod val="75000"/>
                  </a:schemeClr>
                </a:solidFill>
              </a:rPr>
              <a:t>波動による大気加速と長期風速変動の再現</a:t>
            </a:r>
            <a:endParaRPr lang="en-US" altLang="ja-JP" sz="1900" dirty="0" smtClean="0">
              <a:solidFill>
                <a:schemeClr val="bg1">
                  <a:lumMod val="75000"/>
                </a:schemeClr>
              </a:solidFill>
            </a:endParaRPr>
          </a:p>
          <a:p>
            <a:pPr marL="514350" indent="-514350">
              <a:buAutoNum type="arabicPeriod"/>
            </a:pPr>
            <a:endParaRPr kumimoji="1" lang="en-US" altLang="ja-JP" sz="2400" dirty="0" smtClean="0"/>
          </a:p>
          <a:p>
            <a:pPr marL="514350" indent="-514350">
              <a:buAutoNum type="arabicPeriod"/>
            </a:pPr>
            <a:r>
              <a:rPr kumimoji="1" lang="ja-JP" altLang="en-US" sz="2400" dirty="0" smtClean="0"/>
              <a:t>結論</a:t>
            </a:r>
            <a:r>
              <a:rPr kumimoji="1" lang="en-US" altLang="ja-JP" sz="2400" dirty="0" smtClean="0"/>
              <a:t>/</a:t>
            </a:r>
            <a:r>
              <a:rPr kumimoji="1" lang="ja-JP" altLang="en-US" sz="2400" dirty="0" smtClean="0"/>
              <a:t>まとめ</a:t>
            </a:r>
            <a:endParaRPr kumimoji="1" lang="ja-JP" altLang="en-US" sz="2400"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2</a:t>
            </a:fld>
            <a:endParaRPr kumimoji="1" lang="ja-JP" altLang="en-US"/>
          </a:p>
        </p:txBody>
      </p:sp>
      <p:sp>
        <p:nvSpPr>
          <p:cNvPr id="6" name="正方形/長方形 5"/>
          <p:cNvSpPr/>
          <p:nvPr/>
        </p:nvSpPr>
        <p:spPr>
          <a:xfrm>
            <a:off x="1800226" y="114985"/>
            <a:ext cx="6219824" cy="830997"/>
          </a:xfrm>
          <a:prstGeom prst="rect">
            <a:avLst/>
          </a:prstGeom>
        </p:spPr>
        <p:txBody>
          <a:bodyPr wrap="square">
            <a:spAutoFit/>
          </a:bodyPr>
          <a:lstStyle/>
          <a:p>
            <a:pPr algn="ctr"/>
            <a:r>
              <a:rPr lang="en-US" altLang="ja-JP" sz="2400" dirty="0" smtClean="0"/>
              <a:t>Study of Venus atmosphere dynamics using cloud tracking technique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60350" y="3571793"/>
            <a:ext cx="7561263" cy="2781323"/>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ja-JP" altLang="en-US" sz="2200" dirty="0" smtClean="0"/>
              <a:t>観測期間：</a:t>
            </a:r>
            <a:r>
              <a:rPr lang="en-US" altLang="ja-JP" sz="2200" dirty="0" smtClean="0"/>
              <a:t>2006 </a:t>
            </a:r>
            <a:r>
              <a:rPr lang="en-US" altLang="ja-JP" sz="2200" dirty="0"/>
              <a:t>May – </a:t>
            </a:r>
            <a:r>
              <a:rPr lang="en-US" altLang="ja-JP" sz="2200" dirty="0" smtClean="0"/>
              <a:t>2010 Jan </a:t>
            </a:r>
            <a:r>
              <a:rPr lang="en-US" altLang="ja-JP" sz="2200" dirty="0"/>
              <a:t>(#30 – </a:t>
            </a:r>
            <a:r>
              <a:rPr lang="en-US" altLang="ja-JP" sz="2200" dirty="0" smtClean="0"/>
              <a:t>#1380   ~362 orbits)</a:t>
            </a:r>
          </a:p>
          <a:p>
            <a:pPr marL="342900" indent="-342900">
              <a:lnSpc>
                <a:spcPct val="80000"/>
              </a:lnSpc>
              <a:spcBef>
                <a:spcPct val="20000"/>
              </a:spcBef>
            </a:pPr>
            <a:endParaRPr lang="en-US" altLang="ja-JP" sz="2200" dirty="0" smtClean="0"/>
          </a:p>
          <a:p>
            <a:pPr marL="342900" indent="-342900">
              <a:lnSpc>
                <a:spcPct val="80000"/>
              </a:lnSpc>
              <a:spcBef>
                <a:spcPct val="20000"/>
              </a:spcBef>
              <a:buFontTx/>
              <a:buChar char="•"/>
            </a:pPr>
            <a:endParaRPr lang="en-US" altLang="ja-JP" sz="2200" dirty="0" smtClean="0"/>
          </a:p>
          <a:p>
            <a:pPr marL="342900" indent="-342900">
              <a:lnSpc>
                <a:spcPct val="80000"/>
              </a:lnSpc>
              <a:spcBef>
                <a:spcPct val="20000"/>
              </a:spcBef>
              <a:buFontTx/>
              <a:buChar char="•"/>
            </a:pPr>
            <a:endParaRPr lang="en-US" altLang="ja-JP" sz="2200" dirty="0" smtClean="0"/>
          </a:p>
          <a:p>
            <a:pPr marL="342900" indent="-342900">
              <a:lnSpc>
                <a:spcPct val="80000"/>
              </a:lnSpc>
              <a:spcBef>
                <a:spcPct val="20000"/>
              </a:spcBef>
            </a:pPr>
            <a:endParaRPr lang="en-US" altLang="ja-JP" sz="2200" dirty="0" smtClean="0"/>
          </a:p>
          <a:p>
            <a:pPr marL="342900" indent="-342900">
              <a:lnSpc>
                <a:spcPct val="80000"/>
              </a:lnSpc>
              <a:spcBef>
                <a:spcPct val="20000"/>
              </a:spcBef>
            </a:pPr>
            <a:endParaRPr lang="en-US" altLang="ja-JP" sz="2200" dirty="0" smtClean="0"/>
          </a:p>
          <a:p>
            <a:pPr marL="342900" indent="-342900">
              <a:lnSpc>
                <a:spcPct val="80000"/>
              </a:lnSpc>
              <a:spcBef>
                <a:spcPct val="20000"/>
              </a:spcBef>
              <a:buFontTx/>
              <a:buChar char="•"/>
            </a:pPr>
            <a:r>
              <a:rPr lang="ja-JP" altLang="en-US" sz="2200" dirty="0" smtClean="0"/>
              <a:t>観測波長</a:t>
            </a:r>
            <a:r>
              <a:rPr lang="en-US" altLang="ja-JP" sz="2200" dirty="0" smtClean="0"/>
              <a:t> </a:t>
            </a:r>
            <a:r>
              <a:rPr lang="en-US" altLang="ja-JP" sz="2200" dirty="0"/>
              <a:t>: </a:t>
            </a:r>
            <a:r>
              <a:rPr lang="en-US" altLang="ja-JP" sz="2200" dirty="0" smtClean="0">
                <a:solidFill>
                  <a:srgbClr val="0066FF"/>
                </a:solidFill>
              </a:rPr>
              <a:t>365</a:t>
            </a:r>
            <a:r>
              <a:rPr lang="en-US" altLang="ja-JP" sz="2200" dirty="0" smtClean="0"/>
              <a:t> nm</a:t>
            </a:r>
            <a:r>
              <a:rPr lang="ja-JP" altLang="en-US" sz="2200" dirty="0" smtClean="0"/>
              <a:t>　</a:t>
            </a:r>
            <a:r>
              <a:rPr lang="en-US" altLang="ja-JP" sz="2200" dirty="0" smtClean="0"/>
              <a:t>(</a:t>
            </a:r>
            <a:r>
              <a:rPr lang="ja-JP" altLang="en-US" sz="2200" dirty="0" smtClean="0"/>
              <a:t>昼面観測のみ</a:t>
            </a:r>
            <a:r>
              <a:rPr lang="en-US" altLang="ja-JP" sz="2200" dirty="0" smtClean="0"/>
              <a:t>)</a:t>
            </a:r>
            <a:endParaRPr lang="en-US" altLang="ja-JP" sz="2200" dirty="0"/>
          </a:p>
          <a:p>
            <a:pPr marL="342900" indent="-342900">
              <a:lnSpc>
                <a:spcPct val="80000"/>
              </a:lnSpc>
              <a:spcBef>
                <a:spcPct val="20000"/>
              </a:spcBef>
              <a:buFontTx/>
              <a:buChar char="•"/>
            </a:pPr>
            <a:r>
              <a:rPr lang="ja-JP" altLang="en-US" sz="2200" dirty="0" smtClean="0"/>
              <a:t>雲高度</a:t>
            </a:r>
            <a:r>
              <a:rPr lang="en-US" altLang="ja-JP" sz="2200" dirty="0" smtClean="0"/>
              <a:t> </a:t>
            </a:r>
            <a:r>
              <a:rPr lang="en-US" altLang="ja-JP" sz="2200" dirty="0"/>
              <a:t>: </a:t>
            </a:r>
            <a:r>
              <a:rPr lang="ja-JP" altLang="en-US" sz="2200" dirty="0" smtClean="0"/>
              <a:t>雲頂高度</a:t>
            </a:r>
            <a:r>
              <a:rPr lang="en-US" altLang="ja-JP" sz="2200" dirty="0" smtClean="0"/>
              <a:t> </a:t>
            </a:r>
            <a:r>
              <a:rPr lang="en-US" altLang="ja-JP" sz="2200" dirty="0"/>
              <a:t>(~ 70 km</a:t>
            </a:r>
            <a:r>
              <a:rPr lang="en-US" altLang="ja-JP" sz="2200" dirty="0" smtClean="0"/>
              <a:t>)      </a:t>
            </a:r>
            <a:r>
              <a:rPr lang="en-US" altLang="ja-JP" sz="1600" dirty="0" smtClean="0"/>
              <a:t>[</a:t>
            </a:r>
            <a:r>
              <a:rPr lang="en-US" altLang="ja-JP" sz="1600" dirty="0" err="1"/>
              <a:t>Moissl</a:t>
            </a:r>
            <a:r>
              <a:rPr lang="en-US" altLang="ja-JP" sz="1600" dirty="0"/>
              <a:t> et al </a:t>
            </a:r>
            <a:r>
              <a:rPr lang="en-US" altLang="ja-JP" sz="1600" dirty="0" smtClean="0"/>
              <a:t>2009]</a:t>
            </a:r>
            <a:endParaRPr lang="en-US" altLang="ja-JP" sz="1600" dirty="0"/>
          </a:p>
        </p:txBody>
      </p:sp>
      <p:cxnSp>
        <p:nvCxnSpPr>
          <p:cNvPr id="8" name="直線コネクタ 7"/>
          <p:cNvCxnSpPr/>
          <p:nvPr/>
        </p:nvCxnSpPr>
        <p:spPr>
          <a:xfrm>
            <a:off x="385733" y="4512392"/>
            <a:ext cx="8501092" cy="5633"/>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5400000">
            <a:off x="-96473" y="4673127"/>
            <a:ext cx="96441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角丸四角形 9"/>
          <p:cNvSpPr/>
          <p:nvPr/>
        </p:nvSpPr>
        <p:spPr>
          <a:xfrm>
            <a:off x="533625" y="4349442"/>
            <a:ext cx="596441" cy="4130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1" name="角丸四角形 10"/>
          <p:cNvSpPr/>
          <p:nvPr/>
        </p:nvSpPr>
        <p:spPr>
          <a:xfrm>
            <a:off x="1521571" y="4349442"/>
            <a:ext cx="697128" cy="4130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2" name="角丸四角形 11"/>
          <p:cNvSpPr/>
          <p:nvPr/>
        </p:nvSpPr>
        <p:spPr>
          <a:xfrm>
            <a:off x="2667906" y="4349442"/>
            <a:ext cx="795254" cy="4130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3" name="角丸四角形 12"/>
          <p:cNvSpPr/>
          <p:nvPr/>
        </p:nvSpPr>
        <p:spPr>
          <a:xfrm>
            <a:off x="3823912" y="4349442"/>
            <a:ext cx="967556" cy="4130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4" name="角丸四角形 13"/>
          <p:cNvSpPr/>
          <p:nvPr/>
        </p:nvSpPr>
        <p:spPr>
          <a:xfrm>
            <a:off x="5122593" y="4349442"/>
            <a:ext cx="967556" cy="4130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5" name="角丸四角形 14"/>
          <p:cNvSpPr/>
          <p:nvPr/>
        </p:nvSpPr>
        <p:spPr>
          <a:xfrm>
            <a:off x="6515075" y="4349442"/>
            <a:ext cx="333071" cy="4130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6" name="角丸四角形 15"/>
          <p:cNvSpPr/>
          <p:nvPr/>
        </p:nvSpPr>
        <p:spPr>
          <a:xfrm>
            <a:off x="6947122" y="4349442"/>
            <a:ext cx="236036" cy="4130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7" name="テキスト ボックス 16"/>
          <p:cNvSpPr txBox="1"/>
          <p:nvPr/>
        </p:nvSpPr>
        <p:spPr>
          <a:xfrm>
            <a:off x="366682" y="4757893"/>
            <a:ext cx="480175" cy="338554"/>
          </a:xfrm>
          <a:prstGeom prst="rect">
            <a:avLst/>
          </a:prstGeom>
          <a:noFill/>
        </p:spPr>
        <p:txBody>
          <a:bodyPr wrap="square" rtlCol="0">
            <a:spAutoFit/>
          </a:bodyPr>
          <a:lstStyle/>
          <a:p>
            <a:pPr algn="ctr"/>
            <a:r>
              <a:rPr kumimoji="1" lang="en-US" altLang="ja-JP" sz="1600" dirty="0" smtClean="0"/>
              <a:t>30</a:t>
            </a:r>
            <a:endParaRPr kumimoji="1" lang="ja-JP" altLang="en-US" sz="1600" dirty="0"/>
          </a:p>
        </p:txBody>
      </p:sp>
      <p:sp>
        <p:nvSpPr>
          <p:cNvPr id="18" name="テキスト ボックス 17"/>
          <p:cNvSpPr txBox="1"/>
          <p:nvPr/>
        </p:nvSpPr>
        <p:spPr>
          <a:xfrm>
            <a:off x="800072" y="4757893"/>
            <a:ext cx="480175" cy="338554"/>
          </a:xfrm>
          <a:prstGeom prst="rect">
            <a:avLst/>
          </a:prstGeom>
          <a:noFill/>
        </p:spPr>
        <p:txBody>
          <a:bodyPr wrap="square" rtlCol="0">
            <a:spAutoFit/>
          </a:bodyPr>
          <a:lstStyle/>
          <a:p>
            <a:pPr algn="ctr"/>
            <a:r>
              <a:rPr kumimoji="1" lang="en-US" altLang="ja-JP" sz="1600" dirty="0" smtClean="0"/>
              <a:t>61</a:t>
            </a:r>
            <a:endParaRPr kumimoji="1" lang="ja-JP" altLang="en-US" sz="1600" dirty="0"/>
          </a:p>
        </p:txBody>
      </p:sp>
      <p:sp>
        <p:nvSpPr>
          <p:cNvPr id="19" name="テキスト ボックス 18"/>
          <p:cNvSpPr txBox="1"/>
          <p:nvPr/>
        </p:nvSpPr>
        <p:spPr>
          <a:xfrm>
            <a:off x="1269156" y="4757893"/>
            <a:ext cx="672245" cy="338554"/>
          </a:xfrm>
          <a:prstGeom prst="rect">
            <a:avLst/>
          </a:prstGeom>
          <a:noFill/>
        </p:spPr>
        <p:txBody>
          <a:bodyPr wrap="square" rtlCol="0">
            <a:spAutoFit/>
          </a:bodyPr>
          <a:lstStyle/>
          <a:p>
            <a:pPr algn="ctr"/>
            <a:r>
              <a:rPr lang="en-US" altLang="ja-JP" sz="1600" dirty="0" smtClean="0"/>
              <a:t>257</a:t>
            </a:r>
            <a:endParaRPr kumimoji="1" lang="ja-JP" altLang="en-US" sz="1600" dirty="0"/>
          </a:p>
        </p:txBody>
      </p:sp>
      <p:sp>
        <p:nvSpPr>
          <p:cNvPr id="20" name="テキスト ボックス 19"/>
          <p:cNvSpPr txBox="1"/>
          <p:nvPr/>
        </p:nvSpPr>
        <p:spPr>
          <a:xfrm>
            <a:off x="1802560" y="4757893"/>
            <a:ext cx="633831" cy="338554"/>
          </a:xfrm>
          <a:prstGeom prst="rect">
            <a:avLst/>
          </a:prstGeom>
          <a:noFill/>
        </p:spPr>
        <p:txBody>
          <a:bodyPr wrap="square" rtlCol="0">
            <a:spAutoFit/>
          </a:bodyPr>
          <a:lstStyle/>
          <a:p>
            <a:pPr algn="ctr"/>
            <a:r>
              <a:rPr lang="en-US" altLang="ja-JP" sz="1600" dirty="0" smtClean="0"/>
              <a:t>298</a:t>
            </a:r>
            <a:endParaRPr kumimoji="1" lang="ja-JP" altLang="en-US" sz="1600" dirty="0"/>
          </a:p>
        </p:txBody>
      </p:sp>
      <p:sp>
        <p:nvSpPr>
          <p:cNvPr id="21" name="テキスト ボックス 20"/>
          <p:cNvSpPr txBox="1"/>
          <p:nvPr/>
        </p:nvSpPr>
        <p:spPr>
          <a:xfrm>
            <a:off x="2421284" y="4757893"/>
            <a:ext cx="672245" cy="338554"/>
          </a:xfrm>
          <a:prstGeom prst="rect">
            <a:avLst/>
          </a:prstGeom>
          <a:noFill/>
        </p:spPr>
        <p:txBody>
          <a:bodyPr wrap="square" rtlCol="0">
            <a:spAutoFit/>
          </a:bodyPr>
          <a:lstStyle/>
          <a:p>
            <a:pPr algn="ctr"/>
            <a:r>
              <a:rPr lang="en-US" altLang="ja-JP" sz="1600" dirty="0" smtClean="0"/>
              <a:t>436</a:t>
            </a:r>
            <a:endParaRPr kumimoji="1" lang="ja-JP" altLang="en-US" sz="1600" dirty="0"/>
          </a:p>
        </p:txBody>
      </p:sp>
      <p:sp>
        <p:nvSpPr>
          <p:cNvPr id="22" name="テキスト ボックス 21"/>
          <p:cNvSpPr txBox="1"/>
          <p:nvPr/>
        </p:nvSpPr>
        <p:spPr>
          <a:xfrm>
            <a:off x="3026127" y="4757893"/>
            <a:ext cx="633831" cy="338554"/>
          </a:xfrm>
          <a:prstGeom prst="rect">
            <a:avLst/>
          </a:prstGeom>
          <a:noFill/>
        </p:spPr>
        <p:txBody>
          <a:bodyPr wrap="square" rtlCol="0">
            <a:spAutoFit/>
          </a:bodyPr>
          <a:lstStyle/>
          <a:p>
            <a:pPr algn="ctr"/>
            <a:r>
              <a:rPr lang="en-US" altLang="ja-JP" sz="1600" dirty="0" smtClean="0"/>
              <a:t>512</a:t>
            </a:r>
            <a:endParaRPr kumimoji="1" lang="ja-JP" altLang="en-US" sz="1600" dirty="0"/>
          </a:p>
        </p:txBody>
      </p:sp>
      <p:sp>
        <p:nvSpPr>
          <p:cNvPr id="23" name="テキスト ボックス 22"/>
          <p:cNvSpPr txBox="1"/>
          <p:nvPr/>
        </p:nvSpPr>
        <p:spPr>
          <a:xfrm>
            <a:off x="3573412" y="4757893"/>
            <a:ext cx="672245" cy="338554"/>
          </a:xfrm>
          <a:prstGeom prst="rect">
            <a:avLst/>
          </a:prstGeom>
          <a:noFill/>
        </p:spPr>
        <p:txBody>
          <a:bodyPr wrap="square" rtlCol="0">
            <a:spAutoFit/>
          </a:bodyPr>
          <a:lstStyle/>
          <a:p>
            <a:pPr algn="ctr"/>
            <a:r>
              <a:rPr lang="en-US" altLang="ja-JP" sz="1600" dirty="0" smtClean="0"/>
              <a:t>648</a:t>
            </a:r>
            <a:endParaRPr kumimoji="1" lang="ja-JP" altLang="en-US" sz="1600" dirty="0"/>
          </a:p>
        </p:txBody>
      </p:sp>
      <p:sp>
        <p:nvSpPr>
          <p:cNvPr id="24" name="テキスト ボックス 23"/>
          <p:cNvSpPr txBox="1"/>
          <p:nvPr/>
        </p:nvSpPr>
        <p:spPr>
          <a:xfrm>
            <a:off x="4306843" y="4757893"/>
            <a:ext cx="633831" cy="338554"/>
          </a:xfrm>
          <a:prstGeom prst="rect">
            <a:avLst/>
          </a:prstGeom>
          <a:noFill/>
        </p:spPr>
        <p:txBody>
          <a:bodyPr wrap="square" rtlCol="0">
            <a:spAutoFit/>
          </a:bodyPr>
          <a:lstStyle/>
          <a:p>
            <a:pPr algn="ctr"/>
            <a:r>
              <a:rPr lang="en-US" altLang="ja-JP" sz="1600" dirty="0" smtClean="0"/>
              <a:t>748</a:t>
            </a:r>
            <a:endParaRPr kumimoji="1" lang="ja-JP" altLang="en-US" sz="1600" dirty="0"/>
          </a:p>
        </p:txBody>
      </p:sp>
      <p:sp>
        <p:nvSpPr>
          <p:cNvPr id="25" name="テキスト ボックス 24"/>
          <p:cNvSpPr txBox="1"/>
          <p:nvPr/>
        </p:nvSpPr>
        <p:spPr>
          <a:xfrm>
            <a:off x="4869556" y="4762656"/>
            <a:ext cx="672245" cy="338554"/>
          </a:xfrm>
          <a:prstGeom prst="rect">
            <a:avLst/>
          </a:prstGeom>
          <a:noFill/>
        </p:spPr>
        <p:txBody>
          <a:bodyPr wrap="square" rtlCol="0">
            <a:spAutoFit/>
          </a:bodyPr>
          <a:lstStyle/>
          <a:p>
            <a:pPr algn="ctr"/>
            <a:r>
              <a:rPr lang="en-US" altLang="ja-JP" sz="1600" dirty="0" smtClean="0"/>
              <a:t>869</a:t>
            </a:r>
            <a:endParaRPr kumimoji="1" lang="ja-JP" altLang="en-US" sz="1600" dirty="0"/>
          </a:p>
        </p:txBody>
      </p:sp>
      <p:sp>
        <p:nvSpPr>
          <p:cNvPr id="26" name="テキスト ボックス 25"/>
          <p:cNvSpPr txBox="1"/>
          <p:nvPr/>
        </p:nvSpPr>
        <p:spPr>
          <a:xfrm>
            <a:off x="5602987" y="4762656"/>
            <a:ext cx="633831" cy="338554"/>
          </a:xfrm>
          <a:prstGeom prst="rect">
            <a:avLst/>
          </a:prstGeom>
          <a:noFill/>
        </p:spPr>
        <p:txBody>
          <a:bodyPr wrap="square" rtlCol="0">
            <a:spAutoFit/>
          </a:bodyPr>
          <a:lstStyle/>
          <a:p>
            <a:pPr algn="ctr"/>
            <a:r>
              <a:rPr lang="en-US" altLang="ja-JP" sz="1600" dirty="0" smtClean="0"/>
              <a:t>944</a:t>
            </a:r>
            <a:endParaRPr kumimoji="1" lang="ja-JP" altLang="en-US" sz="1600" dirty="0"/>
          </a:p>
        </p:txBody>
      </p:sp>
      <p:sp>
        <p:nvSpPr>
          <p:cNvPr id="27" name="テキスト ボックス 26"/>
          <p:cNvSpPr txBox="1"/>
          <p:nvPr/>
        </p:nvSpPr>
        <p:spPr>
          <a:xfrm>
            <a:off x="6371058" y="4757893"/>
            <a:ext cx="672245" cy="338554"/>
          </a:xfrm>
          <a:prstGeom prst="rect">
            <a:avLst/>
          </a:prstGeom>
          <a:noFill/>
        </p:spPr>
        <p:txBody>
          <a:bodyPr wrap="square" rtlCol="0">
            <a:spAutoFit/>
          </a:bodyPr>
          <a:lstStyle/>
          <a:p>
            <a:pPr algn="ctr"/>
            <a:r>
              <a:rPr lang="en-US" altLang="ja-JP" sz="1600" dirty="0" smtClean="0"/>
              <a:t>1091</a:t>
            </a:r>
            <a:endParaRPr kumimoji="1" lang="ja-JP" altLang="en-US" sz="1600" dirty="0"/>
          </a:p>
        </p:txBody>
      </p:sp>
      <p:sp>
        <p:nvSpPr>
          <p:cNvPr id="28" name="テキスト ボックス 27"/>
          <p:cNvSpPr txBox="1"/>
          <p:nvPr/>
        </p:nvSpPr>
        <p:spPr>
          <a:xfrm>
            <a:off x="6790163" y="4757893"/>
            <a:ext cx="768280" cy="338554"/>
          </a:xfrm>
          <a:prstGeom prst="rect">
            <a:avLst/>
          </a:prstGeom>
          <a:noFill/>
        </p:spPr>
        <p:txBody>
          <a:bodyPr wrap="square" rtlCol="0">
            <a:spAutoFit/>
          </a:bodyPr>
          <a:lstStyle/>
          <a:p>
            <a:pPr algn="ctr"/>
            <a:r>
              <a:rPr kumimoji="1" lang="en-US" altLang="ja-JP" sz="1600" dirty="0" smtClean="0"/>
              <a:t>1189</a:t>
            </a:r>
            <a:endParaRPr kumimoji="1" lang="ja-JP" altLang="en-US" sz="1600" dirty="0"/>
          </a:p>
        </p:txBody>
      </p:sp>
      <p:sp>
        <p:nvSpPr>
          <p:cNvPr id="29" name="テキスト ボックス 28"/>
          <p:cNvSpPr txBox="1"/>
          <p:nvPr/>
        </p:nvSpPr>
        <p:spPr>
          <a:xfrm>
            <a:off x="652550" y="4357610"/>
            <a:ext cx="384140" cy="369332"/>
          </a:xfrm>
          <a:prstGeom prst="rect">
            <a:avLst/>
          </a:prstGeom>
          <a:noFill/>
        </p:spPr>
        <p:txBody>
          <a:bodyPr wrap="square" rtlCol="0">
            <a:spAutoFit/>
          </a:bodyPr>
          <a:lstStyle/>
          <a:p>
            <a:r>
              <a:rPr kumimoji="1" lang="en-US" altLang="ja-JP" dirty="0" smtClean="0"/>
              <a:t>9</a:t>
            </a:r>
            <a:endParaRPr kumimoji="1" lang="ja-JP" altLang="en-US" dirty="0"/>
          </a:p>
        </p:txBody>
      </p:sp>
      <p:sp>
        <p:nvSpPr>
          <p:cNvPr id="30" name="テキスト ボックス 29"/>
          <p:cNvSpPr txBox="1"/>
          <p:nvPr/>
        </p:nvSpPr>
        <p:spPr>
          <a:xfrm>
            <a:off x="1577211" y="4357610"/>
            <a:ext cx="576210" cy="369332"/>
          </a:xfrm>
          <a:prstGeom prst="rect">
            <a:avLst/>
          </a:prstGeom>
          <a:noFill/>
        </p:spPr>
        <p:txBody>
          <a:bodyPr wrap="square" rtlCol="0">
            <a:spAutoFit/>
          </a:bodyPr>
          <a:lstStyle/>
          <a:p>
            <a:pPr algn="ctr"/>
            <a:r>
              <a:rPr kumimoji="1" lang="en-US" altLang="ja-JP" dirty="0" smtClean="0"/>
              <a:t>26</a:t>
            </a:r>
            <a:endParaRPr kumimoji="1" lang="ja-JP" altLang="en-US" dirty="0"/>
          </a:p>
        </p:txBody>
      </p:sp>
      <p:sp>
        <p:nvSpPr>
          <p:cNvPr id="31" name="テキスト ボックス 30"/>
          <p:cNvSpPr txBox="1"/>
          <p:nvPr/>
        </p:nvSpPr>
        <p:spPr>
          <a:xfrm>
            <a:off x="2754663" y="4354635"/>
            <a:ext cx="576210" cy="369332"/>
          </a:xfrm>
          <a:prstGeom prst="rect">
            <a:avLst/>
          </a:prstGeom>
          <a:noFill/>
        </p:spPr>
        <p:txBody>
          <a:bodyPr wrap="square" rtlCol="0">
            <a:spAutoFit/>
          </a:bodyPr>
          <a:lstStyle/>
          <a:p>
            <a:pPr algn="ctr"/>
            <a:r>
              <a:rPr lang="en-US" altLang="ja-JP" dirty="0" smtClean="0"/>
              <a:t>63</a:t>
            </a:r>
            <a:endParaRPr kumimoji="1" lang="ja-JP" altLang="en-US" dirty="0"/>
          </a:p>
        </p:txBody>
      </p:sp>
      <p:sp>
        <p:nvSpPr>
          <p:cNvPr id="32" name="テキスト ボックス 31"/>
          <p:cNvSpPr txBox="1"/>
          <p:nvPr/>
        </p:nvSpPr>
        <p:spPr>
          <a:xfrm>
            <a:off x="4021206" y="4352847"/>
            <a:ext cx="576210" cy="369332"/>
          </a:xfrm>
          <a:prstGeom prst="rect">
            <a:avLst/>
          </a:prstGeom>
          <a:noFill/>
        </p:spPr>
        <p:txBody>
          <a:bodyPr wrap="square" rtlCol="0">
            <a:spAutoFit/>
          </a:bodyPr>
          <a:lstStyle/>
          <a:p>
            <a:pPr algn="ctr"/>
            <a:r>
              <a:rPr lang="en-US" altLang="ja-JP" dirty="0" smtClean="0"/>
              <a:t>82</a:t>
            </a:r>
            <a:endParaRPr kumimoji="1" lang="ja-JP" altLang="en-US" dirty="0"/>
          </a:p>
        </p:txBody>
      </p:sp>
      <p:sp>
        <p:nvSpPr>
          <p:cNvPr id="33" name="テキスト ボックス 32"/>
          <p:cNvSpPr txBox="1"/>
          <p:nvPr/>
        </p:nvSpPr>
        <p:spPr>
          <a:xfrm>
            <a:off x="5312588" y="4362372"/>
            <a:ext cx="576210" cy="369332"/>
          </a:xfrm>
          <a:prstGeom prst="rect">
            <a:avLst/>
          </a:prstGeom>
          <a:noFill/>
        </p:spPr>
        <p:txBody>
          <a:bodyPr wrap="square" rtlCol="0">
            <a:spAutoFit/>
          </a:bodyPr>
          <a:lstStyle/>
          <a:p>
            <a:pPr algn="ctr"/>
            <a:r>
              <a:rPr lang="en-US" altLang="ja-JP" dirty="0" smtClean="0"/>
              <a:t>69</a:t>
            </a:r>
            <a:endParaRPr kumimoji="1" lang="ja-JP" altLang="en-US" dirty="0"/>
          </a:p>
        </p:txBody>
      </p:sp>
      <p:sp>
        <p:nvSpPr>
          <p:cNvPr id="34" name="テキスト ボックス 33"/>
          <p:cNvSpPr txBox="1"/>
          <p:nvPr/>
        </p:nvSpPr>
        <p:spPr>
          <a:xfrm>
            <a:off x="6587083" y="4333796"/>
            <a:ext cx="576210" cy="369332"/>
          </a:xfrm>
          <a:prstGeom prst="rect">
            <a:avLst/>
          </a:prstGeom>
          <a:noFill/>
        </p:spPr>
        <p:txBody>
          <a:bodyPr wrap="square" rtlCol="0">
            <a:spAutoFit/>
          </a:bodyPr>
          <a:lstStyle/>
          <a:p>
            <a:pPr algn="ctr"/>
            <a:r>
              <a:rPr kumimoji="1" lang="en-US" altLang="ja-JP" dirty="0" smtClean="0"/>
              <a:t>57</a:t>
            </a:r>
            <a:endParaRPr kumimoji="1" lang="ja-JP" altLang="en-US" dirty="0"/>
          </a:p>
        </p:txBody>
      </p:sp>
      <p:sp>
        <p:nvSpPr>
          <p:cNvPr id="35" name="テキスト ボックス 34"/>
          <p:cNvSpPr txBox="1"/>
          <p:nvPr/>
        </p:nvSpPr>
        <p:spPr>
          <a:xfrm>
            <a:off x="3608984" y="5063237"/>
            <a:ext cx="1920700" cy="369332"/>
          </a:xfrm>
          <a:prstGeom prst="rect">
            <a:avLst/>
          </a:prstGeom>
          <a:noFill/>
          <a:ln>
            <a:solidFill>
              <a:schemeClr val="bg1">
                <a:lumMod val="75000"/>
              </a:schemeClr>
            </a:solidFill>
          </a:ln>
        </p:spPr>
        <p:txBody>
          <a:bodyPr wrap="square" rtlCol="0">
            <a:spAutoFit/>
          </a:bodyPr>
          <a:lstStyle/>
          <a:p>
            <a:pPr algn="ctr"/>
            <a:r>
              <a:rPr lang="en-US" altLang="ja-JP" dirty="0" smtClean="0">
                <a:cs typeface="Times New Roman" pitchFamily="18" charset="0"/>
              </a:rPr>
              <a:t>Orbit Number</a:t>
            </a:r>
            <a:endParaRPr kumimoji="1" lang="ja-JP" altLang="en-US" dirty="0">
              <a:cs typeface="Times New Roman" pitchFamily="18" charset="0"/>
            </a:endParaRPr>
          </a:p>
        </p:txBody>
      </p:sp>
      <p:cxnSp>
        <p:nvCxnSpPr>
          <p:cNvPr id="37" name="直線矢印コネクタ 36"/>
          <p:cNvCxnSpPr/>
          <p:nvPr/>
        </p:nvCxnSpPr>
        <p:spPr>
          <a:xfrm flipH="1">
            <a:off x="7033260" y="3810000"/>
            <a:ext cx="577215" cy="655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7524769" y="3426718"/>
            <a:ext cx="1500198" cy="523220"/>
          </a:xfrm>
          <a:prstGeom prst="rect">
            <a:avLst/>
          </a:prstGeom>
          <a:noFill/>
        </p:spPr>
        <p:txBody>
          <a:bodyPr wrap="square" rtlCol="0">
            <a:spAutoFit/>
          </a:bodyPr>
          <a:lstStyle/>
          <a:p>
            <a:r>
              <a:rPr lang="ja-JP" altLang="en-US" sz="1400" dirty="0" smtClean="0"/>
              <a:t>風速の推定が</a:t>
            </a:r>
            <a:r>
              <a:rPr lang="en-US" altLang="ja-JP" sz="1400" dirty="0" smtClean="0"/>
              <a:t/>
            </a:r>
            <a:br>
              <a:rPr lang="en-US" altLang="ja-JP" sz="1400" dirty="0" smtClean="0"/>
            </a:br>
            <a:r>
              <a:rPr lang="ja-JP" altLang="en-US" sz="1400" dirty="0" smtClean="0"/>
              <a:t>行えた軌道数</a:t>
            </a:r>
            <a:endParaRPr kumimoji="1" lang="ja-JP" altLang="en-US" sz="1400" dirty="0"/>
          </a:p>
        </p:txBody>
      </p:sp>
      <p:sp>
        <p:nvSpPr>
          <p:cNvPr id="39" name="角丸四角形 38"/>
          <p:cNvSpPr/>
          <p:nvPr/>
        </p:nvSpPr>
        <p:spPr>
          <a:xfrm>
            <a:off x="7661087" y="4356282"/>
            <a:ext cx="312963" cy="4130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40" name="角丸四角形 39"/>
          <p:cNvSpPr/>
          <p:nvPr/>
        </p:nvSpPr>
        <p:spPr>
          <a:xfrm>
            <a:off x="8037909" y="4356282"/>
            <a:ext cx="162764" cy="4130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41" name="テキスト ボックス 40"/>
          <p:cNvSpPr txBox="1"/>
          <p:nvPr/>
        </p:nvSpPr>
        <p:spPr>
          <a:xfrm>
            <a:off x="7407340" y="4764733"/>
            <a:ext cx="672245" cy="338554"/>
          </a:xfrm>
          <a:prstGeom prst="rect">
            <a:avLst/>
          </a:prstGeom>
          <a:noFill/>
        </p:spPr>
        <p:txBody>
          <a:bodyPr wrap="square" rtlCol="0">
            <a:spAutoFit/>
          </a:bodyPr>
          <a:lstStyle/>
          <a:p>
            <a:pPr algn="ctr"/>
            <a:r>
              <a:rPr lang="en-US" altLang="ja-JP" sz="1600" dirty="0" smtClean="0"/>
              <a:t>1320</a:t>
            </a:r>
            <a:endParaRPr kumimoji="1" lang="ja-JP" altLang="en-US" sz="1600" dirty="0"/>
          </a:p>
        </p:txBody>
      </p:sp>
      <p:sp>
        <p:nvSpPr>
          <p:cNvPr id="42" name="テキスト ボックス 41"/>
          <p:cNvSpPr txBox="1"/>
          <p:nvPr/>
        </p:nvSpPr>
        <p:spPr>
          <a:xfrm>
            <a:off x="7826445" y="4764733"/>
            <a:ext cx="768280" cy="338554"/>
          </a:xfrm>
          <a:prstGeom prst="rect">
            <a:avLst/>
          </a:prstGeom>
          <a:noFill/>
        </p:spPr>
        <p:txBody>
          <a:bodyPr wrap="square" rtlCol="0">
            <a:spAutoFit/>
          </a:bodyPr>
          <a:lstStyle/>
          <a:p>
            <a:pPr algn="ctr"/>
            <a:r>
              <a:rPr kumimoji="1" lang="en-US" altLang="ja-JP" sz="1600" dirty="0" smtClean="0"/>
              <a:t>1420</a:t>
            </a:r>
            <a:endParaRPr kumimoji="1" lang="ja-JP" altLang="en-US" sz="1600" dirty="0"/>
          </a:p>
        </p:txBody>
      </p:sp>
      <p:sp>
        <p:nvSpPr>
          <p:cNvPr id="43" name="テキスト ボックス 42"/>
          <p:cNvSpPr txBox="1"/>
          <p:nvPr/>
        </p:nvSpPr>
        <p:spPr>
          <a:xfrm>
            <a:off x="7683568" y="4340637"/>
            <a:ext cx="576210" cy="369332"/>
          </a:xfrm>
          <a:prstGeom prst="rect">
            <a:avLst/>
          </a:prstGeom>
          <a:noFill/>
        </p:spPr>
        <p:txBody>
          <a:bodyPr wrap="square" rtlCol="0">
            <a:spAutoFit/>
          </a:bodyPr>
          <a:lstStyle/>
          <a:p>
            <a:pPr algn="ctr"/>
            <a:r>
              <a:rPr lang="en-US" altLang="ja-JP" dirty="0" smtClean="0"/>
              <a:t>62</a:t>
            </a:r>
            <a:endParaRPr kumimoji="1" lang="ja-JP" altLang="en-US" dirty="0"/>
          </a:p>
        </p:txBody>
      </p:sp>
      <p:sp>
        <p:nvSpPr>
          <p:cNvPr id="47" name="スライド番号プレースホルダ 46"/>
          <p:cNvSpPr>
            <a:spLocks noGrp="1"/>
          </p:cNvSpPr>
          <p:nvPr>
            <p:ph type="sldNum" sz="quarter" idx="12"/>
          </p:nvPr>
        </p:nvSpPr>
        <p:spPr/>
        <p:txBody>
          <a:bodyPr/>
          <a:lstStyle/>
          <a:p>
            <a:fld id="{9163F299-54B5-4040-A42A-C2311B63FC6C}" type="slidenum">
              <a:rPr kumimoji="1" lang="ja-JP" altLang="en-US" smtClean="0"/>
              <a:pPr/>
              <a:t>20</a:t>
            </a:fld>
            <a:endParaRPr kumimoji="1" lang="ja-JP" altLang="en-US"/>
          </a:p>
        </p:txBody>
      </p:sp>
      <p:pic>
        <p:nvPicPr>
          <p:cNvPr id="48" name="Picture 6" descr="venusx"/>
          <p:cNvPicPr>
            <a:picLocks noChangeAspect="1" noChangeArrowheads="1"/>
          </p:cNvPicPr>
          <p:nvPr/>
        </p:nvPicPr>
        <p:blipFill>
          <a:blip r:embed="rId2" cstate="print"/>
          <a:srcRect b="5254"/>
          <a:stretch>
            <a:fillRect/>
          </a:stretch>
        </p:blipFill>
        <p:spPr bwMode="auto">
          <a:xfrm>
            <a:off x="1047234" y="1025446"/>
            <a:ext cx="2946045" cy="2206557"/>
          </a:xfrm>
          <a:prstGeom prst="rect">
            <a:avLst/>
          </a:prstGeom>
          <a:noFill/>
          <a:ln>
            <a:noFill/>
          </a:ln>
          <a:effectLst>
            <a:outerShdw blurRad="107950" dist="12700" dir="5400000" algn="ctr">
              <a:srgbClr val="000000"/>
            </a:outerShdw>
            <a:softEdge rad="12700"/>
          </a:effectLst>
        </p:spPr>
      </p:pic>
      <p:pic>
        <p:nvPicPr>
          <p:cNvPr id="49" name="Picture 8" descr="vmc05_xxl"/>
          <p:cNvPicPr>
            <a:picLocks noChangeAspect="1" noChangeArrowheads="1"/>
          </p:cNvPicPr>
          <p:nvPr/>
        </p:nvPicPr>
        <p:blipFill>
          <a:blip r:embed="rId3" cstate="print"/>
          <a:srcRect/>
          <a:stretch>
            <a:fillRect/>
          </a:stretch>
        </p:blipFill>
        <p:spPr bwMode="auto">
          <a:xfrm>
            <a:off x="4945417" y="1012481"/>
            <a:ext cx="2738582" cy="2168722"/>
          </a:xfrm>
          <a:prstGeom prst="rect">
            <a:avLst/>
          </a:prstGeom>
          <a:noFill/>
          <a:ln>
            <a:noFill/>
          </a:ln>
          <a:effectLst>
            <a:outerShdw blurRad="107950" dist="12700" dir="5400000" algn="ctr">
              <a:srgbClr val="000000"/>
            </a:outerShdw>
            <a:softEdge rad="12700"/>
          </a:effectLst>
        </p:spPr>
      </p:pic>
      <p:sp>
        <p:nvSpPr>
          <p:cNvPr id="50" name="正方形/長方形 49"/>
          <p:cNvSpPr/>
          <p:nvPr/>
        </p:nvSpPr>
        <p:spPr>
          <a:xfrm>
            <a:off x="304799" y="204765"/>
            <a:ext cx="8524875" cy="496161"/>
          </a:xfrm>
          <a:prstGeom prst="rect">
            <a:avLst/>
          </a:prstGeom>
        </p:spPr>
        <p:txBody>
          <a:bodyPr wrap="square">
            <a:spAutoFit/>
          </a:bodyPr>
          <a:lstStyle/>
          <a:p>
            <a:pPr marL="342900" indent="-342900" algn="ctr">
              <a:lnSpc>
                <a:spcPct val="80000"/>
              </a:lnSpc>
              <a:spcBef>
                <a:spcPct val="20000"/>
              </a:spcBef>
            </a:pPr>
            <a:r>
              <a:rPr lang="en-US" altLang="ja-JP" sz="3200" dirty="0" smtClean="0"/>
              <a:t>Venus Express / Venus Monitoring Camera (VMC)</a:t>
            </a:r>
            <a:endParaRPr lang="en-US" altLang="ja-JP" sz="3200" dirty="0"/>
          </a:p>
        </p:txBody>
      </p:sp>
      <p:sp>
        <p:nvSpPr>
          <p:cNvPr id="45" name="テキスト ボックス 44"/>
          <p:cNvSpPr txBox="1"/>
          <p:nvPr/>
        </p:nvSpPr>
        <p:spPr>
          <a:xfrm>
            <a:off x="209550" y="3955800"/>
            <a:ext cx="1276350" cy="400110"/>
          </a:xfrm>
          <a:prstGeom prst="rect">
            <a:avLst/>
          </a:prstGeom>
          <a:noFill/>
        </p:spPr>
        <p:txBody>
          <a:bodyPr wrap="square" rtlCol="0">
            <a:spAutoFit/>
          </a:bodyPr>
          <a:lstStyle/>
          <a:p>
            <a:pPr algn="ctr"/>
            <a:r>
              <a:rPr kumimoji="1" lang="en-US" altLang="ja-JP" sz="2000" dirty="0" smtClean="0">
                <a:solidFill>
                  <a:srgbClr val="0070C0"/>
                </a:solidFill>
              </a:rPr>
              <a:t>Epoch 1</a:t>
            </a:r>
            <a:endParaRPr kumimoji="1" lang="ja-JP" altLang="en-US" sz="2000" dirty="0">
              <a:solidFill>
                <a:srgbClr val="0070C0"/>
              </a:solidFill>
            </a:endParaRPr>
          </a:p>
        </p:txBody>
      </p:sp>
      <p:sp>
        <p:nvSpPr>
          <p:cNvPr id="46" name="テキスト ボックス 45"/>
          <p:cNvSpPr txBox="1"/>
          <p:nvPr/>
        </p:nvSpPr>
        <p:spPr>
          <a:xfrm>
            <a:off x="1238250" y="3955800"/>
            <a:ext cx="1276350" cy="400110"/>
          </a:xfrm>
          <a:prstGeom prst="rect">
            <a:avLst/>
          </a:prstGeom>
          <a:noFill/>
        </p:spPr>
        <p:txBody>
          <a:bodyPr wrap="square" rtlCol="0">
            <a:spAutoFit/>
          </a:bodyPr>
          <a:lstStyle/>
          <a:p>
            <a:pPr algn="ctr"/>
            <a:r>
              <a:rPr kumimoji="1" lang="en-US" altLang="ja-JP" sz="2000" dirty="0" smtClean="0">
                <a:solidFill>
                  <a:srgbClr val="0070C0"/>
                </a:solidFill>
              </a:rPr>
              <a:t>E. 2</a:t>
            </a:r>
            <a:endParaRPr kumimoji="1" lang="ja-JP" altLang="en-US" sz="2000" dirty="0">
              <a:solidFill>
                <a:srgbClr val="0070C0"/>
              </a:solidFill>
            </a:endParaRPr>
          </a:p>
        </p:txBody>
      </p:sp>
      <p:sp>
        <p:nvSpPr>
          <p:cNvPr id="52" name="テキスト ボックス 51"/>
          <p:cNvSpPr txBox="1"/>
          <p:nvPr/>
        </p:nvSpPr>
        <p:spPr>
          <a:xfrm>
            <a:off x="2333625" y="3955800"/>
            <a:ext cx="1276350" cy="400110"/>
          </a:xfrm>
          <a:prstGeom prst="rect">
            <a:avLst/>
          </a:prstGeom>
          <a:noFill/>
        </p:spPr>
        <p:txBody>
          <a:bodyPr wrap="square" rtlCol="0">
            <a:spAutoFit/>
          </a:bodyPr>
          <a:lstStyle/>
          <a:p>
            <a:pPr algn="ctr"/>
            <a:r>
              <a:rPr kumimoji="1" lang="en-US" altLang="ja-JP" sz="2000" dirty="0" smtClean="0">
                <a:solidFill>
                  <a:srgbClr val="0070C0"/>
                </a:solidFill>
              </a:rPr>
              <a:t>E. 3</a:t>
            </a:r>
            <a:endParaRPr kumimoji="1" lang="ja-JP" altLang="en-US" sz="2000" dirty="0">
              <a:solidFill>
                <a:srgbClr val="0070C0"/>
              </a:solidFill>
            </a:endParaRPr>
          </a:p>
        </p:txBody>
      </p:sp>
      <p:sp>
        <p:nvSpPr>
          <p:cNvPr id="53" name="テキスト ボックス 52"/>
          <p:cNvSpPr txBox="1"/>
          <p:nvPr/>
        </p:nvSpPr>
        <p:spPr>
          <a:xfrm>
            <a:off x="3648075" y="3955800"/>
            <a:ext cx="1276350" cy="400110"/>
          </a:xfrm>
          <a:prstGeom prst="rect">
            <a:avLst/>
          </a:prstGeom>
          <a:noFill/>
        </p:spPr>
        <p:txBody>
          <a:bodyPr wrap="square" rtlCol="0">
            <a:spAutoFit/>
          </a:bodyPr>
          <a:lstStyle/>
          <a:p>
            <a:pPr algn="ctr"/>
            <a:r>
              <a:rPr kumimoji="1" lang="en-US" altLang="ja-JP" sz="2000" dirty="0" smtClean="0">
                <a:solidFill>
                  <a:srgbClr val="0070C0"/>
                </a:solidFill>
              </a:rPr>
              <a:t>E. 4</a:t>
            </a:r>
            <a:endParaRPr kumimoji="1" lang="ja-JP" altLang="en-US" sz="2000" dirty="0">
              <a:solidFill>
                <a:srgbClr val="0070C0"/>
              </a:solidFill>
            </a:endParaRPr>
          </a:p>
        </p:txBody>
      </p:sp>
      <p:sp>
        <p:nvSpPr>
          <p:cNvPr id="54" name="テキスト ボックス 53"/>
          <p:cNvSpPr txBox="1"/>
          <p:nvPr/>
        </p:nvSpPr>
        <p:spPr>
          <a:xfrm>
            <a:off x="4962525" y="3955800"/>
            <a:ext cx="1276350" cy="400110"/>
          </a:xfrm>
          <a:prstGeom prst="rect">
            <a:avLst/>
          </a:prstGeom>
          <a:noFill/>
        </p:spPr>
        <p:txBody>
          <a:bodyPr wrap="square" rtlCol="0">
            <a:spAutoFit/>
          </a:bodyPr>
          <a:lstStyle/>
          <a:p>
            <a:pPr algn="ctr"/>
            <a:r>
              <a:rPr kumimoji="1" lang="en-US" altLang="ja-JP" sz="2000" dirty="0" smtClean="0">
                <a:solidFill>
                  <a:srgbClr val="0070C0"/>
                </a:solidFill>
              </a:rPr>
              <a:t>E. 5</a:t>
            </a:r>
            <a:endParaRPr kumimoji="1" lang="ja-JP" altLang="en-US" sz="2000" dirty="0">
              <a:solidFill>
                <a:srgbClr val="0070C0"/>
              </a:solidFill>
            </a:endParaRPr>
          </a:p>
        </p:txBody>
      </p:sp>
      <p:sp>
        <p:nvSpPr>
          <p:cNvPr id="55" name="テキスト ボックス 54"/>
          <p:cNvSpPr txBox="1"/>
          <p:nvPr/>
        </p:nvSpPr>
        <p:spPr>
          <a:xfrm>
            <a:off x="6181725" y="3955800"/>
            <a:ext cx="1276350" cy="400110"/>
          </a:xfrm>
          <a:prstGeom prst="rect">
            <a:avLst/>
          </a:prstGeom>
          <a:noFill/>
        </p:spPr>
        <p:txBody>
          <a:bodyPr wrap="square" rtlCol="0">
            <a:spAutoFit/>
          </a:bodyPr>
          <a:lstStyle/>
          <a:p>
            <a:pPr algn="ctr"/>
            <a:r>
              <a:rPr kumimoji="1" lang="en-US" altLang="ja-JP" sz="2000" dirty="0" smtClean="0">
                <a:solidFill>
                  <a:srgbClr val="0070C0"/>
                </a:solidFill>
              </a:rPr>
              <a:t>E. 6</a:t>
            </a:r>
            <a:endParaRPr kumimoji="1" lang="ja-JP" altLang="en-US" sz="2000" dirty="0">
              <a:solidFill>
                <a:srgbClr val="0070C0"/>
              </a:solidFill>
            </a:endParaRPr>
          </a:p>
        </p:txBody>
      </p:sp>
      <p:sp>
        <p:nvSpPr>
          <p:cNvPr id="56" name="テキスト ボックス 55"/>
          <p:cNvSpPr txBox="1"/>
          <p:nvPr/>
        </p:nvSpPr>
        <p:spPr>
          <a:xfrm>
            <a:off x="7353300" y="3955800"/>
            <a:ext cx="1276350" cy="400110"/>
          </a:xfrm>
          <a:prstGeom prst="rect">
            <a:avLst/>
          </a:prstGeom>
          <a:noFill/>
        </p:spPr>
        <p:txBody>
          <a:bodyPr wrap="square" rtlCol="0">
            <a:spAutoFit/>
          </a:bodyPr>
          <a:lstStyle/>
          <a:p>
            <a:pPr algn="ctr"/>
            <a:r>
              <a:rPr kumimoji="1" lang="en-US" altLang="ja-JP" sz="2000" dirty="0" smtClean="0">
                <a:solidFill>
                  <a:srgbClr val="0070C0"/>
                </a:solidFill>
              </a:rPr>
              <a:t>E. 7</a:t>
            </a:r>
            <a:endParaRPr kumimoji="1" lang="ja-JP" altLang="en-US" sz="2000" dirty="0">
              <a:solidFill>
                <a:srgbClr val="0070C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2" descr="C:\work\Tasks\Presentations\STP\20110922_Hongo\png\図2_18.png"/>
          <p:cNvPicPr>
            <a:picLocks noChangeAspect="1" noChangeArrowheads="1"/>
          </p:cNvPicPr>
          <p:nvPr/>
        </p:nvPicPr>
        <p:blipFill>
          <a:blip r:embed="rId2" cstate="print"/>
          <a:srcRect/>
          <a:stretch>
            <a:fillRect/>
          </a:stretch>
        </p:blipFill>
        <p:spPr bwMode="auto">
          <a:xfrm>
            <a:off x="4388377" y="3314699"/>
            <a:ext cx="4755623" cy="3543301"/>
          </a:xfrm>
          <a:prstGeom prst="rect">
            <a:avLst/>
          </a:prstGeom>
          <a:noFill/>
        </p:spPr>
      </p:pic>
      <p:sp>
        <p:nvSpPr>
          <p:cNvPr id="39" name="スライド番号プレースホルダ 38"/>
          <p:cNvSpPr>
            <a:spLocks noGrp="1"/>
          </p:cNvSpPr>
          <p:nvPr>
            <p:ph type="sldNum" sz="quarter" idx="12"/>
          </p:nvPr>
        </p:nvSpPr>
        <p:spPr/>
        <p:txBody>
          <a:bodyPr/>
          <a:lstStyle/>
          <a:p>
            <a:fld id="{54008F68-07BC-429D-B890-8D049EF253F1}" type="slidenum">
              <a:rPr kumimoji="1" lang="ja-JP" altLang="en-US" smtClean="0"/>
              <a:pPr/>
              <a:t>21</a:t>
            </a:fld>
            <a:endParaRPr kumimoji="1" lang="ja-JP" altLang="en-US"/>
          </a:p>
        </p:txBody>
      </p:sp>
      <p:sp>
        <p:nvSpPr>
          <p:cNvPr id="40" name="テキスト ボックス 39"/>
          <p:cNvSpPr txBox="1"/>
          <p:nvPr/>
        </p:nvSpPr>
        <p:spPr>
          <a:xfrm>
            <a:off x="180975" y="191447"/>
            <a:ext cx="4162425" cy="523220"/>
          </a:xfrm>
          <a:prstGeom prst="rect">
            <a:avLst/>
          </a:prstGeom>
          <a:noFill/>
          <a:ln>
            <a:noFill/>
          </a:ln>
          <a:effectLst/>
        </p:spPr>
        <p:txBody>
          <a:bodyPr wrap="square" rtlCol="0">
            <a:spAutoFit/>
          </a:bodyPr>
          <a:lstStyle/>
          <a:p>
            <a:pPr algn="ctr"/>
            <a:r>
              <a:rPr kumimoji="1" lang="ja-JP" altLang="en-US" sz="2800" dirty="0" smtClean="0"/>
              <a:t>風速の時間変化を調べる</a:t>
            </a:r>
            <a:endParaRPr kumimoji="1" lang="ja-JP" altLang="en-US" sz="2800" dirty="0"/>
          </a:p>
        </p:txBody>
      </p:sp>
      <p:sp>
        <p:nvSpPr>
          <p:cNvPr id="41" name="テキスト ボックス 40"/>
          <p:cNvSpPr txBox="1"/>
          <p:nvPr/>
        </p:nvSpPr>
        <p:spPr>
          <a:xfrm>
            <a:off x="202268" y="807403"/>
            <a:ext cx="3579158" cy="369332"/>
          </a:xfrm>
          <a:prstGeom prst="rect">
            <a:avLst/>
          </a:prstGeom>
          <a:noFill/>
          <a:ln>
            <a:noFill/>
          </a:ln>
        </p:spPr>
        <p:txBody>
          <a:bodyPr wrap="square" rtlCol="0">
            <a:spAutoFit/>
          </a:bodyPr>
          <a:lstStyle/>
          <a:p>
            <a:r>
              <a:rPr kumimoji="1" lang="ja-JP" altLang="en-US" dirty="0" smtClean="0">
                <a:solidFill>
                  <a:srgbClr val="FF0000"/>
                </a:solidFill>
              </a:rPr>
              <a:t>地域依存成分と時間変動</a:t>
            </a:r>
            <a:r>
              <a:rPr lang="ja-JP" altLang="en-US" dirty="0" smtClean="0">
                <a:solidFill>
                  <a:srgbClr val="FF0000"/>
                </a:solidFill>
              </a:rPr>
              <a:t>の</a:t>
            </a:r>
            <a:r>
              <a:rPr kumimoji="1" lang="ja-JP" altLang="en-US" dirty="0" smtClean="0">
                <a:solidFill>
                  <a:srgbClr val="FF0000"/>
                </a:solidFill>
              </a:rPr>
              <a:t>分離</a:t>
            </a:r>
            <a:endParaRPr kumimoji="1" lang="ja-JP" altLang="en-US" dirty="0">
              <a:solidFill>
                <a:srgbClr val="FF0000"/>
              </a:solidFill>
            </a:endParaRPr>
          </a:p>
        </p:txBody>
      </p:sp>
      <p:pic>
        <p:nvPicPr>
          <p:cNvPr id="9218" name="Picture 2" descr="C:\work\Tasks\Presentations\STP\20110922_Hongo\png\ppt1.png"/>
          <p:cNvPicPr>
            <a:picLocks noChangeAspect="1" noChangeArrowheads="1"/>
          </p:cNvPicPr>
          <p:nvPr/>
        </p:nvPicPr>
        <p:blipFill>
          <a:blip r:embed="rId3" cstate="print"/>
          <a:srcRect/>
          <a:stretch>
            <a:fillRect/>
          </a:stretch>
        </p:blipFill>
        <p:spPr bwMode="auto">
          <a:xfrm>
            <a:off x="4643719" y="161365"/>
            <a:ext cx="4386503" cy="3252508"/>
          </a:xfrm>
          <a:prstGeom prst="rect">
            <a:avLst/>
          </a:prstGeom>
          <a:noFill/>
        </p:spPr>
      </p:pic>
      <p:sp>
        <p:nvSpPr>
          <p:cNvPr id="45" name="右矢印 44"/>
          <p:cNvSpPr/>
          <p:nvPr/>
        </p:nvSpPr>
        <p:spPr>
          <a:xfrm rot="875001">
            <a:off x="5306846" y="4717115"/>
            <a:ext cx="3609975" cy="628650"/>
          </a:xfrm>
          <a:prstGeom prst="rightArrow">
            <a:avLst>
              <a:gd name="adj1" fmla="val 50000"/>
              <a:gd name="adj2" fmla="val 139394"/>
            </a:avLst>
          </a:prstGeom>
          <a:solidFill>
            <a:srgbClr val="00B0F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384919" y="4713567"/>
            <a:ext cx="3729881" cy="923330"/>
          </a:xfrm>
          <a:prstGeom prst="rect">
            <a:avLst/>
          </a:prstGeom>
          <a:noFill/>
        </p:spPr>
        <p:txBody>
          <a:bodyPr wrap="square" rtlCol="0">
            <a:spAutoFit/>
          </a:bodyPr>
          <a:lstStyle/>
          <a:p>
            <a:r>
              <a:rPr kumimoji="1" lang="en-US" altLang="ja-JP" dirty="0" smtClean="0"/>
              <a:t>&lt;Epoch 4&gt;</a:t>
            </a:r>
          </a:p>
          <a:p>
            <a:r>
              <a:rPr kumimoji="1" lang="ja-JP" altLang="en-US" dirty="0" smtClean="0"/>
              <a:t>振幅</a:t>
            </a:r>
            <a:r>
              <a:rPr kumimoji="1" lang="en-US" altLang="ja-JP" dirty="0" smtClean="0"/>
              <a:t>~10 m s</a:t>
            </a:r>
            <a:r>
              <a:rPr kumimoji="1" lang="en-US" altLang="ja-JP" baseline="30000" dirty="0" smtClean="0"/>
              <a:t>-1</a:t>
            </a:r>
            <a:r>
              <a:rPr kumimoji="1" lang="ja-JP" altLang="en-US" dirty="0" smtClean="0"/>
              <a:t>の約</a:t>
            </a:r>
            <a:r>
              <a:rPr kumimoji="1" lang="en-US" altLang="ja-JP" dirty="0" smtClean="0"/>
              <a:t>5</a:t>
            </a:r>
            <a:r>
              <a:rPr kumimoji="1" lang="ja-JP" altLang="en-US" dirty="0" smtClean="0"/>
              <a:t>日周期の変動</a:t>
            </a:r>
            <a:endParaRPr kumimoji="1" lang="en-US" altLang="ja-JP" dirty="0" smtClean="0"/>
          </a:p>
          <a:p>
            <a:r>
              <a:rPr lang="ja-JP" altLang="en-US" dirty="0" smtClean="0"/>
              <a:t>期間を通して減速するトレンド</a:t>
            </a:r>
          </a:p>
        </p:txBody>
      </p:sp>
      <p:sp>
        <p:nvSpPr>
          <p:cNvPr id="52" name="テキスト ボックス 51"/>
          <p:cNvSpPr txBox="1"/>
          <p:nvPr/>
        </p:nvSpPr>
        <p:spPr>
          <a:xfrm>
            <a:off x="257173" y="4149351"/>
            <a:ext cx="2198159" cy="400110"/>
          </a:xfrm>
          <a:prstGeom prst="rect">
            <a:avLst/>
          </a:prstGeom>
          <a:noFill/>
          <a:ln>
            <a:noFill/>
          </a:ln>
        </p:spPr>
        <p:txBody>
          <a:bodyPr wrap="square" rtlCol="0">
            <a:spAutoFit/>
          </a:bodyPr>
          <a:lstStyle/>
          <a:p>
            <a:r>
              <a:rPr lang="ja-JP" altLang="en-US" sz="2000" dirty="0" smtClean="0">
                <a:solidFill>
                  <a:srgbClr val="00B0F0"/>
                </a:solidFill>
              </a:rPr>
              <a:t>得られた風速例</a:t>
            </a:r>
            <a:endParaRPr kumimoji="1" lang="ja-JP" altLang="en-US" sz="2000" dirty="0">
              <a:solidFill>
                <a:srgbClr val="00B0F0"/>
              </a:solidFill>
            </a:endParaRPr>
          </a:p>
        </p:txBody>
      </p:sp>
      <p:sp>
        <p:nvSpPr>
          <p:cNvPr id="55" name="テキスト ボックス 54"/>
          <p:cNvSpPr txBox="1"/>
          <p:nvPr/>
        </p:nvSpPr>
        <p:spPr>
          <a:xfrm>
            <a:off x="3467100" y="6399118"/>
            <a:ext cx="2661958" cy="307777"/>
          </a:xfrm>
          <a:prstGeom prst="rect">
            <a:avLst/>
          </a:prstGeom>
          <a:noFill/>
        </p:spPr>
        <p:txBody>
          <a:bodyPr wrap="square" rtlCol="0">
            <a:spAutoFit/>
          </a:bodyPr>
          <a:lstStyle/>
          <a:p>
            <a:pPr algn="ctr"/>
            <a:r>
              <a:rPr lang="ja-JP" altLang="en-US" sz="1400" dirty="0" smtClean="0"/>
              <a:t>誤差は標準誤差により算出</a:t>
            </a:r>
            <a:endParaRPr kumimoji="1" lang="ja-JP" altLang="en-US" sz="1400" dirty="0"/>
          </a:p>
        </p:txBody>
      </p:sp>
      <p:sp>
        <p:nvSpPr>
          <p:cNvPr id="56" name="テキスト ボックス 55"/>
          <p:cNvSpPr txBox="1"/>
          <p:nvPr/>
        </p:nvSpPr>
        <p:spPr>
          <a:xfrm>
            <a:off x="7602071" y="3872753"/>
            <a:ext cx="1093694" cy="369332"/>
          </a:xfrm>
          <a:prstGeom prst="rect">
            <a:avLst/>
          </a:prstGeom>
          <a:noFill/>
        </p:spPr>
        <p:txBody>
          <a:bodyPr wrap="square" rtlCol="0">
            <a:spAutoFit/>
          </a:bodyPr>
          <a:lstStyle/>
          <a:p>
            <a:r>
              <a:rPr kumimoji="1" lang="en-US" altLang="ja-JP" dirty="0" smtClean="0"/>
              <a:t>18˚S</a:t>
            </a:r>
            <a:endParaRPr kumimoji="1" lang="ja-JP" altLang="en-US" dirty="0"/>
          </a:p>
        </p:txBody>
      </p:sp>
      <p:sp>
        <p:nvSpPr>
          <p:cNvPr id="57" name="テキスト ボックス 56"/>
          <p:cNvSpPr txBox="1"/>
          <p:nvPr/>
        </p:nvSpPr>
        <p:spPr>
          <a:xfrm>
            <a:off x="152401" y="1257300"/>
            <a:ext cx="4619624" cy="1754326"/>
          </a:xfrm>
          <a:prstGeom prst="rect">
            <a:avLst/>
          </a:prstGeom>
          <a:noFill/>
        </p:spPr>
        <p:txBody>
          <a:bodyPr wrap="square" rtlCol="0">
            <a:spAutoFit/>
          </a:bodyPr>
          <a:lstStyle/>
          <a:p>
            <a:r>
              <a:rPr lang="ja-JP" altLang="en-US" sz="1600" dirty="0" smtClean="0"/>
              <a:t>・時間変動を得るには全球平均した風速が有効</a:t>
            </a:r>
            <a:endParaRPr lang="en-US" altLang="ja-JP" sz="1600" dirty="0" smtClean="0"/>
          </a:p>
          <a:p>
            <a:r>
              <a:rPr lang="ja-JP" altLang="en-US" sz="1600" dirty="0" smtClean="0"/>
              <a:t>　しかし昼面の風速分布しか観測されない</a:t>
            </a:r>
            <a:endParaRPr lang="en-US" altLang="ja-JP" sz="1600" dirty="0" smtClean="0"/>
          </a:p>
          <a:p>
            <a:endParaRPr lang="en-US" altLang="ja-JP" sz="1600" dirty="0" smtClean="0"/>
          </a:p>
          <a:p>
            <a:r>
              <a:rPr lang="ja-JP" altLang="en-US" sz="1600" dirty="0" smtClean="0"/>
              <a:t>・雲頂高度の風速分布には</a:t>
            </a:r>
            <a:r>
              <a:rPr kumimoji="1" lang="ja-JP" altLang="en-US" sz="1600" dirty="0" smtClean="0"/>
              <a:t>熱潮汐波に由来する</a:t>
            </a:r>
            <a:endParaRPr kumimoji="1" lang="en-US" altLang="ja-JP" sz="1600" dirty="0" smtClean="0"/>
          </a:p>
          <a:p>
            <a:r>
              <a:rPr lang="ja-JP" altLang="en-US" sz="1600" dirty="0" smtClean="0"/>
              <a:t>　</a:t>
            </a:r>
            <a:r>
              <a:rPr kumimoji="1" lang="ja-JP" altLang="en-US" sz="1600" dirty="0" smtClean="0"/>
              <a:t>ローカルタイム依存構造が存在</a:t>
            </a:r>
            <a:endParaRPr kumimoji="1" lang="en-US" altLang="ja-JP" sz="1600" dirty="0" smtClean="0"/>
          </a:p>
          <a:p>
            <a:pPr algn="r"/>
            <a:r>
              <a:rPr kumimoji="1" lang="en-US" altLang="ja-JP" sz="1200" dirty="0" smtClean="0"/>
              <a:t>[</a:t>
            </a:r>
            <a:r>
              <a:rPr kumimoji="1" lang="en-US" altLang="ja-JP" sz="1200" dirty="0" err="1" smtClean="0"/>
              <a:t>Limaye</a:t>
            </a:r>
            <a:r>
              <a:rPr lang="en-US" altLang="ja-JP" sz="1200" dirty="0" smtClean="0"/>
              <a:t>, 1988; </a:t>
            </a:r>
            <a:r>
              <a:rPr kumimoji="1" lang="en-US" altLang="ja-JP" sz="1200" dirty="0" smtClean="0"/>
              <a:t>Del </a:t>
            </a:r>
            <a:r>
              <a:rPr kumimoji="1" lang="en-US" altLang="ja-JP" sz="1200" dirty="0" err="1" smtClean="0"/>
              <a:t>Geni</a:t>
            </a:r>
            <a:r>
              <a:rPr lang="en-US" altLang="ja-JP" sz="1200" dirty="0" err="1" smtClean="0"/>
              <a:t>o</a:t>
            </a:r>
            <a:r>
              <a:rPr lang="en-US" altLang="ja-JP" sz="1200" dirty="0" smtClean="0"/>
              <a:t> &amp; </a:t>
            </a:r>
            <a:r>
              <a:rPr lang="en-US" altLang="ja-JP" sz="1200" dirty="0" err="1" smtClean="0"/>
              <a:t>Rossow</a:t>
            </a:r>
            <a:r>
              <a:rPr lang="en-US" altLang="ja-JP" sz="1200" dirty="0" smtClean="0"/>
              <a:t>, 1990; </a:t>
            </a:r>
            <a:r>
              <a:rPr lang="en-US" altLang="ja-JP" sz="1200" dirty="0" err="1" smtClean="0"/>
              <a:t>Moissl</a:t>
            </a:r>
            <a:r>
              <a:rPr lang="en-US" altLang="ja-JP" sz="1200" dirty="0" smtClean="0"/>
              <a:t> et al., 2009</a:t>
            </a:r>
            <a:r>
              <a:rPr kumimoji="1" lang="en-US" altLang="ja-JP" sz="1200" dirty="0" smtClean="0"/>
              <a:t>]</a:t>
            </a:r>
            <a:endParaRPr lang="en-US" altLang="ja-JP" sz="1600" dirty="0" smtClean="0"/>
          </a:p>
          <a:p>
            <a:r>
              <a:rPr lang="ja-JP" altLang="en-US" sz="1600" dirty="0" smtClean="0"/>
              <a:t>・振幅～</a:t>
            </a:r>
            <a:r>
              <a:rPr lang="en-US" altLang="ja-JP" sz="1600" dirty="0" smtClean="0"/>
              <a:t>10 m s</a:t>
            </a:r>
            <a:r>
              <a:rPr lang="en-US" altLang="ja-JP" sz="1600" baseline="30000" dirty="0" smtClean="0"/>
              <a:t> -1</a:t>
            </a:r>
            <a:r>
              <a:rPr lang="en-US" altLang="ja-JP" sz="1600" dirty="0" smtClean="0"/>
              <a:t> </a:t>
            </a:r>
            <a:r>
              <a:rPr lang="ja-JP" altLang="en-US" sz="1600" dirty="0" smtClean="0"/>
              <a:t>⇔日々の風速変動と同程度</a:t>
            </a:r>
            <a:endParaRPr lang="en-US" altLang="ja-JP" sz="1600" dirty="0" smtClean="0"/>
          </a:p>
        </p:txBody>
      </p:sp>
      <p:cxnSp>
        <p:nvCxnSpPr>
          <p:cNvPr id="59" name="直線矢印コネクタ 58"/>
          <p:cNvCxnSpPr/>
          <p:nvPr/>
        </p:nvCxnSpPr>
        <p:spPr>
          <a:xfrm>
            <a:off x="658283" y="3419476"/>
            <a:ext cx="876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1603374" y="3129491"/>
            <a:ext cx="3171826" cy="584775"/>
          </a:xfrm>
          <a:prstGeom prst="rect">
            <a:avLst/>
          </a:prstGeom>
          <a:noFill/>
        </p:spPr>
        <p:txBody>
          <a:bodyPr wrap="square" rtlCol="0">
            <a:spAutoFit/>
          </a:bodyPr>
          <a:lstStyle/>
          <a:p>
            <a:r>
              <a:rPr kumimoji="1" lang="ja-JP" altLang="en-US" sz="1600" dirty="0" smtClean="0"/>
              <a:t>特定の緯度・ローカルタイム領域に着目して時系列解析</a:t>
            </a:r>
            <a:endParaRPr kumimoji="1" lang="ja-JP" altLang="en-US" sz="16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work\Tasks\Presentations\STP\20110922_Hongo\png\fig1_sub_zon.png"/>
          <p:cNvPicPr>
            <a:picLocks noChangeAspect="1" noChangeArrowheads="1"/>
          </p:cNvPicPr>
          <p:nvPr/>
        </p:nvPicPr>
        <p:blipFill>
          <a:blip r:embed="rId2" cstate="print"/>
          <a:srcRect l="13080" t="852" r="4801" b="44734"/>
          <a:stretch>
            <a:fillRect/>
          </a:stretch>
        </p:blipFill>
        <p:spPr bwMode="auto">
          <a:xfrm>
            <a:off x="524934" y="647782"/>
            <a:ext cx="4334934" cy="5558285"/>
          </a:xfrm>
          <a:prstGeom prst="rect">
            <a:avLst/>
          </a:prstGeom>
          <a:noFill/>
        </p:spPr>
      </p:pic>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22</a:t>
            </a:fld>
            <a:endParaRPr kumimoji="1" lang="ja-JP" altLang="en-US"/>
          </a:p>
        </p:txBody>
      </p:sp>
      <p:sp>
        <p:nvSpPr>
          <p:cNvPr id="4" name="テキスト ボックス 3"/>
          <p:cNvSpPr txBox="1"/>
          <p:nvPr/>
        </p:nvSpPr>
        <p:spPr>
          <a:xfrm>
            <a:off x="1159931" y="97366"/>
            <a:ext cx="6807199" cy="584775"/>
          </a:xfrm>
          <a:prstGeom prst="rect">
            <a:avLst/>
          </a:prstGeom>
          <a:noFill/>
        </p:spPr>
        <p:txBody>
          <a:bodyPr wrap="square" rtlCol="0">
            <a:spAutoFit/>
          </a:bodyPr>
          <a:lstStyle/>
          <a:p>
            <a:pPr algn="ctr"/>
            <a:r>
              <a:rPr lang="ja-JP" altLang="en-US" sz="3200" dirty="0" smtClean="0"/>
              <a:t>東西風速の周期的な加速・減速現象</a:t>
            </a:r>
            <a:endParaRPr kumimoji="1" lang="ja-JP" altLang="en-US" sz="3200" dirty="0"/>
          </a:p>
        </p:txBody>
      </p:sp>
      <p:sp>
        <p:nvSpPr>
          <p:cNvPr id="37" name="テキスト ボックス 36"/>
          <p:cNvSpPr txBox="1"/>
          <p:nvPr/>
        </p:nvSpPr>
        <p:spPr>
          <a:xfrm>
            <a:off x="5109633" y="1924050"/>
            <a:ext cx="3724275" cy="3139321"/>
          </a:xfrm>
          <a:prstGeom prst="rect">
            <a:avLst/>
          </a:prstGeom>
          <a:noFill/>
        </p:spPr>
        <p:txBody>
          <a:bodyPr wrap="square" rtlCol="0">
            <a:spAutoFit/>
          </a:bodyPr>
          <a:lstStyle/>
          <a:p>
            <a:r>
              <a:rPr lang="ja-JP" altLang="en-US" dirty="0" smtClean="0"/>
              <a:t>・すべての</a:t>
            </a:r>
            <a:r>
              <a:rPr lang="en-US" altLang="ja-JP" dirty="0" smtClean="0"/>
              <a:t>Epoch</a:t>
            </a:r>
            <a:r>
              <a:rPr lang="ja-JP" altLang="en-US" dirty="0" smtClean="0"/>
              <a:t>に</a:t>
            </a:r>
            <a:r>
              <a:rPr lang="en-US" altLang="ja-JP" dirty="0" smtClean="0"/>
              <a:t>10 m s</a:t>
            </a:r>
            <a:r>
              <a:rPr lang="en-US" altLang="ja-JP" baseline="30000" dirty="0" smtClean="0"/>
              <a:t>-1</a:t>
            </a:r>
            <a:r>
              <a:rPr lang="ja-JP" altLang="en-US" dirty="0" smtClean="0"/>
              <a:t>程度の</a:t>
            </a:r>
            <a:endParaRPr lang="en-US" altLang="ja-JP" dirty="0" smtClean="0"/>
          </a:p>
          <a:p>
            <a:r>
              <a:rPr lang="ja-JP" altLang="en-US" dirty="0" smtClean="0"/>
              <a:t>　短周期変動</a:t>
            </a:r>
            <a:endParaRPr lang="en-US" altLang="ja-JP" dirty="0" smtClean="0"/>
          </a:p>
          <a:p>
            <a:endParaRPr kumimoji="1" lang="en-US" altLang="ja-JP" dirty="0" smtClean="0"/>
          </a:p>
          <a:p>
            <a:r>
              <a:rPr lang="ja-JP" altLang="en-US" dirty="0" smtClean="0"/>
              <a:t>・スムージングを施した風速に顕著な</a:t>
            </a:r>
            <a:endParaRPr lang="en-US" altLang="ja-JP" dirty="0" smtClean="0"/>
          </a:p>
          <a:p>
            <a:r>
              <a:rPr lang="ja-JP" altLang="en-US" dirty="0" smtClean="0"/>
              <a:t>　風速変化トレンドが存在</a:t>
            </a:r>
            <a:endParaRPr lang="en-US" altLang="ja-JP" dirty="0" smtClean="0"/>
          </a:p>
          <a:p>
            <a:endParaRPr lang="en-US" altLang="ja-JP" dirty="0" smtClean="0"/>
          </a:p>
          <a:p>
            <a:r>
              <a:rPr lang="ja-JP" altLang="en-US" dirty="0" smtClean="0"/>
              <a:t>・変動幅は</a:t>
            </a:r>
            <a:r>
              <a:rPr lang="en-US" altLang="ja-JP" dirty="0" smtClean="0"/>
              <a:t>20 m s</a:t>
            </a:r>
            <a:r>
              <a:rPr lang="en-US" altLang="ja-JP" baseline="30000" dirty="0" smtClean="0"/>
              <a:t>-1</a:t>
            </a:r>
            <a:r>
              <a:rPr lang="ja-JP" altLang="en-US" dirty="0" err="1" smtClean="0"/>
              <a:t>にも</a:t>
            </a:r>
            <a:r>
              <a:rPr lang="ja-JP" altLang="en-US" dirty="0" smtClean="0"/>
              <a:t>達する</a:t>
            </a:r>
            <a:endParaRPr lang="en-US" altLang="ja-JP" dirty="0" smtClean="0"/>
          </a:p>
          <a:p>
            <a:r>
              <a:rPr lang="ja-JP" altLang="en-US" dirty="0" smtClean="0"/>
              <a:t>　</a:t>
            </a:r>
            <a:r>
              <a:rPr lang="ja-JP" altLang="en-US" sz="1400" dirty="0" smtClean="0"/>
              <a:t>過去の観測では報告されていない</a:t>
            </a:r>
            <a:endParaRPr lang="en-US" altLang="ja-JP" dirty="0" smtClean="0"/>
          </a:p>
          <a:p>
            <a:r>
              <a:rPr lang="ja-JP" altLang="en-US" dirty="0" smtClean="0"/>
              <a:t>　</a:t>
            </a:r>
            <a:r>
              <a:rPr lang="ja-JP" altLang="en-US" sz="1400" dirty="0" smtClean="0"/>
              <a:t>解析する領域を絞ったことでより明らかに</a:t>
            </a:r>
            <a:endParaRPr lang="en-US" altLang="ja-JP" dirty="0" smtClean="0"/>
          </a:p>
          <a:p>
            <a:endParaRPr lang="en-US" altLang="ja-JP" dirty="0" smtClean="0"/>
          </a:p>
          <a:p>
            <a:r>
              <a:rPr lang="ja-JP" altLang="en-US" dirty="0" smtClean="0"/>
              <a:t>・加速・減速の繰り返しが見られる</a:t>
            </a:r>
            <a:endParaRPr lang="en-US" altLang="ja-JP" dirty="0" smtClean="0"/>
          </a:p>
        </p:txBody>
      </p:sp>
      <p:pic>
        <p:nvPicPr>
          <p:cNvPr id="3075" name="Picture 3" descr="C:\work\Tasks\Presentations\STP\20110922_Hongo\png\fig1_epoch.png"/>
          <p:cNvPicPr>
            <a:picLocks noChangeAspect="1" noChangeArrowheads="1"/>
          </p:cNvPicPr>
          <p:nvPr/>
        </p:nvPicPr>
        <p:blipFill>
          <a:blip r:embed="rId3" cstate="print"/>
          <a:srcRect l="16601" t="92100" r="9287" b="5387"/>
          <a:stretch>
            <a:fillRect/>
          </a:stretch>
        </p:blipFill>
        <p:spPr bwMode="auto">
          <a:xfrm>
            <a:off x="876866" y="6267824"/>
            <a:ext cx="3918387" cy="231342"/>
          </a:xfrm>
          <a:prstGeom prst="rect">
            <a:avLst/>
          </a:prstGeom>
          <a:noFill/>
        </p:spPr>
      </p:pic>
      <p:pic>
        <p:nvPicPr>
          <p:cNvPr id="6" name="Picture 3" descr="C:\work\Tasks\Presentations\STP\20110922_Hongo\png\fig1_epoch.png"/>
          <p:cNvPicPr>
            <a:picLocks noChangeAspect="1" noChangeArrowheads="1"/>
          </p:cNvPicPr>
          <p:nvPr/>
        </p:nvPicPr>
        <p:blipFill>
          <a:blip r:embed="rId3" cstate="print"/>
          <a:srcRect l="16601" t="95637" r="9287" b="1199"/>
          <a:stretch>
            <a:fillRect/>
          </a:stretch>
        </p:blipFill>
        <p:spPr bwMode="auto">
          <a:xfrm>
            <a:off x="742493" y="6482030"/>
            <a:ext cx="4117367" cy="291319"/>
          </a:xfrm>
          <a:prstGeom prst="rect">
            <a:avLst/>
          </a:prstGeom>
          <a:noFill/>
        </p:spPr>
      </p:pic>
      <p:grpSp>
        <p:nvGrpSpPr>
          <p:cNvPr id="32" name="グループ化 31"/>
          <p:cNvGrpSpPr/>
          <p:nvPr/>
        </p:nvGrpSpPr>
        <p:grpSpPr>
          <a:xfrm>
            <a:off x="1822075" y="1533447"/>
            <a:ext cx="1894792" cy="2450510"/>
            <a:chOff x="1895475" y="1390650"/>
            <a:chExt cx="2181225" cy="2724150"/>
          </a:xfrm>
        </p:grpSpPr>
        <p:grpSp>
          <p:nvGrpSpPr>
            <p:cNvPr id="30" name="グループ化 29"/>
            <p:cNvGrpSpPr/>
            <p:nvPr/>
          </p:nvGrpSpPr>
          <p:grpSpPr>
            <a:xfrm>
              <a:off x="1895475" y="1390650"/>
              <a:ext cx="2171700" cy="933450"/>
              <a:chOff x="1895475" y="1390650"/>
              <a:chExt cx="2171700" cy="933450"/>
            </a:xfrm>
          </p:grpSpPr>
          <p:cxnSp>
            <p:nvCxnSpPr>
              <p:cNvPr id="8" name="直線矢印コネクタ 7"/>
              <p:cNvCxnSpPr/>
              <p:nvPr/>
            </p:nvCxnSpPr>
            <p:spPr>
              <a:xfrm>
                <a:off x="1895475" y="1866900"/>
                <a:ext cx="200025" cy="40005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2419350" y="1504950"/>
                <a:ext cx="257175"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2743200" y="1866900"/>
                <a:ext cx="238125" cy="457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3190875" y="1428750"/>
                <a:ext cx="209550" cy="495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3409950" y="1838325"/>
                <a:ext cx="180975" cy="409575"/>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3810000" y="1390650"/>
                <a:ext cx="257175"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p:nvGrpSpPr>
          <p:grpSpPr>
            <a:xfrm>
              <a:off x="1905000" y="3181350"/>
              <a:ext cx="2171700" cy="933450"/>
              <a:chOff x="1905000" y="3181350"/>
              <a:chExt cx="2171700" cy="933450"/>
            </a:xfrm>
          </p:grpSpPr>
          <p:cxnSp>
            <p:nvCxnSpPr>
              <p:cNvPr id="24" name="直線矢印コネクタ 23"/>
              <p:cNvCxnSpPr/>
              <p:nvPr/>
            </p:nvCxnSpPr>
            <p:spPr>
              <a:xfrm>
                <a:off x="1905000" y="3657600"/>
                <a:ext cx="200025" cy="40005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2428875" y="3295650"/>
                <a:ext cx="257175"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2752725" y="3657600"/>
                <a:ext cx="238125" cy="457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3200400" y="3219450"/>
                <a:ext cx="209550" cy="495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3419475" y="3629025"/>
                <a:ext cx="180975" cy="409575"/>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3819525" y="3181350"/>
                <a:ext cx="257175"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34" name="直線コネクタ 33"/>
          <p:cNvCxnSpPr/>
          <p:nvPr/>
        </p:nvCxnSpPr>
        <p:spPr>
          <a:xfrm>
            <a:off x="3221349" y="5940261"/>
            <a:ext cx="48953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3728371" y="5777465"/>
            <a:ext cx="952851" cy="307777"/>
          </a:xfrm>
          <a:prstGeom prst="rect">
            <a:avLst/>
          </a:prstGeom>
          <a:noFill/>
        </p:spPr>
        <p:txBody>
          <a:bodyPr wrap="square" rtlCol="0">
            <a:spAutoFit/>
          </a:bodyPr>
          <a:lstStyle/>
          <a:p>
            <a:r>
              <a:rPr kumimoji="1" lang="en-US" altLang="ja-JP" sz="1400" dirty="0" smtClean="0"/>
              <a:t>Smoothed</a:t>
            </a:r>
            <a:endParaRPr kumimoji="1" lang="ja-JP" altLang="en-US" sz="1400" dirty="0"/>
          </a:p>
        </p:txBody>
      </p:sp>
      <p:sp>
        <p:nvSpPr>
          <p:cNvPr id="38" name="テキスト ボックス 37"/>
          <p:cNvSpPr txBox="1"/>
          <p:nvPr/>
        </p:nvSpPr>
        <p:spPr>
          <a:xfrm rot="16200000">
            <a:off x="-890927" y="3184457"/>
            <a:ext cx="2493351" cy="338962"/>
          </a:xfrm>
          <a:prstGeom prst="rect">
            <a:avLst/>
          </a:prstGeom>
          <a:noFill/>
        </p:spPr>
        <p:txBody>
          <a:bodyPr wrap="square" rtlCol="0">
            <a:spAutoFit/>
          </a:bodyPr>
          <a:lstStyle/>
          <a:p>
            <a:pPr algn="ctr"/>
            <a:r>
              <a:rPr kumimoji="1" lang="en-US" altLang="ja-JP" dirty="0" smtClean="0"/>
              <a:t>Zonal wind speed (m s</a:t>
            </a:r>
            <a:r>
              <a:rPr kumimoji="1" lang="en-US" altLang="ja-JP" baseline="30000" dirty="0" smtClean="0"/>
              <a:t>-1</a:t>
            </a:r>
            <a:r>
              <a:rPr kumimoji="1" lang="en-US" altLang="ja-JP" dirty="0" smtClean="0"/>
              <a:t>)</a:t>
            </a:r>
            <a:endParaRPr kumimoji="1" lang="ja-JP" altLang="en-US" dirty="0"/>
          </a:p>
        </p:txBody>
      </p:sp>
      <p:sp>
        <p:nvSpPr>
          <p:cNvPr id="33" name="テキスト ボックス 32"/>
          <p:cNvSpPr txBox="1"/>
          <p:nvPr/>
        </p:nvSpPr>
        <p:spPr>
          <a:xfrm>
            <a:off x="5410200" y="5353050"/>
            <a:ext cx="2819400" cy="369332"/>
          </a:xfrm>
          <a:prstGeom prst="rect">
            <a:avLst/>
          </a:prstGeom>
          <a:noFill/>
        </p:spPr>
        <p:txBody>
          <a:bodyPr wrap="square" rtlCol="0">
            <a:spAutoFit/>
          </a:bodyPr>
          <a:lstStyle/>
          <a:p>
            <a:pPr algn="ctr"/>
            <a:r>
              <a:rPr kumimoji="1" lang="ja-JP" altLang="en-US" dirty="0" smtClean="0"/>
              <a:t>特徴的な周期は？</a:t>
            </a:r>
            <a:endParaRPr kumimoji="1" lang="ja-JP" alt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23</a:t>
            </a:fld>
            <a:endParaRPr kumimoji="1" lang="ja-JP" altLang="en-US"/>
          </a:p>
        </p:txBody>
      </p:sp>
      <p:sp>
        <p:nvSpPr>
          <p:cNvPr id="4" name="テキスト ボックス 3"/>
          <p:cNvSpPr txBox="1"/>
          <p:nvPr/>
        </p:nvSpPr>
        <p:spPr>
          <a:xfrm>
            <a:off x="528918" y="85725"/>
            <a:ext cx="8104094" cy="584775"/>
          </a:xfrm>
          <a:prstGeom prst="rect">
            <a:avLst/>
          </a:prstGeom>
          <a:noFill/>
        </p:spPr>
        <p:txBody>
          <a:bodyPr wrap="square" rtlCol="0">
            <a:spAutoFit/>
          </a:bodyPr>
          <a:lstStyle/>
          <a:p>
            <a:pPr algn="ctr"/>
            <a:r>
              <a:rPr kumimoji="1" lang="en-US" altLang="ja-JP" sz="3200" dirty="0" smtClean="0"/>
              <a:t>“Lomb-</a:t>
            </a:r>
            <a:r>
              <a:rPr kumimoji="1" lang="en-US" altLang="ja-JP" sz="3200" dirty="0" err="1" smtClean="0"/>
              <a:t>Scargle</a:t>
            </a:r>
            <a:r>
              <a:rPr kumimoji="1" lang="en-US" altLang="ja-JP" sz="3200" dirty="0" smtClean="0"/>
              <a:t> </a:t>
            </a:r>
            <a:r>
              <a:rPr kumimoji="1" lang="en-US" altLang="ja-JP" sz="3200" dirty="0" err="1" smtClean="0"/>
              <a:t>Periodogram</a:t>
            </a:r>
            <a:r>
              <a:rPr kumimoji="1" lang="en-US" altLang="ja-JP" sz="3200" dirty="0" smtClean="0"/>
              <a:t>” </a:t>
            </a:r>
            <a:r>
              <a:rPr kumimoji="1" lang="en-US" altLang="ja-JP" sz="2400" dirty="0" smtClean="0"/>
              <a:t>(</a:t>
            </a:r>
            <a:r>
              <a:rPr kumimoji="1" lang="en-US" altLang="ja-JP" sz="2400" dirty="0" err="1" smtClean="0"/>
              <a:t>Scargle</a:t>
            </a:r>
            <a:r>
              <a:rPr lang="en-US" altLang="ja-JP" sz="2400" dirty="0" smtClean="0"/>
              <a:t>, 1982</a:t>
            </a:r>
            <a:r>
              <a:rPr kumimoji="1" lang="en-US" altLang="ja-JP" sz="2400" dirty="0" smtClean="0"/>
              <a:t>)</a:t>
            </a:r>
            <a:endParaRPr kumimoji="1" lang="ja-JP" altLang="en-US" sz="2400" dirty="0"/>
          </a:p>
        </p:txBody>
      </p:sp>
      <p:sp>
        <p:nvSpPr>
          <p:cNvPr id="5" name="テキスト ボックス 4"/>
          <p:cNvSpPr txBox="1"/>
          <p:nvPr/>
        </p:nvSpPr>
        <p:spPr>
          <a:xfrm>
            <a:off x="971550" y="940793"/>
            <a:ext cx="7219950" cy="830997"/>
          </a:xfrm>
          <a:prstGeom prst="rect">
            <a:avLst/>
          </a:prstGeom>
          <a:noFill/>
          <a:ln>
            <a:solidFill>
              <a:srgbClr val="FF0000"/>
            </a:solidFill>
          </a:ln>
        </p:spPr>
        <p:txBody>
          <a:bodyPr wrap="square" rtlCol="0">
            <a:spAutoFit/>
          </a:bodyPr>
          <a:lstStyle/>
          <a:p>
            <a:r>
              <a:rPr kumimoji="1" lang="ja-JP" altLang="en-US" sz="1600" dirty="0" smtClean="0"/>
              <a:t>・データギャップをもつデータセットにも適応可能なスペクトル解析手法</a:t>
            </a:r>
            <a:endParaRPr kumimoji="1" lang="en-US" altLang="ja-JP" sz="1600" dirty="0" smtClean="0"/>
          </a:p>
          <a:p>
            <a:pPr algn="r"/>
            <a:r>
              <a:rPr lang="en-US" altLang="ja-JP" sz="1600" dirty="0" smtClean="0"/>
              <a:t>  </a:t>
            </a:r>
            <a:r>
              <a:rPr lang="ja-JP" altLang="en-US" sz="1600" dirty="0" smtClean="0"/>
              <a:t>　　　　　</a:t>
            </a:r>
            <a:r>
              <a:rPr lang="ja-JP" altLang="en-US" sz="1400" dirty="0" smtClean="0"/>
              <a:t>⇔</a:t>
            </a:r>
            <a:r>
              <a:rPr lang="en-US" altLang="ja-JP" sz="1400" dirty="0" smtClean="0"/>
              <a:t>Fourier </a:t>
            </a:r>
            <a:r>
              <a:rPr lang="ja-JP" altLang="en-US" sz="1400" dirty="0" smtClean="0"/>
              <a:t>解析は定常サンプリングが必須</a:t>
            </a:r>
            <a:endParaRPr kumimoji="1" lang="en-US" altLang="ja-JP" sz="1600" dirty="0" smtClean="0"/>
          </a:p>
          <a:p>
            <a:r>
              <a:rPr lang="ja-JP" altLang="en-US" sz="1600" dirty="0" smtClean="0"/>
              <a:t>・任意の周期、周波数でスペクトル密度を算出できる </a:t>
            </a:r>
            <a:r>
              <a:rPr lang="en-US" altLang="ja-JP" sz="1400" dirty="0" smtClean="0"/>
              <a:t>(</a:t>
            </a:r>
            <a:r>
              <a:rPr lang="en-US" altLang="ja-JP" sz="1400" dirty="0" err="1" smtClean="0"/>
              <a:t>Nyquist</a:t>
            </a:r>
            <a:r>
              <a:rPr lang="en-US" altLang="ja-JP" sz="1400" dirty="0" smtClean="0"/>
              <a:t> </a:t>
            </a:r>
            <a:r>
              <a:rPr lang="ja-JP" altLang="en-US" sz="1400" dirty="0" smtClean="0"/>
              <a:t>周波数に捉われない</a:t>
            </a:r>
            <a:r>
              <a:rPr lang="en-US" altLang="ja-JP" sz="1400" dirty="0" smtClean="0"/>
              <a:t>)</a:t>
            </a:r>
            <a:endParaRPr kumimoji="1" lang="en-US" altLang="ja-JP" sz="1600" dirty="0" smtClean="0"/>
          </a:p>
        </p:txBody>
      </p:sp>
      <p:pic>
        <p:nvPicPr>
          <p:cNvPr id="21" name="Picture 4"/>
          <p:cNvPicPr>
            <a:picLocks noChangeAspect="1" noChangeArrowheads="1"/>
          </p:cNvPicPr>
          <p:nvPr/>
        </p:nvPicPr>
        <p:blipFill>
          <a:blip r:embed="rId2" cstate="print"/>
          <a:srcRect l="20635" t="27324" r="19756" b="35897"/>
          <a:stretch>
            <a:fillRect/>
          </a:stretch>
        </p:blipFill>
        <p:spPr bwMode="auto">
          <a:xfrm>
            <a:off x="476250" y="2571750"/>
            <a:ext cx="8196531" cy="3886200"/>
          </a:xfrm>
          <a:prstGeom prst="rect">
            <a:avLst/>
          </a:prstGeom>
          <a:noFill/>
          <a:ln w="9525">
            <a:noFill/>
            <a:miter lim="800000"/>
            <a:headEnd/>
            <a:tailEnd/>
          </a:ln>
        </p:spPr>
      </p:pic>
      <p:pic>
        <p:nvPicPr>
          <p:cNvPr id="12" name="Picture 4"/>
          <p:cNvPicPr>
            <a:picLocks noChangeAspect="1" noChangeArrowheads="1"/>
          </p:cNvPicPr>
          <p:nvPr/>
        </p:nvPicPr>
        <p:blipFill>
          <a:blip r:embed="rId2" cstate="print"/>
          <a:srcRect l="38113" t="19836" r="37868" b="76782"/>
          <a:stretch>
            <a:fillRect/>
          </a:stretch>
        </p:blipFill>
        <p:spPr bwMode="auto">
          <a:xfrm>
            <a:off x="2914650" y="2352675"/>
            <a:ext cx="2728913" cy="295275"/>
          </a:xfrm>
          <a:prstGeom prst="rect">
            <a:avLst/>
          </a:prstGeom>
          <a:noFill/>
          <a:ln w="9525">
            <a:noFill/>
            <a:miter lim="800000"/>
            <a:headEnd/>
            <a:tailEnd/>
          </a:ln>
        </p:spPr>
      </p:pic>
      <p:sp>
        <p:nvSpPr>
          <p:cNvPr id="13" name="テキスト ボックス 12"/>
          <p:cNvSpPr txBox="1"/>
          <p:nvPr/>
        </p:nvSpPr>
        <p:spPr>
          <a:xfrm>
            <a:off x="4174067" y="6434667"/>
            <a:ext cx="3776133" cy="307777"/>
          </a:xfrm>
          <a:prstGeom prst="rect">
            <a:avLst/>
          </a:prstGeom>
          <a:noFill/>
        </p:spPr>
        <p:txBody>
          <a:bodyPr wrap="square" rtlCol="0">
            <a:spAutoFit/>
          </a:bodyPr>
          <a:lstStyle/>
          <a:p>
            <a:pPr algn="ctr"/>
            <a:r>
              <a:rPr kumimoji="1" lang="en-US" altLang="ja-JP" sz="1400" dirty="0" smtClean="0"/>
              <a:t>From “Numerical recipes in C”</a:t>
            </a:r>
            <a:endParaRPr kumimoji="1" lang="ja-JP" altLang="en-US" sz="140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24</a:t>
            </a:fld>
            <a:endParaRPr kumimoji="1" lang="ja-JP" altLang="en-US"/>
          </a:p>
        </p:txBody>
      </p:sp>
      <p:sp>
        <p:nvSpPr>
          <p:cNvPr id="4" name="テキスト ボックス 3"/>
          <p:cNvSpPr txBox="1"/>
          <p:nvPr/>
        </p:nvSpPr>
        <p:spPr>
          <a:xfrm>
            <a:off x="528918" y="85725"/>
            <a:ext cx="8104094" cy="584775"/>
          </a:xfrm>
          <a:prstGeom prst="rect">
            <a:avLst/>
          </a:prstGeom>
          <a:noFill/>
        </p:spPr>
        <p:txBody>
          <a:bodyPr wrap="square" rtlCol="0">
            <a:spAutoFit/>
          </a:bodyPr>
          <a:lstStyle/>
          <a:p>
            <a:pPr algn="ctr"/>
            <a:r>
              <a:rPr kumimoji="1" lang="en-US" altLang="ja-JP" sz="3200" dirty="0" smtClean="0"/>
              <a:t>“Lomb-</a:t>
            </a:r>
            <a:r>
              <a:rPr kumimoji="1" lang="en-US" altLang="ja-JP" sz="3200" dirty="0" err="1" smtClean="0"/>
              <a:t>Scargle</a:t>
            </a:r>
            <a:r>
              <a:rPr kumimoji="1" lang="en-US" altLang="ja-JP" sz="3200" dirty="0" smtClean="0"/>
              <a:t> </a:t>
            </a:r>
            <a:r>
              <a:rPr kumimoji="1" lang="en-US" altLang="ja-JP" sz="3200" dirty="0" err="1" smtClean="0"/>
              <a:t>Periodogram</a:t>
            </a:r>
            <a:r>
              <a:rPr kumimoji="1" lang="en-US" altLang="ja-JP" sz="3200" dirty="0" smtClean="0"/>
              <a:t>” </a:t>
            </a:r>
            <a:r>
              <a:rPr kumimoji="1" lang="en-US" altLang="ja-JP" sz="2400" dirty="0" smtClean="0"/>
              <a:t>(</a:t>
            </a:r>
            <a:r>
              <a:rPr kumimoji="1" lang="en-US" altLang="ja-JP" sz="2400" dirty="0" err="1" smtClean="0"/>
              <a:t>Scargle</a:t>
            </a:r>
            <a:r>
              <a:rPr lang="en-US" altLang="ja-JP" sz="2400" dirty="0" smtClean="0"/>
              <a:t>, 1982</a:t>
            </a:r>
            <a:r>
              <a:rPr kumimoji="1" lang="en-US" altLang="ja-JP" sz="2400" dirty="0" smtClean="0"/>
              <a:t>)</a:t>
            </a:r>
            <a:endParaRPr kumimoji="1" lang="ja-JP" altLang="en-US" sz="2400" dirty="0"/>
          </a:p>
        </p:txBody>
      </p:sp>
      <p:graphicFrame>
        <p:nvGraphicFramePr>
          <p:cNvPr id="5126" name="Object 6"/>
          <p:cNvGraphicFramePr>
            <a:graphicFrameLocks noChangeAspect="1"/>
          </p:cNvGraphicFramePr>
          <p:nvPr/>
        </p:nvGraphicFramePr>
        <p:xfrm>
          <a:off x="1430344" y="1154297"/>
          <a:ext cx="3254375" cy="650875"/>
        </p:xfrm>
        <a:graphic>
          <a:graphicData uri="http://schemas.openxmlformats.org/presentationml/2006/ole">
            <mc:AlternateContent xmlns:mc="http://schemas.openxmlformats.org/markup-compatibility/2006">
              <mc:Choice xmlns:v="urn:schemas-microsoft-com:vml" Requires="v">
                <p:oleObj spid="_x0000_s67588" name="数式" r:id="rId3" imgW="2158920" imgH="431640" progId="Equation.3">
                  <p:embed/>
                </p:oleObj>
              </mc:Choice>
              <mc:Fallback>
                <p:oleObj name="数式" r:id="rId3" imgW="215892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344" y="1154297"/>
                        <a:ext cx="3254375"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テキスト ボックス 15"/>
          <p:cNvSpPr txBox="1"/>
          <p:nvPr/>
        </p:nvSpPr>
        <p:spPr>
          <a:xfrm>
            <a:off x="719730" y="1868207"/>
            <a:ext cx="3648635" cy="738664"/>
          </a:xfrm>
          <a:prstGeom prst="rect">
            <a:avLst/>
          </a:prstGeom>
          <a:noFill/>
        </p:spPr>
        <p:txBody>
          <a:bodyPr wrap="square" rtlCol="0">
            <a:spAutoFit/>
          </a:bodyPr>
          <a:lstStyle/>
          <a:p>
            <a:r>
              <a:rPr kumimoji="1" lang="ja-JP" altLang="en-US" sz="1400" dirty="0" smtClean="0"/>
              <a:t>データは</a:t>
            </a:r>
            <a:r>
              <a:rPr kumimoji="1" lang="en-US" altLang="ja-JP" sz="1400" dirty="0" smtClean="0"/>
              <a:t>224</a:t>
            </a:r>
            <a:r>
              <a:rPr kumimoji="1" lang="ja-JP" altLang="en-US" sz="1400" dirty="0" smtClean="0"/>
              <a:t>日周期で得られていると設定</a:t>
            </a:r>
            <a:endParaRPr kumimoji="1" lang="en-US" altLang="ja-JP" sz="1400" dirty="0" smtClean="0"/>
          </a:p>
          <a:p>
            <a:r>
              <a:rPr kumimoji="1" lang="en-US" altLang="ja-JP" sz="1400" dirty="0" smtClean="0"/>
              <a:t> - 70</a:t>
            </a:r>
            <a:r>
              <a:rPr kumimoji="1" lang="ja-JP" altLang="en-US" sz="1400" dirty="0" smtClean="0"/>
              <a:t>日間    風速</a:t>
            </a:r>
            <a:r>
              <a:rPr lang="ja-JP" altLang="en-US" sz="1400" dirty="0" smtClean="0"/>
              <a:t>データあり</a:t>
            </a:r>
            <a:endParaRPr kumimoji="1" lang="en-US" altLang="ja-JP" sz="1400" dirty="0" smtClean="0"/>
          </a:p>
          <a:p>
            <a:r>
              <a:rPr lang="en-US" altLang="ja-JP" sz="1400" dirty="0" smtClean="0"/>
              <a:t> - 154</a:t>
            </a:r>
            <a:r>
              <a:rPr lang="ja-JP" altLang="en-US" sz="1400" dirty="0" smtClean="0"/>
              <a:t>日間  データギャップ</a:t>
            </a:r>
            <a:endParaRPr kumimoji="1" lang="ja-JP" altLang="en-US" sz="1400" dirty="0"/>
          </a:p>
        </p:txBody>
      </p:sp>
      <p:sp>
        <p:nvSpPr>
          <p:cNvPr id="17" name="テキスト ボックス 16"/>
          <p:cNvSpPr txBox="1"/>
          <p:nvPr/>
        </p:nvSpPr>
        <p:spPr>
          <a:xfrm>
            <a:off x="729256" y="829982"/>
            <a:ext cx="1532404" cy="307777"/>
          </a:xfrm>
          <a:prstGeom prst="rect">
            <a:avLst/>
          </a:prstGeom>
          <a:noFill/>
        </p:spPr>
        <p:txBody>
          <a:bodyPr wrap="square" rtlCol="0">
            <a:spAutoFit/>
          </a:bodyPr>
          <a:lstStyle/>
          <a:p>
            <a:r>
              <a:rPr kumimoji="1" lang="ja-JP" altLang="en-US" sz="1400" dirty="0" smtClean="0"/>
              <a:t>テストデータ：</a:t>
            </a:r>
            <a:endParaRPr kumimoji="1" lang="ja-JP" altLang="en-US" sz="1400" dirty="0"/>
          </a:p>
        </p:txBody>
      </p:sp>
      <p:grpSp>
        <p:nvGrpSpPr>
          <p:cNvPr id="3" name="グループ化 44"/>
          <p:cNvGrpSpPr/>
          <p:nvPr/>
        </p:nvGrpSpPr>
        <p:grpSpPr>
          <a:xfrm>
            <a:off x="649344" y="2190310"/>
            <a:ext cx="8234266" cy="3284449"/>
            <a:chOff x="708610" y="2139510"/>
            <a:chExt cx="8234266" cy="3284449"/>
          </a:xfrm>
        </p:grpSpPr>
        <p:pic>
          <p:nvPicPr>
            <p:cNvPr id="5122" name="Picture 2" descr="C:\work\Tasks\Presentations\STP\20110922_Hongo\png\LS_test.png"/>
            <p:cNvPicPr>
              <a:picLocks noChangeAspect="1" noChangeArrowheads="1"/>
            </p:cNvPicPr>
            <p:nvPr/>
          </p:nvPicPr>
          <p:blipFill>
            <a:blip r:embed="rId5" cstate="print"/>
            <a:srcRect t="71606"/>
            <a:stretch>
              <a:fillRect/>
            </a:stretch>
          </p:blipFill>
          <p:spPr bwMode="auto">
            <a:xfrm>
              <a:off x="715820" y="2795059"/>
              <a:ext cx="7941613" cy="2628900"/>
            </a:xfrm>
            <a:prstGeom prst="rect">
              <a:avLst/>
            </a:prstGeom>
            <a:noFill/>
          </p:spPr>
        </p:pic>
        <p:sp>
          <p:nvSpPr>
            <p:cNvPr id="18" name="テキスト ボックス 17"/>
            <p:cNvSpPr txBox="1"/>
            <p:nvPr/>
          </p:nvSpPr>
          <p:spPr>
            <a:xfrm rot="16200000">
              <a:off x="-249761" y="3760837"/>
              <a:ext cx="2255296" cy="338554"/>
            </a:xfrm>
            <a:prstGeom prst="rect">
              <a:avLst/>
            </a:prstGeom>
            <a:noFill/>
          </p:spPr>
          <p:txBody>
            <a:bodyPr wrap="square" rtlCol="0">
              <a:spAutoFit/>
            </a:bodyPr>
            <a:lstStyle/>
            <a:p>
              <a:pPr algn="ctr"/>
              <a:r>
                <a:rPr kumimoji="1" lang="en-US" altLang="ja-JP" sz="1600" dirty="0" smtClean="0"/>
                <a:t>Wind speed (m s</a:t>
              </a:r>
              <a:r>
                <a:rPr kumimoji="1" lang="en-US" altLang="ja-JP" sz="1600" baseline="30000" dirty="0" smtClean="0"/>
                <a:t>-1</a:t>
              </a:r>
              <a:r>
                <a:rPr kumimoji="1" lang="en-US" altLang="ja-JP" sz="1600" dirty="0" smtClean="0"/>
                <a:t>)</a:t>
              </a:r>
              <a:endParaRPr kumimoji="1" lang="ja-JP" altLang="en-US" sz="1600" dirty="0"/>
            </a:p>
          </p:txBody>
        </p:sp>
        <p:sp>
          <p:nvSpPr>
            <p:cNvPr id="19" name="テキスト ボックス 18"/>
            <p:cNvSpPr txBox="1"/>
            <p:nvPr/>
          </p:nvSpPr>
          <p:spPr>
            <a:xfrm rot="16200000">
              <a:off x="3412075" y="3719563"/>
              <a:ext cx="2765413" cy="338554"/>
            </a:xfrm>
            <a:prstGeom prst="rect">
              <a:avLst/>
            </a:prstGeom>
            <a:noFill/>
          </p:spPr>
          <p:txBody>
            <a:bodyPr wrap="square" rtlCol="0">
              <a:spAutoFit/>
            </a:bodyPr>
            <a:lstStyle/>
            <a:p>
              <a:pPr algn="ctr"/>
              <a:r>
                <a:rPr kumimoji="1" lang="en-US" altLang="ja-JP" sz="1600" dirty="0" smtClean="0"/>
                <a:t>Spectral density (m</a:t>
              </a:r>
              <a:r>
                <a:rPr kumimoji="1" lang="en-US" altLang="ja-JP" sz="1600" baseline="30000" dirty="0" smtClean="0"/>
                <a:t>2</a:t>
              </a:r>
              <a:r>
                <a:rPr kumimoji="1" lang="en-US" altLang="ja-JP" sz="1600" dirty="0" smtClean="0"/>
                <a:t> s</a:t>
              </a:r>
              <a:r>
                <a:rPr kumimoji="1" lang="en-US" altLang="ja-JP" sz="1600" baseline="30000" dirty="0" smtClean="0"/>
                <a:t>-2</a:t>
              </a:r>
              <a:r>
                <a:rPr kumimoji="1" lang="en-US" altLang="ja-JP" sz="1600" dirty="0" smtClean="0"/>
                <a:t> d</a:t>
              </a:r>
              <a:r>
                <a:rPr kumimoji="1" lang="en-US" altLang="ja-JP" sz="1600" baseline="30000" dirty="0" smtClean="0"/>
                <a:t>-1</a:t>
              </a:r>
              <a:r>
                <a:rPr kumimoji="1" lang="en-US" altLang="ja-JP" sz="1600" dirty="0" smtClean="0"/>
                <a:t>)</a:t>
              </a:r>
              <a:endParaRPr kumimoji="1" lang="ja-JP" altLang="en-US" sz="1600" dirty="0"/>
            </a:p>
          </p:txBody>
        </p:sp>
        <p:cxnSp>
          <p:nvCxnSpPr>
            <p:cNvPr id="23" name="直線矢印コネクタ 22"/>
            <p:cNvCxnSpPr/>
            <p:nvPr/>
          </p:nvCxnSpPr>
          <p:spPr>
            <a:xfrm flipH="1">
              <a:off x="7332133" y="2675467"/>
              <a:ext cx="118533"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010400" y="2396065"/>
              <a:ext cx="1210733" cy="338554"/>
            </a:xfrm>
            <a:prstGeom prst="rect">
              <a:avLst/>
            </a:prstGeom>
            <a:noFill/>
          </p:spPr>
          <p:txBody>
            <a:bodyPr wrap="square" rtlCol="0">
              <a:spAutoFit/>
            </a:bodyPr>
            <a:lstStyle/>
            <a:p>
              <a:pPr algn="ctr"/>
              <a:r>
                <a:rPr kumimoji="1" lang="en-US" altLang="ja-JP" sz="1600" dirty="0" smtClean="0"/>
                <a:t>260.8 days</a:t>
              </a:r>
              <a:endParaRPr kumimoji="1" lang="ja-JP" altLang="en-US" sz="1600" dirty="0"/>
            </a:p>
          </p:txBody>
        </p:sp>
        <p:cxnSp>
          <p:nvCxnSpPr>
            <p:cNvPr id="25" name="直線矢印コネクタ 24"/>
            <p:cNvCxnSpPr/>
            <p:nvPr/>
          </p:nvCxnSpPr>
          <p:spPr>
            <a:xfrm flipH="1">
              <a:off x="8034867" y="2472267"/>
              <a:ext cx="465666" cy="965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732143" y="2139510"/>
              <a:ext cx="1210733" cy="338554"/>
            </a:xfrm>
            <a:prstGeom prst="rect">
              <a:avLst/>
            </a:prstGeom>
            <a:noFill/>
          </p:spPr>
          <p:txBody>
            <a:bodyPr wrap="square" rtlCol="0">
              <a:spAutoFit/>
            </a:bodyPr>
            <a:lstStyle/>
            <a:p>
              <a:pPr algn="ctr"/>
              <a:r>
                <a:rPr kumimoji="1" lang="en-US" altLang="ja-JP" sz="1600" dirty="0" smtClean="0">
                  <a:solidFill>
                    <a:srgbClr val="FF0000"/>
                  </a:solidFill>
                </a:rPr>
                <a:t>1571 days</a:t>
              </a:r>
              <a:endParaRPr kumimoji="1" lang="ja-JP" altLang="en-US" sz="1600" dirty="0">
                <a:solidFill>
                  <a:srgbClr val="FF0000"/>
                </a:solidFill>
              </a:endParaRPr>
            </a:p>
          </p:txBody>
        </p:sp>
        <p:cxnSp>
          <p:nvCxnSpPr>
            <p:cNvPr id="28" name="直線矢印コネクタ 27"/>
            <p:cNvCxnSpPr>
              <a:stCxn id="30" idx="2"/>
            </p:cNvCxnSpPr>
            <p:nvPr/>
          </p:nvCxnSpPr>
          <p:spPr>
            <a:xfrm>
              <a:off x="6618776" y="2537331"/>
              <a:ext cx="383157" cy="8324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6013409" y="2198777"/>
              <a:ext cx="1210733" cy="338554"/>
            </a:xfrm>
            <a:prstGeom prst="rect">
              <a:avLst/>
            </a:prstGeom>
            <a:noFill/>
          </p:spPr>
          <p:txBody>
            <a:bodyPr wrap="square" rtlCol="0">
              <a:spAutoFit/>
            </a:bodyPr>
            <a:lstStyle/>
            <a:p>
              <a:pPr algn="ctr"/>
              <a:r>
                <a:rPr kumimoji="1" lang="en-US" altLang="ja-JP" sz="1600" dirty="0" smtClean="0">
                  <a:solidFill>
                    <a:srgbClr val="FF0000"/>
                  </a:solidFill>
                </a:rPr>
                <a:t>121 days</a:t>
              </a:r>
              <a:endParaRPr kumimoji="1" lang="ja-JP" altLang="en-US" sz="1600" dirty="0">
                <a:solidFill>
                  <a:srgbClr val="FF0000"/>
                </a:solidFill>
              </a:endParaRPr>
            </a:p>
          </p:txBody>
        </p:sp>
        <p:cxnSp>
          <p:nvCxnSpPr>
            <p:cNvPr id="32" name="直線矢印コネクタ 31"/>
            <p:cNvCxnSpPr/>
            <p:nvPr/>
          </p:nvCxnSpPr>
          <p:spPr>
            <a:xfrm flipH="1" flipV="1">
              <a:off x="5672667" y="2980267"/>
              <a:ext cx="347133"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5664200" y="3327399"/>
              <a:ext cx="1210733" cy="338554"/>
            </a:xfrm>
            <a:prstGeom prst="rect">
              <a:avLst/>
            </a:prstGeom>
            <a:noFill/>
          </p:spPr>
          <p:txBody>
            <a:bodyPr wrap="square" rtlCol="0">
              <a:spAutoFit/>
            </a:bodyPr>
            <a:lstStyle/>
            <a:p>
              <a:pPr algn="ctr"/>
              <a:r>
                <a:rPr kumimoji="1" lang="en-US" altLang="ja-JP" sz="1600" dirty="0" smtClean="0"/>
                <a:t>4.2 days</a:t>
              </a:r>
              <a:endParaRPr kumimoji="1" lang="ja-JP" altLang="en-US" sz="1600" dirty="0"/>
            </a:p>
          </p:txBody>
        </p:sp>
        <p:cxnSp>
          <p:nvCxnSpPr>
            <p:cNvPr id="37" name="直線矢印コネクタ 36"/>
            <p:cNvCxnSpPr/>
            <p:nvPr/>
          </p:nvCxnSpPr>
          <p:spPr>
            <a:xfrm>
              <a:off x="2616199" y="3649133"/>
              <a:ext cx="22860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2243662" y="3276601"/>
              <a:ext cx="990600" cy="338554"/>
            </a:xfrm>
            <a:prstGeom prst="rect">
              <a:avLst/>
            </a:prstGeom>
            <a:noFill/>
          </p:spPr>
          <p:txBody>
            <a:bodyPr wrap="square" rtlCol="0">
              <a:spAutoFit/>
            </a:bodyPr>
            <a:lstStyle/>
            <a:p>
              <a:pPr algn="ctr"/>
              <a:r>
                <a:rPr kumimoji="1" lang="en-US" altLang="ja-JP" sz="1600" dirty="0" smtClean="0"/>
                <a:t>70 days</a:t>
              </a:r>
              <a:endParaRPr kumimoji="1" lang="ja-JP" altLang="en-US" sz="1600" dirty="0"/>
            </a:p>
          </p:txBody>
        </p:sp>
        <p:cxnSp>
          <p:nvCxnSpPr>
            <p:cNvPr id="39" name="直線矢印コネクタ 38"/>
            <p:cNvCxnSpPr/>
            <p:nvPr/>
          </p:nvCxnSpPr>
          <p:spPr>
            <a:xfrm flipV="1">
              <a:off x="2345266" y="4461669"/>
              <a:ext cx="300303" cy="263"/>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2082796" y="4478867"/>
              <a:ext cx="990600" cy="338554"/>
            </a:xfrm>
            <a:prstGeom prst="rect">
              <a:avLst/>
            </a:prstGeom>
            <a:noFill/>
          </p:spPr>
          <p:txBody>
            <a:bodyPr wrap="square" rtlCol="0">
              <a:spAutoFit/>
            </a:bodyPr>
            <a:lstStyle/>
            <a:p>
              <a:pPr algn="ctr"/>
              <a:r>
                <a:rPr kumimoji="1" lang="en-US" altLang="ja-JP" sz="1600" dirty="0" smtClean="0"/>
                <a:t>154 days</a:t>
              </a:r>
              <a:endParaRPr kumimoji="1" lang="ja-JP" altLang="en-US" sz="1600" dirty="0"/>
            </a:p>
          </p:txBody>
        </p:sp>
      </p:grpSp>
      <p:sp>
        <p:nvSpPr>
          <p:cNvPr id="48" name="テキスト ボックス 47"/>
          <p:cNvSpPr txBox="1"/>
          <p:nvPr/>
        </p:nvSpPr>
        <p:spPr>
          <a:xfrm>
            <a:off x="558801" y="5511798"/>
            <a:ext cx="8229600" cy="1077218"/>
          </a:xfrm>
          <a:prstGeom prst="rect">
            <a:avLst/>
          </a:prstGeom>
          <a:noFill/>
        </p:spPr>
        <p:txBody>
          <a:bodyPr wrap="square" rtlCol="0">
            <a:spAutoFit/>
          </a:bodyPr>
          <a:lstStyle/>
          <a:p>
            <a:r>
              <a:rPr kumimoji="1" lang="ja-JP" altLang="en-US" sz="1600" dirty="0" smtClean="0"/>
              <a:t>・</a:t>
            </a:r>
            <a:r>
              <a:rPr kumimoji="1" lang="en-US" altLang="ja-JP" sz="1600" dirty="0" smtClean="0"/>
              <a:t>260</a:t>
            </a:r>
            <a:r>
              <a:rPr lang="ja-JP" altLang="en-US" sz="1600" dirty="0" smtClean="0"/>
              <a:t>日</a:t>
            </a:r>
            <a:r>
              <a:rPr lang="en-US" altLang="ja-JP" sz="1600" dirty="0" smtClean="0"/>
              <a:t>, 4.2</a:t>
            </a:r>
            <a:r>
              <a:rPr lang="ja-JP" altLang="en-US" sz="1600" dirty="0" smtClean="0"/>
              <a:t>日周期の変動を検出できている</a:t>
            </a:r>
            <a:endParaRPr kumimoji="1" lang="en-US" altLang="ja-JP" sz="1600" dirty="0" smtClean="0"/>
          </a:p>
          <a:p>
            <a:r>
              <a:rPr kumimoji="1" lang="ja-JP" altLang="en-US" sz="1600" dirty="0" smtClean="0"/>
              <a:t>・</a:t>
            </a:r>
            <a:r>
              <a:rPr kumimoji="1" lang="en-US" altLang="ja-JP" sz="1600" dirty="0" smtClean="0"/>
              <a:t>121</a:t>
            </a:r>
            <a:r>
              <a:rPr kumimoji="1" lang="ja-JP" altLang="en-US" sz="1600" dirty="0" smtClean="0"/>
              <a:t>日</a:t>
            </a:r>
            <a:r>
              <a:rPr kumimoji="1" lang="en-US" altLang="ja-JP" sz="1600" dirty="0" smtClean="0"/>
              <a:t>, 1571</a:t>
            </a:r>
            <a:r>
              <a:rPr kumimoji="1" lang="ja-JP" altLang="en-US" sz="1600" dirty="0" smtClean="0"/>
              <a:t>日周期に誤ったピーク</a:t>
            </a:r>
            <a:endParaRPr kumimoji="1" lang="en-US" altLang="ja-JP" sz="1600" dirty="0" smtClean="0"/>
          </a:p>
          <a:p>
            <a:r>
              <a:rPr kumimoji="1" lang="ja-JP" altLang="en-US" sz="1600" dirty="0" smtClean="0"/>
              <a:t>　</a:t>
            </a:r>
            <a:r>
              <a:rPr kumimoji="1" lang="en-US" altLang="ja-JP" sz="1600" dirty="0" smtClean="0"/>
              <a:t>- </a:t>
            </a:r>
            <a:r>
              <a:rPr kumimoji="1" lang="ja-JP" altLang="en-US" sz="1600" dirty="0" smtClean="0"/>
              <a:t>両者とも</a:t>
            </a:r>
            <a:r>
              <a:rPr kumimoji="1" lang="en-US" altLang="ja-JP" sz="1600" dirty="0" smtClean="0"/>
              <a:t>260</a:t>
            </a:r>
            <a:r>
              <a:rPr kumimoji="1" lang="ja-JP" altLang="en-US" sz="1600" dirty="0" smtClean="0"/>
              <a:t>日変動と</a:t>
            </a:r>
            <a:r>
              <a:rPr kumimoji="1" lang="en-US" altLang="ja-JP" sz="1600" dirty="0" smtClean="0"/>
              <a:t>224</a:t>
            </a:r>
            <a:r>
              <a:rPr kumimoji="1" lang="ja-JP" altLang="en-US" sz="1600" dirty="0" smtClean="0"/>
              <a:t>日変動の合成周期とほぼ一致</a:t>
            </a:r>
            <a:endParaRPr lang="en-US" altLang="ja-JP" sz="1600" dirty="0" smtClean="0"/>
          </a:p>
          <a:p>
            <a:r>
              <a:rPr lang="ja-JP" altLang="en-US" sz="1600" dirty="0" smtClean="0"/>
              <a:t>　→ 実際の解析では卓越する変動と金星</a:t>
            </a:r>
            <a:r>
              <a:rPr lang="en-US" altLang="ja-JP" sz="1600" dirty="0" smtClean="0"/>
              <a:t>1</a:t>
            </a:r>
            <a:r>
              <a:rPr lang="ja-JP" altLang="en-US" sz="1600" dirty="0" smtClean="0"/>
              <a:t>年との合成周期にピークが現れても採用しない</a:t>
            </a:r>
            <a:endParaRPr kumimoji="1" lang="ja-JP" altLang="en-US" sz="1600" dirty="0"/>
          </a:p>
        </p:txBody>
      </p:sp>
      <p:sp>
        <p:nvSpPr>
          <p:cNvPr id="49" name="テキスト ボックス 48"/>
          <p:cNvSpPr txBox="1"/>
          <p:nvPr/>
        </p:nvSpPr>
        <p:spPr>
          <a:xfrm>
            <a:off x="5613400" y="1778000"/>
            <a:ext cx="1803400" cy="307777"/>
          </a:xfrm>
          <a:prstGeom prst="rect">
            <a:avLst/>
          </a:prstGeom>
          <a:noFill/>
        </p:spPr>
        <p:txBody>
          <a:bodyPr wrap="square" rtlCol="0">
            <a:spAutoFit/>
          </a:bodyPr>
          <a:lstStyle/>
          <a:p>
            <a:pPr algn="ctr"/>
            <a:r>
              <a:rPr kumimoji="1" lang="en-US" altLang="ja-JP" sz="1400" dirty="0" smtClean="0"/>
              <a:t>(1/224+1/260)</a:t>
            </a:r>
            <a:r>
              <a:rPr kumimoji="1" lang="en-US" altLang="ja-JP" sz="1400" baseline="30000" dirty="0" smtClean="0"/>
              <a:t>-1</a:t>
            </a:r>
            <a:endParaRPr kumimoji="1" lang="ja-JP" altLang="en-US" sz="1400" baseline="30000" dirty="0"/>
          </a:p>
        </p:txBody>
      </p:sp>
      <p:sp>
        <p:nvSpPr>
          <p:cNvPr id="50" name="テキスト ボックス 49"/>
          <p:cNvSpPr txBox="1"/>
          <p:nvPr/>
        </p:nvSpPr>
        <p:spPr>
          <a:xfrm>
            <a:off x="7340600" y="1659148"/>
            <a:ext cx="1803400" cy="307777"/>
          </a:xfrm>
          <a:prstGeom prst="rect">
            <a:avLst/>
          </a:prstGeom>
          <a:noFill/>
        </p:spPr>
        <p:txBody>
          <a:bodyPr wrap="square" rtlCol="0">
            <a:spAutoFit/>
          </a:bodyPr>
          <a:lstStyle/>
          <a:p>
            <a:pPr algn="ctr"/>
            <a:r>
              <a:rPr kumimoji="1" lang="en-US" altLang="ja-JP" sz="1400" dirty="0" smtClean="0"/>
              <a:t>(1/224-1/260)</a:t>
            </a:r>
            <a:r>
              <a:rPr kumimoji="1" lang="en-US" altLang="ja-JP" sz="1400" baseline="30000" dirty="0" smtClean="0"/>
              <a:t>-1</a:t>
            </a:r>
            <a:endParaRPr kumimoji="1" lang="ja-JP" altLang="en-US" sz="1400" baseline="30000" dirty="0"/>
          </a:p>
        </p:txBody>
      </p:sp>
      <p:sp>
        <p:nvSpPr>
          <p:cNvPr id="58" name="テキスト ボックス 57"/>
          <p:cNvSpPr txBox="1"/>
          <p:nvPr/>
        </p:nvSpPr>
        <p:spPr>
          <a:xfrm rot="5400000">
            <a:off x="6197601" y="2023532"/>
            <a:ext cx="618066" cy="338554"/>
          </a:xfrm>
          <a:prstGeom prst="rect">
            <a:avLst/>
          </a:prstGeom>
          <a:noFill/>
        </p:spPr>
        <p:txBody>
          <a:bodyPr wrap="square" rtlCol="0">
            <a:spAutoFit/>
          </a:bodyPr>
          <a:lstStyle/>
          <a:p>
            <a:pPr algn="ctr"/>
            <a:r>
              <a:rPr kumimoji="1" lang="ja-JP" altLang="en-US" sz="1600" dirty="0" smtClean="0"/>
              <a:t>≒</a:t>
            </a:r>
            <a:endParaRPr kumimoji="1" lang="ja-JP" altLang="en-US" sz="1600" dirty="0"/>
          </a:p>
        </p:txBody>
      </p:sp>
      <p:sp>
        <p:nvSpPr>
          <p:cNvPr id="59" name="テキスト ボックス 58"/>
          <p:cNvSpPr txBox="1"/>
          <p:nvPr/>
        </p:nvSpPr>
        <p:spPr>
          <a:xfrm rot="5400000">
            <a:off x="7882470" y="1930399"/>
            <a:ext cx="618066" cy="338554"/>
          </a:xfrm>
          <a:prstGeom prst="rect">
            <a:avLst/>
          </a:prstGeom>
          <a:noFill/>
        </p:spPr>
        <p:txBody>
          <a:bodyPr wrap="square" rtlCol="0">
            <a:spAutoFit/>
          </a:bodyPr>
          <a:lstStyle/>
          <a:p>
            <a:pPr algn="ctr"/>
            <a:r>
              <a:rPr kumimoji="1" lang="ja-JP" altLang="en-US" sz="1600" dirty="0" smtClean="0"/>
              <a:t>≒</a:t>
            </a:r>
            <a:endParaRPr kumimoji="1" lang="ja-JP" altLang="en-US" sz="16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work\Tasks\Presentations\STP\20110922_Hongo\png\LS_test.png"/>
          <p:cNvPicPr>
            <a:picLocks noChangeAspect="1" noChangeArrowheads="1"/>
          </p:cNvPicPr>
          <p:nvPr/>
        </p:nvPicPr>
        <p:blipFill>
          <a:blip r:embed="rId3" cstate="print"/>
          <a:srcRect t="71606"/>
          <a:stretch>
            <a:fillRect/>
          </a:stretch>
        </p:blipFill>
        <p:spPr bwMode="auto">
          <a:xfrm>
            <a:off x="656554" y="2845859"/>
            <a:ext cx="7941613" cy="2628900"/>
          </a:xfrm>
          <a:prstGeom prst="rect">
            <a:avLst/>
          </a:prstGeom>
          <a:noFill/>
        </p:spPr>
      </p:pic>
      <p:pic>
        <p:nvPicPr>
          <p:cNvPr id="151557" name="Picture 5" descr="C:\work\Tasks\mypaper\B\figures\emf\Scargle\test_scargle_dif.emf"/>
          <p:cNvPicPr>
            <a:picLocks noChangeAspect="1" noChangeArrowheads="1"/>
          </p:cNvPicPr>
          <p:nvPr/>
        </p:nvPicPr>
        <p:blipFill>
          <a:blip r:embed="rId4" cstate="print"/>
          <a:srcRect l="17004" t="9155" r="10933" b="18580"/>
          <a:stretch>
            <a:fillRect/>
          </a:stretch>
        </p:blipFill>
        <p:spPr bwMode="auto">
          <a:xfrm>
            <a:off x="5257800" y="2979358"/>
            <a:ext cx="2838450" cy="1897442"/>
          </a:xfrm>
          <a:prstGeom prst="rect">
            <a:avLst/>
          </a:prstGeom>
          <a:noFill/>
        </p:spPr>
      </p:pic>
      <p:pic>
        <p:nvPicPr>
          <p:cNvPr id="151556" name="Picture 4" descr="C:\work\Tasks\mypaper\B\figures\emf\Scargle\test_data_dif.emf"/>
          <p:cNvPicPr>
            <a:picLocks noChangeAspect="1" noChangeArrowheads="1"/>
          </p:cNvPicPr>
          <p:nvPr/>
        </p:nvPicPr>
        <p:blipFill>
          <a:blip r:embed="rId5" cstate="print"/>
          <a:srcRect l="17037" t="9596" r="11097" b="18580"/>
          <a:stretch>
            <a:fillRect/>
          </a:stretch>
        </p:blipFill>
        <p:spPr bwMode="auto">
          <a:xfrm>
            <a:off x="1323975" y="2985439"/>
            <a:ext cx="2838450" cy="1891010"/>
          </a:xfrm>
          <a:prstGeom prst="rect">
            <a:avLst/>
          </a:prstGeom>
          <a:noFill/>
        </p:spPr>
      </p:pic>
      <p:sp>
        <p:nvSpPr>
          <p:cNvPr id="18" name="テキスト ボックス 17"/>
          <p:cNvSpPr txBox="1"/>
          <p:nvPr/>
        </p:nvSpPr>
        <p:spPr>
          <a:xfrm rot="16200000">
            <a:off x="-309027" y="3811637"/>
            <a:ext cx="2255296" cy="338554"/>
          </a:xfrm>
          <a:prstGeom prst="rect">
            <a:avLst/>
          </a:prstGeom>
          <a:noFill/>
        </p:spPr>
        <p:txBody>
          <a:bodyPr wrap="square" rtlCol="0">
            <a:spAutoFit/>
          </a:bodyPr>
          <a:lstStyle/>
          <a:p>
            <a:pPr algn="ctr"/>
            <a:r>
              <a:rPr kumimoji="1" lang="en-US" altLang="ja-JP" sz="1600" dirty="0" smtClean="0"/>
              <a:t>Wind speed (m s</a:t>
            </a:r>
            <a:r>
              <a:rPr kumimoji="1" lang="en-US" altLang="ja-JP" sz="1600" baseline="30000" dirty="0" smtClean="0"/>
              <a:t>-1</a:t>
            </a:r>
            <a:r>
              <a:rPr kumimoji="1" lang="en-US" altLang="ja-JP" sz="1600" dirty="0" smtClean="0"/>
              <a:t>)</a:t>
            </a:r>
            <a:endParaRPr kumimoji="1" lang="ja-JP" altLang="en-US" sz="1600" dirty="0"/>
          </a:p>
        </p:txBody>
      </p:sp>
      <p:sp>
        <p:nvSpPr>
          <p:cNvPr id="19" name="テキスト ボックス 18"/>
          <p:cNvSpPr txBox="1"/>
          <p:nvPr/>
        </p:nvSpPr>
        <p:spPr>
          <a:xfrm rot="16200000">
            <a:off x="3352809" y="3770363"/>
            <a:ext cx="2765413" cy="338554"/>
          </a:xfrm>
          <a:prstGeom prst="rect">
            <a:avLst/>
          </a:prstGeom>
          <a:noFill/>
        </p:spPr>
        <p:txBody>
          <a:bodyPr wrap="square" rtlCol="0">
            <a:spAutoFit/>
          </a:bodyPr>
          <a:lstStyle/>
          <a:p>
            <a:pPr algn="ctr"/>
            <a:r>
              <a:rPr kumimoji="1" lang="en-US" altLang="ja-JP" sz="1600" dirty="0" smtClean="0"/>
              <a:t>Spectral density (m</a:t>
            </a:r>
            <a:r>
              <a:rPr kumimoji="1" lang="en-US" altLang="ja-JP" sz="1600" baseline="30000" dirty="0" smtClean="0"/>
              <a:t>2</a:t>
            </a:r>
            <a:r>
              <a:rPr kumimoji="1" lang="en-US" altLang="ja-JP" sz="1600" dirty="0" smtClean="0"/>
              <a:t> s</a:t>
            </a:r>
            <a:r>
              <a:rPr kumimoji="1" lang="en-US" altLang="ja-JP" sz="1600" baseline="30000" dirty="0" smtClean="0"/>
              <a:t>-2</a:t>
            </a:r>
            <a:r>
              <a:rPr kumimoji="1" lang="en-US" altLang="ja-JP" sz="1600" dirty="0" smtClean="0"/>
              <a:t> d</a:t>
            </a:r>
            <a:r>
              <a:rPr kumimoji="1" lang="en-US" altLang="ja-JP" sz="1600" baseline="30000" dirty="0" smtClean="0"/>
              <a:t>-1</a:t>
            </a:r>
            <a:r>
              <a:rPr kumimoji="1" lang="en-US" altLang="ja-JP" sz="1600" dirty="0" smtClean="0"/>
              <a:t>)</a:t>
            </a:r>
            <a:endParaRPr kumimoji="1" lang="ja-JP" altLang="en-US" sz="1600" dirty="0"/>
          </a:p>
        </p:txBody>
      </p:sp>
      <p:cxnSp>
        <p:nvCxnSpPr>
          <p:cNvPr id="23" name="直線矢印コネクタ 22"/>
          <p:cNvCxnSpPr/>
          <p:nvPr/>
        </p:nvCxnSpPr>
        <p:spPr>
          <a:xfrm flipH="1">
            <a:off x="7272867" y="2726267"/>
            <a:ext cx="118533"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951134" y="2446865"/>
            <a:ext cx="1210733" cy="338554"/>
          </a:xfrm>
          <a:prstGeom prst="rect">
            <a:avLst/>
          </a:prstGeom>
          <a:noFill/>
        </p:spPr>
        <p:txBody>
          <a:bodyPr wrap="square" rtlCol="0">
            <a:spAutoFit/>
          </a:bodyPr>
          <a:lstStyle/>
          <a:p>
            <a:pPr algn="ctr"/>
            <a:r>
              <a:rPr kumimoji="1" lang="en-US" altLang="ja-JP" sz="1600" dirty="0" smtClean="0"/>
              <a:t>260.8 days</a:t>
            </a:r>
            <a:endParaRPr kumimoji="1" lang="ja-JP" altLang="en-US" sz="1600" dirty="0"/>
          </a:p>
        </p:txBody>
      </p:sp>
      <p:cxnSp>
        <p:nvCxnSpPr>
          <p:cNvPr id="37" name="直線矢印コネクタ 36"/>
          <p:cNvCxnSpPr/>
          <p:nvPr/>
        </p:nvCxnSpPr>
        <p:spPr>
          <a:xfrm>
            <a:off x="2556933" y="3699933"/>
            <a:ext cx="228600" cy="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2184396" y="3327401"/>
            <a:ext cx="990600" cy="338554"/>
          </a:xfrm>
          <a:prstGeom prst="rect">
            <a:avLst/>
          </a:prstGeom>
          <a:noFill/>
        </p:spPr>
        <p:txBody>
          <a:bodyPr wrap="square" rtlCol="0">
            <a:spAutoFit/>
          </a:bodyPr>
          <a:lstStyle/>
          <a:p>
            <a:pPr algn="ctr"/>
            <a:r>
              <a:rPr kumimoji="1" lang="en-US" altLang="ja-JP" sz="1600" dirty="0" smtClean="0"/>
              <a:t>70 days</a:t>
            </a:r>
            <a:endParaRPr kumimoji="1" lang="ja-JP" altLang="en-US" sz="1600" dirty="0"/>
          </a:p>
        </p:txBody>
      </p:sp>
      <p:cxnSp>
        <p:nvCxnSpPr>
          <p:cNvPr id="39" name="直線矢印コネクタ 38"/>
          <p:cNvCxnSpPr/>
          <p:nvPr/>
        </p:nvCxnSpPr>
        <p:spPr>
          <a:xfrm flipV="1">
            <a:off x="2286000" y="4512469"/>
            <a:ext cx="300303" cy="263"/>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2023530" y="4529667"/>
            <a:ext cx="990600" cy="338554"/>
          </a:xfrm>
          <a:prstGeom prst="rect">
            <a:avLst/>
          </a:prstGeom>
          <a:noFill/>
        </p:spPr>
        <p:txBody>
          <a:bodyPr wrap="square" rtlCol="0">
            <a:spAutoFit/>
          </a:bodyPr>
          <a:lstStyle/>
          <a:p>
            <a:pPr algn="ctr"/>
            <a:r>
              <a:rPr kumimoji="1" lang="en-US" altLang="ja-JP" sz="1600" dirty="0" smtClean="0"/>
              <a:t>154 days</a:t>
            </a:r>
            <a:endParaRPr kumimoji="1" lang="ja-JP" altLang="en-US" sz="1600" dirty="0"/>
          </a:p>
        </p:txBody>
      </p:sp>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25</a:t>
            </a:fld>
            <a:endParaRPr kumimoji="1" lang="ja-JP" altLang="en-US" dirty="0"/>
          </a:p>
        </p:txBody>
      </p:sp>
      <p:sp>
        <p:nvSpPr>
          <p:cNvPr id="4" name="テキスト ボックス 3"/>
          <p:cNvSpPr txBox="1"/>
          <p:nvPr/>
        </p:nvSpPr>
        <p:spPr>
          <a:xfrm>
            <a:off x="528918" y="85725"/>
            <a:ext cx="8104094" cy="584775"/>
          </a:xfrm>
          <a:prstGeom prst="rect">
            <a:avLst/>
          </a:prstGeom>
          <a:noFill/>
        </p:spPr>
        <p:txBody>
          <a:bodyPr wrap="square" rtlCol="0">
            <a:spAutoFit/>
          </a:bodyPr>
          <a:lstStyle/>
          <a:p>
            <a:pPr algn="ctr"/>
            <a:r>
              <a:rPr kumimoji="1" lang="en-US" altLang="ja-JP" sz="3200" dirty="0" smtClean="0"/>
              <a:t>“Lomb-</a:t>
            </a:r>
            <a:r>
              <a:rPr kumimoji="1" lang="en-US" altLang="ja-JP" sz="3200" dirty="0" err="1" smtClean="0"/>
              <a:t>Scargle</a:t>
            </a:r>
            <a:r>
              <a:rPr kumimoji="1" lang="en-US" altLang="ja-JP" sz="3200" dirty="0" smtClean="0"/>
              <a:t> </a:t>
            </a:r>
            <a:r>
              <a:rPr kumimoji="1" lang="en-US" altLang="ja-JP" sz="3200" dirty="0" err="1" smtClean="0"/>
              <a:t>Periodogram</a:t>
            </a:r>
            <a:r>
              <a:rPr kumimoji="1" lang="en-US" altLang="ja-JP" sz="3200" dirty="0" smtClean="0"/>
              <a:t>” </a:t>
            </a:r>
            <a:r>
              <a:rPr kumimoji="1" lang="en-US" altLang="ja-JP" sz="2400" dirty="0" smtClean="0"/>
              <a:t>(</a:t>
            </a:r>
            <a:r>
              <a:rPr kumimoji="1" lang="en-US" altLang="ja-JP" sz="2400" dirty="0" err="1" smtClean="0"/>
              <a:t>Scargle</a:t>
            </a:r>
            <a:r>
              <a:rPr lang="en-US" altLang="ja-JP" sz="2400" dirty="0" smtClean="0"/>
              <a:t>, 1982</a:t>
            </a:r>
            <a:r>
              <a:rPr kumimoji="1" lang="en-US" altLang="ja-JP" sz="2400" dirty="0" smtClean="0"/>
              <a:t>)</a:t>
            </a:r>
            <a:endParaRPr kumimoji="1" lang="ja-JP" altLang="en-US" sz="2400" dirty="0"/>
          </a:p>
        </p:txBody>
      </p:sp>
      <p:graphicFrame>
        <p:nvGraphicFramePr>
          <p:cNvPr id="5126" name="Object 6"/>
          <p:cNvGraphicFramePr>
            <a:graphicFrameLocks noChangeAspect="1"/>
          </p:cNvGraphicFramePr>
          <p:nvPr/>
        </p:nvGraphicFramePr>
        <p:xfrm>
          <a:off x="1439863" y="1116013"/>
          <a:ext cx="3235325" cy="727075"/>
        </p:xfrm>
        <a:graphic>
          <a:graphicData uri="http://schemas.openxmlformats.org/presentationml/2006/ole">
            <mc:AlternateContent xmlns:mc="http://schemas.openxmlformats.org/markup-compatibility/2006">
              <mc:Choice xmlns:v="urn:schemas-microsoft-com:vml" Requires="v">
                <p:oleObj spid="_x0000_s151556" name="数式" r:id="rId6" imgW="2145960" imgH="482400" progId="Equation.3">
                  <p:embed/>
                </p:oleObj>
              </mc:Choice>
              <mc:Fallback>
                <p:oleObj name="数式" r:id="rId6" imgW="2145960" imgH="4824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9863" y="1116013"/>
                        <a:ext cx="3235325" cy="72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テキスト ボックス 16"/>
          <p:cNvSpPr txBox="1"/>
          <p:nvPr/>
        </p:nvSpPr>
        <p:spPr>
          <a:xfrm>
            <a:off x="729256" y="829982"/>
            <a:ext cx="1532404" cy="307777"/>
          </a:xfrm>
          <a:prstGeom prst="rect">
            <a:avLst/>
          </a:prstGeom>
          <a:noFill/>
        </p:spPr>
        <p:txBody>
          <a:bodyPr wrap="square" rtlCol="0">
            <a:spAutoFit/>
          </a:bodyPr>
          <a:lstStyle/>
          <a:p>
            <a:r>
              <a:rPr kumimoji="1" lang="ja-JP" altLang="en-US" sz="1400" dirty="0" smtClean="0"/>
              <a:t>テストデータ：</a:t>
            </a:r>
            <a:endParaRPr kumimoji="1" lang="ja-JP" altLang="en-US" sz="1400" dirty="0"/>
          </a:p>
        </p:txBody>
      </p:sp>
      <p:sp>
        <p:nvSpPr>
          <p:cNvPr id="48" name="テキスト ボックス 47"/>
          <p:cNvSpPr txBox="1"/>
          <p:nvPr/>
        </p:nvSpPr>
        <p:spPr>
          <a:xfrm>
            <a:off x="558801" y="5511798"/>
            <a:ext cx="8229600" cy="830997"/>
          </a:xfrm>
          <a:prstGeom prst="rect">
            <a:avLst/>
          </a:prstGeom>
          <a:noFill/>
        </p:spPr>
        <p:txBody>
          <a:bodyPr wrap="square" rtlCol="0">
            <a:spAutoFit/>
          </a:bodyPr>
          <a:lstStyle/>
          <a:p>
            <a:r>
              <a:rPr kumimoji="1" lang="ja-JP" altLang="en-US" sz="1600" dirty="0" smtClean="0"/>
              <a:t>・</a:t>
            </a:r>
            <a:r>
              <a:rPr kumimoji="1" lang="en-US" altLang="ja-JP" sz="1600" dirty="0" smtClean="0"/>
              <a:t>4~5.2</a:t>
            </a:r>
            <a:r>
              <a:rPr kumimoji="1" lang="ja-JP" altLang="en-US" sz="1600" dirty="0" smtClean="0"/>
              <a:t>日周期の変動に由来するスペクトル密度は非常に小さい</a:t>
            </a:r>
            <a:endParaRPr kumimoji="1" lang="en-US" altLang="ja-JP" sz="1600" dirty="0" smtClean="0"/>
          </a:p>
          <a:p>
            <a:r>
              <a:rPr lang="ja-JP" altLang="en-US" sz="1600" dirty="0" smtClean="0"/>
              <a:t>　</a:t>
            </a:r>
            <a:r>
              <a:rPr lang="ja-JP" altLang="en-US" sz="1600" dirty="0" smtClean="0">
                <a:solidFill>
                  <a:srgbClr val="FF0000"/>
                </a:solidFill>
              </a:rPr>
              <a:t>→　各</a:t>
            </a:r>
            <a:r>
              <a:rPr lang="en-US" altLang="ja-JP" sz="1600" dirty="0" smtClean="0">
                <a:solidFill>
                  <a:srgbClr val="FF0000"/>
                </a:solidFill>
              </a:rPr>
              <a:t>Epoch</a:t>
            </a:r>
            <a:r>
              <a:rPr lang="ja-JP" altLang="en-US" sz="1600" dirty="0" smtClean="0">
                <a:solidFill>
                  <a:srgbClr val="FF0000"/>
                </a:solidFill>
              </a:rPr>
              <a:t>でそれぞれ短い周期の大気波動が卓越していても</a:t>
            </a:r>
            <a:endParaRPr lang="en-US" altLang="ja-JP" sz="1600" dirty="0" smtClean="0">
              <a:solidFill>
                <a:srgbClr val="FF0000"/>
              </a:solidFill>
            </a:endParaRPr>
          </a:p>
          <a:p>
            <a:r>
              <a:rPr lang="ja-JP" altLang="en-US" sz="1600" dirty="0" smtClean="0">
                <a:solidFill>
                  <a:srgbClr val="FF0000"/>
                </a:solidFill>
              </a:rPr>
              <a:t>　　　それぞれが異なる周期を持っていた場合、全体の解析からは検出が困難</a:t>
            </a:r>
            <a:endParaRPr kumimoji="1" lang="en-US" altLang="ja-JP" sz="1600" dirty="0" smtClean="0">
              <a:solidFill>
                <a:srgbClr val="FF0000"/>
              </a:solidFill>
            </a:endParaRPr>
          </a:p>
        </p:txBody>
      </p:sp>
      <p:sp>
        <p:nvSpPr>
          <p:cNvPr id="34" name="テキスト ボックス 33"/>
          <p:cNvSpPr txBox="1"/>
          <p:nvPr/>
        </p:nvSpPr>
        <p:spPr>
          <a:xfrm>
            <a:off x="2666999" y="1895475"/>
            <a:ext cx="4733925" cy="615553"/>
          </a:xfrm>
          <a:prstGeom prst="rect">
            <a:avLst/>
          </a:prstGeom>
          <a:noFill/>
        </p:spPr>
        <p:txBody>
          <a:bodyPr wrap="square" rtlCol="0">
            <a:spAutoFit/>
          </a:bodyPr>
          <a:lstStyle/>
          <a:p>
            <a:r>
              <a:rPr kumimoji="1" lang="en-US" altLang="ja-JP" dirty="0" smtClean="0">
                <a:latin typeface="Times New Roman" pitchFamily="18" charset="0"/>
                <a:cs typeface="Times New Roman" pitchFamily="18" charset="0"/>
              </a:rPr>
              <a:t>(</a:t>
            </a:r>
            <a:r>
              <a:rPr kumimoji="1" lang="en-US" altLang="ja-JP" i="1" dirty="0" err="1" smtClean="0">
                <a:latin typeface="Times New Roman" pitchFamily="18" charset="0"/>
                <a:cs typeface="Times New Roman" pitchFamily="18" charset="0"/>
              </a:rPr>
              <a:t>i</a:t>
            </a:r>
            <a:r>
              <a:rPr kumimoji="1" lang="en-US" altLang="ja-JP" dirty="0" smtClean="0">
                <a:latin typeface="Times New Roman" pitchFamily="18" charset="0"/>
                <a:cs typeface="Times New Roman" pitchFamily="18" charset="0"/>
              </a:rPr>
              <a:t> = 1,2,…,7)</a:t>
            </a:r>
          </a:p>
          <a:p>
            <a:r>
              <a:rPr lang="en-US" altLang="ja-JP" sz="1600" dirty="0" smtClean="0">
                <a:latin typeface="Times New Roman" pitchFamily="18" charset="0"/>
                <a:cs typeface="Times New Roman" pitchFamily="18" charset="0"/>
              </a:rPr>
              <a:t>T</a:t>
            </a:r>
            <a:r>
              <a:rPr lang="en-US" altLang="ja-JP" sz="1600" baseline="-25000" dirty="0" smtClean="0">
                <a:latin typeface="Times New Roman" pitchFamily="18" charset="0"/>
                <a:cs typeface="Times New Roman" pitchFamily="18" charset="0"/>
              </a:rPr>
              <a:t>1</a:t>
            </a:r>
            <a:r>
              <a:rPr lang="en-US" altLang="ja-JP" sz="1600" dirty="0" smtClean="0">
                <a:latin typeface="Times New Roman" pitchFamily="18" charset="0"/>
                <a:cs typeface="Times New Roman" pitchFamily="18" charset="0"/>
              </a:rPr>
              <a:t> = 4, T</a:t>
            </a:r>
            <a:r>
              <a:rPr lang="en-US" altLang="ja-JP" sz="1600" baseline="-25000" dirty="0" smtClean="0">
                <a:latin typeface="Times New Roman" pitchFamily="18" charset="0"/>
                <a:cs typeface="Times New Roman" pitchFamily="18" charset="0"/>
              </a:rPr>
              <a:t>2</a:t>
            </a:r>
            <a:r>
              <a:rPr lang="en-US" altLang="ja-JP" sz="1600" dirty="0" smtClean="0">
                <a:latin typeface="Times New Roman" pitchFamily="18" charset="0"/>
                <a:cs typeface="Times New Roman" pitchFamily="18" charset="0"/>
              </a:rPr>
              <a:t>=4.2, T</a:t>
            </a:r>
            <a:r>
              <a:rPr lang="en-US" altLang="ja-JP" sz="1600" baseline="-25000" dirty="0" smtClean="0">
                <a:latin typeface="Times New Roman" pitchFamily="18" charset="0"/>
                <a:cs typeface="Times New Roman" pitchFamily="18" charset="0"/>
              </a:rPr>
              <a:t>3</a:t>
            </a:r>
            <a:r>
              <a:rPr lang="en-US" altLang="ja-JP" sz="1600" dirty="0" smtClean="0">
                <a:latin typeface="Times New Roman" pitchFamily="18" charset="0"/>
                <a:cs typeface="Times New Roman" pitchFamily="18" charset="0"/>
              </a:rPr>
              <a:t>=4.4, T</a:t>
            </a:r>
            <a:r>
              <a:rPr lang="en-US" altLang="ja-JP" sz="1600" baseline="-25000" dirty="0" smtClean="0">
                <a:latin typeface="Times New Roman" pitchFamily="18" charset="0"/>
                <a:cs typeface="Times New Roman" pitchFamily="18" charset="0"/>
              </a:rPr>
              <a:t>4</a:t>
            </a:r>
            <a:r>
              <a:rPr lang="en-US" altLang="ja-JP" sz="1600" dirty="0" smtClean="0">
                <a:latin typeface="Times New Roman" pitchFamily="18" charset="0"/>
                <a:cs typeface="Times New Roman" pitchFamily="18" charset="0"/>
              </a:rPr>
              <a:t>=4.6, T</a:t>
            </a:r>
            <a:r>
              <a:rPr lang="en-US" altLang="ja-JP" sz="1600" baseline="-25000" dirty="0" smtClean="0">
                <a:latin typeface="Times New Roman" pitchFamily="18" charset="0"/>
                <a:cs typeface="Times New Roman" pitchFamily="18" charset="0"/>
              </a:rPr>
              <a:t>5</a:t>
            </a:r>
            <a:r>
              <a:rPr lang="en-US" altLang="ja-JP" sz="1600" dirty="0" smtClean="0">
                <a:latin typeface="Times New Roman" pitchFamily="18" charset="0"/>
                <a:cs typeface="Times New Roman" pitchFamily="18" charset="0"/>
              </a:rPr>
              <a:t>=4.8, T</a:t>
            </a:r>
            <a:r>
              <a:rPr lang="en-US" altLang="ja-JP" sz="1600" baseline="-25000" dirty="0" smtClean="0">
                <a:latin typeface="Times New Roman" pitchFamily="18" charset="0"/>
                <a:cs typeface="Times New Roman" pitchFamily="18" charset="0"/>
              </a:rPr>
              <a:t>6</a:t>
            </a:r>
            <a:r>
              <a:rPr lang="en-US" altLang="ja-JP" sz="1600" dirty="0" smtClean="0">
                <a:latin typeface="Times New Roman" pitchFamily="18" charset="0"/>
                <a:cs typeface="Times New Roman" pitchFamily="18" charset="0"/>
              </a:rPr>
              <a:t>=5, T</a:t>
            </a:r>
            <a:r>
              <a:rPr lang="en-US" altLang="ja-JP" sz="1600" baseline="-25000" dirty="0" smtClean="0">
                <a:latin typeface="Times New Roman" pitchFamily="18" charset="0"/>
                <a:cs typeface="Times New Roman" pitchFamily="18" charset="0"/>
              </a:rPr>
              <a:t>7</a:t>
            </a:r>
            <a:r>
              <a:rPr lang="en-US" altLang="ja-JP" sz="1600" dirty="0" smtClean="0">
                <a:latin typeface="Times New Roman" pitchFamily="18" charset="0"/>
                <a:cs typeface="Times New Roman" pitchFamily="18" charset="0"/>
              </a:rPr>
              <a:t>=5.2</a:t>
            </a:r>
            <a:endParaRPr kumimoji="1" lang="ja-JP" altLang="en-US" sz="16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work\Tasks\Presentations\STP\20110922_Hongo\png\図3_18.png"/>
          <p:cNvPicPr>
            <a:picLocks noChangeAspect="1" noChangeArrowheads="1"/>
          </p:cNvPicPr>
          <p:nvPr/>
        </p:nvPicPr>
        <p:blipFill>
          <a:blip r:embed="rId2" cstate="print"/>
          <a:srcRect/>
          <a:stretch>
            <a:fillRect/>
          </a:stretch>
        </p:blipFill>
        <p:spPr bwMode="auto">
          <a:xfrm>
            <a:off x="5099050" y="1654174"/>
            <a:ext cx="3858017" cy="3813175"/>
          </a:xfrm>
          <a:prstGeom prst="rect">
            <a:avLst/>
          </a:prstGeom>
          <a:noFill/>
        </p:spPr>
      </p:pic>
      <p:pic>
        <p:nvPicPr>
          <p:cNvPr id="118785" name="Picture 1" descr="C:\work\Tasks\mypaper\B\figures\emf\sample_time_series_2_lat18S.emf"/>
          <p:cNvPicPr>
            <a:picLocks noChangeAspect="1" noChangeArrowheads="1"/>
          </p:cNvPicPr>
          <p:nvPr/>
        </p:nvPicPr>
        <p:blipFill>
          <a:blip r:embed="rId3" cstate="print"/>
          <a:srcRect l="17004" t="9474" r="11129" b="18703"/>
          <a:stretch>
            <a:fillRect/>
          </a:stretch>
        </p:blipFill>
        <p:spPr bwMode="auto">
          <a:xfrm>
            <a:off x="5857875" y="2063750"/>
            <a:ext cx="2743200" cy="2736851"/>
          </a:xfrm>
          <a:prstGeom prst="rect">
            <a:avLst/>
          </a:prstGeom>
          <a:noFill/>
        </p:spPr>
      </p:pic>
      <p:pic>
        <p:nvPicPr>
          <p:cNvPr id="31" name="Picture 2" descr="C:\work\Tasks\Presentations\STP\20110922_Hongo\png\LS_PSD_long.png"/>
          <p:cNvPicPr>
            <a:picLocks noChangeAspect="1" noChangeArrowheads="1"/>
          </p:cNvPicPr>
          <p:nvPr/>
        </p:nvPicPr>
        <p:blipFill>
          <a:blip r:embed="rId4" cstate="print"/>
          <a:srcRect l="13877" t="46755" r="54084" b="47974"/>
          <a:stretch>
            <a:fillRect/>
          </a:stretch>
        </p:blipFill>
        <p:spPr bwMode="auto">
          <a:xfrm>
            <a:off x="704850" y="3009900"/>
            <a:ext cx="1781175" cy="295275"/>
          </a:xfrm>
          <a:prstGeom prst="rect">
            <a:avLst/>
          </a:prstGeom>
          <a:noFill/>
        </p:spPr>
      </p:pic>
      <p:pic>
        <p:nvPicPr>
          <p:cNvPr id="29" name="Picture 2" descr="C:\work\Tasks\Presentations\STP\20110922_Hongo\png\LS_PSD_long.png"/>
          <p:cNvPicPr>
            <a:picLocks noChangeAspect="1" noChangeArrowheads="1"/>
          </p:cNvPicPr>
          <p:nvPr/>
        </p:nvPicPr>
        <p:blipFill>
          <a:blip r:embed="rId4" cstate="print"/>
          <a:srcRect l="12678" r="5425" b="88240"/>
          <a:stretch>
            <a:fillRect/>
          </a:stretch>
        </p:blipFill>
        <p:spPr bwMode="auto">
          <a:xfrm>
            <a:off x="666750" y="446087"/>
            <a:ext cx="4552950" cy="658813"/>
          </a:xfrm>
          <a:prstGeom prst="rect">
            <a:avLst/>
          </a:prstGeom>
          <a:noFill/>
        </p:spPr>
      </p:pic>
      <p:pic>
        <p:nvPicPr>
          <p:cNvPr id="28" name="Picture 2" descr="C:\work\Tasks\Presentations\STP\20110922_Hongo\png\LS_PSD_long.png"/>
          <p:cNvPicPr>
            <a:picLocks noChangeAspect="1" noChangeArrowheads="1"/>
          </p:cNvPicPr>
          <p:nvPr/>
        </p:nvPicPr>
        <p:blipFill>
          <a:blip r:embed="rId4" cstate="print"/>
          <a:srcRect t="19382" r="87322" b="31992"/>
          <a:stretch>
            <a:fillRect/>
          </a:stretch>
        </p:blipFill>
        <p:spPr bwMode="auto">
          <a:xfrm>
            <a:off x="76200" y="1647825"/>
            <a:ext cx="704850" cy="2724150"/>
          </a:xfrm>
          <a:prstGeom prst="rect">
            <a:avLst/>
          </a:prstGeom>
          <a:noFill/>
        </p:spPr>
      </p:pic>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26</a:t>
            </a:fld>
            <a:endParaRPr kumimoji="1" lang="ja-JP" altLang="en-US"/>
          </a:p>
        </p:txBody>
      </p:sp>
      <p:pic>
        <p:nvPicPr>
          <p:cNvPr id="4098" name="Picture 2" descr="C:\work\Tasks\Presentations\STP\20110922_Hongo\png\LS_PSD_long.png"/>
          <p:cNvPicPr>
            <a:picLocks noChangeAspect="1" noChangeArrowheads="1"/>
          </p:cNvPicPr>
          <p:nvPr/>
        </p:nvPicPr>
        <p:blipFill>
          <a:blip r:embed="rId4" cstate="print"/>
          <a:srcRect l="19360" t="11561" b="53415"/>
          <a:stretch>
            <a:fillRect/>
          </a:stretch>
        </p:blipFill>
        <p:spPr bwMode="auto">
          <a:xfrm>
            <a:off x="1076325" y="1066800"/>
            <a:ext cx="4483100" cy="1962150"/>
          </a:xfrm>
          <a:prstGeom prst="rect">
            <a:avLst/>
          </a:prstGeom>
          <a:noFill/>
        </p:spPr>
      </p:pic>
      <p:sp>
        <p:nvSpPr>
          <p:cNvPr id="5" name="テキスト ボックス 4"/>
          <p:cNvSpPr txBox="1"/>
          <p:nvPr/>
        </p:nvSpPr>
        <p:spPr>
          <a:xfrm>
            <a:off x="323850" y="69846"/>
            <a:ext cx="8496300" cy="584775"/>
          </a:xfrm>
          <a:prstGeom prst="rect">
            <a:avLst/>
          </a:prstGeom>
          <a:noFill/>
        </p:spPr>
        <p:txBody>
          <a:bodyPr wrap="square" rtlCol="0">
            <a:spAutoFit/>
          </a:bodyPr>
          <a:lstStyle/>
          <a:p>
            <a:pPr algn="ctr"/>
            <a:r>
              <a:rPr kumimoji="1" lang="ja-JP" altLang="en-US" sz="3200" dirty="0" smtClean="0"/>
              <a:t>長周期的変動の抽出</a:t>
            </a:r>
            <a:endParaRPr kumimoji="1" lang="ja-JP" altLang="en-US" sz="3200" dirty="0"/>
          </a:p>
        </p:txBody>
      </p:sp>
      <p:cxnSp>
        <p:nvCxnSpPr>
          <p:cNvPr id="8" name="直線コネクタ 7"/>
          <p:cNvCxnSpPr/>
          <p:nvPr/>
        </p:nvCxnSpPr>
        <p:spPr>
          <a:xfrm>
            <a:off x="4838700" y="1143000"/>
            <a:ext cx="2057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6905625" y="1133475"/>
            <a:ext cx="0" cy="7048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843306" y="849406"/>
            <a:ext cx="2133599" cy="584775"/>
          </a:xfrm>
          <a:prstGeom prst="rect">
            <a:avLst/>
          </a:prstGeom>
          <a:solidFill>
            <a:schemeClr val="bg1"/>
          </a:solidFill>
          <a:ln>
            <a:solidFill>
              <a:srgbClr val="00B0F0"/>
            </a:solidFill>
          </a:ln>
        </p:spPr>
        <p:txBody>
          <a:bodyPr wrap="square" rtlCol="0">
            <a:spAutoFit/>
          </a:bodyPr>
          <a:lstStyle/>
          <a:p>
            <a:r>
              <a:rPr kumimoji="1" lang="en-US" altLang="ja-JP" sz="1600" dirty="0" smtClean="0"/>
              <a:t>255</a:t>
            </a:r>
            <a:r>
              <a:rPr kumimoji="1" lang="ja-JP" altLang="en-US" sz="1600" dirty="0" smtClean="0"/>
              <a:t>日周期変動</a:t>
            </a:r>
            <a:r>
              <a:rPr lang="ja-JP" altLang="en-US" sz="1600" dirty="0" smtClean="0"/>
              <a:t>成分を取り出してプロット</a:t>
            </a:r>
            <a:endParaRPr kumimoji="1" lang="ja-JP" altLang="en-US" sz="1600" dirty="0"/>
          </a:p>
        </p:txBody>
      </p:sp>
      <p:sp>
        <p:nvSpPr>
          <p:cNvPr id="12" name="テキスト ボックス 11"/>
          <p:cNvSpPr txBox="1"/>
          <p:nvPr/>
        </p:nvSpPr>
        <p:spPr>
          <a:xfrm>
            <a:off x="1231899" y="2243667"/>
            <a:ext cx="2305050" cy="307777"/>
          </a:xfrm>
          <a:prstGeom prst="rect">
            <a:avLst/>
          </a:prstGeom>
          <a:noFill/>
        </p:spPr>
        <p:txBody>
          <a:bodyPr wrap="square" rtlCol="0">
            <a:spAutoFit/>
          </a:bodyPr>
          <a:lstStyle/>
          <a:p>
            <a:pPr algn="ctr"/>
            <a:r>
              <a:rPr kumimoji="1" lang="en-US" altLang="ja-JP" sz="1400" dirty="0" smtClean="0"/>
              <a:t>99% significance level</a:t>
            </a:r>
            <a:endParaRPr kumimoji="1" lang="ja-JP" altLang="en-US" sz="1400" dirty="0"/>
          </a:p>
        </p:txBody>
      </p:sp>
      <p:sp>
        <p:nvSpPr>
          <p:cNvPr id="13" name="テキスト ボックス 12"/>
          <p:cNvSpPr txBox="1"/>
          <p:nvPr/>
        </p:nvSpPr>
        <p:spPr>
          <a:xfrm>
            <a:off x="1285876" y="1247775"/>
            <a:ext cx="723900" cy="369332"/>
          </a:xfrm>
          <a:prstGeom prst="rect">
            <a:avLst/>
          </a:prstGeom>
          <a:noFill/>
        </p:spPr>
        <p:txBody>
          <a:bodyPr wrap="square" rtlCol="0">
            <a:spAutoFit/>
          </a:bodyPr>
          <a:lstStyle/>
          <a:p>
            <a:r>
              <a:rPr kumimoji="1" lang="en-US" altLang="ja-JP" dirty="0" smtClean="0"/>
              <a:t>18˚S</a:t>
            </a:r>
            <a:endParaRPr kumimoji="1" lang="ja-JP" altLang="en-US" dirty="0"/>
          </a:p>
        </p:txBody>
      </p:sp>
      <p:sp>
        <p:nvSpPr>
          <p:cNvPr id="14" name="テキスト ボックス 13"/>
          <p:cNvSpPr txBox="1"/>
          <p:nvPr/>
        </p:nvSpPr>
        <p:spPr>
          <a:xfrm>
            <a:off x="352425" y="5783818"/>
            <a:ext cx="8439150" cy="400110"/>
          </a:xfrm>
          <a:prstGeom prst="rect">
            <a:avLst/>
          </a:prstGeom>
          <a:noFill/>
        </p:spPr>
        <p:txBody>
          <a:bodyPr wrap="square" rtlCol="0">
            <a:spAutoFit/>
          </a:bodyPr>
          <a:lstStyle/>
          <a:p>
            <a:pPr algn="ctr"/>
            <a:r>
              <a:rPr kumimoji="1" lang="ja-JP" altLang="en-US" sz="2000" dirty="0" smtClean="0">
                <a:solidFill>
                  <a:srgbClr val="FF0000"/>
                </a:solidFill>
              </a:rPr>
              <a:t>スーパーローテーションには</a:t>
            </a:r>
            <a:r>
              <a:rPr kumimoji="1" lang="en-US" altLang="ja-JP" sz="2000" dirty="0" smtClean="0">
                <a:solidFill>
                  <a:srgbClr val="FF0000"/>
                </a:solidFill>
              </a:rPr>
              <a:t>1</a:t>
            </a:r>
            <a:r>
              <a:rPr kumimoji="1" lang="ja-JP" altLang="en-US" sz="2000" dirty="0" smtClean="0">
                <a:solidFill>
                  <a:srgbClr val="FF0000"/>
                </a:solidFill>
              </a:rPr>
              <a:t>金星年より長い長周期変動が存在</a:t>
            </a:r>
            <a:endParaRPr kumimoji="1" lang="en-US" altLang="ja-JP" sz="2000" dirty="0" smtClean="0">
              <a:solidFill>
                <a:srgbClr val="FF0000"/>
              </a:solidFill>
            </a:endParaRPr>
          </a:p>
        </p:txBody>
      </p:sp>
      <p:cxnSp>
        <p:nvCxnSpPr>
          <p:cNvPr id="15" name="直線コネクタ 14"/>
          <p:cNvCxnSpPr/>
          <p:nvPr/>
        </p:nvCxnSpPr>
        <p:spPr>
          <a:xfrm>
            <a:off x="4173008" y="6154235"/>
            <a:ext cx="1795992" cy="103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4157855" y="6227259"/>
            <a:ext cx="3340979" cy="369332"/>
          </a:xfrm>
          <a:prstGeom prst="rect">
            <a:avLst/>
          </a:prstGeom>
        </p:spPr>
        <p:txBody>
          <a:bodyPr wrap="none">
            <a:spAutoFit/>
          </a:bodyPr>
          <a:lstStyle/>
          <a:p>
            <a:r>
              <a:rPr lang="ja-JP" altLang="en-US" dirty="0" smtClean="0"/>
              <a:t>季節変動によるものではなさそう</a:t>
            </a:r>
            <a:endParaRPr lang="en-US" altLang="ja-JP" dirty="0" smtClean="0"/>
          </a:p>
        </p:txBody>
      </p:sp>
      <p:sp>
        <p:nvSpPr>
          <p:cNvPr id="18" name="テキスト ボックス 17"/>
          <p:cNvSpPr txBox="1"/>
          <p:nvPr/>
        </p:nvSpPr>
        <p:spPr>
          <a:xfrm>
            <a:off x="576000" y="942975"/>
            <a:ext cx="581025" cy="369332"/>
          </a:xfrm>
          <a:prstGeom prst="rect">
            <a:avLst/>
          </a:prstGeom>
          <a:noFill/>
        </p:spPr>
        <p:txBody>
          <a:bodyPr wrap="square" rtlCol="0">
            <a:spAutoFit/>
          </a:bodyPr>
          <a:lstStyle/>
          <a:p>
            <a:pPr algn="r"/>
            <a:r>
              <a:rPr kumimoji="1" lang="en-US" altLang="ja-JP" dirty="0" smtClean="0"/>
              <a:t>120</a:t>
            </a:r>
            <a:endParaRPr kumimoji="1" lang="ja-JP" altLang="en-US" dirty="0"/>
          </a:p>
        </p:txBody>
      </p:sp>
      <p:sp>
        <p:nvSpPr>
          <p:cNvPr id="19" name="テキスト ボックス 18"/>
          <p:cNvSpPr txBox="1"/>
          <p:nvPr/>
        </p:nvSpPr>
        <p:spPr>
          <a:xfrm>
            <a:off x="576000" y="1562100"/>
            <a:ext cx="581025" cy="369332"/>
          </a:xfrm>
          <a:prstGeom prst="rect">
            <a:avLst/>
          </a:prstGeom>
          <a:noFill/>
        </p:spPr>
        <p:txBody>
          <a:bodyPr wrap="square" rtlCol="0">
            <a:spAutoFit/>
          </a:bodyPr>
          <a:lstStyle/>
          <a:p>
            <a:pPr algn="r"/>
            <a:r>
              <a:rPr kumimoji="1" lang="en-US" altLang="ja-JP" dirty="0" smtClean="0"/>
              <a:t>80</a:t>
            </a:r>
            <a:endParaRPr kumimoji="1" lang="ja-JP" altLang="en-US" dirty="0"/>
          </a:p>
        </p:txBody>
      </p:sp>
      <p:sp>
        <p:nvSpPr>
          <p:cNvPr id="20" name="テキスト ボックス 19"/>
          <p:cNvSpPr txBox="1"/>
          <p:nvPr/>
        </p:nvSpPr>
        <p:spPr>
          <a:xfrm>
            <a:off x="576000" y="2181225"/>
            <a:ext cx="581025" cy="369332"/>
          </a:xfrm>
          <a:prstGeom prst="rect">
            <a:avLst/>
          </a:prstGeom>
          <a:noFill/>
        </p:spPr>
        <p:txBody>
          <a:bodyPr wrap="square" rtlCol="0">
            <a:spAutoFit/>
          </a:bodyPr>
          <a:lstStyle/>
          <a:p>
            <a:pPr algn="r"/>
            <a:r>
              <a:rPr kumimoji="1" lang="en-US" altLang="ja-JP" dirty="0" smtClean="0"/>
              <a:t>40</a:t>
            </a:r>
            <a:endParaRPr kumimoji="1" lang="ja-JP" altLang="en-US" dirty="0"/>
          </a:p>
        </p:txBody>
      </p:sp>
      <p:sp>
        <p:nvSpPr>
          <p:cNvPr id="21" name="テキスト ボックス 20"/>
          <p:cNvSpPr txBox="1"/>
          <p:nvPr/>
        </p:nvSpPr>
        <p:spPr>
          <a:xfrm>
            <a:off x="576000" y="2752725"/>
            <a:ext cx="581025" cy="369332"/>
          </a:xfrm>
          <a:prstGeom prst="rect">
            <a:avLst/>
          </a:prstGeom>
          <a:noFill/>
        </p:spPr>
        <p:txBody>
          <a:bodyPr wrap="square" rtlCol="0">
            <a:spAutoFit/>
          </a:bodyPr>
          <a:lstStyle/>
          <a:p>
            <a:pPr algn="r"/>
            <a:r>
              <a:rPr kumimoji="1" lang="en-US" altLang="ja-JP" dirty="0" smtClean="0"/>
              <a:t>0</a:t>
            </a:r>
            <a:endParaRPr kumimoji="1" lang="ja-JP" altLang="en-US" dirty="0"/>
          </a:p>
        </p:txBody>
      </p:sp>
      <p:sp>
        <p:nvSpPr>
          <p:cNvPr id="22" name="テキスト ボックス 21"/>
          <p:cNvSpPr txBox="1"/>
          <p:nvPr/>
        </p:nvSpPr>
        <p:spPr>
          <a:xfrm>
            <a:off x="576000" y="5029200"/>
            <a:ext cx="581025" cy="369332"/>
          </a:xfrm>
          <a:prstGeom prst="rect">
            <a:avLst/>
          </a:prstGeom>
          <a:noFill/>
        </p:spPr>
        <p:txBody>
          <a:bodyPr wrap="square" rtlCol="0">
            <a:spAutoFit/>
          </a:bodyPr>
          <a:lstStyle/>
          <a:p>
            <a:pPr algn="r"/>
            <a:r>
              <a:rPr kumimoji="1" lang="en-US" altLang="ja-JP" dirty="0" smtClean="0"/>
              <a:t>0</a:t>
            </a:r>
            <a:endParaRPr kumimoji="1" lang="ja-JP" altLang="en-US" dirty="0"/>
          </a:p>
        </p:txBody>
      </p:sp>
      <p:sp>
        <p:nvSpPr>
          <p:cNvPr id="23" name="テキスト ボックス 22"/>
          <p:cNvSpPr txBox="1"/>
          <p:nvPr/>
        </p:nvSpPr>
        <p:spPr>
          <a:xfrm>
            <a:off x="576000" y="4714875"/>
            <a:ext cx="581025" cy="369332"/>
          </a:xfrm>
          <a:prstGeom prst="rect">
            <a:avLst/>
          </a:prstGeom>
          <a:noFill/>
        </p:spPr>
        <p:txBody>
          <a:bodyPr wrap="square" rtlCol="0">
            <a:spAutoFit/>
          </a:bodyPr>
          <a:lstStyle/>
          <a:p>
            <a:pPr algn="r"/>
            <a:r>
              <a:rPr kumimoji="1" lang="en-US" altLang="ja-JP" dirty="0" smtClean="0"/>
              <a:t>1</a:t>
            </a:r>
            <a:endParaRPr kumimoji="1" lang="ja-JP" altLang="en-US" dirty="0"/>
          </a:p>
        </p:txBody>
      </p:sp>
      <p:sp>
        <p:nvSpPr>
          <p:cNvPr id="24" name="テキスト ボックス 23"/>
          <p:cNvSpPr txBox="1"/>
          <p:nvPr/>
        </p:nvSpPr>
        <p:spPr>
          <a:xfrm>
            <a:off x="576000" y="4333875"/>
            <a:ext cx="581025" cy="369332"/>
          </a:xfrm>
          <a:prstGeom prst="rect">
            <a:avLst/>
          </a:prstGeom>
          <a:noFill/>
        </p:spPr>
        <p:txBody>
          <a:bodyPr wrap="square" rtlCol="0">
            <a:spAutoFit/>
          </a:bodyPr>
          <a:lstStyle/>
          <a:p>
            <a:pPr algn="r"/>
            <a:r>
              <a:rPr kumimoji="1" lang="en-US" altLang="ja-JP" dirty="0" smtClean="0"/>
              <a:t>2</a:t>
            </a:r>
            <a:endParaRPr kumimoji="1" lang="ja-JP" altLang="en-US" dirty="0"/>
          </a:p>
        </p:txBody>
      </p:sp>
      <p:sp>
        <p:nvSpPr>
          <p:cNvPr id="25" name="テキスト ボックス 24"/>
          <p:cNvSpPr txBox="1"/>
          <p:nvPr/>
        </p:nvSpPr>
        <p:spPr>
          <a:xfrm>
            <a:off x="576000" y="3943350"/>
            <a:ext cx="581025" cy="369332"/>
          </a:xfrm>
          <a:prstGeom prst="rect">
            <a:avLst/>
          </a:prstGeom>
          <a:noFill/>
        </p:spPr>
        <p:txBody>
          <a:bodyPr wrap="square" rtlCol="0">
            <a:spAutoFit/>
          </a:bodyPr>
          <a:lstStyle/>
          <a:p>
            <a:pPr algn="r"/>
            <a:r>
              <a:rPr kumimoji="1" lang="en-US" altLang="ja-JP" dirty="0" smtClean="0"/>
              <a:t>3</a:t>
            </a:r>
            <a:endParaRPr kumimoji="1" lang="ja-JP" altLang="en-US" dirty="0"/>
          </a:p>
        </p:txBody>
      </p:sp>
      <p:sp>
        <p:nvSpPr>
          <p:cNvPr id="26" name="テキスト ボックス 25"/>
          <p:cNvSpPr txBox="1"/>
          <p:nvPr/>
        </p:nvSpPr>
        <p:spPr>
          <a:xfrm>
            <a:off x="576000" y="3571875"/>
            <a:ext cx="581025" cy="369332"/>
          </a:xfrm>
          <a:prstGeom prst="rect">
            <a:avLst/>
          </a:prstGeom>
          <a:noFill/>
        </p:spPr>
        <p:txBody>
          <a:bodyPr wrap="square" rtlCol="0">
            <a:spAutoFit/>
          </a:bodyPr>
          <a:lstStyle/>
          <a:p>
            <a:pPr algn="r"/>
            <a:r>
              <a:rPr kumimoji="1" lang="en-US" altLang="ja-JP" dirty="0" smtClean="0"/>
              <a:t>4</a:t>
            </a:r>
            <a:endParaRPr kumimoji="1" lang="ja-JP" altLang="en-US" dirty="0"/>
          </a:p>
        </p:txBody>
      </p:sp>
      <p:sp>
        <p:nvSpPr>
          <p:cNvPr id="27" name="テキスト ボックス 26"/>
          <p:cNvSpPr txBox="1"/>
          <p:nvPr/>
        </p:nvSpPr>
        <p:spPr>
          <a:xfrm>
            <a:off x="576000" y="3200400"/>
            <a:ext cx="581025" cy="369332"/>
          </a:xfrm>
          <a:prstGeom prst="rect">
            <a:avLst/>
          </a:prstGeom>
          <a:noFill/>
        </p:spPr>
        <p:txBody>
          <a:bodyPr wrap="square" rtlCol="0">
            <a:spAutoFit/>
          </a:bodyPr>
          <a:lstStyle/>
          <a:p>
            <a:pPr algn="r"/>
            <a:r>
              <a:rPr lang="en-US" altLang="ja-JP" dirty="0" smtClean="0"/>
              <a:t>5</a:t>
            </a:r>
            <a:endParaRPr kumimoji="1" lang="ja-JP" altLang="en-US" dirty="0"/>
          </a:p>
        </p:txBody>
      </p:sp>
      <p:pic>
        <p:nvPicPr>
          <p:cNvPr id="30" name="Picture 2" descr="C:\work\Tasks\Presentations\STP\20110922_Hongo\png\LS_PSD_long.png"/>
          <p:cNvPicPr>
            <a:picLocks noChangeAspect="1" noChangeArrowheads="1"/>
          </p:cNvPicPr>
          <p:nvPr/>
        </p:nvPicPr>
        <p:blipFill>
          <a:blip r:embed="rId4" cstate="print"/>
          <a:srcRect l="19360" t="52026" r="9880" b="13120"/>
          <a:stretch>
            <a:fillRect/>
          </a:stretch>
        </p:blipFill>
        <p:spPr bwMode="auto">
          <a:xfrm>
            <a:off x="1085850" y="3276600"/>
            <a:ext cx="3933825" cy="1952625"/>
          </a:xfrm>
          <a:prstGeom prst="rect">
            <a:avLst/>
          </a:prstGeom>
          <a:noFill/>
        </p:spPr>
      </p:pic>
      <p:pic>
        <p:nvPicPr>
          <p:cNvPr id="32" name="Picture 2" descr="C:\work\Tasks\Presentations\STP\20110922_Hongo\png\LS_PSD_long.png"/>
          <p:cNvPicPr>
            <a:picLocks noChangeAspect="1" noChangeArrowheads="1"/>
          </p:cNvPicPr>
          <p:nvPr/>
        </p:nvPicPr>
        <p:blipFill>
          <a:blip r:embed="rId4" cstate="print"/>
          <a:srcRect l="19360" t="92321" r="9880" b="1728"/>
          <a:stretch>
            <a:fillRect/>
          </a:stretch>
        </p:blipFill>
        <p:spPr bwMode="auto">
          <a:xfrm>
            <a:off x="1085850" y="5410200"/>
            <a:ext cx="3933825" cy="333375"/>
          </a:xfrm>
          <a:prstGeom prst="rect">
            <a:avLst/>
          </a:prstGeom>
          <a:noFill/>
        </p:spPr>
      </p:pic>
      <p:sp>
        <p:nvSpPr>
          <p:cNvPr id="33" name="テキスト ボックス 32"/>
          <p:cNvSpPr txBox="1"/>
          <p:nvPr/>
        </p:nvSpPr>
        <p:spPr>
          <a:xfrm>
            <a:off x="923925" y="5145225"/>
            <a:ext cx="409575" cy="369332"/>
          </a:xfrm>
          <a:prstGeom prst="rect">
            <a:avLst/>
          </a:prstGeom>
          <a:noFill/>
        </p:spPr>
        <p:txBody>
          <a:bodyPr wrap="square" rtlCol="0">
            <a:spAutoFit/>
          </a:bodyPr>
          <a:lstStyle/>
          <a:p>
            <a:pPr algn="ctr"/>
            <a:r>
              <a:rPr kumimoji="1" lang="en-US" altLang="ja-JP" dirty="0" smtClean="0"/>
              <a:t>1</a:t>
            </a:r>
            <a:endParaRPr kumimoji="1" lang="ja-JP" altLang="en-US" dirty="0"/>
          </a:p>
        </p:txBody>
      </p:sp>
      <p:sp>
        <p:nvSpPr>
          <p:cNvPr id="34" name="テキスト ボックス 33"/>
          <p:cNvSpPr txBox="1"/>
          <p:nvPr/>
        </p:nvSpPr>
        <p:spPr>
          <a:xfrm>
            <a:off x="1981200" y="5145225"/>
            <a:ext cx="571500" cy="369332"/>
          </a:xfrm>
          <a:prstGeom prst="rect">
            <a:avLst/>
          </a:prstGeom>
          <a:noFill/>
        </p:spPr>
        <p:txBody>
          <a:bodyPr wrap="square" rtlCol="0">
            <a:spAutoFit/>
          </a:bodyPr>
          <a:lstStyle/>
          <a:p>
            <a:pPr algn="ctr"/>
            <a:r>
              <a:rPr kumimoji="1" lang="en-US" altLang="ja-JP" dirty="0" smtClean="0"/>
              <a:t>10</a:t>
            </a:r>
            <a:endParaRPr kumimoji="1" lang="ja-JP" altLang="en-US" dirty="0"/>
          </a:p>
        </p:txBody>
      </p:sp>
      <p:sp>
        <p:nvSpPr>
          <p:cNvPr id="35" name="テキスト ボックス 34"/>
          <p:cNvSpPr txBox="1"/>
          <p:nvPr/>
        </p:nvSpPr>
        <p:spPr>
          <a:xfrm>
            <a:off x="2943225" y="5145225"/>
            <a:ext cx="990600" cy="369332"/>
          </a:xfrm>
          <a:prstGeom prst="rect">
            <a:avLst/>
          </a:prstGeom>
          <a:noFill/>
        </p:spPr>
        <p:txBody>
          <a:bodyPr wrap="square" rtlCol="0">
            <a:spAutoFit/>
          </a:bodyPr>
          <a:lstStyle/>
          <a:p>
            <a:pPr algn="ctr"/>
            <a:r>
              <a:rPr kumimoji="1" lang="en-US" altLang="ja-JP" dirty="0" smtClean="0"/>
              <a:t>100</a:t>
            </a:r>
            <a:endParaRPr kumimoji="1" lang="ja-JP" altLang="en-US" dirty="0"/>
          </a:p>
        </p:txBody>
      </p:sp>
      <p:sp>
        <p:nvSpPr>
          <p:cNvPr id="36" name="テキスト ボックス 35"/>
          <p:cNvSpPr txBox="1"/>
          <p:nvPr/>
        </p:nvSpPr>
        <p:spPr>
          <a:xfrm>
            <a:off x="4114800" y="5145225"/>
            <a:ext cx="990600" cy="369332"/>
          </a:xfrm>
          <a:prstGeom prst="rect">
            <a:avLst/>
          </a:prstGeom>
          <a:noFill/>
        </p:spPr>
        <p:txBody>
          <a:bodyPr wrap="square" rtlCol="0">
            <a:spAutoFit/>
          </a:bodyPr>
          <a:lstStyle/>
          <a:p>
            <a:pPr algn="ctr"/>
            <a:r>
              <a:rPr kumimoji="1" lang="en-US" altLang="ja-JP" dirty="0" smtClean="0"/>
              <a:t>1000</a:t>
            </a:r>
            <a:endParaRPr kumimoji="1" lang="ja-JP" altLang="en-US" dirty="0"/>
          </a:p>
        </p:txBody>
      </p:sp>
      <p:sp>
        <p:nvSpPr>
          <p:cNvPr id="37" name="正方形/長方形 36"/>
          <p:cNvSpPr/>
          <p:nvPr/>
        </p:nvSpPr>
        <p:spPr>
          <a:xfrm>
            <a:off x="3437467" y="1109133"/>
            <a:ext cx="262466" cy="1837267"/>
          </a:xfrm>
          <a:prstGeom prst="rect">
            <a:avLst/>
          </a:prstGeom>
          <a:solidFill>
            <a:schemeClr val="bg1">
              <a:lumMod val="6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4665134" y="1109134"/>
            <a:ext cx="152399" cy="1837267"/>
          </a:xfrm>
          <a:prstGeom prst="rect">
            <a:avLst/>
          </a:prstGeom>
          <a:solidFill>
            <a:schemeClr val="bg1">
              <a:lumMod val="6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4237567" y="1118658"/>
            <a:ext cx="262466" cy="1837267"/>
          </a:xfrm>
          <a:prstGeom prst="rect">
            <a:avLst/>
          </a:prstGeom>
          <a:solidFill>
            <a:schemeClr val="bg1">
              <a:lumMod val="6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27</a:t>
            </a:fld>
            <a:endParaRPr kumimoji="1" lang="ja-JP" altLang="en-US"/>
          </a:p>
        </p:txBody>
      </p:sp>
      <p:sp>
        <p:nvSpPr>
          <p:cNvPr id="5" name="テキスト ボックス 4"/>
          <p:cNvSpPr txBox="1"/>
          <p:nvPr/>
        </p:nvSpPr>
        <p:spPr>
          <a:xfrm>
            <a:off x="323850" y="69846"/>
            <a:ext cx="8496300" cy="584775"/>
          </a:xfrm>
          <a:prstGeom prst="rect">
            <a:avLst/>
          </a:prstGeom>
          <a:noFill/>
        </p:spPr>
        <p:txBody>
          <a:bodyPr wrap="square" rtlCol="0">
            <a:spAutoFit/>
          </a:bodyPr>
          <a:lstStyle/>
          <a:p>
            <a:pPr algn="ctr"/>
            <a:r>
              <a:rPr kumimoji="1" lang="ja-JP" altLang="en-US" sz="3200" dirty="0" smtClean="0"/>
              <a:t>長周期的変動の緯度構造</a:t>
            </a:r>
            <a:endParaRPr kumimoji="1" lang="ja-JP" altLang="en-US" sz="3200" dirty="0"/>
          </a:p>
        </p:txBody>
      </p:sp>
      <p:grpSp>
        <p:nvGrpSpPr>
          <p:cNvPr id="20" name="グループ化 19"/>
          <p:cNvGrpSpPr/>
          <p:nvPr/>
        </p:nvGrpSpPr>
        <p:grpSpPr>
          <a:xfrm>
            <a:off x="0" y="1049020"/>
            <a:ext cx="5399438" cy="3375759"/>
            <a:chOff x="321262" y="696595"/>
            <a:chExt cx="5399438" cy="3375759"/>
          </a:xfrm>
        </p:grpSpPr>
        <p:pic>
          <p:nvPicPr>
            <p:cNvPr id="152579" name="Picture 3"/>
            <p:cNvPicPr>
              <a:picLocks noChangeAspect="1" noChangeArrowheads="1"/>
            </p:cNvPicPr>
            <p:nvPr/>
          </p:nvPicPr>
          <p:blipFill>
            <a:blip r:embed="rId2" cstate="print"/>
            <a:srcRect l="4305"/>
            <a:stretch>
              <a:fillRect/>
            </a:stretch>
          </p:blipFill>
          <p:spPr bwMode="auto">
            <a:xfrm>
              <a:off x="771525" y="785813"/>
              <a:ext cx="4657725" cy="3025823"/>
            </a:xfrm>
            <a:prstGeom prst="rect">
              <a:avLst/>
            </a:prstGeom>
            <a:noFill/>
            <a:ln w="9525">
              <a:noFill/>
              <a:miter lim="800000"/>
              <a:headEnd/>
              <a:tailEnd/>
            </a:ln>
          </p:spPr>
        </p:pic>
        <p:grpSp>
          <p:nvGrpSpPr>
            <p:cNvPr id="6" name="グループ化 25"/>
            <p:cNvGrpSpPr/>
            <p:nvPr/>
          </p:nvGrpSpPr>
          <p:grpSpPr>
            <a:xfrm>
              <a:off x="4969464" y="958258"/>
              <a:ext cx="751236" cy="2689027"/>
              <a:chOff x="7445964" y="762000"/>
              <a:chExt cx="751236" cy="2689027"/>
            </a:xfrm>
          </p:grpSpPr>
          <p:pic>
            <p:nvPicPr>
              <p:cNvPr id="7" name="Picture 10" descr="C:\work\Tasks\Presentations\STP\20110922_Hongo\png\図4.png"/>
              <p:cNvPicPr>
                <a:picLocks noChangeAspect="1" noChangeArrowheads="1"/>
              </p:cNvPicPr>
              <p:nvPr/>
            </p:nvPicPr>
            <p:blipFill>
              <a:blip r:embed="rId3" cstate="print"/>
              <a:srcRect l="15917" t="85147" r="54648" b="8498"/>
              <a:stretch>
                <a:fillRect/>
              </a:stretch>
            </p:blipFill>
            <p:spPr bwMode="auto">
              <a:xfrm rot="16200000">
                <a:off x="6344739" y="1963238"/>
                <a:ext cx="2533650" cy="331199"/>
              </a:xfrm>
              <a:prstGeom prst="rect">
                <a:avLst/>
              </a:prstGeom>
              <a:noFill/>
            </p:spPr>
          </p:pic>
          <p:sp>
            <p:nvSpPr>
              <p:cNvPr id="8" name="テキスト ボックス 7"/>
              <p:cNvSpPr txBox="1"/>
              <p:nvPr/>
            </p:nvSpPr>
            <p:spPr>
              <a:xfrm>
                <a:off x="7482825" y="762000"/>
                <a:ext cx="714375" cy="307777"/>
              </a:xfrm>
              <a:prstGeom prst="rect">
                <a:avLst/>
              </a:prstGeom>
              <a:noFill/>
            </p:spPr>
            <p:txBody>
              <a:bodyPr wrap="square" rtlCol="0">
                <a:spAutoFit/>
              </a:bodyPr>
              <a:lstStyle/>
              <a:p>
                <a:pPr algn="ctr"/>
                <a:r>
                  <a:rPr kumimoji="1" lang="en-US" altLang="ja-JP" sz="1400" dirty="0" smtClean="0"/>
                  <a:t>150</a:t>
                </a:r>
                <a:endParaRPr kumimoji="1" lang="ja-JP" altLang="en-US" sz="1400" dirty="0"/>
              </a:p>
            </p:txBody>
          </p:sp>
          <p:sp>
            <p:nvSpPr>
              <p:cNvPr id="9" name="テキスト ボックス 8"/>
              <p:cNvSpPr txBox="1"/>
              <p:nvPr/>
            </p:nvSpPr>
            <p:spPr>
              <a:xfrm>
                <a:off x="7482825" y="3143250"/>
                <a:ext cx="714375" cy="307777"/>
              </a:xfrm>
              <a:prstGeom prst="rect">
                <a:avLst/>
              </a:prstGeom>
              <a:noFill/>
            </p:spPr>
            <p:txBody>
              <a:bodyPr wrap="square" rtlCol="0">
                <a:spAutoFit/>
              </a:bodyPr>
              <a:lstStyle/>
              <a:p>
                <a:pPr algn="ctr"/>
                <a:r>
                  <a:rPr kumimoji="1" lang="en-US" altLang="ja-JP" sz="1400" dirty="0" smtClean="0"/>
                  <a:t>0</a:t>
                </a:r>
                <a:endParaRPr kumimoji="1" lang="ja-JP" altLang="en-US" sz="1400" dirty="0"/>
              </a:p>
            </p:txBody>
          </p:sp>
          <p:sp>
            <p:nvSpPr>
              <p:cNvPr id="10" name="テキスト ボックス 9"/>
              <p:cNvSpPr txBox="1"/>
              <p:nvPr/>
            </p:nvSpPr>
            <p:spPr>
              <a:xfrm rot="5400000">
                <a:off x="6629935" y="1917263"/>
                <a:ext cx="2427803" cy="307777"/>
              </a:xfrm>
              <a:prstGeom prst="rect">
                <a:avLst/>
              </a:prstGeom>
              <a:noFill/>
            </p:spPr>
            <p:txBody>
              <a:bodyPr wrap="square" rtlCol="0">
                <a:spAutoFit/>
              </a:bodyPr>
              <a:lstStyle/>
              <a:p>
                <a:pPr algn="ctr"/>
                <a:r>
                  <a:rPr kumimoji="1" lang="en-US" altLang="ja-JP" sz="1400" dirty="0" smtClean="0"/>
                  <a:t>Spectral density (m</a:t>
                </a:r>
                <a:r>
                  <a:rPr kumimoji="1" lang="en-US" altLang="ja-JP" sz="1400" baseline="30000" dirty="0" smtClean="0"/>
                  <a:t>2</a:t>
                </a:r>
                <a:r>
                  <a:rPr kumimoji="1" lang="en-US" altLang="ja-JP" sz="1400" dirty="0" smtClean="0"/>
                  <a:t> s</a:t>
                </a:r>
                <a:r>
                  <a:rPr lang="en-US" altLang="ja-JP" sz="1400" baseline="30000" dirty="0" smtClean="0"/>
                  <a:t>-</a:t>
                </a:r>
                <a:r>
                  <a:rPr kumimoji="1" lang="en-US" altLang="ja-JP" sz="1400" baseline="30000" dirty="0" smtClean="0"/>
                  <a:t>2</a:t>
                </a:r>
                <a:r>
                  <a:rPr kumimoji="1" lang="en-US" altLang="ja-JP" sz="1400" dirty="0" smtClean="0"/>
                  <a:t> d</a:t>
                </a:r>
                <a:r>
                  <a:rPr kumimoji="1" lang="en-US" altLang="ja-JP" sz="1400" baseline="30000" dirty="0" smtClean="0"/>
                  <a:t>-1</a:t>
                </a:r>
                <a:r>
                  <a:rPr kumimoji="1" lang="en-US" altLang="ja-JP" sz="1400" dirty="0" smtClean="0"/>
                  <a:t>)</a:t>
                </a:r>
                <a:endParaRPr kumimoji="1" lang="ja-JP" altLang="en-US" sz="1400" dirty="0"/>
              </a:p>
            </p:txBody>
          </p:sp>
        </p:grpSp>
        <p:sp>
          <p:nvSpPr>
            <p:cNvPr id="11" name="テキスト ボックス 10"/>
            <p:cNvSpPr txBox="1"/>
            <p:nvPr/>
          </p:nvSpPr>
          <p:spPr>
            <a:xfrm rot="16200000">
              <a:off x="-1000124" y="2143125"/>
              <a:ext cx="2981325" cy="338554"/>
            </a:xfrm>
            <a:prstGeom prst="rect">
              <a:avLst/>
            </a:prstGeom>
            <a:noFill/>
          </p:spPr>
          <p:txBody>
            <a:bodyPr wrap="square" rtlCol="0">
              <a:spAutoFit/>
            </a:bodyPr>
            <a:lstStyle/>
            <a:p>
              <a:pPr algn="ctr"/>
              <a:r>
                <a:rPr kumimoji="1" lang="en-US" altLang="ja-JP" sz="1600" dirty="0" smtClean="0"/>
                <a:t>South latitude (degree)</a:t>
              </a:r>
              <a:endParaRPr kumimoji="1" lang="ja-JP" altLang="en-US" sz="1600" dirty="0"/>
            </a:p>
          </p:txBody>
        </p:sp>
        <p:sp>
          <p:nvSpPr>
            <p:cNvPr id="12" name="テキスト ボックス 11"/>
            <p:cNvSpPr txBox="1"/>
            <p:nvPr/>
          </p:nvSpPr>
          <p:spPr>
            <a:xfrm>
              <a:off x="1476376" y="3733800"/>
              <a:ext cx="2981325" cy="338554"/>
            </a:xfrm>
            <a:prstGeom prst="rect">
              <a:avLst/>
            </a:prstGeom>
            <a:noFill/>
          </p:spPr>
          <p:txBody>
            <a:bodyPr wrap="square" rtlCol="0">
              <a:spAutoFit/>
            </a:bodyPr>
            <a:lstStyle/>
            <a:p>
              <a:pPr algn="ctr"/>
              <a:r>
                <a:rPr kumimoji="1" lang="en-US" altLang="ja-JP" sz="1600" dirty="0" smtClean="0"/>
                <a:t>Period (days)</a:t>
              </a:r>
              <a:endParaRPr kumimoji="1" lang="ja-JP" altLang="en-US" sz="1600" dirty="0"/>
            </a:p>
          </p:txBody>
        </p:sp>
        <p:sp>
          <p:nvSpPr>
            <p:cNvPr id="13" name="テキスト ボックス 12"/>
            <p:cNvSpPr txBox="1"/>
            <p:nvPr/>
          </p:nvSpPr>
          <p:spPr>
            <a:xfrm>
              <a:off x="1749424" y="696595"/>
              <a:ext cx="1306195" cy="369332"/>
            </a:xfrm>
            <a:prstGeom prst="rect">
              <a:avLst/>
            </a:prstGeom>
            <a:noFill/>
          </p:spPr>
          <p:txBody>
            <a:bodyPr wrap="square" rtlCol="0">
              <a:spAutoFit/>
            </a:bodyPr>
            <a:lstStyle/>
            <a:p>
              <a:pPr algn="ctr"/>
              <a:r>
                <a:rPr kumimoji="1" lang="en-US" altLang="ja-JP" dirty="0" smtClean="0"/>
                <a:t>255 days</a:t>
              </a:r>
              <a:endParaRPr kumimoji="1" lang="ja-JP" altLang="en-US" dirty="0"/>
            </a:p>
          </p:txBody>
        </p:sp>
        <p:cxnSp>
          <p:nvCxnSpPr>
            <p:cNvPr id="15" name="直線コネクタ 14"/>
            <p:cNvCxnSpPr/>
            <p:nvPr/>
          </p:nvCxnSpPr>
          <p:spPr>
            <a:xfrm flipV="1">
              <a:off x="2368443" y="1102995"/>
              <a:ext cx="29845" cy="2390140"/>
            </a:xfrm>
            <a:prstGeom prst="line">
              <a:avLst/>
            </a:prstGeom>
            <a:ln w="28575">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4448175" y="1085850"/>
              <a:ext cx="485775" cy="241935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228725" y="1076325"/>
              <a:ext cx="419099" cy="241935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352800" y="1076325"/>
              <a:ext cx="628649" cy="2419350"/>
            </a:xfrm>
            <a:prstGeom prst="rect">
              <a:avLst/>
            </a:pr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52581" name="Picture 5"/>
          <p:cNvPicPr>
            <a:picLocks noChangeAspect="1" noChangeArrowheads="1"/>
          </p:cNvPicPr>
          <p:nvPr/>
        </p:nvPicPr>
        <p:blipFill>
          <a:blip r:embed="rId4" cstate="print"/>
          <a:srcRect l="24131" t="7158" r="9224" b="22056"/>
          <a:stretch>
            <a:fillRect/>
          </a:stretch>
        </p:blipFill>
        <p:spPr bwMode="auto">
          <a:xfrm>
            <a:off x="6124575" y="1142999"/>
            <a:ext cx="2752725" cy="2886075"/>
          </a:xfrm>
          <a:prstGeom prst="rect">
            <a:avLst/>
          </a:prstGeom>
          <a:noFill/>
          <a:ln w="9525">
            <a:noFill/>
            <a:miter lim="800000"/>
            <a:headEnd/>
            <a:tailEnd/>
          </a:ln>
        </p:spPr>
      </p:pic>
      <p:grpSp>
        <p:nvGrpSpPr>
          <p:cNvPr id="30" name="グループ化 29"/>
          <p:cNvGrpSpPr/>
          <p:nvPr/>
        </p:nvGrpSpPr>
        <p:grpSpPr>
          <a:xfrm>
            <a:off x="5709720" y="3898050"/>
            <a:ext cx="3543300" cy="616800"/>
            <a:chOff x="5314950" y="6165000"/>
            <a:chExt cx="3543300" cy="616800"/>
          </a:xfrm>
        </p:grpSpPr>
        <p:sp>
          <p:nvSpPr>
            <p:cNvPr id="23" name="テキスト ボックス 22"/>
            <p:cNvSpPr txBox="1"/>
            <p:nvPr/>
          </p:nvSpPr>
          <p:spPr>
            <a:xfrm>
              <a:off x="5314950" y="6165000"/>
              <a:ext cx="914400" cy="338554"/>
            </a:xfrm>
            <a:prstGeom prst="rect">
              <a:avLst/>
            </a:prstGeom>
            <a:noFill/>
          </p:spPr>
          <p:txBody>
            <a:bodyPr wrap="square" rtlCol="0">
              <a:spAutoFit/>
            </a:bodyPr>
            <a:lstStyle/>
            <a:p>
              <a:pPr algn="ctr"/>
              <a:r>
                <a:rPr kumimoji="1" lang="en-US" altLang="ja-JP" sz="1600" dirty="0" smtClean="0"/>
                <a:t>10</a:t>
              </a:r>
              <a:endParaRPr kumimoji="1" lang="ja-JP" altLang="en-US" sz="1600" dirty="0"/>
            </a:p>
          </p:txBody>
        </p:sp>
        <p:sp>
          <p:nvSpPr>
            <p:cNvPr id="24" name="テキスト ボックス 23"/>
            <p:cNvSpPr txBox="1"/>
            <p:nvPr/>
          </p:nvSpPr>
          <p:spPr>
            <a:xfrm>
              <a:off x="5857875" y="6165000"/>
              <a:ext cx="914400" cy="338554"/>
            </a:xfrm>
            <a:prstGeom prst="rect">
              <a:avLst/>
            </a:prstGeom>
            <a:noFill/>
          </p:spPr>
          <p:txBody>
            <a:bodyPr wrap="square" rtlCol="0">
              <a:spAutoFit/>
            </a:bodyPr>
            <a:lstStyle/>
            <a:p>
              <a:pPr algn="ctr"/>
              <a:r>
                <a:rPr kumimoji="1" lang="en-US" altLang="ja-JP" sz="1600" dirty="0" smtClean="0"/>
                <a:t>20</a:t>
              </a:r>
              <a:endParaRPr kumimoji="1" lang="ja-JP" altLang="en-US" sz="1600" dirty="0"/>
            </a:p>
          </p:txBody>
        </p:sp>
        <p:sp>
          <p:nvSpPr>
            <p:cNvPr id="25" name="テキスト ボックス 24"/>
            <p:cNvSpPr txBox="1"/>
            <p:nvPr/>
          </p:nvSpPr>
          <p:spPr>
            <a:xfrm>
              <a:off x="6400800" y="6165000"/>
              <a:ext cx="914400" cy="338554"/>
            </a:xfrm>
            <a:prstGeom prst="rect">
              <a:avLst/>
            </a:prstGeom>
            <a:noFill/>
          </p:spPr>
          <p:txBody>
            <a:bodyPr wrap="square" rtlCol="0">
              <a:spAutoFit/>
            </a:bodyPr>
            <a:lstStyle/>
            <a:p>
              <a:pPr algn="ctr"/>
              <a:r>
                <a:rPr kumimoji="1" lang="en-US" altLang="ja-JP" sz="1600" dirty="0" smtClean="0"/>
                <a:t>30</a:t>
              </a:r>
              <a:endParaRPr kumimoji="1" lang="ja-JP" altLang="en-US" sz="1600" dirty="0"/>
            </a:p>
          </p:txBody>
        </p:sp>
        <p:sp>
          <p:nvSpPr>
            <p:cNvPr id="26" name="テキスト ボックス 25"/>
            <p:cNvSpPr txBox="1"/>
            <p:nvPr/>
          </p:nvSpPr>
          <p:spPr>
            <a:xfrm>
              <a:off x="6905625" y="6165000"/>
              <a:ext cx="914400" cy="338554"/>
            </a:xfrm>
            <a:prstGeom prst="rect">
              <a:avLst/>
            </a:prstGeom>
            <a:noFill/>
          </p:spPr>
          <p:txBody>
            <a:bodyPr wrap="square" rtlCol="0">
              <a:spAutoFit/>
            </a:bodyPr>
            <a:lstStyle/>
            <a:p>
              <a:pPr algn="ctr"/>
              <a:r>
                <a:rPr kumimoji="1" lang="en-US" altLang="ja-JP" sz="1600" dirty="0" smtClean="0"/>
                <a:t>40</a:t>
              </a:r>
              <a:endParaRPr kumimoji="1" lang="ja-JP" altLang="en-US" sz="1600" dirty="0"/>
            </a:p>
          </p:txBody>
        </p:sp>
        <p:sp>
          <p:nvSpPr>
            <p:cNvPr id="27" name="テキスト ボックス 26"/>
            <p:cNvSpPr txBox="1"/>
            <p:nvPr/>
          </p:nvSpPr>
          <p:spPr>
            <a:xfrm>
              <a:off x="7429500" y="6165000"/>
              <a:ext cx="914400" cy="338554"/>
            </a:xfrm>
            <a:prstGeom prst="rect">
              <a:avLst/>
            </a:prstGeom>
            <a:noFill/>
          </p:spPr>
          <p:txBody>
            <a:bodyPr wrap="square" rtlCol="0">
              <a:spAutoFit/>
            </a:bodyPr>
            <a:lstStyle/>
            <a:p>
              <a:pPr algn="ctr"/>
              <a:r>
                <a:rPr kumimoji="1" lang="en-US" altLang="ja-JP" sz="1600" dirty="0" smtClean="0"/>
                <a:t>50</a:t>
              </a:r>
              <a:endParaRPr kumimoji="1" lang="ja-JP" altLang="en-US" sz="1600" dirty="0"/>
            </a:p>
          </p:txBody>
        </p:sp>
        <p:sp>
          <p:nvSpPr>
            <p:cNvPr id="28" name="テキスト ボックス 27"/>
            <p:cNvSpPr txBox="1"/>
            <p:nvPr/>
          </p:nvSpPr>
          <p:spPr>
            <a:xfrm>
              <a:off x="7943850" y="6165000"/>
              <a:ext cx="914400" cy="338554"/>
            </a:xfrm>
            <a:prstGeom prst="rect">
              <a:avLst/>
            </a:prstGeom>
            <a:noFill/>
          </p:spPr>
          <p:txBody>
            <a:bodyPr wrap="square" rtlCol="0">
              <a:spAutoFit/>
            </a:bodyPr>
            <a:lstStyle/>
            <a:p>
              <a:pPr algn="ctr"/>
              <a:r>
                <a:rPr kumimoji="1" lang="en-US" altLang="ja-JP" sz="1600" dirty="0" smtClean="0"/>
                <a:t>60</a:t>
              </a:r>
              <a:endParaRPr kumimoji="1" lang="ja-JP" altLang="en-US" sz="1600" dirty="0"/>
            </a:p>
          </p:txBody>
        </p:sp>
        <p:sp>
          <p:nvSpPr>
            <p:cNvPr id="29" name="テキスト ボックス 28"/>
            <p:cNvSpPr txBox="1"/>
            <p:nvPr/>
          </p:nvSpPr>
          <p:spPr>
            <a:xfrm>
              <a:off x="5562601" y="6443246"/>
              <a:ext cx="2981325" cy="338554"/>
            </a:xfrm>
            <a:prstGeom prst="rect">
              <a:avLst/>
            </a:prstGeom>
            <a:noFill/>
          </p:spPr>
          <p:txBody>
            <a:bodyPr wrap="square" rtlCol="0">
              <a:spAutoFit/>
            </a:bodyPr>
            <a:lstStyle/>
            <a:p>
              <a:pPr algn="ctr"/>
              <a:r>
                <a:rPr kumimoji="1" lang="en-US" altLang="ja-JP" sz="1600" dirty="0" smtClean="0"/>
                <a:t>South latitude (degree)</a:t>
              </a:r>
              <a:endParaRPr kumimoji="1" lang="ja-JP" altLang="en-US" sz="1600" dirty="0"/>
            </a:p>
          </p:txBody>
        </p:sp>
      </p:grpSp>
      <p:grpSp>
        <p:nvGrpSpPr>
          <p:cNvPr id="40" name="グループ化 39"/>
          <p:cNvGrpSpPr/>
          <p:nvPr/>
        </p:nvGrpSpPr>
        <p:grpSpPr>
          <a:xfrm>
            <a:off x="5683800" y="1114425"/>
            <a:ext cx="485775" cy="2967454"/>
            <a:chOff x="5760000" y="1114425"/>
            <a:chExt cx="485775" cy="2967454"/>
          </a:xfrm>
        </p:grpSpPr>
        <p:sp>
          <p:nvSpPr>
            <p:cNvPr id="32" name="テキスト ボックス 31"/>
            <p:cNvSpPr txBox="1"/>
            <p:nvPr/>
          </p:nvSpPr>
          <p:spPr>
            <a:xfrm>
              <a:off x="5760000" y="3743325"/>
              <a:ext cx="485775" cy="338554"/>
            </a:xfrm>
            <a:prstGeom prst="rect">
              <a:avLst/>
            </a:prstGeom>
            <a:noFill/>
          </p:spPr>
          <p:txBody>
            <a:bodyPr wrap="square" rtlCol="0">
              <a:spAutoFit/>
            </a:bodyPr>
            <a:lstStyle/>
            <a:p>
              <a:pPr algn="r"/>
              <a:r>
                <a:rPr kumimoji="1" lang="en-US" altLang="ja-JP" sz="1600" dirty="0" smtClean="0"/>
                <a:t>0</a:t>
              </a:r>
              <a:endParaRPr kumimoji="1" lang="ja-JP" altLang="en-US" sz="1600" dirty="0"/>
            </a:p>
          </p:txBody>
        </p:sp>
        <p:sp>
          <p:nvSpPr>
            <p:cNvPr id="33" name="テキスト ボックス 32"/>
            <p:cNvSpPr txBox="1"/>
            <p:nvPr/>
          </p:nvSpPr>
          <p:spPr>
            <a:xfrm>
              <a:off x="5760000" y="3381375"/>
              <a:ext cx="485775" cy="338554"/>
            </a:xfrm>
            <a:prstGeom prst="rect">
              <a:avLst/>
            </a:prstGeom>
            <a:noFill/>
          </p:spPr>
          <p:txBody>
            <a:bodyPr wrap="square" rtlCol="0">
              <a:spAutoFit/>
            </a:bodyPr>
            <a:lstStyle/>
            <a:p>
              <a:pPr algn="r"/>
              <a:r>
                <a:rPr kumimoji="1" lang="en-US" altLang="ja-JP" sz="1600" dirty="0" smtClean="0"/>
                <a:t>2</a:t>
              </a:r>
              <a:endParaRPr kumimoji="1" lang="ja-JP" altLang="en-US" sz="1600" dirty="0"/>
            </a:p>
          </p:txBody>
        </p:sp>
        <p:sp>
          <p:nvSpPr>
            <p:cNvPr id="34" name="テキスト ボックス 33"/>
            <p:cNvSpPr txBox="1"/>
            <p:nvPr/>
          </p:nvSpPr>
          <p:spPr>
            <a:xfrm>
              <a:off x="5760000" y="3000375"/>
              <a:ext cx="485775" cy="338554"/>
            </a:xfrm>
            <a:prstGeom prst="rect">
              <a:avLst/>
            </a:prstGeom>
            <a:noFill/>
          </p:spPr>
          <p:txBody>
            <a:bodyPr wrap="square" rtlCol="0">
              <a:spAutoFit/>
            </a:bodyPr>
            <a:lstStyle/>
            <a:p>
              <a:pPr algn="r"/>
              <a:r>
                <a:rPr kumimoji="1" lang="en-US" altLang="ja-JP" sz="1600" dirty="0" smtClean="0"/>
                <a:t>4</a:t>
              </a:r>
              <a:endParaRPr kumimoji="1" lang="ja-JP" altLang="en-US" sz="1600" dirty="0"/>
            </a:p>
          </p:txBody>
        </p:sp>
        <p:sp>
          <p:nvSpPr>
            <p:cNvPr id="35" name="テキスト ボックス 34"/>
            <p:cNvSpPr txBox="1"/>
            <p:nvPr/>
          </p:nvSpPr>
          <p:spPr>
            <a:xfrm>
              <a:off x="5760000" y="2600325"/>
              <a:ext cx="485775" cy="338554"/>
            </a:xfrm>
            <a:prstGeom prst="rect">
              <a:avLst/>
            </a:prstGeom>
            <a:noFill/>
          </p:spPr>
          <p:txBody>
            <a:bodyPr wrap="square" rtlCol="0">
              <a:spAutoFit/>
            </a:bodyPr>
            <a:lstStyle/>
            <a:p>
              <a:pPr algn="r"/>
              <a:r>
                <a:rPr kumimoji="1" lang="en-US" altLang="ja-JP" sz="1600" dirty="0" smtClean="0"/>
                <a:t>6</a:t>
              </a:r>
              <a:endParaRPr kumimoji="1" lang="ja-JP" altLang="en-US" sz="1600" dirty="0"/>
            </a:p>
          </p:txBody>
        </p:sp>
        <p:sp>
          <p:nvSpPr>
            <p:cNvPr id="36" name="テキスト ボックス 35"/>
            <p:cNvSpPr txBox="1"/>
            <p:nvPr/>
          </p:nvSpPr>
          <p:spPr>
            <a:xfrm>
              <a:off x="5760000" y="2257425"/>
              <a:ext cx="485775" cy="338554"/>
            </a:xfrm>
            <a:prstGeom prst="rect">
              <a:avLst/>
            </a:prstGeom>
            <a:noFill/>
          </p:spPr>
          <p:txBody>
            <a:bodyPr wrap="square" rtlCol="0">
              <a:spAutoFit/>
            </a:bodyPr>
            <a:lstStyle/>
            <a:p>
              <a:pPr algn="r"/>
              <a:r>
                <a:rPr kumimoji="1" lang="en-US" altLang="ja-JP" sz="1600" dirty="0" smtClean="0"/>
                <a:t>8</a:t>
              </a:r>
              <a:endParaRPr kumimoji="1" lang="ja-JP" altLang="en-US" sz="1600" dirty="0"/>
            </a:p>
          </p:txBody>
        </p:sp>
        <p:sp>
          <p:nvSpPr>
            <p:cNvPr id="37" name="テキスト ボックス 36"/>
            <p:cNvSpPr txBox="1"/>
            <p:nvPr/>
          </p:nvSpPr>
          <p:spPr>
            <a:xfrm>
              <a:off x="5760000" y="1895475"/>
              <a:ext cx="485775" cy="338554"/>
            </a:xfrm>
            <a:prstGeom prst="rect">
              <a:avLst/>
            </a:prstGeom>
            <a:noFill/>
          </p:spPr>
          <p:txBody>
            <a:bodyPr wrap="square" rtlCol="0">
              <a:spAutoFit/>
            </a:bodyPr>
            <a:lstStyle/>
            <a:p>
              <a:pPr algn="r"/>
              <a:r>
                <a:rPr kumimoji="1" lang="en-US" altLang="ja-JP" sz="1600" dirty="0" smtClean="0"/>
                <a:t>10</a:t>
              </a:r>
              <a:endParaRPr kumimoji="1" lang="ja-JP" altLang="en-US" sz="1600" dirty="0"/>
            </a:p>
          </p:txBody>
        </p:sp>
        <p:sp>
          <p:nvSpPr>
            <p:cNvPr id="38" name="テキスト ボックス 37"/>
            <p:cNvSpPr txBox="1"/>
            <p:nvPr/>
          </p:nvSpPr>
          <p:spPr>
            <a:xfrm>
              <a:off x="5760000" y="1495425"/>
              <a:ext cx="485775" cy="338554"/>
            </a:xfrm>
            <a:prstGeom prst="rect">
              <a:avLst/>
            </a:prstGeom>
            <a:noFill/>
          </p:spPr>
          <p:txBody>
            <a:bodyPr wrap="square" rtlCol="0">
              <a:spAutoFit/>
            </a:bodyPr>
            <a:lstStyle/>
            <a:p>
              <a:pPr algn="r"/>
              <a:r>
                <a:rPr kumimoji="1" lang="en-US" altLang="ja-JP" sz="1600" dirty="0" smtClean="0"/>
                <a:t>12</a:t>
              </a:r>
              <a:endParaRPr kumimoji="1" lang="ja-JP" altLang="en-US" sz="1600" dirty="0"/>
            </a:p>
          </p:txBody>
        </p:sp>
        <p:sp>
          <p:nvSpPr>
            <p:cNvPr id="39" name="テキスト ボックス 38"/>
            <p:cNvSpPr txBox="1"/>
            <p:nvPr/>
          </p:nvSpPr>
          <p:spPr>
            <a:xfrm>
              <a:off x="5760000" y="1114425"/>
              <a:ext cx="485775" cy="338554"/>
            </a:xfrm>
            <a:prstGeom prst="rect">
              <a:avLst/>
            </a:prstGeom>
            <a:noFill/>
          </p:spPr>
          <p:txBody>
            <a:bodyPr wrap="square" rtlCol="0">
              <a:spAutoFit/>
            </a:bodyPr>
            <a:lstStyle/>
            <a:p>
              <a:pPr algn="r"/>
              <a:r>
                <a:rPr kumimoji="1" lang="en-US" altLang="ja-JP" sz="1600" dirty="0" smtClean="0"/>
                <a:t>14</a:t>
              </a:r>
              <a:endParaRPr kumimoji="1" lang="ja-JP" altLang="en-US" sz="1600" dirty="0"/>
            </a:p>
          </p:txBody>
        </p:sp>
      </p:grpSp>
      <p:sp>
        <p:nvSpPr>
          <p:cNvPr id="41" name="テキスト ボックス 40"/>
          <p:cNvSpPr txBox="1"/>
          <p:nvPr/>
        </p:nvSpPr>
        <p:spPr>
          <a:xfrm rot="16200000">
            <a:off x="4486275" y="2419350"/>
            <a:ext cx="2228850" cy="338554"/>
          </a:xfrm>
          <a:prstGeom prst="rect">
            <a:avLst/>
          </a:prstGeom>
          <a:noFill/>
        </p:spPr>
        <p:txBody>
          <a:bodyPr wrap="square" rtlCol="0">
            <a:spAutoFit/>
          </a:bodyPr>
          <a:lstStyle/>
          <a:p>
            <a:pPr algn="ctr"/>
            <a:r>
              <a:rPr kumimoji="1" lang="en-US" altLang="ja-JP" sz="1600" dirty="0" smtClean="0"/>
              <a:t>Amplitude (m s</a:t>
            </a:r>
            <a:r>
              <a:rPr kumimoji="1" lang="en-US" altLang="ja-JP" sz="1600" baseline="30000" dirty="0" smtClean="0"/>
              <a:t>-1</a:t>
            </a:r>
            <a:r>
              <a:rPr kumimoji="1" lang="en-US" altLang="ja-JP" sz="1600" dirty="0" smtClean="0"/>
              <a:t>)</a:t>
            </a:r>
            <a:endParaRPr kumimoji="1" lang="ja-JP" altLang="en-US" sz="1600" dirty="0"/>
          </a:p>
        </p:txBody>
      </p:sp>
      <p:sp>
        <p:nvSpPr>
          <p:cNvPr id="43" name="テキスト ボックス 42"/>
          <p:cNvSpPr txBox="1"/>
          <p:nvPr/>
        </p:nvSpPr>
        <p:spPr>
          <a:xfrm>
            <a:off x="6828837" y="763270"/>
            <a:ext cx="1306195" cy="369332"/>
          </a:xfrm>
          <a:prstGeom prst="rect">
            <a:avLst/>
          </a:prstGeom>
          <a:noFill/>
        </p:spPr>
        <p:txBody>
          <a:bodyPr wrap="square" rtlCol="0">
            <a:spAutoFit/>
          </a:bodyPr>
          <a:lstStyle/>
          <a:p>
            <a:pPr algn="ctr"/>
            <a:r>
              <a:rPr lang="en-US" altLang="ja-JP" dirty="0" smtClean="0"/>
              <a:t>@</a:t>
            </a:r>
            <a:r>
              <a:rPr kumimoji="1" lang="en-US" altLang="ja-JP" dirty="0" smtClean="0"/>
              <a:t>255 days</a:t>
            </a:r>
            <a:endParaRPr kumimoji="1" lang="ja-JP" altLang="en-US" dirty="0"/>
          </a:p>
        </p:txBody>
      </p:sp>
      <p:sp>
        <p:nvSpPr>
          <p:cNvPr id="44" name="正方形/長方形 43"/>
          <p:cNvSpPr/>
          <p:nvPr/>
        </p:nvSpPr>
        <p:spPr>
          <a:xfrm>
            <a:off x="8086725" y="1304925"/>
            <a:ext cx="704850" cy="2590800"/>
          </a:xfrm>
          <a:prstGeom prst="rect">
            <a:avLst/>
          </a:pr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666751" y="4544144"/>
            <a:ext cx="8067674" cy="2031325"/>
          </a:xfrm>
          <a:prstGeom prst="rect">
            <a:avLst/>
          </a:prstGeom>
          <a:noFill/>
        </p:spPr>
        <p:txBody>
          <a:bodyPr wrap="square" rtlCol="0">
            <a:spAutoFit/>
          </a:bodyPr>
          <a:lstStyle/>
          <a:p>
            <a:r>
              <a:rPr kumimoji="1" lang="ja-JP" altLang="en-US" dirty="0" smtClean="0"/>
              <a:t>・約</a:t>
            </a:r>
            <a:r>
              <a:rPr kumimoji="1" lang="en-US" altLang="ja-JP" dirty="0" smtClean="0"/>
              <a:t>260</a:t>
            </a:r>
            <a:r>
              <a:rPr kumimoji="1" lang="ja-JP" altLang="en-US" dirty="0" smtClean="0"/>
              <a:t>日周期の変動は低緯度帯から</a:t>
            </a:r>
            <a:r>
              <a:rPr kumimoji="1" lang="en-US" altLang="ja-JP" dirty="0" smtClean="0"/>
              <a:t>40˚S</a:t>
            </a:r>
            <a:r>
              <a:rPr kumimoji="1" lang="ja-JP" altLang="en-US" dirty="0" smtClean="0"/>
              <a:t>に渡って存在</a:t>
            </a:r>
            <a:endParaRPr kumimoji="1" lang="en-US" altLang="ja-JP" dirty="0" smtClean="0"/>
          </a:p>
          <a:p>
            <a:r>
              <a:rPr kumimoji="1" lang="ja-JP" altLang="en-US" dirty="0" smtClean="0"/>
              <a:t>・赤道域で最大の振幅 </a:t>
            </a:r>
            <a:r>
              <a:rPr kumimoji="1" lang="en-US" altLang="ja-JP" dirty="0" smtClean="0"/>
              <a:t>(</a:t>
            </a:r>
            <a:r>
              <a:rPr kumimoji="1" lang="ja-JP" altLang="en-US" dirty="0" smtClean="0"/>
              <a:t>誤差範囲をどうつけるか考察中</a:t>
            </a:r>
            <a:r>
              <a:rPr kumimoji="1" lang="en-US" altLang="ja-JP" dirty="0" smtClean="0"/>
              <a:t>)</a:t>
            </a:r>
          </a:p>
          <a:p>
            <a:endParaRPr lang="en-US" altLang="ja-JP" dirty="0" smtClean="0"/>
          </a:p>
          <a:p>
            <a:r>
              <a:rPr lang="ja-JP" altLang="en-US" dirty="0" smtClean="0"/>
              <a:t>発展：</a:t>
            </a:r>
            <a:endParaRPr lang="en-US" altLang="ja-JP" dirty="0" smtClean="0"/>
          </a:p>
          <a:p>
            <a:r>
              <a:rPr lang="ja-JP" altLang="en-US" dirty="0" smtClean="0"/>
              <a:t>・振幅の緯度分布はガウシアン分布？</a:t>
            </a:r>
            <a:endParaRPr lang="en-US" altLang="ja-JP" dirty="0" smtClean="0"/>
          </a:p>
          <a:p>
            <a:r>
              <a:rPr lang="ja-JP" altLang="en-US" dirty="0" smtClean="0"/>
              <a:t>・赤道域を中心とする構造？</a:t>
            </a:r>
            <a:endParaRPr lang="en-US" altLang="ja-JP" dirty="0" smtClean="0"/>
          </a:p>
          <a:p>
            <a:r>
              <a:rPr lang="ja-JP" altLang="en-US" dirty="0" smtClean="0"/>
              <a:t>　　↑地球の</a:t>
            </a:r>
            <a:r>
              <a:rPr lang="ja-JP" altLang="en-US" dirty="0" smtClean="0">
                <a:solidFill>
                  <a:srgbClr val="FF0000"/>
                </a:solidFill>
              </a:rPr>
              <a:t>成層圏赤道域準</a:t>
            </a:r>
            <a:r>
              <a:rPr lang="en-US" altLang="ja-JP" dirty="0" smtClean="0">
                <a:solidFill>
                  <a:srgbClr val="FF0000"/>
                </a:solidFill>
              </a:rPr>
              <a:t>2</a:t>
            </a:r>
            <a:r>
              <a:rPr lang="ja-JP" altLang="en-US" dirty="0" smtClean="0">
                <a:solidFill>
                  <a:srgbClr val="FF0000"/>
                </a:solidFill>
              </a:rPr>
              <a:t>年振動</a:t>
            </a:r>
            <a:r>
              <a:rPr lang="en-US" altLang="ja-JP" dirty="0" smtClean="0">
                <a:solidFill>
                  <a:srgbClr val="FF0000"/>
                </a:solidFill>
              </a:rPr>
              <a:t>(QBO)</a:t>
            </a:r>
            <a:r>
              <a:rPr lang="ja-JP" altLang="en-US" dirty="0" smtClean="0"/>
              <a:t>で見られる特徴</a:t>
            </a:r>
            <a:endParaRPr lang="en-US" altLang="ja-JP" dirty="0" smtClean="0"/>
          </a:p>
        </p:txBody>
      </p:sp>
      <p:cxnSp>
        <p:nvCxnSpPr>
          <p:cNvPr id="47" name="直線コネクタ 46"/>
          <p:cNvCxnSpPr/>
          <p:nvPr/>
        </p:nvCxnSpPr>
        <p:spPr>
          <a:xfrm>
            <a:off x="5322498" y="923026"/>
            <a:ext cx="0" cy="335567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2700068" y="724619"/>
            <a:ext cx="2415396" cy="307777"/>
          </a:xfrm>
          <a:prstGeom prst="rect">
            <a:avLst/>
          </a:prstGeom>
          <a:noFill/>
        </p:spPr>
        <p:txBody>
          <a:bodyPr wrap="square" rtlCol="0">
            <a:spAutoFit/>
          </a:bodyPr>
          <a:lstStyle/>
          <a:p>
            <a:pPr algn="ctr"/>
            <a:r>
              <a:rPr kumimoji="1" lang="ja-JP" altLang="en-US" sz="1400" dirty="0" smtClean="0"/>
              <a:t>疑ピークの可能性である領域</a:t>
            </a:r>
            <a:endParaRPr kumimoji="1" lang="ja-JP" altLang="en-US" sz="1400" dirty="0"/>
          </a:p>
        </p:txBody>
      </p:sp>
      <p:cxnSp>
        <p:nvCxnSpPr>
          <p:cNvPr id="50" name="直線矢印コネクタ 49"/>
          <p:cNvCxnSpPr/>
          <p:nvPr/>
        </p:nvCxnSpPr>
        <p:spPr>
          <a:xfrm flipH="1">
            <a:off x="3398808" y="983411"/>
            <a:ext cx="163901" cy="6642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28</a:t>
            </a:fld>
            <a:endParaRPr kumimoji="1" lang="ja-JP" altLang="en-US"/>
          </a:p>
        </p:txBody>
      </p:sp>
      <p:sp>
        <p:nvSpPr>
          <p:cNvPr id="3" name="正方形/長方形 2"/>
          <p:cNvSpPr/>
          <p:nvPr/>
        </p:nvSpPr>
        <p:spPr>
          <a:xfrm>
            <a:off x="270932" y="94874"/>
            <a:ext cx="8572500" cy="584775"/>
          </a:xfrm>
          <a:prstGeom prst="rect">
            <a:avLst/>
          </a:prstGeom>
        </p:spPr>
        <p:txBody>
          <a:bodyPr wrap="square">
            <a:spAutoFit/>
          </a:bodyPr>
          <a:lstStyle/>
          <a:p>
            <a:pPr algn="ctr"/>
            <a:r>
              <a:rPr lang="ja-JP" altLang="en-US" sz="3200" dirty="0" smtClean="0"/>
              <a:t>異なる高度での風速変動性の違い</a:t>
            </a:r>
            <a:endParaRPr lang="ja-JP" altLang="en-US" sz="3200" dirty="0"/>
          </a:p>
        </p:txBody>
      </p:sp>
      <p:pic>
        <p:nvPicPr>
          <p:cNvPr id="20482" name="Picture 2"/>
          <p:cNvPicPr>
            <a:picLocks noChangeAspect="1" noChangeArrowheads="1"/>
          </p:cNvPicPr>
          <p:nvPr/>
        </p:nvPicPr>
        <p:blipFill>
          <a:blip r:embed="rId2" cstate="print"/>
          <a:srcRect t="33362"/>
          <a:stretch>
            <a:fillRect/>
          </a:stretch>
        </p:blipFill>
        <p:spPr bwMode="auto">
          <a:xfrm>
            <a:off x="3739271" y="1413934"/>
            <a:ext cx="5049129" cy="4990570"/>
          </a:xfrm>
          <a:prstGeom prst="rect">
            <a:avLst/>
          </a:prstGeom>
          <a:noFill/>
          <a:ln w="9525">
            <a:noFill/>
            <a:miter lim="800000"/>
            <a:headEnd/>
            <a:tailEnd/>
          </a:ln>
        </p:spPr>
      </p:pic>
      <p:cxnSp>
        <p:nvCxnSpPr>
          <p:cNvPr id="12" name="直線コネクタ 11"/>
          <p:cNvCxnSpPr/>
          <p:nvPr/>
        </p:nvCxnSpPr>
        <p:spPr>
          <a:xfrm flipH="1">
            <a:off x="4360333" y="2827867"/>
            <a:ext cx="1447800" cy="1236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138332" y="2819400"/>
            <a:ext cx="211668" cy="1210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6688667" y="2827867"/>
            <a:ext cx="228601" cy="1261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374466" y="2810933"/>
            <a:ext cx="1312334" cy="1261534"/>
          </a:xfrm>
          <a:prstGeom prst="line">
            <a:avLst/>
          </a:prstGeom>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7357534" y="1089222"/>
            <a:ext cx="1642532" cy="307777"/>
          </a:xfrm>
          <a:prstGeom prst="rect">
            <a:avLst/>
          </a:prstGeom>
          <a:noFill/>
        </p:spPr>
        <p:txBody>
          <a:bodyPr wrap="square" rtlCol="0">
            <a:spAutoFit/>
          </a:bodyPr>
          <a:lstStyle/>
          <a:p>
            <a:pPr algn="ctr"/>
            <a:r>
              <a:rPr kumimoji="1" lang="en-US" altLang="ja-JP" sz="1400" dirty="0" smtClean="0"/>
              <a:t>[</a:t>
            </a:r>
            <a:r>
              <a:rPr kumimoji="1" lang="en-US" altLang="ja-JP" sz="1400" dirty="0" err="1" smtClean="0"/>
              <a:t>Hueso</a:t>
            </a:r>
            <a:r>
              <a:rPr kumimoji="1" lang="en-US" altLang="ja-JP" sz="1400" dirty="0" smtClean="0"/>
              <a:t> et al., 2011]</a:t>
            </a:r>
            <a:endParaRPr kumimoji="1" lang="ja-JP" altLang="en-US" sz="1400" dirty="0"/>
          </a:p>
        </p:txBody>
      </p:sp>
      <p:sp>
        <p:nvSpPr>
          <p:cNvPr id="20" name="テキスト ボックス 19"/>
          <p:cNvSpPr txBox="1"/>
          <p:nvPr/>
        </p:nvSpPr>
        <p:spPr>
          <a:xfrm>
            <a:off x="474135" y="1016001"/>
            <a:ext cx="1862667" cy="369332"/>
          </a:xfrm>
          <a:prstGeom prst="rect">
            <a:avLst/>
          </a:prstGeom>
          <a:noFill/>
        </p:spPr>
        <p:txBody>
          <a:bodyPr wrap="square" rtlCol="0">
            <a:spAutoFit/>
          </a:bodyPr>
          <a:lstStyle/>
          <a:p>
            <a:r>
              <a:rPr kumimoji="1" lang="ja-JP" altLang="en-US" dirty="0" smtClean="0">
                <a:solidFill>
                  <a:srgbClr val="00B0F0"/>
                </a:solidFill>
              </a:rPr>
              <a:t>雲頂高度 </a:t>
            </a:r>
            <a:r>
              <a:rPr kumimoji="1" lang="en-US" altLang="ja-JP" dirty="0" smtClean="0">
                <a:solidFill>
                  <a:srgbClr val="00B0F0"/>
                </a:solidFill>
              </a:rPr>
              <a:t>(70 km)</a:t>
            </a:r>
            <a:endParaRPr kumimoji="1" lang="ja-JP" altLang="en-US" dirty="0">
              <a:solidFill>
                <a:srgbClr val="00B0F0"/>
              </a:solidFill>
            </a:endParaRPr>
          </a:p>
        </p:txBody>
      </p:sp>
      <p:sp>
        <p:nvSpPr>
          <p:cNvPr id="22" name="テキスト ボックス 21"/>
          <p:cNvSpPr txBox="1"/>
          <p:nvPr/>
        </p:nvSpPr>
        <p:spPr>
          <a:xfrm>
            <a:off x="414867" y="2480734"/>
            <a:ext cx="1862667" cy="369332"/>
          </a:xfrm>
          <a:prstGeom prst="rect">
            <a:avLst/>
          </a:prstGeom>
          <a:noFill/>
        </p:spPr>
        <p:txBody>
          <a:bodyPr wrap="square" rtlCol="0">
            <a:spAutoFit/>
          </a:bodyPr>
          <a:lstStyle/>
          <a:p>
            <a:r>
              <a:rPr kumimoji="1" lang="ja-JP" altLang="en-US" dirty="0" smtClean="0">
                <a:solidFill>
                  <a:srgbClr val="FF0000"/>
                </a:solidFill>
              </a:rPr>
              <a:t>雲</a:t>
            </a:r>
            <a:r>
              <a:rPr lang="ja-JP" altLang="en-US" dirty="0" smtClean="0">
                <a:solidFill>
                  <a:srgbClr val="FF0000"/>
                </a:solidFill>
              </a:rPr>
              <a:t>底</a:t>
            </a:r>
            <a:r>
              <a:rPr kumimoji="1" lang="ja-JP" altLang="en-US" dirty="0" smtClean="0">
                <a:solidFill>
                  <a:srgbClr val="FF0000"/>
                </a:solidFill>
              </a:rPr>
              <a:t>高度 </a:t>
            </a:r>
            <a:r>
              <a:rPr kumimoji="1" lang="en-US" altLang="ja-JP" dirty="0" smtClean="0">
                <a:solidFill>
                  <a:srgbClr val="FF0000"/>
                </a:solidFill>
              </a:rPr>
              <a:t>(45 km)</a:t>
            </a:r>
            <a:endParaRPr kumimoji="1" lang="ja-JP" altLang="en-US" dirty="0">
              <a:solidFill>
                <a:srgbClr val="FF0000"/>
              </a:solidFill>
            </a:endParaRPr>
          </a:p>
        </p:txBody>
      </p:sp>
      <p:sp>
        <p:nvSpPr>
          <p:cNvPr id="23" name="テキスト ボックス 22"/>
          <p:cNvSpPr txBox="1"/>
          <p:nvPr/>
        </p:nvSpPr>
        <p:spPr>
          <a:xfrm>
            <a:off x="702733" y="1397001"/>
            <a:ext cx="2878667" cy="923330"/>
          </a:xfrm>
          <a:prstGeom prst="rect">
            <a:avLst/>
          </a:prstGeom>
          <a:noFill/>
        </p:spPr>
        <p:txBody>
          <a:bodyPr wrap="square" rtlCol="0">
            <a:spAutoFit/>
          </a:bodyPr>
          <a:lstStyle/>
          <a:p>
            <a:r>
              <a:rPr lang="ja-JP" altLang="en-US" dirty="0" smtClean="0"/>
              <a:t>顕著な風速変動</a:t>
            </a:r>
            <a:endParaRPr lang="en-US" altLang="ja-JP" dirty="0" smtClean="0"/>
          </a:p>
          <a:p>
            <a:r>
              <a:rPr kumimoji="1" lang="ja-JP" altLang="en-US" dirty="0" smtClean="0"/>
              <a:t>　　振幅：</a:t>
            </a:r>
            <a:r>
              <a:rPr kumimoji="1" lang="en-US" altLang="ja-JP" dirty="0" smtClean="0"/>
              <a:t>11 m s</a:t>
            </a:r>
            <a:r>
              <a:rPr kumimoji="1" lang="en-US" altLang="ja-JP" baseline="30000" dirty="0" smtClean="0"/>
              <a:t>-1</a:t>
            </a:r>
          </a:p>
          <a:p>
            <a:r>
              <a:rPr kumimoji="1" lang="ja-JP" altLang="en-US" dirty="0" smtClean="0"/>
              <a:t>　　周期：</a:t>
            </a:r>
            <a:r>
              <a:rPr kumimoji="1" lang="en-US" altLang="ja-JP" dirty="0" smtClean="0"/>
              <a:t>255</a:t>
            </a:r>
            <a:r>
              <a:rPr lang="ja-JP" altLang="en-US" dirty="0" smtClean="0"/>
              <a:t>日</a:t>
            </a:r>
            <a:endParaRPr kumimoji="1" lang="ja-JP" altLang="en-US" dirty="0"/>
          </a:p>
        </p:txBody>
      </p:sp>
      <p:sp>
        <p:nvSpPr>
          <p:cNvPr id="25" name="テキスト ボックス 24"/>
          <p:cNvSpPr txBox="1"/>
          <p:nvPr/>
        </p:nvSpPr>
        <p:spPr>
          <a:xfrm>
            <a:off x="736601" y="2895600"/>
            <a:ext cx="3217333" cy="923330"/>
          </a:xfrm>
          <a:prstGeom prst="rect">
            <a:avLst/>
          </a:prstGeom>
          <a:noFill/>
        </p:spPr>
        <p:txBody>
          <a:bodyPr wrap="square" rtlCol="0">
            <a:spAutoFit/>
          </a:bodyPr>
          <a:lstStyle/>
          <a:p>
            <a:r>
              <a:rPr lang="ja-JP" altLang="en-US" dirty="0" smtClean="0"/>
              <a:t>変化</a:t>
            </a:r>
            <a:r>
              <a:rPr kumimoji="1" lang="ja-JP" altLang="en-US" dirty="0" smtClean="0"/>
              <a:t>に乏しい </a:t>
            </a:r>
            <a:r>
              <a:rPr kumimoji="1" lang="en-US" altLang="ja-JP" sz="1400" dirty="0" smtClean="0"/>
              <a:t>[</a:t>
            </a:r>
            <a:r>
              <a:rPr kumimoji="1" lang="en-US" altLang="ja-JP" sz="1400" dirty="0" err="1" smtClean="0"/>
              <a:t>Hueso</a:t>
            </a:r>
            <a:r>
              <a:rPr kumimoji="1" lang="en-US" altLang="ja-JP" sz="1400" dirty="0" smtClean="0"/>
              <a:t> et al., 2011]</a:t>
            </a:r>
            <a:endParaRPr kumimoji="1" lang="en-US" altLang="ja-JP" dirty="0" smtClean="0"/>
          </a:p>
          <a:p>
            <a:r>
              <a:rPr kumimoji="1" lang="en-US" altLang="ja-JP" dirty="0" smtClean="0"/>
              <a:t>300</a:t>
            </a:r>
            <a:r>
              <a:rPr kumimoji="1" lang="ja-JP" altLang="en-US" dirty="0" smtClean="0"/>
              <a:t>日間の観測を通して</a:t>
            </a:r>
            <a:endParaRPr kumimoji="1" lang="en-US" altLang="ja-JP" dirty="0" smtClean="0"/>
          </a:p>
          <a:p>
            <a:r>
              <a:rPr kumimoji="1" lang="ja-JP" altLang="en-US" dirty="0" smtClean="0"/>
              <a:t>ほぼ一定値</a:t>
            </a:r>
            <a:endParaRPr kumimoji="1" lang="ja-JP" altLang="en-US" dirty="0"/>
          </a:p>
        </p:txBody>
      </p:sp>
      <p:sp>
        <p:nvSpPr>
          <p:cNvPr id="28" name="テキスト ボックス 27"/>
          <p:cNvSpPr txBox="1"/>
          <p:nvPr/>
        </p:nvSpPr>
        <p:spPr>
          <a:xfrm>
            <a:off x="4986866" y="778933"/>
            <a:ext cx="2912534" cy="369332"/>
          </a:xfrm>
          <a:prstGeom prst="rect">
            <a:avLst/>
          </a:prstGeom>
          <a:noFill/>
        </p:spPr>
        <p:txBody>
          <a:bodyPr wrap="square" rtlCol="0">
            <a:spAutoFit/>
          </a:bodyPr>
          <a:lstStyle/>
          <a:p>
            <a:pPr algn="ctr"/>
            <a:r>
              <a:rPr kumimoji="1" lang="ja-JP" altLang="en-US" dirty="0" smtClean="0">
                <a:solidFill>
                  <a:srgbClr val="FF0000"/>
                </a:solidFill>
              </a:rPr>
              <a:t>雲低高度での風速変動</a:t>
            </a:r>
            <a:endParaRPr kumimoji="1" lang="ja-JP" altLang="en-US" dirty="0">
              <a:solidFill>
                <a:srgbClr val="FF0000"/>
              </a:solidFill>
            </a:endParaRPr>
          </a:p>
        </p:txBody>
      </p:sp>
      <p:sp>
        <p:nvSpPr>
          <p:cNvPr id="29" name="テキスト ボックス 28"/>
          <p:cNvSpPr txBox="1"/>
          <p:nvPr/>
        </p:nvSpPr>
        <p:spPr>
          <a:xfrm>
            <a:off x="380999" y="4572000"/>
            <a:ext cx="3361267" cy="1200329"/>
          </a:xfrm>
          <a:prstGeom prst="rect">
            <a:avLst/>
          </a:prstGeom>
          <a:noFill/>
        </p:spPr>
        <p:txBody>
          <a:bodyPr wrap="square" rtlCol="0">
            <a:spAutoFit/>
          </a:bodyPr>
          <a:lstStyle/>
          <a:p>
            <a:r>
              <a:rPr kumimoji="1" lang="ja-JP" altLang="en-US" dirty="0" smtClean="0"/>
              <a:t>雲頂高度での風速変動は</a:t>
            </a:r>
            <a:endParaRPr kumimoji="1" lang="en-US" altLang="ja-JP" dirty="0" smtClean="0"/>
          </a:p>
          <a:p>
            <a:r>
              <a:rPr kumimoji="1" lang="ja-JP" altLang="en-US" dirty="0" smtClean="0"/>
              <a:t>雲層全体を貫くものではない</a:t>
            </a:r>
            <a:endParaRPr kumimoji="1" lang="en-US" altLang="ja-JP" dirty="0" smtClean="0"/>
          </a:p>
          <a:p>
            <a:endParaRPr lang="en-US" altLang="ja-JP" dirty="0" smtClean="0"/>
          </a:p>
          <a:p>
            <a:r>
              <a:rPr kumimoji="1" lang="ja-JP" altLang="en-US" dirty="0" smtClean="0"/>
              <a:t>ただし変動の下限高度は不明</a:t>
            </a:r>
            <a:endParaRPr kumimoji="1" lang="en-US" altLang="ja-JP" dirty="0" smtClean="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29</a:t>
            </a:fld>
            <a:endParaRPr kumimoji="1" lang="ja-JP" altLang="en-US"/>
          </a:p>
        </p:txBody>
      </p:sp>
      <p:sp>
        <p:nvSpPr>
          <p:cNvPr id="4" name="コンテンツ プレースホルダ 7"/>
          <p:cNvSpPr txBox="1">
            <a:spLocks/>
          </p:cNvSpPr>
          <p:nvPr/>
        </p:nvSpPr>
        <p:spPr>
          <a:xfrm>
            <a:off x="448733" y="824442"/>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1" lang="en-US" altLang="ja-JP" sz="2400" b="0" i="0" u="sng" strike="noStrike" kern="1200" cap="none" spc="0" normalizeH="0" baseline="0" noProof="0" dirty="0" smtClean="0">
                <a:ln>
                  <a:noFill/>
                </a:ln>
                <a:solidFill>
                  <a:schemeClr val="tx1"/>
                </a:solidFill>
                <a:effectLst/>
                <a:uLnTx/>
                <a:uFillTx/>
                <a:latin typeface="+mn-lt"/>
                <a:ea typeface="+mn-ea"/>
                <a:cs typeface="+mn-cs"/>
              </a:rPr>
              <a:t>Galileo/SSI</a:t>
            </a:r>
            <a:r>
              <a:rPr kumimoji="1" lang="ja-JP" altLang="en-US" sz="2400" b="0" i="0" u="sng" strike="noStrike" kern="1200" cap="none" spc="0" normalizeH="0" baseline="0" noProof="0" dirty="0" smtClean="0">
                <a:ln>
                  <a:noFill/>
                </a:ln>
                <a:solidFill>
                  <a:schemeClr val="tx1"/>
                </a:solidFill>
                <a:effectLst/>
                <a:uLnTx/>
                <a:uFillTx/>
                <a:latin typeface="+mn-lt"/>
                <a:ea typeface="+mn-ea"/>
                <a:cs typeface="+mn-cs"/>
              </a:rPr>
              <a:t>データの解析から</a:t>
            </a:r>
            <a:endParaRPr kumimoji="1" lang="en-US" altLang="ja-JP" sz="2400" b="0"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熱潮汐波由来構造が安定的に存在</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Kelvin</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波に由来する波数</a:t>
            </a: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1</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の擾乱構造</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altLang="ja-JP" sz="2400" u="sng" dirty="0" smtClean="0"/>
              <a:t>Venus Express/VMC</a:t>
            </a:r>
            <a:r>
              <a:rPr lang="ja-JP" altLang="en-US" sz="2400" u="sng" dirty="0" smtClean="0"/>
              <a:t>データの解析から</a:t>
            </a:r>
            <a:endParaRPr kumimoji="1" lang="en-US" altLang="ja-JP" sz="2400" b="0"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雲頂高度でスーパーローテーションに</a:t>
            </a: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1</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金星年より長い</a:t>
            </a: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
            </a:r>
            <a:b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br>
            <a:r>
              <a:rPr kumimoji="1" lang="en-US" altLang="ja-JP" sz="2400" b="0" i="0" u="none" strike="noStrike" kern="1200" cap="none" spc="0" normalizeH="0" baseline="0" noProof="0" dirty="0" smtClean="0">
                <a:ln>
                  <a:noFill/>
                </a:ln>
                <a:solidFill>
                  <a:srgbClr val="FF0000"/>
                </a:solidFill>
                <a:effectLst/>
                <a:uLnTx/>
                <a:uFillTx/>
                <a:latin typeface="+mn-lt"/>
                <a:ea typeface="+mn-ea"/>
                <a:cs typeface="+mn-cs"/>
              </a:rPr>
              <a:t>255</a:t>
            </a:r>
            <a:r>
              <a:rPr kumimoji="1" lang="ja-JP" altLang="en-US" sz="2400" b="0" i="0" u="none" strike="noStrike" kern="1200" cap="none" spc="0" normalizeH="0" baseline="0" noProof="0" dirty="0" smtClean="0">
                <a:ln>
                  <a:noFill/>
                </a:ln>
                <a:solidFill>
                  <a:srgbClr val="FF0000"/>
                </a:solidFill>
                <a:effectLst/>
                <a:uLnTx/>
                <a:uFillTx/>
                <a:latin typeface="+mn-lt"/>
                <a:ea typeface="+mn-ea"/>
                <a:cs typeface="+mn-cs"/>
              </a:rPr>
              <a:t>日周期の長周期変動</a:t>
            </a:r>
            <a:r>
              <a:rPr kumimoji="1" lang="ja-JP" altLang="en-US" sz="2400" b="0" i="0" u="none" strike="noStrike" kern="1200" cap="none" spc="0" normalizeH="0" baseline="0" noProof="0" dirty="0" smtClean="0">
                <a:ln>
                  <a:noFill/>
                </a:ln>
                <a:solidFill>
                  <a:schemeClr val="tx1"/>
                </a:solidFill>
                <a:effectLst/>
                <a:uLnTx/>
                <a:uFillTx/>
                <a:latin typeface="+mn-lt"/>
                <a:ea typeface="+mn-ea"/>
                <a:cs typeface="+mn-cs"/>
              </a:rPr>
              <a:t>が存在することを発見</a:t>
            </a: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
            </a:r>
            <a:b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br>
            <a:r>
              <a:rPr kumimoji="1" lang="ja-JP" altLang="en-US" b="0" i="0" u="none" strike="noStrike" kern="1200" cap="none" spc="0" normalizeH="0" baseline="0" noProof="0" dirty="0" smtClean="0">
                <a:ln>
                  <a:noFill/>
                </a:ln>
                <a:solidFill>
                  <a:schemeClr val="tx1"/>
                </a:solidFill>
                <a:effectLst/>
                <a:uLnTx/>
                <a:uFillTx/>
                <a:latin typeface="+mn-lt"/>
                <a:ea typeface="+mn-ea"/>
                <a:cs typeface="+mn-cs"/>
              </a:rPr>
              <a:t>そろそろ</a:t>
            </a:r>
            <a:r>
              <a:rPr kumimoji="1" lang="en-US" altLang="ja-JP" b="0" i="0" u="none" strike="noStrike" kern="1200" cap="none" spc="0" normalizeH="0" baseline="0" noProof="0" dirty="0" smtClean="0">
                <a:ln>
                  <a:noFill/>
                </a:ln>
                <a:solidFill>
                  <a:schemeClr val="tx1"/>
                </a:solidFill>
                <a:effectLst/>
                <a:uLnTx/>
                <a:uFillTx/>
                <a:latin typeface="+mn-lt"/>
                <a:ea typeface="+mn-ea"/>
                <a:cs typeface="+mn-cs"/>
              </a:rPr>
              <a:t>QBO</a:t>
            </a:r>
            <a:r>
              <a:rPr kumimoji="1" lang="ja-JP" altLang="en-US" b="0" i="0" u="none" strike="noStrike" kern="1200" cap="none" spc="0" normalizeH="0" baseline="0" noProof="0" dirty="0" smtClean="0">
                <a:ln>
                  <a:noFill/>
                </a:ln>
                <a:solidFill>
                  <a:schemeClr val="tx1"/>
                </a:solidFill>
                <a:effectLst/>
                <a:uLnTx/>
                <a:uFillTx/>
                <a:latin typeface="+mn-lt"/>
                <a:ea typeface="+mn-ea"/>
                <a:cs typeface="+mn-cs"/>
              </a:rPr>
              <a:t>に対応させて</a:t>
            </a:r>
            <a:r>
              <a:rPr kumimoji="1" lang="en-US" altLang="ja-JP" b="0" i="0" u="none" strike="noStrike" kern="1200" cap="none" spc="0" normalizeH="0" baseline="0" noProof="0" dirty="0" smtClean="0">
                <a:ln>
                  <a:noFill/>
                </a:ln>
                <a:solidFill>
                  <a:schemeClr val="tx1"/>
                </a:solidFill>
                <a:effectLst/>
                <a:uLnTx/>
                <a:uFillTx/>
                <a:latin typeface="+mn-lt"/>
                <a:ea typeface="+mn-ea"/>
                <a:cs typeface="+mn-cs"/>
              </a:rPr>
              <a:t>QAO(Quasi Annual</a:t>
            </a:r>
            <a:r>
              <a:rPr kumimoji="1" lang="en-US" altLang="ja-JP" b="0" i="0" u="none" strike="noStrike" kern="1200" cap="none" spc="0" normalizeH="0" noProof="0" dirty="0" smtClean="0">
                <a:ln>
                  <a:noFill/>
                </a:ln>
                <a:solidFill>
                  <a:schemeClr val="tx1"/>
                </a:solidFill>
                <a:effectLst/>
                <a:uLnTx/>
                <a:uFillTx/>
                <a:latin typeface="+mn-lt"/>
                <a:ea typeface="+mn-ea"/>
                <a:cs typeface="+mn-cs"/>
              </a:rPr>
              <a:t> oscillation</a:t>
            </a:r>
            <a:r>
              <a:rPr kumimoji="1" lang="en-US" altLang="ja-JP"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b="0" i="0" u="none" strike="noStrike" kern="1200" cap="none" spc="0" normalizeH="0" baseline="0" noProof="0" dirty="0" smtClean="0">
                <a:ln>
                  <a:noFill/>
                </a:ln>
                <a:solidFill>
                  <a:schemeClr val="tx1"/>
                </a:solidFill>
                <a:effectLst/>
                <a:uLnTx/>
                <a:uFillTx/>
                <a:latin typeface="+mn-lt"/>
                <a:ea typeface="+mn-ea"/>
                <a:cs typeface="+mn-cs"/>
              </a:rPr>
              <a:t>と言いたい</a:t>
            </a: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1" lang="en-US" altLang="ja-JP"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ja-JP" altLang="en-US" sz="2400" dirty="0" smtClean="0"/>
              <a:t>長周期変動は赤道域で最大振幅を持つ</a:t>
            </a:r>
            <a:r>
              <a:rPr lang="en-US" altLang="ja-JP" sz="2400" dirty="0" smtClean="0"/>
              <a:t/>
            </a:r>
            <a:br>
              <a:rPr lang="en-US" altLang="ja-JP" sz="2400" dirty="0" smtClean="0"/>
            </a:br>
            <a:r>
              <a:rPr lang="ja-JP" altLang="en-US" sz="2400" dirty="0" smtClean="0"/>
              <a:t>中緯度まで広がりを持つ ⇔ </a:t>
            </a:r>
            <a:r>
              <a:rPr lang="en-US" altLang="ja-JP" sz="2400" dirty="0" smtClean="0"/>
              <a:t>QBO&lt;15˚</a:t>
            </a:r>
            <a:br>
              <a:rPr lang="en-US" altLang="ja-JP" sz="2400" dirty="0" smtClean="0"/>
            </a:br>
            <a:r>
              <a:rPr lang="ja-JP" altLang="en-US" sz="2400" dirty="0" smtClean="0"/>
              <a:t>　</a:t>
            </a:r>
            <a:endParaRPr lang="en-US" altLang="ja-JP"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ja-JP" altLang="en-US" sz="2400" dirty="0" smtClean="0"/>
              <a:t>長周期変動は雲頂高度で卓越</a:t>
            </a:r>
            <a:r>
              <a:rPr lang="en-US" altLang="ja-JP" sz="2400" dirty="0" smtClean="0"/>
              <a:t/>
            </a:r>
            <a:br>
              <a:rPr lang="en-US" altLang="ja-JP" sz="2400" dirty="0" smtClean="0"/>
            </a:br>
            <a:r>
              <a:rPr lang="ja-JP" altLang="en-US" sz="2400" dirty="0" smtClean="0"/>
              <a:t>雲底高度では時間変動はあまり認められない</a:t>
            </a:r>
            <a:endParaRPr lang="en-US" altLang="ja-JP" sz="2400" dirty="0" smtClean="0"/>
          </a:p>
        </p:txBody>
      </p:sp>
      <p:sp>
        <p:nvSpPr>
          <p:cNvPr id="5" name="テキスト ボックス 4"/>
          <p:cNvSpPr txBox="1"/>
          <p:nvPr/>
        </p:nvSpPr>
        <p:spPr>
          <a:xfrm>
            <a:off x="2379132" y="203199"/>
            <a:ext cx="4360334" cy="646331"/>
          </a:xfrm>
          <a:prstGeom prst="rect">
            <a:avLst/>
          </a:prstGeom>
          <a:noFill/>
        </p:spPr>
        <p:txBody>
          <a:bodyPr wrap="square" rtlCol="0">
            <a:spAutoFit/>
          </a:bodyPr>
          <a:lstStyle/>
          <a:p>
            <a:pPr algn="ctr"/>
            <a:r>
              <a:rPr lang="en-US" altLang="ja-JP" sz="3600" dirty="0" smtClean="0"/>
              <a:t>3</a:t>
            </a:r>
            <a:r>
              <a:rPr lang="ja-JP" altLang="en-US" sz="3600" dirty="0" smtClean="0"/>
              <a:t>章</a:t>
            </a:r>
            <a:r>
              <a:rPr kumimoji="1" lang="ja-JP" altLang="en-US" sz="3600" dirty="0" smtClean="0"/>
              <a:t>のまとめ</a:t>
            </a:r>
            <a:endParaRPr kumimoji="1" lang="ja-JP" altLang="en-US" sz="36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09961" y="182538"/>
            <a:ext cx="6100514" cy="584775"/>
          </a:xfrm>
          <a:prstGeom prst="rect">
            <a:avLst/>
          </a:prstGeom>
          <a:solidFill>
            <a:schemeClr val="bg1"/>
          </a:solidFill>
          <a:ln>
            <a:noFill/>
          </a:ln>
          <a:effectLst/>
        </p:spPr>
        <p:txBody>
          <a:bodyPr wrap="square" rtlCol="0">
            <a:spAutoFit/>
          </a:bodyPr>
          <a:lstStyle/>
          <a:p>
            <a:pPr algn="ctr"/>
            <a:r>
              <a:rPr kumimoji="1" lang="ja-JP" altLang="en-US" sz="3200" dirty="0" smtClean="0"/>
              <a:t>金星大気スーパーローテーション</a:t>
            </a:r>
            <a:endParaRPr kumimoji="1" lang="ja-JP" altLang="en-US" sz="32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a:t>
            </a:fld>
            <a:endParaRPr kumimoji="1" lang="ja-JP" altLang="en-US"/>
          </a:p>
        </p:txBody>
      </p:sp>
      <p:sp>
        <p:nvSpPr>
          <p:cNvPr id="5" name="Text Box 7"/>
          <p:cNvSpPr txBox="1">
            <a:spLocks noChangeArrowheads="1"/>
          </p:cNvSpPr>
          <p:nvPr/>
        </p:nvSpPr>
        <p:spPr bwMode="auto">
          <a:xfrm>
            <a:off x="437228" y="4981484"/>
            <a:ext cx="7811422" cy="923330"/>
          </a:xfrm>
          <a:prstGeom prst="rect">
            <a:avLst/>
          </a:prstGeom>
          <a:noFill/>
          <a:ln w="9525">
            <a:noFill/>
            <a:miter lim="800000"/>
            <a:headEnd/>
            <a:tailEnd/>
          </a:ln>
          <a:effectLst/>
        </p:spPr>
        <p:txBody>
          <a:bodyPr wrap="square">
            <a:spAutoFit/>
          </a:bodyPr>
          <a:lstStyle/>
          <a:p>
            <a:pPr>
              <a:spcBef>
                <a:spcPct val="50000"/>
              </a:spcBef>
            </a:pPr>
            <a:r>
              <a:rPr lang="ja-JP" altLang="en-US" dirty="0" smtClean="0">
                <a:latin typeface="+mn-ea"/>
              </a:rPr>
              <a:t>・高度が高くなるにつれて風速増大</a:t>
            </a:r>
            <a:r>
              <a:rPr lang="en-US" altLang="ja-JP" dirty="0" smtClean="0">
                <a:latin typeface="+mn-ea"/>
              </a:rPr>
              <a:t/>
            </a:r>
            <a:br>
              <a:rPr lang="en-US" altLang="ja-JP" dirty="0" smtClean="0">
                <a:latin typeface="+mn-ea"/>
              </a:rPr>
            </a:br>
            <a:r>
              <a:rPr lang="ja-JP" altLang="en-US" dirty="0" smtClean="0">
                <a:latin typeface="+mn-ea"/>
              </a:rPr>
              <a:t>・高度</a:t>
            </a:r>
            <a:r>
              <a:rPr lang="en-US" altLang="ja-JP" dirty="0" smtClean="0">
                <a:latin typeface="+mn-ea"/>
              </a:rPr>
              <a:t>70km</a:t>
            </a:r>
            <a:r>
              <a:rPr lang="ja-JP" altLang="en-US" dirty="0" smtClean="0">
                <a:latin typeface="+mn-ea"/>
              </a:rPr>
              <a:t>で風速</a:t>
            </a:r>
            <a:r>
              <a:rPr lang="en-US" altLang="ja-JP" dirty="0" smtClean="0">
                <a:latin typeface="+mn-ea"/>
              </a:rPr>
              <a:t>100 m/s </a:t>
            </a:r>
            <a:r>
              <a:rPr lang="ja-JP" altLang="en-US" dirty="0" smtClean="0">
                <a:latin typeface="+mn-ea"/>
              </a:rPr>
              <a:t>に達する　→　</a:t>
            </a:r>
            <a:r>
              <a:rPr lang="en-US" altLang="ja-JP" dirty="0" smtClean="0">
                <a:latin typeface="+mn-ea"/>
              </a:rPr>
              <a:t>4</a:t>
            </a:r>
            <a:r>
              <a:rPr lang="ja-JP" altLang="en-US" dirty="0" smtClean="0">
                <a:latin typeface="+mn-ea"/>
              </a:rPr>
              <a:t>日～</a:t>
            </a:r>
            <a:r>
              <a:rPr lang="en-US" altLang="ja-JP" dirty="0" smtClean="0">
                <a:latin typeface="+mn-ea"/>
              </a:rPr>
              <a:t>5</a:t>
            </a:r>
            <a:r>
              <a:rPr lang="ja-JP" altLang="en-US" dirty="0" smtClean="0">
                <a:latin typeface="+mn-ea"/>
              </a:rPr>
              <a:t>日で金星を一周</a:t>
            </a:r>
            <a:r>
              <a:rPr lang="en-US" altLang="ja-JP" dirty="0" smtClean="0">
                <a:latin typeface="+mn-ea"/>
              </a:rPr>
              <a:t/>
            </a:r>
            <a:br>
              <a:rPr lang="en-US" altLang="ja-JP" dirty="0" smtClean="0">
                <a:latin typeface="+mn-ea"/>
              </a:rPr>
            </a:br>
            <a:r>
              <a:rPr lang="en-US" altLang="ja-JP" dirty="0" smtClean="0">
                <a:latin typeface="+mn-ea"/>
              </a:rPr>
              <a:t>  </a:t>
            </a:r>
            <a:r>
              <a:rPr lang="ja-JP" altLang="en-US" dirty="0" smtClean="0">
                <a:latin typeface="+mn-ea"/>
              </a:rPr>
              <a:t>　　　</a:t>
            </a:r>
            <a:r>
              <a:rPr lang="en-US" altLang="ja-JP" dirty="0" smtClean="0">
                <a:latin typeface="+mn-ea"/>
              </a:rPr>
              <a:t>⇔</a:t>
            </a:r>
            <a:r>
              <a:rPr lang="ja-JP" altLang="en-US" dirty="0" smtClean="0">
                <a:latin typeface="+mn-ea"/>
              </a:rPr>
              <a:t>　金星自転速度　　</a:t>
            </a:r>
            <a:r>
              <a:rPr lang="en-US" altLang="ja-JP" dirty="0" smtClean="0">
                <a:latin typeface="+mn-ea"/>
              </a:rPr>
              <a:t>1.6 m/s (</a:t>
            </a:r>
            <a:r>
              <a:rPr lang="ja-JP" altLang="en-US" dirty="0" smtClean="0">
                <a:latin typeface="+mn-ea"/>
              </a:rPr>
              <a:t>自転周期</a:t>
            </a:r>
            <a:r>
              <a:rPr lang="en-US" altLang="ja-JP" dirty="0" smtClean="0">
                <a:latin typeface="+mn-ea"/>
              </a:rPr>
              <a:t>:243</a:t>
            </a:r>
            <a:r>
              <a:rPr lang="ja-JP" altLang="en-US" dirty="0" smtClean="0">
                <a:latin typeface="+mn-ea"/>
              </a:rPr>
              <a:t>日</a:t>
            </a:r>
            <a:r>
              <a:rPr lang="en-US" altLang="ja-JP" dirty="0" smtClean="0">
                <a:latin typeface="+mn-ea"/>
              </a:rPr>
              <a:t>)</a:t>
            </a:r>
            <a:endParaRPr lang="en-US" altLang="ja-JP" dirty="0">
              <a:latin typeface="+mn-ea"/>
            </a:endParaRPr>
          </a:p>
        </p:txBody>
      </p:sp>
      <p:grpSp>
        <p:nvGrpSpPr>
          <p:cNvPr id="6" name="グループ化 34"/>
          <p:cNvGrpSpPr/>
          <p:nvPr/>
        </p:nvGrpSpPr>
        <p:grpSpPr>
          <a:xfrm>
            <a:off x="4972230" y="837304"/>
            <a:ext cx="3200219" cy="4334771"/>
            <a:chOff x="4533213" y="761104"/>
            <a:chExt cx="3050723" cy="4130475"/>
          </a:xfrm>
        </p:grpSpPr>
        <p:sp>
          <p:nvSpPr>
            <p:cNvPr id="7" name="Text Box 3"/>
            <p:cNvSpPr txBox="1">
              <a:spLocks noChangeArrowheads="1"/>
            </p:cNvSpPr>
            <p:nvPr/>
          </p:nvSpPr>
          <p:spPr bwMode="auto">
            <a:xfrm>
              <a:off x="4974735" y="761104"/>
              <a:ext cx="2421104" cy="307777"/>
            </a:xfrm>
            <a:prstGeom prst="rect">
              <a:avLst/>
            </a:prstGeom>
            <a:noFill/>
            <a:ln w="9525">
              <a:noFill/>
              <a:miter lim="800000"/>
              <a:headEnd/>
              <a:tailEnd/>
            </a:ln>
            <a:effectLst/>
          </p:spPr>
          <p:txBody>
            <a:bodyPr wrap="square">
              <a:spAutoFit/>
            </a:bodyPr>
            <a:lstStyle/>
            <a:p>
              <a:pPr algn="ctr">
                <a:spcBef>
                  <a:spcPct val="50000"/>
                </a:spcBef>
              </a:pPr>
              <a:r>
                <a:rPr lang="ja-JP" altLang="en-US" sz="1400" dirty="0" smtClean="0">
                  <a:latin typeface="Times New Roman" pitchFamily="18" charset="0"/>
                </a:rPr>
                <a:t>東西風速の高度分布</a:t>
              </a:r>
              <a:endParaRPr lang="en-US" altLang="ja-JP" sz="1400" dirty="0">
                <a:latin typeface="Times New Roman" pitchFamily="18" charset="0"/>
              </a:endParaRPr>
            </a:p>
          </p:txBody>
        </p:sp>
        <p:sp>
          <p:nvSpPr>
            <p:cNvPr id="8" name="Rectangle 14"/>
            <p:cNvSpPr>
              <a:spLocks noChangeArrowheads="1"/>
            </p:cNvSpPr>
            <p:nvPr/>
          </p:nvSpPr>
          <p:spPr bwMode="auto">
            <a:xfrm>
              <a:off x="5580639" y="4583802"/>
              <a:ext cx="1390124" cy="307777"/>
            </a:xfrm>
            <a:prstGeom prst="rect">
              <a:avLst/>
            </a:prstGeom>
            <a:noFill/>
            <a:ln w="9525">
              <a:noFill/>
              <a:miter lim="800000"/>
              <a:headEnd/>
              <a:tailEnd/>
            </a:ln>
            <a:effectLst/>
          </p:spPr>
          <p:txBody>
            <a:bodyPr wrap="none">
              <a:spAutoFit/>
            </a:bodyPr>
            <a:lstStyle/>
            <a:p>
              <a:pPr>
                <a:spcBef>
                  <a:spcPct val="50000"/>
                </a:spcBef>
              </a:pPr>
              <a:r>
                <a:rPr lang="en-US" altLang="ja-JP" sz="1400" dirty="0">
                  <a:latin typeface="Times New Roman" pitchFamily="18" charset="0"/>
                </a:rPr>
                <a:t>[Schubert, 1983]</a:t>
              </a:r>
            </a:p>
          </p:txBody>
        </p:sp>
        <p:sp>
          <p:nvSpPr>
            <p:cNvPr id="9" name="テキスト ボックス 8"/>
            <p:cNvSpPr txBox="1"/>
            <p:nvPr/>
          </p:nvSpPr>
          <p:spPr>
            <a:xfrm>
              <a:off x="5184001" y="4279406"/>
              <a:ext cx="2183908" cy="322598"/>
            </a:xfrm>
            <a:prstGeom prst="rect">
              <a:avLst/>
            </a:prstGeom>
            <a:noFill/>
          </p:spPr>
          <p:txBody>
            <a:bodyPr wrap="square" rtlCol="0">
              <a:spAutoFit/>
            </a:bodyPr>
            <a:lstStyle/>
            <a:p>
              <a:pPr algn="ctr"/>
              <a:r>
                <a:rPr lang="en-US" altLang="ja-JP" sz="1600" dirty="0" smtClean="0"/>
                <a:t>Zonal wind speed</a:t>
              </a:r>
              <a:r>
                <a:rPr kumimoji="1" lang="ja-JP" altLang="en-US" sz="1600" dirty="0" smtClean="0"/>
                <a:t> </a:t>
              </a:r>
              <a:r>
                <a:rPr kumimoji="1" lang="en-US" altLang="ja-JP" sz="1600" dirty="0" smtClean="0"/>
                <a:t>(m/s)</a:t>
              </a:r>
              <a:endParaRPr kumimoji="1" lang="ja-JP" altLang="en-US" sz="1600" dirty="0"/>
            </a:p>
          </p:txBody>
        </p:sp>
        <p:grpSp>
          <p:nvGrpSpPr>
            <p:cNvPr id="10" name="グループ化 30"/>
            <p:cNvGrpSpPr/>
            <p:nvPr/>
          </p:nvGrpSpPr>
          <p:grpSpPr>
            <a:xfrm>
              <a:off x="4626457" y="1053972"/>
              <a:ext cx="2957479" cy="3293336"/>
              <a:chOff x="2088000" y="583086"/>
              <a:chExt cx="2957479" cy="3293336"/>
            </a:xfrm>
          </p:grpSpPr>
          <p:pic>
            <p:nvPicPr>
              <p:cNvPr id="12" name="Picture 2" descr="U_profiles"/>
              <p:cNvPicPr>
                <a:picLocks noChangeAspect="1" noChangeArrowheads="1"/>
              </p:cNvPicPr>
              <p:nvPr/>
            </p:nvPicPr>
            <p:blipFill>
              <a:blip r:embed="rId2" cstate="print"/>
              <a:srcRect l="15836" r="10203" b="10614"/>
              <a:stretch>
                <a:fillRect/>
              </a:stretch>
            </p:blipFill>
            <p:spPr bwMode="auto">
              <a:xfrm>
                <a:off x="2672179" y="596193"/>
                <a:ext cx="2112885" cy="2990386"/>
              </a:xfrm>
              <a:prstGeom prst="rect">
                <a:avLst/>
              </a:prstGeom>
              <a:noFill/>
            </p:spPr>
          </p:pic>
          <p:sp>
            <p:nvSpPr>
              <p:cNvPr id="13" name="テキスト ボックス 12"/>
              <p:cNvSpPr txBox="1"/>
              <p:nvPr/>
            </p:nvSpPr>
            <p:spPr>
              <a:xfrm>
                <a:off x="2423604" y="3536390"/>
                <a:ext cx="630314" cy="338554"/>
              </a:xfrm>
              <a:prstGeom prst="rect">
                <a:avLst/>
              </a:prstGeom>
              <a:noFill/>
            </p:spPr>
            <p:txBody>
              <a:bodyPr wrap="square" rtlCol="0">
                <a:spAutoFit/>
              </a:bodyPr>
              <a:lstStyle/>
              <a:p>
                <a:pPr algn="ctr"/>
                <a:r>
                  <a:rPr kumimoji="1" lang="en-US" altLang="ja-JP" sz="1600" dirty="0" smtClean="0"/>
                  <a:t>0</a:t>
                </a:r>
                <a:endParaRPr kumimoji="1" lang="ja-JP" altLang="en-US" sz="1600" dirty="0"/>
              </a:p>
            </p:txBody>
          </p:sp>
          <p:sp>
            <p:nvSpPr>
              <p:cNvPr id="14" name="テキスト ボックス 13"/>
              <p:cNvSpPr txBox="1"/>
              <p:nvPr/>
            </p:nvSpPr>
            <p:spPr>
              <a:xfrm>
                <a:off x="2780191" y="3536390"/>
                <a:ext cx="630314" cy="338554"/>
              </a:xfrm>
              <a:prstGeom prst="rect">
                <a:avLst/>
              </a:prstGeom>
              <a:noFill/>
            </p:spPr>
            <p:txBody>
              <a:bodyPr wrap="square" rtlCol="0">
                <a:spAutoFit/>
              </a:bodyPr>
              <a:lstStyle/>
              <a:p>
                <a:pPr algn="ctr"/>
                <a:r>
                  <a:rPr kumimoji="1" lang="en-US" altLang="ja-JP" sz="1600" dirty="0" smtClean="0"/>
                  <a:t>25</a:t>
                </a:r>
                <a:endParaRPr kumimoji="1" lang="ja-JP" altLang="en-US" sz="1600" dirty="0"/>
              </a:p>
            </p:txBody>
          </p:sp>
          <p:sp>
            <p:nvSpPr>
              <p:cNvPr id="15" name="テキスト ボックス 14"/>
              <p:cNvSpPr txBox="1"/>
              <p:nvPr/>
            </p:nvSpPr>
            <p:spPr>
              <a:xfrm>
                <a:off x="3161930" y="3536390"/>
                <a:ext cx="630314" cy="338554"/>
              </a:xfrm>
              <a:prstGeom prst="rect">
                <a:avLst/>
              </a:prstGeom>
              <a:noFill/>
            </p:spPr>
            <p:txBody>
              <a:bodyPr wrap="square" rtlCol="0">
                <a:spAutoFit/>
              </a:bodyPr>
              <a:lstStyle/>
              <a:p>
                <a:pPr algn="ctr"/>
                <a:r>
                  <a:rPr kumimoji="1" lang="en-US" altLang="ja-JP" sz="1600" dirty="0" smtClean="0"/>
                  <a:t>50</a:t>
                </a:r>
                <a:endParaRPr kumimoji="1" lang="ja-JP" altLang="en-US" sz="1600" dirty="0"/>
              </a:p>
            </p:txBody>
          </p:sp>
          <p:sp>
            <p:nvSpPr>
              <p:cNvPr id="16" name="テキスト ボックス 15"/>
              <p:cNvSpPr txBox="1"/>
              <p:nvPr/>
            </p:nvSpPr>
            <p:spPr>
              <a:xfrm>
                <a:off x="3588059" y="3536390"/>
                <a:ext cx="630314" cy="338554"/>
              </a:xfrm>
              <a:prstGeom prst="rect">
                <a:avLst/>
              </a:prstGeom>
              <a:noFill/>
            </p:spPr>
            <p:txBody>
              <a:bodyPr wrap="square" rtlCol="0">
                <a:spAutoFit/>
              </a:bodyPr>
              <a:lstStyle/>
              <a:p>
                <a:pPr algn="ctr"/>
                <a:r>
                  <a:rPr kumimoji="1" lang="en-US" altLang="ja-JP" sz="1600" dirty="0" smtClean="0"/>
                  <a:t>75</a:t>
                </a:r>
                <a:endParaRPr kumimoji="1" lang="ja-JP" altLang="en-US" sz="1600" dirty="0"/>
              </a:p>
            </p:txBody>
          </p:sp>
          <p:sp>
            <p:nvSpPr>
              <p:cNvPr id="17" name="テキスト ボックス 16"/>
              <p:cNvSpPr txBox="1"/>
              <p:nvPr/>
            </p:nvSpPr>
            <p:spPr>
              <a:xfrm>
                <a:off x="3996432" y="3536390"/>
                <a:ext cx="630314" cy="338554"/>
              </a:xfrm>
              <a:prstGeom prst="rect">
                <a:avLst/>
              </a:prstGeom>
              <a:noFill/>
            </p:spPr>
            <p:txBody>
              <a:bodyPr wrap="square" rtlCol="0">
                <a:spAutoFit/>
              </a:bodyPr>
              <a:lstStyle/>
              <a:p>
                <a:pPr algn="ctr"/>
                <a:r>
                  <a:rPr kumimoji="1" lang="en-US" altLang="ja-JP" sz="1600" dirty="0" smtClean="0"/>
                  <a:t>100</a:t>
                </a:r>
                <a:endParaRPr kumimoji="1" lang="ja-JP" altLang="en-US" sz="1600" dirty="0"/>
              </a:p>
            </p:txBody>
          </p:sp>
          <p:sp>
            <p:nvSpPr>
              <p:cNvPr id="18" name="テキスト ボックス 17"/>
              <p:cNvSpPr txBox="1"/>
              <p:nvPr/>
            </p:nvSpPr>
            <p:spPr>
              <a:xfrm>
                <a:off x="4415165" y="3537868"/>
                <a:ext cx="630314" cy="338554"/>
              </a:xfrm>
              <a:prstGeom prst="rect">
                <a:avLst/>
              </a:prstGeom>
              <a:noFill/>
            </p:spPr>
            <p:txBody>
              <a:bodyPr wrap="square" rtlCol="0">
                <a:spAutoFit/>
              </a:bodyPr>
              <a:lstStyle/>
              <a:p>
                <a:pPr algn="ctr"/>
                <a:r>
                  <a:rPr kumimoji="1" lang="en-US" altLang="ja-JP" sz="1600" dirty="0" smtClean="0"/>
                  <a:t>125</a:t>
                </a:r>
                <a:endParaRPr kumimoji="1" lang="ja-JP" altLang="en-US" sz="1600" dirty="0"/>
              </a:p>
            </p:txBody>
          </p:sp>
          <p:sp>
            <p:nvSpPr>
              <p:cNvPr id="19" name="テキスト ボックス 18"/>
              <p:cNvSpPr txBox="1"/>
              <p:nvPr/>
            </p:nvSpPr>
            <p:spPr>
              <a:xfrm>
                <a:off x="2088000" y="3315928"/>
                <a:ext cx="630314" cy="338554"/>
              </a:xfrm>
              <a:prstGeom prst="rect">
                <a:avLst/>
              </a:prstGeom>
              <a:noFill/>
            </p:spPr>
            <p:txBody>
              <a:bodyPr wrap="square" rtlCol="0">
                <a:spAutoFit/>
              </a:bodyPr>
              <a:lstStyle/>
              <a:p>
                <a:pPr algn="r"/>
                <a:r>
                  <a:rPr kumimoji="1" lang="en-US" altLang="ja-JP" sz="1600" dirty="0" smtClean="0"/>
                  <a:t>0</a:t>
                </a:r>
                <a:endParaRPr kumimoji="1" lang="ja-JP" altLang="en-US" sz="1600" dirty="0"/>
              </a:p>
            </p:txBody>
          </p:sp>
          <p:sp>
            <p:nvSpPr>
              <p:cNvPr id="20" name="テキスト ボックス 19"/>
              <p:cNvSpPr txBox="1"/>
              <p:nvPr/>
            </p:nvSpPr>
            <p:spPr>
              <a:xfrm>
                <a:off x="2088000" y="2971179"/>
                <a:ext cx="630314" cy="338554"/>
              </a:xfrm>
              <a:prstGeom prst="rect">
                <a:avLst/>
              </a:prstGeom>
              <a:noFill/>
            </p:spPr>
            <p:txBody>
              <a:bodyPr wrap="square" rtlCol="0">
                <a:spAutoFit/>
              </a:bodyPr>
              <a:lstStyle/>
              <a:p>
                <a:pPr algn="r"/>
                <a:r>
                  <a:rPr kumimoji="1" lang="en-US" altLang="ja-JP" sz="1600" dirty="0" smtClean="0"/>
                  <a:t>10</a:t>
                </a:r>
                <a:endParaRPr kumimoji="1" lang="ja-JP" altLang="en-US" sz="1600" dirty="0"/>
              </a:p>
            </p:txBody>
          </p:sp>
          <p:sp>
            <p:nvSpPr>
              <p:cNvPr id="21" name="テキスト ボックス 20"/>
              <p:cNvSpPr txBox="1"/>
              <p:nvPr/>
            </p:nvSpPr>
            <p:spPr>
              <a:xfrm>
                <a:off x="2088000" y="2616071"/>
                <a:ext cx="630314" cy="338554"/>
              </a:xfrm>
              <a:prstGeom prst="rect">
                <a:avLst/>
              </a:prstGeom>
              <a:noFill/>
            </p:spPr>
            <p:txBody>
              <a:bodyPr wrap="square" rtlCol="0">
                <a:spAutoFit/>
              </a:bodyPr>
              <a:lstStyle/>
              <a:p>
                <a:pPr algn="r"/>
                <a:r>
                  <a:rPr kumimoji="1" lang="en-US" altLang="ja-JP" sz="1600" dirty="0" smtClean="0"/>
                  <a:t>20</a:t>
                </a:r>
                <a:endParaRPr kumimoji="1" lang="ja-JP" altLang="en-US" sz="1600" dirty="0"/>
              </a:p>
            </p:txBody>
          </p:sp>
          <p:sp>
            <p:nvSpPr>
              <p:cNvPr id="22" name="テキスト ボックス 21"/>
              <p:cNvSpPr txBox="1"/>
              <p:nvPr/>
            </p:nvSpPr>
            <p:spPr>
              <a:xfrm>
                <a:off x="2088000" y="2198821"/>
                <a:ext cx="630314" cy="338554"/>
              </a:xfrm>
              <a:prstGeom prst="rect">
                <a:avLst/>
              </a:prstGeom>
              <a:noFill/>
            </p:spPr>
            <p:txBody>
              <a:bodyPr wrap="square" rtlCol="0">
                <a:spAutoFit/>
              </a:bodyPr>
              <a:lstStyle/>
              <a:p>
                <a:pPr algn="r"/>
                <a:r>
                  <a:rPr kumimoji="1" lang="en-US" altLang="ja-JP" sz="1600" dirty="0" smtClean="0"/>
                  <a:t>30</a:t>
                </a:r>
                <a:endParaRPr kumimoji="1" lang="ja-JP" altLang="en-US" sz="1600" dirty="0"/>
              </a:p>
            </p:txBody>
          </p:sp>
          <p:sp>
            <p:nvSpPr>
              <p:cNvPr id="23" name="テキスト ボックス 22"/>
              <p:cNvSpPr txBox="1"/>
              <p:nvPr/>
            </p:nvSpPr>
            <p:spPr>
              <a:xfrm>
                <a:off x="2088000" y="1746060"/>
                <a:ext cx="630314" cy="338554"/>
              </a:xfrm>
              <a:prstGeom prst="rect">
                <a:avLst/>
              </a:prstGeom>
              <a:noFill/>
            </p:spPr>
            <p:txBody>
              <a:bodyPr wrap="square" rtlCol="0">
                <a:spAutoFit/>
              </a:bodyPr>
              <a:lstStyle/>
              <a:p>
                <a:pPr algn="r"/>
                <a:r>
                  <a:rPr kumimoji="1" lang="en-US" altLang="ja-JP" sz="1600" dirty="0" smtClean="0"/>
                  <a:t>40</a:t>
                </a:r>
                <a:endParaRPr kumimoji="1" lang="ja-JP" altLang="en-US" sz="1600" dirty="0"/>
              </a:p>
            </p:txBody>
          </p:sp>
          <p:sp>
            <p:nvSpPr>
              <p:cNvPr id="24" name="テキスト ボックス 23"/>
              <p:cNvSpPr txBox="1"/>
              <p:nvPr/>
            </p:nvSpPr>
            <p:spPr>
              <a:xfrm>
                <a:off x="2088000" y="1399831"/>
                <a:ext cx="630314" cy="338554"/>
              </a:xfrm>
              <a:prstGeom prst="rect">
                <a:avLst/>
              </a:prstGeom>
              <a:noFill/>
            </p:spPr>
            <p:txBody>
              <a:bodyPr wrap="square" rtlCol="0">
                <a:spAutoFit/>
              </a:bodyPr>
              <a:lstStyle/>
              <a:p>
                <a:pPr algn="r"/>
                <a:r>
                  <a:rPr kumimoji="1" lang="en-US" altLang="ja-JP" sz="1600" dirty="0" smtClean="0"/>
                  <a:t>50</a:t>
                </a:r>
                <a:endParaRPr kumimoji="1" lang="ja-JP" altLang="en-US" sz="1600" dirty="0"/>
              </a:p>
            </p:txBody>
          </p:sp>
          <p:sp>
            <p:nvSpPr>
              <p:cNvPr id="25" name="テキスト ボックス 24"/>
              <p:cNvSpPr txBox="1"/>
              <p:nvPr/>
            </p:nvSpPr>
            <p:spPr>
              <a:xfrm>
                <a:off x="2088000" y="964825"/>
                <a:ext cx="630314" cy="338554"/>
              </a:xfrm>
              <a:prstGeom prst="rect">
                <a:avLst/>
              </a:prstGeom>
              <a:noFill/>
            </p:spPr>
            <p:txBody>
              <a:bodyPr wrap="square" rtlCol="0">
                <a:spAutoFit/>
              </a:bodyPr>
              <a:lstStyle/>
              <a:p>
                <a:pPr algn="r"/>
                <a:r>
                  <a:rPr kumimoji="1" lang="en-US" altLang="ja-JP" sz="1600" dirty="0" smtClean="0"/>
                  <a:t>60</a:t>
                </a:r>
                <a:endParaRPr kumimoji="1" lang="ja-JP" altLang="en-US" sz="1600" dirty="0"/>
              </a:p>
            </p:txBody>
          </p:sp>
          <p:sp>
            <p:nvSpPr>
              <p:cNvPr id="26" name="テキスト ボックス 25"/>
              <p:cNvSpPr txBox="1"/>
              <p:nvPr/>
            </p:nvSpPr>
            <p:spPr>
              <a:xfrm>
                <a:off x="2088000" y="583086"/>
                <a:ext cx="630314" cy="338554"/>
              </a:xfrm>
              <a:prstGeom prst="rect">
                <a:avLst/>
              </a:prstGeom>
              <a:noFill/>
            </p:spPr>
            <p:txBody>
              <a:bodyPr wrap="square" rtlCol="0">
                <a:spAutoFit/>
              </a:bodyPr>
              <a:lstStyle/>
              <a:p>
                <a:pPr algn="r"/>
                <a:r>
                  <a:rPr kumimoji="1" lang="en-US" altLang="ja-JP" sz="1600" dirty="0" smtClean="0"/>
                  <a:t>70</a:t>
                </a:r>
                <a:endParaRPr kumimoji="1" lang="ja-JP" altLang="en-US" sz="1600" dirty="0"/>
              </a:p>
            </p:txBody>
          </p:sp>
        </p:grpSp>
        <p:sp>
          <p:nvSpPr>
            <p:cNvPr id="11" name="テキスト ボックス 10"/>
            <p:cNvSpPr txBox="1"/>
            <p:nvPr/>
          </p:nvSpPr>
          <p:spPr>
            <a:xfrm rot="16200000">
              <a:off x="3885237" y="2466577"/>
              <a:ext cx="1648031" cy="352079"/>
            </a:xfrm>
            <a:prstGeom prst="rect">
              <a:avLst/>
            </a:prstGeom>
            <a:noFill/>
          </p:spPr>
          <p:txBody>
            <a:bodyPr wrap="square" rtlCol="0">
              <a:spAutoFit/>
            </a:bodyPr>
            <a:lstStyle/>
            <a:p>
              <a:pPr algn="ctr"/>
              <a:r>
                <a:rPr kumimoji="1" lang="en-US" altLang="ja-JP" dirty="0" smtClean="0"/>
                <a:t>Altitude</a:t>
              </a:r>
              <a:r>
                <a:rPr kumimoji="1" lang="ja-JP" altLang="en-US" dirty="0" smtClean="0"/>
                <a:t> </a:t>
              </a:r>
              <a:r>
                <a:rPr kumimoji="1" lang="en-US" altLang="ja-JP" dirty="0" smtClean="0"/>
                <a:t>(km)</a:t>
              </a:r>
              <a:endParaRPr kumimoji="1" lang="ja-JP" altLang="en-US" dirty="0"/>
            </a:p>
          </p:txBody>
        </p:sp>
      </p:grpSp>
      <p:pic>
        <p:nvPicPr>
          <p:cNvPr id="27" name="Picture 5" descr="meteor_fig2"/>
          <p:cNvPicPr>
            <a:picLocks noChangeAspect="1" noChangeArrowheads="1"/>
          </p:cNvPicPr>
          <p:nvPr/>
        </p:nvPicPr>
        <p:blipFill>
          <a:blip r:embed="rId3" cstate="print"/>
          <a:srcRect l="57500" t="8888" r="1666" b="45555"/>
          <a:stretch>
            <a:fillRect/>
          </a:stretch>
        </p:blipFill>
        <p:spPr bwMode="auto">
          <a:xfrm>
            <a:off x="1219200" y="1521440"/>
            <a:ext cx="3019425" cy="2641259"/>
          </a:xfrm>
          <a:prstGeom prst="rect">
            <a:avLst/>
          </a:prstGeom>
          <a:noFill/>
          <a:effectLst>
            <a:softEdge rad="31750"/>
          </a:effectLst>
        </p:spPr>
      </p:pic>
      <p:sp>
        <p:nvSpPr>
          <p:cNvPr id="28" name="テキスト ボックス 27"/>
          <p:cNvSpPr txBox="1"/>
          <p:nvPr/>
        </p:nvSpPr>
        <p:spPr>
          <a:xfrm>
            <a:off x="1340527" y="6051797"/>
            <a:ext cx="6445188" cy="369332"/>
          </a:xfrm>
          <a:prstGeom prst="rect">
            <a:avLst/>
          </a:prstGeom>
          <a:noFill/>
          <a:ln>
            <a:solidFill>
              <a:srgbClr val="FF0000"/>
            </a:solidFill>
          </a:ln>
        </p:spPr>
        <p:txBody>
          <a:bodyPr wrap="square" rtlCol="0">
            <a:spAutoFit/>
          </a:bodyPr>
          <a:lstStyle/>
          <a:p>
            <a:pPr algn="ctr"/>
            <a:r>
              <a:rPr kumimoji="1" lang="ja-JP" altLang="en-US" dirty="0" smtClean="0"/>
              <a:t>スーパーローテーションの生成・維持メカニズムは現在も未解決</a:t>
            </a:r>
            <a:endParaRPr kumimoji="1" lang="ja-JP" alt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30</a:t>
            </a:fld>
            <a:endParaRPr kumimoji="1" lang="ja-JP" altLang="en-US"/>
          </a:p>
        </p:txBody>
      </p:sp>
      <p:sp>
        <p:nvSpPr>
          <p:cNvPr id="5" name="テキスト ボックス 4"/>
          <p:cNvSpPr txBox="1"/>
          <p:nvPr/>
        </p:nvSpPr>
        <p:spPr>
          <a:xfrm>
            <a:off x="195791" y="400049"/>
            <a:ext cx="8373535" cy="461665"/>
          </a:xfrm>
          <a:prstGeom prst="rect">
            <a:avLst/>
          </a:prstGeom>
          <a:noFill/>
        </p:spPr>
        <p:txBody>
          <a:bodyPr wrap="square" rtlCol="0">
            <a:spAutoFit/>
          </a:bodyPr>
          <a:lstStyle/>
          <a:p>
            <a:r>
              <a:rPr kumimoji="1" lang="ja-JP" altLang="en-US" sz="2400" dirty="0" smtClean="0"/>
              <a:t>４．雲頂高度で見られる</a:t>
            </a:r>
            <a:r>
              <a:rPr lang="ja-JP" altLang="en-US" sz="2400" dirty="0" smtClean="0"/>
              <a:t>大気波動と平均東西風速変化との関連</a:t>
            </a:r>
            <a:endParaRPr lang="en-US" altLang="ja-JP" sz="2400" dirty="0" smtClean="0"/>
          </a:p>
        </p:txBody>
      </p:sp>
      <p:pic>
        <p:nvPicPr>
          <p:cNvPr id="114689" name="Picture 1" descr="C:\work\Tasks\mypaper\B\figures\png\図3_18.png"/>
          <p:cNvPicPr>
            <a:picLocks noChangeAspect="1" noChangeArrowheads="1"/>
          </p:cNvPicPr>
          <p:nvPr/>
        </p:nvPicPr>
        <p:blipFill>
          <a:blip r:embed="rId2" cstate="print"/>
          <a:srcRect/>
          <a:stretch>
            <a:fillRect/>
          </a:stretch>
        </p:blipFill>
        <p:spPr bwMode="auto">
          <a:xfrm>
            <a:off x="1682749" y="1955799"/>
            <a:ext cx="5622925" cy="4053091"/>
          </a:xfrm>
          <a:prstGeom prst="rect">
            <a:avLst/>
          </a:prstGeom>
          <a:noFill/>
        </p:spPr>
      </p:pic>
      <p:sp>
        <p:nvSpPr>
          <p:cNvPr id="8" name="テキスト ボックス 7"/>
          <p:cNvSpPr txBox="1"/>
          <p:nvPr/>
        </p:nvSpPr>
        <p:spPr>
          <a:xfrm>
            <a:off x="905179" y="1321250"/>
            <a:ext cx="4348308" cy="400110"/>
          </a:xfrm>
          <a:prstGeom prst="rect">
            <a:avLst/>
          </a:prstGeom>
          <a:noFill/>
        </p:spPr>
        <p:txBody>
          <a:bodyPr wrap="square" rtlCol="0">
            <a:spAutoFit/>
          </a:bodyPr>
          <a:lstStyle/>
          <a:p>
            <a:r>
              <a:rPr kumimoji="1" lang="en-US" altLang="ja-JP" sz="2000" dirty="0" smtClean="0"/>
              <a:t>Epoch3, 4</a:t>
            </a:r>
            <a:r>
              <a:rPr lang="ja-JP" altLang="en-US" sz="2000" dirty="0" smtClean="0"/>
              <a:t>における風速</a:t>
            </a:r>
            <a:r>
              <a:rPr kumimoji="1" lang="ja-JP" altLang="en-US" sz="2000" dirty="0" smtClean="0"/>
              <a:t>の周波数解析</a:t>
            </a:r>
            <a:endParaRPr kumimoji="1" lang="ja-JP" altLang="en-US" sz="2000" dirty="0"/>
          </a:p>
        </p:txBody>
      </p:sp>
      <p:sp>
        <p:nvSpPr>
          <p:cNvPr id="9" name="テキスト ボックス 8"/>
          <p:cNvSpPr txBox="1"/>
          <p:nvPr/>
        </p:nvSpPr>
        <p:spPr>
          <a:xfrm>
            <a:off x="5499878" y="1149435"/>
            <a:ext cx="2790825" cy="707886"/>
          </a:xfrm>
          <a:prstGeom prst="rect">
            <a:avLst/>
          </a:prstGeom>
          <a:noFill/>
        </p:spPr>
        <p:txBody>
          <a:bodyPr wrap="square" rtlCol="0">
            <a:spAutoFit/>
          </a:bodyPr>
          <a:lstStyle/>
          <a:p>
            <a:r>
              <a:rPr kumimoji="1" lang="en-US" altLang="ja-JP" sz="2000" dirty="0" smtClean="0"/>
              <a:t>Epoch 3: </a:t>
            </a:r>
            <a:r>
              <a:rPr kumimoji="1" lang="en-US" altLang="ja-JP" sz="2000" dirty="0" smtClean="0">
                <a:solidFill>
                  <a:srgbClr val="00B0F0"/>
                </a:solidFill>
              </a:rPr>
              <a:t>Slow season</a:t>
            </a:r>
          </a:p>
          <a:p>
            <a:r>
              <a:rPr lang="en-US" altLang="ja-JP" sz="2000" dirty="0" smtClean="0"/>
              <a:t>Epoch 4: </a:t>
            </a:r>
            <a:r>
              <a:rPr lang="en-US" altLang="ja-JP" sz="2000" dirty="0" smtClean="0">
                <a:solidFill>
                  <a:srgbClr val="FF0000"/>
                </a:solidFill>
              </a:rPr>
              <a:t>Fast season</a:t>
            </a:r>
            <a:endParaRPr kumimoji="1" lang="ja-JP" altLang="en-US" sz="2000" dirty="0">
              <a:solidFill>
                <a:srgbClr val="FF0000"/>
              </a:solidFill>
            </a:endParaRPr>
          </a:p>
        </p:txBody>
      </p:sp>
      <p:sp>
        <p:nvSpPr>
          <p:cNvPr id="10" name="円/楕円 9"/>
          <p:cNvSpPr/>
          <p:nvPr/>
        </p:nvSpPr>
        <p:spPr>
          <a:xfrm>
            <a:off x="3448050" y="4333875"/>
            <a:ext cx="933450" cy="885825"/>
          </a:xfrm>
          <a:prstGeom prst="ellipse">
            <a:avLst/>
          </a:prstGeom>
          <a:noFill/>
          <a:ln>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4152900" y="3619500"/>
            <a:ext cx="933450" cy="88582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31</a:t>
            </a:fld>
            <a:endParaRPr kumimoji="1" lang="ja-JP" altLang="en-US"/>
          </a:p>
        </p:txBody>
      </p:sp>
      <p:pic>
        <p:nvPicPr>
          <p:cNvPr id="3" name="Picture 2" descr="C:\work\Tasks\Presentations\STP\20110922_Hongo\png\図2_18.png"/>
          <p:cNvPicPr>
            <a:picLocks noChangeAspect="1" noChangeArrowheads="1"/>
          </p:cNvPicPr>
          <p:nvPr/>
        </p:nvPicPr>
        <p:blipFill>
          <a:blip r:embed="rId2" cstate="print"/>
          <a:srcRect/>
          <a:stretch>
            <a:fillRect/>
          </a:stretch>
        </p:blipFill>
        <p:spPr bwMode="auto">
          <a:xfrm>
            <a:off x="1829883" y="1727833"/>
            <a:ext cx="4764982" cy="3550274"/>
          </a:xfrm>
          <a:prstGeom prst="rect">
            <a:avLst/>
          </a:prstGeom>
          <a:noFill/>
        </p:spPr>
      </p:pic>
      <p:sp>
        <p:nvSpPr>
          <p:cNvPr id="5" name="正方形/長方形 4"/>
          <p:cNvSpPr/>
          <p:nvPr/>
        </p:nvSpPr>
        <p:spPr>
          <a:xfrm>
            <a:off x="1511808" y="168783"/>
            <a:ext cx="6105525" cy="584775"/>
          </a:xfrm>
          <a:prstGeom prst="rect">
            <a:avLst/>
          </a:prstGeom>
        </p:spPr>
        <p:txBody>
          <a:bodyPr wrap="square">
            <a:spAutoFit/>
          </a:bodyPr>
          <a:lstStyle/>
          <a:p>
            <a:pPr algn="ctr"/>
            <a:r>
              <a:rPr lang="ja-JP" altLang="en-US" sz="3200" dirty="0" smtClean="0"/>
              <a:t>風速に見られる短周期の変動</a:t>
            </a:r>
            <a:endParaRPr lang="ja-JP" altLang="en-US" sz="3200" dirty="0"/>
          </a:p>
        </p:txBody>
      </p:sp>
      <p:sp>
        <p:nvSpPr>
          <p:cNvPr id="6" name="テキスト ボックス 5"/>
          <p:cNvSpPr txBox="1"/>
          <p:nvPr/>
        </p:nvSpPr>
        <p:spPr>
          <a:xfrm>
            <a:off x="1851900" y="1594349"/>
            <a:ext cx="1302589" cy="369332"/>
          </a:xfrm>
          <a:prstGeom prst="rect">
            <a:avLst/>
          </a:prstGeom>
          <a:noFill/>
        </p:spPr>
        <p:txBody>
          <a:bodyPr wrap="square" rtlCol="0">
            <a:spAutoFit/>
          </a:bodyPr>
          <a:lstStyle/>
          <a:p>
            <a:r>
              <a:rPr kumimoji="1" lang="en-US" altLang="ja-JP" dirty="0" smtClean="0"/>
              <a:t>Epoch 4</a:t>
            </a:r>
            <a:endParaRPr kumimoji="1" lang="ja-JP" altLang="en-US" dirty="0"/>
          </a:p>
        </p:txBody>
      </p:sp>
      <p:sp>
        <p:nvSpPr>
          <p:cNvPr id="7" name="テキスト ボックス 6"/>
          <p:cNvSpPr txBox="1"/>
          <p:nvPr/>
        </p:nvSpPr>
        <p:spPr>
          <a:xfrm>
            <a:off x="1397454" y="5432474"/>
            <a:ext cx="6245583" cy="646331"/>
          </a:xfrm>
          <a:prstGeom prst="rect">
            <a:avLst/>
          </a:prstGeom>
          <a:noFill/>
        </p:spPr>
        <p:txBody>
          <a:bodyPr wrap="square" rtlCol="0">
            <a:spAutoFit/>
          </a:bodyPr>
          <a:lstStyle/>
          <a:p>
            <a:pPr algn="ctr"/>
            <a:r>
              <a:rPr lang="ja-JP" altLang="en-US" dirty="0" smtClean="0"/>
              <a:t>時折データ欠損があるため</a:t>
            </a:r>
            <a:r>
              <a:rPr lang="en-US" altLang="ja-JP" dirty="0" smtClean="0"/>
              <a:t>,</a:t>
            </a:r>
          </a:p>
          <a:p>
            <a:pPr algn="ctr"/>
            <a:r>
              <a:rPr lang="ja-JP" altLang="en-US" dirty="0" smtClean="0"/>
              <a:t>スペクトル解析には</a:t>
            </a:r>
            <a:r>
              <a:rPr lang="en-US" altLang="ja-JP" dirty="0" smtClean="0"/>
              <a:t>Lomb-</a:t>
            </a:r>
            <a:r>
              <a:rPr lang="en-US" altLang="ja-JP" dirty="0" err="1" smtClean="0"/>
              <a:t>Scargle</a:t>
            </a:r>
            <a:r>
              <a:rPr lang="en-US" altLang="ja-JP" dirty="0" smtClean="0"/>
              <a:t> </a:t>
            </a:r>
            <a:r>
              <a:rPr lang="en-US" altLang="ja-JP" dirty="0" err="1" smtClean="0"/>
              <a:t>Periodgram</a:t>
            </a:r>
            <a:r>
              <a:rPr lang="ja-JP" altLang="en-US" dirty="0" smtClean="0"/>
              <a:t>を利用</a:t>
            </a:r>
            <a:endParaRPr kumimoji="1" lang="ja-JP" altLang="en-US" dirty="0"/>
          </a:p>
        </p:txBody>
      </p:sp>
      <p:sp>
        <p:nvSpPr>
          <p:cNvPr id="9" name="テキスト ボックス 8"/>
          <p:cNvSpPr txBox="1"/>
          <p:nvPr/>
        </p:nvSpPr>
        <p:spPr>
          <a:xfrm>
            <a:off x="5121132" y="1262412"/>
            <a:ext cx="3636753" cy="400110"/>
          </a:xfrm>
          <a:prstGeom prst="rect">
            <a:avLst/>
          </a:prstGeom>
          <a:noFill/>
        </p:spPr>
        <p:txBody>
          <a:bodyPr wrap="square" rtlCol="0">
            <a:spAutoFit/>
          </a:bodyPr>
          <a:lstStyle/>
          <a:p>
            <a:pPr algn="ctr"/>
            <a:r>
              <a:rPr kumimoji="1" lang="ja-JP" altLang="en-US" sz="2000" dirty="0" smtClean="0"/>
              <a:t>特徴的な周期変動がみられる</a:t>
            </a:r>
            <a:endParaRPr kumimoji="1" lang="ja-JP" altLang="en-US" sz="2000" dirty="0"/>
          </a:p>
        </p:txBody>
      </p:sp>
      <p:cxnSp>
        <p:nvCxnSpPr>
          <p:cNvPr id="11" name="直線矢印コネクタ 10"/>
          <p:cNvCxnSpPr/>
          <p:nvPr/>
        </p:nvCxnSpPr>
        <p:spPr>
          <a:xfrm flipH="1">
            <a:off x="5126164" y="1615016"/>
            <a:ext cx="1199072" cy="11041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C:\work\Tasks\Presentations\STP\20110922_Hongo\png\図4_all_mer.png"/>
          <p:cNvPicPr>
            <a:picLocks noChangeAspect="1" noChangeArrowheads="1"/>
          </p:cNvPicPr>
          <p:nvPr/>
        </p:nvPicPr>
        <p:blipFill>
          <a:blip r:embed="rId2" cstate="print"/>
          <a:srcRect r="33125" b="53611"/>
          <a:stretch>
            <a:fillRect/>
          </a:stretch>
        </p:blipFill>
        <p:spPr bwMode="auto">
          <a:xfrm>
            <a:off x="1352550" y="3482964"/>
            <a:ext cx="6300682" cy="3047239"/>
          </a:xfrm>
          <a:prstGeom prst="rect">
            <a:avLst/>
          </a:prstGeom>
          <a:noFill/>
        </p:spPr>
      </p:pic>
      <p:pic>
        <p:nvPicPr>
          <p:cNvPr id="54276" name="Picture 4" descr="C:\work\Tasks\mypaper\B\figures\emf\LS_PDS_mer_Epoch_.emf"/>
          <p:cNvPicPr>
            <a:picLocks noChangeArrowheads="1"/>
          </p:cNvPicPr>
          <p:nvPr/>
        </p:nvPicPr>
        <p:blipFill>
          <a:blip r:embed="rId3" cstate="print"/>
          <a:srcRect l="16502" t="9009" r="10327" b="18135"/>
          <a:stretch>
            <a:fillRect/>
          </a:stretch>
        </p:blipFill>
        <p:spPr bwMode="auto">
          <a:xfrm>
            <a:off x="1971675" y="3771900"/>
            <a:ext cx="2562225" cy="2362200"/>
          </a:xfrm>
          <a:prstGeom prst="rect">
            <a:avLst/>
          </a:prstGeom>
          <a:noFill/>
        </p:spPr>
      </p:pic>
      <p:pic>
        <p:nvPicPr>
          <p:cNvPr id="7172" name="Picture 4" descr="C:\work\Tasks\Presentations\STP\20110922_Hongo\png\図4_all.png"/>
          <p:cNvPicPr>
            <a:picLocks noChangeAspect="1" noChangeArrowheads="1"/>
          </p:cNvPicPr>
          <p:nvPr/>
        </p:nvPicPr>
        <p:blipFill>
          <a:blip r:embed="rId4" cstate="print"/>
          <a:srcRect r="32083" b="53611"/>
          <a:stretch>
            <a:fillRect/>
          </a:stretch>
        </p:blipFill>
        <p:spPr bwMode="auto">
          <a:xfrm>
            <a:off x="1352550" y="453972"/>
            <a:ext cx="6398823" cy="3047239"/>
          </a:xfrm>
          <a:prstGeom prst="rect">
            <a:avLst/>
          </a:prstGeom>
          <a:noFill/>
        </p:spPr>
      </p:pic>
      <p:pic>
        <p:nvPicPr>
          <p:cNvPr id="54275" name="Picture 3" descr="C:\work\Tasks\mypaper\B\figures\emf\LS_PDS_zon_Epoch_.emf"/>
          <p:cNvPicPr>
            <a:picLocks noChangeArrowheads="1"/>
          </p:cNvPicPr>
          <p:nvPr/>
        </p:nvPicPr>
        <p:blipFill>
          <a:blip r:embed="rId5" cstate="print"/>
          <a:srcRect l="16841" t="9399" r="10835" b="18146"/>
          <a:stretch>
            <a:fillRect/>
          </a:stretch>
        </p:blipFill>
        <p:spPr bwMode="auto">
          <a:xfrm>
            <a:off x="1998980" y="762001"/>
            <a:ext cx="2532554" cy="2349205"/>
          </a:xfrm>
          <a:prstGeom prst="rect">
            <a:avLst/>
          </a:prstGeom>
          <a:noFill/>
        </p:spPr>
      </p:pic>
      <p:pic>
        <p:nvPicPr>
          <p:cNvPr id="54274" name="Picture 2" descr="C:\work\Tasks\mypaper\B\figures\emf\LS_PDS_mer_Epoch_.emf"/>
          <p:cNvPicPr>
            <a:picLocks noChangeArrowheads="1"/>
          </p:cNvPicPr>
          <p:nvPr/>
        </p:nvPicPr>
        <p:blipFill>
          <a:blip r:embed="rId6" cstate="print"/>
          <a:srcRect l="16580" t="9082" r="10462" b="18109"/>
          <a:stretch>
            <a:fillRect/>
          </a:stretch>
        </p:blipFill>
        <p:spPr bwMode="auto">
          <a:xfrm>
            <a:off x="4959351" y="3772808"/>
            <a:ext cx="2554755" cy="2360683"/>
          </a:xfrm>
          <a:prstGeom prst="rect">
            <a:avLst/>
          </a:prstGeom>
          <a:noFill/>
        </p:spPr>
      </p:pic>
      <p:pic>
        <p:nvPicPr>
          <p:cNvPr id="54273" name="Picture 1" descr="C:\work\Tasks\mypaper\B\figures\emf\LS_PDS_zon_Epoch_.emf"/>
          <p:cNvPicPr>
            <a:picLocks noChangeAspect="1" noChangeArrowheads="1"/>
          </p:cNvPicPr>
          <p:nvPr/>
        </p:nvPicPr>
        <p:blipFill>
          <a:blip r:embed="rId7" cstate="print"/>
          <a:srcRect l="16729" t="9381" r="10910" b="18407"/>
          <a:stretch>
            <a:fillRect/>
          </a:stretch>
        </p:blipFill>
        <p:spPr bwMode="auto">
          <a:xfrm>
            <a:off x="4971144" y="752475"/>
            <a:ext cx="2519796" cy="2343149"/>
          </a:xfrm>
          <a:prstGeom prst="rect">
            <a:avLst/>
          </a:prstGeom>
          <a:noFill/>
        </p:spPr>
      </p:pic>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32</a:t>
            </a:fld>
            <a:endParaRPr kumimoji="1" lang="ja-JP" altLang="en-US"/>
          </a:p>
        </p:txBody>
      </p:sp>
      <p:sp>
        <p:nvSpPr>
          <p:cNvPr id="3" name="正方形/長方形 2"/>
          <p:cNvSpPr/>
          <p:nvPr/>
        </p:nvSpPr>
        <p:spPr>
          <a:xfrm>
            <a:off x="64008" y="64008"/>
            <a:ext cx="6105525" cy="523220"/>
          </a:xfrm>
          <a:prstGeom prst="rect">
            <a:avLst/>
          </a:prstGeom>
        </p:spPr>
        <p:txBody>
          <a:bodyPr wrap="square">
            <a:spAutoFit/>
          </a:bodyPr>
          <a:lstStyle/>
          <a:p>
            <a:r>
              <a:rPr lang="ja-JP" altLang="en-US" sz="2800" dirty="0" smtClean="0"/>
              <a:t>時期によって異なる卓越大気波動</a:t>
            </a:r>
            <a:endParaRPr lang="ja-JP" altLang="en-US" sz="2800" dirty="0"/>
          </a:p>
        </p:txBody>
      </p:sp>
      <p:sp>
        <p:nvSpPr>
          <p:cNvPr id="8" name="テキスト ボックス 7"/>
          <p:cNvSpPr txBox="1"/>
          <p:nvPr/>
        </p:nvSpPr>
        <p:spPr>
          <a:xfrm rot="16200000">
            <a:off x="229508" y="1772911"/>
            <a:ext cx="2066925" cy="369332"/>
          </a:xfrm>
          <a:prstGeom prst="rect">
            <a:avLst/>
          </a:prstGeom>
          <a:noFill/>
        </p:spPr>
        <p:txBody>
          <a:bodyPr wrap="square" rtlCol="0">
            <a:spAutoFit/>
          </a:bodyPr>
          <a:lstStyle/>
          <a:p>
            <a:pPr algn="ctr"/>
            <a:r>
              <a:rPr kumimoji="1" lang="en-US" altLang="ja-JP" dirty="0" smtClean="0"/>
              <a:t>Zonal wind speed</a:t>
            </a:r>
            <a:endParaRPr kumimoji="1" lang="ja-JP" altLang="en-US" dirty="0"/>
          </a:p>
        </p:txBody>
      </p:sp>
      <p:sp>
        <p:nvSpPr>
          <p:cNvPr id="10" name="テキスト ボックス 9"/>
          <p:cNvSpPr txBox="1"/>
          <p:nvPr/>
        </p:nvSpPr>
        <p:spPr>
          <a:xfrm>
            <a:off x="7127863" y="3318272"/>
            <a:ext cx="1638300" cy="369332"/>
          </a:xfrm>
          <a:prstGeom prst="rect">
            <a:avLst/>
          </a:prstGeom>
          <a:noFill/>
        </p:spPr>
        <p:txBody>
          <a:bodyPr wrap="square" rtlCol="0">
            <a:spAutoFit/>
          </a:bodyPr>
          <a:lstStyle/>
          <a:p>
            <a:r>
              <a:rPr kumimoji="1" lang="en-US" altLang="ja-JP" dirty="0" err="1" smtClean="0">
                <a:solidFill>
                  <a:schemeClr val="tx2">
                    <a:lumMod val="40000"/>
                    <a:lumOff val="60000"/>
                  </a:schemeClr>
                </a:solidFill>
              </a:rPr>
              <a:t>Rosbby</a:t>
            </a:r>
            <a:r>
              <a:rPr kumimoji="1" lang="ja-JP" altLang="en-US" dirty="0" smtClean="0">
                <a:solidFill>
                  <a:schemeClr val="tx2">
                    <a:lumMod val="40000"/>
                    <a:lumOff val="60000"/>
                  </a:schemeClr>
                </a:solidFill>
              </a:rPr>
              <a:t>波的</a:t>
            </a:r>
            <a:endParaRPr kumimoji="1" lang="ja-JP" altLang="en-US" dirty="0">
              <a:solidFill>
                <a:schemeClr val="tx2">
                  <a:lumMod val="40000"/>
                  <a:lumOff val="60000"/>
                </a:schemeClr>
              </a:solidFill>
            </a:endParaRPr>
          </a:p>
        </p:txBody>
      </p:sp>
      <p:cxnSp>
        <p:nvCxnSpPr>
          <p:cNvPr id="17" name="直線矢印コネクタ 16"/>
          <p:cNvCxnSpPr/>
          <p:nvPr/>
        </p:nvCxnSpPr>
        <p:spPr>
          <a:xfrm flipH="1">
            <a:off x="5331663" y="371475"/>
            <a:ext cx="640512" cy="3790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985113" y="122926"/>
            <a:ext cx="2539761" cy="369332"/>
          </a:xfrm>
          <a:prstGeom prst="rect">
            <a:avLst/>
          </a:prstGeom>
          <a:noFill/>
        </p:spPr>
        <p:txBody>
          <a:bodyPr wrap="square" rtlCol="0">
            <a:spAutoFit/>
          </a:bodyPr>
          <a:lstStyle/>
          <a:p>
            <a:r>
              <a:rPr kumimoji="1" lang="ja-JP" altLang="en-US" dirty="0" smtClean="0"/>
              <a:t>昼面の平均東西風速</a:t>
            </a:r>
            <a:endParaRPr kumimoji="1" lang="ja-JP" altLang="en-US" dirty="0"/>
          </a:p>
        </p:txBody>
      </p:sp>
      <p:sp>
        <p:nvSpPr>
          <p:cNvPr id="21" name="テキスト ボックス 20"/>
          <p:cNvSpPr txBox="1"/>
          <p:nvPr/>
        </p:nvSpPr>
        <p:spPr>
          <a:xfrm rot="16200000">
            <a:off x="82234" y="4833396"/>
            <a:ext cx="2363271" cy="369332"/>
          </a:xfrm>
          <a:prstGeom prst="rect">
            <a:avLst/>
          </a:prstGeom>
          <a:noFill/>
        </p:spPr>
        <p:txBody>
          <a:bodyPr wrap="square" rtlCol="0">
            <a:spAutoFit/>
          </a:bodyPr>
          <a:lstStyle/>
          <a:p>
            <a:pPr algn="ctr"/>
            <a:r>
              <a:rPr kumimoji="1" lang="en-US" altLang="ja-JP" dirty="0" err="1" smtClean="0"/>
              <a:t>Meridional</a:t>
            </a:r>
            <a:r>
              <a:rPr kumimoji="1" lang="en-US" altLang="ja-JP" dirty="0" smtClean="0"/>
              <a:t> wind speed</a:t>
            </a:r>
            <a:endParaRPr kumimoji="1" lang="ja-JP" altLang="en-US" dirty="0"/>
          </a:p>
        </p:txBody>
      </p:sp>
      <p:grpSp>
        <p:nvGrpSpPr>
          <p:cNvPr id="5" name="グループ化 25"/>
          <p:cNvGrpSpPr/>
          <p:nvPr/>
        </p:nvGrpSpPr>
        <p:grpSpPr>
          <a:xfrm>
            <a:off x="7624763" y="548683"/>
            <a:ext cx="829612" cy="2689027"/>
            <a:chOff x="7624763" y="695325"/>
            <a:chExt cx="829612" cy="2689027"/>
          </a:xfrm>
        </p:grpSpPr>
        <p:pic>
          <p:nvPicPr>
            <p:cNvPr id="7178" name="Picture 10" descr="C:\work\Tasks\Presentations\STP\20110922_Hongo\png\図4.png"/>
            <p:cNvPicPr>
              <a:picLocks noChangeAspect="1" noChangeArrowheads="1"/>
            </p:cNvPicPr>
            <p:nvPr/>
          </p:nvPicPr>
          <p:blipFill>
            <a:blip r:embed="rId8" cstate="print"/>
            <a:srcRect l="15917" t="83643" r="54648" b="8498"/>
            <a:stretch>
              <a:fillRect/>
            </a:stretch>
          </p:blipFill>
          <p:spPr bwMode="auto">
            <a:xfrm rot="16200000">
              <a:off x="6562726" y="1857375"/>
              <a:ext cx="2533650" cy="409575"/>
            </a:xfrm>
            <a:prstGeom prst="rect">
              <a:avLst/>
            </a:prstGeom>
            <a:noFill/>
          </p:spPr>
        </p:pic>
        <p:sp>
          <p:nvSpPr>
            <p:cNvPr id="23" name="テキスト ボックス 22"/>
            <p:cNvSpPr txBox="1"/>
            <p:nvPr/>
          </p:nvSpPr>
          <p:spPr>
            <a:xfrm>
              <a:off x="7740000" y="695325"/>
              <a:ext cx="714375" cy="307777"/>
            </a:xfrm>
            <a:prstGeom prst="rect">
              <a:avLst/>
            </a:prstGeom>
            <a:noFill/>
          </p:spPr>
          <p:txBody>
            <a:bodyPr wrap="square" rtlCol="0">
              <a:spAutoFit/>
            </a:bodyPr>
            <a:lstStyle/>
            <a:p>
              <a:pPr algn="ctr"/>
              <a:r>
                <a:rPr kumimoji="1" lang="en-US" altLang="ja-JP" sz="1400" dirty="0" smtClean="0"/>
                <a:t>64</a:t>
              </a:r>
              <a:endParaRPr kumimoji="1" lang="ja-JP" altLang="en-US" sz="1400" dirty="0"/>
            </a:p>
          </p:txBody>
        </p:sp>
        <p:sp>
          <p:nvSpPr>
            <p:cNvPr id="24" name="テキスト ボックス 23"/>
            <p:cNvSpPr txBox="1"/>
            <p:nvPr/>
          </p:nvSpPr>
          <p:spPr>
            <a:xfrm>
              <a:off x="7740000" y="3076575"/>
              <a:ext cx="714375" cy="307777"/>
            </a:xfrm>
            <a:prstGeom prst="rect">
              <a:avLst/>
            </a:prstGeom>
            <a:noFill/>
          </p:spPr>
          <p:txBody>
            <a:bodyPr wrap="square" rtlCol="0">
              <a:spAutoFit/>
            </a:bodyPr>
            <a:lstStyle/>
            <a:p>
              <a:pPr algn="ctr"/>
              <a:r>
                <a:rPr kumimoji="1" lang="en-US" altLang="ja-JP" sz="1400" dirty="0" smtClean="0"/>
                <a:t>0</a:t>
              </a:r>
              <a:endParaRPr kumimoji="1" lang="ja-JP" altLang="en-US" sz="1400" dirty="0"/>
            </a:p>
          </p:txBody>
        </p:sp>
        <p:sp>
          <p:nvSpPr>
            <p:cNvPr id="25" name="テキスト ボックス 24"/>
            <p:cNvSpPr txBox="1"/>
            <p:nvPr/>
          </p:nvSpPr>
          <p:spPr>
            <a:xfrm rot="5400000">
              <a:off x="6887110" y="1850588"/>
              <a:ext cx="2427803" cy="307777"/>
            </a:xfrm>
            <a:prstGeom prst="rect">
              <a:avLst/>
            </a:prstGeom>
            <a:noFill/>
          </p:spPr>
          <p:txBody>
            <a:bodyPr wrap="square" rtlCol="0">
              <a:spAutoFit/>
            </a:bodyPr>
            <a:lstStyle/>
            <a:p>
              <a:pPr algn="ctr"/>
              <a:r>
                <a:rPr kumimoji="1" lang="en-US" altLang="ja-JP" sz="1400" dirty="0" smtClean="0"/>
                <a:t>Spectral density (m</a:t>
              </a:r>
              <a:r>
                <a:rPr kumimoji="1" lang="en-US" altLang="ja-JP" sz="1400" baseline="30000" dirty="0" smtClean="0"/>
                <a:t>2</a:t>
              </a:r>
              <a:r>
                <a:rPr kumimoji="1" lang="en-US" altLang="ja-JP" sz="1400" dirty="0" smtClean="0"/>
                <a:t> s</a:t>
              </a:r>
              <a:r>
                <a:rPr lang="en-US" altLang="ja-JP" sz="1400" baseline="30000" dirty="0" smtClean="0"/>
                <a:t>-</a:t>
              </a:r>
              <a:r>
                <a:rPr kumimoji="1" lang="en-US" altLang="ja-JP" sz="1400" baseline="30000" dirty="0" smtClean="0"/>
                <a:t>2</a:t>
              </a:r>
              <a:r>
                <a:rPr kumimoji="1" lang="en-US" altLang="ja-JP" sz="1400" dirty="0" smtClean="0"/>
                <a:t> d</a:t>
              </a:r>
              <a:r>
                <a:rPr kumimoji="1" lang="en-US" altLang="ja-JP" sz="1400" baseline="30000" dirty="0" smtClean="0"/>
                <a:t>-1</a:t>
              </a:r>
              <a:r>
                <a:rPr kumimoji="1" lang="en-US" altLang="ja-JP" sz="1400" dirty="0" smtClean="0"/>
                <a:t>)</a:t>
              </a:r>
              <a:endParaRPr kumimoji="1" lang="ja-JP" altLang="en-US" sz="1400" dirty="0"/>
            </a:p>
          </p:txBody>
        </p:sp>
      </p:grpSp>
      <p:grpSp>
        <p:nvGrpSpPr>
          <p:cNvPr id="6" name="グループ化 26"/>
          <p:cNvGrpSpPr/>
          <p:nvPr/>
        </p:nvGrpSpPr>
        <p:grpSpPr>
          <a:xfrm>
            <a:off x="7634288" y="3710983"/>
            <a:ext cx="829612" cy="2689027"/>
            <a:chOff x="7624763" y="695325"/>
            <a:chExt cx="829612" cy="2689027"/>
          </a:xfrm>
        </p:grpSpPr>
        <p:pic>
          <p:nvPicPr>
            <p:cNvPr id="28" name="Picture 10" descr="C:\work\Tasks\Presentations\STP\20110922_Hongo\png\図4.png"/>
            <p:cNvPicPr>
              <a:picLocks noChangeAspect="1" noChangeArrowheads="1"/>
            </p:cNvPicPr>
            <p:nvPr/>
          </p:nvPicPr>
          <p:blipFill>
            <a:blip r:embed="rId8" cstate="print"/>
            <a:srcRect l="15917" t="83643" r="54648" b="8498"/>
            <a:stretch>
              <a:fillRect/>
            </a:stretch>
          </p:blipFill>
          <p:spPr bwMode="auto">
            <a:xfrm rot="16200000">
              <a:off x="6562726" y="1857375"/>
              <a:ext cx="2533650" cy="409575"/>
            </a:xfrm>
            <a:prstGeom prst="rect">
              <a:avLst/>
            </a:prstGeom>
            <a:noFill/>
          </p:spPr>
        </p:pic>
        <p:sp>
          <p:nvSpPr>
            <p:cNvPr id="29" name="テキスト ボックス 28"/>
            <p:cNvSpPr txBox="1"/>
            <p:nvPr/>
          </p:nvSpPr>
          <p:spPr>
            <a:xfrm>
              <a:off x="7740000" y="695325"/>
              <a:ext cx="714375" cy="307777"/>
            </a:xfrm>
            <a:prstGeom prst="rect">
              <a:avLst/>
            </a:prstGeom>
            <a:noFill/>
          </p:spPr>
          <p:txBody>
            <a:bodyPr wrap="square" rtlCol="0">
              <a:spAutoFit/>
            </a:bodyPr>
            <a:lstStyle/>
            <a:p>
              <a:pPr algn="ctr"/>
              <a:r>
                <a:rPr kumimoji="1" lang="en-US" altLang="ja-JP" sz="1400" dirty="0" smtClean="0"/>
                <a:t>16</a:t>
              </a:r>
              <a:endParaRPr kumimoji="1" lang="ja-JP" altLang="en-US" sz="1400" dirty="0"/>
            </a:p>
          </p:txBody>
        </p:sp>
        <p:sp>
          <p:nvSpPr>
            <p:cNvPr id="30" name="テキスト ボックス 29"/>
            <p:cNvSpPr txBox="1"/>
            <p:nvPr/>
          </p:nvSpPr>
          <p:spPr>
            <a:xfrm>
              <a:off x="7740000" y="3076575"/>
              <a:ext cx="714375" cy="307777"/>
            </a:xfrm>
            <a:prstGeom prst="rect">
              <a:avLst/>
            </a:prstGeom>
            <a:noFill/>
          </p:spPr>
          <p:txBody>
            <a:bodyPr wrap="square" rtlCol="0">
              <a:spAutoFit/>
            </a:bodyPr>
            <a:lstStyle/>
            <a:p>
              <a:pPr algn="ctr"/>
              <a:r>
                <a:rPr kumimoji="1" lang="en-US" altLang="ja-JP" sz="1400" dirty="0" smtClean="0"/>
                <a:t>0</a:t>
              </a:r>
              <a:endParaRPr kumimoji="1" lang="ja-JP" altLang="en-US" sz="1400" dirty="0"/>
            </a:p>
          </p:txBody>
        </p:sp>
        <p:sp>
          <p:nvSpPr>
            <p:cNvPr id="31" name="テキスト ボックス 30"/>
            <p:cNvSpPr txBox="1"/>
            <p:nvPr/>
          </p:nvSpPr>
          <p:spPr>
            <a:xfrm rot="5400000">
              <a:off x="6887110" y="1850588"/>
              <a:ext cx="2427803" cy="307777"/>
            </a:xfrm>
            <a:prstGeom prst="rect">
              <a:avLst/>
            </a:prstGeom>
            <a:noFill/>
          </p:spPr>
          <p:txBody>
            <a:bodyPr wrap="square" rtlCol="0">
              <a:spAutoFit/>
            </a:bodyPr>
            <a:lstStyle/>
            <a:p>
              <a:pPr algn="ctr"/>
              <a:r>
                <a:rPr kumimoji="1" lang="en-US" altLang="ja-JP" sz="1400" dirty="0" smtClean="0"/>
                <a:t>Spectral density (m</a:t>
              </a:r>
              <a:r>
                <a:rPr kumimoji="1" lang="en-US" altLang="ja-JP" sz="1400" baseline="30000" dirty="0" smtClean="0"/>
                <a:t>2</a:t>
              </a:r>
              <a:r>
                <a:rPr kumimoji="1" lang="en-US" altLang="ja-JP" sz="1400" dirty="0" smtClean="0"/>
                <a:t> s</a:t>
              </a:r>
              <a:r>
                <a:rPr lang="en-US" altLang="ja-JP" sz="1400" baseline="30000" dirty="0" smtClean="0"/>
                <a:t>-</a:t>
              </a:r>
              <a:r>
                <a:rPr kumimoji="1" lang="en-US" altLang="ja-JP" sz="1400" baseline="30000" dirty="0" smtClean="0"/>
                <a:t>2</a:t>
              </a:r>
              <a:r>
                <a:rPr kumimoji="1" lang="en-US" altLang="ja-JP" sz="1400" dirty="0" smtClean="0"/>
                <a:t> d</a:t>
              </a:r>
              <a:r>
                <a:rPr kumimoji="1" lang="en-US" altLang="ja-JP" sz="1400" baseline="30000" dirty="0" smtClean="0"/>
                <a:t>-1</a:t>
              </a:r>
              <a:r>
                <a:rPr kumimoji="1" lang="en-US" altLang="ja-JP" sz="1400" dirty="0" smtClean="0"/>
                <a:t>)</a:t>
              </a:r>
              <a:endParaRPr kumimoji="1" lang="ja-JP" altLang="en-US" sz="1400" dirty="0"/>
            </a:p>
          </p:txBody>
        </p:sp>
      </p:grpSp>
      <p:sp>
        <p:nvSpPr>
          <p:cNvPr id="32" name="テキスト ボックス 31"/>
          <p:cNvSpPr txBox="1"/>
          <p:nvPr/>
        </p:nvSpPr>
        <p:spPr>
          <a:xfrm>
            <a:off x="2936395" y="4030547"/>
            <a:ext cx="1319842" cy="461665"/>
          </a:xfrm>
          <a:prstGeom prst="rect">
            <a:avLst/>
          </a:prstGeom>
          <a:solidFill>
            <a:schemeClr val="bg1"/>
          </a:solidFill>
        </p:spPr>
        <p:txBody>
          <a:bodyPr wrap="square" rtlCol="0">
            <a:spAutoFit/>
          </a:bodyPr>
          <a:lstStyle/>
          <a:p>
            <a:pPr algn="ctr"/>
            <a:r>
              <a:rPr lang="ja-JP" altLang="en-US" sz="1200" dirty="0" smtClean="0"/>
              <a:t>統計的に優位な</a:t>
            </a:r>
            <a:endParaRPr lang="en-US" altLang="ja-JP" sz="1200" dirty="0" smtClean="0"/>
          </a:p>
          <a:p>
            <a:pPr algn="ctr"/>
            <a:r>
              <a:rPr lang="ja-JP" altLang="en-US" sz="1200" dirty="0" smtClean="0"/>
              <a:t>振動無し</a:t>
            </a:r>
            <a:endParaRPr kumimoji="1" lang="ja-JP" altLang="en-US" sz="1200" dirty="0"/>
          </a:p>
        </p:txBody>
      </p:sp>
      <p:sp>
        <p:nvSpPr>
          <p:cNvPr id="11" name="テキスト ボックス 10"/>
          <p:cNvSpPr txBox="1"/>
          <p:nvPr/>
        </p:nvSpPr>
        <p:spPr>
          <a:xfrm>
            <a:off x="3310207" y="1862587"/>
            <a:ext cx="1400175" cy="369332"/>
          </a:xfrm>
          <a:prstGeom prst="rect">
            <a:avLst/>
          </a:prstGeom>
          <a:noFill/>
        </p:spPr>
        <p:txBody>
          <a:bodyPr wrap="square" rtlCol="0">
            <a:spAutoFit/>
          </a:bodyPr>
          <a:lstStyle/>
          <a:p>
            <a:r>
              <a:rPr kumimoji="1" lang="en-US" altLang="ja-JP" dirty="0" smtClean="0">
                <a:solidFill>
                  <a:srgbClr val="FF0000"/>
                </a:solidFill>
              </a:rPr>
              <a:t>Kelvin</a:t>
            </a:r>
            <a:r>
              <a:rPr kumimoji="1" lang="ja-JP" altLang="en-US" dirty="0" smtClean="0">
                <a:solidFill>
                  <a:srgbClr val="FF0000"/>
                </a:solidFill>
              </a:rPr>
              <a:t>波的</a:t>
            </a:r>
            <a:endParaRPr kumimoji="1" lang="ja-JP" altLang="en-US" dirty="0">
              <a:solidFill>
                <a:srgbClr val="FF0000"/>
              </a:solidFill>
            </a:endParaRPr>
          </a:p>
        </p:txBody>
      </p:sp>
      <p:cxnSp>
        <p:nvCxnSpPr>
          <p:cNvPr id="36" name="直線矢印コネクタ 35"/>
          <p:cNvCxnSpPr/>
          <p:nvPr/>
        </p:nvCxnSpPr>
        <p:spPr>
          <a:xfrm flipH="1" flipV="1">
            <a:off x="6267450" y="2619375"/>
            <a:ext cx="970112" cy="667289"/>
          </a:xfrm>
          <a:prstGeom prst="straightConnector1">
            <a:avLst/>
          </a:prstGeom>
          <a:ln w="3810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H="1">
            <a:off x="6257925" y="3761117"/>
            <a:ext cx="996890" cy="439408"/>
          </a:xfrm>
          <a:prstGeom prst="straightConnector1">
            <a:avLst/>
          </a:prstGeom>
          <a:ln w="38100">
            <a:solidFill>
              <a:schemeClr val="tx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a:off x="2915728" y="2225616"/>
            <a:ext cx="862643" cy="6211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992223" y="6485346"/>
            <a:ext cx="7461848" cy="307777"/>
          </a:xfrm>
          <a:prstGeom prst="rect">
            <a:avLst/>
          </a:prstGeom>
          <a:noFill/>
        </p:spPr>
        <p:txBody>
          <a:bodyPr wrap="square" rtlCol="0">
            <a:spAutoFit/>
          </a:bodyPr>
          <a:lstStyle/>
          <a:p>
            <a:pPr algn="ctr"/>
            <a:r>
              <a:rPr lang="ja-JP" altLang="en-US" sz="1400" dirty="0" smtClean="0"/>
              <a:t>コンターは統計的有意水準</a:t>
            </a:r>
            <a:r>
              <a:rPr lang="en-US" altLang="ja-JP" sz="1400" dirty="0" smtClean="0"/>
              <a:t>90%</a:t>
            </a:r>
            <a:r>
              <a:rPr lang="ja-JP" altLang="en-US" sz="1400" dirty="0" smtClean="0"/>
              <a:t>レベルを表す</a:t>
            </a:r>
            <a:endParaRPr kumimoji="1" lang="ja-JP" altLang="en-US" sz="1400"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C:\work\Tasks\mypaper\B\figures\emf\velocity_vect.emf"/>
          <p:cNvPicPr>
            <a:picLocks noChangeAspect="1" noChangeArrowheads="1"/>
          </p:cNvPicPr>
          <p:nvPr/>
        </p:nvPicPr>
        <p:blipFill>
          <a:blip r:embed="rId2" cstate="print"/>
          <a:srcRect l="23890" t="8486" r="11292" b="24543"/>
          <a:stretch>
            <a:fillRect/>
          </a:stretch>
        </p:blipFill>
        <p:spPr bwMode="auto">
          <a:xfrm>
            <a:off x="572428" y="1323975"/>
            <a:ext cx="4082749" cy="2109180"/>
          </a:xfrm>
          <a:prstGeom prst="rect">
            <a:avLst/>
          </a:prstGeom>
          <a:noFill/>
        </p:spPr>
      </p:pic>
      <p:pic>
        <p:nvPicPr>
          <p:cNvPr id="111617" name="Picture 1" descr="C:\work\Tasks\mypaper\B\figures\emf\velocity_vect.emf"/>
          <p:cNvPicPr>
            <a:picLocks noChangeAspect="1" noChangeArrowheads="1"/>
          </p:cNvPicPr>
          <p:nvPr/>
        </p:nvPicPr>
        <p:blipFill>
          <a:blip r:embed="rId3" cstate="print"/>
          <a:srcRect l="16123" t="6136" r="10640" b="16710"/>
          <a:stretch>
            <a:fillRect/>
          </a:stretch>
        </p:blipFill>
        <p:spPr bwMode="auto">
          <a:xfrm>
            <a:off x="4892788" y="1304925"/>
            <a:ext cx="4086757" cy="2152650"/>
          </a:xfrm>
          <a:prstGeom prst="rect">
            <a:avLst/>
          </a:prstGeom>
          <a:noFill/>
        </p:spPr>
      </p:pic>
      <p:pic>
        <p:nvPicPr>
          <p:cNvPr id="53" name="Picture 2" descr="C:\work\Tasks\Presentations\STP\20110922_Hongo\png\vel_vec.png"/>
          <p:cNvPicPr>
            <a:picLocks noChangeAspect="1" noChangeArrowheads="1"/>
          </p:cNvPicPr>
          <p:nvPr/>
        </p:nvPicPr>
        <p:blipFill>
          <a:blip r:embed="rId4" cstate="print"/>
          <a:srcRect l="73218" t="8462" b="87956"/>
          <a:stretch>
            <a:fillRect/>
          </a:stretch>
        </p:blipFill>
        <p:spPr bwMode="auto">
          <a:xfrm>
            <a:off x="8015288" y="1162050"/>
            <a:ext cx="649288" cy="114300"/>
          </a:xfrm>
          <a:prstGeom prst="rect">
            <a:avLst/>
          </a:prstGeom>
          <a:noFill/>
        </p:spPr>
      </p:pic>
      <p:pic>
        <p:nvPicPr>
          <p:cNvPr id="54" name="Picture 2" descr="C:\work\Tasks\Presentations\STP\20110922_Hongo\png\vel_vec.png"/>
          <p:cNvPicPr>
            <a:picLocks noChangeAspect="1" noChangeArrowheads="1"/>
          </p:cNvPicPr>
          <p:nvPr/>
        </p:nvPicPr>
        <p:blipFill>
          <a:blip r:embed="rId4" cstate="print"/>
          <a:srcRect l="73218" t="2492" b="90642"/>
          <a:stretch>
            <a:fillRect/>
          </a:stretch>
        </p:blipFill>
        <p:spPr bwMode="auto">
          <a:xfrm>
            <a:off x="7733506" y="933451"/>
            <a:ext cx="1275817" cy="254794"/>
          </a:xfrm>
          <a:prstGeom prst="rect">
            <a:avLst/>
          </a:prstGeom>
          <a:noFill/>
        </p:spPr>
      </p:pic>
      <p:pic>
        <p:nvPicPr>
          <p:cNvPr id="10245" name="Picture 5"/>
          <p:cNvPicPr>
            <a:picLocks noChangeAspect="1" noChangeArrowheads="1"/>
          </p:cNvPicPr>
          <p:nvPr/>
        </p:nvPicPr>
        <p:blipFill>
          <a:blip r:embed="rId5" cstate="print"/>
          <a:srcRect l="10816" r="45918" b="53150"/>
          <a:stretch>
            <a:fillRect/>
          </a:stretch>
        </p:blipFill>
        <p:spPr bwMode="auto">
          <a:xfrm>
            <a:off x="1106424" y="3906888"/>
            <a:ext cx="2980944" cy="2558175"/>
          </a:xfrm>
          <a:prstGeom prst="rect">
            <a:avLst/>
          </a:prstGeom>
          <a:noFill/>
          <a:ln w="9525">
            <a:noFill/>
            <a:miter lim="800000"/>
            <a:headEnd/>
            <a:tailEnd/>
          </a:ln>
        </p:spPr>
      </p:pic>
      <p:pic>
        <p:nvPicPr>
          <p:cNvPr id="20" name="Picture 5"/>
          <p:cNvPicPr>
            <a:picLocks noChangeAspect="1" noChangeArrowheads="1"/>
          </p:cNvPicPr>
          <p:nvPr/>
        </p:nvPicPr>
        <p:blipFill>
          <a:blip r:embed="rId5" cstate="print"/>
          <a:srcRect l="53633" t="47330" b="4876"/>
          <a:stretch>
            <a:fillRect/>
          </a:stretch>
        </p:blipFill>
        <p:spPr bwMode="auto">
          <a:xfrm>
            <a:off x="5821825" y="4020425"/>
            <a:ext cx="3194159" cy="2609332"/>
          </a:xfrm>
          <a:prstGeom prst="rect">
            <a:avLst/>
          </a:prstGeom>
          <a:noFill/>
          <a:ln w="9525">
            <a:noFill/>
            <a:miter lim="800000"/>
            <a:headEnd/>
            <a:tailEnd/>
          </a:ln>
        </p:spPr>
      </p:pic>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33</a:t>
            </a:fld>
            <a:endParaRPr kumimoji="1" lang="ja-JP" altLang="en-US"/>
          </a:p>
        </p:txBody>
      </p:sp>
      <p:sp>
        <p:nvSpPr>
          <p:cNvPr id="3" name="正方形/長方形 2"/>
          <p:cNvSpPr/>
          <p:nvPr/>
        </p:nvSpPr>
        <p:spPr>
          <a:xfrm>
            <a:off x="429769" y="164592"/>
            <a:ext cx="4178808" cy="523220"/>
          </a:xfrm>
          <a:prstGeom prst="rect">
            <a:avLst/>
          </a:prstGeom>
        </p:spPr>
        <p:txBody>
          <a:bodyPr wrap="square">
            <a:spAutoFit/>
          </a:bodyPr>
          <a:lstStyle/>
          <a:p>
            <a:r>
              <a:rPr lang="ja-JP" altLang="en-US" sz="2800" dirty="0" smtClean="0"/>
              <a:t>周期変動が作る風速場</a:t>
            </a:r>
            <a:endParaRPr lang="ja-JP" altLang="en-US" sz="2800" dirty="0"/>
          </a:p>
        </p:txBody>
      </p:sp>
      <p:sp>
        <p:nvSpPr>
          <p:cNvPr id="16" name="テキスト ボックス 15"/>
          <p:cNvSpPr txBox="1"/>
          <p:nvPr/>
        </p:nvSpPr>
        <p:spPr>
          <a:xfrm>
            <a:off x="530352" y="803631"/>
            <a:ext cx="2615184" cy="369332"/>
          </a:xfrm>
          <a:prstGeom prst="rect">
            <a:avLst/>
          </a:prstGeom>
          <a:noFill/>
        </p:spPr>
        <p:txBody>
          <a:bodyPr wrap="square" rtlCol="0">
            <a:spAutoFit/>
          </a:bodyPr>
          <a:lstStyle/>
          <a:p>
            <a:r>
              <a:rPr kumimoji="1" lang="en-US" altLang="ja-JP" dirty="0" smtClean="0"/>
              <a:t>Epoch 3: 4.2 d-oscillation</a:t>
            </a:r>
            <a:endParaRPr kumimoji="1" lang="ja-JP" altLang="en-US" dirty="0"/>
          </a:p>
        </p:txBody>
      </p:sp>
      <p:sp>
        <p:nvSpPr>
          <p:cNvPr id="17" name="テキスト ボックス 16"/>
          <p:cNvSpPr txBox="1"/>
          <p:nvPr/>
        </p:nvSpPr>
        <p:spPr>
          <a:xfrm>
            <a:off x="4962144" y="809727"/>
            <a:ext cx="2615184" cy="369332"/>
          </a:xfrm>
          <a:prstGeom prst="rect">
            <a:avLst/>
          </a:prstGeom>
          <a:noFill/>
        </p:spPr>
        <p:txBody>
          <a:bodyPr wrap="square" rtlCol="0">
            <a:spAutoFit/>
          </a:bodyPr>
          <a:lstStyle/>
          <a:p>
            <a:r>
              <a:rPr kumimoji="1" lang="en-US" altLang="ja-JP" dirty="0" smtClean="0"/>
              <a:t>Epoch 4: 4.8 d-oscillation</a:t>
            </a:r>
            <a:endParaRPr kumimoji="1" lang="ja-JP" altLang="en-US" dirty="0"/>
          </a:p>
        </p:txBody>
      </p:sp>
      <p:sp>
        <p:nvSpPr>
          <p:cNvPr id="21" name="テキスト ボックス 20"/>
          <p:cNvSpPr txBox="1"/>
          <p:nvPr/>
        </p:nvSpPr>
        <p:spPr>
          <a:xfrm>
            <a:off x="3054096" y="4020427"/>
            <a:ext cx="1709928" cy="307777"/>
          </a:xfrm>
          <a:prstGeom prst="rect">
            <a:avLst/>
          </a:prstGeom>
          <a:noFill/>
        </p:spPr>
        <p:txBody>
          <a:bodyPr wrap="square" rtlCol="0">
            <a:spAutoFit/>
          </a:bodyPr>
          <a:lstStyle/>
          <a:p>
            <a:pPr algn="ctr"/>
            <a:r>
              <a:rPr kumimoji="1" lang="en-US" altLang="ja-JP" sz="1400" dirty="0" smtClean="0"/>
              <a:t>[Imamura, 2006]</a:t>
            </a:r>
            <a:endParaRPr kumimoji="1" lang="ja-JP" altLang="en-US" sz="1400" dirty="0"/>
          </a:p>
        </p:txBody>
      </p:sp>
      <p:sp>
        <p:nvSpPr>
          <p:cNvPr id="22" name="テキスト ボックス 21"/>
          <p:cNvSpPr txBox="1"/>
          <p:nvPr/>
        </p:nvSpPr>
        <p:spPr>
          <a:xfrm>
            <a:off x="7580376" y="3988914"/>
            <a:ext cx="1709928" cy="307777"/>
          </a:xfrm>
          <a:prstGeom prst="rect">
            <a:avLst/>
          </a:prstGeom>
          <a:noFill/>
        </p:spPr>
        <p:txBody>
          <a:bodyPr wrap="square" rtlCol="0">
            <a:spAutoFit/>
          </a:bodyPr>
          <a:lstStyle/>
          <a:p>
            <a:pPr algn="ctr"/>
            <a:r>
              <a:rPr kumimoji="1" lang="en-US" altLang="ja-JP" sz="1400" dirty="0" smtClean="0"/>
              <a:t>[Imamura, 2006]</a:t>
            </a:r>
            <a:endParaRPr kumimoji="1" lang="ja-JP" altLang="en-US" sz="1400" dirty="0"/>
          </a:p>
        </p:txBody>
      </p:sp>
      <p:sp>
        <p:nvSpPr>
          <p:cNvPr id="23" name="正方形/長方形 22"/>
          <p:cNvSpPr/>
          <p:nvPr/>
        </p:nvSpPr>
        <p:spPr>
          <a:xfrm>
            <a:off x="1426464" y="4331323"/>
            <a:ext cx="2468880" cy="345452"/>
          </a:xfrm>
          <a:prstGeom prst="rect">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5931408" y="4300843"/>
            <a:ext cx="2468880" cy="328307"/>
          </a:xfrm>
          <a:prstGeom prst="rect">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946648" y="5312779"/>
            <a:ext cx="2468880" cy="984504"/>
          </a:xfrm>
          <a:prstGeom prst="rect">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429512" y="5349355"/>
            <a:ext cx="2468880" cy="993648"/>
          </a:xfrm>
          <a:prstGeom prst="rect">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Picture 5"/>
          <p:cNvPicPr>
            <a:picLocks noChangeAspect="1" noChangeArrowheads="1"/>
          </p:cNvPicPr>
          <p:nvPr/>
        </p:nvPicPr>
        <p:blipFill>
          <a:blip r:embed="rId5" cstate="print"/>
          <a:srcRect l="53633" t="90035" r="5112" b="4876"/>
          <a:stretch>
            <a:fillRect/>
          </a:stretch>
        </p:blipFill>
        <p:spPr bwMode="auto">
          <a:xfrm>
            <a:off x="1298713" y="6366293"/>
            <a:ext cx="2841971" cy="277840"/>
          </a:xfrm>
          <a:prstGeom prst="rect">
            <a:avLst/>
          </a:prstGeom>
          <a:noFill/>
          <a:ln w="9525">
            <a:noFill/>
            <a:miter lim="800000"/>
            <a:headEnd/>
            <a:tailEnd/>
          </a:ln>
        </p:spPr>
      </p:pic>
      <p:pic>
        <p:nvPicPr>
          <p:cNvPr id="28" name="Picture 2" descr="C:\work\Tasks\Presentations\STP\20110922_Hongo\png\vel_vec.png"/>
          <p:cNvPicPr>
            <a:picLocks noChangeAspect="1" noChangeArrowheads="1"/>
          </p:cNvPicPr>
          <p:nvPr/>
        </p:nvPicPr>
        <p:blipFill>
          <a:blip r:embed="rId4" cstate="print"/>
          <a:srcRect l="73218" t="8462" b="87956"/>
          <a:stretch>
            <a:fillRect/>
          </a:stretch>
        </p:blipFill>
        <p:spPr bwMode="auto">
          <a:xfrm>
            <a:off x="2974975" y="1152525"/>
            <a:ext cx="1566863" cy="114300"/>
          </a:xfrm>
          <a:prstGeom prst="rect">
            <a:avLst/>
          </a:prstGeom>
          <a:noFill/>
        </p:spPr>
      </p:pic>
      <p:pic>
        <p:nvPicPr>
          <p:cNvPr id="29" name="Picture 2" descr="C:\work\Tasks\Presentations\STP\20110922_Hongo\png\vel_vec.png"/>
          <p:cNvPicPr>
            <a:picLocks noChangeAspect="1" noChangeArrowheads="1"/>
          </p:cNvPicPr>
          <p:nvPr/>
        </p:nvPicPr>
        <p:blipFill>
          <a:blip r:embed="rId4" cstate="print"/>
          <a:srcRect l="73218" t="2492" b="90642"/>
          <a:stretch>
            <a:fillRect/>
          </a:stretch>
        </p:blipFill>
        <p:spPr bwMode="auto">
          <a:xfrm>
            <a:off x="3131344" y="923926"/>
            <a:ext cx="1275817" cy="254794"/>
          </a:xfrm>
          <a:prstGeom prst="rect">
            <a:avLst/>
          </a:prstGeom>
          <a:noFill/>
        </p:spPr>
      </p:pic>
      <p:sp>
        <p:nvSpPr>
          <p:cNvPr id="30" name="テキスト ボックス 29"/>
          <p:cNvSpPr txBox="1"/>
          <p:nvPr/>
        </p:nvSpPr>
        <p:spPr>
          <a:xfrm>
            <a:off x="7334250" y="200025"/>
            <a:ext cx="1524000" cy="369332"/>
          </a:xfrm>
          <a:prstGeom prst="rect">
            <a:avLst/>
          </a:prstGeom>
          <a:noFill/>
        </p:spPr>
        <p:txBody>
          <a:bodyPr wrap="square" rtlCol="0">
            <a:spAutoFit/>
          </a:bodyPr>
          <a:lstStyle/>
          <a:p>
            <a:pPr algn="ctr"/>
            <a:r>
              <a:rPr kumimoji="1" lang="ja-JP" altLang="en-US" dirty="0" smtClean="0">
                <a:solidFill>
                  <a:srgbClr val="FF0000"/>
                </a:solidFill>
              </a:rPr>
              <a:t>渦構造</a:t>
            </a:r>
            <a:endParaRPr kumimoji="1" lang="ja-JP" altLang="en-US" dirty="0">
              <a:solidFill>
                <a:srgbClr val="FF0000"/>
              </a:solidFill>
            </a:endParaRPr>
          </a:p>
        </p:txBody>
      </p:sp>
      <p:cxnSp>
        <p:nvCxnSpPr>
          <p:cNvPr id="35" name="直線矢印コネクタ 34"/>
          <p:cNvCxnSpPr>
            <a:stCxn id="30" idx="2"/>
          </p:cNvCxnSpPr>
          <p:nvPr/>
        </p:nvCxnSpPr>
        <p:spPr>
          <a:xfrm flipH="1">
            <a:off x="7772400" y="569357"/>
            <a:ext cx="323850" cy="697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933645" y="4848225"/>
            <a:ext cx="2001329" cy="646331"/>
          </a:xfrm>
          <a:prstGeom prst="rect">
            <a:avLst/>
          </a:prstGeom>
          <a:noFill/>
        </p:spPr>
        <p:txBody>
          <a:bodyPr wrap="square" rtlCol="0">
            <a:spAutoFit/>
          </a:bodyPr>
          <a:lstStyle/>
          <a:p>
            <a:pPr algn="ctr"/>
            <a:r>
              <a:rPr kumimoji="1" lang="ja-JP" altLang="en-US" dirty="0" smtClean="0"/>
              <a:t>金星雲頂高度での</a:t>
            </a:r>
            <a:endParaRPr kumimoji="1" lang="en-US" altLang="ja-JP" dirty="0" smtClean="0"/>
          </a:p>
          <a:p>
            <a:pPr algn="ctr"/>
            <a:r>
              <a:rPr kumimoji="1" lang="ja-JP" altLang="en-US" dirty="0" smtClean="0"/>
              <a:t>大気波動</a:t>
            </a:r>
            <a:endParaRPr kumimoji="1" lang="ja-JP" altLang="en-US" dirty="0"/>
          </a:p>
        </p:txBody>
      </p:sp>
      <p:sp>
        <p:nvSpPr>
          <p:cNvPr id="33" name="テキスト ボックス 32"/>
          <p:cNvSpPr txBox="1"/>
          <p:nvPr/>
        </p:nvSpPr>
        <p:spPr>
          <a:xfrm>
            <a:off x="4712713" y="3348000"/>
            <a:ext cx="476250" cy="338554"/>
          </a:xfrm>
          <a:prstGeom prst="rect">
            <a:avLst/>
          </a:prstGeom>
          <a:noFill/>
        </p:spPr>
        <p:txBody>
          <a:bodyPr wrap="square" rtlCol="0">
            <a:spAutoFit/>
          </a:bodyPr>
          <a:lstStyle/>
          <a:p>
            <a:pPr algn="ctr"/>
            <a:r>
              <a:rPr kumimoji="1" lang="en-US" altLang="ja-JP" sz="1600" dirty="0" smtClean="0"/>
              <a:t>0</a:t>
            </a:r>
            <a:endParaRPr kumimoji="1" lang="ja-JP" altLang="en-US" sz="1600" dirty="0"/>
          </a:p>
        </p:txBody>
      </p:sp>
      <p:sp>
        <p:nvSpPr>
          <p:cNvPr id="36" name="テキスト ボックス 35"/>
          <p:cNvSpPr txBox="1"/>
          <p:nvPr/>
        </p:nvSpPr>
        <p:spPr>
          <a:xfrm>
            <a:off x="5711938" y="3348000"/>
            <a:ext cx="733425" cy="338554"/>
          </a:xfrm>
          <a:prstGeom prst="rect">
            <a:avLst/>
          </a:prstGeom>
          <a:noFill/>
        </p:spPr>
        <p:txBody>
          <a:bodyPr wrap="square" rtlCol="0">
            <a:spAutoFit/>
          </a:bodyPr>
          <a:lstStyle/>
          <a:p>
            <a:pPr algn="ctr"/>
            <a:r>
              <a:rPr kumimoji="1" lang="en-US" altLang="ja-JP" sz="1600" dirty="0" smtClean="0"/>
              <a:t>100</a:t>
            </a:r>
            <a:endParaRPr kumimoji="1" lang="ja-JP" altLang="en-US" sz="1600" dirty="0"/>
          </a:p>
        </p:txBody>
      </p:sp>
      <p:sp>
        <p:nvSpPr>
          <p:cNvPr id="38" name="テキスト ボックス 37"/>
          <p:cNvSpPr txBox="1"/>
          <p:nvPr/>
        </p:nvSpPr>
        <p:spPr>
          <a:xfrm>
            <a:off x="6807313" y="3348000"/>
            <a:ext cx="733425" cy="338554"/>
          </a:xfrm>
          <a:prstGeom prst="rect">
            <a:avLst/>
          </a:prstGeom>
          <a:noFill/>
        </p:spPr>
        <p:txBody>
          <a:bodyPr wrap="square" rtlCol="0">
            <a:spAutoFit/>
          </a:bodyPr>
          <a:lstStyle/>
          <a:p>
            <a:pPr algn="ctr"/>
            <a:r>
              <a:rPr kumimoji="1" lang="en-US" altLang="ja-JP" sz="1600" dirty="0" smtClean="0"/>
              <a:t>200</a:t>
            </a:r>
            <a:endParaRPr kumimoji="1" lang="ja-JP" altLang="en-US" sz="1600" dirty="0"/>
          </a:p>
        </p:txBody>
      </p:sp>
      <p:sp>
        <p:nvSpPr>
          <p:cNvPr id="41" name="テキスト ボックス 40"/>
          <p:cNvSpPr txBox="1"/>
          <p:nvPr/>
        </p:nvSpPr>
        <p:spPr>
          <a:xfrm>
            <a:off x="7931263" y="3348000"/>
            <a:ext cx="733425" cy="338554"/>
          </a:xfrm>
          <a:prstGeom prst="rect">
            <a:avLst/>
          </a:prstGeom>
          <a:noFill/>
        </p:spPr>
        <p:txBody>
          <a:bodyPr wrap="square" rtlCol="0">
            <a:spAutoFit/>
          </a:bodyPr>
          <a:lstStyle/>
          <a:p>
            <a:pPr algn="ctr"/>
            <a:r>
              <a:rPr kumimoji="1" lang="en-US" altLang="ja-JP" sz="1600" dirty="0" smtClean="0"/>
              <a:t>300</a:t>
            </a:r>
            <a:endParaRPr kumimoji="1" lang="ja-JP" altLang="en-US" sz="1600" dirty="0"/>
          </a:p>
        </p:txBody>
      </p:sp>
      <p:sp>
        <p:nvSpPr>
          <p:cNvPr id="42" name="テキスト ボックス 41"/>
          <p:cNvSpPr txBox="1"/>
          <p:nvPr/>
        </p:nvSpPr>
        <p:spPr>
          <a:xfrm>
            <a:off x="385666" y="3348000"/>
            <a:ext cx="476250" cy="338554"/>
          </a:xfrm>
          <a:prstGeom prst="rect">
            <a:avLst/>
          </a:prstGeom>
          <a:noFill/>
        </p:spPr>
        <p:txBody>
          <a:bodyPr wrap="square" rtlCol="0">
            <a:spAutoFit/>
          </a:bodyPr>
          <a:lstStyle/>
          <a:p>
            <a:pPr algn="ctr"/>
            <a:r>
              <a:rPr kumimoji="1" lang="en-US" altLang="ja-JP" sz="1600" dirty="0" smtClean="0"/>
              <a:t>0</a:t>
            </a:r>
            <a:endParaRPr kumimoji="1" lang="ja-JP" altLang="en-US" sz="1600" dirty="0"/>
          </a:p>
        </p:txBody>
      </p:sp>
      <p:sp>
        <p:nvSpPr>
          <p:cNvPr id="43" name="テキスト ボックス 42"/>
          <p:cNvSpPr txBox="1"/>
          <p:nvPr/>
        </p:nvSpPr>
        <p:spPr>
          <a:xfrm>
            <a:off x="1376265" y="3348000"/>
            <a:ext cx="733425" cy="338554"/>
          </a:xfrm>
          <a:prstGeom prst="rect">
            <a:avLst/>
          </a:prstGeom>
          <a:noFill/>
        </p:spPr>
        <p:txBody>
          <a:bodyPr wrap="square" rtlCol="0">
            <a:spAutoFit/>
          </a:bodyPr>
          <a:lstStyle/>
          <a:p>
            <a:pPr algn="ctr"/>
            <a:r>
              <a:rPr kumimoji="1" lang="en-US" altLang="ja-JP" sz="1600" dirty="0" smtClean="0"/>
              <a:t>100</a:t>
            </a:r>
            <a:endParaRPr kumimoji="1" lang="ja-JP" altLang="en-US" sz="1600" dirty="0"/>
          </a:p>
        </p:txBody>
      </p:sp>
      <p:sp>
        <p:nvSpPr>
          <p:cNvPr id="44" name="テキスト ボックス 43"/>
          <p:cNvSpPr txBox="1"/>
          <p:nvPr/>
        </p:nvSpPr>
        <p:spPr>
          <a:xfrm>
            <a:off x="2471640" y="3348000"/>
            <a:ext cx="733425" cy="338554"/>
          </a:xfrm>
          <a:prstGeom prst="rect">
            <a:avLst/>
          </a:prstGeom>
          <a:noFill/>
        </p:spPr>
        <p:txBody>
          <a:bodyPr wrap="square" rtlCol="0">
            <a:spAutoFit/>
          </a:bodyPr>
          <a:lstStyle/>
          <a:p>
            <a:pPr algn="ctr"/>
            <a:r>
              <a:rPr kumimoji="1" lang="en-US" altLang="ja-JP" sz="1600" dirty="0" smtClean="0"/>
              <a:t>200</a:t>
            </a:r>
            <a:endParaRPr kumimoji="1" lang="ja-JP" altLang="en-US" sz="1600" dirty="0"/>
          </a:p>
        </p:txBody>
      </p:sp>
      <p:sp>
        <p:nvSpPr>
          <p:cNvPr id="45" name="テキスト ボックス 44"/>
          <p:cNvSpPr txBox="1"/>
          <p:nvPr/>
        </p:nvSpPr>
        <p:spPr>
          <a:xfrm>
            <a:off x="3595590" y="3348000"/>
            <a:ext cx="733425" cy="338554"/>
          </a:xfrm>
          <a:prstGeom prst="rect">
            <a:avLst/>
          </a:prstGeom>
          <a:noFill/>
        </p:spPr>
        <p:txBody>
          <a:bodyPr wrap="square" rtlCol="0">
            <a:spAutoFit/>
          </a:bodyPr>
          <a:lstStyle/>
          <a:p>
            <a:pPr algn="ctr"/>
            <a:r>
              <a:rPr kumimoji="1" lang="en-US" altLang="ja-JP" sz="1600" dirty="0" smtClean="0"/>
              <a:t>300</a:t>
            </a:r>
            <a:endParaRPr kumimoji="1" lang="ja-JP" altLang="en-US" sz="1600" dirty="0"/>
          </a:p>
        </p:txBody>
      </p:sp>
      <p:sp>
        <p:nvSpPr>
          <p:cNvPr id="39" name="テキスト ボックス 38"/>
          <p:cNvSpPr txBox="1"/>
          <p:nvPr/>
        </p:nvSpPr>
        <p:spPr>
          <a:xfrm>
            <a:off x="1804890" y="1419225"/>
            <a:ext cx="2724151" cy="523220"/>
          </a:xfrm>
          <a:prstGeom prst="rect">
            <a:avLst/>
          </a:prstGeom>
          <a:solidFill>
            <a:schemeClr val="bg1"/>
          </a:solidFill>
          <a:ln>
            <a:solidFill>
              <a:srgbClr val="FF0000"/>
            </a:solidFill>
          </a:ln>
        </p:spPr>
        <p:txBody>
          <a:bodyPr wrap="square" rtlCol="0">
            <a:spAutoFit/>
          </a:bodyPr>
          <a:lstStyle/>
          <a:p>
            <a:r>
              <a:rPr kumimoji="1" lang="ja-JP" altLang="en-US" sz="1400" dirty="0" smtClean="0"/>
              <a:t>南北風成分は有意ではない</a:t>
            </a:r>
            <a:r>
              <a:rPr lang="ja-JP" altLang="en-US" sz="1400" dirty="0" smtClean="0"/>
              <a:t>ため</a:t>
            </a:r>
            <a:endParaRPr lang="en-US" altLang="ja-JP" sz="1400" dirty="0" smtClean="0"/>
          </a:p>
          <a:p>
            <a:r>
              <a:rPr lang="ja-JP" altLang="en-US" sz="1400" dirty="0" smtClean="0"/>
              <a:t>東西風速成分のみ図示</a:t>
            </a:r>
            <a:endParaRPr kumimoji="1" lang="ja-JP" altLang="en-US" sz="1400" dirty="0"/>
          </a:p>
        </p:txBody>
      </p:sp>
      <p:sp>
        <p:nvSpPr>
          <p:cNvPr id="46" name="テキスト ボックス 45"/>
          <p:cNvSpPr txBox="1"/>
          <p:nvPr/>
        </p:nvSpPr>
        <p:spPr>
          <a:xfrm>
            <a:off x="1271491" y="3543300"/>
            <a:ext cx="2733675" cy="338554"/>
          </a:xfrm>
          <a:prstGeom prst="rect">
            <a:avLst/>
          </a:prstGeom>
          <a:noFill/>
        </p:spPr>
        <p:txBody>
          <a:bodyPr wrap="square" rtlCol="0">
            <a:spAutoFit/>
          </a:bodyPr>
          <a:lstStyle/>
          <a:p>
            <a:pPr algn="ctr"/>
            <a:r>
              <a:rPr kumimoji="1" lang="en-US" altLang="ja-JP" sz="1600" dirty="0" smtClean="0"/>
              <a:t>East longitude (degree)</a:t>
            </a:r>
            <a:endParaRPr kumimoji="1" lang="ja-JP" altLang="en-US" sz="1600" dirty="0"/>
          </a:p>
        </p:txBody>
      </p:sp>
      <p:sp>
        <p:nvSpPr>
          <p:cNvPr id="47" name="テキスト ボックス 46"/>
          <p:cNvSpPr txBox="1"/>
          <p:nvPr/>
        </p:nvSpPr>
        <p:spPr>
          <a:xfrm>
            <a:off x="5578589" y="3552825"/>
            <a:ext cx="2733675" cy="338554"/>
          </a:xfrm>
          <a:prstGeom prst="rect">
            <a:avLst/>
          </a:prstGeom>
          <a:noFill/>
        </p:spPr>
        <p:txBody>
          <a:bodyPr wrap="square" rtlCol="0">
            <a:spAutoFit/>
          </a:bodyPr>
          <a:lstStyle/>
          <a:p>
            <a:pPr algn="ctr"/>
            <a:r>
              <a:rPr kumimoji="1" lang="en-US" altLang="ja-JP" sz="1600" dirty="0" smtClean="0"/>
              <a:t>East longitude (degree)</a:t>
            </a:r>
            <a:endParaRPr kumimoji="1" lang="ja-JP" altLang="en-US" sz="1600" dirty="0"/>
          </a:p>
        </p:txBody>
      </p:sp>
      <p:sp>
        <p:nvSpPr>
          <p:cNvPr id="49" name="テキスト ボックス 48"/>
          <p:cNvSpPr txBox="1"/>
          <p:nvPr/>
        </p:nvSpPr>
        <p:spPr>
          <a:xfrm>
            <a:off x="138016" y="2800350"/>
            <a:ext cx="485775" cy="338554"/>
          </a:xfrm>
          <a:prstGeom prst="rect">
            <a:avLst/>
          </a:prstGeom>
          <a:noFill/>
        </p:spPr>
        <p:txBody>
          <a:bodyPr wrap="square" rtlCol="0">
            <a:spAutoFit/>
          </a:bodyPr>
          <a:lstStyle/>
          <a:p>
            <a:pPr algn="r"/>
            <a:r>
              <a:rPr kumimoji="1" lang="en-US" altLang="ja-JP" sz="1600" dirty="0" smtClean="0"/>
              <a:t>20</a:t>
            </a:r>
            <a:endParaRPr kumimoji="1" lang="ja-JP" altLang="en-US" sz="1600" dirty="0"/>
          </a:p>
        </p:txBody>
      </p:sp>
      <p:sp>
        <p:nvSpPr>
          <p:cNvPr id="50" name="テキスト ボックス 49"/>
          <p:cNvSpPr txBox="1"/>
          <p:nvPr/>
        </p:nvSpPr>
        <p:spPr>
          <a:xfrm>
            <a:off x="138016" y="2301875"/>
            <a:ext cx="485775" cy="338554"/>
          </a:xfrm>
          <a:prstGeom prst="rect">
            <a:avLst/>
          </a:prstGeom>
          <a:noFill/>
        </p:spPr>
        <p:txBody>
          <a:bodyPr wrap="square" rtlCol="0">
            <a:spAutoFit/>
          </a:bodyPr>
          <a:lstStyle/>
          <a:p>
            <a:pPr algn="r"/>
            <a:r>
              <a:rPr lang="en-US" altLang="ja-JP" sz="1600" dirty="0" smtClean="0"/>
              <a:t>3</a:t>
            </a:r>
            <a:r>
              <a:rPr kumimoji="1" lang="en-US" altLang="ja-JP" sz="1600" dirty="0" smtClean="0"/>
              <a:t>0</a:t>
            </a:r>
            <a:endParaRPr kumimoji="1" lang="ja-JP" altLang="en-US" sz="1600" dirty="0"/>
          </a:p>
        </p:txBody>
      </p:sp>
      <p:sp>
        <p:nvSpPr>
          <p:cNvPr id="51" name="テキスト ボックス 50"/>
          <p:cNvSpPr txBox="1"/>
          <p:nvPr/>
        </p:nvSpPr>
        <p:spPr>
          <a:xfrm>
            <a:off x="138016" y="1787525"/>
            <a:ext cx="485775" cy="338554"/>
          </a:xfrm>
          <a:prstGeom prst="rect">
            <a:avLst/>
          </a:prstGeom>
          <a:noFill/>
        </p:spPr>
        <p:txBody>
          <a:bodyPr wrap="square" rtlCol="0">
            <a:spAutoFit/>
          </a:bodyPr>
          <a:lstStyle/>
          <a:p>
            <a:pPr algn="r"/>
            <a:r>
              <a:rPr lang="en-US" altLang="ja-JP" sz="1600" dirty="0" smtClean="0"/>
              <a:t>4</a:t>
            </a:r>
            <a:r>
              <a:rPr kumimoji="1" lang="en-US" altLang="ja-JP" sz="1600" dirty="0" smtClean="0"/>
              <a:t>0</a:t>
            </a:r>
            <a:endParaRPr kumimoji="1" lang="ja-JP" altLang="en-US" sz="1600" dirty="0"/>
          </a:p>
        </p:txBody>
      </p:sp>
      <p:sp>
        <p:nvSpPr>
          <p:cNvPr id="52" name="テキスト ボックス 51"/>
          <p:cNvSpPr txBox="1"/>
          <p:nvPr/>
        </p:nvSpPr>
        <p:spPr>
          <a:xfrm>
            <a:off x="138016" y="1279525"/>
            <a:ext cx="485775" cy="338554"/>
          </a:xfrm>
          <a:prstGeom prst="rect">
            <a:avLst/>
          </a:prstGeom>
          <a:noFill/>
        </p:spPr>
        <p:txBody>
          <a:bodyPr wrap="square" rtlCol="0">
            <a:spAutoFit/>
          </a:bodyPr>
          <a:lstStyle/>
          <a:p>
            <a:pPr algn="r"/>
            <a:r>
              <a:rPr lang="en-US" altLang="ja-JP" sz="1600" dirty="0" smtClean="0"/>
              <a:t>5</a:t>
            </a:r>
            <a:r>
              <a:rPr kumimoji="1" lang="en-US" altLang="ja-JP" sz="1600" dirty="0" smtClean="0"/>
              <a:t>0</a:t>
            </a:r>
            <a:endParaRPr kumimoji="1" lang="ja-JP" altLang="en-US" sz="1600" dirty="0"/>
          </a:p>
        </p:txBody>
      </p:sp>
      <p:sp>
        <p:nvSpPr>
          <p:cNvPr id="55" name="テキスト ボックス 54"/>
          <p:cNvSpPr txBox="1"/>
          <p:nvPr/>
        </p:nvSpPr>
        <p:spPr>
          <a:xfrm rot="16200000">
            <a:off x="-155275" y="5175845"/>
            <a:ext cx="2087593" cy="338554"/>
          </a:xfrm>
          <a:prstGeom prst="rect">
            <a:avLst/>
          </a:prstGeom>
          <a:noFill/>
        </p:spPr>
        <p:txBody>
          <a:bodyPr wrap="square" rtlCol="0">
            <a:spAutoFit/>
          </a:bodyPr>
          <a:lstStyle/>
          <a:p>
            <a:pPr algn="ctr"/>
            <a:r>
              <a:rPr lang="en-US" altLang="ja-JP" sz="1600" dirty="0" err="1" smtClean="0"/>
              <a:t>Latidue</a:t>
            </a:r>
            <a:r>
              <a:rPr lang="en-US" altLang="ja-JP" sz="1600" dirty="0" smtClean="0"/>
              <a:t> (deg)</a:t>
            </a:r>
            <a:endParaRPr kumimoji="1" lang="ja-JP" altLang="en-US" sz="1600"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34</a:t>
            </a:fld>
            <a:endParaRPr kumimoji="1" lang="ja-JP" altLang="en-US"/>
          </a:p>
        </p:txBody>
      </p:sp>
      <p:sp>
        <p:nvSpPr>
          <p:cNvPr id="3" name="正方形/長方形 2"/>
          <p:cNvSpPr/>
          <p:nvPr/>
        </p:nvSpPr>
        <p:spPr>
          <a:xfrm>
            <a:off x="327804" y="469451"/>
            <a:ext cx="6105525" cy="523220"/>
          </a:xfrm>
          <a:prstGeom prst="rect">
            <a:avLst/>
          </a:prstGeom>
        </p:spPr>
        <p:txBody>
          <a:bodyPr wrap="square">
            <a:spAutoFit/>
          </a:bodyPr>
          <a:lstStyle/>
          <a:p>
            <a:r>
              <a:rPr lang="ja-JP" altLang="en-US" sz="2800" dirty="0" smtClean="0"/>
              <a:t>時期によって異なる卓越大気波動</a:t>
            </a:r>
            <a:endParaRPr lang="ja-JP" altLang="en-US" sz="2800" dirty="0"/>
          </a:p>
        </p:txBody>
      </p:sp>
      <p:sp>
        <p:nvSpPr>
          <p:cNvPr id="4" name="テキスト ボックス 3"/>
          <p:cNvSpPr txBox="1"/>
          <p:nvPr/>
        </p:nvSpPr>
        <p:spPr>
          <a:xfrm>
            <a:off x="205117" y="1776084"/>
            <a:ext cx="3053751" cy="400110"/>
          </a:xfrm>
          <a:prstGeom prst="rect">
            <a:avLst/>
          </a:prstGeom>
          <a:noFill/>
        </p:spPr>
        <p:txBody>
          <a:bodyPr wrap="square" rtlCol="0">
            <a:spAutoFit/>
          </a:bodyPr>
          <a:lstStyle/>
          <a:p>
            <a:r>
              <a:rPr kumimoji="1" lang="ja-JP" altLang="en-US" sz="2000" dirty="0" smtClean="0">
                <a:solidFill>
                  <a:srgbClr val="FF0000"/>
                </a:solidFill>
              </a:rPr>
              <a:t>赤道域の風速が速い時期</a:t>
            </a:r>
            <a:endParaRPr kumimoji="1" lang="ja-JP" altLang="en-US" sz="2000" dirty="0">
              <a:solidFill>
                <a:srgbClr val="FF0000"/>
              </a:solidFill>
            </a:endParaRPr>
          </a:p>
        </p:txBody>
      </p:sp>
      <p:sp>
        <p:nvSpPr>
          <p:cNvPr id="5" name="テキスト ボックス 4"/>
          <p:cNvSpPr txBox="1"/>
          <p:nvPr/>
        </p:nvSpPr>
        <p:spPr>
          <a:xfrm>
            <a:off x="184990" y="3481240"/>
            <a:ext cx="3053751" cy="400110"/>
          </a:xfrm>
          <a:prstGeom prst="rect">
            <a:avLst/>
          </a:prstGeom>
          <a:noFill/>
        </p:spPr>
        <p:txBody>
          <a:bodyPr wrap="square" rtlCol="0">
            <a:spAutoFit/>
          </a:bodyPr>
          <a:lstStyle/>
          <a:p>
            <a:r>
              <a:rPr kumimoji="1" lang="ja-JP" altLang="en-US" sz="2000" dirty="0" smtClean="0">
                <a:solidFill>
                  <a:srgbClr val="00B0F0"/>
                </a:solidFill>
              </a:rPr>
              <a:t>赤道域の風速が遅い時期</a:t>
            </a:r>
            <a:endParaRPr kumimoji="1" lang="ja-JP" altLang="en-US" sz="2000" dirty="0">
              <a:solidFill>
                <a:srgbClr val="00B0F0"/>
              </a:solidFill>
            </a:endParaRPr>
          </a:p>
        </p:txBody>
      </p:sp>
      <p:sp>
        <p:nvSpPr>
          <p:cNvPr id="6" name="テキスト ボックス 5"/>
          <p:cNvSpPr txBox="1"/>
          <p:nvPr/>
        </p:nvSpPr>
        <p:spPr>
          <a:xfrm>
            <a:off x="1162649" y="2233284"/>
            <a:ext cx="4261449" cy="830997"/>
          </a:xfrm>
          <a:prstGeom prst="rect">
            <a:avLst/>
          </a:prstGeom>
          <a:noFill/>
        </p:spPr>
        <p:txBody>
          <a:bodyPr wrap="square" rtlCol="0">
            <a:spAutoFit/>
          </a:bodyPr>
          <a:lstStyle/>
          <a:p>
            <a:r>
              <a:rPr kumimoji="1" lang="en-US" altLang="ja-JP" sz="2400" dirty="0" err="1" smtClean="0"/>
              <a:t>Rosbby</a:t>
            </a:r>
            <a:r>
              <a:rPr lang="ja-JP" altLang="en-US" sz="2400" dirty="0" smtClean="0"/>
              <a:t>波的風速変動が卓越</a:t>
            </a:r>
            <a:endParaRPr lang="en-US" altLang="ja-JP" sz="2400" dirty="0" smtClean="0"/>
          </a:p>
          <a:p>
            <a:pPr algn="r"/>
            <a:r>
              <a:rPr lang="en-US" altLang="ja-JP" sz="2400" dirty="0" smtClean="0"/>
              <a:t>c</a:t>
            </a:r>
            <a:r>
              <a:rPr kumimoji="1" lang="en-US" altLang="ja-JP" sz="2400" dirty="0" smtClean="0"/>
              <a:t>f. 5</a:t>
            </a:r>
            <a:r>
              <a:rPr kumimoji="1" lang="ja-JP" altLang="en-US" sz="2400" dirty="0" smtClean="0"/>
              <a:t>日波</a:t>
            </a:r>
            <a:endParaRPr kumimoji="1" lang="ja-JP" altLang="en-US" sz="2400" dirty="0"/>
          </a:p>
        </p:txBody>
      </p:sp>
      <p:sp>
        <p:nvSpPr>
          <p:cNvPr id="7" name="テキスト ボックス 6"/>
          <p:cNvSpPr txBox="1"/>
          <p:nvPr/>
        </p:nvSpPr>
        <p:spPr>
          <a:xfrm>
            <a:off x="1177025" y="3912560"/>
            <a:ext cx="4261449" cy="830997"/>
          </a:xfrm>
          <a:prstGeom prst="rect">
            <a:avLst/>
          </a:prstGeom>
          <a:noFill/>
        </p:spPr>
        <p:txBody>
          <a:bodyPr wrap="square" rtlCol="0">
            <a:spAutoFit/>
          </a:bodyPr>
          <a:lstStyle/>
          <a:p>
            <a:r>
              <a:rPr lang="en-US" altLang="ja-JP" sz="2400" dirty="0" smtClean="0"/>
              <a:t>Kelvin</a:t>
            </a:r>
            <a:r>
              <a:rPr lang="ja-JP" altLang="en-US" sz="2400" dirty="0" smtClean="0"/>
              <a:t>波的風速変動が卓越</a:t>
            </a:r>
            <a:endParaRPr lang="en-US" altLang="ja-JP" sz="2400" dirty="0" smtClean="0"/>
          </a:p>
          <a:p>
            <a:pPr algn="r"/>
            <a:r>
              <a:rPr lang="en-US" altLang="ja-JP" sz="2400" dirty="0" smtClean="0"/>
              <a:t>cf. 4</a:t>
            </a:r>
            <a:r>
              <a:rPr lang="ja-JP" altLang="en-US" sz="2400" dirty="0" smtClean="0"/>
              <a:t>日波</a:t>
            </a:r>
            <a:endParaRPr kumimoji="1" lang="ja-JP" altLang="en-US" sz="2400" dirty="0"/>
          </a:p>
        </p:txBody>
      </p:sp>
      <p:pic>
        <p:nvPicPr>
          <p:cNvPr id="176130" name="Picture 2"/>
          <p:cNvPicPr>
            <a:picLocks noChangeAspect="1" noChangeArrowheads="1"/>
          </p:cNvPicPr>
          <p:nvPr/>
        </p:nvPicPr>
        <p:blipFill>
          <a:blip r:embed="rId2" cstate="print"/>
          <a:srcRect l="1908" t="6382" r="5020"/>
          <a:stretch>
            <a:fillRect/>
          </a:stretch>
        </p:blipFill>
        <p:spPr bwMode="auto">
          <a:xfrm>
            <a:off x="6042982" y="1083732"/>
            <a:ext cx="2745416" cy="2794001"/>
          </a:xfrm>
          <a:prstGeom prst="rect">
            <a:avLst/>
          </a:prstGeom>
          <a:noFill/>
          <a:ln w="9525">
            <a:noFill/>
            <a:miter lim="800000"/>
            <a:headEnd/>
            <a:tailEnd/>
          </a:ln>
        </p:spPr>
      </p:pic>
      <p:sp>
        <p:nvSpPr>
          <p:cNvPr id="9" name="テキスト ボックス 8"/>
          <p:cNvSpPr txBox="1"/>
          <p:nvPr/>
        </p:nvSpPr>
        <p:spPr>
          <a:xfrm>
            <a:off x="6485467" y="778933"/>
            <a:ext cx="2023533" cy="369332"/>
          </a:xfrm>
          <a:prstGeom prst="rect">
            <a:avLst/>
          </a:prstGeom>
          <a:noFill/>
        </p:spPr>
        <p:txBody>
          <a:bodyPr wrap="square" rtlCol="0">
            <a:spAutoFit/>
          </a:bodyPr>
          <a:lstStyle/>
          <a:p>
            <a:pPr algn="ctr"/>
            <a:r>
              <a:rPr kumimoji="1" lang="ja-JP" altLang="en-US" dirty="0" smtClean="0"/>
              <a:t>雲の明るさ変動</a:t>
            </a:r>
            <a:endParaRPr kumimoji="1" lang="ja-JP" altLang="en-US" dirty="0"/>
          </a:p>
        </p:txBody>
      </p:sp>
      <p:sp>
        <p:nvSpPr>
          <p:cNvPr id="10" name="テキスト ボックス 9"/>
          <p:cNvSpPr txBox="1"/>
          <p:nvPr/>
        </p:nvSpPr>
        <p:spPr>
          <a:xfrm>
            <a:off x="6477001" y="3860800"/>
            <a:ext cx="2099733" cy="338554"/>
          </a:xfrm>
          <a:prstGeom prst="rect">
            <a:avLst/>
          </a:prstGeom>
          <a:noFill/>
        </p:spPr>
        <p:txBody>
          <a:bodyPr wrap="square" rtlCol="0">
            <a:spAutoFit/>
          </a:bodyPr>
          <a:lstStyle/>
          <a:p>
            <a:pPr algn="ctr"/>
            <a:r>
              <a:rPr kumimoji="1" lang="en-US" altLang="ja-JP" sz="1600" dirty="0" smtClean="0"/>
              <a:t>Period (days)</a:t>
            </a:r>
            <a:endParaRPr kumimoji="1" lang="ja-JP" altLang="en-US" sz="1600" dirty="0"/>
          </a:p>
        </p:txBody>
      </p:sp>
      <p:sp>
        <p:nvSpPr>
          <p:cNvPr id="11" name="テキスト ボックス 10"/>
          <p:cNvSpPr txBox="1"/>
          <p:nvPr/>
        </p:nvSpPr>
        <p:spPr>
          <a:xfrm rot="16200000">
            <a:off x="4783669" y="2208256"/>
            <a:ext cx="2099733" cy="338554"/>
          </a:xfrm>
          <a:prstGeom prst="rect">
            <a:avLst/>
          </a:prstGeom>
          <a:noFill/>
        </p:spPr>
        <p:txBody>
          <a:bodyPr wrap="square" rtlCol="0">
            <a:spAutoFit/>
          </a:bodyPr>
          <a:lstStyle/>
          <a:p>
            <a:pPr algn="ctr"/>
            <a:r>
              <a:rPr kumimoji="1" lang="en-US" altLang="ja-JP" sz="1600" dirty="0" smtClean="0"/>
              <a:t>Latitude (degree)</a:t>
            </a:r>
            <a:endParaRPr kumimoji="1" lang="ja-JP" altLang="en-US" sz="1600" dirty="0"/>
          </a:p>
        </p:txBody>
      </p:sp>
      <p:sp>
        <p:nvSpPr>
          <p:cNvPr id="12" name="テキスト ボックス 11"/>
          <p:cNvSpPr txBox="1"/>
          <p:nvPr/>
        </p:nvSpPr>
        <p:spPr>
          <a:xfrm>
            <a:off x="338667" y="5139267"/>
            <a:ext cx="8001000" cy="707886"/>
          </a:xfrm>
          <a:prstGeom prst="rect">
            <a:avLst/>
          </a:prstGeom>
          <a:noFill/>
        </p:spPr>
        <p:txBody>
          <a:bodyPr wrap="square" rtlCol="0">
            <a:spAutoFit/>
          </a:bodyPr>
          <a:lstStyle/>
          <a:p>
            <a:r>
              <a:rPr lang="ja-JP" altLang="en-US" sz="2000" dirty="0" smtClean="0"/>
              <a:t>スーパーローテーションが速い・遅いと変化するのに伴って</a:t>
            </a:r>
            <a:endParaRPr lang="en-US" altLang="ja-JP" sz="2000" dirty="0" smtClean="0"/>
          </a:p>
          <a:p>
            <a:r>
              <a:rPr lang="ja-JP" altLang="en-US" sz="2000" dirty="0" smtClean="0"/>
              <a:t>雲頂高度で卓越する波動が変わる</a:t>
            </a:r>
            <a:endParaRPr kumimoji="1" lang="ja-JP" altLang="en-US" sz="2000" dirty="0"/>
          </a:p>
        </p:txBody>
      </p:sp>
      <p:sp>
        <p:nvSpPr>
          <p:cNvPr id="13" name="テキスト ボックス 12"/>
          <p:cNvSpPr txBox="1"/>
          <p:nvPr/>
        </p:nvSpPr>
        <p:spPr>
          <a:xfrm>
            <a:off x="4419600" y="5918200"/>
            <a:ext cx="2853267" cy="646331"/>
          </a:xfrm>
          <a:prstGeom prst="rect">
            <a:avLst/>
          </a:prstGeom>
          <a:noFill/>
        </p:spPr>
        <p:txBody>
          <a:bodyPr wrap="square" rtlCol="0">
            <a:spAutoFit/>
          </a:bodyPr>
          <a:lstStyle/>
          <a:p>
            <a:r>
              <a:rPr kumimoji="1" lang="ja-JP" altLang="en-US" dirty="0" smtClean="0"/>
              <a:t>何故か？</a:t>
            </a:r>
            <a:endParaRPr kumimoji="1" lang="en-US" altLang="ja-JP" dirty="0" smtClean="0"/>
          </a:p>
          <a:p>
            <a:r>
              <a:rPr kumimoji="1" lang="ja-JP" altLang="en-US" dirty="0" smtClean="0"/>
              <a:t>どんな影響があるか？</a:t>
            </a:r>
            <a:endParaRPr kumimoji="1" lang="ja-JP" altLang="en-US" dirty="0"/>
          </a:p>
        </p:txBody>
      </p:sp>
      <p:sp>
        <p:nvSpPr>
          <p:cNvPr id="14" name="右矢印 13"/>
          <p:cNvSpPr/>
          <p:nvPr/>
        </p:nvSpPr>
        <p:spPr>
          <a:xfrm>
            <a:off x="2937933" y="6053667"/>
            <a:ext cx="1278467" cy="279400"/>
          </a:xfrm>
          <a:prstGeom prst="rightArrow">
            <a:avLst>
              <a:gd name="adj1" fmla="val 50000"/>
              <a:gd name="adj2" fmla="val 18030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flipV="1">
            <a:off x="4394199" y="6222999"/>
            <a:ext cx="1041400" cy="14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49115" y="776002"/>
            <a:ext cx="4517618" cy="646331"/>
          </a:xfrm>
          <a:prstGeom prst="rect">
            <a:avLst/>
          </a:prstGeom>
          <a:noFill/>
          <a:ln>
            <a:solidFill>
              <a:srgbClr val="FF0000"/>
            </a:solidFill>
          </a:ln>
        </p:spPr>
        <p:txBody>
          <a:bodyPr wrap="square" rtlCol="0">
            <a:spAutoFit/>
          </a:bodyPr>
          <a:lstStyle/>
          <a:p>
            <a:r>
              <a:rPr kumimoji="1" lang="ja-JP" altLang="en-US" dirty="0" smtClean="0"/>
              <a:t>平均東西風速</a:t>
            </a:r>
            <a:r>
              <a:rPr lang="ja-JP" altLang="en-US" dirty="0" smtClean="0"/>
              <a:t>と大気波動がお互いに作用し風速を変化させる</a:t>
            </a:r>
            <a:endParaRPr kumimoji="1" lang="ja-JP" altLang="en-US" dirty="0"/>
          </a:p>
        </p:txBody>
      </p:sp>
      <p:grpSp>
        <p:nvGrpSpPr>
          <p:cNvPr id="3" name="グループ化 17"/>
          <p:cNvGrpSpPr/>
          <p:nvPr/>
        </p:nvGrpSpPr>
        <p:grpSpPr>
          <a:xfrm>
            <a:off x="656948" y="2486906"/>
            <a:ext cx="3726773" cy="2929632"/>
            <a:chOff x="4380856" y="2130640"/>
            <a:chExt cx="3726773" cy="2929632"/>
          </a:xfrm>
        </p:grpSpPr>
        <p:pic>
          <p:nvPicPr>
            <p:cNvPr id="15" name="Picture 2" descr="C:\work\Tasks\jsps\海外\申請内容\Figure\図3_2.png"/>
            <p:cNvPicPr>
              <a:picLocks noChangeAspect="1" noChangeArrowheads="1"/>
            </p:cNvPicPr>
            <p:nvPr/>
          </p:nvPicPr>
          <p:blipFill>
            <a:blip r:embed="rId2" cstate="print"/>
            <a:srcRect t="9973" b="69376"/>
            <a:stretch>
              <a:fillRect/>
            </a:stretch>
          </p:blipFill>
          <p:spPr bwMode="auto">
            <a:xfrm>
              <a:off x="4380856" y="2130640"/>
              <a:ext cx="3726773" cy="2929632"/>
            </a:xfrm>
            <a:prstGeom prst="rect">
              <a:avLst/>
            </a:prstGeom>
            <a:noFill/>
          </p:spPr>
        </p:pic>
        <p:sp>
          <p:nvSpPr>
            <p:cNvPr id="16" name="円/楕円 15"/>
            <p:cNvSpPr/>
            <p:nvPr/>
          </p:nvSpPr>
          <p:spPr>
            <a:xfrm>
              <a:off x="4793941" y="2343706"/>
              <a:ext cx="674704" cy="648070"/>
            </a:xfrm>
            <a:prstGeom prst="ellipse">
              <a:avLst/>
            </a:prstGeom>
            <a:solidFill>
              <a:srgbClr val="F2F2F2">
                <a:alpha val="50196"/>
              </a:srgbClr>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6544323" y="3712346"/>
              <a:ext cx="674704" cy="648070"/>
            </a:xfrm>
            <a:prstGeom prst="ellipse">
              <a:avLst/>
            </a:prstGeom>
            <a:solidFill>
              <a:srgbClr val="F2F2F2">
                <a:alpha val="50196"/>
              </a:srgbClr>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テキスト ボックス 18"/>
          <p:cNvSpPr txBox="1"/>
          <p:nvPr/>
        </p:nvSpPr>
        <p:spPr>
          <a:xfrm>
            <a:off x="307265" y="1512850"/>
            <a:ext cx="2558092" cy="369332"/>
          </a:xfrm>
          <a:prstGeom prst="rect">
            <a:avLst/>
          </a:prstGeom>
          <a:noFill/>
        </p:spPr>
        <p:txBody>
          <a:bodyPr wrap="square" rtlCol="0">
            <a:spAutoFit/>
          </a:bodyPr>
          <a:lstStyle/>
          <a:p>
            <a:pPr algn="ctr"/>
            <a:r>
              <a:rPr kumimoji="1" lang="ja-JP" altLang="en-US" dirty="0" smtClean="0"/>
              <a:t>高高度で波の減衰</a:t>
            </a:r>
            <a:endParaRPr kumimoji="1" lang="ja-JP" altLang="en-US" dirty="0"/>
          </a:p>
        </p:txBody>
      </p:sp>
      <p:cxnSp>
        <p:nvCxnSpPr>
          <p:cNvPr id="21" name="直線矢印コネクタ 20"/>
          <p:cNvCxnSpPr/>
          <p:nvPr/>
        </p:nvCxnSpPr>
        <p:spPr>
          <a:xfrm rot="16200000" flipH="1">
            <a:off x="1045701" y="2103120"/>
            <a:ext cx="676656" cy="2011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27000" y="5909269"/>
            <a:ext cx="4910665" cy="923330"/>
          </a:xfrm>
          <a:prstGeom prst="rect">
            <a:avLst/>
          </a:prstGeom>
          <a:noFill/>
        </p:spPr>
        <p:txBody>
          <a:bodyPr wrap="square" rtlCol="0">
            <a:spAutoFit/>
          </a:bodyPr>
          <a:lstStyle/>
          <a:p>
            <a:r>
              <a:rPr kumimoji="1" lang="ja-JP" altLang="en-US" dirty="0" smtClean="0"/>
              <a:t>・波の位相速度と平均東西風速が一致する</a:t>
            </a:r>
            <a:endParaRPr kumimoji="1" lang="en-US" altLang="ja-JP" dirty="0" smtClean="0"/>
          </a:p>
          <a:p>
            <a:r>
              <a:rPr lang="ja-JP" altLang="en-US" dirty="0" smtClean="0"/>
              <a:t>　</a:t>
            </a:r>
            <a:r>
              <a:rPr kumimoji="1" lang="ja-JP" altLang="en-US" dirty="0" smtClean="0"/>
              <a:t>高度では、波が吸収される</a:t>
            </a:r>
            <a:endParaRPr kumimoji="1" lang="en-US" altLang="ja-JP" dirty="0" smtClean="0"/>
          </a:p>
          <a:p>
            <a:r>
              <a:rPr lang="ja-JP" altLang="en-US" dirty="0" smtClean="0"/>
              <a:t>・大気に波動の運動量が渡される→</a:t>
            </a:r>
            <a:r>
              <a:rPr lang="en-US" altLang="ja-JP" dirty="0" smtClean="0">
                <a:solidFill>
                  <a:srgbClr val="FF0000"/>
                </a:solidFill>
              </a:rPr>
              <a:t>QBO</a:t>
            </a:r>
            <a:r>
              <a:rPr lang="ja-JP" altLang="en-US" dirty="0" smtClean="0">
                <a:solidFill>
                  <a:srgbClr val="FF0000"/>
                </a:solidFill>
              </a:rPr>
              <a:t>の成因</a:t>
            </a:r>
            <a:endParaRPr kumimoji="1" lang="ja-JP" altLang="en-US" dirty="0">
              <a:solidFill>
                <a:srgbClr val="FF0000"/>
              </a:solidFill>
            </a:endParaRPr>
          </a:p>
        </p:txBody>
      </p:sp>
      <p:cxnSp>
        <p:nvCxnSpPr>
          <p:cNvPr id="23" name="直線矢印コネクタ 22"/>
          <p:cNvCxnSpPr/>
          <p:nvPr/>
        </p:nvCxnSpPr>
        <p:spPr>
          <a:xfrm rot="5400000" flipH="1" flipV="1">
            <a:off x="2149462" y="5127124"/>
            <a:ext cx="1166617" cy="4114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スライド番号プレースホルダ 1"/>
          <p:cNvSpPr>
            <a:spLocks noGrp="1"/>
          </p:cNvSpPr>
          <p:nvPr>
            <p:ph type="sldNum" sz="quarter" idx="12"/>
          </p:nvPr>
        </p:nvSpPr>
        <p:spPr/>
        <p:txBody>
          <a:bodyPr/>
          <a:lstStyle/>
          <a:p>
            <a:fld id="{9163F299-54B5-4040-A42A-C2311B63FC6C}" type="slidenum">
              <a:rPr kumimoji="1" lang="ja-JP" altLang="en-US" smtClean="0"/>
              <a:pPr/>
              <a:t>35</a:t>
            </a:fld>
            <a:endParaRPr kumimoji="1" lang="ja-JP" altLang="en-US"/>
          </a:p>
        </p:txBody>
      </p:sp>
      <p:sp>
        <p:nvSpPr>
          <p:cNvPr id="39" name="テキスト ボックス 38"/>
          <p:cNvSpPr txBox="1"/>
          <p:nvPr/>
        </p:nvSpPr>
        <p:spPr>
          <a:xfrm>
            <a:off x="228107" y="186431"/>
            <a:ext cx="4699493" cy="461665"/>
          </a:xfrm>
          <a:prstGeom prst="rect">
            <a:avLst/>
          </a:prstGeom>
          <a:solidFill>
            <a:srgbClr val="FFFFFF"/>
          </a:solidFill>
          <a:ln>
            <a:noFill/>
          </a:ln>
          <a:effectLst/>
        </p:spPr>
        <p:txBody>
          <a:bodyPr wrap="square" rtlCol="0">
            <a:spAutoFit/>
          </a:bodyPr>
          <a:lstStyle/>
          <a:p>
            <a:pPr algn="ctr"/>
            <a:r>
              <a:rPr kumimoji="1" lang="ja-JP" altLang="en-US" sz="2400" dirty="0" smtClean="0"/>
              <a:t>臨界高度による大気波動の吸収</a:t>
            </a:r>
            <a:endParaRPr kumimoji="1" lang="ja-JP" altLang="en-US" sz="2400" dirty="0"/>
          </a:p>
        </p:txBody>
      </p:sp>
      <p:pic>
        <p:nvPicPr>
          <p:cNvPr id="25" name="Picture 2" descr="C:\work\Tasks\jsps\海外\申請内容\Figure\図3_2.png"/>
          <p:cNvPicPr>
            <a:picLocks noChangeAspect="1" noChangeArrowheads="1"/>
          </p:cNvPicPr>
          <p:nvPr/>
        </p:nvPicPr>
        <p:blipFill>
          <a:blip r:embed="rId2" cstate="print"/>
          <a:srcRect/>
          <a:stretch>
            <a:fillRect/>
          </a:stretch>
        </p:blipFill>
        <p:spPr bwMode="auto">
          <a:xfrm>
            <a:off x="5854043" y="128824"/>
            <a:ext cx="2461050" cy="6729176"/>
          </a:xfrm>
          <a:prstGeom prst="rect">
            <a:avLst/>
          </a:prstGeom>
          <a:noFill/>
        </p:spPr>
      </p:pic>
      <p:sp>
        <p:nvSpPr>
          <p:cNvPr id="7" name="テキスト ボックス 6"/>
          <p:cNvSpPr txBox="1"/>
          <p:nvPr/>
        </p:nvSpPr>
        <p:spPr>
          <a:xfrm>
            <a:off x="2095938" y="2259551"/>
            <a:ext cx="701336" cy="369332"/>
          </a:xfrm>
          <a:prstGeom prst="rect">
            <a:avLst/>
          </a:prstGeom>
          <a:noFill/>
        </p:spPr>
        <p:txBody>
          <a:bodyPr wrap="square" rtlCol="0">
            <a:spAutoFit/>
          </a:bodyPr>
          <a:lstStyle/>
          <a:p>
            <a:pPr algn="ctr"/>
            <a:r>
              <a:rPr kumimoji="1" lang="ja-JP" altLang="en-US" dirty="0" smtClean="0"/>
              <a:t>高度</a:t>
            </a:r>
            <a:endParaRPr kumimoji="1" lang="ja-JP" altLang="en-US" dirty="0"/>
          </a:p>
        </p:txBody>
      </p:sp>
      <p:sp>
        <p:nvSpPr>
          <p:cNvPr id="10" name="テキスト ボックス 9"/>
          <p:cNvSpPr txBox="1"/>
          <p:nvPr/>
        </p:nvSpPr>
        <p:spPr>
          <a:xfrm>
            <a:off x="3312268" y="4634151"/>
            <a:ext cx="1162975" cy="369332"/>
          </a:xfrm>
          <a:prstGeom prst="rect">
            <a:avLst/>
          </a:prstGeom>
          <a:noFill/>
        </p:spPr>
        <p:txBody>
          <a:bodyPr wrap="square" rtlCol="0">
            <a:spAutoFit/>
          </a:bodyPr>
          <a:lstStyle/>
          <a:p>
            <a:pPr algn="ctr"/>
            <a:r>
              <a:rPr kumimoji="1" lang="ja-JP" altLang="en-US" dirty="0" smtClean="0"/>
              <a:t>重力波</a:t>
            </a:r>
            <a:endParaRPr kumimoji="1" lang="ja-JP" altLang="en-US" dirty="0"/>
          </a:p>
        </p:txBody>
      </p:sp>
      <p:sp>
        <p:nvSpPr>
          <p:cNvPr id="11" name="テキスト ボックス 10"/>
          <p:cNvSpPr txBox="1"/>
          <p:nvPr/>
        </p:nvSpPr>
        <p:spPr>
          <a:xfrm>
            <a:off x="2228304" y="5405596"/>
            <a:ext cx="328474" cy="369332"/>
          </a:xfrm>
          <a:prstGeom prst="rect">
            <a:avLst/>
          </a:prstGeom>
          <a:noFill/>
        </p:spPr>
        <p:txBody>
          <a:bodyPr wrap="square" rtlCol="0">
            <a:spAutoFit/>
          </a:bodyPr>
          <a:lstStyle/>
          <a:p>
            <a:pPr algn="ctr"/>
            <a:r>
              <a:rPr kumimoji="1" lang="en-US" altLang="ja-JP" dirty="0" smtClean="0"/>
              <a:t>0</a:t>
            </a:r>
            <a:endParaRPr kumimoji="1" lang="ja-JP" altLang="en-US" dirty="0"/>
          </a:p>
        </p:txBody>
      </p:sp>
      <p:sp>
        <p:nvSpPr>
          <p:cNvPr id="28" name="テキスト ボックス 27"/>
          <p:cNvSpPr txBox="1"/>
          <p:nvPr/>
        </p:nvSpPr>
        <p:spPr>
          <a:xfrm>
            <a:off x="3000661" y="2183913"/>
            <a:ext cx="1686758" cy="369332"/>
          </a:xfrm>
          <a:prstGeom prst="rect">
            <a:avLst/>
          </a:prstGeom>
          <a:noFill/>
        </p:spPr>
        <p:txBody>
          <a:bodyPr wrap="square" rtlCol="0">
            <a:spAutoFit/>
          </a:bodyPr>
          <a:lstStyle/>
          <a:p>
            <a:r>
              <a:rPr kumimoji="1" lang="ja-JP" altLang="en-US" dirty="0" smtClean="0"/>
              <a:t>平均東西風速</a:t>
            </a:r>
            <a:endParaRPr kumimoji="1" lang="ja-JP" altLang="en-US" dirty="0"/>
          </a:p>
        </p:txBody>
      </p:sp>
      <p:cxnSp>
        <p:nvCxnSpPr>
          <p:cNvPr id="33" name="直線コネクタ 32"/>
          <p:cNvCxnSpPr/>
          <p:nvPr/>
        </p:nvCxnSpPr>
        <p:spPr>
          <a:xfrm rot="16200000" flipH="1">
            <a:off x="2247072" y="3515868"/>
            <a:ext cx="6199632" cy="9144"/>
          </a:xfrm>
          <a:prstGeom prst="line">
            <a:avLst/>
          </a:prstGeom>
          <a:ln w="76200">
            <a:prstDash val="sysDot"/>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2874501" y="5312664"/>
            <a:ext cx="1975104" cy="584775"/>
          </a:xfrm>
          <a:prstGeom prst="rect">
            <a:avLst/>
          </a:prstGeom>
          <a:noFill/>
        </p:spPr>
        <p:txBody>
          <a:bodyPr wrap="square" rtlCol="0">
            <a:spAutoFit/>
          </a:bodyPr>
          <a:lstStyle/>
          <a:p>
            <a:r>
              <a:rPr kumimoji="1" lang="ja-JP" altLang="en-US" sz="1600" dirty="0" smtClean="0"/>
              <a:t>東西方向の波の</a:t>
            </a:r>
            <a:endParaRPr kumimoji="1" lang="en-US" altLang="ja-JP" sz="1600" dirty="0" smtClean="0"/>
          </a:p>
          <a:p>
            <a:r>
              <a:rPr kumimoji="1" lang="ja-JP" altLang="en-US" sz="1600" dirty="0" smtClean="0"/>
              <a:t>位相速度・群速度</a:t>
            </a:r>
            <a:endParaRPr kumimoji="1" lang="ja-JP" altLang="en-US" sz="1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36</a:t>
            </a:fld>
            <a:endParaRPr kumimoji="1" lang="ja-JP" altLang="en-US"/>
          </a:p>
        </p:txBody>
      </p:sp>
      <p:sp>
        <p:nvSpPr>
          <p:cNvPr id="3" name="テキスト ボックス 2"/>
          <p:cNvSpPr txBox="1"/>
          <p:nvPr/>
        </p:nvSpPr>
        <p:spPr>
          <a:xfrm>
            <a:off x="1295906" y="94626"/>
            <a:ext cx="6535768" cy="584775"/>
          </a:xfrm>
          <a:prstGeom prst="rect">
            <a:avLst/>
          </a:prstGeom>
          <a:noFill/>
        </p:spPr>
        <p:txBody>
          <a:bodyPr wrap="square" rtlCol="0">
            <a:spAutoFit/>
          </a:bodyPr>
          <a:lstStyle/>
          <a:p>
            <a:pPr algn="ctr"/>
            <a:r>
              <a:rPr kumimoji="1" lang="ja-JP" altLang="en-US" sz="3200" dirty="0" smtClean="0"/>
              <a:t>金星大気での波動の鉛直伝搬性</a:t>
            </a:r>
            <a:endParaRPr kumimoji="1" lang="ja-JP" altLang="en-US" sz="3200" dirty="0"/>
          </a:p>
        </p:txBody>
      </p:sp>
      <p:sp>
        <p:nvSpPr>
          <p:cNvPr id="4" name="テキスト ボックス 3"/>
          <p:cNvSpPr txBox="1"/>
          <p:nvPr/>
        </p:nvSpPr>
        <p:spPr>
          <a:xfrm>
            <a:off x="269937" y="1454272"/>
            <a:ext cx="8525436" cy="2308324"/>
          </a:xfrm>
          <a:prstGeom prst="rect">
            <a:avLst/>
          </a:prstGeom>
          <a:noFill/>
        </p:spPr>
        <p:txBody>
          <a:bodyPr wrap="square" rtlCol="0">
            <a:spAutoFit/>
          </a:bodyPr>
          <a:lstStyle/>
          <a:p>
            <a:r>
              <a:rPr kumimoji="1" lang="ja-JP" altLang="en-US" dirty="0" smtClean="0">
                <a:solidFill>
                  <a:srgbClr val="00B0F0"/>
                </a:solidFill>
              </a:rPr>
              <a:t>地球成層圏</a:t>
            </a:r>
            <a:r>
              <a:rPr kumimoji="1" lang="ja-JP" altLang="en-US" dirty="0" smtClean="0"/>
              <a:t>との違い：</a:t>
            </a:r>
            <a:endParaRPr kumimoji="1" lang="en-US" altLang="ja-JP" dirty="0" smtClean="0"/>
          </a:p>
          <a:p>
            <a:r>
              <a:rPr kumimoji="1" lang="ja-JP" altLang="en-US" dirty="0" smtClean="0"/>
              <a:t>雲層上層では放射による</a:t>
            </a:r>
            <a:r>
              <a:rPr lang="ja-JP" altLang="en-US" dirty="0" smtClean="0"/>
              <a:t>強い</a:t>
            </a:r>
            <a:r>
              <a:rPr kumimoji="1" lang="ja-JP" altLang="en-US" dirty="0" smtClean="0"/>
              <a:t>ダンピングが働く </a:t>
            </a:r>
            <a:r>
              <a:rPr kumimoji="1" lang="en-US" altLang="ja-JP" dirty="0" smtClean="0"/>
              <a:t>(</a:t>
            </a:r>
            <a:r>
              <a:rPr kumimoji="1" lang="ja-JP" altLang="en-US" dirty="0" smtClean="0"/>
              <a:t>←</a:t>
            </a:r>
            <a:r>
              <a:rPr lang="ja-JP" altLang="en-US" dirty="0" smtClean="0"/>
              <a:t>波動による</a:t>
            </a:r>
            <a:r>
              <a:rPr kumimoji="1" lang="ja-JP" altLang="en-US" dirty="0" smtClean="0"/>
              <a:t>擾乱</a:t>
            </a:r>
            <a:r>
              <a:rPr lang="ja-JP" altLang="en-US" dirty="0" smtClean="0"/>
              <a:t>が</a:t>
            </a:r>
            <a:r>
              <a:rPr kumimoji="1" lang="ja-JP" altLang="en-US" dirty="0" smtClean="0"/>
              <a:t>減衰しやすい</a:t>
            </a:r>
            <a:r>
              <a:rPr kumimoji="1" lang="en-US" altLang="ja-JP" dirty="0" smtClean="0"/>
              <a:t>)</a:t>
            </a:r>
          </a:p>
          <a:p>
            <a:r>
              <a:rPr lang="ja-JP" altLang="en-US" dirty="0" smtClean="0"/>
              <a:t>　</a:t>
            </a:r>
            <a:r>
              <a:rPr lang="en-US" altLang="ja-JP" dirty="0" smtClean="0"/>
              <a:t>- </a:t>
            </a:r>
            <a:r>
              <a:rPr lang="ja-JP" altLang="en-US" dirty="0" smtClean="0"/>
              <a:t>ニュートン冷却係数 </a:t>
            </a:r>
            <a:r>
              <a:rPr lang="en-US" altLang="ja-JP" dirty="0" smtClean="0"/>
              <a:t>(</a:t>
            </a:r>
            <a:r>
              <a:rPr lang="ja-JP" altLang="en-US" dirty="0" smtClean="0"/>
              <a:t>減衰の時定数</a:t>
            </a:r>
            <a:r>
              <a:rPr lang="en-US" altLang="ja-JP" dirty="0" smtClean="0"/>
              <a:t>)</a:t>
            </a:r>
          </a:p>
          <a:p>
            <a:r>
              <a:rPr lang="ja-JP" altLang="en-US" dirty="0" smtClean="0"/>
              <a:t>　　</a:t>
            </a:r>
            <a:r>
              <a:rPr lang="ja-JP" altLang="en-US" dirty="0" smtClean="0">
                <a:solidFill>
                  <a:srgbClr val="FF0000"/>
                </a:solidFill>
              </a:rPr>
              <a:t>高度</a:t>
            </a:r>
            <a:r>
              <a:rPr lang="en-US" altLang="ja-JP" dirty="0" smtClean="0">
                <a:solidFill>
                  <a:srgbClr val="FF0000"/>
                </a:solidFill>
              </a:rPr>
              <a:t>60km: 20</a:t>
            </a:r>
            <a:r>
              <a:rPr lang="ja-JP" altLang="en-US" dirty="0" smtClean="0">
                <a:solidFill>
                  <a:srgbClr val="FF0000"/>
                </a:solidFill>
              </a:rPr>
              <a:t>日</a:t>
            </a:r>
            <a:endParaRPr lang="en-US" altLang="ja-JP" dirty="0" smtClean="0">
              <a:solidFill>
                <a:srgbClr val="FF0000"/>
              </a:solidFill>
            </a:endParaRPr>
          </a:p>
          <a:p>
            <a:r>
              <a:rPr kumimoji="1" lang="ja-JP" altLang="en-US" dirty="0" smtClean="0">
                <a:solidFill>
                  <a:srgbClr val="FF0000"/>
                </a:solidFill>
              </a:rPr>
              <a:t>　　高度</a:t>
            </a:r>
            <a:r>
              <a:rPr kumimoji="1" lang="en-US" altLang="ja-JP" dirty="0" smtClean="0">
                <a:solidFill>
                  <a:srgbClr val="FF0000"/>
                </a:solidFill>
              </a:rPr>
              <a:t>70km: 8</a:t>
            </a:r>
            <a:r>
              <a:rPr kumimoji="1" lang="ja-JP" altLang="en-US" dirty="0" smtClean="0">
                <a:solidFill>
                  <a:srgbClr val="FF0000"/>
                </a:solidFill>
              </a:rPr>
              <a:t>日   </a:t>
            </a:r>
            <a:r>
              <a:rPr kumimoji="1" lang="en-US" altLang="ja-JP" sz="1400" dirty="0" smtClean="0"/>
              <a:t>[Crisp, 1988]</a:t>
            </a:r>
            <a:endParaRPr kumimoji="1" lang="en-US" altLang="ja-JP" dirty="0" smtClean="0"/>
          </a:p>
          <a:p>
            <a:endParaRPr lang="en-US" altLang="ja-JP" dirty="0" smtClean="0"/>
          </a:p>
          <a:p>
            <a:r>
              <a:rPr kumimoji="1" lang="ja-JP" altLang="en-US" dirty="0" smtClean="0"/>
              <a:t>・波の鉛直伝搬がゆっくりであれば、波が上方に伝搬する前に十分減衰する可能性</a:t>
            </a:r>
            <a:endParaRPr kumimoji="1" lang="en-US" altLang="ja-JP" dirty="0" smtClean="0"/>
          </a:p>
          <a:p>
            <a:r>
              <a:rPr lang="ja-JP" altLang="en-US" dirty="0" smtClean="0"/>
              <a:t>・波の鉛直伝搬速度</a:t>
            </a:r>
            <a:r>
              <a:rPr lang="en-US" altLang="ja-JP" i="1" dirty="0" err="1" smtClean="0">
                <a:latin typeface="Times New Roman" pitchFamily="18" charset="0"/>
                <a:cs typeface="Times New Roman" pitchFamily="18" charset="0"/>
              </a:rPr>
              <a:t>C</a:t>
            </a:r>
            <a:r>
              <a:rPr lang="en-US" altLang="ja-JP" i="1" baseline="-25000" dirty="0" err="1" smtClean="0">
                <a:latin typeface="Times New Roman" pitchFamily="18" charset="0"/>
                <a:cs typeface="Times New Roman" pitchFamily="18" charset="0"/>
              </a:rPr>
              <a:t>Gz</a:t>
            </a:r>
            <a:r>
              <a:rPr lang="ja-JP" altLang="en-US" dirty="0" smtClean="0"/>
              <a:t>はおおよそ実質水平位相速度</a:t>
            </a:r>
            <a:r>
              <a:rPr lang="en-US" altLang="ja-JP" i="1" dirty="0" smtClean="0">
                <a:latin typeface="Times New Roman" pitchFamily="18" charset="0"/>
                <a:cs typeface="Times New Roman" pitchFamily="18" charset="0"/>
              </a:rPr>
              <a:t>c</a:t>
            </a:r>
            <a:r>
              <a:rPr lang="en-US" altLang="ja-JP" dirty="0" smtClean="0">
                <a:latin typeface="Times New Roman" pitchFamily="18" charset="0"/>
                <a:cs typeface="Times New Roman" pitchFamily="18" charset="0"/>
              </a:rPr>
              <a:t>*=(</a:t>
            </a:r>
            <a:r>
              <a:rPr lang="en-US" altLang="ja-JP" i="1" dirty="0" smtClean="0">
                <a:latin typeface="Times New Roman" pitchFamily="18" charset="0"/>
                <a:cs typeface="Times New Roman" pitchFamily="18" charset="0"/>
              </a:rPr>
              <a:t>c</a:t>
            </a:r>
            <a:r>
              <a:rPr lang="en-US" altLang="ja-JP" dirty="0" smtClean="0">
                <a:latin typeface="Times New Roman" pitchFamily="18" charset="0"/>
                <a:cs typeface="Times New Roman" pitchFamily="18" charset="0"/>
              </a:rPr>
              <a:t> – </a:t>
            </a:r>
            <a:r>
              <a:rPr lang="en-US" altLang="ja-JP" i="1" dirty="0" smtClean="0">
                <a:latin typeface="Times New Roman" pitchFamily="18" charset="0"/>
                <a:cs typeface="Times New Roman" pitchFamily="18" charset="0"/>
              </a:rPr>
              <a:t>U</a:t>
            </a:r>
            <a:r>
              <a:rPr lang="en-US" altLang="ja-JP" i="1" baseline="-25000" dirty="0" smtClean="0">
                <a:latin typeface="Times New Roman" pitchFamily="18" charset="0"/>
                <a:cs typeface="Times New Roman" pitchFamily="18" charset="0"/>
              </a:rPr>
              <a:t>0</a:t>
            </a:r>
            <a:r>
              <a:rPr lang="en-US" altLang="ja-JP" dirty="0" smtClean="0">
                <a:latin typeface="Times New Roman" pitchFamily="18" charset="0"/>
                <a:cs typeface="Times New Roman" pitchFamily="18" charset="0"/>
              </a:rPr>
              <a:t>)</a:t>
            </a:r>
            <a:r>
              <a:rPr lang="ja-JP" altLang="en-US" dirty="0" smtClean="0"/>
              <a:t>の</a:t>
            </a:r>
            <a:r>
              <a:rPr lang="en-US" altLang="ja-JP" dirty="0" smtClean="0"/>
              <a:t>2</a:t>
            </a:r>
            <a:r>
              <a:rPr lang="ja-JP" altLang="en-US" dirty="0" smtClean="0"/>
              <a:t>乗に比例</a:t>
            </a:r>
            <a:endParaRPr lang="en-US" altLang="ja-JP" dirty="0" smtClean="0"/>
          </a:p>
        </p:txBody>
      </p:sp>
      <p:graphicFrame>
        <p:nvGraphicFramePr>
          <p:cNvPr id="5" name="オブジェクト 4"/>
          <p:cNvGraphicFramePr>
            <a:graphicFrameLocks noChangeAspect="1"/>
          </p:cNvGraphicFramePr>
          <p:nvPr/>
        </p:nvGraphicFramePr>
        <p:xfrm>
          <a:off x="1969918" y="3762899"/>
          <a:ext cx="2351088" cy="831850"/>
        </p:xfrm>
        <a:graphic>
          <a:graphicData uri="http://schemas.openxmlformats.org/presentationml/2006/ole">
            <mc:AlternateContent xmlns:mc="http://schemas.openxmlformats.org/markup-compatibility/2006">
              <mc:Choice xmlns:v="urn:schemas-microsoft-com:vml" Requires="v">
                <p:oleObj spid="_x0000_s15366" name="数式" r:id="rId3" imgW="1434960" imgH="507960" progId="Equation.3">
                  <p:embed/>
                </p:oleObj>
              </mc:Choice>
              <mc:Fallback>
                <p:oleObj name="数式" r:id="rId3" imgW="1434960" imgH="5079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9918" y="3762899"/>
                        <a:ext cx="2351088"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3" name="Object 3"/>
          <p:cNvGraphicFramePr>
            <a:graphicFrameLocks noChangeAspect="1"/>
          </p:cNvGraphicFramePr>
          <p:nvPr/>
        </p:nvGraphicFramePr>
        <p:xfrm>
          <a:off x="2359976" y="4797949"/>
          <a:ext cx="1500187" cy="644525"/>
        </p:xfrm>
        <a:graphic>
          <a:graphicData uri="http://schemas.openxmlformats.org/presentationml/2006/ole">
            <mc:AlternateContent xmlns:mc="http://schemas.openxmlformats.org/markup-compatibility/2006">
              <mc:Choice xmlns:v="urn:schemas-microsoft-com:vml" Requires="v">
                <p:oleObj spid="_x0000_s15367" name="数式" r:id="rId5" imgW="914400" imgH="393480" progId="Equation.3">
                  <p:embed/>
                </p:oleObj>
              </mc:Choice>
              <mc:Fallback>
                <p:oleObj name="数式" r:id="rId5" imgW="91440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9976" y="4797949"/>
                        <a:ext cx="1500187"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正方形/長方形 6"/>
          <p:cNvSpPr/>
          <p:nvPr/>
        </p:nvSpPr>
        <p:spPr>
          <a:xfrm>
            <a:off x="374532" y="5906870"/>
            <a:ext cx="8274422" cy="646331"/>
          </a:xfrm>
          <a:prstGeom prst="rect">
            <a:avLst/>
          </a:prstGeom>
        </p:spPr>
        <p:txBody>
          <a:bodyPr wrap="square">
            <a:spAutoFit/>
          </a:bodyPr>
          <a:lstStyle/>
          <a:p>
            <a:r>
              <a:rPr lang="ja-JP" altLang="en-US" dirty="0" smtClean="0"/>
              <a:t>→　スーパーローテーションの長周期変動に伴って波の実質位相速度が変化すると</a:t>
            </a:r>
            <a:endParaRPr lang="en-US" altLang="ja-JP" dirty="0" smtClean="0"/>
          </a:p>
          <a:p>
            <a:r>
              <a:rPr lang="ja-JP" altLang="en-US" dirty="0" smtClean="0"/>
              <a:t>　　上方伝搬可能な波の種類が変化しうる</a:t>
            </a:r>
            <a:endParaRPr lang="ja-JP" altLang="en-US" dirty="0"/>
          </a:p>
        </p:txBody>
      </p:sp>
      <p:graphicFrame>
        <p:nvGraphicFramePr>
          <p:cNvPr id="8" name="オブジェクト 7"/>
          <p:cNvGraphicFramePr>
            <a:graphicFrameLocks noChangeAspect="1"/>
          </p:cNvGraphicFramePr>
          <p:nvPr/>
        </p:nvGraphicFramePr>
        <p:xfrm>
          <a:off x="5246144" y="3893634"/>
          <a:ext cx="964973" cy="365125"/>
        </p:xfrm>
        <a:graphic>
          <a:graphicData uri="http://schemas.openxmlformats.org/presentationml/2006/ole">
            <mc:AlternateContent xmlns:mc="http://schemas.openxmlformats.org/markup-compatibility/2006">
              <mc:Choice xmlns:v="urn:schemas-microsoft-com:vml" Requires="v">
                <p:oleObj spid="_x0000_s15368" name="数式" r:id="rId7" imgW="469800" imgH="177480" progId="Equation.3">
                  <p:embed/>
                </p:oleObj>
              </mc:Choice>
              <mc:Fallback>
                <p:oleObj name="数式" r:id="rId7" imgW="469800" imgH="177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6144" y="3893634"/>
                        <a:ext cx="964973"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テキスト ボックス 8"/>
          <p:cNvSpPr txBox="1"/>
          <p:nvPr/>
        </p:nvSpPr>
        <p:spPr>
          <a:xfrm>
            <a:off x="6414545" y="3901042"/>
            <a:ext cx="1323975" cy="369332"/>
          </a:xfrm>
          <a:prstGeom prst="rect">
            <a:avLst/>
          </a:prstGeom>
          <a:noFill/>
        </p:spPr>
        <p:txBody>
          <a:bodyPr wrap="square" rtlCol="0">
            <a:spAutoFit/>
          </a:bodyPr>
          <a:lstStyle/>
          <a:p>
            <a:r>
              <a:rPr kumimoji="1" lang="ja-JP" altLang="en-US" dirty="0" smtClean="0"/>
              <a:t>である</a:t>
            </a:r>
            <a:r>
              <a:rPr lang="ja-JP" altLang="en-US" dirty="0" smtClean="0"/>
              <a:t>場合</a:t>
            </a:r>
            <a:endParaRPr kumimoji="1" lang="ja-JP" altLang="en-US" dirty="0"/>
          </a:p>
        </p:txBody>
      </p:sp>
      <p:sp>
        <p:nvSpPr>
          <p:cNvPr id="10" name="テキスト ボックス 9"/>
          <p:cNvSpPr txBox="1"/>
          <p:nvPr/>
        </p:nvSpPr>
        <p:spPr>
          <a:xfrm>
            <a:off x="5181588" y="4411155"/>
            <a:ext cx="2768600" cy="1384995"/>
          </a:xfrm>
          <a:prstGeom prst="rect">
            <a:avLst/>
          </a:prstGeom>
          <a:noFill/>
          <a:ln>
            <a:solidFill>
              <a:srgbClr val="00B0F0"/>
            </a:solidFill>
          </a:ln>
        </p:spPr>
        <p:txBody>
          <a:bodyPr wrap="square" rtlCol="0">
            <a:spAutoFit/>
          </a:bodyPr>
          <a:lstStyle/>
          <a:p>
            <a:r>
              <a:rPr kumimoji="1" lang="en-US" altLang="ja-JP" sz="1400" i="1" dirty="0" smtClean="0"/>
              <a:t>N</a:t>
            </a:r>
            <a:r>
              <a:rPr kumimoji="1" lang="en-US" altLang="ja-JP" sz="1400" dirty="0" smtClean="0"/>
              <a:t>: </a:t>
            </a:r>
            <a:r>
              <a:rPr lang="ja-JP" altLang="en-US" sz="1400" dirty="0" smtClean="0"/>
              <a:t>ブラント・バイサラ振動数</a:t>
            </a:r>
            <a:endParaRPr lang="en-US" altLang="ja-JP" sz="1400" dirty="0" smtClean="0"/>
          </a:p>
          <a:p>
            <a:r>
              <a:rPr lang="en-US" altLang="ja-JP" sz="1400" i="1" dirty="0" smtClean="0"/>
              <a:t>k</a:t>
            </a:r>
            <a:r>
              <a:rPr lang="en-US" altLang="ja-JP" sz="1400" dirty="0" smtClean="0"/>
              <a:t> : </a:t>
            </a:r>
            <a:r>
              <a:rPr lang="ja-JP" altLang="en-US" sz="1400" dirty="0" smtClean="0"/>
              <a:t>水平波数  ～</a:t>
            </a:r>
            <a:r>
              <a:rPr lang="en-US" altLang="ja-JP" sz="1400" dirty="0" smtClean="0"/>
              <a:t>1/(2π*6110 km)</a:t>
            </a:r>
          </a:p>
          <a:p>
            <a:r>
              <a:rPr lang="en-US" altLang="ja-JP" sz="1400" i="1" dirty="0" smtClean="0"/>
              <a:t>m</a:t>
            </a:r>
            <a:r>
              <a:rPr lang="en-US" altLang="ja-JP" sz="1400" dirty="0" smtClean="0"/>
              <a:t>: </a:t>
            </a:r>
            <a:r>
              <a:rPr lang="ja-JP" altLang="en-US" sz="1400" dirty="0" smtClean="0"/>
              <a:t>鉛直波数 ～</a:t>
            </a:r>
            <a:r>
              <a:rPr lang="en-US" altLang="ja-JP" sz="1400" dirty="0" smtClean="0"/>
              <a:t>1/(10 km)</a:t>
            </a:r>
          </a:p>
          <a:p>
            <a:r>
              <a:rPr kumimoji="1" lang="en-US" altLang="ja-JP" sz="1400" i="1" dirty="0" smtClean="0"/>
              <a:t>σ</a:t>
            </a:r>
            <a:r>
              <a:rPr kumimoji="1" lang="en-US" altLang="ja-JP" sz="1400" dirty="0" smtClean="0"/>
              <a:t>: </a:t>
            </a:r>
            <a:r>
              <a:rPr kumimoji="1" lang="ja-JP" altLang="en-US" sz="1400" dirty="0" smtClean="0"/>
              <a:t>振動数</a:t>
            </a:r>
            <a:endParaRPr kumimoji="1" lang="en-US" altLang="ja-JP" sz="1400" dirty="0" smtClean="0"/>
          </a:p>
          <a:p>
            <a:r>
              <a:rPr lang="en-US" altLang="ja-JP" sz="1400" i="1" dirty="0" smtClean="0"/>
              <a:t>c</a:t>
            </a:r>
            <a:r>
              <a:rPr lang="en-US" altLang="ja-JP" sz="1400" dirty="0" smtClean="0"/>
              <a:t>: </a:t>
            </a:r>
            <a:r>
              <a:rPr lang="ja-JP" altLang="en-US" sz="1400" dirty="0" smtClean="0"/>
              <a:t>波の位相速度</a:t>
            </a:r>
            <a:r>
              <a:rPr lang="en-US" altLang="ja-JP" sz="1400" dirty="0" smtClean="0"/>
              <a:t>(</a:t>
            </a:r>
            <a:r>
              <a:rPr lang="ja-JP" altLang="en-US" sz="1400" dirty="0" smtClean="0"/>
              <a:t>対地速度</a:t>
            </a:r>
            <a:r>
              <a:rPr lang="en-US" altLang="ja-JP" sz="1400" dirty="0" smtClean="0"/>
              <a:t>)</a:t>
            </a:r>
            <a:endParaRPr lang="en-US" altLang="ja-JP" sz="1400" i="1" dirty="0" smtClean="0"/>
          </a:p>
          <a:p>
            <a:r>
              <a:rPr lang="en-US" altLang="ja-JP" sz="1400" i="1" dirty="0" smtClean="0"/>
              <a:t>U</a:t>
            </a:r>
            <a:r>
              <a:rPr lang="en-US" altLang="ja-JP" sz="1400" i="1" baseline="-25000" dirty="0" smtClean="0"/>
              <a:t>0</a:t>
            </a:r>
            <a:r>
              <a:rPr lang="en-US" altLang="ja-JP" sz="1400" dirty="0" smtClean="0"/>
              <a:t>: </a:t>
            </a:r>
            <a:r>
              <a:rPr lang="ja-JP" altLang="en-US" sz="1400" dirty="0" smtClean="0"/>
              <a:t>背景東西風速</a:t>
            </a:r>
            <a:endParaRPr kumimoji="1" lang="ja-JP" altLang="en-US" sz="1400" dirty="0"/>
          </a:p>
        </p:txBody>
      </p:sp>
      <p:cxnSp>
        <p:nvCxnSpPr>
          <p:cNvPr id="13" name="直線矢印コネクタ 12"/>
          <p:cNvCxnSpPr/>
          <p:nvPr/>
        </p:nvCxnSpPr>
        <p:spPr>
          <a:xfrm flipV="1">
            <a:off x="3082912" y="5244054"/>
            <a:ext cx="0" cy="35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752712" y="5596479"/>
            <a:ext cx="1659466" cy="276999"/>
          </a:xfrm>
          <a:prstGeom prst="rect">
            <a:avLst/>
          </a:prstGeom>
          <a:noFill/>
        </p:spPr>
        <p:txBody>
          <a:bodyPr wrap="square" rtlCol="0">
            <a:spAutoFit/>
          </a:bodyPr>
          <a:lstStyle/>
          <a:p>
            <a:r>
              <a:rPr kumimoji="1" lang="ja-JP" altLang="en-US" sz="1200" dirty="0" smtClean="0"/>
              <a:t>局所分散関係より</a:t>
            </a:r>
            <a:endParaRPr kumimoji="1" lang="ja-JP" altLang="en-US" sz="1200" dirty="0"/>
          </a:p>
        </p:txBody>
      </p:sp>
      <p:sp>
        <p:nvSpPr>
          <p:cNvPr id="15" name="テキスト ボックス 14"/>
          <p:cNvSpPr txBox="1"/>
          <p:nvPr/>
        </p:nvSpPr>
        <p:spPr>
          <a:xfrm>
            <a:off x="3733799" y="2413011"/>
            <a:ext cx="3454400" cy="369332"/>
          </a:xfrm>
          <a:prstGeom prst="rect">
            <a:avLst/>
          </a:prstGeom>
          <a:noFill/>
        </p:spPr>
        <p:txBody>
          <a:bodyPr wrap="square" rtlCol="0">
            <a:spAutoFit/>
          </a:bodyPr>
          <a:lstStyle/>
          <a:p>
            <a:pPr algn="ctr"/>
            <a:r>
              <a:rPr kumimoji="1" lang="ja-JP" altLang="en-US" dirty="0" smtClean="0">
                <a:solidFill>
                  <a:srgbClr val="00B0F0"/>
                </a:solidFill>
              </a:rPr>
              <a:t>⇔ 地球成層圏：</a:t>
            </a:r>
            <a:r>
              <a:rPr kumimoji="1" lang="en-US" altLang="ja-JP" dirty="0" smtClean="0">
                <a:solidFill>
                  <a:srgbClr val="00B0F0"/>
                </a:solidFill>
              </a:rPr>
              <a:t>&gt;20</a:t>
            </a:r>
            <a:r>
              <a:rPr kumimoji="1" lang="ja-JP" altLang="en-US" dirty="0" smtClean="0">
                <a:solidFill>
                  <a:srgbClr val="00B0F0"/>
                </a:solidFill>
              </a:rPr>
              <a:t>日</a:t>
            </a:r>
            <a:endParaRPr kumimoji="1" lang="ja-JP" altLang="en-US" dirty="0">
              <a:solidFill>
                <a:srgbClr val="00B0F0"/>
              </a:solidFill>
            </a:endParaRPr>
          </a:p>
        </p:txBody>
      </p:sp>
      <p:sp>
        <p:nvSpPr>
          <p:cNvPr id="20" name="テキスト ボックス 19"/>
          <p:cNvSpPr txBox="1"/>
          <p:nvPr/>
        </p:nvSpPr>
        <p:spPr>
          <a:xfrm>
            <a:off x="914407" y="694271"/>
            <a:ext cx="7323659" cy="646331"/>
          </a:xfrm>
          <a:prstGeom prst="rect">
            <a:avLst/>
          </a:prstGeom>
          <a:noFill/>
        </p:spPr>
        <p:txBody>
          <a:bodyPr wrap="square" rtlCol="0">
            <a:spAutoFit/>
          </a:bodyPr>
          <a:lstStyle/>
          <a:p>
            <a:r>
              <a:rPr lang="ja-JP" altLang="en-US" dirty="0" smtClean="0"/>
              <a:t>金星雲層高度</a:t>
            </a:r>
            <a:r>
              <a:rPr lang="en-US" altLang="ja-JP" dirty="0" smtClean="0"/>
              <a:t>(40-70 km)</a:t>
            </a:r>
            <a:r>
              <a:rPr lang="ja-JP" altLang="en-US" dirty="0" smtClean="0"/>
              <a:t>では基本的に風速は単調増加 </a:t>
            </a:r>
            <a:r>
              <a:rPr lang="en-US" altLang="ja-JP" dirty="0" smtClean="0"/>
              <a:t>(</a:t>
            </a:r>
            <a:r>
              <a:rPr lang="ja-JP" altLang="en-US" dirty="0" smtClean="0"/>
              <a:t>観測から</a:t>
            </a:r>
            <a:r>
              <a:rPr lang="en-US" altLang="ja-JP" dirty="0" smtClean="0"/>
              <a:t>)</a:t>
            </a:r>
          </a:p>
          <a:p>
            <a:r>
              <a:rPr lang="ja-JP" altLang="en-US" dirty="0" smtClean="0"/>
              <a:t>　　→　臨界高度がいつも形成されているとは限らない</a:t>
            </a:r>
            <a:endParaRPr lang="en-US" altLang="ja-JP" dirty="0" smtClean="0"/>
          </a:p>
        </p:txBody>
      </p:sp>
      <p:sp>
        <p:nvSpPr>
          <p:cNvPr id="21" name="角丸四角形 20"/>
          <p:cNvSpPr/>
          <p:nvPr/>
        </p:nvSpPr>
        <p:spPr>
          <a:xfrm>
            <a:off x="889000" y="651934"/>
            <a:ext cx="7222067" cy="7366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27000" y="4106334"/>
            <a:ext cx="1422400" cy="461665"/>
          </a:xfrm>
          <a:prstGeom prst="rect">
            <a:avLst/>
          </a:prstGeom>
          <a:noFill/>
        </p:spPr>
        <p:txBody>
          <a:bodyPr wrap="square" rtlCol="0">
            <a:spAutoFit/>
          </a:bodyPr>
          <a:lstStyle/>
          <a:p>
            <a:pPr algn="ctr"/>
            <a:r>
              <a:rPr kumimoji="1" lang="ja-JP" altLang="en-US" sz="1200" dirty="0" smtClean="0"/>
              <a:t>内部重力波</a:t>
            </a:r>
            <a:r>
              <a:rPr kumimoji="1" lang="en-US" altLang="ja-JP" sz="1200" dirty="0" smtClean="0"/>
              <a:t/>
            </a:r>
            <a:br>
              <a:rPr kumimoji="1" lang="en-US" altLang="ja-JP" sz="1200" dirty="0" smtClean="0"/>
            </a:br>
            <a:r>
              <a:rPr kumimoji="1" lang="ja-JP" altLang="en-US" sz="1200" dirty="0" smtClean="0"/>
              <a:t>ケルビン波</a:t>
            </a:r>
            <a:endParaRPr kumimoji="1" lang="ja-JP" altLang="en-US" sz="1200" dirty="0"/>
          </a:p>
        </p:txBody>
      </p:sp>
      <p:cxnSp>
        <p:nvCxnSpPr>
          <p:cNvPr id="24" name="直線矢印コネクタ 23"/>
          <p:cNvCxnSpPr/>
          <p:nvPr/>
        </p:nvCxnSpPr>
        <p:spPr>
          <a:xfrm flipV="1">
            <a:off x="567267" y="3699933"/>
            <a:ext cx="25400" cy="397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1"/>
          <p:cNvPicPr>
            <a:picLocks noChangeAspect="1" noChangeArrowheads="1"/>
          </p:cNvPicPr>
          <p:nvPr/>
        </p:nvPicPr>
        <p:blipFill>
          <a:blip r:embed="rId2" cstate="print"/>
          <a:srcRect l="16282" t="8239" b="16391"/>
          <a:stretch>
            <a:fillRect/>
          </a:stretch>
        </p:blipFill>
        <p:spPr bwMode="auto">
          <a:xfrm>
            <a:off x="6105525" y="770467"/>
            <a:ext cx="2392253" cy="2153708"/>
          </a:xfrm>
          <a:prstGeom prst="rect">
            <a:avLst/>
          </a:prstGeom>
          <a:noFill/>
          <a:ln w="9525">
            <a:noFill/>
            <a:miter lim="800000"/>
            <a:headEnd/>
            <a:tailEnd/>
          </a:ln>
        </p:spPr>
      </p:pic>
      <p:pic>
        <p:nvPicPr>
          <p:cNvPr id="27" name="Picture 14"/>
          <p:cNvPicPr>
            <a:picLocks noChangeAspect="1" noChangeArrowheads="1"/>
          </p:cNvPicPr>
          <p:nvPr/>
        </p:nvPicPr>
        <p:blipFill>
          <a:blip r:embed="rId3" cstate="print"/>
          <a:srcRect l="16128" t="7182" b="16818"/>
          <a:stretch>
            <a:fillRect/>
          </a:stretch>
        </p:blipFill>
        <p:spPr bwMode="auto">
          <a:xfrm>
            <a:off x="6143625" y="3886200"/>
            <a:ext cx="2396646" cy="2171700"/>
          </a:xfrm>
          <a:prstGeom prst="rect">
            <a:avLst/>
          </a:prstGeom>
          <a:noFill/>
          <a:ln w="9525">
            <a:noFill/>
            <a:miter lim="800000"/>
            <a:headEnd/>
            <a:tailEnd/>
          </a:ln>
        </p:spPr>
      </p:pic>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37</a:t>
            </a:fld>
            <a:endParaRPr kumimoji="1" lang="ja-JP" altLang="en-US"/>
          </a:p>
        </p:txBody>
      </p:sp>
      <p:sp>
        <p:nvSpPr>
          <p:cNvPr id="3" name="テキスト ボックス 2"/>
          <p:cNvSpPr txBox="1"/>
          <p:nvPr/>
        </p:nvSpPr>
        <p:spPr>
          <a:xfrm>
            <a:off x="172527" y="181154"/>
            <a:ext cx="6947939" cy="461665"/>
          </a:xfrm>
          <a:prstGeom prst="rect">
            <a:avLst/>
          </a:prstGeom>
          <a:noFill/>
        </p:spPr>
        <p:txBody>
          <a:bodyPr wrap="square" rtlCol="0">
            <a:spAutoFit/>
          </a:bodyPr>
          <a:lstStyle/>
          <a:p>
            <a:r>
              <a:rPr kumimoji="1" lang="ja-JP" altLang="en-US" sz="2400" dirty="0" smtClean="0"/>
              <a:t>線形計算による波動の鉛直伝搬性の調査</a:t>
            </a:r>
            <a:endParaRPr kumimoji="1" lang="ja-JP" altLang="en-US" sz="2400" dirty="0"/>
          </a:p>
        </p:txBody>
      </p:sp>
      <p:sp>
        <p:nvSpPr>
          <p:cNvPr id="7" name="テキスト ボックス 6"/>
          <p:cNvSpPr txBox="1"/>
          <p:nvPr/>
        </p:nvSpPr>
        <p:spPr>
          <a:xfrm>
            <a:off x="310718" y="602850"/>
            <a:ext cx="4845482" cy="4031873"/>
          </a:xfrm>
          <a:prstGeom prst="rect">
            <a:avLst/>
          </a:prstGeom>
          <a:noFill/>
        </p:spPr>
        <p:txBody>
          <a:bodyPr wrap="square" rtlCol="0">
            <a:spAutoFit/>
          </a:bodyPr>
          <a:lstStyle/>
          <a:p>
            <a:r>
              <a:rPr lang="ja-JP" altLang="en-US" sz="1600" dirty="0" smtClean="0"/>
              <a:t>・</a:t>
            </a:r>
            <a:r>
              <a:rPr kumimoji="1" lang="en-US" altLang="ja-JP" sz="1600" dirty="0" smtClean="0"/>
              <a:t>Covey &amp; Schubert [1982]</a:t>
            </a:r>
            <a:r>
              <a:rPr lang="ja-JP" altLang="en-US" sz="1600" dirty="0" smtClean="0"/>
              <a:t>の手続きに従って</a:t>
            </a:r>
            <a:endParaRPr lang="en-US" altLang="ja-JP" sz="1600" dirty="0" smtClean="0"/>
          </a:p>
          <a:p>
            <a:r>
              <a:rPr lang="ja-JP" altLang="en-US" sz="1600" dirty="0" smtClean="0"/>
              <a:t>  線形化したプリミティブ方程式を</a:t>
            </a:r>
            <a:r>
              <a:rPr lang="en-US" altLang="ja-JP" sz="1600" dirty="0" smtClean="0"/>
              <a:t>3</a:t>
            </a:r>
            <a:r>
              <a:rPr lang="ja-JP" altLang="en-US" sz="1600" dirty="0" smtClean="0"/>
              <a:t>次元的に解く</a:t>
            </a:r>
            <a:endParaRPr lang="en-US" altLang="ja-JP" sz="1600" dirty="0" smtClean="0"/>
          </a:p>
          <a:p>
            <a:pPr algn="r"/>
            <a:r>
              <a:rPr lang="en-US" altLang="ja-JP" sz="1600" dirty="0" smtClean="0"/>
              <a:t>(</a:t>
            </a:r>
            <a:r>
              <a:rPr lang="ja-JP" altLang="en-US" sz="1600" dirty="0" smtClean="0"/>
              <a:t>時間発展無し</a:t>
            </a:r>
            <a:r>
              <a:rPr lang="en-US" altLang="ja-JP" sz="1600" dirty="0" smtClean="0"/>
              <a:t>)</a:t>
            </a:r>
          </a:p>
          <a:p>
            <a:r>
              <a:rPr lang="ja-JP" altLang="en-US" sz="1600" dirty="0" smtClean="0"/>
              <a:t>・背景風速が異なる場合</a:t>
            </a:r>
            <a:r>
              <a:rPr lang="en-US" altLang="ja-JP" sz="1600" dirty="0" smtClean="0"/>
              <a:t>(Case 1, 2)</a:t>
            </a:r>
            <a:r>
              <a:rPr lang="ja-JP" altLang="en-US" sz="1600" dirty="0" smtClean="0"/>
              <a:t>に、</a:t>
            </a:r>
            <a:r>
              <a:rPr lang="en-US" altLang="ja-JP" sz="1600" dirty="0" smtClean="0">
                <a:solidFill>
                  <a:srgbClr val="FF0000"/>
                </a:solidFill>
              </a:rPr>
              <a:t>Kelvin</a:t>
            </a:r>
            <a:r>
              <a:rPr lang="ja-JP" altLang="en-US" sz="1600" dirty="0" smtClean="0">
                <a:solidFill>
                  <a:srgbClr val="FF0000"/>
                </a:solidFill>
              </a:rPr>
              <a:t>波</a:t>
            </a:r>
            <a:r>
              <a:rPr lang="ja-JP" altLang="en-US" sz="1600" dirty="0" smtClean="0"/>
              <a:t>、</a:t>
            </a:r>
            <a:endParaRPr lang="en-US" altLang="ja-JP" sz="1600" dirty="0" smtClean="0"/>
          </a:p>
          <a:p>
            <a:r>
              <a:rPr lang="en-US" altLang="ja-JP" sz="1600" dirty="0" smtClean="0"/>
              <a:t>   </a:t>
            </a:r>
            <a:r>
              <a:rPr lang="en-US" altLang="ja-JP" sz="1600" dirty="0" err="1" smtClean="0">
                <a:solidFill>
                  <a:srgbClr val="00B0F0"/>
                </a:solidFill>
              </a:rPr>
              <a:t>Rossby</a:t>
            </a:r>
            <a:r>
              <a:rPr lang="ja-JP" altLang="en-US" sz="1600" dirty="0" smtClean="0">
                <a:solidFill>
                  <a:srgbClr val="00B0F0"/>
                </a:solidFill>
              </a:rPr>
              <a:t>波</a:t>
            </a:r>
            <a:r>
              <a:rPr lang="ja-JP" altLang="en-US" sz="1600" dirty="0" smtClean="0"/>
              <a:t>の鉛直伝搬の様子と大気加速率を調べる</a:t>
            </a:r>
            <a:endParaRPr kumimoji="1" lang="en-US" altLang="ja-JP" dirty="0" smtClean="0"/>
          </a:p>
          <a:p>
            <a:endParaRPr lang="en-US" altLang="ja-JP" sz="1600" b="1" dirty="0" smtClean="0"/>
          </a:p>
          <a:p>
            <a:r>
              <a:rPr lang="en-US" altLang="ja-JP" sz="1600" b="1" dirty="0" smtClean="0"/>
              <a:t>&lt;</a:t>
            </a:r>
            <a:r>
              <a:rPr lang="ja-JP" altLang="en-US" sz="1600" b="1" dirty="0" smtClean="0"/>
              <a:t>計算の設定</a:t>
            </a:r>
            <a:r>
              <a:rPr lang="en-US" altLang="ja-JP" sz="1600" b="1" dirty="0" smtClean="0"/>
              <a:t>&gt;</a:t>
            </a:r>
            <a:endParaRPr kumimoji="1" lang="en-US" altLang="ja-JP" sz="1600" b="1" dirty="0" smtClean="0"/>
          </a:p>
          <a:p>
            <a:r>
              <a:rPr lang="ja-JP" altLang="en-US" sz="1600" dirty="0" smtClean="0"/>
              <a:t>・下端</a:t>
            </a:r>
            <a:r>
              <a:rPr lang="en-US" altLang="ja-JP" sz="1600" dirty="0" smtClean="0"/>
              <a:t>:60 km</a:t>
            </a:r>
            <a:r>
              <a:rPr lang="ja-JP" altLang="en-US" sz="1600" dirty="0" smtClean="0"/>
              <a:t>から上端</a:t>
            </a:r>
            <a:r>
              <a:rPr lang="en-US" altLang="ja-JP" sz="1600" dirty="0" smtClean="0"/>
              <a:t>:100 km</a:t>
            </a:r>
            <a:r>
              <a:rPr lang="ja-JP" altLang="en-US" sz="1600" dirty="0" err="1" smtClean="0"/>
              <a:t>までを</a:t>
            </a:r>
            <a:r>
              <a:rPr lang="ja-JP" altLang="en-US" sz="1600" dirty="0" smtClean="0"/>
              <a:t>計算</a:t>
            </a:r>
            <a:endParaRPr lang="en-US" altLang="ja-JP" sz="1600" dirty="0" smtClean="0"/>
          </a:p>
          <a:p>
            <a:r>
              <a:rPr lang="ja-JP" altLang="en-US" sz="1600" dirty="0" smtClean="0"/>
              <a:t>・</a:t>
            </a:r>
            <a:r>
              <a:rPr lang="en-US" altLang="ja-JP" sz="1600" dirty="0" smtClean="0"/>
              <a:t>Newton</a:t>
            </a:r>
            <a:r>
              <a:rPr lang="ja-JP" altLang="en-US" sz="1600" dirty="0" smtClean="0"/>
              <a:t>冷却</a:t>
            </a:r>
            <a:r>
              <a:rPr lang="en-US" altLang="ja-JP" sz="1600" dirty="0" smtClean="0"/>
              <a:t>: </a:t>
            </a:r>
            <a:r>
              <a:rPr lang="ja-JP" altLang="en-US" sz="1600" dirty="0" smtClean="0"/>
              <a:t>金星大気 </a:t>
            </a:r>
            <a:r>
              <a:rPr lang="en-US" altLang="ja-JP" sz="1600" dirty="0" smtClean="0"/>
              <a:t>(Imamura, 2006</a:t>
            </a:r>
            <a:r>
              <a:rPr lang="ja-JP" altLang="en-US" sz="1600" dirty="0" smtClean="0"/>
              <a:t>を参考</a:t>
            </a:r>
            <a:r>
              <a:rPr lang="en-US" altLang="ja-JP" sz="1600" dirty="0" smtClean="0"/>
              <a:t>)</a:t>
            </a:r>
          </a:p>
          <a:p>
            <a:r>
              <a:rPr lang="ja-JP" altLang="en-US" sz="1600" dirty="0" smtClean="0"/>
              <a:t>・背景東西風速は全高度剛体回転を仮定</a:t>
            </a:r>
            <a:endParaRPr lang="en-US" altLang="ja-JP" sz="1600" dirty="0" smtClean="0"/>
          </a:p>
          <a:p>
            <a:r>
              <a:rPr lang="en-US" altLang="ja-JP" sz="1600" dirty="0" smtClean="0"/>
              <a:t>  </a:t>
            </a:r>
            <a:r>
              <a:rPr lang="ja-JP" altLang="en-US" sz="1600" dirty="0" smtClean="0"/>
              <a:t>　</a:t>
            </a:r>
            <a:r>
              <a:rPr lang="en-US" altLang="ja-JP" sz="1600" dirty="0" smtClean="0"/>
              <a:t>U(φ) = </a:t>
            </a:r>
            <a:r>
              <a:rPr lang="en-US" altLang="ja-JP" sz="1600" dirty="0" err="1" smtClean="0"/>
              <a:t>U</a:t>
            </a:r>
            <a:r>
              <a:rPr lang="en-US" altLang="ja-JP" sz="1600" baseline="-25000" dirty="0" err="1" smtClean="0"/>
              <a:t>equator</a:t>
            </a:r>
            <a:r>
              <a:rPr lang="en-US" altLang="ja-JP" sz="1600" dirty="0" smtClean="0"/>
              <a:t> * </a:t>
            </a:r>
            <a:r>
              <a:rPr lang="en-US" altLang="ja-JP" sz="1600" dirty="0" err="1" smtClean="0"/>
              <a:t>cos</a:t>
            </a:r>
            <a:r>
              <a:rPr lang="en-US" altLang="ja-JP" sz="1600" dirty="0" smtClean="0"/>
              <a:t>(φ)</a:t>
            </a:r>
            <a:r>
              <a:rPr lang="ja-JP" altLang="en-US" sz="1600" dirty="0" smtClean="0"/>
              <a:t>　　　　：</a:t>
            </a:r>
            <a:r>
              <a:rPr lang="en-US" altLang="ja-JP" sz="1600" dirty="0" smtClean="0"/>
              <a:t>φ</a:t>
            </a:r>
            <a:r>
              <a:rPr lang="ja-JP" altLang="en-US" sz="1600" dirty="0" smtClean="0"/>
              <a:t>＝緯度</a:t>
            </a:r>
            <a:endParaRPr lang="en-US" altLang="ja-JP" sz="1600" b="1" dirty="0" smtClean="0"/>
          </a:p>
          <a:p>
            <a:endParaRPr lang="en-US" altLang="ja-JP" sz="1600" b="1" dirty="0" smtClean="0"/>
          </a:p>
          <a:p>
            <a:r>
              <a:rPr lang="en-US" altLang="ja-JP" sz="1600" b="1" dirty="0" smtClean="0"/>
              <a:t>&lt;</a:t>
            </a:r>
            <a:r>
              <a:rPr lang="ja-JP" altLang="en-US" sz="1600" b="1" dirty="0" smtClean="0"/>
              <a:t>境界条件</a:t>
            </a:r>
            <a:r>
              <a:rPr lang="en-US" altLang="ja-JP" sz="1600" b="1" dirty="0" smtClean="0"/>
              <a:t>&gt;</a:t>
            </a:r>
          </a:p>
          <a:p>
            <a:r>
              <a:rPr lang="ja-JP" altLang="en-US" sz="1600" b="1" dirty="0" smtClean="0"/>
              <a:t>下端：</a:t>
            </a:r>
            <a:r>
              <a:rPr lang="ja-JP" altLang="en-US" sz="1600" dirty="0" smtClean="0"/>
              <a:t>位相速度</a:t>
            </a:r>
            <a:r>
              <a:rPr lang="en-US" altLang="ja-JP" sz="1600" dirty="0" smtClean="0"/>
              <a:t>112, 84 m/s</a:t>
            </a:r>
            <a:r>
              <a:rPr lang="ja-JP" altLang="en-US" sz="1600" dirty="0" err="1" smtClean="0"/>
              <a:t>、</a:t>
            </a:r>
            <a:r>
              <a:rPr lang="ja-JP" altLang="en-US" sz="1600" dirty="0" smtClean="0"/>
              <a:t>波数</a:t>
            </a:r>
            <a:r>
              <a:rPr lang="en-US" altLang="ja-JP" sz="1600" dirty="0" smtClean="0"/>
              <a:t>1</a:t>
            </a:r>
            <a:r>
              <a:rPr lang="ja-JP" altLang="en-US" sz="1600" dirty="0" smtClean="0"/>
              <a:t>のケルビン波、又は</a:t>
            </a:r>
            <a:endParaRPr lang="en-US" altLang="ja-JP" sz="1600" dirty="0" smtClean="0"/>
          </a:p>
          <a:p>
            <a:r>
              <a:rPr lang="ja-JP" altLang="en-US" sz="1600" dirty="0" smtClean="0"/>
              <a:t>　ロスビー波の構造を持つ擾乱をジオポテンシャルに</a:t>
            </a:r>
            <a:endParaRPr lang="en-US" altLang="ja-JP" sz="1600" dirty="0" smtClean="0"/>
          </a:p>
          <a:p>
            <a:r>
              <a:rPr lang="ja-JP" altLang="en-US" sz="1600" dirty="0" smtClean="0"/>
              <a:t>　与える</a:t>
            </a:r>
            <a:r>
              <a:rPr lang="en-US" altLang="ja-JP" sz="1600" dirty="0" smtClean="0"/>
              <a:t>(</a:t>
            </a:r>
            <a:r>
              <a:rPr lang="ja-JP" altLang="en-US" sz="1600" dirty="0" smtClean="0"/>
              <a:t>高度</a:t>
            </a:r>
            <a:r>
              <a:rPr lang="en-US" altLang="ja-JP" sz="1600" dirty="0" smtClean="0"/>
              <a:t>60 km</a:t>
            </a:r>
            <a:r>
              <a:rPr lang="ja-JP" altLang="en-US" sz="1600" dirty="0" smtClean="0"/>
              <a:t>で風速擾乱の振幅が</a:t>
            </a:r>
            <a:r>
              <a:rPr lang="en-US" altLang="ja-JP" sz="1600" dirty="0" smtClean="0"/>
              <a:t>10 m/s</a:t>
            </a:r>
            <a:r>
              <a:rPr lang="ja-JP" altLang="en-US" sz="1600" dirty="0" smtClean="0"/>
              <a:t>程度</a:t>
            </a:r>
            <a:r>
              <a:rPr lang="en-US" altLang="ja-JP" sz="1600" dirty="0" smtClean="0"/>
              <a:t>)</a:t>
            </a:r>
          </a:p>
        </p:txBody>
      </p:sp>
      <p:sp>
        <p:nvSpPr>
          <p:cNvPr id="21" name="テキスト ボックス 20"/>
          <p:cNvSpPr txBox="1"/>
          <p:nvPr/>
        </p:nvSpPr>
        <p:spPr>
          <a:xfrm>
            <a:off x="5799667" y="414867"/>
            <a:ext cx="1303866" cy="381000"/>
          </a:xfrm>
          <a:prstGeom prst="rect">
            <a:avLst/>
          </a:prstGeom>
          <a:noFill/>
        </p:spPr>
        <p:txBody>
          <a:bodyPr wrap="square" rtlCol="0">
            <a:spAutoFit/>
          </a:bodyPr>
          <a:lstStyle/>
          <a:p>
            <a:r>
              <a:rPr kumimoji="1" lang="en-US" altLang="ja-JP" dirty="0" smtClean="0">
                <a:solidFill>
                  <a:srgbClr val="FF0000"/>
                </a:solidFill>
              </a:rPr>
              <a:t>Case 1</a:t>
            </a:r>
            <a:endParaRPr kumimoji="1" lang="ja-JP" altLang="en-US" dirty="0">
              <a:solidFill>
                <a:srgbClr val="FF0000"/>
              </a:solidFill>
            </a:endParaRPr>
          </a:p>
        </p:txBody>
      </p:sp>
      <p:sp>
        <p:nvSpPr>
          <p:cNvPr id="22" name="テキスト ボックス 21"/>
          <p:cNvSpPr txBox="1"/>
          <p:nvPr/>
        </p:nvSpPr>
        <p:spPr>
          <a:xfrm>
            <a:off x="5816601" y="3547534"/>
            <a:ext cx="1303866" cy="381000"/>
          </a:xfrm>
          <a:prstGeom prst="rect">
            <a:avLst/>
          </a:prstGeom>
          <a:noFill/>
        </p:spPr>
        <p:txBody>
          <a:bodyPr wrap="square" rtlCol="0">
            <a:spAutoFit/>
          </a:bodyPr>
          <a:lstStyle/>
          <a:p>
            <a:r>
              <a:rPr kumimoji="1" lang="en-US" altLang="ja-JP" dirty="0" smtClean="0">
                <a:solidFill>
                  <a:srgbClr val="00B0F0"/>
                </a:solidFill>
              </a:rPr>
              <a:t>Case 2</a:t>
            </a:r>
            <a:endParaRPr kumimoji="1" lang="ja-JP" altLang="en-US" dirty="0">
              <a:solidFill>
                <a:srgbClr val="00B0F0"/>
              </a:solidFill>
            </a:endParaRPr>
          </a:p>
        </p:txBody>
      </p:sp>
      <p:sp>
        <p:nvSpPr>
          <p:cNvPr id="23" name="テキスト ボックス 22"/>
          <p:cNvSpPr txBox="1"/>
          <p:nvPr/>
        </p:nvSpPr>
        <p:spPr>
          <a:xfrm rot="16200000">
            <a:off x="4870450" y="1666389"/>
            <a:ext cx="1608667" cy="338554"/>
          </a:xfrm>
          <a:prstGeom prst="rect">
            <a:avLst/>
          </a:prstGeom>
          <a:noFill/>
        </p:spPr>
        <p:txBody>
          <a:bodyPr wrap="square" rtlCol="0">
            <a:spAutoFit/>
          </a:bodyPr>
          <a:lstStyle/>
          <a:p>
            <a:pPr algn="ctr"/>
            <a:r>
              <a:rPr kumimoji="1" lang="en-US" altLang="ja-JP" sz="1600" dirty="0" smtClean="0"/>
              <a:t>Height (km)</a:t>
            </a:r>
            <a:endParaRPr kumimoji="1" lang="ja-JP" altLang="en-US" sz="1600" dirty="0"/>
          </a:p>
        </p:txBody>
      </p:sp>
      <p:cxnSp>
        <p:nvCxnSpPr>
          <p:cNvPr id="29" name="直線矢印コネクタ 28"/>
          <p:cNvCxnSpPr/>
          <p:nvPr/>
        </p:nvCxnSpPr>
        <p:spPr>
          <a:xfrm flipV="1">
            <a:off x="6721170" y="2047297"/>
            <a:ext cx="826" cy="83231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7883437" y="2049448"/>
            <a:ext cx="825" cy="83231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V="1">
            <a:off x="6763503" y="5188431"/>
            <a:ext cx="826" cy="83231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7925770" y="5190582"/>
            <a:ext cx="825" cy="83231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5977460" y="3103034"/>
            <a:ext cx="2404534" cy="338554"/>
          </a:xfrm>
          <a:prstGeom prst="rect">
            <a:avLst/>
          </a:prstGeom>
          <a:noFill/>
        </p:spPr>
        <p:txBody>
          <a:bodyPr wrap="square" rtlCol="0">
            <a:spAutoFit/>
          </a:bodyPr>
          <a:lstStyle/>
          <a:p>
            <a:pPr algn="ctr"/>
            <a:r>
              <a:rPr lang="en-US" altLang="ja-JP" sz="1600" dirty="0" smtClean="0"/>
              <a:t>Zonal wind speed (m s</a:t>
            </a:r>
            <a:r>
              <a:rPr lang="en-US" altLang="ja-JP" sz="1600" baseline="30000" dirty="0" smtClean="0"/>
              <a:t>-1</a:t>
            </a:r>
            <a:r>
              <a:rPr lang="en-US" altLang="ja-JP" sz="1600" dirty="0" smtClean="0"/>
              <a:t>)</a:t>
            </a:r>
            <a:endParaRPr kumimoji="1" lang="ja-JP" altLang="en-US" sz="1600" dirty="0"/>
          </a:p>
        </p:txBody>
      </p:sp>
      <p:grpSp>
        <p:nvGrpSpPr>
          <p:cNvPr id="35" name="グループ化 34"/>
          <p:cNvGrpSpPr/>
          <p:nvPr/>
        </p:nvGrpSpPr>
        <p:grpSpPr>
          <a:xfrm>
            <a:off x="6283090" y="2867253"/>
            <a:ext cx="2268747" cy="338554"/>
            <a:chOff x="977665" y="2914878"/>
            <a:chExt cx="2268747" cy="338554"/>
          </a:xfrm>
        </p:grpSpPr>
        <p:sp>
          <p:nvSpPr>
            <p:cNvPr id="36" name="テキスト ボックス 35"/>
            <p:cNvSpPr txBox="1"/>
            <p:nvPr/>
          </p:nvSpPr>
          <p:spPr>
            <a:xfrm>
              <a:off x="1377353" y="2914878"/>
              <a:ext cx="612476" cy="338554"/>
            </a:xfrm>
            <a:prstGeom prst="rect">
              <a:avLst/>
            </a:prstGeom>
            <a:noFill/>
          </p:spPr>
          <p:txBody>
            <a:bodyPr wrap="square" rtlCol="0">
              <a:spAutoFit/>
            </a:bodyPr>
            <a:lstStyle/>
            <a:p>
              <a:pPr algn="ctr"/>
              <a:r>
                <a:rPr kumimoji="1" lang="en-US" altLang="ja-JP" sz="1600" dirty="0" smtClean="0"/>
                <a:t>90</a:t>
              </a:r>
              <a:endParaRPr kumimoji="1" lang="ja-JP" altLang="en-US" sz="1600" dirty="0"/>
            </a:p>
          </p:txBody>
        </p:sp>
        <p:sp>
          <p:nvSpPr>
            <p:cNvPr id="37" name="テキスト ボックス 36"/>
            <p:cNvSpPr txBox="1"/>
            <p:nvPr/>
          </p:nvSpPr>
          <p:spPr>
            <a:xfrm>
              <a:off x="2219862" y="2914878"/>
              <a:ext cx="612476" cy="338554"/>
            </a:xfrm>
            <a:prstGeom prst="rect">
              <a:avLst/>
            </a:prstGeom>
            <a:noFill/>
          </p:spPr>
          <p:txBody>
            <a:bodyPr wrap="square" rtlCol="0">
              <a:spAutoFit/>
            </a:bodyPr>
            <a:lstStyle/>
            <a:p>
              <a:pPr algn="ctr"/>
              <a:r>
                <a:rPr kumimoji="1" lang="en-US" altLang="ja-JP" sz="1600" dirty="0" smtClean="0"/>
                <a:t>110</a:t>
              </a:r>
              <a:endParaRPr kumimoji="1" lang="ja-JP" altLang="en-US" sz="1600" dirty="0"/>
            </a:p>
          </p:txBody>
        </p:sp>
        <p:sp>
          <p:nvSpPr>
            <p:cNvPr id="38" name="テキスト ボックス 37"/>
            <p:cNvSpPr txBox="1"/>
            <p:nvPr/>
          </p:nvSpPr>
          <p:spPr>
            <a:xfrm>
              <a:off x="977665" y="2914878"/>
              <a:ext cx="612476" cy="338554"/>
            </a:xfrm>
            <a:prstGeom prst="rect">
              <a:avLst/>
            </a:prstGeom>
            <a:noFill/>
          </p:spPr>
          <p:txBody>
            <a:bodyPr wrap="square" rtlCol="0">
              <a:spAutoFit/>
            </a:bodyPr>
            <a:lstStyle/>
            <a:p>
              <a:pPr algn="ctr"/>
              <a:r>
                <a:rPr kumimoji="1" lang="en-US" altLang="ja-JP" sz="1600" dirty="0" smtClean="0"/>
                <a:t>80</a:t>
              </a:r>
              <a:endParaRPr kumimoji="1" lang="ja-JP" altLang="en-US" sz="1600" dirty="0"/>
            </a:p>
          </p:txBody>
        </p:sp>
        <p:sp>
          <p:nvSpPr>
            <p:cNvPr id="39" name="テキスト ボックス 38"/>
            <p:cNvSpPr txBox="1"/>
            <p:nvPr/>
          </p:nvSpPr>
          <p:spPr>
            <a:xfrm>
              <a:off x="1779920" y="2914878"/>
              <a:ext cx="612476" cy="338554"/>
            </a:xfrm>
            <a:prstGeom prst="rect">
              <a:avLst/>
            </a:prstGeom>
            <a:noFill/>
          </p:spPr>
          <p:txBody>
            <a:bodyPr wrap="square" rtlCol="0">
              <a:spAutoFit/>
            </a:bodyPr>
            <a:lstStyle/>
            <a:p>
              <a:pPr algn="ctr"/>
              <a:r>
                <a:rPr kumimoji="1" lang="en-US" altLang="ja-JP" sz="1600" dirty="0" smtClean="0"/>
                <a:t>100</a:t>
              </a:r>
              <a:endParaRPr kumimoji="1" lang="ja-JP" altLang="en-US" sz="1600" dirty="0"/>
            </a:p>
          </p:txBody>
        </p:sp>
        <p:sp>
          <p:nvSpPr>
            <p:cNvPr id="40" name="テキスト ボックス 39"/>
            <p:cNvSpPr txBox="1"/>
            <p:nvPr/>
          </p:nvSpPr>
          <p:spPr>
            <a:xfrm>
              <a:off x="2633936" y="2914878"/>
              <a:ext cx="612476" cy="338554"/>
            </a:xfrm>
            <a:prstGeom prst="rect">
              <a:avLst/>
            </a:prstGeom>
            <a:noFill/>
          </p:spPr>
          <p:txBody>
            <a:bodyPr wrap="square" rtlCol="0">
              <a:spAutoFit/>
            </a:bodyPr>
            <a:lstStyle/>
            <a:p>
              <a:pPr algn="ctr"/>
              <a:r>
                <a:rPr kumimoji="1" lang="en-US" altLang="ja-JP" sz="1600" dirty="0" smtClean="0"/>
                <a:t>120</a:t>
              </a:r>
              <a:endParaRPr kumimoji="1" lang="ja-JP" altLang="en-US" sz="1600" dirty="0"/>
            </a:p>
          </p:txBody>
        </p:sp>
      </p:grpSp>
      <p:grpSp>
        <p:nvGrpSpPr>
          <p:cNvPr id="41" name="グループ化 40"/>
          <p:cNvGrpSpPr/>
          <p:nvPr/>
        </p:nvGrpSpPr>
        <p:grpSpPr>
          <a:xfrm>
            <a:off x="5637363" y="658664"/>
            <a:ext cx="585339" cy="2390200"/>
            <a:chOff x="331938" y="706289"/>
            <a:chExt cx="585339" cy="2390200"/>
          </a:xfrm>
        </p:grpSpPr>
        <p:sp>
          <p:nvSpPr>
            <p:cNvPr id="42" name="テキスト ボックス 41"/>
            <p:cNvSpPr txBox="1"/>
            <p:nvPr/>
          </p:nvSpPr>
          <p:spPr>
            <a:xfrm>
              <a:off x="375071" y="1735706"/>
              <a:ext cx="527828" cy="338554"/>
            </a:xfrm>
            <a:prstGeom prst="rect">
              <a:avLst/>
            </a:prstGeom>
            <a:noFill/>
          </p:spPr>
          <p:txBody>
            <a:bodyPr wrap="square" rtlCol="0">
              <a:spAutoFit/>
            </a:bodyPr>
            <a:lstStyle/>
            <a:p>
              <a:pPr algn="r"/>
              <a:r>
                <a:rPr kumimoji="1" lang="en-US" altLang="ja-JP" sz="1600" dirty="0" smtClean="0"/>
                <a:t>70 </a:t>
              </a:r>
            </a:p>
          </p:txBody>
        </p:sp>
        <p:sp>
          <p:nvSpPr>
            <p:cNvPr id="43" name="テキスト ボックス 42"/>
            <p:cNvSpPr txBox="1"/>
            <p:nvPr/>
          </p:nvSpPr>
          <p:spPr>
            <a:xfrm>
              <a:off x="375070" y="2243228"/>
              <a:ext cx="529078" cy="338554"/>
            </a:xfrm>
            <a:prstGeom prst="rect">
              <a:avLst/>
            </a:prstGeom>
            <a:noFill/>
          </p:spPr>
          <p:txBody>
            <a:bodyPr wrap="square" rtlCol="0">
              <a:spAutoFit/>
            </a:bodyPr>
            <a:lstStyle/>
            <a:p>
              <a:pPr algn="r"/>
              <a:r>
                <a:rPr kumimoji="1" lang="en-US" altLang="ja-JP" sz="1600" dirty="0" smtClean="0"/>
                <a:t>65  </a:t>
              </a:r>
            </a:p>
          </p:txBody>
        </p:sp>
        <p:sp>
          <p:nvSpPr>
            <p:cNvPr id="44" name="テキスト ボックス 43"/>
            <p:cNvSpPr txBox="1"/>
            <p:nvPr/>
          </p:nvSpPr>
          <p:spPr>
            <a:xfrm>
              <a:off x="331938" y="1206798"/>
              <a:ext cx="572471" cy="338554"/>
            </a:xfrm>
            <a:prstGeom prst="rect">
              <a:avLst/>
            </a:prstGeom>
            <a:noFill/>
          </p:spPr>
          <p:txBody>
            <a:bodyPr wrap="square" rtlCol="0">
              <a:spAutoFit/>
            </a:bodyPr>
            <a:lstStyle/>
            <a:p>
              <a:pPr algn="r"/>
              <a:r>
                <a:rPr kumimoji="1" lang="en-US" altLang="ja-JP" sz="1600" dirty="0" smtClean="0"/>
                <a:t>75 </a:t>
              </a:r>
            </a:p>
          </p:txBody>
        </p:sp>
        <p:sp>
          <p:nvSpPr>
            <p:cNvPr id="45" name="テキスト ボックス 44"/>
            <p:cNvSpPr txBox="1"/>
            <p:nvPr/>
          </p:nvSpPr>
          <p:spPr>
            <a:xfrm>
              <a:off x="363571" y="2757935"/>
              <a:ext cx="529078" cy="338554"/>
            </a:xfrm>
            <a:prstGeom prst="rect">
              <a:avLst/>
            </a:prstGeom>
            <a:noFill/>
          </p:spPr>
          <p:txBody>
            <a:bodyPr wrap="square" rtlCol="0">
              <a:spAutoFit/>
            </a:bodyPr>
            <a:lstStyle/>
            <a:p>
              <a:pPr algn="r"/>
              <a:r>
                <a:rPr kumimoji="1" lang="en-US" altLang="ja-JP" sz="1600" dirty="0" smtClean="0"/>
                <a:t>60  </a:t>
              </a:r>
            </a:p>
          </p:txBody>
        </p:sp>
        <p:sp>
          <p:nvSpPr>
            <p:cNvPr id="46" name="テキスト ボックス 45"/>
            <p:cNvSpPr txBox="1"/>
            <p:nvPr/>
          </p:nvSpPr>
          <p:spPr>
            <a:xfrm>
              <a:off x="389449" y="706289"/>
              <a:ext cx="527828" cy="338554"/>
            </a:xfrm>
            <a:prstGeom prst="rect">
              <a:avLst/>
            </a:prstGeom>
            <a:noFill/>
          </p:spPr>
          <p:txBody>
            <a:bodyPr wrap="square" rtlCol="0">
              <a:spAutoFit/>
            </a:bodyPr>
            <a:lstStyle/>
            <a:p>
              <a:pPr algn="r"/>
              <a:r>
                <a:rPr kumimoji="1" lang="en-US" altLang="ja-JP" sz="1600" dirty="0" smtClean="0"/>
                <a:t>80 </a:t>
              </a:r>
            </a:p>
          </p:txBody>
        </p:sp>
      </p:grpSp>
      <p:sp>
        <p:nvSpPr>
          <p:cNvPr id="47" name="テキスト ボックス 46"/>
          <p:cNvSpPr txBox="1"/>
          <p:nvPr/>
        </p:nvSpPr>
        <p:spPr>
          <a:xfrm rot="16200000">
            <a:off x="4889500" y="4809639"/>
            <a:ext cx="1608667" cy="338554"/>
          </a:xfrm>
          <a:prstGeom prst="rect">
            <a:avLst/>
          </a:prstGeom>
          <a:noFill/>
        </p:spPr>
        <p:txBody>
          <a:bodyPr wrap="square" rtlCol="0">
            <a:spAutoFit/>
          </a:bodyPr>
          <a:lstStyle/>
          <a:p>
            <a:pPr algn="ctr"/>
            <a:r>
              <a:rPr kumimoji="1" lang="en-US" altLang="ja-JP" sz="1600" dirty="0" smtClean="0"/>
              <a:t>Height (km)</a:t>
            </a:r>
            <a:endParaRPr kumimoji="1" lang="ja-JP" altLang="en-US" sz="1600" dirty="0"/>
          </a:p>
        </p:txBody>
      </p:sp>
      <p:sp>
        <p:nvSpPr>
          <p:cNvPr id="48" name="テキスト ボックス 47"/>
          <p:cNvSpPr txBox="1"/>
          <p:nvPr/>
        </p:nvSpPr>
        <p:spPr>
          <a:xfrm>
            <a:off x="5996510" y="6246284"/>
            <a:ext cx="2404534" cy="338554"/>
          </a:xfrm>
          <a:prstGeom prst="rect">
            <a:avLst/>
          </a:prstGeom>
          <a:noFill/>
        </p:spPr>
        <p:txBody>
          <a:bodyPr wrap="square" rtlCol="0">
            <a:spAutoFit/>
          </a:bodyPr>
          <a:lstStyle/>
          <a:p>
            <a:pPr algn="ctr"/>
            <a:r>
              <a:rPr lang="en-US" altLang="ja-JP" sz="1600" dirty="0" smtClean="0"/>
              <a:t>Zonal wind speed (m s</a:t>
            </a:r>
            <a:r>
              <a:rPr lang="en-US" altLang="ja-JP" sz="1600" baseline="30000" dirty="0" smtClean="0"/>
              <a:t>-1</a:t>
            </a:r>
            <a:r>
              <a:rPr lang="en-US" altLang="ja-JP" sz="1600" dirty="0" smtClean="0"/>
              <a:t>)</a:t>
            </a:r>
            <a:endParaRPr kumimoji="1" lang="ja-JP" altLang="en-US" sz="1600" dirty="0"/>
          </a:p>
        </p:txBody>
      </p:sp>
      <p:grpSp>
        <p:nvGrpSpPr>
          <p:cNvPr id="49" name="グループ化 48"/>
          <p:cNvGrpSpPr/>
          <p:nvPr/>
        </p:nvGrpSpPr>
        <p:grpSpPr>
          <a:xfrm>
            <a:off x="6302140" y="6010503"/>
            <a:ext cx="2268747" cy="338554"/>
            <a:chOff x="977665" y="2914878"/>
            <a:chExt cx="2268747" cy="338554"/>
          </a:xfrm>
        </p:grpSpPr>
        <p:sp>
          <p:nvSpPr>
            <p:cNvPr id="50" name="テキスト ボックス 49"/>
            <p:cNvSpPr txBox="1"/>
            <p:nvPr/>
          </p:nvSpPr>
          <p:spPr>
            <a:xfrm>
              <a:off x="1377353" y="2914878"/>
              <a:ext cx="612476" cy="338554"/>
            </a:xfrm>
            <a:prstGeom prst="rect">
              <a:avLst/>
            </a:prstGeom>
            <a:noFill/>
          </p:spPr>
          <p:txBody>
            <a:bodyPr wrap="square" rtlCol="0">
              <a:spAutoFit/>
            </a:bodyPr>
            <a:lstStyle/>
            <a:p>
              <a:pPr algn="ctr"/>
              <a:r>
                <a:rPr kumimoji="1" lang="en-US" altLang="ja-JP" sz="1600" dirty="0" smtClean="0"/>
                <a:t>90</a:t>
              </a:r>
              <a:endParaRPr kumimoji="1" lang="ja-JP" altLang="en-US" sz="1600" dirty="0"/>
            </a:p>
          </p:txBody>
        </p:sp>
        <p:sp>
          <p:nvSpPr>
            <p:cNvPr id="51" name="テキスト ボックス 50"/>
            <p:cNvSpPr txBox="1"/>
            <p:nvPr/>
          </p:nvSpPr>
          <p:spPr>
            <a:xfrm>
              <a:off x="2219862" y="2914878"/>
              <a:ext cx="612476" cy="338554"/>
            </a:xfrm>
            <a:prstGeom prst="rect">
              <a:avLst/>
            </a:prstGeom>
            <a:noFill/>
          </p:spPr>
          <p:txBody>
            <a:bodyPr wrap="square" rtlCol="0">
              <a:spAutoFit/>
            </a:bodyPr>
            <a:lstStyle/>
            <a:p>
              <a:pPr algn="ctr"/>
              <a:r>
                <a:rPr kumimoji="1" lang="en-US" altLang="ja-JP" sz="1600" dirty="0" smtClean="0"/>
                <a:t>110</a:t>
              </a:r>
              <a:endParaRPr kumimoji="1" lang="ja-JP" altLang="en-US" sz="1600" dirty="0"/>
            </a:p>
          </p:txBody>
        </p:sp>
        <p:sp>
          <p:nvSpPr>
            <p:cNvPr id="52" name="テキスト ボックス 51"/>
            <p:cNvSpPr txBox="1"/>
            <p:nvPr/>
          </p:nvSpPr>
          <p:spPr>
            <a:xfrm>
              <a:off x="977665" y="2914878"/>
              <a:ext cx="612476" cy="338554"/>
            </a:xfrm>
            <a:prstGeom prst="rect">
              <a:avLst/>
            </a:prstGeom>
            <a:noFill/>
          </p:spPr>
          <p:txBody>
            <a:bodyPr wrap="square" rtlCol="0">
              <a:spAutoFit/>
            </a:bodyPr>
            <a:lstStyle/>
            <a:p>
              <a:pPr algn="ctr"/>
              <a:r>
                <a:rPr kumimoji="1" lang="en-US" altLang="ja-JP" sz="1600" dirty="0" smtClean="0"/>
                <a:t>80</a:t>
              </a:r>
              <a:endParaRPr kumimoji="1" lang="ja-JP" altLang="en-US" sz="1600" dirty="0"/>
            </a:p>
          </p:txBody>
        </p:sp>
        <p:sp>
          <p:nvSpPr>
            <p:cNvPr id="53" name="テキスト ボックス 52"/>
            <p:cNvSpPr txBox="1"/>
            <p:nvPr/>
          </p:nvSpPr>
          <p:spPr>
            <a:xfrm>
              <a:off x="1779920" y="2914878"/>
              <a:ext cx="612476" cy="338554"/>
            </a:xfrm>
            <a:prstGeom prst="rect">
              <a:avLst/>
            </a:prstGeom>
            <a:noFill/>
          </p:spPr>
          <p:txBody>
            <a:bodyPr wrap="square" rtlCol="0">
              <a:spAutoFit/>
            </a:bodyPr>
            <a:lstStyle/>
            <a:p>
              <a:pPr algn="ctr"/>
              <a:r>
                <a:rPr kumimoji="1" lang="en-US" altLang="ja-JP" sz="1600" dirty="0" smtClean="0"/>
                <a:t>100</a:t>
              </a:r>
              <a:endParaRPr kumimoji="1" lang="ja-JP" altLang="en-US" sz="1600" dirty="0"/>
            </a:p>
          </p:txBody>
        </p:sp>
        <p:sp>
          <p:nvSpPr>
            <p:cNvPr id="54" name="テキスト ボックス 53"/>
            <p:cNvSpPr txBox="1"/>
            <p:nvPr/>
          </p:nvSpPr>
          <p:spPr>
            <a:xfrm>
              <a:off x="2633936" y="2914878"/>
              <a:ext cx="612476" cy="338554"/>
            </a:xfrm>
            <a:prstGeom prst="rect">
              <a:avLst/>
            </a:prstGeom>
            <a:noFill/>
          </p:spPr>
          <p:txBody>
            <a:bodyPr wrap="square" rtlCol="0">
              <a:spAutoFit/>
            </a:bodyPr>
            <a:lstStyle/>
            <a:p>
              <a:pPr algn="ctr"/>
              <a:r>
                <a:rPr kumimoji="1" lang="en-US" altLang="ja-JP" sz="1600" dirty="0" smtClean="0"/>
                <a:t>120</a:t>
              </a:r>
              <a:endParaRPr kumimoji="1" lang="ja-JP" altLang="en-US" sz="1600" dirty="0"/>
            </a:p>
          </p:txBody>
        </p:sp>
      </p:grpSp>
      <p:grpSp>
        <p:nvGrpSpPr>
          <p:cNvPr id="55" name="グループ化 54"/>
          <p:cNvGrpSpPr/>
          <p:nvPr/>
        </p:nvGrpSpPr>
        <p:grpSpPr>
          <a:xfrm>
            <a:off x="5656413" y="3801914"/>
            <a:ext cx="585339" cy="2390200"/>
            <a:chOff x="331938" y="706289"/>
            <a:chExt cx="585339" cy="2390200"/>
          </a:xfrm>
        </p:grpSpPr>
        <p:sp>
          <p:nvSpPr>
            <p:cNvPr id="56" name="テキスト ボックス 55"/>
            <p:cNvSpPr txBox="1"/>
            <p:nvPr/>
          </p:nvSpPr>
          <p:spPr>
            <a:xfrm>
              <a:off x="375071" y="1735706"/>
              <a:ext cx="527828" cy="338554"/>
            </a:xfrm>
            <a:prstGeom prst="rect">
              <a:avLst/>
            </a:prstGeom>
            <a:noFill/>
          </p:spPr>
          <p:txBody>
            <a:bodyPr wrap="square" rtlCol="0">
              <a:spAutoFit/>
            </a:bodyPr>
            <a:lstStyle/>
            <a:p>
              <a:pPr algn="r"/>
              <a:r>
                <a:rPr kumimoji="1" lang="en-US" altLang="ja-JP" sz="1600" dirty="0" smtClean="0"/>
                <a:t>70 </a:t>
              </a:r>
            </a:p>
          </p:txBody>
        </p:sp>
        <p:sp>
          <p:nvSpPr>
            <p:cNvPr id="57" name="テキスト ボックス 56"/>
            <p:cNvSpPr txBox="1"/>
            <p:nvPr/>
          </p:nvSpPr>
          <p:spPr>
            <a:xfrm>
              <a:off x="375070" y="2243228"/>
              <a:ext cx="529078" cy="338554"/>
            </a:xfrm>
            <a:prstGeom prst="rect">
              <a:avLst/>
            </a:prstGeom>
            <a:noFill/>
          </p:spPr>
          <p:txBody>
            <a:bodyPr wrap="square" rtlCol="0">
              <a:spAutoFit/>
            </a:bodyPr>
            <a:lstStyle/>
            <a:p>
              <a:pPr algn="r"/>
              <a:r>
                <a:rPr kumimoji="1" lang="en-US" altLang="ja-JP" sz="1600" dirty="0" smtClean="0"/>
                <a:t>65  </a:t>
              </a:r>
            </a:p>
          </p:txBody>
        </p:sp>
        <p:sp>
          <p:nvSpPr>
            <p:cNvPr id="58" name="テキスト ボックス 57"/>
            <p:cNvSpPr txBox="1"/>
            <p:nvPr/>
          </p:nvSpPr>
          <p:spPr>
            <a:xfrm>
              <a:off x="331938" y="1206798"/>
              <a:ext cx="572471" cy="338554"/>
            </a:xfrm>
            <a:prstGeom prst="rect">
              <a:avLst/>
            </a:prstGeom>
            <a:noFill/>
          </p:spPr>
          <p:txBody>
            <a:bodyPr wrap="square" rtlCol="0">
              <a:spAutoFit/>
            </a:bodyPr>
            <a:lstStyle/>
            <a:p>
              <a:pPr algn="r"/>
              <a:r>
                <a:rPr kumimoji="1" lang="en-US" altLang="ja-JP" sz="1600" dirty="0" smtClean="0"/>
                <a:t>75 </a:t>
              </a:r>
            </a:p>
          </p:txBody>
        </p:sp>
        <p:sp>
          <p:nvSpPr>
            <p:cNvPr id="59" name="テキスト ボックス 58"/>
            <p:cNvSpPr txBox="1"/>
            <p:nvPr/>
          </p:nvSpPr>
          <p:spPr>
            <a:xfrm>
              <a:off x="363571" y="2757935"/>
              <a:ext cx="529078" cy="338554"/>
            </a:xfrm>
            <a:prstGeom prst="rect">
              <a:avLst/>
            </a:prstGeom>
            <a:noFill/>
          </p:spPr>
          <p:txBody>
            <a:bodyPr wrap="square" rtlCol="0">
              <a:spAutoFit/>
            </a:bodyPr>
            <a:lstStyle/>
            <a:p>
              <a:pPr algn="r"/>
              <a:r>
                <a:rPr kumimoji="1" lang="en-US" altLang="ja-JP" sz="1600" dirty="0" smtClean="0"/>
                <a:t>60  </a:t>
              </a:r>
            </a:p>
          </p:txBody>
        </p:sp>
        <p:sp>
          <p:nvSpPr>
            <p:cNvPr id="60" name="テキスト ボックス 59"/>
            <p:cNvSpPr txBox="1"/>
            <p:nvPr/>
          </p:nvSpPr>
          <p:spPr>
            <a:xfrm>
              <a:off x="389449" y="706289"/>
              <a:ext cx="527828" cy="338554"/>
            </a:xfrm>
            <a:prstGeom prst="rect">
              <a:avLst/>
            </a:prstGeom>
            <a:noFill/>
          </p:spPr>
          <p:txBody>
            <a:bodyPr wrap="square" rtlCol="0">
              <a:spAutoFit/>
            </a:bodyPr>
            <a:lstStyle/>
            <a:p>
              <a:pPr algn="r"/>
              <a:r>
                <a:rPr kumimoji="1" lang="en-US" altLang="ja-JP" sz="1600" dirty="0" smtClean="0"/>
                <a:t>80 </a:t>
              </a:r>
            </a:p>
          </p:txBody>
        </p:sp>
      </p:grpSp>
      <p:pic>
        <p:nvPicPr>
          <p:cNvPr id="27652" name="Picture 4"/>
          <p:cNvPicPr>
            <a:picLocks noChangeAspect="1" noChangeArrowheads="1"/>
          </p:cNvPicPr>
          <p:nvPr/>
        </p:nvPicPr>
        <p:blipFill>
          <a:blip r:embed="rId4" cstate="print"/>
          <a:srcRect l="15667" t="8667" r="7333" b="16667"/>
          <a:stretch>
            <a:fillRect/>
          </a:stretch>
        </p:blipFill>
        <p:spPr bwMode="auto">
          <a:xfrm>
            <a:off x="2818341" y="4657726"/>
            <a:ext cx="1942222" cy="1323976"/>
          </a:xfrm>
          <a:prstGeom prst="rect">
            <a:avLst/>
          </a:prstGeom>
          <a:noFill/>
          <a:ln w="28575">
            <a:solidFill>
              <a:srgbClr val="00B0F0"/>
            </a:solidFill>
            <a:miter lim="800000"/>
            <a:headEnd/>
            <a:tailEnd/>
          </a:ln>
        </p:spPr>
      </p:pic>
      <p:pic>
        <p:nvPicPr>
          <p:cNvPr id="27653" name="Picture 5"/>
          <p:cNvPicPr>
            <a:picLocks noChangeAspect="1" noChangeArrowheads="1"/>
          </p:cNvPicPr>
          <p:nvPr/>
        </p:nvPicPr>
        <p:blipFill>
          <a:blip r:embed="rId5" cstate="print"/>
          <a:srcRect l="16000" t="8000" r="8098" b="16333"/>
          <a:stretch>
            <a:fillRect/>
          </a:stretch>
        </p:blipFill>
        <p:spPr bwMode="auto">
          <a:xfrm>
            <a:off x="608540" y="4646767"/>
            <a:ext cx="1914525" cy="1341726"/>
          </a:xfrm>
          <a:prstGeom prst="rect">
            <a:avLst/>
          </a:prstGeom>
          <a:noFill/>
          <a:ln w="28575">
            <a:solidFill>
              <a:srgbClr val="FF0000"/>
            </a:solidFill>
            <a:miter lim="800000"/>
            <a:headEnd/>
            <a:tailEnd/>
          </a:ln>
        </p:spPr>
      </p:pic>
      <p:sp>
        <p:nvSpPr>
          <p:cNvPr id="63" name="テキスト ボックス 62"/>
          <p:cNvSpPr txBox="1"/>
          <p:nvPr/>
        </p:nvSpPr>
        <p:spPr>
          <a:xfrm rot="16200000">
            <a:off x="-309133" y="5143502"/>
            <a:ext cx="1419225" cy="307777"/>
          </a:xfrm>
          <a:prstGeom prst="rect">
            <a:avLst/>
          </a:prstGeom>
          <a:noFill/>
        </p:spPr>
        <p:txBody>
          <a:bodyPr wrap="square" rtlCol="0">
            <a:spAutoFit/>
          </a:bodyPr>
          <a:lstStyle/>
          <a:p>
            <a:pPr algn="ctr"/>
            <a:r>
              <a:rPr kumimoji="1" lang="en-US" altLang="ja-JP" sz="1400" dirty="0" smtClean="0"/>
              <a:t>Latitude</a:t>
            </a:r>
            <a:endParaRPr kumimoji="1" lang="ja-JP" altLang="en-US" sz="1400" dirty="0"/>
          </a:p>
        </p:txBody>
      </p:sp>
      <p:sp>
        <p:nvSpPr>
          <p:cNvPr id="64" name="テキスト ボックス 63"/>
          <p:cNvSpPr txBox="1"/>
          <p:nvPr/>
        </p:nvSpPr>
        <p:spPr>
          <a:xfrm>
            <a:off x="910067" y="6026350"/>
            <a:ext cx="1419225" cy="307777"/>
          </a:xfrm>
          <a:prstGeom prst="rect">
            <a:avLst/>
          </a:prstGeom>
          <a:noFill/>
        </p:spPr>
        <p:txBody>
          <a:bodyPr wrap="square" rtlCol="0">
            <a:spAutoFit/>
          </a:bodyPr>
          <a:lstStyle/>
          <a:p>
            <a:pPr algn="ctr"/>
            <a:r>
              <a:rPr kumimoji="1" lang="en-US" altLang="ja-JP" sz="1400" dirty="0" smtClean="0"/>
              <a:t>Longitude</a:t>
            </a:r>
            <a:endParaRPr kumimoji="1" lang="ja-JP" altLang="en-US" sz="1400" dirty="0"/>
          </a:p>
        </p:txBody>
      </p:sp>
      <p:sp>
        <p:nvSpPr>
          <p:cNvPr id="65" name="テキスト ボックス 64"/>
          <p:cNvSpPr txBox="1"/>
          <p:nvPr/>
        </p:nvSpPr>
        <p:spPr>
          <a:xfrm>
            <a:off x="3157967" y="6026350"/>
            <a:ext cx="1419225" cy="307777"/>
          </a:xfrm>
          <a:prstGeom prst="rect">
            <a:avLst/>
          </a:prstGeom>
          <a:noFill/>
        </p:spPr>
        <p:txBody>
          <a:bodyPr wrap="square" rtlCol="0">
            <a:spAutoFit/>
          </a:bodyPr>
          <a:lstStyle/>
          <a:p>
            <a:pPr algn="ctr"/>
            <a:r>
              <a:rPr kumimoji="1" lang="en-US" altLang="ja-JP" sz="1400" smtClean="0"/>
              <a:t>Longitude</a:t>
            </a:r>
            <a:endParaRPr kumimoji="1" lang="ja-JP" altLang="en-US" sz="1400" dirty="0"/>
          </a:p>
        </p:txBody>
      </p:sp>
      <p:sp>
        <p:nvSpPr>
          <p:cNvPr id="66" name="正方形/長方形 65"/>
          <p:cNvSpPr/>
          <p:nvPr/>
        </p:nvSpPr>
        <p:spPr>
          <a:xfrm>
            <a:off x="378895" y="6390759"/>
            <a:ext cx="3005951" cy="338554"/>
          </a:xfrm>
          <a:prstGeom prst="rect">
            <a:avLst/>
          </a:prstGeom>
        </p:spPr>
        <p:txBody>
          <a:bodyPr wrap="none">
            <a:spAutoFit/>
          </a:bodyPr>
          <a:lstStyle/>
          <a:p>
            <a:r>
              <a:rPr lang="ja-JP" altLang="en-US" sz="1600" b="1" dirty="0" smtClean="0"/>
              <a:t>上端：</a:t>
            </a:r>
            <a:r>
              <a:rPr lang="ja-JP" altLang="en-US" sz="1600" dirty="0" smtClean="0"/>
              <a:t>放射条件</a:t>
            </a:r>
            <a:r>
              <a:rPr lang="en-US" altLang="ja-JP" sz="1600" dirty="0" smtClean="0"/>
              <a:t>(</a:t>
            </a:r>
            <a:r>
              <a:rPr lang="ja-JP" altLang="en-US" sz="1600" dirty="0" smtClean="0"/>
              <a:t>波が反射しない</a:t>
            </a:r>
            <a:r>
              <a:rPr lang="en-US" altLang="ja-JP" sz="1600" dirty="0" smtClean="0"/>
              <a:t>)</a:t>
            </a:r>
          </a:p>
        </p:txBody>
      </p:sp>
      <p:sp>
        <p:nvSpPr>
          <p:cNvPr id="67" name="テキスト ボックス 66"/>
          <p:cNvSpPr txBox="1"/>
          <p:nvPr/>
        </p:nvSpPr>
        <p:spPr>
          <a:xfrm>
            <a:off x="6715125" y="371475"/>
            <a:ext cx="2019300" cy="338554"/>
          </a:xfrm>
          <a:prstGeom prst="rect">
            <a:avLst/>
          </a:prstGeom>
          <a:noFill/>
        </p:spPr>
        <p:txBody>
          <a:bodyPr wrap="square" rtlCol="0">
            <a:spAutoFit/>
          </a:bodyPr>
          <a:lstStyle/>
          <a:p>
            <a:pPr algn="ctr"/>
            <a:r>
              <a:rPr kumimoji="1" lang="ja-JP" altLang="en-US" sz="1600" dirty="0" smtClean="0"/>
              <a:t>現実金星大気に近い</a:t>
            </a:r>
            <a:endParaRPr kumimoji="1" lang="ja-JP" altLang="en-US" sz="1600" dirty="0"/>
          </a:p>
        </p:txBody>
      </p:sp>
      <p:sp>
        <p:nvSpPr>
          <p:cNvPr id="68" name="テキスト ボックス 67"/>
          <p:cNvSpPr txBox="1"/>
          <p:nvPr/>
        </p:nvSpPr>
        <p:spPr>
          <a:xfrm>
            <a:off x="6743700" y="3581400"/>
            <a:ext cx="2019300" cy="338554"/>
          </a:xfrm>
          <a:prstGeom prst="rect">
            <a:avLst/>
          </a:prstGeom>
          <a:noFill/>
        </p:spPr>
        <p:txBody>
          <a:bodyPr wrap="square" rtlCol="0">
            <a:spAutoFit/>
          </a:bodyPr>
          <a:lstStyle/>
          <a:p>
            <a:pPr algn="ctr"/>
            <a:r>
              <a:rPr kumimoji="1" lang="en-US" altLang="ja-JP" sz="1600" i="1" dirty="0" smtClean="0"/>
              <a:t>dU</a:t>
            </a:r>
            <a:r>
              <a:rPr kumimoji="1" lang="en-US" altLang="ja-JP" sz="1600" i="1" baseline="-25000" dirty="0" smtClean="0"/>
              <a:t>0</a:t>
            </a:r>
            <a:r>
              <a:rPr kumimoji="1" lang="en-US" altLang="ja-JP" sz="1600" i="1" dirty="0" smtClean="0"/>
              <a:t>/</a:t>
            </a:r>
            <a:r>
              <a:rPr kumimoji="1" lang="en-US" altLang="ja-JP" sz="1600" i="1" dirty="0" err="1" smtClean="0"/>
              <a:t>dz</a:t>
            </a:r>
            <a:r>
              <a:rPr kumimoji="1" lang="en-US" altLang="ja-JP" sz="1600" dirty="0" smtClean="0"/>
              <a:t> = 0</a:t>
            </a:r>
            <a:endParaRPr kumimoji="1" lang="ja-JP" altLang="en-US" sz="1600"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0" name="Picture 16"/>
          <p:cNvPicPr>
            <a:picLocks noChangeAspect="1" noChangeArrowheads="1"/>
          </p:cNvPicPr>
          <p:nvPr/>
        </p:nvPicPr>
        <p:blipFill>
          <a:blip r:embed="rId2" cstate="print"/>
          <a:srcRect l="16189" b="16182"/>
          <a:stretch>
            <a:fillRect/>
          </a:stretch>
        </p:blipFill>
        <p:spPr bwMode="auto">
          <a:xfrm>
            <a:off x="3614108" y="3596137"/>
            <a:ext cx="2394909" cy="2395088"/>
          </a:xfrm>
          <a:prstGeom prst="rect">
            <a:avLst/>
          </a:prstGeom>
          <a:noFill/>
          <a:ln w="9525">
            <a:noFill/>
            <a:miter lim="800000"/>
            <a:headEnd/>
            <a:tailEnd/>
          </a:ln>
        </p:spPr>
      </p:pic>
      <p:pic>
        <p:nvPicPr>
          <p:cNvPr id="16399" name="Picture 15"/>
          <p:cNvPicPr>
            <a:picLocks noChangeAspect="1" noChangeArrowheads="1"/>
          </p:cNvPicPr>
          <p:nvPr/>
        </p:nvPicPr>
        <p:blipFill>
          <a:blip r:embed="rId3" cstate="print"/>
          <a:srcRect l="16189" b="15855"/>
          <a:stretch>
            <a:fillRect/>
          </a:stretch>
        </p:blipFill>
        <p:spPr bwMode="auto">
          <a:xfrm>
            <a:off x="3596856" y="653092"/>
            <a:ext cx="2394908" cy="2404433"/>
          </a:xfrm>
          <a:prstGeom prst="rect">
            <a:avLst/>
          </a:prstGeom>
          <a:noFill/>
          <a:ln w="9525">
            <a:noFill/>
            <a:miter lim="800000"/>
            <a:headEnd/>
            <a:tailEnd/>
          </a:ln>
        </p:spPr>
      </p:pic>
      <p:pic>
        <p:nvPicPr>
          <p:cNvPr id="66" name="Picture 11"/>
          <p:cNvPicPr>
            <a:picLocks noChangeAspect="1" noChangeArrowheads="1"/>
          </p:cNvPicPr>
          <p:nvPr/>
        </p:nvPicPr>
        <p:blipFill>
          <a:blip r:embed="rId4" cstate="print"/>
          <a:srcRect l="15747" t="8239" b="16082"/>
          <a:stretch>
            <a:fillRect/>
          </a:stretch>
        </p:blipFill>
        <p:spPr bwMode="auto">
          <a:xfrm>
            <a:off x="810883" y="887104"/>
            <a:ext cx="2407529" cy="2162513"/>
          </a:xfrm>
          <a:prstGeom prst="rect">
            <a:avLst/>
          </a:prstGeom>
          <a:noFill/>
          <a:ln w="9525">
            <a:noFill/>
            <a:miter lim="800000"/>
            <a:headEnd/>
            <a:tailEnd/>
          </a:ln>
        </p:spPr>
      </p:pic>
      <p:pic>
        <p:nvPicPr>
          <p:cNvPr id="65" name="Picture 14"/>
          <p:cNvPicPr>
            <a:picLocks noChangeAspect="1" noChangeArrowheads="1"/>
          </p:cNvPicPr>
          <p:nvPr/>
        </p:nvPicPr>
        <p:blipFill>
          <a:blip r:embed="rId5" cstate="print"/>
          <a:srcRect l="16675" t="7182" b="16893"/>
          <a:stretch>
            <a:fillRect/>
          </a:stretch>
        </p:blipFill>
        <p:spPr bwMode="auto">
          <a:xfrm>
            <a:off x="845389" y="3799936"/>
            <a:ext cx="2381010" cy="2169543"/>
          </a:xfrm>
          <a:prstGeom prst="rect">
            <a:avLst/>
          </a:prstGeom>
          <a:noFill/>
          <a:ln w="9525">
            <a:noFill/>
            <a:miter lim="800000"/>
            <a:headEnd/>
            <a:tailEnd/>
          </a:ln>
        </p:spPr>
      </p:pic>
      <p:pic>
        <p:nvPicPr>
          <p:cNvPr id="16397" name="Picture 13"/>
          <p:cNvPicPr>
            <a:picLocks noChangeAspect="1" noChangeArrowheads="1"/>
          </p:cNvPicPr>
          <p:nvPr/>
        </p:nvPicPr>
        <p:blipFill>
          <a:blip r:embed="rId6" cstate="print"/>
          <a:srcRect l="16679" b="16245"/>
          <a:stretch>
            <a:fillRect/>
          </a:stretch>
        </p:blipFill>
        <p:spPr bwMode="auto">
          <a:xfrm>
            <a:off x="6429734" y="3607460"/>
            <a:ext cx="2380891" cy="2393290"/>
          </a:xfrm>
          <a:prstGeom prst="rect">
            <a:avLst/>
          </a:prstGeom>
          <a:noFill/>
          <a:ln w="9525">
            <a:noFill/>
            <a:miter lim="800000"/>
            <a:headEnd/>
            <a:tailEnd/>
          </a:ln>
        </p:spPr>
      </p:pic>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38</a:t>
            </a:fld>
            <a:endParaRPr kumimoji="1" lang="ja-JP" altLang="en-US" dirty="0"/>
          </a:p>
        </p:txBody>
      </p:sp>
      <p:pic>
        <p:nvPicPr>
          <p:cNvPr id="16389" name="Picture 5"/>
          <p:cNvPicPr>
            <a:picLocks noChangeAspect="1" noChangeArrowheads="1"/>
          </p:cNvPicPr>
          <p:nvPr/>
        </p:nvPicPr>
        <p:blipFill>
          <a:blip r:embed="rId7" cstate="print"/>
          <a:srcRect l="16075" b="15176"/>
          <a:stretch>
            <a:fillRect/>
          </a:stretch>
        </p:blipFill>
        <p:spPr bwMode="auto">
          <a:xfrm>
            <a:off x="6412482" y="652730"/>
            <a:ext cx="2398143" cy="2423845"/>
          </a:xfrm>
          <a:prstGeom prst="rect">
            <a:avLst/>
          </a:prstGeom>
          <a:noFill/>
          <a:ln w="9525">
            <a:noFill/>
            <a:miter lim="800000"/>
            <a:headEnd/>
            <a:tailEnd/>
          </a:ln>
        </p:spPr>
      </p:pic>
      <p:sp>
        <p:nvSpPr>
          <p:cNvPr id="13" name="テキスト ボックス 12"/>
          <p:cNvSpPr txBox="1"/>
          <p:nvPr/>
        </p:nvSpPr>
        <p:spPr>
          <a:xfrm>
            <a:off x="3372575" y="499433"/>
            <a:ext cx="2596551" cy="369332"/>
          </a:xfrm>
          <a:prstGeom prst="rect">
            <a:avLst/>
          </a:prstGeom>
          <a:noFill/>
        </p:spPr>
        <p:txBody>
          <a:bodyPr wrap="square" rtlCol="0">
            <a:spAutoFit/>
          </a:bodyPr>
          <a:lstStyle/>
          <a:p>
            <a:pPr algn="ctr"/>
            <a:r>
              <a:rPr lang="ja-JP" altLang="en-US" dirty="0" smtClean="0"/>
              <a:t>東西風擾乱成分の振幅</a:t>
            </a:r>
            <a:endParaRPr kumimoji="1" lang="ja-JP" altLang="en-US" dirty="0"/>
          </a:p>
        </p:txBody>
      </p:sp>
      <p:sp>
        <p:nvSpPr>
          <p:cNvPr id="17" name="テキスト ボックス 16"/>
          <p:cNvSpPr txBox="1"/>
          <p:nvPr/>
        </p:nvSpPr>
        <p:spPr>
          <a:xfrm>
            <a:off x="2475780" y="0"/>
            <a:ext cx="4152900" cy="523220"/>
          </a:xfrm>
          <a:prstGeom prst="rect">
            <a:avLst/>
          </a:prstGeom>
          <a:noFill/>
        </p:spPr>
        <p:txBody>
          <a:bodyPr wrap="square" rtlCol="0">
            <a:spAutoFit/>
          </a:bodyPr>
          <a:lstStyle/>
          <a:p>
            <a:pPr algn="ctr"/>
            <a:r>
              <a:rPr kumimoji="1" lang="en-US" altLang="ja-JP" sz="2800" dirty="0" smtClean="0">
                <a:solidFill>
                  <a:srgbClr val="FF0000"/>
                </a:solidFill>
              </a:rPr>
              <a:t>Kelvin</a:t>
            </a:r>
            <a:r>
              <a:rPr kumimoji="1" lang="ja-JP" altLang="en-US" sz="2800" dirty="0" smtClean="0">
                <a:solidFill>
                  <a:srgbClr val="FF0000"/>
                </a:solidFill>
              </a:rPr>
              <a:t>波</a:t>
            </a:r>
            <a:endParaRPr kumimoji="1" lang="ja-JP" altLang="en-US" sz="2800" dirty="0">
              <a:solidFill>
                <a:srgbClr val="FF0000"/>
              </a:solidFill>
            </a:endParaRPr>
          </a:p>
        </p:txBody>
      </p:sp>
      <p:sp>
        <p:nvSpPr>
          <p:cNvPr id="18" name="テキスト ボックス 17"/>
          <p:cNvSpPr txBox="1"/>
          <p:nvPr/>
        </p:nvSpPr>
        <p:spPr>
          <a:xfrm>
            <a:off x="6372225" y="494938"/>
            <a:ext cx="2228850" cy="369332"/>
          </a:xfrm>
          <a:prstGeom prst="rect">
            <a:avLst/>
          </a:prstGeom>
          <a:noFill/>
        </p:spPr>
        <p:txBody>
          <a:bodyPr wrap="square" rtlCol="0">
            <a:spAutoFit/>
          </a:bodyPr>
          <a:lstStyle/>
          <a:p>
            <a:pPr algn="ctr"/>
            <a:r>
              <a:rPr kumimoji="1" lang="en-US" altLang="ja-JP" dirty="0" err="1" smtClean="0"/>
              <a:t>Ep</a:t>
            </a:r>
            <a:r>
              <a:rPr kumimoji="1" lang="en-US" altLang="ja-JP" dirty="0" smtClean="0"/>
              <a:t> flux</a:t>
            </a:r>
            <a:r>
              <a:rPr kumimoji="1" lang="ja-JP" altLang="en-US" dirty="0" smtClean="0"/>
              <a:t>と大気加速率</a:t>
            </a:r>
            <a:endParaRPr kumimoji="1" lang="ja-JP" altLang="en-US" dirty="0"/>
          </a:p>
        </p:txBody>
      </p:sp>
      <p:cxnSp>
        <p:nvCxnSpPr>
          <p:cNvPr id="38" name="直線矢印コネクタ 37"/>
          <p:cNvCxnSpPr/>
          <p:nvPr/>
        </p:nvCxnSpPr>
        <p:spPr>
          <a:xfrm flipV="1">
            <a:off x="2609850" y="1885950"/>
            <a:ext cx="0" cy="11144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2609850" y="4848225"/>
            <a:ext cx="0" cy="11144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742950" y="504825"/>
            <a:ext cx="2362200" cy="369332"/>
          </a:xfrm>
          <a:prstGeom prst="rect">
            <a:avLst/>
          </a:prstGeom>
          <a:noFill/>
        </p:spPr>
        <p:txBody>
          <a:bodyPr wrap="square" rtlCol="0">
            <a:spAutoFit/>
          </a:bodyPr>
          <a:lstStyle/>
          <a:p>
            <a:pPr algn="ctr"/>
            <a:r>
              <a:rPr lang="ja-JP" altLang="en-US" dirty="0" smtClean="0"/>
              <a:t>背景東西風</a:t>
            </a:r>
            <a:endParaRPr kumimoji="1" lang="ja-JP" altLang="en-US" dirty="0"/>
          </a:p>
        </p:txBody>
      </p:sp>
      <p:sp>
        <p:nvSpPr>
          <p:cNvPr id="47" name="正方形/長方形 46"/>
          <p:cNvSpPr/>
          <p:nvPr/>
        </p:nvSpPr>
        <p:spPr>
          <a:xfrm>
            <a:off x="3639988" y="1915424"/>
            <a:ext cx="2070339" cy="146649"/>
          </a:xfrm>
          <a:prstGeom prst="rect">
            <a:avLst/>
          </a:prstGeom>
          <a:solidFill>
            <a:srgbClr val="FF99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4505684" y="1082796"/>
            <a:ext cx="1207698" cy="338554"/>
          </a:xfrm>
          <a:prstGeom prst="rect">
            <a:avLst/>
          </a:prstGeom>
          <a:noFill/>
        </p:spPr>
        <p:txBody>
          <a:bodyPr wrap="square" rtlCol="0">
            <a:spAutoFit/>
          </a:bodyPr>
          <a:lstStyle/>
          <a:p>
            <a:pPr algn="ctr"/>
            <a:r>
              <a:rPr kumimoji="1" lang="ja-JP" altLang="en-US" sz="1600" dirty="0" smtClean="0"/>
              <a:t>観測高度</a:t>
            </a:r>
            <a:endParaRPr kumimoji="1" lang="ja-JP" altLang="en-US" sz="1600" dirty="0"/>
          </a:p>
        </p:txBody>
      </p:sp>
      <p:sp>
        <p:nvSpPr>
          <p:cNvPr id="50" name="テキスト ボックス 49"/>
          <p:cNvSpPr txBox="1"/>
          <p:nvPr/>
        </p:nvSpPr>
        <p:spPr>
          <a:xfrm>
            <a:off x="3679885" y="1556349"/>
            <a:ext cx="871268" cy="307777"/>
          </a:xfrm>
          <a:prstGeom prst="rect">
            <a:avLst/>
          </a:prstGeom>
          <a:noFill/>
        </p:spPr>
        <p:txBody>
          <a:bodyPr wrap="square" rtlCol="0">
            <a:spAutoFit/>
          </a:bodyPr>
          <a:lstStyle/>
          <a:p>
            <a:pPr algn="ctr"/>
            <a:r>
              <a:rPr kumimoji="1" lang="ja-JP" altLang="en-US" sz="1400" dirty="0" smtClean="0"/>
              <a:t>振幅小</a:t>
            </a:r>
            <a:endParaRPr kumimoji="1" lang="ja-JP" altLang="en-US" sz="1400" dirty="0"/>
          </a:p>
        </p:txBody>
      </p:sp>
      <p:sp>
        <p:nvSpPr>
          <p:cNvPr id="51" name="テキスト ボックス 50"/>
          <p:cNvSpPr txBox="1"/>
          <p:nvPr/>
        </p:nvSpPr>
        <p:spPr>
          <a:xfrm>
            <a:off x="4887942" y="4491487"/>
            <a:ext cx="871268" cy="307777"/>
          </a:xfrm>
          <a:prstGeom prst="rect">
            <a:avLst/>
          </a:prstGeom>
          <a:noFill/>
        </p:spPr>
        <p:txBody>
          <a:bodyPr wrap="square" rtlCol="0">
            <a:spAutoFit/>
          </a:bodyPr>
          <a:lstStyle/>
          <a:p>
            <a:pPr algn="ctr"/>
            <a:r>
              <a:rPr kumimoji="1" lang="ja-JP" altLang="en-US" sz="1400" dirty="0" smtClean="0"/>
              <a:t>振幅大</a:t>
            </a:r>
            <a:endParaRPr kumimoji="1" lang="ja-JP" altLang="en-US" sz="1400" dirty="0"/>
          </a:p>
        </p:txBody>
      </p:sp>
      <p:sp>
        <p:nvSpPr>
          <p:cNvPr id="70" name="正方形/長方形 69"/>
          <p:cNvSpPr/>
          <p:nvPr/>
        </p:nvSpPr>
        <p:spPr>
          <a:xfrm>
            <a:off x="3645739" y="4836544"/>
            <a:ext cx="2070339" cy="146649"/>
          </a:xfrm>
          <a:prstGeom prst="rect">
            <a:avLst/>
          </a:prstGeom>
          <a:solidFill>
            <a:srgbClr val="FF99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0" y="350348"/>
            <a:ext cx="1303866" cy="381000"/>
          </a:xfrm>
          <a:prstGeom prst="rect">
            <a:avLst/>
          </a:prstGeom>
          <a:noFill/>
        </p:spPr>
        <p:txBody>
          <a:bodyPr wrap="square" rtlCol="0">
            <a:spAutoFit/>
          </a:bodyPr>
          <a:lstStyle/>
          <a:p>
            <a:r>
              <a:rPr kumimoji="1" lang="en-US" altLang="ja-JP" dirty="0" smtClean="0">
                <a:solidFill>
                  <a:srgbClr val="FF0000"/>
                </a:solidFill>
              </a:rPr>
              <a:t>Case 1</a:t>
            </a:r>
            <a:endParaRPr kumimoji="1" lang="ja-JP" altLang="en-US" dirty="0">
              <a:solidFill>
                <a:srgbClr val="FF0000"/>
              </a:solidFill>
            </a:endParaRPr>
          </a:p>
        </p:txBody>
      </p:sp>
      <p:sp>
        <p:nvSpPr>
          <p:cNvPr id="72" name="テキスト ボックス 71"/>
          <p:cNvSpPr txBox="1"/>
          <p:nvPr/>
        </p:nvSpPr>
        <p:spPr>
          <a:xfrm>
            <a:off x="0" y="3431796"/>
            <a:ext cx="1303866" cy="381000"/>
          </a:xfrm>
          <a:prstGeom prst="rect">
            <a:avLst/>
          </a:prstGeom>
          <a:noFill/>
        </p:spPr>
        <p:txBody>
          <a:bodyPr wrap="square" rtlCol="0">
            <a:spAutoFit/>
          </a:bodyPr>
          <a:lstStyle/>
          <a:p>
            <a:r>
              <a:rPr kumimoji="1" lang="en-US" altLang="ja-JP" dirty="0" smtClean="0">
                <a:solidFill>
                  <a:srgbClr val="00B0F0"/>
                </a:solidFill>
              </a:rPr>
              <a:t>Case 2</a:t>
            </a:r>
            <a:endParaRPr kumimoji="1" lang="ja-JP" altLang="en-US" dirty="0">
              <a:solidFill>
                <a:srgbClr val="00B0F0"/>
              </a:solidFill>
            </a:endParaRPr>
          </a:p>
        </p:txBody>
      </p:sp>
      <p:sp>
        <p:nvSpPr>
          <p:cNvPr id="73" name="テキスト ボックス 72"/>
          <p:cNvSpPr txBox="1"/>
          <p:nvPr/>
        </p:nvSpPr>
        <p:spPr>
          <a:xfrm rot="16200000">
            <a:off x="-342899" y="1764298"/>
            <a:ext cx="1304925" cy="338554"/>
          </a:xfrm>
          <a:prstGeom prst="rect">
            <a:avLst/>
          </a:prstGeom>
          <a:noFill/>
        </p:spPr>
        <p:txBody>
          <a:bodyPr wrap="square" rtlCol="0">
            <a:spAutoFit/>
          </a:bodyPr>
          <a:lstStyle/>
          <a:p>
            <a:pPr algn="ctr"/>
            <a:r>
              <a:rPr kumimoji="1" lang="en-US" altLang="ja-JP" sz="1600" dirty="0" smtClean="0"/>
              <a:t>Height</a:t>
            </a:r>
            <a:r>
              <a:rPr kumimoji="1" lang="ja-JP" altLang="en-US" sz="1600" dirty="0" smtClean="0"/>
              <a:t> </a:t>
            </a:r>
            <a:r>
              <a:rPr kumimoji="1" lang="en-US" altLang="ja-JP" sz="1600" dirty="0" smtClean="0"/>
              <a:t>(km)</a:t>
            </a:r>
            <a:endParaRPr kumimoji="1" lang="ja-JP" altLang="en-US" sz="1600" dirty="0"/>
          </a:p>
        </p:txBody>
      </p:sp>
      <p:sp>
        <p:nvSpPr>
          <p:cNvPr id="74" name="テキスト ボックス 73"/>
          <p:cNvSpPr txBox="1"/>
          <p:nvPr/>
        </p:nvSpPr>
        <p:spPr>
          <a:xfrm rot="16200000">
            <a:off x="-333376" y="4878973"/>
            <a:ext cx="1304925" cy="338554"/>
          </a:xfrm>
          <a:prstGeom prst="rect">
            <a:avLst/>
          </a:prstGeom>
          <a:noFill/>
        </p:spPr>
        <p:txBody>
          <a:bodyPr wrap="square" rtlCol="0">
            <a:spAutoFit/>
          </a:bodyPr>
          <a:lstStyle/>
          <a:p>
            <a:pPr algn="ctr"/>
            <a:r>
              <a:rPr lang="en-US" altLang="ja-JP" sz="1600" dirty="0" smtClean="0"/>
              <a:t>Height</a:t>
            </a:r>
            <a:r>
              <a:rPr kumimoji="1" lang="ja-JP" altLang="en-US" sz="1600" dirty="0" smtClean="0"/>
              <a:t> </a:t>
            </a:r>
            <a:r>
              <a:rPr kumimoji="1" lang="en-US" altLang="ja-JP" sz="1600" dirty="0" smtClean="0"/>
              <a:t>(km)</a:t>
            </a:r>
            <a:endParaRPr kumimoji="1" lang="ja-JP" altLang="en-US" sz="1600" dirty="0"/>
          </a:p>
        </p:txBody>
      </p:sp>
      <p:sp>
        <p:nvSpPr>
          <p:cNvPr id="75" name="テキスト ボックス 74"/>
          <p:cNvSpPr txBox="1"/>
          <p:nvPr/>
        </p:nvSpPr>
        <p:spPr>
          <a:xfrm>
            <a:off x="3913877" y="3189750"/>
            <a:ext cx="1781175" cy="338554"/>
          </a:xfrm>
          <a:prstGeom prst="rect">
            <a:avLst/>
          </a:prstGeom>
          <a:noFill/>
        </p:spPr>
        <p:txBody>
          <a:bodyPr wrap="square" rtlCol="0">
            <a:spAutoFit/>
          </a:bodyPr>
          <a:lstStyle/>
          <a:p>
            <a:pPr algn="ctr"/>
            <a:r>
              <a:rPr lang="en-US" altLang="ja-JP" sz="1600" dirty="0" smtClean="0"/>
              <a:t>u’</a:t>
            </a:r>
            <a:r>
              <a:rPr lang="ja-JP" altLang="en-US" sz="1600" dirty="0" smtClean="0"/>
              <a:t> </a:t>
            </a:r>
            <a:r>
              <a:rPr lang="en-US" altLang="ja-JP" sz="1600" dirty="0" smtClean="0"/>
              <a:t>(m s </a:t>
            </a:r>
            <a:r>
              <a:rPr lang="en-US" altLang="ja-JP" sz="1600" baseline="30000" dirty="0" smtClean="0"/>
              <a:t>-1</a:t>
            </a:r>
            <a:r>
              <a:rPr lang="en-US" altLang="ja-JP" sz="1600" dirty="0" smtClean="0"/>
              <a:t>)</a:t>
            </a:r>
            <a:endParaRPr kumimoji="1" lang="ja-JP" altLang="en-US" sz="1600" dirty="0"/>
          </a:p>
        </p:txBody>
      </p:sp>
      <p:sp>
        <p:nvSpPr>
          <p:cNvPr id="76" name="テキスト ボックス 75"/>
          <p:cNvSpPr txBox="1"/>
          <p:nvPr/>
        </p:nvSpPr>
        <p:spPr>
          <a:xfrm>
            <a:off x="3833364" y="6144447"/>
            <a:ext cx="1781175" cy="338554"/>
          </a:xfrm>
          <a:prstGeom prst="rect">
            <a:avLst/>
          </a:prstGeom>
          <a:noFill/>
        </p:spPr>
        <p:txBody>
          <a:bodyPr wrap="square" rtlCol="0">
            <a:spAutoFit/>
          </a:bodyPr>
          <a:lstStyle/>
          <a:p>
            <a:pPr algn="ctr"/>
            <a:r>
              <a:rPr lang="en-US" altLang="ja-JP" sz="1600" dirty="0" smtClean="0"/>
              <a:t>u’</a:t>
            </a:r>
            <a:r>
              <a:rPr lang="ja-JP" altLang="en-US" sz="1600" dirty="0" smtClean="0"/>
              <a:t> </a:t>
            </a:r>
            <a:r>
              <a:rPr lang="en-US" altLang="ja-JP" sz="1600" dirty="0" smtClean="0"/>
              <a:t>(m s </a:t>
            </a:r>
            <a:r>
              <a:rPr lang="en-US" altLang="ja-JP" sz="1600" baseline="30000" dirty="0" smtClean="0"/>
              <a:t>-1</a:t>
            </a:r>
            <a:r>
              <a:rPr lang="en-US" altLang="ja-JP" sz="1600" dirty="0" smtClean="0"/>
              <a:t>)</a:t>
            </a:r>
            <a:endParaRPr kumimoji="1" lang="ja-JP" altLang="en-US" sz="1600" dirty="0"/>
          </a:p>
        </p:txBody>
      </p:sp>
      <p:sp>
        <p:nvSpPr>
          <p:cNvPr id="77" name="テキスト ボックス 76"/>
          <p:cNvSpPr txBox="1"/>
          <p:nvPr/>
        </p:nvSpPr>
        <p:spPr>
          <a:xfrm>
            <a:off x="757327" y="3189750"/>
            <a:ext cx="2362200" cy="338554"/>
          </a:xfrm>
          <a:prstGeom prst="rect">
            <a:avLst/>
          </a:prstGeom>
          <a:noFill/>
        </p:spPr>
        <p:txBody>
          <a:bodyPr wrap="square" rtlCol="0">
            <a:spAutoFit/>
          </a:bodyPr>
          <a:lstStyle/>
          <a:p>
            <a:pPr algn="ctr"/>
            <a:r>
              <a:rPr lang="en-US" altLang="ja-JP" sz="1600" dirty="0" smtClean="0"/>
              <a:t>Zonal wind speed (m s</a:t>
            </a:r>
            <a:r>
              <a:rPr lang="en-US" altLang="ja-JP" sz="1600" baseline="30000" dirty="0" smtClean="0"/>
              <a:t>-1</a:t>
            </a:r>
            <a:r>
              <a:rPr lang="en-US" altLang="ja-JP" sz="1600" dirty="0" smtClean="0"/>
              <a:t>)</a:t>
            </a:r>
            <a:endParaRPr kumimoji="1" lang="ja-JP" altLang="en-US" sz="1600" dirty="0"/>
          </a:p>
        </p:txBody>
      </p:sp>
      <p:sp>
        <p:nvSpPr>
          <p:cNvPr id="78" name="テキスト ボックス 77"/>
          <p:cNvSpPr txBox="1"/>
          <p:nvPr/>
        </p:nvSpPr>
        <p:spPr>
          <a:xfrm>
            <a:off x="857971" y="6144447"/>
            <a:ext cx="2362200" cy="338554"/>
          </a:xfrm>
          <a:prstGeom prst="rect">
            <a:avLst/>
          </a:prstGeom>
          <a:noFill/>
        </p:spPr>
        <p:txBody>
          <a:bodyPr wrap="square" rtlCol="0">
            <a:spAutoFit/>
          </a:bodyPr>
          <a:lstStyle/>
          <a:p>
            <a:pPr algn="ctr"/>
            <a:r>
              <a:rPr lang="en-US" altLang="ja-JP" sz="1600" dirty="0" smtClean="0"/>
              <a:t>Zonal wind speed</a:t>
            </a:r>
            <a:r>
              <a:rPr lang="ja-JP" altLang="en-US" sz="1600" dirty="0" smtClean="0"/>
              <a:t> </a:t>
            </a:r>
            <a:r>
              <a:rPr lang="en-US" altLang="ja-JP" sz="1600" dirty="0" smtClean="0"/>
              <a:t>(m s</a:t>
            </a:r>
            <a:r>
              <a:rPr lang="en-US" altLang="ja-JP" sz="1600" baseline="30000" dirty="0" smtClean="0"/>
              <a:t>-1</a:t>
            </a:r>
            <a:r>
              <a:rPr lang="en-US" altLang="ja-JP" sz="1600" dirty="0" smtClean="0"/>
              <a:t>)</a:t>
            </a:r>
            <a:endParaRPr kumimoji="1" lang="ja-JP" altLang="en-US" sz="1600" dirty="0"/>
          </a:p>
        </p:txBody>
      </p:sp>
      <p:grpSp>
        <p:nvGrpSpPr>
          <p:cNvPr id="89" name="グループ化 88"/>
          <p:cNvGrpSpPr/>
          <p:nvPr/>
        </p:nvGrpSpPr>
        <p:grpSpPr>
          <a:xfrm>
            <a:off x="977665" y="2962503"/>
            <a:ext cx="2268747" cy="338554"/>
            <a:chOff x="977665" y="2914878"/>
            <a:chExt cx="2268747" cy="338554"/>
          </a:xfrm>
        </p:grpSpPr>
        <p:sp>
          <p:nvSpPr>
            <p:cNvPr id="84" name="テキスト ボックス 83"/>
            <p:cNvSpPr txBox="1"/>
            <p:nvPr/>
          </p:nvSpPr>
          <p:spPr>
            <a:xfrm>
              <a:off x="1377353" y="2914878"/>
              <a:ext cx="612476" cy="338554"/>
            </a:xfrm>
            <a:prstGeom prst="rect">
              <a:avLst/>
            </a:prstGeom>
            <a:noFill/>
          </p:spPr>
          <p:txBody>
            <a:bodyPr wrap="square" rtlCol="0">
              <a:spAutoFit/>
            </a:bodyPr>
            <a:lstStyle/>
            <a:p>
              <a:pPr algn="ctr"/>
              <a:r>
                <a:rPr kumimoji="1" lang="en-US" altLang="ja-JP" sz="1600" dirty="0" smtClean="0"/>
                <a:t>90</a:t>
              </a:r>
              <a:endParaRPr kumimoji="1" lang="ja-JP" altLang="en-US" sz="1600" dirty="0"/>
            </a:p>
          </p:txBody>
        </p:sp>
        <p:sp>
          <p:nvSpPr>
            <p:cNvPr id="85" name="テキスト ボックス 84"/>
            <p:cNvSpPr txBox="1"/>
            <p:nvPr/>
          </p:nvSpPr>
          <p:spPr>
            <a:xfrm>
              <a:off x="2219862" y="2914878"/>
              <a:ext cx="612476" cy="338554"/>
            </a:xfrm>
            <a:prstGeom prst="rect">
              <a:avLst/>
            </a:prstGeom>
            <a:noFill/>
          </p:spPr>
          <p:txBody>
            <a:bodyPr wrap="square" rtlCol="0">
              <a:spAutoFit/>
            </a:bodyPr>
            <a:lstStyle/>
            <a:p>
              <a:pPr algn="ctr"/>
              <a:r>
                <a:rPr kumimoji="1" lang="en-US" altLang="ja-JP" sz="1600" dirty="0" smtClean="0"/>
                <a:t>110</a:t>
              </a:r>
              <a:endParaRPr kumimoji="1" lang="ja-JP" altLang="en-US" sz="1600" dirty="0"/>
            </a:p>
          </p:txBody>
        </p:sp>
        <p:sp>
          <p:nvSpPr>
            <p:cNvPr id="86" name="テキスト ボックス 85"/>
            <p:cNvSpPr txBox="1"/>
            <p:nvPr/>
          </p:nvSpPr>
          <p:spPr>
            <a:xfrm>
              <a:off x="977665" y="2914878"/>
              <a:ext cx="612476" cy="338554"/>
            </a:xfrm>
            <a:prstGeom prst="rect">
              <a:avLst/>
            </a:prstGeom>
            <a:noFill/>
          </p:spPr>
          <p:txBody>
            <a:bodyPr wrap="square" rtlCol="0">
              <a:spAutoFit/>
            </a:bodyPr>
            <a:lstStyle/>
            <a:p>
              <a:pPr algn="ctr"/>
              <a:r>
                <a:rPr kumimoji="1" lang="en-US" altLang="ja-JP" sz="1600" dirty="0" smtClean="0"/>
                <a:t>80</a:t>
              </a:r>
              <a:endParaRPr kumimoji="1" lang="ja-JP" altLang="en-US" sz="1600" dirty="0"/>
            </a:p>
          </p:txBody>
        </p:sp>
        <p:sp>
          <p:nvSpPr>
            <p:cNvPr id="87" name="テキスト ボックス 86"/>
            <p:cNvSpPr txBox="1"/>
            <p:nvPr/>
          </p:nvSpPr>
          <p:spPr>
            <a:xfrm>
              <a:off x="1779920" y="2914878"/>
              <a:ext cx="612476" cy="338554"/>
            </a:xfrm>
            <a:prstGeom prst="rect">
              <a:avLst/>
            </a:prstGeom>
            <a:noFill/>
          </p:spPr>
          <p:txBody>
            <a:bodyPr wrap="square" rtlCol="0">
              <a:spAutoFit/>
            </a:bodyPr>
            <a:lstStyle/>
            <a:p>
              <a:pPr algn="ctr"/>
              <a:r>
                <a:rPr kumimoji="1" lang="en-US" altLang="ja-JP" sz="1600" dirty="0" smtClean="0"/>
                <a:t>100</a:t>
              </a:r>
              <a:endParaRPr kumimoji="1" lang="ja-JP" altLang="en-US" sz="1600" dirty="0"/>
            </a:p>
          </p:txBody>
        </p:sp>
        <p:sp>
          <p:nvSpPr>
            <p:cNvPr id="88" name="テキスト ボックス 87"/>
            <p:cNvSpPr txBox="1"/>
            <p:nvPr/>
          </p:nvSpPr>
          <p:spPr>
            <a:xfrm>
              <a:off x="2633936" y="2914878"/>
              <a:ext cx="612476" cy="338554"/>
            </a:xfrm>
            <a:prstGeom prst="rect">
              <a:avLst/>
            </a:prstGeom>
            <a:noFill/>
          </p:spPr>
          <p:txBody>
            <a:bodyPr wrap="square" rtlCol="0">
              <a:spAutoFit/>
            </a:bodyPr>
            <a:lstStyle/>
            <a:p>
              <a:pPr algn="ctr"/>
              <a:r>
                <a:rPr kumimoji="1" lang="en-US" altLang="ja-JP" sz="1600" dirty="0" smtClean="0"/>
                <a:t>120</a:t>
              </a:r>
              <a:endParaRPr kumimoji="1" lang="ja-JP" altLang="en-US" sz="1600" dirty="0"/>
            </a:p>
          </p:txBody>
        </p:sp>
      </p:grpSp>
      <p:grpSp>
        <p:nvGrpSpPr>
          <p:cNvPr id="90" name="グループ化 89"/>
          <p:cNvGrpSpPr/>
          <p:nvPr/>
        </p:nvGrpSpPr>
        <p:grpSpPr>
          <a:xfrm>
            <a:off x="957538" y="5905370"/>
            <a:ext cx="2268747" cy="338554"/>
            <a:chOff x="977665" y="2914878"/>
            <a:chExt cx="2268747" cy="338554"/>
          </a:xfrm>
        </p:grpSpPr>
        <p:sp>
          <p:nvSpPr>
            <p:cNvPr id="92" name="テキスト ボックス 91"/>
            <p:cNvSpPr txBox="1"/>
            <p:nvPr/>
          </p:nvSpPr>
          <p:spPr>
            <a:xfrm>
              <a:off x="1377353" y="2914878"/>
              <a:ext cx="612476" cy="338554"/>
            </a:xfrm>
            <a:prstGeom prst="rect">
              <a:avLst/>
            </a:prstGeom>
            <a:noFill/>
          </p:spPr>
          <p:txBody>
            <a:bodyPr wrap="square" rtlCol="0">
              <a:spAutoFit/>
            </a:bodyPr>
            <a:lstStyle/>
            <a:p>
              <a:pPr algn="ctr"/>
              <a:r>
                <a:rPr kumimoji="1" lang="en-US" altLang="ja-JP" sz="1600" dirty="0" smtClean="0"/>
                <a:t>90</a:t>
              </a:r>
              <a:endParaRPr kumimoji="1" lang="ja-JP" altLang="en-US" sz="1600" dirty="0"/>
            </a:p>
          </p:txBody>
        </p:sp>
        <p:sp>
          <p:nvSpPr>
            <p:cNvPr id="93" name="テキスト ボックス 92"/>
            <p:cNvSpPr txBox="1"/>
            <p:nvPr/>
          </p:nvSpPr>
          <p:spPr>
            <a:xfrm>
              <a:off x="2219862" y="2914878"/>
              <a:ext cx="612476" cy="338554"/>
            </a:xfrm>
            <a:prstGeom prst="rect">
              <a:avLst/>
            </a:prstGeom>
            <a:noFill/>
          </p:spPr>
          <p:txBody>
            <a:bodyPr wrap="square" rtlCol="0">
              <a:spAutoFit/>
            </a:bodyPr>
            <a:lstStyle/>
            <a:p>
              <a:pPr algn="ctr"/>
              <a:r>
                <a:rPr kumimoji="1" lang="en-US" altLang="ja-JP" sz="1600" dirty="0" smtClean="0"/>
                <a:t>110</a:t>
              </a:r>
              <a:endParaRPr kumimoji="1" lang="ja-JP" altLang="en-US" sz="1600" dirty="0"/>
            </a:p>
          </p:txBody>
        </p:sp>
        <p:sp>
          <p:nvSpPr>
            <p:cNvPr id="94" name="テキスト ボックス 93"/>
            <p:cNvSpPr txBox="1"/>
            <p:nvPr/>
          </p:nvSpPr>
          <p:spPr>
            <a:xfrm>
              <a:off x="977665" y="2914878"/>
              <a:ext cx="612476" cy="338554"/>
            </a:xfrm>
            <a:prstGeom prst="rect">
              <a:avLst/>
            </a:prstGeom>
            <a:noFill/>
          </p:spPr>
          <p:txBody>
            <a:bodyPr wrap="square" rtlCol="0">
              <a:spAutoFit/>
            </a:bodyPr>
            <a:lstStyle/>
            <a:p>
              <a:pPr algn="ctr"/>
              <a:r>
                <a:rPr kumimoji="1" lang="en-US" altLang="ja-JP" sz="1600" dirty="0" smtClean="0"/>
                <a:t>80</a:t>
              </a:r>
              <a:endParaRPr kumimoji="1" lang="ja-JP" altLang="en-US" sz="1600" dirty="0"/>
            </a:p>
          </p:txBody>
        </p:sp>
        <p:sp>
          <p:nvSpPr>
            <p:cNvPr id="95" name="テキスト ボックス 94"/>
            <p:cNvSpPr txBox="1"/>
            <p:nvPr/>
          </p:nvSpPr>
          <p:spPr>
            <a:xfrm>
              <a:off x="1779920" y="2914878"/>
              <a:ext cx="612476" cy="338554"/>
            </a:xfrm>
            <a:prstGeom prst="rect">
              <a:avLst/>
            </a:prstGeom>
            <a:noFill/>
          </p:spPr>
          <p:txBody>
            <a:bodyPr wrap="square" rtlCol="0">
              <a:spAutoFit/>
            </a:bodyPr>
            <a:lstStyle/>
            <a:p>
              <a:pPr algn="ctr"/>
              <a:r>
                <a:rPr kumimoji="1" lang="en-US" altLang="ja-JP" sz="1600" dirty="0" smtClean="0"/>
                <a:t>100</a:t>
              </a:r>
              <a:endParaRPr kumimoji="1" lang="ja-JP" altLang="en-US" sz="1600" dirty="0"/>
            </a:p>
          </p:txBody>
        </p:sp>
        <p:sp>
          <p:nvSpPr>
            <p:cNvPr id="96" name="テキスト ボックス 95"/>
            <p:cNvSpPr txBox="1"/>
            <p:nvPr/>
          </p:nvSpPr>
          <p:spPr>
            <a:xfrm>
              <a:off x="2633936" y="2914878"/>
              <a:ext cx="612476" cy="338554"/>
            </a:xfrm>
            <a:prstGeom prst="rect">
              <a:avLst/>
            </a:prstGeom>
            <a:noFill/>
          </p:spPr>
          <p:txBody>
            <a:bodyPr wrap="square" rtlCol="0">
              <a:spAutoFit/>
            </a:bodyPr>
            <a:lstStyle/>
            <a:p>
              <a:pPr algn="ctr"/>
              <a:r>
                <a:rPr kumimoji="1" lang="en-US" altLang="ja-JP" sz="1600" dirty="0" smtClean="0"/>
                <a:t>120</a:t>
              </a:r>
              <a:endParaRPr kumimoji="1" lang="ja-JP" altLang="en-US" sz="1600" dirty="0"/>
            </a:p>
          </p:txBody>
        </p:sp>
      </p:grpSp>
      <p:grpSp>
        <p:nvGrpSpPr>
          <p:cNvPr id="105" name="グループ化 104"/>
          <p:cNvGrpSpPr/>
          <p:nvPr/>
        </p:nvGrpSpPr>
        <p:grpSpPr>
          <a:xfrm>
            <a:off x="331938" y="753914"/>
            <a:ext cx="585339" cy="2390200"/>
            <a:chOff x="331938" y="706289"/>
            <a:chExt cx="585339" cy="2390200"/>
          </a:xfrm>
        </p:grpSpPr>
        <p:sp>
          <p:nvSpPr>
            <p:cNvPr id="100" name="テキスト ボックス 99"/>
            <p:cNvSpPr txBox="1"/>
            <p:nvPr/>
          </p:nvSpPr>
          <p:spPr>
            <a:xfrm>
              <a:off x="375071" y="1735706"/>
              <a:ext cx="527828" cy="338554"/>
            </a:xfrm>
            <a:prstGeom prst="rect">
              <a:avLst/>
            </a:prstGeom>
            <a:noFill/>
          </p:spPr>
          <p:txBody>
            <a:bodyPr wrap="square" rtlCol="0">
              <a:spAutoFit/>
            </a:bodyPr>
            <a:lstStyle/>
            <a:p>
              <a:pPr algn="r"/>
              <a:r>
                <a:rPr kumimoji="1" lang="en-US" altLang="ja-JP" sz="1600" dirty="0" smtClean="0"/>
                <a:t>70 </a:t>
              </a:r>
            </a:p>
          </p:txBody>
        </p:sp>
        <p:sp>
          <p:nvSpPr>
            <p:cNvPr id="101" name="テキスト ボックス 100"/>
            <p:cNvSpPr txBox="1"/>
            <p:nvPr/>
          </p:nvSpPr>
          <p:spPr>
            <a:xfrm>
              <a:off x="375070" y="2243228"/>
              <a:ext cx="529078" cy="338554"/>
            </a:xfrm>
            <a:prstGeom prst="rect">
              <a:avLst/>
            </a:prstGeom>
            <a:noFill/>
          </p:spPr>
          <p:txBody>
            <a:bodyPr wrap="square" rtlCol="0">
              <a:spAutoFit/>
            </a:bodyPr>
            <a:lstStyle/>
            <a:p>
              <a:pPr algn="r"/>
              <a:r>
                <a:rPr kumimoji="1" lang="en-US" altLang="ja-JP" sz="1600" dirty="0" smtClean="0"/>
                <a:t>65  </a:t>
              </a:r>
            </a:p>
          </p:txBody>
        </p:sp>
        <p:sp>
          <p:nvSpPr>
            <p:cNvPr id="102" name="テキスト ボックス 101"/>
            <p:cNvSpPr txBox="1"/>
            <p:nvPr/>
          </p:nvSpPr>
          <p:spPr>
            <a:xfrm>
              <a:off x="331938" y="1206798"/>
              <a:ext cx="572471" cy="338554"/>
            </a:xfrm>
            <a:prstGeom prst="rect">
              <a:avLst/>
            </a:prstGeom>
            <a:noFill/>
          </p:spPr>
          <p:txBody>
            <a:bodyPr wrap="square" rtlCol="0">
              <a:spAutoFit/>
            </a:bodyPr>
            <a:lstStyle/>
            <a:p>
              <a:pPr algn="r"/>
              <a:r>
                <a:rPr kumimoji="1" lang="en-US" altLang="ja-JP" sz="1600" dirty="0" smtClean="0"/>
                <a:t>75 </a:t>
              </a:r>
            </a:p>
          </p:txBody>
        </p:sp>
        <p:sp>
          <p:nvSpPr>
            <p:cNvPr id="103" name="テキスト ボックス 102"/>
            <p:cNvSpPr txBox="1"/>
            <p:nvPr/>
          </p:nvSpPr>
          <p:spPr>
            <a:xfrm>
              <a:off x="363571" y="2757935"/>
              <a:ext cx="529078" cy="338554"/>
            </a:xfrm>
            <a:prstGeom prst="rect">
              <a:avLst/>
            </a:prstGeom>
            <a:noFill/>
          </p:spPr>
          <p:txBody>
            <a:bodyPr wrap="square" rtlCol="0">
              <a:spAutoFit/>
            </a:bodyPr>
            <a:lstStyle/>
            <a:p>
              <a:pPr algn="r"/>
              <a:r>
                <a:rPr kumimoji="1" lang="en-US" altLang="ja-JP" sz="1600" dirty="0" smtClean="0"/>
                <a:t>60  </a:t>
              </a:r>
            </a:p>
          </p:txBody>
        </p:sp>
        <p:sp>
          <p:nvSpPr>
            <p:cNvPr id="104" name="テキスト ボックス 103"/>
            <p:cNvSpPr txBox="1"/>
            <p:nvPr/>
          </p:nvSpPr>
          <p:spPr>
            <a:xfrm>
              <a:off x="389449" y="706289"/>
              <a:ext cx="527828" cy="338554"/>
            </a:xfrm>
            <a:prstGeom prst="rect">
              <a:avLst/>
            </a:prstGeom>
            <a:noFill/>
          </p:spPr>
          <p:txBody>
            <a:bodyPr wrap="square" rtlCol="0">
              <a:spAutoFit/>
            </a:bodyPr>
            <a:lstStyle/>
            <a:p>
              <a:pPr algn="r"/>
              <a:r>
                <a:rPr kumimoji="1" lang="en-US" altLang="ja-JP" sz="1600" dirty="0" smtClean="0"/>
                <a:t>80 </a:t>
              </a:r>
            </a:p>
          </p:txBody>
        </p:sp>
      </p:grpSp>
      <p:grpSp>
        <p:nvGrpSpPr>
          <p:cNvPr id="106" name="グループ化 105"/>
          <p:cNvGrpSpPr/>
          <p:nvPr/>
        </p:nvGrpSpPr>
        <p:grpSpPr>
          <a:xfrm>
            <a:off x="354940" y="3696779"/>
            <a:ext cx="585339" cy="2390200"/>
            <a:chOff x="331938" y="706289"/>
            <a:chExt cx="585339" cy="2390200"/>
          </a:xfrm>
        </p:grpSpPr>
        <p:sp>
          <p:nvSpPr>
            <p:cNvPr id="107" name="テキスト ボックス 106"/>
            <p:cNvSpPr txBox="1"/>
            <p:nvPr/>
          </p:nvSpPr>
          <p:spPr>
            <a:xfrm>
              <a:off x="375071" y="1735706"/>
              <a:ext cx="527828" cy="338554"/>
            </a:xfrm>
            <a:prstGeom prst="rect">
              <a:avLst/>
            </a:prstGeom>
            <a:noFill/>
          </p:spPr>
          <p:txBody>
            <a:bodyPr wrap="square" rtlCol="0">
              <a:spAutoFit/>
            </a:bodyPr>
            <a:lstStyle/>
            <a:p>
              <a:pPr algn="r"/>
              <a:r>
                <a:rPr kumimoji="1" lang="en-US" altLang="ja-JP" sz="1600" dirty="0" smtClean="0"/>
                <a:t>70 </a:t>
              </a:r>
            </a:p>
          </p:txBody>
        </p:sp>
        <p:sp>
          <p:nvSpPr>
            <p:cNvPr id="108" name="テキスト ボックス 107"/>
            <p:cNvSpPr txBox="1"/>
            <p:nvPr/>
          </p:nvSpPr>
          <p:spPr>
            <a:xfrm>
              <a:off x="375070" y="2243228"/>
              <a:ext cx="529078" cy="338554"/>
            </a:xfrm>
            <a:prstGeom prst="rect">
              <a:avLst/>
            </a:prstGeom>
            <a:noFill/>
          </p:spPr>
          <p:txBody>
            <a:bodyPr wrap="square" rtlCol="0">
              <a:spAutoFit/>
            </a:bodyPr>
            <a:lstStyle/>
            <a:p>
              <a:pPr algn="r"/>
              <a:r>
                <a:rPr kumimoji="1" lang="en-US" altLang="ja-JP" sz="1600" dirty="0" smtClean="0"/>
                <a:t>65  </a:t>
              </a:r>
            </a:p>
          </p:txBody>
        </p:sp>
        <p:sp>
          <p:nvSpPr>
            <p:cNvPr id="109" name="テキスト ボックス 108"/>
            <p:cNvSpPr txBox="1"/>
            <p:nvPr/>
          </p:nvSpPr>
          <p:spPr>
            <a:xfrm>
              <a:off x="331938" y="1206798"/>
              <a:ext cx="572471" cy="338554"/>
            </a:xfrm>
            <a:prstGeom prst="rect">
              <a:avLst/>
            </a:prstGeom>
            <a:noFill/>
          </p:spPr>
          <p:txBody>
            <a:bodyPr wrap="square" rtlCol="0">
              <a:spAutoFit/>
            </a:bodyPr>
            <a:lstStyle/>
            <a:p>
              <a:pPr algn="r"/>
              <a:r>
                <a:rPr kumimoji="1" lang="en-US" altLang="ja-JP" sz="1600" dirty="0" smtClean="0"/>
                <a:t>75 </a:t>
              </a:r>
            </a:p>
          </p:txBody>
        </p:sp>
        <p:sp>
          <p:nvSpPr>
            <p:cNvPr id="110" name="テキスト ボックス 109"/>
            <p:cNvSpPr txBox="1"/>
            <p:nvPr/>
          </p:nvSpPr>
          <p:spPr>
            <a:xfrm>
              <a:off x="363571" y="2757935"/>
              <a:ext cx="529078" cy="338554"/>
            </a:xfrm>
            <a:prstGeom prst="rect">
              <a:avLst/>
            </a:prstGeom>
            <a:noFill/>
          </p:spPr>
          <p:txBody>
            <a:bodyPr wrap="square" rtlCol="0">
              <a:spAutoFit/>
            </a:bodyPr>
            <a:lstStyle/>
            <a:p>
              <a:pPr algn="r"/>
              <a:r>
                <a:rPr kumimoji="1" lang="en-US" altLang="ja-JP" sz="1600" dirty="0" smtClean="0"/>
                <a:t>60  </a:t>
              </a:r>
            </a:p>
          </p:txBody>
        </p:sp>
        <p:sp>
          <p:nvSpPr>
            <p:cNvPr id="111" name="テキスト ボックス 110"/>
            <p:cNvSpPr txBox="1"/>
            <p:nvPr/>
          </p:nvSpPr>
          <p:spPr>
            <a:xfrm>
              <a:off x="389449" y="706289"/>
              <a:ext cx="527828" cy="338554"/>
            </a:xfrm>
            <a:prstGeom prst="rect">
              <a:avLst/>
            </a:prstGeom>
            <a:noFill/>
          </p:spPr>
          <p:txBody>
            <a:bodyPr wrap="square" rtlCol="0">
              <a:spAutoFit/>
            </a:bodyPr>
            <a:lstStyle/>
            <a:p>
              <a:pPr algn="r"/>
              <a:r>
                <a:rPr kumimoji="1" lang="en-US" altLang="ja-JP" sz="1600" dirty="0" smtClean="0"/>
                <a:t>80 </a:t>
              </a:r>
            </a:p>
          </p:txBody>
        </p:sp>
      </p:grpSp>
      <p:grpSp>
        <p:nvGrpSpPr>
          <p:cNvPr id="152" name="グループ化 151"/>
          <p:cNvGrpSpPr/>
          <p:nvPr/>
        </p:nvGrpSpPr>
        <p:grpSpPr>
          <a:xfrm>
            <a:off x="5927605" y="785719"/>
            <a:ext cx="561150" cy="2349766"/>
            <a:chOff x="6280030" y="738094"/>
            <a:chExt cx="561150" cy="2349766"/>
          </a:xfrm>
        </p:grpSpPr>
        <p:sp>
          <p:nvSpPr>
            <p:cNvPr id="153" name="テキスト ボックス 152"/>
            <p:cNvSpPr txBox="1"/>
            <p:nvPr/>
          </p:nvSpPr>
          <p:spPr>
            <a:xfrm>
              <a:off x="6308667" y="1744329"/>
              <a:ext cx="527828" cy="338554"/>
            </a:xfrm>
            <a:prstGeom prst="rect">
              <a:avLst/>
            </a:prstGeom>
            <a:noFill/>
          </p:spPr>
          <p:txBody>
            <a:bodyPr wrap="square" rtlCol="0">
              <a:spAutoFit/>
            </a:bodyPr>
            <a:lstStyle/>
            <a:p>
              <a:pPr algn="r"/>
              <a:r>
                <a:rPr kumimoji="1" lang="en-US" altLang="ja-JP" sz="1600" dirty="0" smtClean="0"/>
                <a:t>70 </a:t>
              </a:r>
            </a:p>
          </p:txBody>
        </p:sp>
        <p:sp>
          <p:nvSpPr>
            <p:cNvPr id="154" name="テキスト ボックス 153"/>
            <p:cNvSpPr txBox="1"/>
            <p:nvPr/>
          </p:nvSpPr>
          <p:spPr>
            <a:xfrm>
              <a:off x="6308666" y="2251851"/>
              <a:ext cx="529078" cy="338554"/>
            </a:xfrm>
            <a:prstGeom prst="rect">
              <a:avLst/>
            </a:prstGeom>
            <a:noFill/>
          </p:spPr>
          <p:txBody>
            <a:bodyPr wrap="square" rtlCol="0">
              <a:spAutoFit/>
            </a:bodyPr>
            <a:lstStyle/>
            <a:p>
              <a:pPr algn="r"/>
              <a:r>
                <a:rPr kumimoji="1" lang="en-US" altLang="ja-JP" sz="1600" dirty="0" smtClean="0"/>
                <a:t>65  </a:t>
              </a:r>
            </a:p>
          </p:txBody>
        </p:sp>
        <p:sp>
          <p:nvSpPr>
            <p:cNvPr id="155" name="テキスト ボックス 154"/>
            <p:cNvSpPr txBox="1"/>
            <p:nvPr/>
          </p:nvSpPr>
          <p:spPr>
            <a:xfrm>
              <a:off x="6350839" y="1249925"/>
              <a:ext cx="490341" cy="338554"/>
            </a:xfrm>
            <a:prstGeom prst="rect">
              <a:avLst/>
            </a:prstGeom>
            <a:noFill/>
          </p:spPr>
          <p:txBody>
            <a:bodyPr wrap="square" rtlCol="0">
              <a:spAutoFit/>
            </a:bodyPr>
            <a:lstStyle/>
            <a:p>
              <a:pPr algn="r"/>
              <a:r>
                <a:rPr kumimoji="1" lang="en-US" altLang="ja-JP" sz="1600" dirty="0" smtClean="0"/>
                <a:t>75 </a:t>
              </a:r>
            </a:p>
          </p:txBody>
        </p:sp>
        <p:sp>
          <p:nvSpPr>
            <p:cNvPr id="156" name="テキスト ボックス 155"/>
            <p:cNvSpPr txBox="1"/>
            <p:nvPr/>
          </p:nvSpPr>
          <p:spPr>
            <a:xfrm>
              <a:off x="6306692" y="2749306"/>
              <a:ext cx="529078" cy="338554"/>
            </a:xfrm>
            <a:prstGeom prst="rect">
              <a:avLst/>
            </a:prstGeom>
            <a:noFill/>
          </p:spPr>
          <p:txBody>
            <a:bodyPr wrap="square" rtlCol="0">
              <a:spAutoFit/>
            </a:bodyPr>
            <a:lstStyle/>
            <a:p>
              <a:pPr algn="r"/>
              <a:r>
                <a:rPr kumimoji="1" lang="en-US" altLang="ja-JP" sz="1600" dirty="0" smtClean="0"/>
                <a:t>60  </a:t>
              </a:r>
            </a:p>
          </p:txBody>
        </p:sp>
        <p:sp>
          <p:nvSpPr>
            <p:cNvPr id="157" name="テキスト ボックス 156"/>
            <p:cNvSpPr txBox="1"/>
            <p:nvPr/>
          </p:nvSpPr>
          <p:spPr>
            <a:xfrm>
              <a:off x="6280030" y="738094"/>
              <a:ext cx="556478" cy="338554"/>
            </a:xfrm>
            <a:prstGeom prst="rect">
              <a:avLst/>
            </a:prstGeom>
            <a:noFill/>
          </p:spPr>
          <p:txBody>
            <a:bodyPr wrap="square" rtlCol="0">
              <a:spAutoFit/>
            </a:bodyPr>
            <a:lstStyle/>
            <a:p>
              <a:pPr algn="r"/>
              <a:r>
                <a:rPr kumimoji="1" lang="en-US" altLang="ja-JP" sz="1600" dirty="0" smtClean="0"/>
                <a:t>80 </a:t>
              </a:r>
            </a:p>
          </p:txBody>
        </p:sp>
      </p:grpSp>
      <p:grpSp>
        <p:nvGrpSpPr>
          <p:cNvPr id="158" name="グループ化 157"/>
          <p:cNvGrpSpPr/>
          <p:nvPr/>
        </p:nvGrpSpPr>
        <p:grpSpPr>
          <a:xfrm>
            <a:off x="5937130" y="3700369"/>
            <a:ext cx="561150" cy="2349766"/>
            <a:chOff x="6280030" y="738094"/>
            <a:chExt cx="561150" cy="2349766"/>
          </a:xfrm>
        </p:grpSpPr>
        <p:sp>
          <p:nvSpPr>
            <p:cNvPr id="159" name="テキスト ボックス 158"/>
            <p:cNvSpPr txBox="1"/>
            <p:nvPr/>
          </p:nvSpPr>
          <p:spPr>
            <a:xfrm>
              <a:off x="6308667" y="1744329"/>
              <a:ext cx="527828" cy="338554"/>
            </a:xfrm>
            <a:prstGeom prst="rect">
              <a:avLst/>
            </a:prstGeom>
            <a:noFill/>
          </p:spPr>
          <p:txBody>
            <a:bodyPr wrap="square" rtlCol="0">
              <a:spAutoFit/>
            </a:bodyPr>
            <a:lstStyle/>
            <a:p>
              <a:pPr algn="r"/>
              <a:r>
                <a:rPr kumimoji="1" lang="en-US" altLang="ja-JP" sz="1600" dirty="0" smtClean="0"/>
                <a:t>70 </a:t>
              </a:r>
            </a:p>
          </p:txBody>
        </p:sp>
        <p:sp>
          <p:nvSpPr>
            <p:cNvPr id="160" name="テキスト ボックス 159"/>
            <p:cNvSpPr txBox="1"/>
            <p:nvPr/>
          </p:nvSpPr>
          <p:spPr>
            <a:xfrm>
              <a:off x="6308666" y="2251851"/>
              <a:ext cx="529078" cy="338554"/>
            </a:xfrm>
            <a:prstGeom prst="rect">
              <a:avLst/>
            </a:prstGeom>
            <a:noFill/>
          </p:spPr>
          <p:txBody>
            <a:bodyPr wrap="square" rtlCol="0">
              <a:spAutoFit/>
            </a:bodyPr>
            <a:lstStyle/>
            <a:p>
              <a:pPr algn="r"/>
              <a:r>
                <a:rPr kumimoji="1" lang="en-US" altLang="ja-JP" sz="1600" dirty="0" smtClean="0"/>
                <a:t>65  </a:t>
              </a:r>
            </a:p>
          </p:txBody>
        </p:sp>
        <p:sp>
          <p:nvSpPr>
            <p:cNvPr id="161" name="テキスト ボックス 160"/>
            <p:cNvSpPr txBox="1"/>
            <p:nvPr/>
          </p:nvSpPr>
          <p:spPr>
            <a:xfrm>
              <a:off x="6350839" y="1249925"/>
              <a:ext cx="490341" cy="338554"/>
            </a:xfrm>
            <a:prstGeom prst="rect">
              <a:avLst/>
            </a:prstGeom>
            <a:noFill/>
          </p:spPr>
          <p:txBody>
            <a:bodyPr wrap="square" rtlCol="0">
              <a:spAutoFit/>
            </a:bodyPr>
            <a:lstStyle/>
            <a:p>
              <a:pPr algn="r"/>
              <a:r>
                <a:rPr kumimoji="1" lang="en-US" altLang="ja-JP" sz="1600" dirty="0" smtClean="0"/>
                <a:t>75 </a:t>
              </a:r>
            </a:p>
          </p:txBody>
        </p:sp>
        <p:sp>
          <p:nvSpPr>
            <p:cNvPr id="162" name="テキスト ボックス 161"/>
            <p:cNvSpPr txBox="1"/>
            <p:nvPr/>
          </p:nvSpPr>
          <p:spPr>
            <a:xfrm>
              <a:off x="6306692" y="2749306"/>
              <a:ext cx="529078" cy="338554"/>
            </a:xfrm>
            <a:prstGeom prst="rect">
              <a:avLst/>
            </a:prstGeom>
            <a:noFill/>
          </p:spPr>
          <p:txBody>
            <a:bodyPr wrap="square" rtlCol="0">
              <a:spAutoFit/>
            </a:bodyPr>
            <a:lstStyle/>
            <a:p>
              <a:pPr algn="r"/>
              <a:r>
                <a:rPr kumimoji="1" lang="en-US" altLang="ja-JP" sz="1600" dirty="0" smtClean="0"/>
                <a:t>60  </a:t>
              </a:r>
            </a:p>
          </p:txBody>
        </p:sp>
        <p:sp>
          <p:nvSpPr>
            <p:cNvPr id="163" name="テキスト ボックス 162"/>
            <p:cNvSpPr txBox="1"/>
            <p:nvPr/>
          </p:nvSpPr>
          <p:spPr>
            <a:xfrm>
              <a:off x="6280030" y="738094"/>
              <a:ext cx="556478" cy="338554"/>
            </a:xfrm>
            <a:prstGeom prst="rect">
              <a:avLst/>
            </a:prstGeom>
            <a:noFill/>
          </p:spPr>
          <p:txBody>
            <a:bodyPr wrap="square" rtlCol="0">
              <a:spAutoFit/>
            </a:bodyPr>
            <a:lstStyle/>
            <a:p>
              <a:pPr algn="r"/>
              <a:r>
                <a:rPr kumimoji="1" lang="en-US" altLang="ja-JP" sz="1600" dirty="0" smtClean="0"/>
                <a:t>80 </a:t>
              </a:r>
            </a:p>
          </p:txBody>
        </p:sp>
      </p:grpSp>
      <p:grpSp>
        <p:nvGrpSpPr>
          <p:cNvPr id="164" name="グループ化 163"/>
          <p:cNvGrpSpPr/>
          <p:nvPr/>
        </p:nvGrpSpPr>
        <p:grpSpPr>
          <a:xfrm>
            <a:off x="3146305" y="814294"/>
            <a:ext cx="561150" cy="2349766"/>
            <a:chOff x="6280030" y="738094"/>
            <a:chExt cx="561150" cy="2349766"/>
          </a:xfrm>
        </p:grpSpPr>
        <p:sp>
          <p:nvSpPr>
            <p:cNvPr id="165" name="テキスト ボックス 164"/>
            <p:cNvSpPr txBox="1"/>
            <p:nvPr/>
          </p:nvSpPr>
          <p:spPr>
            <a:xfrm>
              <a:off x="6308667" y="1744329"/>
              <a:ext cx="527828" cy="338554"/>
            </a:xfrm>
            <a:prstGeom prst="rect">
              <a:avLst/>
            </a:prstGeom>
            <a:noFill/>
          </p:spPr>
          <p:txBody>
            <a:bodyPr wrap="square" rtlCol="0">
              <a:spAutoFit/>
            </a:bodyPr>
            <a:lstStyle/>
            <a:p>
              <a:pPr algn="r"/>
              <a:r>
                <a:rPr kumimoji="1" lang="en-US" altLang="ja-JP" sz="1600" dirty="0" smtClean="0"/>
                <a:t>70 </a:t>
              </a:r>
            </a:p>
          </p:txBody>
        </p:sp>
        <p:sp>
          <p:nvSpPr>
            <p:cNvPr id="166" name="テキスト ボックス 165"/>
            <p:cNvSpPr txBox="1"/>
            <p:nvPr/>
          </p:nvSpPr>
          <p:spPr>
            <a:xfrm>
              <a:off x="6308666" y="2251851"/>
              <a:ext cx="529078" cy="338554"/>
            </a:xfrm>
            <a:prstGeom prst="rect">
              <a:avLst/>
            </a:prstGeom>
            <a:noFill/>
          </p:spPr>
          <p:txBody>
            <a:bodyPr wrap="square" rtlCol="0">
              <a:spAutoFit/>
            </a:bodyPr>
            <a:lstStyle/>
            <a:p>
              <a:pPr algn="r"/>
              <a:r>
                <a:rPr kumimoji="1" lang="en-US" altLang="ja-JP" sz="1600" dirty="0" smtClean="0"/>
                <a:t>65  </a:t>
              </a:r>
            </a:p>
          </p:txBody>
        </p:sp>
        <p:sp>
          <p:nvSpPr>
            <p:cNvPr id="167" name="テキスト ボックス 166"/>
            <p:cNvSpPr txBox="1"/>
            <p:nvPr/>
          </p:nvSpPr>
          <p:spPr>
            <a:xfrm>
              <a:off x="6350839" y="1249925"/>
              <a:ext cx="490341" cy="338554"/>
            </a:xfrm>
            <a:prstGeom prst="rect">
              <a:avLst/>
            </a:prstGeom>
            <a:noFill/>
          </p:spPr>
          <p:txBody>
            <a:bodyPr wrap="square" rtlCol="0">
              <a:spAutoFit/>
            </a:bodyPr>
            <a:lstStyle/>
            <a:p>
              <a:pPr algn="r"/>
              <a:r>
                <a:rPr kumimoji="1" lang="en-US" altLang="ja-JP" sz="1600" dirty="0" smtClean="0"/>
                <a:t>75 </a:t>
              </a:r>
            </a:p>
          </p:txBody>
        </p:sp>
        <p:sp>
          <p:nvSpPr>
            <p:cNvPr id="168" name="テキスト ボックス 167"/>
            <p:cNvSpPr txBox="1"/>
            <p:nvPr/>
          </p:nvSpPr>
          <p:spPr>
            <a:xfrm>
              <a:off x="6306692" y="2749306"/>
              <a:ext cx="529078" cy="338554"/>
            </a:xfrm>
            <a:prstGeom prst="rect">
              <a:avLst/>
            </a:prstGeom>
            <a:noFill/>
          </p:spPr>
          <p:txBody>
            <a:bodyPr wrap="square" rtlCol="0">
              <a:spAutoFit/>
            </a:bodyPr>
            <a:lstStyle/>
            <a:p>
              <a:pPr algn="r"/>
              <a:r>
                <a:rPr kumimoji="1" lang="en-US" altLang="ja-JP" sz="1600" dirty="0" smtClean="0"/>
                <a:t>60  </a:t>
              </a:r>
            </a:p>
          </p:txBody>
        </p:sp>
        <p:sp>
          <p:nvSpPr>
            <p:cNvPr id="169" name="テキスト ボックス 168"/>
            <p:cNvSpPr txBox="1"/>
            <p:nvPr/>
          </p:nvSpPr>
          <p:spPr>
            <a:xfrm>
              <a:off x="6280030" y="738094"/>
              <a:ext cx="556478" cy="338554"/>
            </a:xfrm>
            <a:prstGeom prst="rect">
              <a:avLst/>
            </a:prstGeom>
            <a:noFill/>
          </p:spPr>
          <p:txBody>
            <a:bodyPr wrap="square" rtlCol="0">
              <a:spAutoFit/>
            </a:bodyPr>
            <a:lstStyle/>
            <a:p>
              <a:pPr algn="r"/>
              <a:r>
                <a:rPr kumimoji="1" lang="en-US" altLang="ja-JP" sz="1600" dirty="0" smtClean="0"/>
                <a:t>80 </a:t>
              </a:r>
            </a:p>
          </p:txBody>
        </p:sp>
      </p:grpSp>
      <p:grpSp>
        <p:nvGrpSpPr>
          <p:cNvPr id="170" name="グループ化 169"/>
          <p:cNvGrpSpPr/>
          <p:nvPr/>
        </p:nvGrpSpPr>
        <p:grpSpPr>
          <a:xfrm>
            <a:off x="3155830" y="3728944"/>
            <a:ext cx="561150" cy="2349766"/>
            <a:chOff x="6280030" y="738094"/>
            <a:chExt cx="561150" cy="2349766"/>
          </a:xfrm>
        </p:grpSpPr>
        <p:sp>
          <p:nvSpPr>
            <p:cNvPr id="171" name="テキスト ボックス 170"/>
            <p:cNvSpPr txBox="1"/>
            <p:nvPr/>
          </p:nvSpPr>
          <p:spPr>
            <a:xfrm>
              <a:off x="6308667" y="1744329"/>
              <a:ext cx="527828" cy="338554"/>
            </a:xfrm>
            <a:prstGeom prst="rect">
              <a:avLst/>
            </a:prstGeom>
            <a:noFill/>
          </p:spPr>
          <p:txBody>
            <a:bodyPr wrap="square" rtlCol="0">
              <a:spAutoFit/>
            </a:bodyPr>
            <a:lstStyle/>
            <a:p>
              <a:pPr algn="r"/>
              <a:r>
                <a:rPr kumimoji="1" lang="en-US" altLang="ja-JP" sz="1600" dirty="0" smtClean="0"/>
                <a:t>70 </a:t>
              </a:r>
            </a:p>
          </p:txBody>
        </p:sp>
        <p:sp>
          <p:nvSpPr>
            <p:cNvPr id="172" name="テキスト ボックス 171"/>
            <p:cNvSpPr txBox="1"/>
            <p:nvPr/>
          </p:nvSpPr>
          <p:spPr>
            <a:xfrm>
              <a:off x="6308666" y="2251851"/>
              <a:ext cx="529078" cy="338554"/>
            </a:xfrm>
            <a:prstGeom prst="rect">
              <a:avLst/>
            </a:prstGeom>
            <a:noFill/>
          </p:spPr>
          <p:txBody>
            <a:bodyPr wrap="square" rtlCol="0">
              <a:spAutoFit/>
            </a:bodyPr>
            <a:lstStyle/>
            <a:p>
              <a:pPr algn="r"/>
              <a:r>
                <a:rPr kumimoji="1" lang="en-US" altLang="ja-JP" sz="1600" dirty="0" smtClean="0"/>
                <a:t>65  </a:t>
              </a:r>
            </a:p>
          </p:txBody>
        </p:sp>
        <p:sp>
          <p:nvSpPr>
            <p:cNvPr id="173" name="テキスト ボックス 172"/>
            <p:cNvSpPr txBox="1"/>
            <p:nvPr/>
          </p:nvSpPr>
          <p:spPr>
            <a:xfrm>
              <a:off x="6350839" y="1249925"/>
              <a:ext cx="490341" cy="338554"/>
            </a:xfrm>
            <a:prstGeom prst="rect">
              <a:avLst/>
            </a:prstGeom>
            <a:noFill/>
          </p:spPr>
          <p:txBody>
            <a:bodyPr wrap="square" rtlCol="0">
              <a:spAutoFit/>
            </a:bodyPr>
            <a:lstStyle/>
            <a:p>
              <a:pPr algn="r"/>
              <a:r>
                <a:rPr kumimoji="1" lang="en-US" altLang="ja-JP" sz="1600" dirty="0" smtClean="0"/>
                <a:t>75 </a:t>
              </a:r>
            </a:p>
          </p:txBody>
        </p:sp>
        <p:sp>
          <p:nvSpPr>
            <p:cNvPr id="174" name="テキスト ボックス 173"/>
            <p:cNvSpPr txBox="1"/>
            <p:nvPr/>
          </p:nvSpPr>
          <p:spPr>
            <a:xfrm>
              <a:off x="6306692" y="2749306"/>
              <a:ext cx="529078" cy="338554"/>
            </a:xfrm>
            <a:prstGeom prst="rect">
              <a:avLst/>
            </a:prstGeom>
            <a:noFill/>
          </p:spPr>
          <p:txBody>
            <a:bodyPr wrap="square" rtlCol="0">
              <a:spAutoFit/>
            </a:bodyPr>
            <a:lstStyle/>
            <a:p>
              <a:pPr algn="r"/>
              <a:r>
                <a:rPr kumimoji="1" lang="en-US" altLang="ja-JP" sz="1600" dirty="0" smtClean="0"/>
                <a:t>60  </a:t>
              </a:r>
            </a:p>
          </p:txBody>
        </p:sp>
        <p:sp>
          <p:nvSpPr>
            <p:cNvPr id="175" name="テキスト ボックス 174"/>
            <p:cNvSpPr txBox="1"/>
            <p:nvPr/>
          </p:nvSpPr>
          <p:spPr>
            <a:xfrm>
              <a:off x="6280030" y="738094"/>
              <a:ext cx="556478" cy="338554"/>
            </a:xfrm>
            <a:prstGeom prst="rect">
              <a:avLst/>
            </a:prstGeom>
            <a:noFill/>
          </p:spPr>
          <p:txBody>
            <a:bodyPr wrap="square" rtlCol="0">
              <a:spAutoFit/>
            </a:bodyPr>
            <a:lstStyle/>
            <a:p>
              <a:pPr algn="r"/>
              <a:r>
                <a:rPr kumimoji="1" lang="en-US" altLang="ja-JP" sz="1600" dirty="0" smtClean="0"/>
                <a:t>80 </a:t>
              </a:r>
            </a:p>
          </p:txBody>
        </p:sp>
      </p:grpSp>
      <p:grpSp>
        <p:nvGrpSpPr>
          <p:cNvPr id="184" name="グループ化 183"/>
          <p:cNvGrpSpPr/>
          <p:nvPr/>
        </p:nvGrpSpPr>
        <p:grpSpPr>
          <a:xfrm>
            <a:off x="3409949" y="2972625"/>
            <a:ext cx="2371726" cy="338554"/>
            <a:chOff x="3505199" y="2925000"/>
            <a:chExt cx="2371726" cy="338554"/>
          </a:xfrm>
        </p:grpSpPr>
        <p:sp>
          <p:nvSpPr>
            <p:cNvPr id="176" name="テキスト ボックス 175"/>
            <p:cNvSpPr txBox="1"/>
            <p:nvPr/>
          </p:nvSpPr>
          <p:spPr>
            <a:xfrm>
              <a:off x="3505199" y="2925000"/>
              <a:ext cx="457201" cy="338554"/>
            </a:xfrm>
            <a:prstGeom prst="rect">
              <a:avLst/>
            </a:prstGeom>
            <a:noFill/>
          </p:spPr>
          <p:txBody>
            <a:bodyPr wrap="square" rtlCol="0">
              <a:spAutoFit/>
            </a:bodyPr>
            <a:lstStyle/>
            <a:p>
              <a:pPr algn="ctr"/>
              <a:r>
                <a:rPr kumimoji="1" lang="en-US" altLang="ja-JP" sz="1600" dirty="0" smtClean="0"/>
                <a:t>0</a:t>
              </a:r>
              <a:endParaRPr kumimoji="1" lang="ja-JP" altLang="en-US" sz="1600" dirty="0"/>
            </a:p>
          </p:txBody>
        </p:sp>
        <p:sp>
          <p:nvSpPr>
            <p:cNvPr id="177" name="テキスト ボックス 176"/>
            <p:cNvSpPr txBox="1"/>
            <p:nvPr/>
          </p:nvSpPr>
          <p:spPr>
            <a:xfrm>
              <a:off x="4067174" y="2925000"/>
              <a:ext cx="457201" cy="338554"/>
            </a:xfrm>
            <a:prstGeom prst="rect">
              <a:avLst/>
            </a:prstGeom>
            <a:noFill/>
          </p:spPr>
          <p:txBody>
            <a:bodyPr wrap="square" rtlCol="0">
              <a:spAutoFit/>
            </a:bodyPr>
            <a:lstStyle/>
            <a:p>
              <a:pPr algn="ctr"/>
              <a:r>
                <a:rPr kumimoji="1" lang="en-US" altLang="ja-JP" sz="1600" dirty="0" smtClean="0"/>
                <a:t>4</a:t>
              </a:r>
              <a:endParaRPr kumimoji="1" lang="ja-JP" altLang="en-US" sz="1600" dirty="0"/>
            </a:p>
          </p:txBody>
        </p:sp>
        <p:sp>
          <p:nvSpPr>
            <p:cNvPr id="178" name="テキスト ボックス 177"/>
            <p:cNvSpPr txBox="1"/>
            <p:nvPr/>
          </p:nvSpPr>
          <p:spPr>
            <a:xfrm>
              <a:off x="4610099" y="2925000"/>
              <a:ext cx="457201" cy="338554"/>
            </a:xfrm>
            <a:prstGeom prst="rect">
              <a:avLst/>
            </a:prstGeom>
            <a:noFill/>
          </p:spPr>
          <p:txBody>
            <a:bodyPr wrap="square" rtlCol="0">
              <a:spAutoFit/>
            </a:bodyPr>
            <a:lstStyle/>
            <a:p>
              <a:pPr algn="ctr"/>
              <a:r>
                <a:rPr kumimoji="1" lang="en-US" altLang="ja-JP" sz="1600" dirty="0" smtClean="0"/>
                <a:t>8</a:t>
              </a:r>
              <a:endParaRPr kumimoji="1" lang="ja-JP" altLang="en-US" sz="1600" dirty="0"/>
            </a:p>
          </p:txBody>
        </p:sp>
        <p:sp>
          <p:nvSpPr>
            <p:cNvPr id="179" name="テキスト ボックス 178"/>
            <p:cNvSpPr txBox="1"/>
            <p:nvPr/>
          </p:nvSpPr>
          <p:spPr>
            <a:xfrm>
              <a:off x="5158739" y="2925000"/>
              <a:ext cx="457201" cy="338554"/>
            </a:xfrm>
            <a:prstGeom prst="rect">
              <a:avLst/>
            </a:prstGeom>
            <a:noFill/>
          </p:spPr>
          <p:txBody>
            <a:bodyPr wrap="square" rtlCol="0">
              <a:spAutoFit/>
            </a:bodyPr>
            <a:lstStyle/>
            <a:p>
              <a:pPr algn="ctr"/>
              <a:r>
                <a:rPr kumimoji="1" lang="en-US" altLang="ja-JP" sz="1600" dirty="0" smtClean="0"/>
                <a:t>12</a:t>
              </a:r>
              <a:endParaRPr kumimoji="1" lang="ja-JP" altLang="en-US" sz="1600" dirty="0"/>
            </a:p>
          </p:txBody>
        </p:sp>
        <p:sp>
          <p:nvSpPr>
            <p:cNvPr id="180" name="テキスト ボックス 179"/>
            <p:cNvSpPr txBox="1"/>
            <p:nvPr/>
          </p:nvSpPr>
          <p:spPr>
            <a:xfrm>
              <a:off x="3790949" y="2925000"/>
              <a:ext cx="457201" cy="338554"/>
            </a:xfrm>
            <a:prstGeom prst="rect">
              <a:avLst/>
            </a:prstGeom>
            <a:noFill/>
          </p:spPr>
          <p:txBody>
            <a:bodyPr wrap="square" rtlCol="0">
              <a:spAutoFit/>
            </a:bodyPr>
            <a:lstStyle/>
            <a:p>
              <a:pPr algn="ctr"/>
              <a:r>
                <a:rPr kumimoji="1" lang="en-US" altLang="ja-JP" sz="1600" dirty="0" smtClean="0"/>
                <a:t>2</a:t>
              </a:r>
              <a:endParaRPr kumimoji="1" lang="ja-JP" altLang="en-US" sz="1600" dirty="0"/>
            </a:p>
          </p:txBody>
        </p:sp>
        <p:sp>
          <p:nvSpPr>
            <p:cNvPr id="181" name="テキスト ボックス 180"/>
            <p:cNvSpPr txBox="1"/>
            <p:nvPr/>
          </p:nvSpPr>
          <p:spPr>
            <a:xfrm>
              <a:off x="4333874" y="2925000"/>
              <a:ext cx="457201" cy="338554"/>
            </a:xfrm>
            <a:prstGeom prst="rect">
              <a:avLst/>
            </a:prstGeom>
            <a:noFill/>
          </p:spPr>
          <p:txBody>
            <a:bodyPr wrap="square" rtlCol="0">
              <a:spAutoFit/>
            </a:bodyPr>
            <a:lstStyle/>
            <a:p>
              <a:pPr algn="ctr"/>
              <a:r>
                <a:rPr kumimoji="1" lang="en-US" altLang="ja-JP" sz="1600" dirty="0" smtClean="0"/>
                <a:t>6</a:t>
              </a:r>
              <a:endParaRPr kumimoji="1" lang="ja-JP" altLang="en-US" sz="1600" dirty="0"/>
            </a:p>
          </p:txBody>
        </p:sp>
        <p:sp>
          <p:nvSpPr>
            <p:cNvPr id="182" name="テキスト ボックス 181"/>
            <p:cNvSpPr txBox="1"/>
            <p:nvPr/>
          </p:nvSpPr>
          <p:spPr>
            <a:xfrm>
              <a:off x="4886324" y="2925000"/>
              <a:ext cx="457201" cy="338554"/>
            </a:xfrm>
            <a:prstGeom prst="rect">
              <a:avLst/>
            </a:prstGeom>
            <a:noFill/>
          </p:spPr>
          <p:txBody>
            <a:bodyPr wrap="square" rtlCol="0">
              <a:spAutoFit/>
            </a:bodyPr>
            <a:lstStyle/>
            <a:p>
              <a:pPr algn="ctr"/>
              <a:r>
                <a:rPr kumimoji="1" lang="en-US" altLang="ja-JP" sz="1600" dirty="0" smtClean="0"/>
                <a:t>10</a:t>
              </a:r>
              <a:endParaRPr kumimoji="1" lang="ja-JP" altLang="en-US" sz="1600" dirty="0"/>
            </a:p>
          </p:txBody>
        </p:sp>
        <p:sp>
          <p:nvSpPr>
            <p:cNvPr id="183" name="テキスト ボックス 182"/>
            <p:cNvSpPr txBox="1"/>
            <p:nvPr/>
          </p:nvSpPr>
          <p:spPr>
            <a:xfrm>
              <a:off x="5419724" y="2925000"/>
              <a:ext cx="457201" cy="338554"/>
            </a:xfrm>
            <a:prstGeom prst="rect">
              <a:avLst/>
            </a:prstGeom>
            <a:noFill/>
          </p:spPr>
          <p:txBody>
            <a:bodyPr wrap="square" rtlCol="0">
              <a:spAutoFit/>
            </a:bodyPr>
            <a:lstStyle/>
            <a:p>
              <a:pPr algn="ctr"/>
              <a:r>
                <a:rPr kumimoji="1" lang="en-US" altLang="ja-JP" sz="1600" dirty="0" smtClean="0"/>
                <a:t>14</a:t>
              </a:r>
              <a:endParaRPr kumimoji="1" lang="ja-JP" altLang="en-US" sz="1600" dirty="0"/>
            </a:p>
          </p:txBody>
        </p:sp>
      </p:grpSp>
      <p:grpSp>
        <p:nvGrpSpPr>
          <p:cNvPr id="185" name="グループ化 184"/>
          <p:cNvGrpSpPr/>
          <p:nvPr/>
        </p:nvGrpSpPr>
        <p:grpSpPr>
          <a:xfrm>
            <a:off x="3419474" y="5896800"/>
            <a:ext cx="2371726" cy="338554"/>
            <a:chOff x="3505199" y="2925000"/>
            <a:chExt cx="2371726" cy="338554"/>
          </a:xfrm>
        </p:grpSpPr>
        <p:sp>
          <p:nvSpPr>
            <p:cNvPr id="186" name="テキスト ボックス 185"/>
            <p:cNvSpPr txBox="1"/>
            <p:nvPr/>
          </p:nvSpPr>
          <p:spPr>
            <a:xfrm>
              <a:off x="3505199" y="2925000"/>
              <a:ext cx="457201" cy="338554"/>
            </a:xfrm>
            <a:prstGeom prst="rect">
              <a:avLst/>
            </a:prstGeom>
            <a:noFill/>
          </p:spPr>
          <p:txBody>
            <a:bodyPr wrap="square" rtlCol="0">
              <a:spAutoFit/>
            </a:bodyPr>
            <a:lstStyle/>
            <a:p>
              <a:pPr algn="ctr"/>
              <a:r>
                <a:rPr kumimoji="1" lang="en-US" altLang="ja-JP" sz="1600" dirty="0" smtClean="0"/>
                <a:t>0</a:t>
              </a:r>
              <a:endParaRPr kumimoji="1" lang="ja-JP" altLang="en-US" sz="1600" dirty="0"/>
            </a:p>
          </p:txBody>
        </p:sp>
        <p:sp>
          <p:nvSpPr>
            <p:cNvPr id="187" name="テキスト ボックス 186"/>
            <p:cNvSpPr txBox="1"/>
            <p:nvPr/>
          </p:nvSpPr>
          <p:spPr>
            <a:xfrm>
              <a:off x="4067174" y="2925000"/>
              <a:ext cx="457201" cy="338554"/>
            </a:xfrm>
            <a:prstGeom prst="rect">
              <a:avLst/>
            </a:prstGeom>
            <a:noFill/>
          </p:spPr>
          <p:txBody>
            <a:bodyPr wrap="square" rtlCol="0">
              <a:spAutoFit/>
            </a:bodyPr>
            <a:lstStyle/>
            <a:p>
              <a:pPr algn="ctr"/>
              <a:r>
                <a:rPr kumimoji="1" lang="en-US" altLang="ja-JP" sz="1600" dirty="0" smtClean="0"/>
                <a:t>4</a:t>
              </a:r>
              <a:endParaRPr kumimoji="1" lang="ja-JP" altLang="en-US" sz="1600" dirty="0"/>
            </a:p>
          </p:txBody>
        </p:sp>
        <p:sp>
          <p:nvSpPr>
            <p:cNvPr id="188" name="テキスト ボックス 187"/>
            <p:cNvSpPr txBox="1"/>
            <p:nvPr/>
          </p:nvSpPr>
          <p:spPr>
            <a:xfrm>
              <a:off x="4610099" y="2925000"/>
              <a:ext cx="457201" cy="338554"/>
            </a:xfrm>
            <a:prstGeom prst="rect">
              <a:avLst/>
            </a:prstGeom>
            <a:noFill/>
          </p:spPr>
          <p:txBody>
            <a:bodyPr wrap="square" rtlCol="0">
              <a:spAutoFit/>
            </a:bodyPr>
            <a:lstStyle/>
            <a:p>
              <a:pPr algn="ctr"/>
              <a:r>
                <a:rPr kumimoji="1" lang="en-US" altLang="ja-JP" sz="1600" dirty="0" smtClean="0"/>
                <a:t>8</a:t>
              </a:r>
              <a:endParaRPr kumimoji="1" lang="ja-JP" altLang="en-US" sz="1600" dirty="0"/>
            </a:p>
          </p:txBody>
        </p:sp>
        <p:sp>
          <p:nvSpPr>
            <p:cNvPr id="189" name="テキスト ボックス 188"/>
            <p:cNvSpPr txBox="1"/>
            <p:nvPr/>
          </p:nvSpPr>
          <p:spPr>
            <a:xfrm>
              <a:off x="5158739" y="2925000"/>
              <a:ext cx="457201" cy="338554"/>
            </a:xfrm>
            <a:prstGeom prst="rect">
              <a:avLst/>
            </a:prstGeom>
            <a:noFill/>
          </p:spPr>
          <p:txBody>
            <a:bodyPr wrap="square" rtlCol="0">
              <a:spAutoFit/>
            </a:bodyPr>
            <a:lstStyle/>
            <a:p>
              <a:pPr algn="ctr"/>
              <a:r>
                <a:rPr kumimoji="1" lang="en-US" altLang="ja-JP" sz="1600" dirty="0" smtClean="0"/>
                <a:t>12</a:t>
              </a:r>
              <a:endParaRPr kumimoji="1" lang="ja-JP" altLang="en-US" sz="1600" dirty="0"/>
            </a:p>
          </p:txBody>
        </p:sp>
        <p:sp>
          <p:nvSpPr>
            <p:cNvPr id="190" name="テキスト ボックス 189"/>
            <p:cNvSpPr txBox="1"/>
            <p:nvPr/>
          </p:nvSpPr>
          <p:spPr>
            <a:xfrm>
              <a:off x="3790949" y="2925000"/>
              <a:ext cx="457201" cy="338554"/>
            </a:xfrm>
            <a:prstGeom prst="rect">
              <a:avLst/>
            </a:prstGeom>
            <a:noFill/>
          </p:spPr>
          <p:txBody>
            <a:bodyPr wrap="square" rtlCol="0">
              <a:spAutoFit/>
            </a:bodyPr>
            <a:lstStyle/>
            <a:p>
              <a:pPr algn="ctr"/>
              <a:r>
                <a:rPr kumimoji="1" lang="en-US" altLang="ja-JP" sz="1600" dirty="0" smtClean="0"/>
                <a:t>2</a:t>
              </a:r>
              <a:endParaRPr kumimoji="1" lang="ja-JP" altLang="en-US" sz="1600" dirty="0"/>
            </a:p>
          </p:txBody>
        </p:sp>
        <p:sp>
          <p:nvSpPr>
            <p:cNvPr id="191" name="テキスト ボックス 190"/>
            <p:cNvSpPr txBox="1"/>
            <p:nvPr/>
          </p:nvSpPr>
          <p:spPr>
            <a:xfrm>
              <a:off x="4333874" y="2925000"/>
              <a:ext cx="457201" cy="338554"/>
            </a:xfrm>
            <a:prstGeom prst="rect">
              <a:avLst/>
            </a:prstGeom>
            <a:noFill/>
          </p:spPr>
          <p:txBody>
            <a:bodyPr wrap="square" rtlCol="0">
              <a:spAutoFit/>
            </a:bodyPr>
            <a:lstStyle/>
            <a:p>
              <a:pPr algn="ctr"/>
              <a:r>
                <a:rPr kumimoji="1" lang="en-US" altLang="ja-JP" sz="1600" dirty="0" smtClean="0"/>
                <a:t>6</a:t>
              </a:r>
              <a:endParaRPr kumimoji="1" lang="ja-JP" altLang="en-US" sz="1600" dirty="0"/>
            </a:p>
          </p:txBody>
        </p:sp>
        <p:sp>
          <p:nvSpPr>
            <p:cNvPr id="192" name="テキスト ボックス 191"/>
            <p:cNvSpPr txBox="1"/>
            <p:nvPr/>
          </p:nvSpPr>
          <p:spPr>
            <a:xfrm>
              <a:off x="4886324" y="2925000"/>
              <a:ext cx="457201" cy="338554"/>
            </a:xfrm>
            <a:prstGeom prst="rect">
              <a:avLst/>
            </a:prstGeom>
            <a:noFill/>
          </p:spPr>
          <p:txBody>
            <a:bodyPr wrap="square" rtlCol="0">
              <a:spAutoFit/>
            </a:bodyPr>
            <a:lstStyle/>
            <a:p>
              <a:pPr algn="ctr"/>
              <a:r>
                <a:rPr kumimoji="1" lang="en-US" altLang="ja-JP" sz="1600" dirty="0" smtClean="0"/>
                <a:t>10</a:t>
              </a:r>
              <a:endParaRPr kumimoji="1" lang="ja-JP" altLang="en-US" sz="1600" dirty="0"/>
            </a:p>
          </p:txBody>
        </p:sp>
        <p:sp>
          <p:nvSpPr>
            <p:cNvPr id="193" name="テキスト ボックス 192"/>
            <p:cNvSpPr txBox="1"/>
            <p:nvPr/>
          </p:nvSpPr>
          <p:spPr>
            <a:xfrm>
              <a:off x="5419724" y="2925000"/>
              <a:ext cx="457201" cy="338554"/>
            </a:xfrm>
            <a:prstGeom prst="rect">
              <a:avLst/>
            </a:prstGeom>
            <a:noFill/>
          </p:spPr>
          <p:txBody>
            <a:bodyPr wrap="square" rtlCol="0">
              <a:spAutoFit/>
            </a:bodyPr>
            <a:lstStyle/>
            <a:p>
              <a:pPr algn="ctr"/>
              <a:r>
                <a:rPr kumimoji="1" lang="en-US" altLang="ja-JP" sz="1600" dirty="0" smtClean="0"/>
                <a:t>14</a:t>
              </a:r>
              <a:endParaRPr kumimoji="1" lang="ja-JP" altLang="en-US" sz="1600" dirty="0"/>
            </a:p>
          </p:txBody>
        </p:sp>
      </p:grpSp>
      <p:cxnSp>
        <p:nvCxnSpPr>
          <p:cNvPr id="195" name="直線矢印コネクタ 194"/>
          <p:cNvCxnSpPr/>
          <p:nvPr/>
        </p:nvCxnSpPr>
        <p:spPr>
          <a:xfrm flipH="1">
            <a:off x="5257800" y="1352550"/>
            <a:ext cx="104775"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96" name="グループ化 25"/>
          <p:cNvGrpSpPr/>
          <p:nvPr/>
        </p:nvGrpSpPr>
        <p:grpSpPr>
          <a:xfrm>
            <a:off x="8391525" y="634408"/>
            <a:ext cx="772075" cy="2612827"/>
            <a:chOff x="7482825" y="790575"/>
            <a:chExt cx="772075" cy="2612827"/>
          </a:xfrm>
        </p:grpSpPr>
        <p:pic>
          <p:nvPicPr>
            <p:cNvPr id="197" name="Picture 10" descr="C:\work\Tasks\Presentations\STP\20110922_Hongo\png\図4.png"/>
            <p:cNvPicPr>
              <a:picLocks noChangeAspect="1" noChangeArrowheads="1"/>
            </p:cNvPicPr>
            <p:nvPr/>
          </p:nvPicPr>
          <p:blipFill>
            <a:blip r:embed="rId8" cstate="print"/>
            <a:srcRect l="15917" t="85489" r="54648" b="8498"/>
            <a:stretch>
              <a:fillRect/>
            </a:stretch>
          </p:blipFill>
          <p:spPr bwMode="auto">
            <a:xfrm rot="16200000">
              <a:off x="6781774" y="1962121"/>
              <a:ext cx="2191745" cy="313386"/>
            </a:xfrm>
            <a:prstGeom prst="rect">
              <a:avLst/>
            </a:prstGeom>
            <a:noFill/>
          </p:spPr>
        </p:pic>
        <p:sp>
          <p:nvSpPr>
            <p:cNvPr id="198" name="テキスト ボックス 197"/>
            <p:cNvSpPr txBox="1"/>
            <p:nvPr/>
          </p:nvSpPr>
          <p:spPr>
            <a:xfrm>
              <a:off x="7482825" y="790575"/>
              <a:ext cx="714375" cy="307777"/>
            </a:xfrm>
            <a:prstGeom prst="rect">
              <a:avLst/>
            </a:prstGeom>
            <a:noFill/>
          </p:spPr>
          <p:txBody>
            <a:bodyPr wrap="square" rtlCol="0">
              <a:spAutoFit/>
            </a:bodyPr>
            <a:lstStyle/>
            <a:p>
              <a:pPr algn="ctr"/>
              <a:r>
                <a:rPr lang="en-US" altLang="ja-JP" sz="1400" dirty="0" smtClean="0"/>
                <a:t>0.6</a:t>
              </a:r>
              <a:endParaRPr kumimoji="1" lang="ja-JP" altLang="en-US" sz="1400" dirty="0"/>
            </a:p>
          </p:txBody>
        </p:sp>
        <p:sp>
          <p:nvSpPr>
            <p:cNvPr id="199" name="テキスト ボックス 198"/>
            <p:cNvSpPr txBox="1"/>
            <p:nvPr/>
          </p:nvSpPr>
          <p:spPr>
            <a:xfrm>
              <a:off x="7501875" y="3095625"/>
              <a:ext cx="714375" cy="307777"/>
            </a:xfrm>
            <a:prstGeom prst="rect">
              <a:avLst/>
            </a:prstGeom>
            <a:noFill/>
          </p:spPr>
          <p:txBody>
            <a:bodyPr wrap="square" rtlCol="0">
              <a:spAutoFit/>
            </a:bodyPr>
            <a:lstStyle/>
            <a:p>
              <a:pPr algn="ctr"/>
              <a:r>
                <a:rPr kumimoji="1" lang="en-US" altLang="ja-JP" sz="1400" dirty="0" smtClean="0"/>
                <a:t>-0.6</a:t>
              </a:r>
              <a:endParaRPr kumimoji="1" lang="ja-JP" altLang="en-US" sz="1400" dirty="0"/>
            </a:p>
          </p:txBody>
        </p:sp>
        <p:sp>
          <p:nvSpPr>
            <p:cNvPr id="200" name="テキスト ボックス 199"/>
            <p:cNvSpPr txBox="1"/>
            <p:nvPr/>
          </p:nvSpPr>
          <p:spPr>
            <a:xfrm rot="5400000">
              <a:off x="6887110" y="1850588"/>
              <a:ext cx="2427803" cy="307777"/>
            </a:xfrm>
            <a:prstGeom prst="rect">
              <a:avLst/>
            </a:prstGeom>
            <a:noFill/>
          </p:spPr>
          <p:txBody>
            <a:bodyPr wrap="square" rtlCol="0">
              <a:spAutoFit/>
            </a:bodyPr>
            <a:lstStyle/>
            <a:p>
              <a:pPr algn="ctr"/>
              <a:r>
                <a:rPr kumimoji="1" lang="en-US" altLang="ja-JP" sz="1400" dirty="0" smtClean="0"/>
                <a:t>Acceleration (m</a:t>
              </a:r>
              <a:r>
                <a:rPr lang="en-US" altLang="ja-JP" sz="1400" baseline="30000" dirty="0" smtClean="0"/>
                <a:t>1</a:t>
              </a:r>
              <a:r>
                <a:rPr kumimoji="1" lang="en-US" altLang="ja-JP" sz="1400" dirty="0" smtClean="0"/>
                <a:t> s</a:t>
              </a:r>
              <a:r>
                <a:rPr lang="en-US" altLang="ja-JP" sz="1400" baseline="30000" dirty="0" smtClean="0"/>
                <a:t>-1</a:t>
              </a:r>
              <a:r>
                <a:rPr kumimoji="1" lang="en-US" altLang="ja-JP" sz="1400" dirty="0" smtClean="0"/>
                <a:t> d</a:t>
              </a:r>
              <a:r>
                <a:rPr kumimoji="1" lang="en-US" altLang="ja-JP" sz="1400" baseline="30000" dirty="0" smtClean="0"/>
                <a:t>-1</a:t>
              </a:r>
              <a:r>
                <a:rPr kumimoji="1" lang="en-US" altLang="ja-JP" sz="1400" dirty="0" smtClean="0"/>
                <a:t>)</a:t>
              </a:r>
              <a:endParaRPr kumimoji="1" lang="ja-JP" altLang="en-US" sz="1400" dirty="0"/>
            </a:p>
          </p:txBody>
        </p:sp>
      </p:grpSp>
      <p:grpSp>
        <p:nvGrpSpPr>
          <p:cNvPr id="201" name="グループ化 25"/>
          <p:cNvGrpSpPr/>
          <p:nvPr/>
        </p:nvGrpSpPr>
        <p:grpSpPr>
          <a:xfrm>
            <a:off x="8400500" y="3596683"/>
            <a:ext cx="772075" cy="2612827"/>
            <a:chOff x="7482825" y="790575"/>
            <a:chExt cx="772075" cy="2612827"/>
          </a:xfrm>
        </p:grpSpPr>
        <p:pic>
          <p:nvPicPr>
            <p:cNvPr id="202" name="Picture 10" descr="C:\work\Tasks\Presentations\STP\20110922_Hongo\png\図4.png"/>
            <p:cNvPicPr>
              <a:picLocks noChangeAspect="1" noChangeArrowheads="1"/>
            </p:cNvPicPr>
            <p:nvPr/>
          </p:nvPicPr>
          <p:blipFill>
            <a:blip r:embed="rId8" cstate="print"/>
            <a:srcRect l="15917" t="85489" r="54648" b="8498"/>
            <a:stretch>
              <a:fillRect/>
            </a:stretch>
          </p:blipFill>
          <p:spPr bwMode="auto">
            <a:xfrm rot="16200000">
              <a:off x="6781774" y="1962121"/>
              <a:ext cx="2191745" cy="313386"/>
            </a:xfrm>
            <a:prstGeom prst="rect">
              <a:avLst/>
            </a:prstGeom>
            <a:noFill/>
          </p:spPr>
        </p:pic>
        <p:sp>
          <p:nvSpPr>
            <p:cNvPr id="203" name="テキスト ボックス 202"/>
            <p:cNvSpPr txBox="1"/>
            <p:nvPr/>
          </p:nvSpPr>
          <p:spPr>
            <a:xfrm>
              <a:off x="7482825" y="790575"/>
              <a:ext cx="714375" cy="307777"/>
            </a:xfrm>
            <a:prstGeom prst="rect">
              <a:avLst/>
            </a:prstGeom>
            <a:noFill/>
          </p:spPr>
          <p:txBody>
            <a:bodyPr wrap="square" rtlCol="0">
              <a:spAutoFit/>
            </a:bodyPr>
            <a:lstStyle/>
            <a:p>
              <a:pPr algn="ctr"/>
              <a:r>
                <a:rPr lang="en-US" altLang="ja-JP" sz="1400" dirty="0" smtClean="0"/>
                <a:t>0.4</a:t>
              </a:r>
              <a:endParaRPr kumimoji="1" lang="ja-JP" altLang="en-US" sz="1400" dirty="0"/>
            </a:p>
          </p:txBody>
        </p:sp>
        <p:sp>
          <p:nvSpPr>
            <p:cNvPr id="204" name="テキスト ボックス 203"/>
            <p:cNvSpPr txBox="1"/>
            <p:nvPr/>
          </p:nvSpPr>
          <p:spPr>
            <a:xfrm>
              <a:off x="7501875" y="3095625"/>
              <a:ext cx="714375" cy="307777"/>
            </a:xfrm>
            <a:prstGeom prst="rect">
              <a:avLst/>
            </a:prstGeom>
            <a:noFill/>
          </p:spPr>
          <p:txBody>
            <a:bodyPr wrap="square" rtlCol="0">
              <a:spAutoFit/>
            </a:bodyPr>
            <a:lstStyle/>
            <a:p>
              <a:pPr algn="ctr"/>
              <a:r>
                <a:rPr kumimoji="1" lang="en-US" altLang="ja-JP" sz="1400" dirty="0" smtClean="0"/>
                <a:t>-0.4</a:t>
              </a:r>
              <a:endParaRPr kumimoji="1" lang="ja-JP" altLang="en-US" sz="1400" dirty="0"/>
            </a:p>
          </p:txBody>
        </p:sp>
        <p:sp>
          <p:nvSpPr>
            <p:cNvPr id="205" name="テキスト ボックス 204"/>
            <p:cNvSpPr txBox="1"/>
            <p:nvPr/>
          </p:nvSpPr>
          <p:spPr>
            <a:xfrm rot="5400000">
              <a:off x="6887110" y="1850588"/>
              <a:ext cx="2427803" cy="307777"/>
            </a:xfrm>
            <a:prstGeom prst="rect">
              <a:avLst/>
            </a:prstGeom>
            <a:noFill/>
          </p:spPr>
          <p:txBody>
            <a:bodyPr wrap="square" rtlCol="0">
              <a:spAutoFit/>
            </a:bodyPr>
            <a:lstStyle/>
            <a:p>
              <a:pPr algn="ctr"/>
              <a:r>
                <a:rPr kumimoji="1" lang="en-US" altLang="ja-JP" sz="1400" dirty="0" smtClean="0"/>
                <a:t>Acceleration (m</a:t>
              </a:r>
              <a:r>
                <a:rPr lang="en-US" altLang="ja-JP" sz="1400" baseline="30000" dirty="0" smtClean="0"/>
                <a:t>1</a:t>
              </a:r>
              <a:r>
                <a:rPr kumimoji="1" lang="en-US" altLang="ja-JP" sz="1400" dirty="0" smtClean="0"/>
                <a:t> s</a:t>
              </a:r>
              <a:r>
                <a:rPr lang="en-US" altLang="ja-JP" sz="1400" baseline="30000" dirty="0" smtClean="0"/>
                <a:t>-1</a:t>
              </a:r>
              <a:r>
                <a:rPr kumimoji="1" lang="en-US" altLang="ja-JP" sz="1400" dirty="0" smtClean="0"/>
                <a:t> d</a:t>
              </a:r>
              <a:r>
                <a:rPr kumimoji="1" lang="en-US" altLang="ja-JP" sz="1400" baseline="30000" dirty="0" smtClean="0"/>
                <a:t>-1</a:t>
              </a:r>
              <a:r>
                <a:rPr kumimoji="1" lang="en-US" altLang="ja-JP" sz="1400" dirty="0" smtClean="0"/>
                <a:t>)</a:t>
              </a:r>
              <a:endParaRPr kumimoji="1" lang="ja-JP" altLang="en-US" sz="1400" dirty="0"/>
            </a:p>
          </p:txBody>
        </p:sp>
      </p:grpSp>
      <p:sp>
        <p:nvSpPr>
          <p:cNvPr id="206" name="テキスト ボックス 205"/>
          <p:cNvSpPr txBox="1"/>
          <p:nvPr/>
        </p:nvSpPr>
        <p:spPr>
          <a:xfrm>
            <a:off x="6586809" y="3142125"/>
            <a:ext cx="1845692" cy="338554"/>
          </a:xfrm>
          <a:prstGeom prst="rect">
            <a:avLst/>
          </a:prstGeom>
          <a:noFill/>
        </p:spPr>
        <p:txBody>
          <a:bodyPr wrap="square" rtlCol="0">
            <a:spAutoFit/>
          </a:bodyPr>
          <a:lstStyle/>
          <a:p>
            <a:pPr algn="ctr"/>
            <a:r>
              <a:rPr lang="en-US" altLang="ja-JP" sz="1600" dirty="0" smtClean="0"/>
              <a:t>Latitude </a:t>
            </a:r>
            <a:r>
              <a:rPr lang="ja-JP" altLang="en-US" sz="1600" dirty="0" smtClean="0"/>
              <a:t> </a:t>
            </a:r>
            <a:r>
              <a:rPr lang="en-US" altLang="ja-JP" sz="1600" dirty="0" smtClean="0"/>
              <a:t>(degree)</a:t>
            </a:r>
            <a:endParaRPr kumimoji="1" lang="ja-JP" altLang="en-US" sz="1600" dirty="0"/>
          </a:p>
        </p:txBody>
      </p:sp>
      <p:sp>
        <p:nvSpPr>
          <p:cNvPr id="207" name="テキスト ボックス 206"/>
          <p:cNvSpPr txBox="1"/>
          <p:nvPr/>
        </p:nvSpPr>
        <p:spPr>
          <a:xfrm>
            <a:off x="6602263" y="6087297"/>
            <a:ext cx="1782073" cy="338554"/>
          </a:xfrm>
          <a:prstGeom prst="rect">
            <a:avLst/>
          </a:prstGeom>
          <a:noFill/>
        </p:spPr>
        <p:txBody>
          <a:bodyPr wrap="square" rtlCol="0">
            <a:spAutoFit/>
          </a:bodyPr>
          <a:lstStyle/>
          <a:p>
            <a:pPr algn="ctr"/>
            <a:r>
              <a:rPr lang="en-US" altLang="ja-JP" sz="1600" dirty="0" smtClean="0"/>
              <a:t>Latitude </a:t>
            </a:r>
            <a:r>
              <a:rPr lang="ja-JP" altLang="en-US" sz="1600" dirty="0" smtClean="0"/>
              <a:t> </a:t>
            </a:r>
            <a:r>
              <a:rPr lang="en-US" altLang="ja-JP" sz="1600" dirty="0" smtClean="0"/>
              <a:t>(degree)</a:t>
            </a:r>
            <a:endParaRPr kumimoji="1" lang="ja-JP" altLang="en-US" sz="1600" dirty="0"/>
          </a:p>
        </p:txBody>
      </p:sp>
      <p:grpSp>
        <p:nvGrpSpPr>
          <p:cNvPr id="208" name="グループ化 207"/>
          <p:cNvGrpSpPr/>
          <p:nvPr/>
        </p:nvGrpSpPr>
        <p:grpSpPr>
          <a:xfrm>
            <a:off x="6267450" y="2955675"/>
            <a:ext cx="2476500" cy="338554"/>
            <a:chOff x="6600825" y="2889000"/>
            <a:chExt cx="2476500" cy="338554"/>
          </a:xfrm>
        </p:grpSpPr>
        <p:sp>
          <p:nvSpPr>
            <p:cNvPr id="209" name="テキスト ボックス 208"/>
            <p:cNvSpPr txBox="1"/>
            <p:nvPr/>
          </p:nvSpPr>
          <p:spPr>
            <a:xfrm>
              <a:off x="6600825" y="2889000"/>
              <a:ext cx="581025" cy="338554"/>
            </a:xfrm>
            <a:prstGeom prst="rect">
              <a:avLst/>
            </a:prstGeom>
            <a:noFill/>
          </p:spPr>
          <p:txBody>
            <a:bodyPr wrap="square" rtlCol="0">
              <a:spAutoFit/>
            </a:bodyPr>
            <a:lstStyle/>
            <a:p>
              <a:pPr algn="ctr"/>
              <a:r>
                <a:rPr kumimoji="1" lang="en-US" altLang="ja-JP" sz="1600" dirty="0" smtClean="0"/>
                <a:t>-90</a:t>
              </a:r>
              <a:endParaRPr kumimoji="1" lang="ja-JP" altLang="en-US" sz="1600" dirty="0"/>
            </a:p>
          </p:txBody>
        </p:sp>
        <p:sp>
          <p:nvSpPr>
            <p:cNvPr id="210" name="テキスト ボックス 209"/>
            <p:cNvSpPr txBox="1"/>
            <p:nvPr/>
          </p:nvSpPr>
          <p:spPr>
            <a:xfrm>
              <a:off x="7543800" y="2889000"/>
              <a:ext cx="581025" cy="338554"/>
            </a:xfrm>
            <a:prstGeom prst="rect">
              <a:avLst/>
            </a:prstGeom>
            <a:noFill/>
          </p:spPr>
          <p:txBody>
            <a:bodyPr wrap="square" rtlCol="0">
              <a:spAutoFit/>
            </a:bodyPr>
            <a:lstStyle/>
            <a:p>
              <a:pPr algn="ctr"/>
              <a:r>
                <a:rPr kumimoji="1" lang="en-US" altLang="ja-JP" sz="1600" dirty="0" smtClean="0"/>
                <a:t>0</a:t>
              </a:r>
              <a:endParaRPr kumimoji="1" lang="ja-JP" altLang="en-US" sz="1600" dirty="0"/>
            </a:p>
          </p:txBody>
        </p:sp>
        <p:sp>
          <p:nvSpPr>
            <p:cNvPr id="211" name="テキスト ボックス 210"/>
            <p:cNvSpPr txBox="1"/>
            <p:nvPr/>
          </p:nvSpPr>
          <p:spPr>
            <a:xfrm>
              <a:off x="8496300" y="2889000"/>
              <a:ext cx="581025" cy="338554"/>
            </a:xfrm>
            <a:prstGeom prst="rect">
              <a:avLst/>
            </a:prstGeom>
            <a:noFill/>
          </p:spPr>
          <p:txBody>
            <a:bodyPr wrap="square" rtlCol="0">
              <a:spAutoFit/>
            </a:bodyPr>
            <a:lstStyle/>
            <a:p>
              <a:pPr algn="ctr"/>
              <a:r>
                <a:rPr kumimoji="1" lang="en-US" altLang="ja-JP" sz="1600" dirty="0" smtClean="0"/>
                <a:t>90</a:t>
              </a:r>
              <a:endParaRPr kumimoji="1" lang="ja-JP" altLang="en-US" sz="1600" dirty="0"/>
            </a:p>
          </p:txBody>
        </p:sp>
      </p:grpSp>
      <p:grpSp>
        <p:nvGrpSpPr>
          <p:cNvPr id="212" name="グループ化 211"/>
          <p:cNvGrpSpPr/>
          <p:nvPr/>
        </p:nvGrpSpPr>
        <p:grpSpPr>
          <a:xfrm>
            <a:off x="6257925" y="5908425"/>
            <a:ext cx="2476500" cy="338554"/>
            <a:chOff x="6600825" y="2889000"/>
            <a:chExt cx="2476500" cy="338554"/>
          </a:xfrm>
        </p:grpSpPr>
        <p:sp>
          <p:nvSpPr>
            <p:cNvPr id="213" name="テキスト ボックス 212"/>
            <p:cNvSpPr txBox="1"/>
            <p:nvPr/>
          </p:nvSpPr>
          <p:spPr>
            <a:xfrm>
              <a:off x="6600825" y="2889000"/>
              <a:ext cx="581025" cy="338554"/>
            </a:xfrm>
            <a:prstGeom prst="rect">
              <a:avLst/>
            </a:prstGeom>
            <a:noFill/>
          </p:spPr>
          <p:txBody>
            <a:bodyPr wrap="square" rtlCol="0">
              <a:spAutoFit/>
            </a:bodyPr>
            <a:lstStyle/>
            <a:p>
              <a:pPr algn="ctr"/>
              <a:r>
                <a:rPr kumimoji="1" lang="en-US" altLang="ja-JP" sz="1600" dirty="0" smtClean="0"/>
                <a:t>-90</a:t>
              </a:r>
              <a:endParaRPr kumimoji="1" lang="ja-JP" altLang="en-US" sz="1600" dirty="0"/>
            </a:p>
          </p:txBody>
        </p:sp>
        <p:sp>
          <p:nvSpPr>
            <p:cNvPr id="214" name="テキスト ボックス 213"/>
            <p:cNvSpPr txBox="1"/>
            <p:nvPr/>
          </p:nvSpPr>
          <p:spPr>
            <a:xfrm>
              <a:off x="7543800" y="2889000"/>
              <a:ext cx="581025" cy="338554"/>
            </a:xfrm>
            <a:prstGeom prst="rect">
              <a:avLst/>
            </a:prstGeom>
            <a:noFill/>
          </p:spPr>
          <p:txBody>
            <a:bodyPr wrap="square" rtlCol="0">
              <a:spAutoFit/>
            </a:bodyPr>
            <a:lstStyle/>
            <a:p>
              <a:pPr algn="ctr"/>
              <a:r>
                <a:rPr kumimoji="1" lang="en-US" altLang="ja-JP" sz="1600" dirty="0" smtClean="0"/>
                <a:t>0</a:t>
              </a:r>
              <a:endParaRPr kumimoji="1" lang="ja-JP" altLang="en-US" sz="1600" dirty="0"/>
            </a:p>
          </p:txBody>
        </p:sp>
        <p:sp>
          <p:nvSpPr>
            <p:cNvPr id="215" name="テキスト ボックス 214"/>
            <p:cNvSpPr txBox="1"/>
            <p:nvPr/>
          </p:nvSpPr>
          <p:spPr>
            <a:xfrm>
              <a:off x="8496300" y="2889000"/>
              <a:ext cx="581025" cy="338554"/>
            </a:xfrm>
            <a:prstGeom prst="rect">
              <a:avLst/>
            </a:prstGeom>
            <a:noFill/>
          </p:spPr>
          <p:txBody>
            <a:bodyPr wrap="square" rtlCol="0">
              <a:spAutoFit/>
            </a:bodyPr>
            <a:lstStyle/>
            <a:p>
              <a:pPr algn="ctr"/>
              <a:r>
                <a:rPr kumimoji="1" lang="en-US" altLang="ja-JP" sz="1600" dirty="0" smtClean="0"/>
                <a:t>90</a:t>
              </a:r>
              <a:endParaRPr kumimoji="1" lang="ja-JP" altLang="en-US" sz="1600" dirty="0"/>
            </a:p>
          </p:txBody>
        </p:sp>
      </p:gr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7" name="Picture 19"/>
          <p:cNvPicPr>
            <a:picLocks noChangeAspect="1" noChangeArrowheads="1"/>
          </p:cNvPicPr>
          <p:nvPr/>
        </p:nvPicPr>
        <p:blipFill>
          <a:blip r:embed="rId2" cstate="print"/>
          <a:srcRect l="17000" b="16000"/>
          <a:stretch>
            <a:fillRect/>
          </a:stretch>
        </p:blipFill>
        <p:spPr bwMode="auto">
          <a:xfrm>
            <a:off x="6438900" y="657225"/>
            <a:ext cx="2371725" cy="2400300"/>
          </a:xfrm>
          <a:prstGeom prst="rect">
            <a:avLst/>
          </a:prstGeom>
          <a:noFill/>
          <a:ln w="9525">
            <a:noFill/>
            <a:miter lim="800000"/>
            <a:headEnd/>
            <a:tailEnd/>
          </a:ln>
        </p:spPr>
      </p:pic>
      <p:pic>
        <p:nvPicPr>
          <p:cNvPr id="17426" name="Picture 18"/>
          <p:cNvPicPr>
            <a:picLocks noChangeAspect="1" noChangeArrowheads="1"/>
          </p:cNvPicPr>
          <p:nvPr/>
        </p:nvPicPr>
        <p:blipFill>
          <a:blip r:embed="rId3" cstate="print"/>
          <a:srcRect l="16314" b="15855"/>
          <a:stretch>
            <a:fillRect/>
          </a:stretch>
        </p:blipFill>
        <p:spPr bwMode="auto">
          <a:xfrm>
            <a:off x="3600450" y="653092"/>
            <a:ext cx="2391314" cy="2404433"/>
          </a:xfrm>
          <a:prstGeom prst="rect">
            <a:avLst/>
          </a:prstGeom>
          <a:noFill/>
          <a:ln w="9525">
            <a:noFill/>
            <a:miter lim="800000"/>
            <a:headEnd/>
            <a:tailEnd/>
          </a:ln>
        </p:spPr>
      </p:pic>
      <p:pic>
        <p:nvPicPr>
          <p:cNvPr id="17425" name="Picture 17"/>
          <p:cNvPicPr>
            <a:picLocks noChangeAspect="1" noChangeArrowheads="1"/>
          </p:cNvPicPr>
          <p:nvPr/>
        </p:nvPicPr>
        <p:blipFill>
          <a:blip r:embed="rId4" cstate="print"/>
          <a:srcRect l="16107" b="15516"/>
          <a:stretch>
            <a:fillRect/>
          </a:stretch>
        </p:blipFill>
        <p:spPr bwMode="auto">
          <a:xfrm>
            <a:off x="3609975" y="3596137"/>
            <a:ext cx="2397245" cy="2414138"/>
          </a:xfrm>
          <a:prstGeom prst="rect">
            <a:avLst/>
          </a:prstGeom>
          <a:noFill/>
          <a:ln w="9525">
            <a:noFill/>
            <a:miter lim="800000"/>
            <a:headEnd/>
            <a:tailEnd/>
          </a:ln>
        </p:spPr>
      </p:pic>
      <p:pic>
        <p:nvPicPr>
          <p:cNvPr id="17421" name="Picture 13"/>
          <p:cNvPicPr>
            <a:picLocks noChangeAspect="1" noChangeArrowheads="1"/>
          </p:cNvPicPr>
          <p:nvPr/>
        </p:nvPicPr>
        <p:blipFill>
          <a:blip r:embed="rId5" cstate="print"/>
          <a:srcRect l="16333" b="16547"/>
          <a:stretch>
            <a:fillRect/>
          </a:stretch>
        </p:blipFill>
        <p:spPr bwMode="auto">
          <a:xfrm>
            <a:off x="6419850" y="3606560"/>
            <a:ext cx="2390775" cy="2384665"/>
          </a:xfrm>
          <a:prstGeom prst="rect">
            <a:avLst/>
          </a:prstGeom>
          <a:noFill/>
          <a:ln w="9525">
            <a:noFill/>
            <a:miter lim="800000"/>
            <a:headEnd/>
            <a:tailEnd/>
          </a:ln>
        </p:spPr>
      </p:pic>
      <p:pic>
        <p:nvPicPr>
          <p:cNvPr id="62" name="Picture 11"/>
          <p:cNvPicPr>
            <a:picLocks noChangeAspect="1" noChangeArrowheads="1"/>
          </p:cNvPicPr>
          <p:nvPr/>
        </p:nvPicPr>
        <p:blipFill>
          <a:blip r:embed="rId6" cstate="print"/>
          <a:srcRect l="16370" t="8239" b="15139"/>
          <a:stretch>
            <a:fillRect/>
          </a:stretch>
        </p:blipFill>
        <p:spPr bwMode="auto">
          <a:xfrm>
            <a:off x="828675" y="887104"/>
            <a:ext cx="2389737" cy="2189471"/>
          </a:xfrm>
          <a:prstGeom prst="rect">
            <a:avLst/>
          </a:prstGeom>
          <a:noFill/>
          <a:ln w="9525">
            <a:noFill/>
            <a:miter lim="800000"/>
            <a:headEnd/>
            <a:tailEnd/>
          </a:ln>
        </p:spPr>
      </p:pic>
      <p:pic>
        <p:nvPicPr>
          <p:cNvPr id="63" name="Picture 14"/>
          <p:cNvPicPr>
            <a:picLocks noChangeAspect="1" noChangeArrowheads="1"/>
          </p:cNvPicPr>
          <p:nvPr/>
        </p:nvPicPr>
        <p:blipFill>
          <a:blip r:embed="rId7" cstate="print"/>
          <a:srcRect l="15757" t="7182" b="15799"/>
          <a:stretch>
            <a:fillRect/>
          </a:stretch>
        </p:blipFill>
        <p:spPr bwMode="auto">
          <a:xfrm>
            <a:off x="819150" y="3799936"/>
            <a:ext cx="2407249" cy="2200814"/>
          </a:xfrm>
          <a:prstGeom prst="rect">
            <a:avLst/>
          </a:prstGeom>
          <a:noFill/>
          <a:ln w="9525">
            <a:noFill/>
            <a:miter lim="800000"/>
            <a:headEnd/>
            <a:tailEnd/>
          </a:ln>
        </p:spPr>
      </p:pic>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39</a:t>
            </a:fld>
            <a:endParaRPr kumimoji="1" lang="ja-JP" altLang="en-US"/>
          </a:p>
        </p:txBody>
      </p:sp>
      <p:cxnSp>
        <p:nvCxnSpPr>
          <p:cNvPr id="11" name="直線矢印コネクタ 10"/>
          <p:cNvCxnSpPr/>
          <p:nvPr/>
        </p:nvCxnSpPr>
        <p:spPr>
          <a:xfrm flipV="1">
            <a:off x="1448341" y="1894577"/>
            <a:ext cx="0" cy="11144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1448342" y="4848225"/>
            <a:ext cx="0" cy="11144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rot="16200000">
            <a:off x="-342899" y="1764298"/>
            <a:ext cx="1304925" cy="338554"/>
          </a:xfrm>
          <a:prstGeom prst="rect">
            <a:avLst/>
          </a:prstGeom>
          <a:noFill/>
        </p:spPr>
        <p:txBody>
          <a:bodyPr wrap="square" rtlCol="0">
            <a:spAutoFit/>
          </a:bodyPr>
          <a:lstStyle/>
          <a:p>
            <a:pPr algn="ctr"/>
            <a:r>
              <a:rPr kumimoji="1" lang="en-US" altLang="ja-JP" sz="1600" dirty="0" smtClean="0"/>
              <a:t>Height</a:t>
            </a:r>
            <a:r>
              <a:rPr kumimoji="1" lang="ja-JP" altLang="en-US" sz="1600" dirty="0" smtClean="0"/>
              <a:t> </a:t>
            </a:r>
            <a:r>
              <a:rPr kumimoji="1" lang="en-US" altLang="ja-JP" sz="1600" dirty="0" smtClean="0"/>
              <a:t>(km)</a:t>
            </a:r>
            <a:endParaRPr kumimoji="1" lang="ja-JP" altLang="en-US" sz="1600" dirty="0"/>
          </a:p>
        </p:txBody>
      </p:sp>
      <p:sp>
        <p:nvSpPr>
          <p:cNvPr id="35" name="テキスト ボックス 34"/>
          <p:cNvSpPr txBox="1"/>
          <p:nvPr/>
        </p:nvSpPr>
        <p:spPr>
          <a:xfrm rot="16200000">
            <a:off x="-333376" y="4878973"/>
            <a:ext cx="1304925" cy="338554"/>
          </a:xfrm>
          <a:prstGeom prst="rect">
            <a:avLst/>
          </a:prstGeom>
          <a:noFill/>
        </p:spPr>
        <p:txBody>
          <a:bodyPr wrap="square" rtlCol="0">
            <a:spAutoFit/>
          </a:bodyPr>
          <a:lstStyle/>
          <a:p>
            <a:pPr algn="ctr"/>
            <a:r>
              <a:rPr lang="en-US" altLang="ja-JP" sz="1600" dirty="0" smtClean="0"/>
              <a:t>Height</a:t>
            </a:r>
            <a:r>
              <a:rPr kumimoji="1" lang="ja-JP" altLang="en-US" sz="1600" dirty="0" smtClean="0"/>
              <a:t> </a:t>
            </a:r>
            <a:r>
              <a:rPr kumimoji="1" lang="en-US" altLang="ja-JP" sz="1600" dirty="0" smtClean="0"/>
              <a:t>(km)</a:t>
            </a:r>
            <a:endParaRPr kumimoji="1" lang="ja-JP" altLang="en-US" sz="1600" dirty="0"/>
          </a:p>
        </p:txBody>
      </p:sp>
      <p:sp>
        <p:nvSpPr>
          <p:cNvPr id="38" name="テキスト ボックス 37"/>
          <p:cNvSpPr txBox="1"/>
          <p:nvPr/>
        </p:nvSpPr>
        <p:spPr>
          <a:xfrm>
            <a:off x="3372575" y="499433"/>
            <a:ext cx="2596551" cy="369332"/>
          </a:xfrm>
          <a:prstGeom prst="rect">
            <a:avLst/>
          </a:prstGeom>
          <a:noFill/>
        </p:spPr>
        <p:txBody>
          <a:bodyPr wrap="square" rtlCol="0">
            <a:spAutoFit/>
          </a:bodyPr>
          <a:lstStyle/>
          <a:p>
            <a:pPr algn="ctr"/>
            <a:r>
              <a:rPr lang="ja-JP" altLang="en-US" dirty="0" smtClean="0"/>
              <a:t>東西風擾乱成分の振幅</a:t>
            </a:r>
            <a:endParaRPr kumimoji="1" lang="ja-JP" altLang="en-US" dirty="0"/>
          </a:p>
        </p:txBody>
      </p:sp>
      <p:sp>
        <p:nvSpPr>
          <p:cNvPr id="42" name="テキスト ボックス 41"/>
          <p:cNvSpPr txBox="1"/>
          <p:nvPr/>
        </p:nvSpPr>
        <p:spPr>
          <a:xfrm>
            <a:off x="742950" y="504825"/>
            <a:ext cx="2362200" cy="369332"/>
          </a:xfrm>
          <a:prstGeom prst="rect">
            <a:avLst/>
          </a:prstGeom>
          <a:noFill/>
        </p:spPr>
        <p:txBody>
          <a:bodyPr wrap="square" rtlCol="0">
            <a:spAutoFit/>
          </a:bodyPr>
          <a:lstStyle/>
          <a:p>
            <a:pPr algn="ctr"/>
            <a:r>
              <a:rPr lang="ja-JP" altLang="en-US" dirty="0" smtClean="0"/>
              <a:t>背景東西風</a:t>
            </a:r>
            <a:endParaRPr kumimoji="1" lang="ja-JP" altLang="en-US" dirty="0"/>
          </a:p>
        </p:txBody>
      </p:sp>
      <p:sp>
        <p:nvSpPr>
          <p:cNvPr id="49" name="テキスト ボックス 48"/>
          <p:cNvSpPr txBox="1"/>
          <p:nvPr/>
        </p:nvSpPr>
        <p:spPr>
          <a:xfrm>
            <a:off x="4563015" y="1259816"/>
            <a:ext cx="1207698" cy="338554"/>
          </a:xfrm>
          <a:prstGeom prst="rect">
            <a:avLst/>
          </a:prstGeom>
          <a:noFill/>
        </p:spPr>
        <p:txBody>
          <a:bodyPr wrap="square" rtlCol="0">
            <a:spAutoFit/>
          </a:bodyPr>
          <a:lstStyle/>
          <a:p>
            <a:pPr algn="ctr"/>
            <a:r>
              <a:rPr kumimoji="1" lang="ja-JP" altLang="en-US" sz="1600" dirty="0" smtClean="0"/>
              <a:t>観測高度</a:t>
            </a:r>
            <a:endParaRPr kumimoji="1" lang="ja-JP" altLang="en-US" sz="1600" dirty="0"/>
          </a:p>
        </p:txBody>
      </p:sp>
      <p:sp>
        <p:nvSpPr>
          <p:cNvPr id="50" name="テキスト ボックス 49"/>
          <p:cNvSpPr txBox="1"/>
          <p:nvPr/>
        </p:nvSpPr>
        <p:spPr>
          <a:xfrm>
            <a:off x="3864275" y="5003321"/>
            <a:ext cx="871268" cy="307777"/>
          </a:xfrm>
          <a:prstGeom prst="rect">
            <a:avLst/>
          </a:prstGeom>
          <a:noFill/>
        </p:spPr>
        <p:txBody>
          <a:bodyPr wrap="square" rtlCol="0">
            <a:spAutoFit/>
          </a:bodyPr>
          <a:lstStyle/>
          <a:p>
            <a:pPr algn="ctr"/>
            <a:r>
              <a:rPr kumimoji="1" lang="ja-JP" altLang="en-US" sz="1400" dirty="0" smtClean="0"/>
              <a:t>振幅小</a:t>
            </a:r>
            <a:endParaRPr kumimoji="1" lang="ja-JP" altLang="en-US" sz="1400" dirty="0"/>
          </a:p>
        </p:txBody>
      </p:sp>
      <p:sp>
        <p:nvSpPr>
          <p:cNvPr id="51" name="テキスト ボックス 50"/>
          <p:cNvSpPr txBox="1"/>
          <p:nvPr/>
        </p:nvSpPr>
        <p:spPr>
          <a:xfrm>
            <a:off x="3708999" y="2055244"/>
            <a:ext cx="871268" cy="307777"/>
          </a:xfrm>
          <a:prstGeom prst="rect">
            <a:avLst/>
          </a:prstGeom>
          <a:noFill/>
        </p:spPr>
        <p:txBody>
          <a:bodyPr wrap="square" rtlCol="0">
            <a:spAutoFit/>
          </a:bodyPr>
          <a:lstStyle/>
          <a:p>
            <a:pPr algn="ctr"/>
            <a:r>
              <a:rPr kumimoji="1" lang="ja-JP" altLang="en-US" sz="1400" dirty="0" smtClean="0"/>
              <a:t>振幅大</a:t>
            </a:r>
            <a:endParaRPr kumimoji="1" lang="ja-JP" altLang="en-US" sz="1400" dirty="0"/>
          </a:p>
        </p:txBody>
      </p:sp>
      <p:sp>
        <p:nvSpPr>
          <p:cNvPr id="71" name="正方形/長方形 70"/>
          <p:cNvSpPr/>
          <p:nvPr/>
        </p:nvSpPr>
        <p:spPr>
          <a:xfrm>
            <a:off x="3639988" y="1915424"/>
            <a:ext cx="2070339" cy="146649"/>
          </a:xfrm>
          <a:prstGeom prst="rect">
            <a:avLst/>
          </a:prstGeom>
          <a:solidFill>
            <a:srgbClr val="FF99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3645739" y="4836544"/>
            <a:ext cx="2070339" cy="146649"/>
          </a:xfrm>
          <a:prstGeom prst="rect">
            <a:avLst/>
          </a:prstGeom>
          <a:solidFill>
            <a:srgbClr val="FF99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6586809" y="3142125"/>
            <a:ext cx="1845692" cy="338554"/>
          </a:xfrm>
          <a:prstGeom prst="rect">
            <a:avLst/>
          </a:prstGeom>
          <a:noFill/>
        </p:spPr>
        <p:txBody>
          <a:bodyPr wrap="square" rtlCol="0">
            <a:spAutoFit/>
          </a:bodyPr>
          <a:lstStyle/>
          <a:p>
            <a:pPr algn="ctr"/>
            <a:r>
              <a:rPr lang="en-US" altLang="ja-JP" sz="1600" dirty="0" smtClean="0"/>
              <a:t>Latitude </a:t>
            </a:r>
            <a:r>
              <a:rPr lang="ja-JP" altLang="en-US" sz="1600" dirty="0" smtClean="0"/>
              <a:t> </a:t>
            </a:r>
            <a:r>
              <a:rPr lang="en-US" altLang="ja-JP" sz="1600" dirty="0" smtClean="0"/>
              <a:t>(degree)</a:t>
            </a:r>
            <a:endParaRPr kumimoji="1" lang="ja-JP" altLang="en-US" sz="1600" dirty="0"/>
          </a:p>
        </p:txBody>
      </p:sp>
      <p:sp>
        <p:nvSpPr>
          <p:cNvPr id="81" name="テキスト ボックス 80"/>
          <p:cNvSpPr txBox="1"/>
          <p:nvPr/>
        </p:nvSpPr>
        <p:spPr>
          <a:xfrm>
            <a:off x="6602263" y="6087297"/>
            <a:ext cx="1782073" cy="338554"/>
          </a:xfrm>
          <a:prstGeom prst="rect">
            <a:avLst/>
          </a:prstGeom>
          <a:noFill/>
        </p:spPr>
        <p:txBody>
          <a:bodyPr wrap="square" rtlCol="0">
            <a:spAutoFit/>
          </a:bodyPr>
          <a:lstStyle/>
          <a:p>
            <a:pPr algn="ctr"/>
            <a:r>
              <a:rPr lang="en-US" altLang="ja-JP" sz="1600" dirty="0" smtClean="0"/>
              <a:t>Latitude </a:t>
            </a:r>
            <a:r>
              <a:rPr lang="ja-JP" altLang="en-US" sz="1600" dirty="0" smtClean="0"/>
              <a:t> </a:t>
            </a:r>
            <a:r>
              <a:rPr lang="en-US" altLang="ja-JP" sz="1600" dirty="0" smtClean="0"/>
              <a:t>(degree)</a:t>
            </a:r>
            <a:endParaRPr kumimoji="1" lang="ja-JP" altLang="en-US" sz="1600" dirty="0"/>
          </a:p>
        </p:txBody>
      </p:sp>
      <p:cxnSp>
        <p:nvCxnSpPr>
          <p:cNvPr id="85" name="直線矢印コネクタ 84"/>
          <p:cNvCxnSpPr/>
          <p:nvPr/>
        </p:nvCxnSpPr>
        <p:spPr>
          <a:xfrm flipH="1">
            <a:off x="4882192" y="1570367"/>
            <a:ext cx="77637" cy="2846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86" name="グループ化 85"/>
          <p:cNvGrpSpPr/>
          <p:nvPr/>
        </p:nvGrpSpPr>
        <p:grpSpPr>
          <a:xfrm>
            <a:off x="5927605" y="785719"/>
            <a:ext cx="561150" cy="2349766"/>
            <a:chOff x="6280030" y="738094"/>
            <a:chExt cx="561150" cy="2349766"/>
          </a:xfrm>
        </p:grpSpPr>
        <p:sp>
          <p:nvSpPr>
            <p:cNvPr id="87" name="テキスト ボックス 86"/>
            <p:cNvSpPr txBox="1"/>
            <p:nvPr/>
          </p:nvSpPr>
          <p:spPr>
            <a:xfrm>
              <a:off x="6308667" y="1744329"/>
              <a:ext cx="527828" cy="338554"/>
            </a:xfrm>
            <a:prstGeom prst="rect">
              <a:avLst/>
            </a:prstGeom>
            <a:noFill/>
          </p:spPr>
          <p:txBody>
            <a:bodyPr wrap="square" rtlCol="0">
              <a:spAutoFit/>
            </a:bodyPr>
            <a:lstStyle/>
            <a:p>
              <a:pPr algn="r"/>
              <a:r>
                <a:rPr kumimoji="1" lang="en-US" altLang="ja-JP" sz="1600" dirty="0" smtClean="0"/>
                <a:t>70 </a:t>
              </a:r>
            </a:p>
          </p:txBody>
        </p:sp>
        <p:sp>
          <p:nvSpPr>
            <p:cNvPr id="88" name="テキスト ボックス 87"/>
            <p:cNvSpPr txBox="1"/>
            <p:nvPr/>
          </p:nvSpPr>
          <p:spPr>
            <a:xfrm>
              <a:off x="6308666" y="2251851"/>
              <a:ext cx="529078" cy="338554"/>
            </a:xfrm>
            <a:prstGeom prst="rect">
              <a:avLst/>
            </a:prstGeom>
            <a:noFill/>
          </p:spPr>
          <p:txBody>
            <a:bodyPr wrap="square" rtlCol="0">
              <a:spAutoFit/>
            </a:bodyPr>
            <a:lstStyle/>
            <a:p>
              <a:pPr algn="r"/>
              <a:r>
                <a:rPr kumimoji="1" lang="en-US" altLang="ja-JP" sz="1600" dirty="0" smtClean="0"/>
                <a:t>65  </a:t>
              </a:r>
            </a:p>
          </p:txBody>
        </p:sp>
        <p:sp>
          <p:nvSpPr>
            <p:cNvPr id="89" name="テキスト ボックス 88"/>
            <p:cNvSpPr txBox="1"/>
            <p:nvPr/>
          </p:nvSpPr>
          <p:spPr>
            <a:xfrm>
              <a:off x="6350839" y="1249925"/>
              <a:ext cx="490341" cy="338554"/>
            </a:xfrm>
            <a:prstGeom prst="rect">
              <a:avLst/>
            </a:prstGeom>
            <a:noFill/>
          </p:spPr>
          <p:txBody>
            <a:bodyPr wrap="square" rtlCol="0">
              <a:spAutoFit/>
            </a:bodyPr>
            <a:lstStyle/>
            <a:p>
              <a:pPr algn="r"/>
              <a:r>
                <a:rPr kumimoji="1" lang="en-US" altLang="ja-JP" sz="1600" dirty="0" smtClean="0"/>
                <a:t>75 </a:t>
              </a:r>
            </a:p>
          </p:txBody>
        </p:sp>
        <p:sp>
          <p:nvSpPr>
            <p:cNvPr id="90" name="テキスト ボックス 89"/>
            <p:cNvSpPr txBox="1"/>
            <p:nvPr/>
          </p:nvSpPr>
          <p:spPr>
            <a:xfrm>
              <a:off x="6306692" y="2749306"/>
              <a:ext cx="529078" cy="338554"/>
            </a:xfrm>
            <a:prstGeom prst="rect">
              <a:avLst/>
            </a:prstGeom>
            <a:noFill/>
          </p:spPr>
          <p:txBody>
            <a:bodyPr wrap="square" rtlCol="0">
              <a:spAutoFit/>
            </a:bodyPr>
            <a:lstStyle/>
            <a:p>
              <a:pPr algn="r"/>
              <a:r>
                <a:rPr kumimoji="1" lang="en-US" altLang="ja-JP" sz="1600" dirty="0" smtClean="0"/>
                <a:t>60  </a:t>
              </a:r>
            </a:p>
          </p:txBody>
        </p:sp>
        <p:sp>
          <p:nvSpPr>
            <p:cNvPr id="91" name="テキスト ボックス 90"/>
            <p:cNvSpPr txBox="1"/>
            <p:nvPr/>
          </p:nvSpPr>
          <p:spPr>
            <a:xfrm>
              <a:off x="6280030" y="738094"/>
              <a:ext cx="556478" cy="338554"/>
            </a:xfrm>
            <a:prstGeom prst="rect">
              <a:avLst/>
            </a:prstGeom>
            <a:noFill/>
          </p:spPr>
          <p:txBody>
            <a:bodyPr wrap="square" rtlCol="0">
              <a:spAutoFit/>
            </a:bodyPr>
            <a:lstStyle/>
            <a:p>
              <a:pPr algn="r"/>
              <a:r>
                <a:rPr kumimoji="1" lang="en-US" altLang="ja-JP" sz="1600" dirty="0" smtClean="0"/>
                <a:t>80 </a:t>
              </a:r>
            </a:p>
          </p:txBody>
        </p:sp>
      </p:grpSp>
      <p:grpSp>
        <p:nvGrpSpPr>
          <p:cNvPr id="92" name="グループ化 91"/>
          <p:cNvGrpSpPr/>
          <p:nvPr/>
        </p:nvGrpSpPr>
        <p:grpSpPr>
          <a:xfrm>
            <a:off x="5937130" y="3700369"/>
            <a:ext cx="561150" cy="2349766"/>
            <a:chOff x="6280030" y="738094"/>
            <a:chExt cx="561150" cy="2349766"/>
          </a:xfrm>
        </p:grpSpPr>
        <p:sp>
          <p:nvSpPr>
            <p:cNvPr id="93" name="テキスト ボックス 92"/>
            <p:cNvSpPr txBox="1"/>
            <p:nvPr/>
          </p:nvSpPr>
          <p:spPr>
            <a:xfrm>
              <a:off x="6308667" y="1744329"/>
              <a:ext cx="527828" cy="338554"/>
            </a:xfrm>
            <a:prstGeom prst="rect">
              <a:avLst/>
            </a:prstGeom>
            <a:noFill/>
          </p:spPr>
          <p:txBody>
            <a:bodyPr wrap="square" rtlCol="0">
              <a:spAutoFit/>
            </a:bodyPr>
            <a:lstStyle/>
            <a:p>
              <a:pPr algn="r"/>
              <a:r>
                <a:rPr kumimoji="1" lang="en-US" altLang="ja-JP" sz="1600" dirty="0" smtClean="0"/>
                <a:t>70 </a:t>
              </a:r>
            </a:p>
          </p:txBody>
        </p:sp>
        <p:sp>
          <p:nvSpPr>
            <p:cNvPr id="94" name="テキスト ボックス 93"/>
            <p:cNvSpPr txBox="1"/>
            <p:nvPr/>
          </p:nvSpPr>
          <p:spPr>
            <a:xfrm>
              <a:off x="6308666" y="2251851"/>
              <a:ext cx="529078" cy="338554"/>
            </a:xfrm>
            <a:prstGeom prst="rect">
              <a:avLst/>
            </a:prstGeom>
            <a:noFill/>
          </p:spPr>
          <p:txBody>
            <a:bodyPr wrap="square" rtlCol="0">
              <a:spAutoFit/>
            </a:bodyPr>
            <a:lstStyle/>
            <a:p>
              <a:pPr algn="r"/>
              <a:r>
                <a:rPr kumimoji="1" lang="en-US" altLang="ja-JP" sz="1600" dirty="0" smtClean="0"/>
                <a:t>65  </a:t>
              </a:r>
            </a:p>
          </p:txBody>
        </p:sp>
        <p:sp>
          <p:nvSpPr>
            <p:cNvPr id="95" name="テキスト ボックス 94"/>
            <p:cNvSpPr txBox="1"/>
            <p:nvPr/>
          </p:nvSpPr>
          <p:spPr>
            <a:xfrm>
              <a:off x="6350839" y="1249925"/>
              <a:ext cx="490341" cy="338554"/>
            </a:xfrm>
            <a:prstGeom prst="rect">
              <a:avLst/>
            </a:prstGeom>
            <a:noFill/>
          </p:spPr>
          <p:txBody>
            <a:bodyPr wrap="square" rtlCol="0">
              <a:spAutoFit/>
            </a:bodyPr>
            <a:lstStyle/>
            <a:p>
              <a:pPr algn="r"/>
              <a:r>
                <a:rPr kumimoji="1" lang="en-US" altLang="ja-JP" sz="1600" dirty="0" smtClean="0"/>
                <a:t>75 </a:t>
              </a:r>
            </a:p>
          </p:txBody>
        </p:sp>
        <p:sp>
          <p:nvSpPr>
            <p:cNvPr id="96" name="テキスト ボックス 95"/>
            <p:cNvSpPr txBox="1"/>
            <p:nvPr/>
          </p:nvSpPr>
          <p:spPr>
            <a:xfrm>
              <a:off x="6306692" y="2749306"/>
              <a:ext cx="529078" cy="338554"/>
            </a:xfrm>
            <a:prstGeom prst="rect">
              <a:avLst/>
            </a:prstGeom>
            <a:noFill/>
          </p:spPr>
          <p:txBody>
            <a:bodyPr wrap="square" rtlCol="0">
              <a:spAutoFit/>
            </a:bodyPr>
            <a:lstStyle/>
            <a:p>
              <a:pPr algn="r"/>
              <a:r>
                <a:rPr kumimoji="1" lang="en-US" altLang="ja-JP" sz="1600" dirty="0" smtClean="0"/>
                <a:t>60  </a:t>
              </a:r>
            </a:p>
          </p:txBody>
        </p:sp>
        <p:sp>
          <p:nvSpPr>
            <p:cNvPr id="97" name="テキスト ボックス 96"/>
            <p:cNvSpPr txBox="1"/>
            <p:nvPr/>
          </p:nvSpPr>
          <p:spPr>
            <a:xfrm>
              <a:off x="6280030" y="738094"/>
              <a:ext cx="556478" cy="338554"/>
            </a:xfrm>
            <a:prstGeom prst="rect">
              <a:avLst/>
            </a:prstGeom>
            <a:noFill/>
          </p:spPr>
          <p:txBody>
            <a:bodyPr wrap="square" rtlCol="0">
              <a:spAutoFit/>
            </a:bodyPr>
            <a:lstStyle/>
            <a:p>
              <a:pPr algn="r"/>
              <a:r>
                <a:rPr kumimoji="1" lang="en-US" altLang="ja-JP" sz="1600" dirty="0" smtClean="0"/>
                <a:t>80 </a:t>
              </a:r>
            </a:p>
          </p:txBody>
        </p:sp>
      </p:grpSp>
      <p:grpSp>
        <p:nvGrpSpPr>
          <p:cNvPr id="98" name="グループ化 97"/>
          <p:cNvGrpSpPr/>
          <p:nvPr/>
        </p:nvGrpSpPr>
        <p:grpSpPr>
          <a:xfrm>
            <a:off x="3146305" y="814294"/>
            <a:ext cx="561150" cy="2349766"/>
            <a:chOff x="6280030" y="738094"/>
            <a:chExt cx="561150" cy="2349766"/>
          </a:xfrm>
        </p:grpSpPr>
        <p:sp>
          <p:nvSpPr>
            <p:cNvPr id="99" name="テキスト ボックス 98"/>
            <p:cNvSpPr txBox="1"/>
            <p:nvPr/>
          </p:nvSpPr>
          <p:spPr>
            <a:xfrm>
              <a:off x="6308667" y="1744329"/>
              <a:ext cx="527828" cy="338554"/>
            </a:xfrm>
            <a:prstGeom prst="rect">
              <a:avLst/>
            </a:prstGeom>
            <a:noFill/>
          </p:spPr>
          <p:txBody>
            <a:bodyPr wrap="square" rtlCol="0">
              <a:spAutoFit/>
            </a:bodyPr>
            <a:lstStyle/>
            <a:p>
              <a:pPr algn="r"/>
              <a:r>
                <a:rPr kumimoji="1" lang="en-US" altLang="ja-JP" sz="1600" dirty="0" smtClean="0"/>
                <a:t>70 </a:t>
              </a:r>
            </a:p>
          </p:txBody>
        </p:sp>
        <p:sp>
          <p:nvSpPr>
            <p:cNvPr id="100" name="テキスト ボックス 99"/>
            <p:cNvSpPr txBox="1"/>
            <p:nvPr/>
          </p:nvSpPr>
          <p:spPr>
            <a:xfrm>
              <a:off x="6308666" y="2251851"/>
              <a:ext cx="529078" cy="338554"/>
            </a:xfrm>
            <a:prstGeom prst="rect">
              <a:avLst/>
            </a:prstGeom>
            <a:noFill/>
          </p:spPr>
          <p:txBody>
            <a:bodyPr wrap="square" rtlCol="0">
              <a:spAutoFit/>
            </a:bodyPr>
            <a:lstStyle/>
            <a:p>
              <a:pPr algn="r"/>
              <a:r>
                <a:rPr kumimoji="1" lang="en-US" altLang="ja-JP" sz="1600" dirty="0" smtClean="0"/>
                <a:t>65  </a:t>
              </a:r>
            </a:p>
          </p:txBody>
        </p:sp>
        <p:sp>
          <p:nvSpPr>
            <p:cNvPr id="101" name="テキスト ボックス 100"/>
            <p:cNvSpPr txBox="1"/>
            <p:nvPr/>
          </p:nvSpPr>
          <p:spPr>
            <a:xfrm>
              <a:off x="6350839" y="1249925"/>
              <a:ext cx="490341" cy="338554"/>
            </a:xfrm>
            <a:prstGeom prst="rect">
              <a:avLst/>
            </a:prstGeom>
            <a:noFill/>
          </p:spPr>
          <p:txBody>
            <a:bodyPr wrap="square" rtlCol="0">
              <a:spAutoFit/>
            </a:bodyPr>
            <a:lstStyle/>
            <a:p>
              <a:pPr algn="r"/>
              <a:r>
                <a:rPr kumimoji="1" lang="en-US" altLang="ja-JP" sz="1600" dirty="0" smtClean="0"/>
                <a:t>75 </a:t>
              </a:r>
            </a:p>
          </p:txBody>
        </p:sp>
        <p:sp>
          <p:nvSpPr>
            <p:cNvPr id="102" name="テキスト ボックス 101"/>
            <p:cNvSpPr txBox="1"/>
            <p:nvPr/>
          </p:nvSpPr>
          <p:spPr>
            <a:xfrm>
              <a:off x="6306692" y="2749306"/>
              <a:ext cx="529078" cy="338554"/>
            </a:xfrm>
            <a:prstGeom prst="rect">
              <a:avLst/>
            </a:prstGeom>
            <a:noFill/>
          </p:spPr>
          <p:txBody>
            <a:bodyPr wrap="square" rtlCol="0">
              <a:spAutoFit/>
            </a:bodyPr>
            <a:lstStyle/>
            <a:p>
              <a:pPr algn="r"/>
              <a:r>
                <a:rPr kumimoji="1" lang="en-US" altLang="ja-JP" sz="1600" dirty="0" smtClean="0"/>
                <a:t>60  </a:t>
              </a:r>
            </a:p>
          </p:txBody>
        </p:sp>
        <p:sp>
          <p:nvSpPr>
            <p:cNvPr id="103" name="テキスト ボックス 102"/>
            <p:cNvSpPr txBox="1"/>
            <p:nvPr/>
          </p:nvSpPr>
          <p:spPr>
            <a:xfrm>
              <a:off x="6280030" y="738094"/>
              <a:ext cx="556478" cy="338554"/>
            </a:xfrm>
            <a:prstGeom prst="rect">
              <a:avLst/>
            </a:prstGeom>
            <a:noFill/>
          </p:spPr>
          <p:txBody>
            <a:bodyPr wrap="square" rtlCol="0">
              <a:spAutoFit/>
            </a:bodyPr>
            <a:lstStyle/>
            <a:p>
              <a:pPr algn="r"/>
              <a:r>
                <a:rPr kumimoji="1" lang="en-US" altLang="ja-JP" sz="1600" dirty="0" smtClean="0"/>
                <a:t>80 </a:t>
              </a:r>
            </a:p>
          </p:txBody>
        </p:sp>
      </p:grpSp>
      <p:grpSp>
        <p:nvGrpSpPr>
          <p:cNvPr id="104" name="グループ化 103"/>
          <p:cNvGrpSpPr/>
          <p:nvPr/>
        </p:nvGrpSpPr>
        <p:grpSpPr>
          <a:xfrm>
            <a:off x="3155830" y="3728944"/>
            <a:ext cx="561150" cy="2349766"/>
            <a:chOff x="6280030" y="738094"/>
            <a:chExt cx="561150" cy="2349766"/>
          </a:xfrm>
        </p:grpSpPr>
        <p:sp>
          <p:nvSpPr>
            <p:cNvPr id="105" name="テキスト ボックス 104"/>
            <p:cNvSpPr txBox="1"/>
            <p:nvPr/>
          </p:nvSpPr>
          <p:spPr>
            <a:xfrm>
              <a:off x="6308667" y="1744329"/>
              <a:ext cx="527828" cy="338554"/>
            </a:xfrm>
            <a:prstGeom prst="rect">
              <a:avLst/>
            </a:prstGeom>
            <a:noFill/>
          </p:spPr>
          <p:txBody>
            <a:bodyPr wrap="square" rtlCol="0">
              <a:spAutoFit/>
            </a:bodyPr>
            <a:lstStyle/>
            <a:p>
              <a:pPr algn="r"/>
              <a:r>
                <a:rPr kumimoji="1" lang="en-US" altLang="ja-JP" sz="1600" dirty="0" smtClean="0"/>
                <a:t>70 </a:t>
              </a:r>
            </a:p>
          </p:txBody>
        </p:sp>
        <p:sp>
          <p:nvSpPr>
            <p:cNvPr id="106" name="テキスト ボックス 105"/>
            <p:cNvSpPr txBox="1"/>
            <p:nvPr/>
          </p:nvSpPr>
          <p:spPr>
            <a:xfrm>
              <a:off x="6308666" y="2251851"/>
              <a:ext cx="529078" cy="338554"/>
            </a:xfrm>
            <a:prstGeom prst="rect">
              <a:avLst/>
            </a:prstGeom>
            <a:noFill/>
          </p:spPr>
          <p:txBody>
            <a:bodyPr wrap="square" rtlCol="0">
              <a:spAutoFit/>
            </a:bodyPr>
            <a:lstStyle/>
            <a:p>
              <a:pPr algn="r"/>
              <a:r>
                <a:rPr kumimoji="1" lang="en-US" altLang="ja-JP" sz="1600" dirty="0" smtClean="0"/>
                <a:t>65  </a:t>
              </a:r>
            </a:p>
          </p:txBody>
        </p:sp>
        <p:sp>
          <p:nvSpPr>
            <p:cNvPr id="107" name="テキスト ボックス 106"/>
            <p:cNvSpPr txBox="1"/>
            <p:nvPr/>
          </p:nvSpPr>
          <p:spPr>
            <a:xfrm>
              <a:off x="6350839" y="1249925"/>
              <a:ext cx="490341" cy="338554"/>
            </a:xfrm>
            <a:prstGeom prst="rect">
              <a:avLst/>
            </a:prstGeom>
            <a:noFill/>
          </p:spPr>
          <p:txBody>
            <a:bodyPr wrap="square" rtlCol="0">
              <a:spAutoFit/>
            </a:bodyPr>
            <a:lstStyle/>
            <a:p>
              <a:pPr algn="r"/>
              <a:r>
                <a:rPr kumimoji="1" lang="en-US" altLang="ja-JP" sz="1600" dirty="0" smtClean="0"/>
                <a:t>75 </a:t>
              </a:r>
            </a:p>
          </p:txBody>
        </p:sp>
        <p:sp>
          <p:nvSpPr>
            <p:cNvPr id="108" name="テキスト ボックス 107"/>
            <p:cNvSpPr txBox="1"/>
            <p:nvPr/>
          </p:nvSpPr>
          <p:spPr>
            <a:xfrm>
              <a:off x="6306692" y="2749306"/>
              <a:ext cx="529078" cy="338554"/>
            </a:xfrm>
            <a:prstGeom prst="rect">
              <a:avLst/>
            </a:prstGeom>
            <a:noFill/>
          </p:spPr>
          <p:txBody>
            <a:bodyPr wrap="square" rtlCol="0">
              <a:spAutoFit/>
            </a:bodyPr>
            <a:lstStyle/>
            <a:p>
              <a:pPr algn="r"/>
              <a:r>
                <a:rPr kumimoji="1" lang="en-US" altLang="ja-JP" sz="1600" dirty="0" smtClean="0"/>
                <a:t>60  </a:t>
              </a:r>
            </a:p>
          </p:txBody>
        </p:sp>
        <p:sp>
          <p:nvSpPr>
            <p:cNvPr id="109" name="テキスト ボックス 108"/>
            <p:cNvSpPr txBox="1"/>
            <p:nvPr/>
          </p:nvSpPr>
          <p:spPr>
            <a:xfrm>
              <a:off x="6280030" y="738094"/>
              <a:ext cx="556478" cy="338554"/>
            </a:xfrm>
            <a:prstGeom prst="rect">
              <a:avLst/>
            </a:prstGeom>
            <a:noFill/>
          </p:spPr>
          <p:txBody>
            <a:bodyPr wrap="square" rtlCol="0">
              <a:spAutoFit/>
            </a:bodyPr>
            <a:lstStyle/>
            <a:p>
              <a:pPr algn="r"/>
              <a:r>
                <a:rPr kumimoji="1" lang="en-US" altLang="ja-JP" sz="1600" dirty="0" smtClean="0"/>
                <a:t>80 </a:t>
              </a:r>
            </a:p>
          </p:txBody>
        </p:sp>
      </p:grpSp>
      <p:grpSp>
        <p:nvGrpSpPr>
          <p:cNvPr id="117" name="グループ化 116"/>
          <p:cNvGrpSpPr/>
          <p:nvPr/>
        </p:nvGrpSpPr>
        <p:grpSpPr>
          <a:xfrm>
            <a:off x="331938" y="753914"/>
            <a:ext cx="585339" cy="2390200"/>
            <a:chOff x="331938" y="706289"/>
            <a:chExt cx="585339" cy="2390200"/>
          </a:xfrm>
        </p:grpSpPr>
        <p:sp>
          <p:nvSpPr>
            <p:cNvPr id="118" name="テキスト ボックス 117"/>
            <p:cNvSpPr txBox="1"/>
            <p:nvPr/>
          </p:nvSpPr>
          <p:spPr>
            <a:xfrm>
              <a:off x="375071" y="1735706"/>
              <a:ext cx="527828" cy="338554"/>
            </a:xfrm>
            <a:prstGeom prst="rect">
              <a:avLst/>
            </a:prstGeom>
            <a:noFill/>
          </p:spPr>
          <p:txBody>
            <a:bodyPr wrap="square" rtlCol="0">
              <a:spAutoFit/>
            </a:bodyPr>
            <a:lstStyle/>
            <a:p>
              <a:pPr algn="r"/>
              <a:r>
                <a:rPr kumimoji="1" lang="en-US" altLang="ja-JP" sz="1600" dirty="0" smtClean="0"/>
                <a:t>70 </a:t>
              </a:r>
            </a:p>
          </p:txBody>
        </p:sp>
        <p:sp>
          <p:nvSpPr>
            <p:cNvPr id="119" name="テキスト ボックス 118"/>
            <p:cNvSpPr txBox="1"/>
            <p:nvPr/>
          </p:nvSpPr>
          <p:spPr>
            <a:xfrm>
              <a:off x="375070" y="2243228"/>
              <a:ext cx="529078" cy="338554"/>
            </a:xfrm>
            <a:prstGeom prst="rect">
              <a:avLst/>
            </a:prstGeom>
            <a:noFill/>
          </p:spPr>
          <p:txBody>
            <a:bodyPr wrap="square" rtlCol="0">
              <a:spAutoFit/>
            </a:bodyPr>
            <a:lstStyle/>
            <a:p>
              <a:pPr algn="r"/>
              <a:r>
                <a:rPr kumimoji="1" lang="en-US" altLang="ja-JP" sz="1600" dirty="0" smtClean="0"/>
                <a:t>65  </a:t>
              </a:r>
            </a:p>
          </p:txBody>
        </p:sp>
        <p:sp>
          <p:nvSpPr>
            <p:cNvPr id="120" name="テキスト ボックス 119"/>
            <p:cNvSpPr txBox="1"/>
            <p:nvPr/>
          </p:nvSpPr>
          <p:spPr>
            <a:xfrm>
              <a:off x="331938" y="1206798"/>
              <a:ext cx="572471" cy="338554"/>
            </a:xfrm>
            <a:prstGeom prst="rect">
              <a:avLst/>
            </a:prstGeom>
            <a:noFill/>
          </p:spPr>
          <p:txBody>
            <a:bodyPr wrap="square" rtlCol="0">
              <a:spAutoFit/>
            </a:bodyPr>
            <a:lstStyle/>
            <a:p>
              <a:pPr algn="r"/>
              <a:r>
                <a:rPr kumimoji="1" lang="en-US" altLang="ja-JP" sz="1600" dirty="0" smtClean="0"/>
                <a:t>75 </a:t>
              </a:r>
            </a:p>
          </p:txBody>
        </p:sp>
        <p:sp>
          <p:nvSpPr>
            <p:cNvPr id="121" name="テキスト ボックス 120"/>
            <p:cNvSpPr txBox="1"/>
            <p:nvPr/>
          </p:nvSpPr>
          <p:spPr>
            <a:xfrm>
              <a:off x="363571" y="2757935"/>
              <a:ext cx="529078" cy="338554"/>
            </a:xfrm>
            <a:prstGeom prst="rect">
              <a:avLst/>
            </a:prstGeom>
            <a:noFill/>
          </p:spPr>
          <p:txBody>
            <a:bodyPr wrap="square" rtlCol="0">
              <a:spAutoFit/>
            </a:bodyPr>
            <a:lstStyle/>
            <a:p>
              <a:pPr algn="r"/>
              <a:r>
                <a:rPr kumimoji="1" lang="en-US" altLang="ja-JP" sz="1600" dirty="0" smtClean="0"/>
                <a:t>60  </a:t>
              </a:r>
            </a:p>
          </p:txBody>
        </p:sp>
        <p:sp>
          <p:nvSpPr>
            <p:cNvPr id="122" name="テキスト ボックス 121"/>
            <p:cNvSpPr txBox="1"/>
            <p:nvPr/>
          </p:nvSpPr>
          <p:spPr>
            <a:xfrm>
              <a:off x="389449" y="706289"/>
              <a:ext cx="527828" cy="338554"/>
            </a:xfrm>
            <a:prstGeom prst="rect">
              <a:avLst/>
            </a:prstGeom>
            <a:noFill/>
          </p:spPr>
          <p:txBody>
            <a:bodyPr wrap="square" rtlCol="0">
              <a:spAutoFit/>
            </a:bodyPr>
            <a:lstStyle/>
            <a:p>
              <a:pPr algn="r"/>
              <a:r>
                <a:rPr kumimoji="1" lang="en-US" altLang="ja-JP" sz="1600" dirty="0" smtClean="0"/>
                <a:t>80 </a:t>
              </a:r>
            </a:p>
          </p:txBody>
        </p:sp>
      </p:grpSp>
      <p:grpSp>
        <p:nvGrpSpPr>
          <p:cNvPr id="123" name="グループ化 122"/>
          <p:cNvGrpSpPr/>
          <p:nvPr/>
        </p:nvGrpSpPr>
        <p:grpSpPr>
          <a:xfrm>
            <a:off x="354940" y="3696779"/>
            <a:ext cx="585339" cy="2390200"/>
            <a:chOff x="331938" y="706289"/>
            <a:chExt cx="585339" cy="2390200"/>
          </a:xfrm>
        </p:grpSpPr>
        <p:sp>
          <p:nvSpPr>
            <p:cNvPr id="124" name="テキスト ボックス 123"/>
            <p:cNvSpPr txBox="1"/>
            <p:nvPr/>
          </p:nvSpPr>
          <p:spPr>
            <a:xfrm>
              <a:off x="375071" y="1735706"/>
              <a:ext cx="527828" cy="338554"/>
            </a:xfrm>
            <a:prstGeom prst="rect">
              <a:avLst/>
            </a:prstGeom>
            <a:noFill/>
          </p:spPr>
          <p:txBody>
            <a:bodyPr wrap="square" rtlCol="0">
              <a:spAutoFit/>
            </a:bodyPr>
            <a:lstStyle/>
            <a:p>
              <a:pPr algn="r"/>
              <a:r>
                <a:rPr kumimoji="1" lang="en-US" altLang="ja-JP" sz="1600" dirty="0" smtClean="0"/>
                <a:t>70 </a:t>
              </a:r>
            </a:p>
          </p:txBody>
        </p:sp>
        <p:sp>
          <p:nvSpPr>
            <p:cNvPr id="125" name="テキスト ボックス 124"/>
            <p:cNvSpPr txBox="1"/>
            <p:nvPr/>
          </p:nvSpPr>
          <p:spPr>
            <a:xfrm>
              <a:off x="375070" y="2243228"/>
              <a:ext cx="529078" cy="338554"/>
            </a:xfrm>
            <a:prstGeom prst="rect">
              <a:avLst/>
            </a:prstGeom>
            <a:noFill/>
          </p:spPr>
          <p:txBody>
            <a:bodyPr wrap="square" rtlCol="0">
              <a:spAutoFit/>
            </a:bodyPr>
            <a:lstStyle/>
            <a:p>
              <a:pPr algn="r"/>
              <a:r>
                <a:rPr kumimoji="1" lang="en-US" altLang="ja-JP" sz="1600" dirty="0" smtClean="0"/>
                <a:t>65  </a:t>
              </a:r>
            </a:p>
          </p:txBody>
        </p:sp>
        <p:sp>
          <p:nvSpPr>
            <p:cNvPr id="126" name="テキスト ボックス 125"/>
            <p:cNvSpPr txBox="1"/>
            <p:nvPr/>
          </p:nvSpPr>
          <p:spPr>
            <a:xfrm>
              <a:off x="331938" y="1206798"/>
              <a:ext cx="572471" cy="338554"/>
            </a:xfrm>
            <a:prstGeom prst="rect">
              <a:avLst/>
            </a:prstGeom>
            <a:noFill/>
          </p:spPr>
          <p:txBody>
            <a:bodyPr wrap="square" rtlCol="0">
              <a:spAutoFit/>
            </a:bodyPr>
            <a:lstStyle/>
            <a:p>
              <a:pPr algn="r"/>
              <a:r>
                <a:rPr kumimoji="1" lang="en-US" altLang="ja-JP" sz="1600" dirty="0" smtClean="0"/>
                <a:t>75 </a:t>
              </a:r>
            </a:p>
          </p:txBody>
        </p:sp>
        <p:sp>
          <p:nvSpPr>
            <p:cNvPr id="127" name="テキスト ボックス 126"/>
            <p:cNvSpPr txBox="1"/>
            <p:nvPr/>
          </p:nvSpPr>
          <p:spPr>
            <a:xfrm>
              <a:off x="363571" y="2757935"/>
              <a:ext cx="529078" cy="338554"/>
            </a:xfrm>
            <a:prstGeom prst="rect">
              <a:avLst/>
            </a:prstGeom>
            <a:noFill/>
          </p:spPr>
          <p:txBody>
            <a:bodyPr wrap="square" rtlCol="0">
              <a:spAutoFit/>
            </a:bodyPr>
            <a:lstStyle/>
            <a:p>
              <a:pPr algn="r"/>
              <a:r>
                <a:rPr kumimoji="1" lang="en-US" altLang="ja-JP" sz="1600" dirty="0" smtClean="0"/>
                <a:t>60  </a:t>
              </a:r>
            </a:p>
          </p:txBody>
        </p:sp>
        <p:sp>
          <p:nvSpPr>
            <p:cNvPr id="128" name="テキスト ボックス 127"/>
            <p:cNvSpPr txBox="1"/>
            <p:nvPr/>
          </p:nvSpPr>
          <p:spPr>
            <a:xfrm>
              <a:off x="389449" y="706289"/>
              <a:ext cx="527828" cy="338554"/>
            </a:xfrm>
            <a:prstGeom prst="rect">
              <a:avLst/>
            </a:prstGeom>
            <a:noFill/>
          </p:spPr>
          <p:txBody>
            <a:bodyPr wrap="square" rtlCol="0">
              <a:spAutoFit/>
            </a:bodyPr>
            <a:lstStyle/>
            <a:p>
              <a:pPr algn="r"/>
              <a:r>
                <a:rPr kumimoji="1" lang="en-US" altLang="ja-JP" sz="1600" dirty="0" smtClean="0"/>
                <a:t>80 </a:t>
              </a:r>
            </a:p>
          </p:txBody>
        </p:sp>
      </p:grpSp>
      <p:sp>
        <p:nvSpPr>
          <p:cNvPr id="129" name="テキスト ボックス 128"/>
          <p:cNvSpPr txBox="1"/>
          <p:nvPr/>
        </p:nvSpPr>
        <p:spPr>
          <a:xfrm>
            <a:off x="0" y="350348"/>
            <a:ext cx="1303866" cy="381000"/>
          </a:xfrm>
          <a:prstGeom prst="rect">
            <a:avLst/>
          </a:prstGeom>
          <a:noFill/>
        </p:spPr>
        <p:txBody>
          <a:bodyPr wrap="square" rtlCol="0">
            <a:spAutoFit/>
          </a:bodyPr>
          <a:lstStyle/>
          <a:p>
            <a:r>
              <a:rPr kumimoji="1" lang="en-US" altLang="ja-JP" dirty="0" smtClean="0">
                <a:solidFill>
                  <a:srgbClr val="FF0000"/>
                </a:solidFill>
              </a:rPr>
              <a:t>Case 1</a:t>
            </a:r>
            <a:endParaRPr kumimoji="1" lang="ja-JP" altLang="en-US" dirty="0">
              <a:solidFill>
                <a:srgbClr val="FF0000"/>
              </a:solidFill>
            </a:endParaRPr>
          </a:p>
        </p:txBody>
      </p:sp>
      <p:sp>
        <p:nvSpPr>
          <p:cNvPr id="130" name="テキスト ボックス 129"/>
          <p:cNvSpPr txBox="1"/>
          <p:nvPr/>
        </p:nvSpPr>
        <p:spPr>
          <a:xfrm>
            <a:off x="0" y="3431796"/>
            <a:ext cx="1303866" cy="381000"/>
          </a:xfrm>
          <a:prstGeom prst="rect">
            <a:avLst/>
          </a:prstGeom>
          <a:noFill/>
        </p:spPr>
        <p:txBody>
          <a:bodyPr wrap="square" rtlCol="0">
            <a:spAutoFit/>
          </a:bodyPr>
          <a:lstStyle/>
          <a:p>
            <a:r>
              <a:rPr kumimoji="1" lang="en-US" altLang="ja-JP" dirty="0" smtClean="0">
                <a:solidFill>
                  <a:srgbClr val="00B0F0"/>
                </a:solidFill>
              </a:rPr>
              <a:t>Case 2</a:t>
            </a:r>
            <a:endParaRPr kumimoji="1" lang="ja-JP" altLang="en-US" dirty="0">
              <a:solidFill>
                <a:srgbClr val="00B0F0"/>
              </a:solidFill>
            </a:endParaRPr>
          </a:p>
        </p:txBody>
      </p:sp>
      <p:sp>
        <p:nvSpPr>
          <p:cNvPr id="131" name="テキスト ボックス 130"/>
          <p:cNvSpPr txBox="1"/>
          <p:nvPr/>
        </p:nvSpPr>
        <p:spPr>
          <a:xfrm>
            <a:off x="3913877" y="3189750"/>
            <a:ext cx="1781175" cy="338554"/>
          </a:xfrm>
          <a:prstGeom prst="rect">
            <a:avLst/>
          </a:prstGeom>
          <a:noFill/>
        </p:spPr>
        <p:txBody>
          <a:bodyPr wrap="square" rtlCol="0">
            <a:spAutoFit/>
          </a:bodyPr>
          <a:lstStyle/>
          <a:p>
            <a:pPr algn="ctr"/>
            <a:r>
              <a:rPr lang="en-US" altLang="ja-JP" sz="1600" dirty="0" smtClean="0"/>
              <a:t>u’</a:t>
            </a:r>
            <a:r>
              <a:rPr lang="ja-JP" altLang="en-US" sz="1600" dirty="0" smtClean="0"/>
              <a:t> </a:t>
            </a:r>
            <a:r>
              <a:rPr lang="en-US" altLang="ja-JP" sz="1600" dirty="0" smtClean="0"/>
              <a:t>(m s </a:t>
            </a:r>
            <a:r>
              <a:rPr lang="en-US" altLang="ja-JP" sz="1600" baseline="30000" dirty="0" smtClean="0"/>
              <a:t>-1</a:t>
            </a:r>
            <a:r>
              <a:rPr lang="en-US" altLang="ja-JP" sz="1600" dirty="0" smtClean="0"/>
              <a:t>)</a:t>
            </a:r>
            <a:endParaRPr kumimoji="1" lang="ja-JP" altLang="en-US" sz="1600" dirty="0"/>
          </a:p>
        </p:txBody>
      </p:sp>
      <p:sp>
        <p:nvSpPr>
          <p:cNvPr id="132" name="テキスト ボックス 131"/>
          <p:cNvSpPr txBox="1"/>
          <p:nvPr/>
        </p:nvSpPr>
        <p:spPr>
          <a:xfrm>
            <a:off x="3833364" y="6144447"/>
            <a:ext cx="1781175" cy="338554"/>
          </a:xfrm>
          <a:prstGeom prst="rect">
            <a:avLst/>
          </a:prstGeom>
          <a:noFill/>
        </p:spPr>
        <p:txBody>
          <a:bodyPr wrap="square" rtlCol="0">
            <a:spAutoFit/>
          </a:bodyPr>
          <a:lstStyle/>
          <a:p>
            <a:pPr algn="ctr"/>
            <a:r>
              <a:rPr lang="en-US" altLang="ja-JP" sz="1600" dirty="0" smtClean="0"/>
              <a:t>u’</a:t>
            </a:r>
            <a:r>
              <a:rPr lang="ja-JP" altLang="en-US" sz="1600" dirty="0" smtClean="0"/>
              <a:t> </a:t>
            </a:r>
            <a:r>
              <a:rPr lang="en-US" altLang="ja-JP" sz="1600" dirty="0" smtClean="0"/>
              <a:t>(m s </a:t>
            </a:r>
            <a:r>
              <a:rPr lang="en-US" altLang="ja-JP" sz="1600" baseline="30000" dirty="0" smtClean="0"/>
              <a:t>-1</a:t>
            </a:r>
            <a:r>
              <a:rPr lang="en-US" altLang="ja-JP" sz="1600" dirty="0" smtClean="0"/>
              <a:t>)</a:t>
            </a:r>
            <a:endParaRPr kumimoji="1" lang="ja-JP" altLang="en-US" sz="1600" dirty="0"/>
          </a:p>
        </p:txBody>
      </p:sp>
      <p:sp>
        <p:nvSpPr>
          <p:cNvPr id="133" name="テキスト ボックス 132"/>
          <p:cNvSpPr txBox="1"/>
          <p:nvPr/>
        </p:nvSpPr>
        <p:spPr>
          <a:xfrm>
            <a:off x="757327" y="3189750"/>
            <a:ext cx="2362200" cy="338554"/>
          </a:xfrm>
          <a:prstGeom prst="rect">
            <a:avLst/>
          </a:prstGeom>
          <a:noFill/>
        </p:spPr>
        <p:txBody>
          <a:bodyPr wrap="square" rtlCol="0">
            <a:spAutoFit/>
          </a:bodyPr>
          <a:lstStyle/>
          <a:p>
            <a:pPr algn="ctr"/>
            <a:r>
              <a:rPr lang="en-US" altLang="ja-JP" sz="1600" dirty="0" smtClean="0"/>
              <a:t>Zonal wind speed (m s</a:t>
            </a:r>
            <a:r>
              <a:rPr lang="en-US" altLang="ja-JP" sz="1600" baseline="30000" dirty="0" smtClean="0"/>
              <a:t>-1</a:t>
            </a:r>
            <a:r>
              <a:rPr lang="en-US" altLang="ja-JP" sz="1600" dirty="0" smtClean="0"/>
              <a:t>)</a:t>
            </a:r>
            <a:endParaRPr kumimoji="1" lang="ja-JP" altLang="en-US" sz="1600" dirty="0"/>
          </a:p>
        </p:txBody>
      </p:sp>
      <p:sp>
        <p:nvSpPr>
          <p:cNvPr id="134" name="テキスト ボックス 133"/>
          <p:cNvSpPr txBox="1"/>
          <p:nvPr/>
        </p:nvSpPr>
        <p:spPr>
          <a:xfrm>
            <a:off x="857971" y="6144447"/>
            <a:ext cx="2362200" cy="338554"/>
          </a:xfrm>
          <a:prstGeom prst="rect">
            <a:avLst/>
          </a:prstGeom>
          <a:noFill/>
        </p:spPr>
        <p:txBody>
          <a:bodyPr wrap="square" rtlCol="0">
            <a:spAutoFit/>
          </a:bodyPr>
          <a:lstStyle/>
          <a:p>
            <a:pPr algn="ctr"/>
            <a:r>
              <a:rPr lang="en-US" altLang="ja-JP" sz="1600" dirty="0" smtClean="0"/>
              <a:t>Zonal wind speed</a:t>
            </a:r>
            <a:r>
              <a:rPr lang="ja-JP" altLang="en-US" sz="1600" dirty="0" smtClean="0"/>
              <a:t> </a:t>
            </a:r>
            <a:r>
              <a:rPr lang="en-US" altLang="ja-JP" sz="1600" dirty="0" smtClean="0"/>
              <a:t>(m s</a:t>
            </a:r>
            <a:r>
              <a:rPr lang="en-US" altLang="ja-JP" sz="1600" baseline="30000" dirty="0" smtClean="0"/>
              <a:t>-1</a:t>
            </a:r>
            <a:r>
              <a:rPr lang="en-US" altLang="ja-JP" sz="1600" dirty="0" smtClean="0"/>
              <a:t>)</a:t>
            </a:r>
            <a:endParaRPr kumimoji="1" lang="ja-JP" altLang="en-US" sz="1600" dirty="0"/>
          </a:p>
        </p:txBody>
      </p:sp>
      <p:grpSp>
        <p:nvGrpSpPr>
          <p:cNvPr id="135" name="グループ化 134"/>
          <p:cNvGrpSpPr/>
          <p:nvPr/>
        </p:nvGrpSpPr>
        <p:grpSpPr>
          <a:xfrm>
            <a:off x="977665" y="2962503"/>
            <a:ext cx="2268747" cy="338554"/>
            <a:chOff x="977665" y="2914878"/>
            <a:chExt cx="2268747" cy="338554"/>
          </a:xfrm>
        </p:grpSpPr>
        <p:sp>
          <p:nvSpPr>
            <p:cNvPr id="136" name="テキスト ボックス 135"/>
            <p:cNvSpPr txBox="1"/>
            <p:nvPr/>
          </p:nvSpPr>
          <p:spPr>
            <a:xfrm>
              <a:off x="1377353" y="2914878"/>
              <a:ext cx="612476" cy="338554"/>
            </a:xfrm>
            <a:prstGeom prst="rect">
              <a:avLst/>
            </a:prstGeom>
            <a:noFill/>
          </p:spPr>
          <p:txBody>
            <a:bodyPr wrap="square" rtlCol="0">
              <a:spAutoFit/>
            </a:bodyPr>
            <a:lstStyle/>
            <a:p>
              <a:pPr algn="ctr"/>
              <a:r>
                <a:rPr kumimoji="1" lang="en-US" altLang="ja-JP" sz="1600" dirty="0" smtClean="0"/>
                <a:t>90</a:t>
              </a:r>
              <a:endParaRPr kumimoji="1" lang="ja-JP" altLang="en-US" sz="1600" dirty="0"/>
            </a:p>
          </p:txBody>
        </p:sp>
        <p:sp>
          <p:nvSpPr>
            <p:cNvPr id="137" name="テキスト ボックス 136"/>
            <p:cNvSpPr txBox="1"/>
            <p:nvPr/>
          </p:nvSpPr>
          <p:spPr>
            <a:xfrm>
              <a:off x="2219862" y="2914878"/>
              <a:ext cx="612476" cy="338554"/>
            </a:xfrm>
            <a:prstGeom prst="rect">
              <a:avLst/>
            </a:prstGeom>
            <a:noFill/>
          </p:spPr>
          <p:txBody>
            <a:bodyPr wrap="square" rtlCol="0">
              <a:spAutoFit/>
            </a:bodyPr>
            <a:lstStyle/>
            <a:p>
              <a:pPr algn="ctr"/>
              <a:r>
                <a:rPr kumimoji="1" lang="en-US" altLang="ja-JP" sz="1600" dirty="0" smtClean="0"/>
                <a:t>110</a:t>
              </a:r>
              <a:endParaRPr kumimoji="1" lang="ja-JP" altLang="en-US" sz="1600" dirty="0"/>
            </a:p>
          </p:txBody>
        </p:sp>
        <p:sp>
          <p:nvSpPr>
            <p:cNvPr id="138" name="テキスト ボックス 137"/>
            <p:cNvSpPr txBox="1"/>
            <p:nvPr/>
          </p:nvSpPr>
          <p:spPr>
            <a:xfrm>
              <a:off x="977665" y="2914878"/>
              <a:ext cx="612476" cy="338554"/>
            </a:xfrm>
            <a:prstGeom prst="rect">
              <a:avLst/>
            </a:prstGeom>
            <a:noFill/>
          </p:spPr>
          <p:txBody>
            <a:bodyPr wrap="square" rtlCol="0">
              <a:spAutoFit/>
            </a:bodyPr>
            <a:lstStyle/>
            <a:p>
              <a:pPr algn="ctr"/>
              <a:r>
                <a:rPr kumimoji="1" lang="en-US" altLang="ja-JP" sz="1600" dirty="0" smtClean="0"/>
                <a:t>80</a:t>
              </a:r>
              <a:endParaRPr kumimoji="1" lang="ja-JP" altLang="en-US" sz="1600" dirty="0"/>
            </a:p>
          </p:txBody>
        </p:sp>
        <p:sp>
          <p:nvSpPr>
            <p:cNvPr id="139" name="テキスト ボックス 138"/>
            <p:cNvSpPr txBox="1"/>
            <p:nvPr/>
          </p:nvSpPr>
          <p:spPr>
            <a:xfrm>
              <a:off x="1779920" y="2914878"/>
              <a:ext cx="612476" cy="338554"/>
            </a:xfrm>
            <a:prstGeom prst="rect">
              <a:avLst/>
            </a:prstGeom>
            <a:noFill/>
          </p:spPr>
          <p:txBody>
            <a:bodyPr wrap="square" rtlCol="0">
              <a:spAutoFit/>
            </a:bodyPr>
            <a:lstStyle/>
            <a:p>
              <a:pPr algn="ctr"/>
              <a:r>
                <a:rPr kumimoji="1" lang="en-US" altLang="ja-JP" sz="1600" dirty="0" smtClean="0"/>
                <a:t>100</a:t>
              </a:r>
              <a:endParaRPr kumimoji="1" lang="ja-JP" altLang="en-US" sz="1600" dirty="0"/>
            </a:p>
          </p:txBody>
        </p:sp>
        <p:sp>
          <p:nvSpPr>
            <p:cNvPr id="140" name="テキスト ボックス 139"/>
            <p:cNvSpPr txBox="1"/>
            <p:nvPr/>
          </p:nvSpPr>
          <p:spPr>
            <a:xfrm>
              <a:off x="2633936" y="2914878"/>
              <a:ext cx="612476" cy="338554"/>
            </a:xfrm>
            <a:prstGeom prst="rect">
              <a:avLst/>
            </a:prstGeom>
            <a:noFill/>
          </p:spPr>
          <p:txBody>
            <a:bodyPr wrap="square" rtlCol="0">
              <a:spAutoFit/>
            </a:bodyPr>
            <a:lstStyle/>
            <a:p>
              <a:pPr algn="ctr"/>
              <a:r>
                <a:rPr kumimoji="1" lang="en-US" altLang="ja-JP" sz="1600" dirty="0" smtClean="0"/>
                <a:t>120</a:t>
              </a:r>
              <a:endParaRPr kumimoji="1" lang="ja-JP" altLang="en-US" sz="1600" dirty="0"/>
            </a:p>
          </p:txBody>
        </p:sp>
      </p:grpSp>
      <p:grpSp>
        <p:nvGrpSpPr>
          <p:cNvPr id="141" name="グループ化 140"/>
          <p:cNvGrpSpPr/>
          <p:nvPr/>
        </p:nvGrpSpPr>
        <p:grpSpPr>
          <a:xfrm>
            <a:off x="957538" y="5905370"/>
            <a:ext cx="2268747" cy="338554"/>
            <a:chOff x="977665" y="2914878"/>
            <a:chExt cx="2268747" cy="338554"/>
          </a:xfrm>
        </p:grpSpPr>
        <p:sp>
          <p:nvSpPr>
            <p:cNvPr id="142" name="テキスト ボックス 141"/>
            <p:cNvSpPr txBox="1"/>
            <p:nvPr/>
          </p:nvSpPr>
          <p:spPr>
            <a:xfrm>
              <a:off x="1377353" y="2914878"/>
              <a:ext cx="612476" cy="338554"/>
            </a:xfrm>
            <a:prstGeom prst="rect">
              <a:avLst/>
            </a:prstGeom>
            <a:noFill/>
          </p:spPr>
          <p:txBody>
            <a:bodyPr wrap="square" rtlCol="0">
              <a:spAutoFit/>
            </a:bodyPr>
            <a:lstStyle/>
            <a:p>
              <a:pPr algn="ctr"/>
              <a:r>
                <a:rPr kumimoji="1" lang="en-US" altLang="ja-JP" sz="1600" dirty="0" smtClean="0"/>
                <a:t>90</a:t>
              </a:r>
              <a:endParaRPr kumimoji="1" lang="ja-JP" altLang="en-US" sz="1600" dirty="0"/>
            </a:p>
          </p:txBody>
        </p:sp>
        <p:sp>
          <p:nvSpPr>
            <p:cNvPr id="143" name="テキスト ボックス 142"/>
            <p:cNvSpPr txBox="1"/>
            <p:nvPr/>
          </p:nvSpPr>
          <p:spPr>
            <a:xfrm>
              <a:off x="2219862" y="2914878"/>
              <a:ext cx="612476" cy="338554"/>
            </a:xfrm>
            <a:prstGeom prst="rect">
              <a:avLst/>
            </a:prstGeom>
            <a:noFill/>
          </p:spPr>
          <p:txBody>
            <a:bodyPr wrap="square" rtlCol="0">
              <a:spAutoFit/>
            </a:bodyPr>
            <a:lstStyle/>
            <a:p>
              <a:pPr algn="ctr"/>
              <a:r>
                <a:rPr kumimoji="1" lang="en-US" altLang="ja-JP" sz="1600" dirty="0" smtClean="0"/>
                <a:t>110</a:t>
              </a:r>
              <a:endParaRPr kumimoji="1" lang="ja-JP" altLang="en-US" sz="1600" dirty="0"/>
            </a:p>
          </p:txBody>
        </p:sp>
        <p:sp>
          <p:nvSpPr>
            <p:cNvPr id="144" name="テキスト ボックス 143"/>
            <p:cNvSpPr txBox="1"/>
            <p:nvPr/>
          </p:nvSpPr>
          <p:spPr>
            <a:xfrm>
              <a:off x="977665" y="2914878"/>
              <a:ext cx="612476" cy="338554"/>
            </a:xfrm>
            <a:prstGeom prst="rect">
              <a:avLst/>
            </a:prstGeom>
            <a:noFill/>
          </p:spPr>
          <p:txBody>
            <a:bodyPr wrap="square" rtlCol="0">
              <a:spAutoFit/>
            </a:bodyPr>
            <a:lstStyle/>
            <a:p>
              <a:pPr algn="ctr"/>
              <a:r>
                <a:rPr kumimoji="1" lang="en-US" altLang="ja-JP" sz="1600" dirty="0" smtClean="0"/>
                <a:t>80</a:t>
              </a:r>
              <a:endParaRPr kumimoji="1" lang="ja-JP" altLang="en-US" sz="1600" dirty="0"/>
            </a:p>
          </p:txBody>
        </p:sp>
        <p:sp>
          <p:nvSpPr>
            <p:cNvPr id="145" name="テキスト ボックス 144"/>
            <p:cNvSpPr txBox="1"/>
            <p:nvPr/>
          </p:nvSpPr>
          <p:spPr>
            <a:xfrm>
              <a:off x="1779920" y="2914878"/>
              <a:ext cx="612476" cy="338554"/>
            </a:xfrm>
            <a:prstGeom prst="rect">
              <a:avLst/>
            </a:prstGeom>
            <a:noFill/>
          </p:spPr>
          <p:txBody>
            <a:bodyPr wrap="square" rtlCol="0">
              <a:spAutoFit/>
            </a:bodyPr>
            <a:lstStyle/>
            <a:p>
              <a:pPr algn="ctr"/>
              <a:r>
                <a:rPr kumimoji="1" lang="en-US" altLang="ja-JP" sz="1600" dirty="0" smtClean="0"/>
                <a:t>100</a:t>
              </a:r>
              <a:endParaRPr kumimoji="1" lang="ja-JP" altLang="en-US" sz="1600" dirty="0"/>
            </a:p>
          </p:txBody>
        </p:sp>
        <p:sp>
          <p:nvSpPr>
            <p:cNvPr id="146" name="テキスト ボックス 145"/>
            <p:cNvSpPr txBox="1"/>
            <p:nvPr/>
          </p:nvSpPr>
          <p:spPr>
            <a:xfrm>
              <a:off x="2633936" y="2914878"/>
              <a:ext cx="612476" cy="338554"/>
            </a:xfrm>
            <a:prstGeom prst="rect">
              <a:avLst/>
            </a:prstGeom>
            <a:noFill/>
          </p:spPr>
          <p:txBody>
            <a:bodyPr wrap="square" rtlCol="0">
              <a:spAutoFit/>
            </a:bodyPr>
            <a:lstStyle/>
            <a:p>
              <a:pPr algn="ctr"/>
              <a:r>
                <a:rPr kumimoji="1" lang="en-US" altLang="ja-JP" sz="1600" dirty="0" smtClean="0"/>
                <a:t>120</a:t>
              </a:r>
              <a:endParaRPr kumimoji="1" lang="ja-JP" altLang="en-US" sz="1600" dirty="0"/>
            </a:p>
          </p:txBody>
        </p:sp>
      </p:grpSp>
      <p:grpSp>
        <p:nvGrpSpPr>
          <p:cNvPr id="147" name="グループ化 146"/>
          <p:cNvGrpSpPr/>
          <p:nvPr/>
        </p:nvGrpSpPr>
        <p:grpSpPr>
          <a:xfrm>
            <a:off x="3409949" y="2972625"/>
            <a:ext cx="2371726" cy="338554"/>
            <a:chOff x="3505199" y="2925000"/>
            <a:chExt cx="2371726" cy="338554"/>
          </a:xfrm>
        </p:grpSpPr>
        <p:sp>
          <p:nvSpPr>
            <p:cNvPr id="148" name="テキスト ボックス 147"/>
            <p:cNvSpPr txBox="1"/>
            <p:nvPr/>
          </p:nvSpPr>
          <p:spPr>
            <a:xfrm>
              <a:off x="3505199" y="2925000"/>
              <a:ext cx="457201" cy="338554"/>
            </a:xfrm>
            <a:prstGeom prst="rect">
              <a:avLst/>
            </a:prstGeom>
            <a:noFill/>
          </p:spPr>
          <p:txBody>
            <a:bodyPr wrap="square" rtlCol="0">
              <a:spAutoFit/>
            </a:bodyPr>
            <a:lstStyle/>
            <a:p>
              <a:pPr algn="ctr"/>
              <a:r>
                <a:rPr kumimoji="1" lang="en-US" altLang="ja-JP" sz="1600" dirty="0" smtClean="0"/>
                <a:t>0</a:t>
              </a:r>
              <a:endParaRPr kumimoji="1" lang="ja-JP" altLang="en-US" sz="1600" dirty="0"/>
            </a:p>
          </p:txBody>
        </p:sp>
        <p:sp>
          <p:nvSpPr>
            <p:cNvPr id="149" name="テキスト ボックス 148"/>
            <p:cNvSpPr txBox="1"/>
            <p:nvPr/>
          </p:nvSpPr>
          <p:spPr>
            <a:xfrm>
              <a:off x="4067174" y="2925000"/>
              <a:ext cx="457201" cy="338554"/>
            </a:xfrm>
            <a:prstGeom prst="rect">
              <a:avLst/>
            </a:prstGeom>
            <a:noFill/>
          </p:spPr>
          <p:txBody>
            <a:bodyPr wrap="square" rtlCol="0">
              <a:spAutoFit/>
            </a:bodyPr>
            <a:lstStyle/>
            <a:p>
              <a:pPr algn="ctr"/>
              <a:r>
                <a:rPr kumimoji="1" lang="en-US" altLang="ja-JP" sz="1600" dirty="0" smtClean="0"/>
                <a:t>4</a:t>
              </a:r>
              <a:endParaRPr kumimoji="1" lang="ja-JP" altLang="en-US" sz="1600" dirty="0"/>
            </a:p>
          </p:txBody>
        </p:sp>
        <p:sp>
          <p:nvSpPr>
            <p:cNvPr id="150" name="テキスト ボックス 149"/>
            <p:cNvSpPr txBox="1"/>
            <p:nvPr/>
          </p:nvSpPr>
          <p:spPr>
            <a:xfrm>
              <a:off x="4610099" y="2925000"/>
              <a:ext cx="457201" cy="338554"/>
            </a:xfrm>
            <a:prstGeom prst="rect">
              <a:avLst/>
            </a:prstGeom>
            <a:noFill/>
          </p:spPr>
          <p:txBody>
            <a:bodyPr wrap="square" rtlCol="0">
              <a:spAutoFit/>
            </a:bodyPr>
            <a:lstStyle/>
            <a:p>
              <a:pPr algn="ctr"/>
              <a:r>
                <a:rPr kumimoji="1" lang="en-US" altLang="ja-JP" sz="1600" dirty="0" smtClean="0"/>
                <a:t>8</a:t>
              </a:r>
              <a:endParaRPr kumimoji="1" lang="ja-JP" altLang="en-US" sz="1600" dirty="0"/>
            </a:p>
          </p:txBody>
        </p:sp>
        <p:sp>
          <p:nvSpPr>
            <p:cNvPr id="151" name="テキスト ボックス 150"/>
            <p:cNvSpPr txBox="1"/>
            <p:nvPr/>
          </p:nvSpPr>
          <p:spPr>
            <a:xfrm>
              <a:off x="5158739" y="2925000"/>
              <a:ext cx="457201" cy="338554"/>
            </a:xfrm>
            <a:prstGeom prst="rect">
              <a:avLst/>
            </a:prstGeom>
            <a:noFill/>
          </p:spPr>
          <p:txBody>
            <a:bodyPr wrap="square" rtlCol="0">
              <a:spAutoFit/>
            </a:bodyPr>
            <a:lstStyle/>
            <a:p>
              <a:pPr algn="ctr"/>
              <a:r>
                <a:rPr kumimoji="1" lang="en-US" altLang="ja-JP" sz="1600" dirty="0" smtClean="0"/>
                <a:t>12</a:t>
              </a:r>
              <a:endParaRPr kumimoji="1" lang="ja-JP" altLang="en-US" sz="1600" dirty="0"/>
            </a:p>
          </p:txBody>
        </p:sp>
        <p:sp>
          <p:nvSpPr>
            <p:cNvPr id="152" name="テキスト ボックス 151"/>
            <p:cNvSpPr txBox="1"/>
            <p:nvPr/>
          </p:nvSpPr>
          <p:spPr>
            <a:xfrm>
              <a:off x="3790949" y="2925000"/>
              <a:ext cx="457201" cy="338554"/>
            </a:xfrm>
            <a:prstGeom prst="rect">
              <a:avLst/>
            </a:prstGeom>
            <a:noFill/>
          </p:spPr>
          <p:txBody>
            <a:bodyPr wrap="square" rtlCol="0">
              <a:spAutoFit/>
            </a:bodyPr>
            <a:lstStyle/>
            <a:p>
              <a:pPr algn="ctr"/>
              <a:r>
                <a:rPr kumimoji="1" lang="en-US" altLang="ja-JP" sz="1600" dirty="0" smtClean="0"/>
                <a:t>2</a:t>
              </a:r>
              <a:endParaRPr kumimoji="1" lang="ja-JP" altLang="en-US" sz="1600" dirty="0"/>
            </a:p>
          </p:txBody>
        </p:sp>
        <p:sp>
          <p:nvSpPr>
            <p:cNvPr id="153" name="テキスト ボックス 152"/>
            <p:cNvSpPr txBox="1"/>
            <p:nvPr/>
          </p:nvSpPr>
          <p:spPr>
            <a:xfrm>
              <a:off x="4333874" y="2925000"/>
              <a:ext cx="457201" cy="338554"/>
            </a:xfrm>
            <a:prstGeom prst="rect">
              <a:avLst/>
            </a:prstGeom>
            <a:noFill/>
          </p:spPr>
          <p:txBody>
            <a:bodyPr wrap="square" rtlCol="0">
              <a:spAutoFit/>
            </a:bodyPr>
            <a:lstStyle/>
            <a:p>
              <a:pPr algn="ctr"/>
              <a:r>
                <a:rPr kumimoji="1" lang="en-US" altLang="ja-JP" sz="1600" dirty="0" smtClean="0"/>
                <a:t>6</a:t>
              </a:r>
              <a:endParaRPr kumimoji="1" lang="ja-JP" altLang="en-US" sz="1600" dirty="0"/>
            </a:p>
          </p:txBody>
        </p:sp>
        <p:sp>
          <p:nvSpPr>
            <p:cNvPr id="154" name="テキスト ボックス 153"/>
            <p:cNvSpPr txBox="1"/>
            <p:nvPr/>
          </p:nvSpPr>
          <p:spPr>
            <a:xfrm>
              <a:off x="4886324" y="2925000"/>
              <a:ext cx="457201" cy="338554"/>
            </a:xfrm>
            <a:prstGeom prst="rect">
              <a:avLst/>
            </a:prstGeom>
            <a:noFill/>
          </p:spPr>
          <p:txBody>
            <a:bodyPr wrap="square" rtlCol="0">
              <a:spAutoFit/>
            </a:bodyPr>
            <a:lstStyle/>
            <a:p>
              <a:pPr algn="ctr"/>
              <a:r>
                <a:rPr kumimoji="1" lang="en-US" altLang="ja-JP" sz="1600" dirty="0" smtClean="0"/>
                <a:t>10</a:t>
              </a:r>
              <a:endParaRPr kumimoji="1" lang="ja-JP" altLang="en-US" sz="1600" dirty="0"/>
            </a:p>
          </p:txBody>
        </p:sp>
        <p:sp>
          <p:nvSpPr>
            <p:cNvPr id="155" name="テキスト ボックス 154"/>
            <p:cNvSpPr txBox="1"/>
            <p:nvPr/>
          </p:nvSpPr>
          <p:spPr>
            <a:xfrm>
              <a:off x="5419724" y="2925000"/>
              <a:ext cx="457201" cy="338554"/>
            </a:xfrm>
            <a:prstGeom prst="rect">
              <a:avLst/>
            </a:prstGeom>
            <a:noFill/>
          </p:spPr>
          <p:txBody>
            <a:bodyPr wrap="square" rtlCol="0">
              <a:spAutoFit/>
            </a:bodyPr>
            <a:lstStyle/>
            <a:p>
              <a:pPr algn="ctr"/>
              <a:r>
                <a:rPr kumimoji="1" lang="en-US" altLang="ja-JP" sz="1600" dirty="0" smtClean="0"/>
                <a:t>14</a:t>
              </a:r>
              <a:endParaRPr kumimoji="1" lang="ja-JP" altLang="en-US" sz="1600" dirty="0"/>
            </a:p>
          </p:txBody>
        </p:sp>
      </p:grpSp>
      <p:grpSp>
        <p:nvGrpSpPr>
          <p:cNvPr id="156" name="グループ化 155"/>
          <p:cNvGrpSpPr/>
          <p:nvPr/>
        </p:nvGrpSpPr>
        <p:grpSpPr>
          <a:xfrm>
            <a:off x="3419474" y="5896800"/>
            <a:ext cx="2371726" cy="338554"/>
            <a:chOff x="3505199" y="2925000"/>
            <a:chExt cx="2371726" cy="338554"/>
          </a:xfrm>
        </p:grpSpPr>
        <p:sp>
          <p:nvSpPr>
            <p:cNvPr id="157" name="テキスト ボックス 156"/>
            <p:cNvSpPr txBox="1"/>
            <p:nvPr/>
          </p:nvSpPr>
          <p:spPr>
            <a:xfrm>
              <a:off x="3505199" y="2925000"/>
              <a:ext cx="457201" cy="338554"/>
            </a:xfrm>
            <a:prstGeom prst="rect">
              <a:avLst/>
            </a:prstGeom>
            <a:noFill/>
          </p:spPr>
          <p:txBody>
            <a:bodyPr wrap="square" rtlCol="0">
              <a:spAutoFit/>
            </a:bodyPr>
            <a:lstStyle/>
            <a:p>
              <a:pPr algn="ctr"/>
              <a:r>
                <a:rPr kumimoji="1" lang="en-US" altLang="ja-JP" sz="1600" dirty="0" smtClean="0"/>
                <a:t>0</a:t>
              </a:r>
              <a:endParaRPr kumimoji="1" lang="ja-JP" altLang="en-US" sz="1600" dirty="0"/>
            </a:p>
          </p:txBody>
        </p:sp>
        <p:sp>
          <p:nvSpPr>
            <p:cNvPr id="158" name="テキスト ボックス 157"/>
            <p:cNvSpPr txBox="1"/>
            <p:nvPr/>
          </p:nvSpPr>
          <p:spPr>
            <a:xfrm>
              <a:off x="4067174" y="2925000"/>
              <a:ext cx="457201" cy="338554"/>
            </a:xfrm>
            <a:prstGeom prst="rect">
              <a:avLst/>
            </a:prstGeom>
            <a:noFill/>
          </p:spPr>
          <p:txBody>
            <a:bodyPr wrap="square" rtlCol="0">
              <a:spAutoFit/>
            </a:bodyPr>
            <a:lstStyle/>
            <a:p>
              <a:pPr algn="ctr"/>
              <a:r>
                <a:rPr kumimoji="1" lang="en-US" altLang="ja-JP" sz="1600" dirty="0" smtClean="0"/>
                <a:t>4</a:t>
              </a:r>
              <a:endParaRPr kumimoji="1" lang="ja-JP" altLang="en-US" sz="1600" dirty="0"/>
            </a:p>
          </p:txBody>
        </p:sp>
        <p:sp>
          <p:nvSpPr>
            <p:cNvPr id="159" name="テキスト ボックス 158"/>
            <p:cNvSpPr txBox="1"/>
            <p:nvPr/>
          </p:nvSpPr>
          <p:spPr>
            <a:xfrm>
              <a:off x="4610099" y="2925000"/>
              <a:ext cx="457201" cy="338554"/>
            </a:xfrm>
            <a:prstGeom prst="rect">
              <a:avLst/>
            </a:prstGeom>
            <a:noFill/>
          </p:spPr>
          <p:txBody>
            <a:bodyPr wrap="square" rtlCol="0">
              <a:spAutoFit/>
            </a:bodyPr>
            <a:lstStyle/>
            <a:p>
              <a:pPr algn="ctr"/>
              <a:r>
                <a:rPr kumimoji="1" lang="en-US" altLang="ja-JP" sz="1600" dirty="0" smtClean="0"/>
                <a:t>8</a:t>
              </a:r>
              <a:endParaRPr kumimoji="1" lang="ja-JP" altLang="en-US" sz="1600" dirty="0"/>
            </a:p>
          </p:txBody>
        </p:sp>
        <p:sp>
          <p:nvSpPr>
            <p:cNvPr id="160" name="テキスト ボックス 159"/>
            <p:cNvSpPr txBox="1"/>
            <p:nvPr/>
          </p:nvSpPr>
          <p:spPr>
            <a:xfrm>
              <a:off x="5158739" y="2925000"/>
              <a:ext cx="457201" cy="338554"/>
            </a:xfrm>
            <a:prstGeom prst="rect">
              <a:avLst/>
            </a:prstGeom>
            <a:noFill/>
          </p:spPr>
          <p:txBody>
            <a:bodyPr wrap="square" rtlCol="0">
              <a:spAutoFit/>
            </a:bodyPr>
            <a:lstStyle/>
            <a:p>
              <a:pPr algn="ctr"/>
              <a:r>
                <a:rPr kumimoji="1" lang="en-US" altLang="ja-JP" sz="1600" dirty="0" smtClean="0"/>
                <a:t>12</a:t>
              </a:r>
              <a:endParaRPr kumimoji="1" lang="ja-JP" altLang="en-US" sz="1600" dirty="0"/>
            </a:p>
          </p:txBody>
        </p:sp>
        <p:sp>
          <p:nvSpPr>
            <p:cNvPr id="161" name="テキスト ボックス 160"/>
            <p:cNvSpPr txBox="1"/>
            <p:nvPr/>
          </p:nvSpPr>
          <p:spPr>
            <a:xfrm>
              <a:off x="3790949" y="2925000"/>
              <a:ext cx="457201" cy="338554"/>
            </a:xfrm>
            <a:prstGeom prst="rect">
              <a:avLst/>
            </a:prstGeom>
            <a:noFill/>
          </p:spPr>
          <p:txBody>
            <a:bodyPr wrap="square" rtlCol="0">
              <a:spAutoFit/>
            </a:bodyPr>
            <a:lstStyle/>
            <a:p>
              <a:pPr algn="ctr"/>
              <a:r>
                <a:rPr kumimoji="1" lang="en-US" altLang="ja-JP" sz="1600" dirty="0" smtClean="0"/>
                <a:t>2</a:t>
              </a:r>
              <a:endParaRPr kumimoji="1" lang="ja-JP" altLang="en-US" sz="1600" dirty="0"/>
            </a:p>
          </p:txBody>
        </p:sp>
        <p:sp>
          <p:nvSpPr>
            <p:cNvPr id="162" name="テキスト ボックス 161"/>
            <p:cNvSpPr txBox="1"/>
            <p:nvPr/>
          </p:nvSpPr>
          <p:spPr>
            <a:xfrm>
              <a:off x="4333874" y="2925000"/>
              <a:ext cx="457201" cy="338554"/>
            </a:xfrm>
            <a:prstGeom prst="rect">
              <a:avLst/>
            </a:prstGeom>
            <a:noFill/>
          </p:spPr>
          <p:txBody>
            <a:bodyPr wrap="square" rtlCol="0">
              <a:spAutoFit/>
            </a:bodyPr>
            <a:lstStyle/>
            <a:p>
              <a:pPr algn="ctr"/>
              <a:r>
                <a:rPr kumimoji="1" lang="en-US" altLang="ja-JP" sz="1600" dirty="0" smtClean="0"/>
                <a:t>6</a:t>
              </a:r>
              <a:endParaRPr kumimoji="1" lang="ja-JP" altLang="en-US" sz="1600" dirty="0"/>
            </a:p>
          </p:txBody>
        </p:sp>
        <p:sp>
          <p:nvSpPr>
            <p:cNvPr id="163" name="テキスト ボックス 162"/>
            <p:cNvSpPr txBox="1"/>
            <p:nvPr/>
          </p:nvSpPr>
          <p:spPr>
            <a:xfrm>
              <a:off x="4886324" y="2925000"/>
              <a:ext cx="457201" cy="338554"/>
            </a:xfrm>
            <a:prstGeom prst="rect">
              <a:avLst/>
            </a:prstGeom>
            <a:noFill/>
          </p:spPr>
          <p:txBody>
            <a:bodyPr wrap="square" rtlCol="0">
              <a:spAutoFit/>
            </a:bodyPr>
            <a:lstStyle/>
            <a:p>
              <a:pPr algn="ctr"/>
              <a:r>
                <a:rPr kumimoji="1" lang="en-US" altLang="ja-JP" sz="1600" dirty="0" smtClean="0"/>
                <a:t>10</a:t>
              </a:r>
              <a:endParaRPr kumimoji="1" lang="ja-JP" altLang="en-US" sz="1600" dirty="0"/>
            </a:p>
          </p:txBody>
        </p:sp>
        <p:sp>
          <p:nvSpPr>
            <p:cNvPr id="164" name="テキスト ボックス 163"/>
            <p:cNvSpPr txBox="1"/>
            <p:nvPr/>
          </p:nvSpPr>
          <p:spPr>
            <a:xfrm>
              <a:off x="5419724" y="2925000"/>
              <a:ext cx="457201" cy="338554"/>
            </a:xfrm>
            <a:prstGeom prst="rect">
              <a:avLst/>
            </a:prstGeom>
            <a:noFill/>
          </p:spPr>
          <p:txBody>
            <a:bodyPr wrap="square" rtlCol="0">
              <a:spAutoFit/>
            </a:bodyPr>
            <a:lstStyle/>
            <a:p>
              <a:pPr algn="ctr"/>
              <a:r>
                <a:rPr kumimoji="1" lang="en-US" altLang="ja-JP" sz="1600" dirty="0" smtClean="0"/>
                <a:t>14</a:t>
              </a:r>
              <a:endParaRPr kumimoji="1" lang="ja-JP" altLang="en-US" sz="1600" dirty="0"/>
            </a:p>
          </p:txBody>
        </p:sp>
      </p:grpSp>
      <p:grpSp>
        <p:nvGrpSpPr>
          <p:cNvPr id="167" name="グループ化 166"/>
          <p:cNvGrpSpPr/>
          <p:nvPr/>
        </p:nvGrpSpPr>
        <p:grpSpPr>
          <a:xfrm>
            <a:off x="6267450" y="2955675"/>
            <a:ext cx="2476500" cy="338554"/>
            <a:chOff x="6600825" y="2889000"/>
            <a:chExt cx="2476500" cy="338554"/>
          </a:xfrm>
        </p:grpSpPr>
        <p:sp>
          <p:nvSpPr>
            <p:cNvPr id="116" name="テキスト ボックス 115"/>
            <p:cNvSpPr txBox="1"/>
            <p:nvPr/>
          </p:nvSpPr>
          <p:spPr>
            <a:xfrm>
              <a:off x="6600825" y="2889000"/>
              <a:ext cx="581025" cy="338554"/>
            </a:xfrm>
            <a:prstGeom prst="rect">
              <a:avLst/>
            </a:prstGeom>
            <a:noFill/>
          </p:spPr>
          <p:txBody>
            <a:bodyPr wrap="square" rtlCol="0">
              <a:spAutoFit/>
            </a:bodyPr>
            <a:lstStyle/>
            <a:p>
              <a:pPr algn="ctr"/>
              <a:r>
                <a:rPr kumimoji="1" lang="en-US" altLang="ja-JP" sz="1600" dirty="0" smtClean="0"/>
                <a:t>-90</a:t>
              </a:r>
              <a:endParaRPr kumimoji="1" lang="ja-JP" altLang="en-US" sz="1600" dirty="0"/>
            </a:p>
          </p:txBody>
        </p:sp>
        <p:sp>
          <p:nvSpPr>
            <p:cNvPr id="165" name="テキスト ボックス 164"/>
            <p:cNvSpPr txBox="1"/>
            <p:nvPr/>
          </p:nvSpPr>
          <p:spPr>
            <a:xfrm>
              <a:off x="7543800" y="2889000"/>
              <a:ext cx="581025" cy="338554"/>
            </a:xfrm>
            <a:prstGeom prst="rect">
              <a:avLst/>
            </a:prstGeom>
            <a:noFill/>
          </p:spPr>
          <p:txBody>
            <a:bodyPr wrap="square" rtlCol="0">
              <a:spAutoFit/>
            </a:bodyPr>
            <a:lstStyle/>
            <a:p>
              <a:pPr algn="ctr"/>
              <a:r>
                <a:rPr kumimoji="1" lang="en-US" altLang="ja-JP" sz="1600" dirty="0" smtClean="0"/>
                <a:t>0</a:t>
              </a:r>
              <a:endParaRPr kumimoji="1" lang="ja-JP" altLang="en-US" sz="1600" dirty="0"/>
            </a:p>
          </p:txBody>
        </p:sp>
        <p:sp>
          <p:nvSpPr>
            <p:cNvPr id="166" name="テキスト ボックス 165"/>
            <p:cNvSpPr txBox="1"/>
            <p:nvPr/>
          </p:nvSpPr>
          <p:spPr>
            <a:xfrm>
              <a:off x="8496300" y="2889000"/>
              <a:ext cx="581025" cy="338554"/>
            </a:xfrm>
            <a:prstGeom prst="rect">
              <a:avLst/>
            </a:prstGeom>
            <a:noFill/>
          </p:spPr>
          <p:txBody>
            <a:bodyPr wrap="square" rtlCol="0">
              <a:spAutoFit/>
            </a:bodyPr>
            <a:lstStyle/>
            <a:p>
              <a:pPr algn="ctr"/>
              <a:r>
                <a:rPr kumimoji="1" lang="en-US" altLang="ja-JP" sz="1600" dirty="0" smtClean="0"/>
                <a:t>90</a:t>
              </a:r>
              <a:endParaRPr kumimoji="1" lang="ja-JP" altLang="en-US" sz="1600" dirty="0"/>
            </a:p>
          </p:txBody>
        </p:sp>
      </p:grpSp>
      <p:grpSp>
        <p:nvGrpSpPr>
          <p:cNvPr id="168" name="グループ化 167"/>
          <p:cNvGrpSpPr/>
          <p:nvPr/>
        </p:nvGrpSpPr>
        <p:grpSpPr>
          <a:xfrm>
            <a:off x="6257925" y="5908425"/>
            <a:ext cx="2476500" cy="338554"/>
            <a:chOff x="6600825" y="2889000"/>
            <a:chExt cx="2476500" cy="338554"/>
          </a:xfrm>
        </p:grpSpPr>
        <p:sp>
          <p:nvSpPr>
            <p:cNvPr id="169" name="テキスト ボックス 168"/>
            <p:cNvSpPr txBox="1"/>
            <p:nvPr/>
          </p:nvSpPr>
          <p:spPr>
            <a:xfrm>
              <a:off x="6600825" y="2889000"/>
              <a:ext cx="581025" cy="338554"/>
            </a:xfrm>
            <a:prstGeom prst="rect">
              <a:avLst/>
            </a:prstGeom>
            <a:noFill/>
          </p:spPr>
          <p:txBody>
            <a:bodyPr wrap="square" rtlCol="0">
              <a:spAutoFit/>
            </a:bodyPr>
            <a:lstStyle/>
            <a:p>
              <a:pPr algn="ctr"/>
              <a:r>
                <a:rPr kumimoji="1" lang="en-US" altLang="ja-JP" sz="1600" dirty="0" smtClean="0"/>
                <a:t>-90</a:t>
              </a:r>
              <a:endParaRPr kumimoji="1" lang="ja-JP" altLang="en-US" sz="1600" dirty="0"/>
            </a:p>
          </p:txBody>
        </p:sp>
        <p:sp>
          <p:nvSpPr>
            <p:cNvPr id="170" name="テキスト ボックス 169"/>
            <p:cNvSpPr txBox="1"/>
            <p:nvPr/>
          </p:nvSpPr>
          <p:spPr>
            <a:xfrm>
              <a:off x="7543800" y="2889000"/>
              <a:ext cx="581025" cy="338554"/>
            </a:xfrm>
            <a:prstGeom prst="rect">
              <a:avLst/>
            </a:prstGeom>
            <a:noFill/>
          </p:spPr>
          <p:txBody>
            <a:bodyPr wrap="square" rtlCol="0">
              <a:spAutoFit/>
            </a:bodyPr>
            <a:lstStyle/>
            <a:p>
              <a:pPr algn="ctr"/>
              <a:r>
                <a:rPr kumimoji="1" lang="en-US" altLang="ja-JP" sz="1600" dirty="0" smtClean="0"/>
                <a:t>0</a:t>
              </a:r>
              <a:endParaRPr kumimoji="1" lang="ja-JP" altLang="en-US" sz="1600" dirty="0"/>
            </a:p>
          </p:txBody>
        </p:sp>
        <p:sp>
          <p:nvSpPr>
            <p:cNvPr id="171" name="テキスト ボックス 170"/>
            <p:cNvSpPr txBox="1"/>
            <p:nvPr/>
          </p:nvSpPr>
          <p:spPr>
            <a:xfrm>
              <a:off x="8496300" y="2889000"/>
              <a:ext cx="581025" cy="338554"/>
            </a:xfrm>
            <a:prstGeom prst="rect">
              <a:avLst/>
            </a:prstGeom>
            <a:noFill/>
          </p:spPr>
          <p:txBody>
            <a:bodyPr wrap="square" rtlCol="0">
              <a:spAutoFit/>
            </a:bodyPr>
            <a:lstStyle/>
            <a:p>
              <a:pPr algn="ctr"/>
              <a:r>
                <a:rPr kumimoji="1" lang="en-US" altLang="ja-JP" sz="1600" dirty="0" smtClean="0"/>
                <a:t>90</a:t>
              </a:r>
              <a:endParaRPr kumimoji="1" lang="ja-JP" altLang="en-US" sz="1600" dirty="0"/>
            </a:p>
          </p:txBody>
        </p:sp>
      </p:grpSp>
      <p:grpSp>
        <p:nvGrpSpPr>
          <p:cNvPr id="182" name="グループ化 25"/>
          <p:cNvGrpSpPr/>
          <p:nvPr/>
        </p:nvGrpSpPr>
        <p:grpSpPr>
          <a:xfrm>
            <a:off x="8391525" y="634408"/>
            <a:ext cx="772075" cy="2612827"/>
            <a:chOff x="7482825" y="790575"/>
            <a:chExt cx="772075" cy="2612827"/>
          </a:xfrm>
        </p:grpSpPr>
        <p:pic>
          <p:nvPicPr>
            <p:cNvPr id="183" name="Picture 10" descr="C:\work\Tasks\Presentations\STP\20110922_Hongo\png\図4.png"/>
            <p:cNvPicPr>
              <a:picLocks noChangeAspect="1" noChangeArrowheads="1"/>
            </p:cNvPicPr>
            <p:nvPr/>
          </p:nvPicPr>
          <p:blipFill>
            <a:blip r:embed="rId8" cstate="print"/>
            <a:srcRect l="15917" t="85489" r="54648" b="8498"/>
            <a:stretch>
              <a:fillRect/>
            </a:stretch>
          </p:blipFill>
          <p:spPr bwMode="auto">
            <a:xfrm rot="16200000">
              <a:off x="6781774" y="1962121"/>
              <a:ext cx="2191745" cy="313386"/>
            </a:xfrm>
            <a:prstGeom prst="rect">
              <a:avLst/>
            </a:prstGeom>
            <a:noFill/>
          </p:spPr>
        </p:pic>
        <p:sp>
          <p:nvSpPr>
            <p:cNvPr id="184" name="テキスト ボックス 183"/>
            <p:cNvSpPr txBox="1"/>
            <p:nvPr/>
          </p:nvSpPr>
          <p:spPr>
            <a:xfrm>
              <a:off x="7482825" y="790575"/>
              <a:ext cx="714375" cy="307777"/>
            </a:xfrm>
            <a:prstGeom prst="rect">
              <a:avLst/>
            </a:prstGeom>
            <a:noFill/>
          </p:spPr>
          <p:txBody>
            <a:bodyPr wrap="square" rtlCol="0">
              <a:spAutoFit/>
            </a:bodyPr>
            <a:lstStyle/>
            <a:p>
              <a:pPr algn="ctr"/>
              <a:r>
                <a:rPr lang="en-US" altLang="ja-JP" sz="1400" dirty="0" smtClean="0"/>
                <a:t>2</a:t>
              </a:r>
              <a:endParaRPr kumimoji="1" lang="ja-JP" altLang="en-US" sz="1400" dirty="0"/>
            </a:p>
          </p:txBody>
        </p:sp>
        <p:sp>
          <p:nvSpPr>
            <p:cNvPr id="185" name="テキスト ボックス 184"/>
            <p:cNvSpPr txBox="1"/>
            <p:nvPr/>
          </p:nvSpPr>
          <p:spPr>
            <a:xfrm>
              <a:off x="7501875" y="3095625"/>
              <a:ext cx="714375" cy="307777"/>
            </a:xfrm>
            <a:prstGeom prst="rect">
              <a:avLst/>
            </a:prstGeom>
            <a:noFill/>
          </p:spPr>
          <p:txBody>
            <a:bodyPr wrap="square" rtlCol="0">
              <a:spAutoFit/>
            </a:bodyPr>
            <a:lstStyle/>
            <a:p>
              <a:pPr algn="ctr"/>
              <a:r>
                <a:rPr kumimoji="1" lang="en-US" altLang="ja-JP" sz="1400" dirty="0" smtClean="0"/>
                <a:t>-2</a:t>
              </a:r>
              <a:endParaRPr kumimoji="1" lang="ja-JP" altLang="en-US" sz="1400" dirty="0"/>
            </a:p>
          </p:txBody>
        </p:sp>
        <p:sp>
          <p:nvSpPr>
            <p:cNvPr id="186" name="テキスト ボックス 185"/>
            <p:cNvSpPr txBox="1"/>
            <p:nvPr/>
          </p:nvSpPr>
          <p:spPr>
            <a:xfrm rot="5400000">
              <a:off x="6887110" y="1850588"/>
              <a:ext cx="2427803" cy="307777"/>
            </a:xfrm>
            <a:prstGeom prst="rect">
              <a:avLst/>
            </a:prstGeom>
            <a:noFill/>
          </p:spPr>
          <p:txBody>
            <a:bodyPr wrap="square" rtlCol="0">
              <a:spAutoFit/>
            </a:bodyPr>
            <a:lstStyle/>
            <a:p>
              <a:pPr algn="ctr"/>
              <a:r>
                <a:rPr kumimoji="1" lang="en-US" altLang="ja-JP" sz="1400" dirty="0" smtClean="0"/>
                <a:t>Acceleration (m</a:t>
              </a:r>
              <a:r>
                <a:rPr lang="en-US" altLang="ja-JP" sz="1400" baseline="30000" dirty="0" smtClean="0"/>
                <a:t>1</a:t>
              </a:r>
              <a:r>
                <a:rPr kumimoji="1" lang="en-US" altLang="ja-JP" sz="1400" dirty="0" smtClean="0"/>
                <a:t> s</a:t>
              </a:r>
              <a:r>
                <a:rPr lang="en-US" altLang="ja-JP" sz="1400" baseline="30000" dirty="0" smtClean="0"/>
                <a:t>-1</a:t>
              </a:r>
              <a:r>
                <a:rPr kumimoji="1" lang="en-US" altLang="ja-JP" sz="1400" dirty="0" smtClean="0"/>
                <a:t> d</a:t>
              </a:r>
              <a:r>
                <a:rPr kumimoji="1" lang="en-US" altLang="ja-JP" sz="1400" baseline="30000" dirty="0" smtClean="0"/>
                <a:t>-1</a:t>
              </a:r>
              <a:r>
                <a:rPr kumimoji="1" lang="en-US" altLang="ja-JP" sz="1400" dirty="0" smtClean="0"/>
                <a:t>)</a:t>
              </a:r>
              <a:endParaRPr kumimoji="1" lang="ja-JP" altLang="en-US" sz="1400" dirty="0"/>
            </a:p>
          </p:txBody>
        </p:sp>
      </p:grpSp>
      <p:grpSp>
        <p:nvGrpSpPr>
          <p:cNvPr id="187" name="グループ化 25"/>
          <p:cNvGrpSpPr/>
          <p:nvPr/>
        </p:nvGrpSpPr>
        <p:grpSpPr>
          <a:xfrm>
            <a:off x="8400500" y="3596683"/>
            <a:ext cx="772075" cy="2612827"/>
            <a:chOff x="7482825" y="790575"/>
            <a:chExt cx="772075" cy="2612827"/>
          </a:xfrm>
        </p:grpSpPr>
        <p:pic>
          <p:nvPicPr>
            <p:cNvPr id="188" name="Picture 10" descr="C:\work\Tasks\Presentations\STP\20110922_Hongo\png\図4.png"/>
            <p:cNvPicPr>
              <a:picLocks noChangeAspect="1" noChangeArrowheads="1"/>
            </p:cNvPicPr>
            <p:nvPr/>
          </p:nvPicPr>
          <p:blipFill>
            <a:blip r:embed="rId8" cstate="print"/>
            <a:srcRect l="15917" t="85489" r="54648" b="8498"/>
            <a:stretch>
              <a:fillRect/>
            </a:stretch>
          </p:blipFill>
          <p:spPr bwMode="auto">
            <a:xfrm rot="16200000">
              <a:off x="6781774" y="1962121"/>
              <a:ext cx="2191745" cy="313386"/>
            </a:xfrm>
            <a:prstGeom prst="rect">
              <a:avLst/>
            </a:prstGeom>
            <a:noFill/>
          </p:spPr>
        </p:pic>
        <p:sp>
          <p:nvSpPr>
            <p:cNvPr id="189" name="テキスト ボックス 188"/>
            <p:cNvSpPr txBox="1"/>
            <p:nvPr/>
          </p:nvSpPr>
          <p:spPr>
            <a:xfrm>
              <a:off x="7482825" y="790575"/>
              <a:ext cx="714375" cy="307777"/>
            </a:xfrm>
            <a:prstGeom prst="rect">
              <a:avLst/>
            </a:prstGeom>
            <a:noFill/>
          </p:spPr>
          <p:txBody>
            <a:bodyPr wrap="square" rtlCol="0">
              <a:spAutoFit/>
            </a:bodyPr>
            <a:lstStyle/>
            <a:p>
              <a:pPr algn="ctr"/>
              <a:r>
                <a:rPr lang="en-US" altLang="ja-JP" sz="1400" dirty="0" smtClean="0"/>
                <a:t>1.8</a:t>
              </a:r>
              <a:endParaRPr kumimoji="1" lang="ja-JP" altLang="en-US" sz="1400" dirty="0"/>
            </a:p>
          </p:txBody>
        </p:sp>
        <p:sp>
          <p:nvSpPr>
            <p:cNvPr id="190" name="テキスト ボックス 189"/>
            <p:cNvSpPr txBox="1"/>
            <p:nvPr/>
          </p:nvSpPr>
          <p:spPr>
            <a:xfrm>
              <a:off x="7501875" y="3095625"/>
              <a:ext cx="714375" cy="307777"/>
            </a:xfrm>
            <a:prstGeom prst="rect">
              <a:avLst/>
            </a:prstGeom>
            <a:noFill/>
          </p:spPr>
          <p:txBody>
            <a:bodyPr wrap="square" rtlCol="0">
              <a:spAutoFit/>
            </a:bodyPr>
            <a:lstStyle/>
            <a:p>
              <a:pPr algn="ctr"/>
              <a:r>
                <a:rPr kumimoji="1" lang="en-US" altLang="ja-JP" sz="1400" dirty="0" smtClean="0"/>
                <a:t>-1.8</a:t>
              </a:r>
              <a:endParaRPr kumimoji="1" lang="ja-JP" altLang="en-US" sz="1400" dirty="0"/>
            </a:p>
          </p:txBody>
        </p:sp>
        <p:sp>
          <p:nvSpPr>
            <p:cNvPr id="191" name="テキスト ボックス 190"/>
            <p:cNvSpPr txBox="1"/>
            <p:nvPr/>
          </p:nvSpPr>
          <p:spPr>
            <a:xfrm rot="5400000">
              <a:off x="6887110" y="1850588"/>
              <a:ext cx="2427803" cy="307777"/>
            </a:xfrm>
            <a:prstGeom prst="rect">
              <a:avLst/>
            </a:prstGeom>
            <a:noFill/>
          </p:spPr>
          <p:txBody>
            <a:bodyPr wrap="square" rtlCol="0">
              <a:spAutoFit/>
            </a:bodyPr>
            <a:lstStyle/>
            <a:p>
              <a:pPr algn="ctr"/>
              <a:r>
                <a:rPr kumimoji="1" lang="en-US" altLang="ja-JP" sz="1400" dirty="0" smtClean="0"/>
                <a:t>Acceleration (m</a:t>
              </a:r>
              <a:r>
                <a:rPr lang="en-US" altLang="ja-JP" sz="1400" baseline="30000" dirty="0" smtClean="0"/>
                <a:t>1</a:t>
              </a:r>
              <a:r>
                <a:rPr kumimoji="1" lang="en-US" altLang="ja-JP" sz="1400" dirty="0" smtClean="0"/>
                <a:t> s</a:t>
              </a:r>
              <a:r>
                <a:rPr lang="en-US" altLang="ja-JP" sz="1400" baseline="30000" dirty="0" smtClean="0"/>
                <a:t>-1</a:t>
              </a:r>
              <a:r>
                <a:rPr kumimoji="1" lang="en-US" altLang="ja-JP" sz="1400" dirty="0" smtClean="0"/>
                <a:t> d</a:t>
              </a:r>
              <a:r>
                <a:rPr kumimoji="1" lang="en-US" altLang="ja-JP" sz="1400" baseline="30000" dirty="0" smtClean="0"/>
                <a:t>-1</a:t>
              </a:r>
              <a:r>
                <a:rPr kumimoji="1" lang="en-US" altLang="ja-JP" sz="1400" dirty="0" smtClean="0"/>
                <a:t>)</a:t>
              </a:r>
              <a:endParaRPr kumimoji="1" lang="ja-JP" altLang="en-US" sz="1400" dirty="0"/>
            </a:p>
          </p:txBody>
        </p:sp>
      </p:grpSp>
      <p:sp>
        <p:nvSpPr>
          <p:cNvPr id="193" name="テキスト ボックス 192"/>
          <p:cNvSpPr txBox="1"/>
          <p:nvPr/>
        </p:nvSpPr>
        <p:spPr>
          <a:xfrm>
            <a:off x="6372225" y="494938"/>
            <a:ext cx="2228850" cy="369332"/>
          </a:xfrm>
          <a:prstGeom prst="rect">
            <a:avLst/>
          </a:prstGeom>
          <a:noFill/>
        </p:spPr>
        <p:txBody>
          <a:bodyPr wrap="square" rtlCol="0">
            <a:spAutoFit/>
          </a:bodyPr>
          <a:lstStyle/>
          <a:p>
            <a:pPr algn="ctr"/>
            <a:r>
              <a:rPr kumimoji="1" lang="en-US" altLang="ja-JP" dirty="0" err="1" smtClean="0"/>
              <a:t>Ep</a:t>
            </a:r>
            <a:r>
              <a:rPr kumimoji="1" lang="en-US" altLang="ja-JP" dirty="0" smtClean="0"/>
              <a:t> flux</a:t>
            </a:r>
            <a:r>
              <a:rPr kumimoji="1" lang="ja-JP" altLang="en-US" dirty="0" smtClean="0"/>
              <a:t>と大気加速率</a:t>
            </a:r>
            <a:endParaRPr kumimoji="1" lang="ja-JP" altLang="en-US" dirty="0"/>
          </a:p>
        </p:txBody>
      </p:sp>
      <p:sp>
        <p:nvSpPr>
          <p:cNvPr id="194" name="テキスト ボックス 193"/>
          <p:cNvSpPr txBox="1"/>
          <p:nvPr/>
        </p:nvSpPr>
        <p:spPr>
          <a:xfrm>
            <a:off x="2475780" y="0"/>
            <a:ext cx="4152900" cy="523220"/>
          </a:xfrm>
          <a:prstGeom prst="rect">
            <a:avLst/>
          </a:prstGeom>
          <a:noFill/>
        </p:spPr>
        <p:txBody>
          <a:bodyPr wrap="square" rtlCol="0">
            <a:spAutoFit/>
          </a:bodyPr>
          <a:lstStyle/>
          <a:p>
            <a:pPr algn="ctr"/>
            <a:r>
              <a:rPr kumimoji="1" lang="en-US" altLang="ja-JP" sz="2800" dirty="0" err="1" smtClean="0">
                <a:solidFill>
                  <a:srgbClr val="00B0F0"/>
                </a:solidFill>
              </a:rPr>
              <a:t>Rossby</a:t>
            </a:r>
            <a:r>
              <a:rPr kumimoji="1" lang="ja-JP" altLang="en-US" sz="2800" dirty="0" smtClean="0">
                <a:solidFill>
                  <a:srgbClr val="00B0F0"/>
                </a:solidFill>
              </a:rPr>
              <a:t>波</a:t>
            </a:r>
            <a:endParaRPr kumimoji="1" lang="ja-JP" altLang="en-US" sz="2800" dirty="0">
              <a:solidFill>
                <a:srgbClr val="00B0F0"/>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スライド番号プレースホルダ 33"/>
          <p:cNvSpPr>
            <a:spLocks noGrp="1"/>
          </p:cNvSpPr>
          <p:nvPr>
            <p:ph type="sldNum" sz="quarter" idx="12"/>
          </p:nvPr>
        </p:nvSpPr>
        <p:spPr/>
        <p:txBody>
          <a:bodyPr/>
          <a:lstStyle/>
          <a:p>
            <a:fld id="{9163F299-54B5-4040-A42A-C2311B63FC6C}" type="slidenum">
              <a:rPr kumimoji="1" lang="ja-JP" altLang="en-US" smtClean="0"/>
              <a:pPr/>
              <a:t>4</a:t>
            </a:fld>
            <a:endParaRPr kumimoji="1" lang="ja-JP" altLang="en-US" dirty="0"/>
          </a:p>
        </p:txBody>
      </p:sp>
      <p:sp>
        <p:nvSpPr>
          <p:cNvPr id="31" name="テキスト ボックス 30"/>
          <p:cNvSpPr txBox="1"/>
          <p:nvPr/>
        </p:nvSpPr>
        <p:spPr>
          <a:xfrm>
            <a:off x="1427286" y="182538"/>
            <a:ext cx="6268913" cy="584775"/>
          </a:xfrm>
          <a:prstGeom prst="rect">
            <a:avLst/>
          </a:prstGeom>
          <a:solidFill>
            <a:schemeClr val="bg1"/>
          </a:solidFill>
          <a:ln>
            <a:noFill/>
          </a:ln>
          <a:effectLst/>
        </p:spPr>
        <p:txBody>
          <a:bodyPr wrap="square" rtlCol="0">
            <a:spAutoFit/>
          </a:bodyPr>
          <a:lstStyle/>
          <a:p>
            <a:pPr algn="ctr"/>
            <a:r>
              <a:rPr kumimoji="1" lang="ja-JP" altLang="en-US" sz="3200" dirty="0" smtClean="0"/>
              <a:t>スーパーローテーションの時間変化</a:t>
            </a:r>
            <a:endParaRPr kumimoji="1" lang="ja-JP" altLang="en-US" sz="3200" dirty="0"/>
          </a:p>
        </p:txBody>
      </p:sp>
      <p:sp>
        <p:nvSpPr>
          <p:cNvPr id="54" name="テキスト ボックス 53"/>
          <p:cNvSpPr txBox="1"/>
          <p:nvPr/>
        </p:nvSpPr>
        <p:spPr>
          <a:xfrm>
            <a:off x="237565" y="774327"/>
            <a:ext cx="3277160" cy="646331"/>
          </a:xfrm>
          <a:prstGeom prst="rect">
            <a:avLst/>
          </a:prstGeom>
          <a:noFill/>
        </p:spPr>
        <p:txBody>
          <a:bodyPr wrap="square" rtlCol="0">
            <a:spAutoFit/>
          </a:bodyPr>
          <a:lstStyle/>
          <a:p>
            <a:pPr algn="ctr"/>
            <a:r>
              <a:rPr kumimoji="1" lang="en-US" altLang="ja-JP" dirty="0" smtClean="0">
                <a:solidFill>
                  <a:srgbClr val="0070C0"/>
                </a:solidFill>
              </a:rPr>
              <a:t>Galileo</a:t>
            </a:r>
            <a:r>
              <a:rPr kumimoji="1" lang="ja-JP" altLang="en-US" dirty="0" smtClean="0">
                <a:solidFill>
                  <a:srgbClr val="0070C0"/>
                </a:solidFill>
              </a:rPr>
              <a:t>探査機が観測した</a:t>
            </a:r>
            <a:endParaRPr kumimoji="1" lang="en-US" altLang="ja-JP" dirty="0" smtClean="0">
              <a:solidFill>
                <a:srgbClr val="0070C0"/>
              </a:solidFill>
            </a:endParaRPr>
          </a:p>
          <a:p>
            <a:pPr algn="ctr"/>
            <a:r>
              <a:rPr kumimoji="1" lang="ja-JP" altLang="en-US" dirty="0" smtClean="0">
                <a:solidFill>
                  <a:srgbClr val="0070C0"/>
                </a:solidFill>
              </a:rPr>
              <a:t>数日周期の変動</a:t>
            </a:r>
            <a:endParaRPr kumimoji="1" lang="ja-JP" altLang="en-US" dirty="0">
              <a:solidFill>
                <a:srgbClr val="0070C0"/>
              </a:solidFill>
            </a:endParaRPr>
          </a:p>
        </p:txBody>
      </p:sp>
      <p:grpSp>
        <p:nvGrpSpPr>
          <p:cNvPr id="39" name="グループ化 38"/>
          <p:cNvGrpSpPr/>
          <p:nvPr/>
        </p:nvGrpSpPr>
        <p:grpSpPr>
          <a:xfrm>
            <a:off x="3864562" y="899696"/>
            <a:ext cx="4825410" cy="3184940"/>
            <a:chOff x="3864562" y="1747421"/>
            <a:chExt cx="4825410" cy="3184940"/>
          </a:xfrm>
        </p:grpSpPr>
        <p:pic>
          <p:nvPicPr>
            <p:cNvPr id="76" name="Picture 4" descr="belton1991_2"/>
            <p:cNvPicPr>
              <a:picLocks noChangeAspect="1" noChangeArrowheads="1"/>
            </p:cNvPicPr>
            <p:nvPr/>
          </p:nvPicPr>
          <p:blipFill>
            <a:blip r:embed="rId2" cstate="print"/>
            <a:srcRect l="13464"/>
            <a:stretch>
              <a:fillRect/>
            </a:stretch>
          </p:blipFill>
          <p:spPr bwMode="auto">
            <a:xfrm>
              <a:off x="4557714" y="1890711"/>
              <a:ext cx="4132258" cy="3041650"/>
            </a:xfrm>
            <a:prstGeom prst="rect">
              <a:avLst/>
            </a:prstGeom>
            <a:noFill/>
          </p:spPr>
        </p:pic>
        <p:sp>
          <p:nvSpPr>
            <p:cNvPr id="77" name="Freeform 10"/>
            <p:cNvSpPr>
              <a:spLocks/>
            </p:cNvSpPr>
            <p:nvPr/>
          </p:nvSpPr>
          <p:spPr bwMode="auto">
            <a:xfrm>
              <a:off x="4986342" y="2462215"/>
              <a:ext cx="3328983" cy="1774825"/>
            </a:xfrm>
            <a:custGeom>
              <a:avLst/>
              <a:gdLst/>
              <a:ahLst/>
              <a:cxnLst>
                <a:cxn ang="0">
                  <a:pos x="0" y="647"/>
                </a:cxn>
                <a:cxn ang="0">
                  <a:pos x="168" y="353"/>
                </a:cxn>
                <a:cxn ang="0">
                  <a:pos x="444" y="113"/>
                </a:cxn>
                <a:cxn ang="0">
                  <a:pos x="912" y="1031"/>
                </a:cxn>
                <a:cxn ang="0">
                  <a:pos x="1212" y="635"/>
                </a:cxn>
                <a:cxn ang="0">
                  <a:pos x="1518" y="95"/>
                </a:cxn>
                <a:cxn ang="0">
                  <a:pos x="1812" y="251"/>
                </a:cxn>
                <a:cxn ang="0">
                  <a:pos x="2160" y="647"/>
                </a:cxn>
              </a:cxnLst>
              <a:rect l="0" t="0" r="r" b="b"/>
              <a:pathLst>
                <a:path w="2160" h="1118">
                  <a:moveTo>
                    <a:pt x="0" y="647"/>
                  </a:moveTo>
                  <a:cubicBezTo>
                    <a:pt x="28" y="598"/>
                    <a:pt x="94" y="442"/>
                    <a:pt x="168" y="353"/>
                  </a:cubicBezTo>
                  <a:cubicBezTo>
                    <a:pt x="242" y="264"/>
                    <a:pt x="320" y="0"/>
                    <a:pt x="444" y="113"/>
                  </a:cubicBezTo>
                  <a:cubicBezTo>
                    <a:pt x="568" y="226"/>
                    <a:pt x="784" y="944"/>
                    <a:pt x="912" y="1031"/>
                  </a:cubicBezTo>
                  <a:cubicBezTo>
                    <a:pt x="1040" y="1118"/>
                    <a:pt x="1111" y="791"/>
                    <a:pt x="1212" y="635"/>
                  </a:cubicBezTo>
                  <a:cubicBezTo>
                    <a:pt x="1313" y="479"/>
                    <a:pt x="1418" y="159"/>
                    <a:pt x="1518" y="95"/>
                  </a:cubicBezTo>
                  <a:cubicBezTo>
                    <a:pt x="1618" y="31"/>
                    <a:pt x="1705" y="159"/>
                    <a:pt x="1812" y="251"/>
                  </a:cubicBezTo>
                  <a:cubicBezTo>
                    <a:pt x="1919" y="343"/>
                    <a:pt x="2088" y="565"/>
                    <a:pt x="2160" y="647"/>
                  </a:cubicBezTo>
                </a:path>
              </a:pathLst>
            </a:custGeom>
            <a:noFill/>
            <a:ln w="28575" cap="flat" cmpd="sng">
              <a:solidFill>
                <a:schemeClr val="accent3">
                  <a:lumMod val="60000"/>
                  <a:lumOff val="40000"/>
                </a:schemeClr>
              </a:solidFill>
              <a:prstDash val="dash"/>
              <a:round/>
              <a:headEnd type="none" w="med" len="med"/>
              <a:tailEnd type="arrow" w="med" len="med"/>
            </a:ln>
            <a:effectLst/>
          </p:spPr>
          <p:txBody>
            <a:bodyPr/>
            <a:lstStyle/>
            <a:p>
              <a:endParaRPr lang="ja-JP" altLang="en-US"/>
            </a:p>
          </p:txBody>
        </p:sp>
        <p:sp>
          <p:nvSpPr>
            <p:cNvPr id="78" name="テキスト ボックス 77"/>
            <p:cNvSpPr txBox="1"/>
            <p:nvPr/>
          </p:nvSpPr>
          <p:spPr>
            <a:xfrm>
              <a:off x="4095748" y="3142843"/>
              <a:ext cx="571504" cy="338554"/>
            </a:xfrm>
            <a:prstGeom prst="rect">
              <a:avLst/>
            </a:prstGeom>
            <a:noFill/>
          </p:spPr>
          <p:txBody>
            <a:bodyPr wrap="square" rtlCol="0">
              <a:spAutoFit/>
            </a:bodyPr>
            <a:lstStyle/>
            <a:p>
              <a:pPr algn="r"/>
              <a:r>
                <a:rPr kumimoji="1" lang="en-US" altLang="ja-JP" sz="1600" dirty="0" smtClean="0">
                  <a:cs typeface="Times New Roman" pitchFamily="18" charset="0"/>
                </a:rPr>
                <a:t>-100</a:t>
              </a:r>
              <a:endParaRPr kumimoji="1" lang="ja-JP" altLang="en-US" sz="1600" dirty="0">
                <a:cs typeface="Times New Roman" pitchFamily="18" charset="0"/>
              </a:endParaRPr>
            </a:p>
          </p:txBody>
        </p:sp>
        <p:sp>
          <p:nvSpPr>
            <p:cNvPr id="79" name="テキスト ボックス 78"/>
            <p:cNvSpPr txBox="1"/>
            <p:nvPr/>
          </p:nvSpPr>
          <p:spPr>
            <a:xfrm>
              <a:off x="4095748" y="2390777"/>
              <a:ext cx="571504" cy="338554"/>
            </a:xfrm>
            <a:prstGeom prst="rect">
              <a:avLst/>
            </a:prstGeom>
            <a:noFill/>
          </p:spPr>
          <p:txBody>
            <a:bodyPr wrap="square" rtlCol="0">
              <a:spAutoFit/>
            </a:bodyPr>
            <a:lstStyle/>
            <a:p>
              <a:pPr algn="r"/>
              <a:r>
                <a:rPr kumimoji="1" lang="en-US" altLang="ja-JP" sz="1600" dirty="0" smtClean="0">
                  <a:cs typeface="Times New Roman" pitchFamily="18" charset="0"/>
                </a:rPr>
                <a:t>-90</a:t>
              </a:r>
              <a:endParaRPr kumimoji="1" lang="ja-JP" altLang="en-US" sz="1600" dirty="0">
                <a:cs typeface="Times New Roman" pitchFamily="18" charset="0"/>
              </a:endParaRPr>
            </a:p>
          </p:txBody>
        </p:sp>
        <p:sp>
          <p:nvSpPr>
            <p:cNvPr id="80" name="テキスト ボックス 79"/>
            <p:cNvSpPr txBox="1"/>
            <p:nvPr/>
          </p:nvSpPr>
          <p:spPr>
            <a:xfrm>
              <a:off x="4095748" y="3900500"/>
              <a:ext cx="571504" cy="338554"/>
            </a:xfrm>
            <a:prstGeom prst="rect">
              <a:avLst/>
            </a:prstGeom>
            <a:noFill/>
          </p:spPr>
          <p:txBody>
            <a:bodyPr wrap="square" rtlCol="0">
              <a:spAutoFit/>
            </a:bodyPr>
            <a:lstStyle/>
            <a:p>
              <a:pPr algn="r"/>
              <a:r>
                <a:rPr kumimoji="1" lang="en-US" altLang="ja-JP" sz="1600" dirty="0" smtClean="0">
                  <a:cs typeface="Times New Roman" pitchFamily="18" charset="0"/>
                </a:rPr>
                <a:t>-110</a:t>
              </a:r>
              <a:endParaRPr kumimoji="1" lang="ja-JP" altLang="en-US" sz="1600" dirty="0">
                <a:cs typeface="Times New Roman" pitchFamily="18" charset="0"/>
              </a:endParaRPr>
            </a:p>
          </p:txBody>
        </p:sp>
        <p:sp>
          <p:nvSpPr>
            <p:cNvPr id="82" name="正方形/長方形 81"/>
            <p:cNvSpPr/>
            <p:nvPr/>
          </p:nvSpPr>
          <p:spPr>
            <a:xfrm>
              <a:off x="4629152" y="1881186"/>
              <a:ext cx="4000528" cy="404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5224469" y="1995487"/>
              <a:ext cx="285752" cy="338554"/>
            </a:xfrm>
            <a:prstGeom prst="rect">
              <a:avLst/>
            </a:prstGeom>
            <a:noFill/>
          </p:spPr>
          <p:txBody>
            <a:bodyPr wrap="square" rtlCol="0">
              <a:spAutoFit/>
            </a:bodyPr>
            <a:lstStyle/>
            <a:p>
              <a:r>
                <a:rPr kumimoji="1" lang="en-US" altLang="ja-JP" sz="1600" dirty="0" smtClean="0">
                  <a:cs typeface="Times New Roman" pitchFamily="18" charset="0"/>
                </a:rPr>
                <a:t>1</a:t>
              </a:r>
              <a:endParaRPr kumimoji="1" lang="ja-JP" altLang="en-US" sz="1600" dirty="0">
                <a:cs typeface="Times New Roman" pitchFamily="18" charset="0"/>
              </a:endParaRPr>
            </a:p>
          </p:txBody>
        </p:sp>
        <p:sp>
          <p:nvSpPr>
            <p:cNvPr id="84" name="テキスト ボックス 83"/>
            <p:cNvSpPr txBox="1"/>
            <p:nvPr/>
          </p:nvSpPr>
          <p:spPr>
            <a:xfrm>
              <a:off x="5738822" y="1981199"/>
              <a:ext cx="285752" cy="338554"/>
            </a:xfrm>
            <a:prstGeom prst="rect">
              <a:avLst/>
            </a:prstGeom>
            <a:noFill/>
          </p:spPr>
          <p:txBody>
            <a:bodyPr wrap="square" rtlCol="0">
              <a:spAutoFit/>
            </a:bodyPr>
            <a:lstStyle/>
            <a:p>
              <a:r>
                <a:rPr kumimoji="1" lang="en-US" altLang="ja-JP" sz="1600" dirty="0" smtClean="0">
                  <a:cs typeface="Times New Roman" pitchFamily="18" charset="0"/>
                </a:rPr>
                <a:t>2</a:t>
              </a:r>
              <a:endParaRPr kumimoji="1" lang="ja-JP" altLang="en-US" sz="1600" dirty="0">
                <a:cs typeface="Times New Roman" pitchFamily="18" charset="0"/>
              </a:endParaRPr>
            </a:p>
          </p:txBody>
        </p:sp>
        <p:sp>
          <p:nvSpPr>
            <p:cNvPr id="85" name="テキスト ボックス 84"/>
            <p:cNvSpPr txBox="1"/>
            <p:nvPr/>
          </p:nvSpPr>
          <p:spPr>
            <a:xfrm>
              <a:off x="6253176" y="1981199"/>
              <a:ext cx="285752" cy="338554"/>
            </a:xfrm>
            <a:prstGeom prst="rect">
              <a:avLst/>
            </a:prstGeom>
            <a:noFill/>
          </p:spPr>
          <p:txBody>
            <a:bodyPr wrap="square" rtlCol="0">
              <a:spAutoFit/>
            </a:bodyPr>
            <a:lstStyle/>
            <a:p>
              <a:r>
                <a:rPr kumimoji="1" lang="en-US" altLang="ja-JP" sz="1600" dirty="0" smtClean="0">
                  <a:cs typeface="Times New Roman" pitchFamily="18" charset="0"/>
                </a:rPr>
                <a:t>3</a:t>
              </a:r>
              <a:endParaRPr kumimoji="1" lang="ja-JP" altLang="en-US" sz="1600" dirty="0">
                <a:cs typeface="Times New Roman" pitchFamily="18" charset="0"/>
              </a:endParaRPr>
            </a:p>
          </p:txBody>
        </p:sp>
        <p:sp>
          <p:nvSpPr>
            <p:cNvPr id="86" name="テキスト ボックス 85"/>
            <p:cNvSpPr txBox="1"/>
            <p:nvPr/>
          </p:nvSpPr>
          <p:spPr>
            <a:xfrm>
              <a:off x="6772292" y="1981199"/>
              <a:ext cx="285752" cy="338554"/>
            </a:xfrm>
            <a:prstGeom prst="rect">
              <a:avLst/>
            </a:prstGeom>
            <a:noFill/>
          </p:spPr>
          <p:txBody>
            <a:bodyPr wrap="square" rtlCol="0">
              <a:spAutoFit/>
            </a:bodyPr>
            <a:lstStyle/>
            <a:p>
              <a:r>
                <a:rPr kumimoji="1" lang="en-US" altLang="ja-JP" sz="1600" dirty="0" smtClean="0">
                  <a:cs typeface="Times New Roman" pitchFamily="18" charset="0"/>
                </a:rPr>
                <a:t>4</a:t>
              </a:r>
              <a:endParaRPr kumimoji="1" lang="ja-JP" altLang="en-US" sz="1600" dirty="0">
                <a:cs typeface="Times New Roman" pitchFamily="18" charset="0"/>
              </a:endParaRPr>
            </a:p>
          </p:txBody>
        </p:sp>
        <p:sp>
          <p:nvSpPr>
            <p:cNvPr id="87" name="テキスト ボックス 86"/>
            <p:cNvSpPr txBox="1"/>
            <p:nvPr/>
          </p:nvSpPr>
          <p:spPr>
            <a:xfrm>
              <a:off x="7291408" y="1981199"/>
              <a:ext cx="285752" cy="338554"/>
            </a:xfrm>
            <a:prstGeom prst="rect">
              <a:avLst/>
            </a:prstGeom>
            <a:noFill/>
          </p:spPr>
          <p:txBody>
            <a:bodyPr wrap="square" rtlCol="0">
              <a:spAutoFit/>
            </a:bodyPr>
            <a:lstStyle/>
            <a:p>
              <a:r>
                <a:rPr kumimoji="1" lang="en-US" altLang="ja-JP" sz="1600" dirty="0" smtClean="0">
                  <a:cs typeface="Times New Roman" pitchFamily="18" charset="0"/>
                </a:rPr>
                <a:t>5</a:t>
              </a:r>
              <a:endParaRPr kumimoji="1" lang="ja-JP" altLang="en-US" sz="1600" dirty="0">
                <a:cs typeface="Times New Roman" pitchFamily="18" charset="0"/>
              </a:endParaRPr>
            </a:p>
          </p:txBody>
        </p:sp>
        <p:sp>
          <p:nvSpPr>
            <p:cNvPr id="88" name="テキスト ボックス 87"/>
            <p:cNvSpPr txBox="1"/>
            <p:nvPr/>
          </p:nvSpPr>
          <p:spPr>
            <a:xfrm>
              <a:off x="7791474" y="1981199"/>
              <a:ext cx="285752" cy="338554"/>
            </a:xfrm>
            <a:prstGeom prst="rect">
              <a:avLst/>
            </a:prstGeom>
            <a:noFill/>
          </p:spPr>
          <p:txBody>
            <a:bodyPr wrap="square" rtlCol="0">
              <a:spAutoFit/>
            </a:bodyPr>
            <a:lstStyle/>
            <a:p>
              <a:r>
                <a:rPr kumimoji="1" lang="en-US" altLang="ja-JP" sz="1600" dirty="0" smtClean="0">
                  <a:cs typeface="Times New Roman" pitchFamily="18" charset="0"/>
                </a:rPr>
                <a:t>6</a:t>
              </a:r>
              <a:endParaRPr kumimoji="1" lang="ja-JP" altLang="en-US" sz="1600" dirty="0">
                <a:cs typeface="Times New Roman" pitchFamily="18" charset="0"/>
              </a:endParaRPr>
            </a:p>
          </p:txBody>
        </p:sp>
        <p:sp>
          <p:nvSpPr>
            <p:cNvPr id="89" name="テキスト ボックス 88"/>
            <p:cNvSpPr txBox="1"/>
            <p:nvPr/>
          </p:nvSpPr>
          <p:spPr>
            <a:xfrm>
              <a:off x="8291540" y="1985962"/>
              <a:ext cx="285752" cy="338554"/>
            </a:xfrm>
            <a:prstGeom prst="rect">
              <a:avLst/>
            </a:prstGeom>
            <a:noFill/>
          </p:spPr>
          <p:txBody>
            <a:bodyPr wrap="square" rtlCol="0">
              <a:spAutoFit/>
            </a:bodyPr>
            <a:lstStyle/>
            <a:p>
              <a:r>
                <a:rPr kumimoji="1" lang="en-US" altLang="ja-JP" sz="1600" dirty="0" smtClean="0">
                  <a:cs typeface="Times New Roman" pitchFamily="18" charset="0"/>
                </a:rPr>
                <a:t>7</a:t>
              </a:r>
              <a:endParaRPr kumimoji="1" lang="ja-JP" altLang="en-US" sz="1600" dirty="0">
                <a:cs typeface="Times New Roman" pitchFamily="18" charset="0"/>
              </a:endParaRPr>
            </a:p>
          </p:txBody>
        </p:sp>
        <p:sp>
          <p:nvSpPr>
            <p:cNvPr id="90" name="テキスト ボックス 89"/>
            <p:cNvSpPr txBox="1"/>
            <p:nvPr/>
          </p:nvSpPr>
          <p:spPr>
            <a:xfrm>
              <a:off x="4986342" y="1747421"/>
              <a:ext cx="3429024" cy="338554"/>
            </a:xfrm>
            <a:prstGeom prst="rect">
              <a:avLst/>
            </a:prstGeom>
            <a:noFill/>
          </p:spPr>
          <p:txBody>
            <a:bodyPr wrap="square" rtlCol="0">
              <a:spAutoFit/>
            </a:bodyPr>
            <a:lstStyle/>
            <a:p>
              <a:pPr algn="ctr"/>
              <a:r>
                <a:rPr kumimoji="1" lang="en-US" altLang="ja-JP" sz="1600" dirty="0" smtClean="0">
                  <a:cs typeface="Times New Roman" pitchFamily="18" charset="0"/>
                </a:rPr>
                <a:t>Day after Encounter</a:t>
              </a:r>
              <a:endParaRPr kumimoji="1" lang="ja-JP" altLang="en-US" sz="1600" dirty="0">
                <a:cs typeface="Times New Roman" pitchFamily="18" charset="0"/>
              </a:endParaRPr>
            </a:p>
          </p:txBody>
        </p:sp>
        <p:sp>
          <p:nvSpPr>
            <p:cNvPr id="30" name="テキスト ボックス 29"/>
            <p:cNvSpPr txBox="1"/>
            <p:nvPr/>
          </p:nvSpPr>
          <p:spPr>
            <a:xfrm rot="16200000">
              <a:off x="2933701" y="3219452"/>
              <a:ext cx="2200275" cy="338554"/>
            </a:xfrm>
            <a:prstGeom prst="rect">
              <a:avLst/>
            </a:prstGeom>
            <a:noFill/>
          </p:spPr>
          <p:txBody>
            <a:bodyPr wrap="square" rtlCol="0">
              <a:spAutoFit/>
            </a:bodyPr>
            <a:lstStyle/>
            <a:p>
              <a:pPr algn="ctr"/>
              <a:r>
                <a:rPr kumimoji="1" lang="en-US" altLang="ja-JP" sz="1600" dirty="0" smtClean="0"/>
                <a:t>Zonal wind speed (m s</a:t>
              </a:r>
              <a:r>
                <a:rPr kumimoji="1" lang="en-US" altLang="ja-JP" sz="1600" baseline="30000" dirty="0" smtClean="0"/>
                <a:t>-1</a:t>
              </a:r>
              <a:r>
                <a:rPr kumimoji="1" lang="en-US" altLang="ja-JP" sz="1600" dirty="0" smtClean="0"/>
                <a:t>)</a:t>
              </a:r>
              <a:endParaRPr kumimoji="1" lang="ja-JP" altLang="en-US" sz="1600" dirty="0"/>
            </a:p>
          </p:txBody>
        </p:sp>
      </p:grpSp>
      <p:pic>
        <p:nvPicPr>
          <p:cNvPr id="19458" name="Picture 2"/>
          <p:cNvPicPr>
            <a:picLocks noChangeAspect="1" noChangeArrowheads="1"/>
          </p:cNvPicPr>
          <p:nvPr/>
        </p:nvPicPr>
        <p:blipFill>
          <a:blip r:embed="rId3" cstate="print"/>
          <a:srcRect/>
          <a:stretch>
            <a:fillRect/>
          </a:stretch>
        </p:blipFill>
        <p:spPr bwMode="auto">
          <a:xfrm>
            <a:off x="538163" y="1466850"/>
            <a:ext cx="2792505" cy="2352675"/>
          </a:xfrm>
          <a:prstGeom prst="rect">
            <a:avLst/>
          </a:prstGeom>
          <a:noFill/>
          <a:ln w="9525">
            <a:solidFill>
              <a:schemeClr val="tx1"/>
            </a:solidFill>
            <a:miter lim="800000"/>
            <a:headEnd/>
            <a:tailEnd/>
          </a:ln>
        </p:spPr>
      </p:pic>
      <p:grpSp>
        <p:nvGrpSpPr>
          <p:cNvPr id="69" name="グループ化 68"/>
          <p:cNvGrpSpPr/>
          <p:nvPr/>
        </p:nvGrpSpPr>
        <p:grpSpPr>
          <a:xfrm>
            <a:off x="6153150" y="1438275"/>
            <a:ext cx="2333625" cy="2162175"/>
            <a:chOff x="6153150" y="1438275"/>
            <a:chExt cx="2333625" cy="2162175"/>
          </a:xfrm>
        </p:grpSpPr>
        <p:cxnSp>
          <p:nvCxnSpPr>
            <p:cNvPr id="50" name="直線コネクタ 49"/>
            <p:cNvCxnSpPr/>
            <p:nvPr/>
          </p:nvCxnSpPr>
          <p:spPr>
            <a:xfrm>
              <a:off x="6153150" y="1447800"/>
              <a:ext cx="0" cy="21526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8486775" y="1438275"/>
              <a:ext cx="0" cy="21526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92" name="テキスト ボックス 91"/>
          <p:cNvSpPr txBox="1"/>
          <p:nvPr/>
        </p:nvSpPr>
        <p:spPr>
          <a:xfrm>
            <a:off x="7219950" y="3943350"/>
            <a:ext cx="1924050" cy="307777"/>
          </a:xfrm>
          <a:prstGeom prst="rect">
            <a:avLst/>
          </a:prstGeom>
          <a:noFill/>
        </p:spPr>
        <p:txBody>
          <a:bodyPr wrap="square" rtlCol="0">
            <a:spAutoFit/>
          </a:bodyPr>
          <a:lstStyle/>
          <a:p>
            <a:pPr algn="ctr"/>
            <a:r>
              <a:rPr kumimoji="1" lang="en-US" altLang="ja-JP" sz="1400" dirty="0" smtClean="0"/>
              <a:t>[Belton et al., 1991]</a:t>
            </a:r>
            <a:endParaRPr kumimoji="1" lang="ja-JP" altLang="en-US" sz="1400" dirty="0"/>
          </a:p>
        </p:txBody>
      </p:sp>
      <p:sp>
        <p:nvSpPr>
          <p:cNvPr id="63" name="テキスト ボックス 62"/>
          <p:cNvSpPr txBox="1"/>
          <p:nvPr/>
        </p:nvSpPr>
        <p:spPr>
          <a:xfrm>
            <a:off x="3914775" y="885825"/>
            <a:ext cx="1628775" cy="307777"/>
          </a:xfrm>
          <a:prstGeom prst="rect">
            <a:avLst/>
          </a:prstGeom>
          <a:noFill/>
          <a:ln>
            <a:solidFill>
              <a:srgbClr val="FF0000"/>
            </a:solidFill>
          </a:ln>
        </p:spPr>
        <p:txBody>
          <a:bodyPr wrap="square" rtlCol="0">
            <a:spAutoFit/>
          </a:bodyPr>
          <a:lstStyle/>
          <a:p>
            <a:pPr algn="ctr"/>
            <a:r>
              <a:rPr kumimoji="1" lang="ja-JP" altLang="en-US" sz="1400" dirty="0" smtClean="0"/>
              <a:t>赤道域の東西風速</a:t>
            </a:r>
            <a:endParaRPr kumimoji="1" lang="ja-JP" altLang="en-US" sz="1400" dirty="0"/>
          </a:p>
        </p:txBody>
      </p:sp>
      <p:grpSp>
        <p:nvGrpSpPr>
          <p:cNvPr id="70" name="グループ化 69"/>
          <p:cNvGrpSpPr/>
          <p:nvPr/>
        </p:nvGrpSpPr>
        <p:grpSpPr>
          <a:xfrm>
            <a:off x="1501577" y="4067175"/>
            <a:ext cx="6889948" cy="2790825"/>
            <a:chOff x="1501577" y="4067175"/>
            <a:chExt cx="6889948" cy="2790825"/>
          </a:xfrm>
        </p:grpSpPr>
        <p:pic>
          <p:nvPicPr>
            <p:cNvPr id="47" name="Picture 3"/>
            <p:cNvPicPr>
              <a:picLocks noChangeAspect="1" noChangeArrowheads="1"/>
            </p:cNvPicPr>
            <p:nvPr/>
          </p:nvPicPr>
          <p:blipFill>
            <a:blip r:embed="rId4" cstate="print"/>
            <a:srcRect b="68158"/>
            <a:stretch>
              <a:fillRect/>
            </a:stretch>
          </p:blipFill>
          <p:spPr bwMode="auto">
            <a:xfrm>
              <a:off x="1501577" y="4391026"/>
              <a:ext cx="6205073" cy="2295524"/>
            </a:xfrm>
            <a:prstGeom prst="rect">
              <a:avLst/>
            </a:prstGeom>
            <a:noFill/>
            <a:ln w="9525">
              <a:noFill/>
              <a:miter lim="800000"/>
              <a:headEnd/>
              <a:tailEnd/>
            </a:ln>
          </p:spPr>
        </p:pic>
        <p:sp>
          <p:nvSpPr>
            <p:cNvPr id="99" name="テキスト ボックス 98"/>
            <p:cNvSpPr txBox="1"/>
            <p:nvPr/>
          </p:nvSpPr>
          <p:spPr>
            <a:xfrm>
              <a:off x="6029325" y="6550223"/>
              <a:ext cx="2362200" cy="307777"/>
            </a:xfrm>
            <a:prstGeom prst="rect">
              <a:avLst/>
            </a:prstGeom>
            <a:noFill/>
          </p:spPr>
          <p:txBody>
            <a:bodyPr wrap="square" rtlCol="0">
              <a:spAutoFit/>
            </a:bodyPr>
            <a:lstStyle/>
            <a:p>
              <a:pPr algn="ctr"/>
              <a:r>
                <a:rPr kumimoji="1" lang="en-US" altLang="ja-JP" sz="1400" dirty="0" smtClean="0"/>
                <a:t>[</a:t>
              </a:r>
              <a:r>
                <a:rPr kumimoji="1" lang="en-US" altLang="ja-JP" sz="1400" dirty="0" err="1" smtClean="0"/>
                <a:t>Kouyama</a:t>
              </a:r>
              <a:r>
                <a:rPr kumimoji="1" lang="en-US" altLang="ja-JP" sz="1400" dirty="0" smtClean="0"/>
                <a:t> et al., 2011]</a:t>
              </a:r>
              <a:endParaRPr kumimoji="1" lang="ja-JP" altLang="en-US" sz="1400" dirty="0"/>
            </a:p>
          </p:txBody>
        </p:sp>
        <p:sp>
          <p:nvSpPr>
            <p:cNvPr id="64" name="テキスト ボックス 63"/>
            <p:cNvSpPr txBox="1"/>
            <p:nvPr/>
          </p:nvSpPr>
          <p:spPr>
            <a:xfrm>
              <a:off x="3513667" y="4097867"/>
              <a:ext cx="1930400" cy="307777"/>
            </a:xfrm>
            <a:prstGeom prst="rect">
              <a:avLst/>
            </a:prstGeom>
            <a:noFill/>
          </p:spPr>
          <p:txBody>
            <a:bodyPr wrap="square" rtlCol="0">
              <a:spAutoFit/>
            </a:bodyPr>
            <a:lstStyle/>
            <a:p>
              <a:pPr algn="ctr"/>
              <a:r>
                <a:rPr kumimoji="1" lang="ja-JP" altLang="en-US" sz="1400" smtClean="0"/>
                <a:t>平均風速からの差分</a:t>
              </a:r>
              <a:endParaRPr kumimoji="1" lang="ja-JP" altLang="en-US" sz="1400"/>
            </a:p>
          </p:txBody>
        </p:sp>
        <p:sp>
          <p:nvSpPr>
            <p:cNvPr id="61" name="テキスト ボックス 60"/>
            <p:cNvSpPr txBox="1"/>
            <p:nvPr/>
          </p:nvSpPr>
          <p:spPr>
            <a:xfrm>
              <a:off x="1964267" y="4067175"/>
              <a:ext cx="1552575" cy="369332"/>
            </a:xfrm>
            <a:prstGeom prst="rect">
              <a:avLst/>
            </a:prstGeom>
            <a:noFill/>
          </p:spPr>
          <p:txBody>
            <a:bodyPr wrap="square" rtlCol="0">
              <a:spAutoFit/>
            </a:bodyPr>
            <a:lstStyle/>
            <a:p>
              <a:r>
                <a:rPr kumimoji="1" lang="en-US" altLang="ja-JP" dirty="0" smtClean="0"/>
                <a:t>Zonal wind</a:t>
              </a:r>
              <a:endParaRPr kumimoji="1" lang="ja-JP" altLang="en-US" dirty="0"/>
            </a:p>
          </p:txBody>
        </p:sp>
      </p:grpSp>
      <p:sp>
        <p:nvSpPr>
          <p:cNvPr id="62" name="テキスト ボックス 61"/>
          <p:cNvSpPr txBox="1"/>
          <p:nvPr/>
        </p:nvSpPr>
        <p:spPr>
          <a:xfrm>
            <a:off x="342900" y="5924550"/>
            <a:ext cx="2571750" cy="646331"/>
          </a:xfrm>
          <a:prstGeom prst="rect">
            <a:avLst/>
          </a:prstGeom>
          <a:solidFill>
            <a:schemeClr val="bg1"/>
          </a:solidFill>
          <a:ln>
            <a:solidFill>
              <a:srgbClr val="FF0000"/>
            </a:solidFill>
          </a:ln>
        </p:spPr>
        <p:txBody>
          <a:bodyPr wrap="square" rtlCol="0">
            <a:spAutoFit/>
          </a:bodyPr>
          <a:lstStyle/>
          <a:p>
            <a:pPr algn="ctr"/>
            <a:r>
              <a:rPr kumimoji="1" lang="ja-JP" altLang="en-US" dirty="0" smtClean="0"/>
              <a:t>大気波動の伝搬に伴う周期的風速変動</a:t>
            </a:r>
            <a:endParaRPr kumimoji="1" lang="ja-JP" alt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40</a:t>
            </a:fld>
            <a:endParaRPr kumimoji="1" lang="ja-JP" altLang="en-US"/>
          </a:p>
        </p:txBody>
      </p:sp>
      <p:sp>
        <p:nvSpPr>
          <p:cNvPr id="13" name="テキスト ボックス 12"/>
          <p:cNvSpPr txBox="1"/>
          <p:nvPr/>
        </p:nvSpPr>
        <p:spPr>
          <a:xfrm>
            <a:off x="770466" y="4145492"/>
            <a:ext cx="8183034" cy="2585323"/>
          </a:xfrm>
          <a:prstGeom prst="rect">
            <a:avLst/>
          </a:prstGeom>
          <a:noFill/>
        </p:spPr>
        <p:txBody>
          <a:bodyPr wrap="square" rtlCol="0">
            <a:spAutoFit/>
          </a:bodyPr>
          <a:lstStyle/>
          <a:p>
            <a:r>
              <a:rPr kumimoji="1" lang="ja-JP" altLang="en-US" dirty="0" smtClean="0"/>
              <a:t>スーパーローテーション長期変動に伴って</a:t>
            </a:r>
            <a:r>
              <a:rPr kumimoji="1" lang="en-US" altLang="ja-JP" dirty="0" smtClean="0"/>
              <a:t>dU</a:t>
            </a:r>
            <a:r>
              <a:rPr kumimoji="1" lang="en-US" altLang="ja-JP" baseline="-25000" dirty="0" smtClean="0"/>
              <a:t>0</a:t>
            </a:r>
            <a:r>
              <a:rPr kumimoji="1" lang="en-US" altLang="ja-JP" dirty="0" smtClean="0"/>
              <a:t>/</a:t>
            </a:r>
            <a:r>
              <a:rPr kumimoji="1" lang="en-US" altLang="ja-JP" dirty="0" err="1" smtClean="0"/>
              <a:t>dz</a:t>
            </a:r>
            <a:r>
              <a:rPr kumimoji="1" lang="ja-JP" altLang="en-US" dirty="0" smtClean="0"/>
              <a:t>が変化するのであれば</a:t>
            </a:r>
            <a:endParaRPr kumimoji="1" lang="en-US" altLang="ja-JP" dirty="0" smtClean="0"/>
          </a:p>
          <a:p>
            <a:r>
              <a:rPr kumimoji="1" lang="ja-JP" altLang="en-US" dirty="0" smtClean="0"/>
              <a:t>それ</a:t>
            </a:r>
            <a:r>
              <a:rPr lang="ja-JP" altLang="en-US" dirty="0" smtClean="0"/>
              <a:t>にともなって</a:t>
            </a:r>
            <a:r>
              <a:rPr kumimoji="1" lang="ja-JP" altLang="en-US" dirty="0" smtClean="0"/>
              <a:t>鉛直伝搬可能な波動の種類が変化する</a:t>
            </a:r>
            <a:endParaRPr kumimoji="1" lang="en-US" altLang="ja-JP" dirty="0" smtClean="0"/>
          </a:p>
          <a:p>
            <a:endParaRPr lang="en-US" altLang="ja-JP" dirty="0" smtClean="0"/>
          </a:p>
          <a:p>
            <a:r>
              <a:rPr kumimoji="1" lang="ja-JP" altLang="en-US" dirty="0" smtClean="0"/>
              <a:t>上記を考慮した線形計算の結果は観測とよい整合性を持つ</a:t>
            </a:r>
            <a:endParaRPr kumimoji="1" lang="en-US" altLang="ja-JP" dirty="0" smtClean="0"/>
          </a:p>
          <a:p>
            <a:r>
              <a:rPr lang="ja-JP" altLang="en-US" dirty="0" smtClean="0"/>
              <a:t>またこの性質は</a:t>
            </a:r>
            <a:r>
              <a:rPr lang="en-US" altLang="ja-JP" dirty="0" smtClean="0"/>
              <a:t>Kelvin</a:t>
            </a:r>
            <a:r>
              <a:rPr lang="ja-JP" altLang="en-US" dirty="0" smtClean="0"/>
              <a:t>波、</a:t>
            </a:r>
            <a:r>
              <a:rPr lang="en-US" altLang="ja-JP" dirty="0" err="1" smtClean="0"/>
              <a:t>Rossby</a:t>
            </a:r>
            <a:r>
              <a:rPr lang="ja-JP" altLang="en-US" dirty="0" smtClean="0"/>
              <a:t>波に限定されず、一般の重力波にもあてはまる</a:t>
            </a:r>
            <a:endParaRPr kumimoji="1" lang="en-US" altLang="ja-JP" dirty="0" smtClean="0"/>
          </a:p>
          <a:p>
            <a:endParaRPr lang="en-US" altLang="ja-JP" dirty="0" smtClean="0"/>
          </a:p>
          <a:p>
            <a:r>
              <a:rPr lang="ja-JP" altLang="en-US" u="sng" dirty="0" smtClean="0"/>
              <a:t>波の選択性が観測で見られた風速変動を引き起こしうるか？</a:t>
            </a:r>
            <a:endParaRPr lang="en-US" altLang="ja-JP" u="sng" dirty="0" smtClean="0"/>
          </a:p>
          <a:p>
            <a:r>
              <a:rPr kumimoji="1" lang="ja-JP" altLang="en-US" dirty="0" smtClean="0"/>
              <a:t>　　</a:t>
            </a:r>
            <a:r>
              <a:rPr lang="en-US" altLang="ja-JP" dirty="0" err="1" smtClean="0"/>
              <a:t>Rossby</a:t>
            </a:r>
            <a:r>
              <a:rPr lang="ja-JP" altLang="en-US" dirty="0" smtClean="0"/>
              <a:t>波による</a:t>
            </a:r>
            <a:r>
              <a:rPr kumimoji="1" lang="ja-JP" altLang="en-US" dirty="0" smtClean="0"/>
              <a:t>大気減速は低い高度に集中　</a:t>
            </a:r>
            <a:r>
              <a:rPr kumimoji="1" lang="ja-JP" altLang="en-US" dirty="0" smtClean="0">
                <a:solidFill>
                  <a:srgbClr val="FF0000"/>
                </a:solidFill>
              </a:rPr>
              <a:t>← 強い</a:t>
            </a:r>
            <a:r>
              <a:rPr kumimoji="1" lang="en-US" altLang="ja-JP" dirty="0" smtClean="0">
                <a:solidFill>
                  <a:srgbClr val="FF0000"/>
                </a:solidFill>
              </a:rPr>
              <a:t>Newtonian Cooling</a:t>
            </a:r>
            <a:r>
              <a:rPr kumimoji="1" lang="ja-JP" altLang="en-US" dirty="0" smtClean="0">
                <a:solidFill>
                  <a:srgbClr val="FF0000"/>
                </a:solidFill>
              </a:rPr>
              <a:t>のため</a:t>
            </a:r>
            <a:endParaRPr kumimoji="1" lang="en-US" altLang="ja-JP" dirty="0" smtClean="0">
              <a:solidFill>
                <a:srgbClr val="FF0000"/>
              </a:solidFill>
            </a:endParaRPr>
          </a:p>
          <a:p>
            <a:r>
              <a:rPr lang="ja-JP" altLang="en-US" dirty="0" smtClean="0"/>
              <a:t>　　</a:t>
            </a:r>
            <a:r>
              <a:rPr kumimoji="1" lang="ja-JP" altLang="en-US" dirty="0" smtClean="0"/>
              <a:t>また減速緯度は中緯度帯で最大</a:t>
            </a:r>
            <a:endParaRPr kumimoji="1" lang="en-US" altLang="ja-JP" dirty="0" smtClean="0"/>
          </a:p>
        </p:txBody>
      </p:sp>
      <p:sp>
        <p:nvSpPr>
          <p:cNvPr id="25" name="テキスト ボックス 24"/>
          <p:cNvSpPr txBox="1"/>
          <p:nvPr/>
        </p:nvSpPr>
        <p:spPr>
          <a:xfrm>
            <a:off x="5105399" y="6341533"/>
            <a:ext cx="3666067" cy="369332"/>
          </a:xfrm>
          <a:prstGeom prst="rect">
            <a:avLst/>
          </a:prstGeom>
          <a:noFill/>
        </p:spPr>
        <p:txBody>
          <a:bodyPr wrap="square" rtlCol="0">
            <a:spAutoFit/>
          </a:bodyPr>
          <a:lstStyle/>
          <a:p>
            <a:r>
              <a:rPr kumimoji="1" lang="ja-JP" altLang="en-US" dirty="0" smtClean="0">
                <a:solidFill>
                  <a:srgbClr val="FF0000"/>
                </a:solidFill>
              </a:rPr>
              <a:t>赤道域で変動が大きいことと不整合</a:t>
            </a:r>
            <a:endParaRPr kumimoji="1" lang="ja-JP" altLang="en-US" dirty="0">
              <a:solidFill>
                <a:srgbClr val="FF0000"/>
              </a:solidFill>
            </a:endParaRPr>
          </a:p>
        </p:txBody>
      </p:sp>
      <p:cxnSp>
        <p:nvCxnSpPr>
          <p:cNvPr id="27" name="直線矢印コネクタ 26"/>
          <p:cNvCxnSpPr>
            <a:stCxn id="25" idx="1"/>
          </p:cNvCxnSpPr>
          <p:nvPr/>
        </p:nvCxnSpPr>
        <p:spPr>
          <a:xfrm flipH="1">
            <a:off x="4656667" y="6526199"/>
            <a:ext cx="448732" cy="16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6" name="グループ化 45"/>
          <p:cNvGrpSpPr/>
          <p:nvPr/>
        </p:nvGrpSpPr>
        <p:grpSpPr>
          <a:xfrm>
            <a:off x="1161019" y="559898"/>
            <a:ext cx="6611381" cy="3532443"/>
            <a:chOff x="1161019" y="559898"/>
            <a:chExt cx="6611381" cy="3532443"/>
          </a:xfrm>
        </p:grpSpPr>
        <p:pic>
          <p:nvPicPr>
            <p:cNvPr id="29" name="Picture 14"/>
            <p:cNvPicPr>
              <a:picLocks noChangeAspect="1" noChangeArrowheads="1"/>
            </p:cNvPicPr>
            <p:nvPr/>
          </p:nvPicPr>
          <p:blipFill>
            <a:blip r:embed="rId2" cstate="print"/>
            <a:srcRect l="16466" t="7182" b="16290"/>
            <a:stretch>
              <a:fillRect/>
            </a:stretch>
          </p:blipFill>
          <p:spPr bwMode="auto">
            <a:xfrm>
              <a:off x="5061098" y="866775"/>
              <a:ext cx="2386973" cy="2186763"/>
            </a:xfrm>
            <a:prstGeom prst="rect">
              <a:avLst/>
            </a:prstGeom>
            <a:noFill/>
            <a:ln w="9525">
              <a:noFill/>
              <a:miter lim="800000"/>
              <a:headEnd/>
              <a:tailEnd/>
            </a:ln>
          </p:spPr>
        </p:pic>
        <p:pic>
          <p:nvPicPr>
            <p:cNvPr id="28" name="Picture 11"/>
            <p:cNvPicPr>
              <a:picLocks noChangeAspect="1" noChangeArrowheads="1"/>
            </p:cNvPicPr>
            <p:nvPr/>
          </p:nvPicPr>
          <p:blipFill>
            <a:blip r:embed="rId3" cstate="print"/>
            <a:srcRect l="15280" t="8239" b="16715"/>
            <a:stretch>
              <a:fillRect/>
            </a:stretch>
          </p:blipFill>
          <p:spPr bwMode="auto">
            <a:xfrm>
              <a:off x="1818167" y="909108"/>
              <a:ext cx="2420877" cy="2144430"/>
            </a:xfrm>
            <a:prstGeom prst="rect">
              <a:avLst/>
            </a:prstGeom>
            <a:noFill/>
            <a:ln w="9525">
              <a:noFill/>
              <a:miter lim="800000"/>
              <a:headEnd/>
              <a:tailEnd/>
            </a:ln>
          </p:spPr>
        </p:pic>
        <p:sp>
          <p:nvSpPr>
            <p:cNvPr id="6" name="テキスト ボックス 5"/>
            <p:cNvSpPr txBox="1"/>
            <p:nvPr/>
          </p:nvSpPr>
          <p:spPr>
            <a:xfrm>
              <a:off x="1341967" y="3507566"/>
              <a:ext cx="3238500" cy="584775"/>
            </a:xfrm>
            <a:prstGeom prst="rect">
              <a:avLst/>
            </a:prstGeom>
            <a:noFill/>
          </p:spPr>
          <p:txBody>
            <a:bodyPr wrap="square" rtlCol="0">
              <a:spAutoFit/>
            </a:bodyPr>
            <a:lstStyle/>
            <a:p>
              <a:pPr algn="ctr"/>
              <a:r>
                <a:rPr kumimoji="1" lang="en-US" altLang="ja-JP" sz="1600" dirty="0" smtClean="0"/>
                <a:t>Kelvin</a:t>
              </a:r>
              <a:r>
                <a:rPr kumimoji="1" lang="ja-JP" altLang="en-US" sz="1600" dirty="0" smtClean="0"/>
                <a:t>波は</a:t>
              </a:r>
              <a:r>
                <a:rPr kumimoji="1" lang="ja-JP" altLang="en-US" sz="1600" dirty="0" smtClean="0">
                  <a:solidFill>
                    <a:srgbClr val="00B0F0"/>
                  </a:solidFill>
                </a:rPr>
                <a:t>減衰</a:t>
              </a:r>
              <a:r>
                <a:rPr kumimoji="1" lang="ja-JP" altLang="en-US" sz="1600" dirty="0" smtClean="0"/>
                <a:t>しやすく</a:t>
              </a:r>
              <a:endParaRPr kumimoji="1" lang="en-US" altLang="ja-JP" sz="1600" dirty="0" smtClean="0"/>
            </a:p>
            <a:p>
              <a:pPr algn="ctr"/>
              <a:r>
                <a:rPr kumimoji="1" lang="en-US" altLang="ja-JP" sz="1600" dirty="0" err="1" smtClean="0"/>
                <a:t>Rossby</a:t>
              </a:r>
              <a:r>
                <a:rPr kumimoji="1" lang="ja-JP" altLang="en-US" sz="1600" dirty="0" smtClean="0"/>
                <a:t>波が</a:t>
              </a:r>
              <a:r>
                <a:rPr kumimoji="1" lang="ja-JP" altLang="en-US" sz="1600" dirty="0" smtClean="0">
                  <a:solidFill>
                    <a:srgbClr val="FF0000"/>
                  </a:solidFill>
                </a:rPr>
                <a:t>伝搬</a:t>
              </a:r>
              <a:r>
                <a:rPr kumimoji="1" lang="ja-JP" altLang="en-US" sz="1600" dirty="0" smtClean="0"/>
                <a:t>しやすい</a:t>
              </a:r>
              <a:endParaRPr kumimoji="1" lang="ja-JP" altLang="en-US" sz="1600" dirty="0"/>
            </a:p>
          </p:txBody>
        </p:sp>
        <p:sp>
          <p:nvSpPr>
            <p:cNvPr id="12" name="テキスト ボックス 11"/>
            <p:cNvSpPr txBox="1"/>
            <p:nvPr/>
          </p:nvSpPr>
          <p:spPr>
            <a:xfrm>
              <a:off x="4533900" y="3482163"/>
              <a:ext cx="3238500" cy="584775"/>
            </a:xfrm>
            <a:prstGeom prst="rect">
              <a:avLst/>
            </a:prstGeom>
            <a:noFill/>
          </p:spPr>
          <p:txBody>
            <a:bodyPr wrap="square" rtlCol="0">
              <a:spAutoFit/>
            </a:bodyPr>
            <a:lstStyle/>
            <a:p>
              <a:pPr algn="ctr"/>
              <a:r>
                <a:rPr kumimoji="1" lang="en-US" altLang="ja-JP" sz="1600" dirty="0" smtClean="0"/>
                <a:t>Kelvin</a:t>
              </a:r>
              <a:r>
                <a:rPr kumimoji="1" lang="ja-JP" altLang="en-US" sz="1600" dirty="0" smtClean="0"/>
                <a:t>波が</a:t>
              </a:r>
              <a:r>
                <a:rPr lang="ja-JP" altLang="en-US" sz="1600" dirty="0" smtClean="0">
                  <a:solidFill>
                    <a:srgbClr val="FF0000"/>
                  </a:solidFill>
                </a:rPr>
                <a:t>伝搬</a:t>
              </a:r>
              <a:r>
                <a:rPr kumimoji="1" lang="ja-JP" altLang="en-US" sz="1600" dirty="0" smtClean="0"/>
                <a:t>しやすく</a:t>
              </a:r>
              <a:endParaRPr kumimoji="1" lang="en-US" altLang="ja-JP" sz="1600" dirty="0" smtClean="0"/>
            </a:p>
            <a:p>
              <a:pPr algn="ctr"/>
              <a:r>
                <a:rPr kumimoji="1" lang="en-US" altLang="ja-JP" sz="1600" dirty="0" err="1" smtClean="0"/>
                <a:t>Rossby</a:t>
              </a:r>
              <a:r>
                <a:rPr kumimoji="1" lang="ja-JP" altLang="en-US" sz="1600" dirty="0" smtClean="0"/>
                <a:t>波は</a:t>
              </a:r>
              <a:r>
                <a:rPr lang="ja-JP" altLang="en-US" sz="1600" dirty="0" smtClean="0">
                  <a:solidFill>
                    <a:srgbClr val="00B0F0"/>
                  </a:solidFill>
                </a:rPr>
                <a:t>減衰</a:t>
              </a:r>
              <a:r>
                <a:rPr kumimoji="1" lang="ja-JP" altLang="en-US" sz="1600" dirty="0" smtClean="0"/>
                <a:t>しやすい</a:t>
              </a:r>
              <a:endParaRPr kumimoji="1" lang="ja-JP" altLang="en-US" sz="1600" dirty="0"/>
            </a:p>
          </p:txBody>
        </p:sp>
        <p:cxnSp>
          <p:nvCxnSpPr>
            <p:cNvPr id="14" name="直線矢印コネクタ 13"/>
            <p:cNvCxnSpPr/>
            <p:nvPr/>
          </p:nvCxnSpPr>
          <p:spPr>
            <a:xfrm flipV="1">
              <a:off x="2361141" y="1909234"/>
              <a:ext cx="0" cy="11144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3614208" y="2517775"/>
              <a:ext cx="1059" cy="49741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5578474" y="2602442"/>
              <a:ext cx="1059" cy="37888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6831541" y="1857375"/>
              <a:ext cx="1059" cy="111548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260121" y="559898"/>
              <a:ext cx="1303866" cy="381000"/>
            </a:xfrm>
            <a:prstGeom prst="rect">
              <a:avLst/>
            </a:prstGeom>
            <a:noFill/>
          </p:spPr>
          <p:txBody>
            <a:bodyPr wrap="square" rtlCol="0">
              <a:spAutoFit/>
            </a:bodyPr>
            <a:lstStyle/>
            <a:p>
              <a:pPr algn="ctr"/>
              <a:r>
                <a:rPr kumimoji="1" lang="en-US" altLang="ja-JP" dirty="0" smtClean="0">
                  <a:solidFill>
                    <a:srgbClr val="FF0000"/>
                  </a:solidFill>
                </a:rPr>
                <a:t>Case 1</a:t>
              </a:r>
              <a:endParaRPr kumimoji="1" lang="ja-JP" altLang="en-US" dirty="0">
                <a:solidFill>
                  <a:srgbClr val="FF0000"/>
                </a:solidFill>
              </a:endParaRPr>
            </a:p>
          </p:txBody>
        </p:sp>
        <p:sp>
          <p:nvSpPr>
            <p:cNvPr id="31" name="テキスト ボックス 30"/>
            <p:cNvSpPr txBox="1"/>
            <p:nvPr/>
          </p:nvSpPr>
          <p:spPr>
            <a:xfrm>
              <a:off x="5495026" y="569804"/>
              <a:ext cx="1303866" cy="381000"/>
            </a:xfrm>
            <a:prstGeom prst="rect">
              <a:avLst/>
            </a:prstGeom>
            <a:noFill/>
          </p:spPr>
          <p:txBody>
            <a:bodyPr wrap="square" rtlCol="0">
              <a:spAutoFit/>
            </a:bodyPr>
            <a:lstStyle/>
            <a:p>
              <a:pPr algn="ctr"/>
              <a:r>
                <a:rPr kumimoji="1" lang="en-US" altLang="ja-JP" dirty="0" smtClean="0">
                  <a:solidFill>
                    <a:srgbClr val="00B0F0"/>
                  </a:solidFill>
                </a:rPr>
                <a:t>Case 2</a:t>
              </a:r>
              <a:endParaRPr kumimoji="1" lang="ja-JP" altLang="en-US" dirty="0">
                <a:solidFill>
                  <a:srgbClr val="00B0F0"/>
                </a:solidFill>
              </a:endParaRPr>
            </a:p>
          </p:txBody>
        </p:sp>
        <p:sp>
          <p:nvSpPr>
            <p:cNvPr id="47" name="テキスト ボックス 46"/>
            <p:cNvSpPr txBox="1"/>
            <p:nvPr/>
          </p:nvSpPr>
          <p:spPr>
            <a:xfrm rot="16200000">
              <a:off x="677833" y="1782454"/>
              <a:ext cx="1304925" cy="338554"/>
            </a:xfrm>
            <a:prstGeom prst="rect">
              <a:avLst/>
            </a:prstGeom>
            <a:noFill/>
          </p:spPr>
          <p:txBody>
            <a:bodyPr wrap="square" rtlCol="0">
              <a:spAutoFit/>
            </a:bodyPr>
            <a:lstStyle/>
            <a:p>
              <a:pPr algn="ctr"/>
              <a:r>
                <a:rPr kumimoji="1" lang="en-US" altLang="ja-JP" sz="1600" dirty="0" smtClean="0"/>
                <a:t>Height</a:t>
              </a:r>
              <a:r>
                <a:rPr kumimoji="1" lang="ja-JP" altLang="en-US" sz="1600" dirty="0" smtClean="0"/>
                <a:t> </a:t>
              </a:r>
              <a:r>
                <a:rPr kumimoji="1" lang="en-US" altLang="ja-JP" sz="1600" dirty="0" smtClean="0"/>
                <a:t>(km)</a:t>
              </a:r>
              <a:endParaRPr kumimoji="1" lang="ja-JP" altLang="en-US" sz="1600" dirty="0"/>
            </a:p>
          </p:txBody>
        </p:sp>
        <p:grpSp>
          <p:nvGrpSpPr>
            <p:cNvPr id="48" name="グループ化 47"/>
            <p:cNvGrpSpPr/>
            <p:nvPr/>
          </p:nvGrpSpPr>
          <p:grpSpPr>
            <a:xfrm>
              <a:off x="1352670" y="772070"/>
              <a:ext cx="585339" cy="2390200"/>
              <a:chOff x="331938" y="706289"/>
              <a:chExt cx="585339" cy="2390200"/>
            </a:xfrm>
          </p:grpSpPr>
          <p:sp>
            <p:nvSpPr>
              <p:cNvPr id="49" name="テキスト ボックス 48"/>
              <p:cNvSpPr txBox="1"/>
              <p:nvPr/>
            </p:nvSpPr>
            <p:spPr>
              <a:xfrm>
                <a:off x="375071" y="1735706"/>
                <a:ext cx="527828" cy="338554"/>
              </a:xfrm>
              <a:prstGeom prst="rect">
                <a:avLst/>
              </a:prstGeom>
              <a:noFill/>
            </p:spPr>
            <p:txBody>
              <a:bodyPr wrap="square" rtlCol="0">
                <a:spAutoFit/>
              </a:bodyPr>
              <a:lstStyle/>
              <a:p>
                <a:pPr algn="r"/>
                <a:r>
                  <a:rPr kumimoji="1" lang="en-US" altLang="ja-JP" sz="1600" dirty="0" smtClean="0"/>
                  <a:t>70 </a:t>
                </a:r>
              </a:p>
            </p:txBody>
          </p:sp>
          <p:sp>
            <p:nvSpPr>
              <p:cNvPr id="50" name="テキスト ボックス 49"/>
              <p:cNvSpPr txBox="1"/>
              <p:nvPr/>
            </p:nvSpPr>
            <p:spPr>
              <a:xfrm>
                <a:off x="375070" y="2243228"/>
                <a:ext cx="529078" cy="338554"/>
              </a:xfrm>
              <a:prstGeom prst="rect">
                <a:avLst/>
              </a:prstGeom>
              <a:noFill/>
            </p:spPr>
            <p:txBody>
              <a:bodyPr wrap="square" rtlCol="0">
                <a:spAutoFit/>
              </a:bodyPr>
              <a:lstStyle/>
              <a:p>
                <a:pPr algn="r"/>
                <a:r>
                  <a:rPr kumimoji="1" lang="en-US" altLang="ja-JP" sz="1600" dirty="0" smtClean="0"/>
                  <a:t>65  </a:t>
                </a:r>
              </a:p>
            </p:txBody>
          </p:sp>
          <p:sp>
            <p:nvSpPr>
              <p:cNvPr id="51" name="テキスト ボックス 50"/>
              <p:cNvSpPr txBox="1"/>
              <p:nvPr/>
            </p:nvSpPr>
            <p:spPr>
              <a:xfrm>
                <a:off x="331938" y="1206798"/>
                <a:ext cx="572471" cy="338554"/>
              </a:xfrm>
              <a:prstGeom prst="rect">
                <a:avLst/>
              </a:prstGeom>
              <a:noFill/>
            </p:spPr>
            <p:txBody>
              <a:bodyPr wrap="square" rtlCol="0">
                <a:spAutoFit/>
              </a:bodyPr>
              <a:lstStyle/>
              <a:p>
                <a:pPr algn="r"/>
                <a:r>
                  <a:rPr kumimoji="1" lang="en-US" altLang="ja-JP" sz="1600" dirty="0" smtClean="0"/>
                  <a:t>75 </a:t>
                </a:r>
              </a:p>
            </p:txBody>
          </p:sp>
          <p:sp>
            <p:nvSpPr>
              <p:cNvPr id="52" name="テキスト ボックス 51"/>
              <p:cNvSpPr txBox="1"/>
              <p:nvPr/>
            </p:nvSpPr>
            <p:spPr>
              <a:xfrm>
                <a:off x="363571" y="2757935"/>
                <a:ext cx="529078" cy="338554"/>
              </a:xfrm>
              <a:prstGeom prst="rect">
                <a:avLst/>
              </a:prstGeom>
              <a:noFill/>
            </p:spPr>
            <p:txBody>
              <a:bodyPr wrap="square" rtlCol="0">
                <a:spAutoFit/>
              </a:bodyPr>
              <a:lstStyle/>
              <a:p>
                <a:pPr algn="r"/>
                <a:r>
                  <a:rPr kumimoji="1" lang="en-US" altLang="ja-JP" sz="1600" dirty="0" smtClean="0"/>
                  <a:t>60  </a:t>
                </a:r>
              </a:p>
            </p:txBody>
          </p:sp>
          <p:sp>
            <p:nvSpPr>
              <p:cNvPr id="53" name="テキスト ボックス 52"/>
              <p:cNvSpPr txBox="1"/>
              <p:nvPr/>
            </p:nvSpPr>
            <p:spPr>
              <a:xfrm>
                <a:off x="389449" y="706289"/>
                <a:ext cx="527828" cy="338554"/>
              </a:xfrm>
              <a:prstGeom prst="rect">
                <a:avLst/>
              </a:prstGeom>
              <a:noFill/>
            </p:spPr>
            <p:txBody>
              <a:bodyPr wrap="square" rtlCol="0">
                <a:spAutoFit/>
              </a:bodyPr>
              <a:lstStyle/>
              <a:p>
                <a:pPr algn="r"/>
                <a:r>
                  <a:rPr kumimoji="1" lang="en-US" altLang="ja-JP" sz="1600" dirty="0" smtClean="0"/>
                  <a:t>80 </a:t>
                </a:r>
              </a:p>
            </p:txBody>
          </p:sp>
        </p:grpSp>
        <p:sp>
          <p:nvSpPr>
            <p:cNvPr id="54" name="テキスト ボックス 53"/>
            <p:cNvSpPr txBox="1"/>
            <p:nvPr/>
          </p:nvSpPr>
          <p:spPr>
            <a:xfrm>
              <a:off x="1778059" y="3207906"/>
              <a:ext cx="2362200" cy="338554"/>
            </a:xfrm>
            <a:prstGeom prst="rect">
              <a:avLst/>
            </a:prstGeom>
            <a:noFill/>
          </p:spPr>
          <p:txBody>
            <a:bodyPr wrap="square" rtlCol="0">
              <a:spAutoFit/>
            </a:bodyPr>
            <a:lstStyle/>
            <a:p>
              <a:pPr algn="ctr"/>
              <a:r>
                <a:rPr lang="en-US" altLang="ja-JP" sz="1600" dirty="0" smtClean="0"/>
                <a:t>Zonal wind speed (m s</a:t>
              </a:r>
              <a:r>
                <a:rPr lang="en-US" altLang="ja-JP" sz="1600" baseline="30000" dirty="0" smtClean="0"/>
                <a:t>-1</a:t>
              </a:r>
              <a:r>
                <a:rPr lang="en-US" altLang="ja-JP" sz="1600" dirty="0" smtClean="0"/>
                <a:t>)</a:t>
              </a:r>
              <a:endParaRPr kumimoji="1" lang="ja-JP" altLang="en-US" sz="1600" dirty="0"/>
            </a:p>
          </p:txBody>
        </p:sp>
        <p:grpSp>
          <p:nvGrpSpPr>
            <p:cNvPr id="55" name="グループ化 54"/>
            <p:cNvGrpSpPr/>
            <p:nvPr/>
          </p:nvGrpSpPr>
          <p:grpSpPr>
            <a:xfrm>
              <a:off x="1998397" y="2980659"/>
              <a:ext cx="2268747" cy="338554"/>
              <a:chOff x="977665" y="2914878"/>
              <a:chExt cx="2268747" cy="338554"/>
            </a:xfrm>
          </p:grpSpPr>
          <p:sp>
            <p:nvSpPr>
              <p:cNvPr id="56" name="テキスト ボックス 55"/>
              <p:cNvSpPr txBox="1"/>
              <p:nvPr/>
            </p:nvSpPr>
            <p:spPr>
              <a:xfrm>
                <a:off x="1377353" y="2914878"/>
                <a:ext cx="612476" cy="338554"/>
              </a:xfrm>
              <a:prstGeom prst="rect">
                <a:avLst/>
              </a:prstGeom>
              <a:noFill/>
            </p:spPr>
            <p:txBody>
              <a:bodyPr wrap="square" rtlCol="0">
                <a:spAutoFit/>
              </a:bodyPr>
              <a:lstStyle/>
              <a:p>
                <a:pPr algn="ctr"/>
                <a:r>
                  <a:rPr kumimoji="1" lang="en-US" altLang="ja-JP" sz="1600" dirty="0" smtClean="0"/>
                  <a:t>90</a:t>
                </a:r>
                <a:endParaRPr kumimoji="1" lang="ja-JP" altLang="en-US" sz="1600" dirty="0"/>
              </a:p>
            </p:txBody>
          </p:sp>
          <p:sp>
            <p:nvSpPr>
              <p:cNvPr id="57" name="テキスト ボックス 56"/>
              <p:cNvSpPr txBox="1"/>
              <p:nvPr/>
            </p:nvSpPr>
            <p:spPr>
              <a:xfrm>
                <a:off x="2219862" y="2914878"/>
                <a:ext cx="612476" cy="338554"/>
              </a:xfrm>
              <a:prstGeom prst="rect">
                <a:avLst/>
              </a:prstGeom>
              <a:noFill/>
            </p:spPr>
            <p:txBody>
              <a:bodyPr wrap="square" rtlCol="0">
                <a:spAutoFit/>
              </a:bodyPr>
              <a:lstStyle/>
              <a:p>
                <a:pPr algn="ctr"/>
                <a:r>
                  <a:rPr kumimoji="1" lang="en-US" altLang="ja-JP" sz="1600" dirty="0" smtClean="0"/>
                  <a:t>110</a:t>
                </a:r>
                <a:endParaRPr kumimoji="1" lang="ja-JP" altLang="en-US" sz="1600" dirty="0"/>
              </a:p>
            </p:txBody>
          </p:sp>
          <p:sp>
            <p:nvSpPr>
              <p:cNvPr id="58" name="テキスト ボックス 57"/>
              <p:cNvSpPr txBox="1"/>
              <p:nvPr/>
            </p:nvSpPr>
            <p:spPr>
              <a:xfrm>
                <a:off x="977665" y="2914878"/>
                <a:ext cx="612476" cy="338554"/>
              </a:xfrm>
              <a:prstGeom prst="rect">
                <a:avLst/>
              </a:prstGeom>
              <a:noFill/>
            </p:spPr>
            <p:txBody>
              <a:bodyPr wrap="square" rtlCol="0">
                <a:spAutoFit/>
              </a:bodyPr>
              <a:lstStyle/>
              <a:p>
                <a:pPr algn="ctr"/>
                <a:r>
                  <a:rPr kumimoji="1" lang="en-US" altLang="ja-JP" sz="1600" dirty="0" smtClean="0"/>
                  <a:t>80</a:t>
                </a:r>
                <a:endParaRPr kumimoji="1" lang="ja-JP" altLang="en-US" sz="1600" dirty="0"/>
              </a:p>
            </p:txBody>
          </p:sp>
          <p:sp>
            <p:nvSpPr>
              <p:cNvPr id="59" name="テキスト ボックス 58"/>
              <p:cNvSpPr txBox="1"/>
              <p:nvPr/>
            </p:nvSpPr>
            <p:spPr>
              <a:xfrm>
                <a:off x="1779920" y="2914878"/>
                <a:ext cx="612476" cy="338554"/>
              </a:xfrm>
              <a:prstGeom prst="rect">
                <a:avLst/>
              </a:prstGeom>
              <a:noFill/>
            </p:spPr>
            <p:txBody>
              <a:bodyPr wrap="square" rtlCol="0">
                <a:spAutoFit/>
              </a:bodyPr>
              <a:lstStyle/>
              <a:p>
                <a:pPr algn="ctr"/>
                <a:r>
                  <a:rPr kumimoji="1" lang="en-US" altLang="ja-JP" sz="1600" dirty="0" smtClean="0"/>
                  <a:t>100</a:t>
                </a:r>
                <a:endParaRPr kumimoji="1" lang="ja-JP" altLang="en-US" sz="1600" dirty="0"/>
              </a:p>
            </p:txBody>
          </p:sp>
          <p:sp>
            <p:nvSpPr>
              <p:cNvPr id="60" name="テキスト ボックス 59"/>
              <p:cNvSpPr txBox="1"/>
              <p:nvPr/>
            </p:nvSpPr>
            <p:spPr>
              <a:xfrm>
                <a:off x="2633936" y="2914878"/>
                <a:ext cx="612476" cy="338554"/>
              </a:xfrm>
              <a:prstGeom prst="rect">
                <a:avLst/>
              </a:prstGeom>
              <a:noFill/>
            </p:spPr>
            <p:txBody>
              <a:bodyPr wrap="square" rtlCol="0">
                <a:spAutoFit/>
              </a:bodyPr>
              <a:lstStyle/>
              <a:p>
                <a:pPr algn="ctr"/>
                <a:r>
                  <a:rPr kumimoji="1" lang="en-US" altLang="ja-JP" sz="1600" dirty="0" smtClean="0"/>
                  <a:t>120</a:t>
                </a:r>
                <a:endParaRPr kumimoji="1" lang="ja-JP" altLang="en-US" sz="1600" dirty="0"/>
              </a:p>
            </p:txBody>
          </p:sp>
        </p:grpSp>
        <p:sp>
          <p:nvSpPr>
            <p:cNvPr id="61" name="テキスト ボックス 60"/>
            <p:cNvSpPr txBox="1"/>
            <p:nvPr/>
          </p:nvSpPr>
          <p:spPr>
            <a:xfrm rot="16200000">
              <a:off x="3878232" y="1761196"/>
              <a:ext cx="1304925" cy="338554"/>
            </a:xfrm>
            <a:prstGeom prst="rect">
              <a:avLst/>
            </a:prstGeom>
            <a:noFill/>
          </p:spPr>
          <p:txBody>
            <a:bodyPr wrap="square" rtlCol="0">
              <a:spAutoFit/>
            </a:bodyPr>
            <a:lstStyle/>
            <a:p>
              <a:pPr algn="ctr"/>
              <a:r>
                <a:rPr kumimoji="1" lang="en-US" altLang="ja-JP" sz="1600" dirty="0" smtClean="0"/>
                <a:t>Height</a:t>
              </a:r>
              <a:r>
                <a:rPr kumimoji="1" lang="ja-JP" altLang="en-US" sz="1600" dirty="0" smtClean="0"/>
                <a:t> </a:t>
              </a:r>
              <a:r>
                <a:rPr kumimoji="1" lang="en-US" altLang="ja-JP" sz="1600" dirty="0" smtClean="0"/>
                <a:t>(km)</a:t>
              </a:r>
              <a:endParaRPr kumimoji="1" lang="ja-JP" altLang="en-US" sz="1600" dirty="0"/>
            </a:p>
          </p:txBody>
        </p:sp>
        <p:grpSp>
          <p:nvGrpSpPr>
            <p:cNvPr id="62" name="グループ化 61"/>
            <p:cNvGrpSpPr/>
            <p:nvPr/>
          </p:nvGrpSpPr>
          <p:grpSpPr>
            <a:xfrm>
              <a:off x="4553069" y="750812"/>
              <a:ext cx="585339" cy="2390200"/>
              <a:chOff x="331938" y="706289"/>
              <a:chExt cx="585339" cy="2390200"/>
            </a:xfrm>
          </p:grpSpPr>
          <p:sp>
            <p:nvSpPr>
              <p:cNvPr id="63" name="テキスト ボックス 62"/>
              <p:cNvSpPr txBox="1"/>
              <p:nvPr/>
            </p:nvSpPr>
            <p:spPr>
              <a:xfrm>
                <a:off x="375071" y="1735706"/>
                <a:ext cx="527828" cy="338554"/>
              </a:xfrm>
              <a:prstGeom prst="rect">
                <a:avLst/>
              </a:prstGeom>
              <a:noFill/>
            </p:spPr>
            <p:txBody>
              <a:bodyPr wrap="square" rtlCol="0">
                <a:spAutoFit/>
              </a:bodyPr>
              <a:lstStyle/>
              <a:p>
                <a:pPr algn="r"/>
                <a:r>
                  <a:rPr kumimoji="1" lang="en-US" altLang="ja-JP" sz="1600" dirty="0" smtClean="0"/>
                  <a:t>70 </a:t>
                </a:r>
              </a:p>
            </p:txBody>
          </p:sp>
          <p:sp>
            <p:nvSpPr>
              <p:cNvPr id="64" name="テキスト ボックス 63"/>
              <p:cNvSpPr txBox="1"/>
              <p:nvPr/>
            </p:nvSpPr>
            <p:spPr>
              <a:xfrm>
                <a:off x="375070" y="2243228"/>
                <a:ext cx="529078" cy="338554"/>
              </a:xfrm>
              <a:prstGeom prst="rect">
                <a:avLst/>
              </a:prstGeom>
              <a:noFill/>
            </p:spPr>
            <p:txBody>
              <a:bodyPr wrap="square" rtlCol="0">
                <a:spAutoFit/>
              </a:bodyPr>
              <a:lstStyle/>
              <a:p>
                <a:pPr algn="r"/>
                <a:r>
                  <a:rPr kumimoji="1" lang="en-US" altLang="ja-JP" sz="1600" dirty="0" smtClean="0"/>
                  <a:t>65  </a:t>
                </a:r>
              </a:p>
            </p:txBody>
          </p:sp>
          <p:sp>
            <p:nvSpPr>
              <p:cNvPr id="65" name="テキスト ボックス 64"/>
              <p:cNvSpPr txBox="1"/>
              <p:nvPr/>
            </p:nvSpPr>
            <p:spPr>
              <a:xfrm>
                <a:off x="331938" y="1206798"/>
                <a:ext cx="572471" cy="338554"/>
              </a:xfrm>
              <a:prstGeom prst="rect">
                <a:avLst/>
              </a:prstGeom>
              <a:noFill/>
            </p:spPr>
            <p:txBody>
              <a:bodyPr wrap="square" rtlCol="0">
                <a:spAutoFit/>
              </a:bodyPr>
              <a:lstStyle/>
              <a:p>
                <a:pPr algn="r"/>
                <a:r>
                  <a:rPr kumimoji="1" lang="en-US" altLang="ja-JP" sz="1600" dirty="0" smtClean="0"/>
                  <a:t>75 </a:t>
                </a:r>
              </a:p>
            </p:txBody>
          </p:sp>
          <p:sp>
            <p:nvSpPr>
              <p:cNvPr id="66" name="テキスト ボックス 65"/>
              <p:cNvSpPr txBox="1"/>
              <p:nvPr/>
            </p:nvSpPr>
            <p:spPr>
              <a:xfrm>
                <a:off x="363571" y="2757935"/>
                <a:ext cx="529078" cy="338554"/>
              </a:xfrm>
              <a:prstGeom prst="rect">
                <a:avLst/>
              </a:prstGeom>
              <a:noFill/>
            </p:spPr>
            <p:txBody>
              <a:bodyPr wrap="square" rtlCol="0">
                <a:spAutoFit/>
              </a:bodyPr>
              <a:lstStyle/>
              <a:p>
                <a:pPr algn="r"/>
                <a:r>
                  <a:rPr kumimoji="1" lang="en-US" altLang="ja-JP" sz="1600" dirty="0" smtClean="0"/>
                  <a:t>60  </a:t>
                </a:r>
              </a:p>
            </p:txBody>
          </p:sp>
          <p:sp>
            <p:nvSpPr>
              <p:cNvPr id="67" name="テキスト ボックス 66"/>
              <p:cNvSpPr txBox="1"/>
              <p:nvPr/>
            </p:nvSpPr>
            <p:spPr>
              <a:xfrm>
                <a:off x="389449" y="706289"/>
                <a:ext cx="527828" cy="338554"/>
              </a:xfrm>
              <a:prstGeom prst="rect">
                <a:avLst/>
              </a:prstGeom>
              <a:noFill/>
            </p:spPr>
            <p:txBody>
              <a:bodyPr wrap="square" rtlCol="0">
                <a:spAutoFit/>
              </a:bodyPr>
              <a:lstStyle/>
              <a:p>
                <a:pPr algn="r"/>
                <a:r>
                  <a:rPr kumimoji="1" lang="en-US" altLang="ja-JP" sz="1600" dirty="0" smtClean="0"/>
                  <a:t>80 </a:t>
                </a:r>
              </a:p>
            </p:txBody>
          </p:sp>
        </p:grpSp>
        <p:sp>
          <p:nvSpPr>
            <p:cNvPr id="68" name="テキスト ボックス 67"/>
            <p:cNvSpPr txBox="1"/>
            <p:nvPr/>
          </p:nvSpPr>
          <p:spPr>
            <a:xfrm>
              <a:off x="4978458" y="3186648"/>
              <a:ext cx="2362200" cy="338554"/>
            </a:xfrm>
            <a:prstGeom prst="rect">
              <a:avLst/>
            </a:prstGeom>
            <a:noFill/>
          </p:spPr>
          <p:txBody>
            <a:bodyPr wrap="square" rtlCol="0">
              <a:spAutoFit/>
            </a:bodyPr>
            <a:lstStyle/>
            <a:p>
              <a:pPr algn="ctr"/>
              <a:r>
                <a:rPr lang="en-US" altLang="ja-JP" sz="1600" dirty="0" smtClean="0"/>
                <a:t>Zonal wind speed (m s</a:t>
              </a:r>
              <a:r>
                <a:rPr lang="en-US" altLang="ja-JP" sz="1600" baseline="30000" dirty="0" smtClean="0"/>
                <a:t>-1</a:t>
              </a:r>
              <a:r>
                <a:rPr lang="en-US" altLang="ja-JP" sz="1600" dirty="0" smtClean="0"/>
                <a:t>)</a:t>
              </a:r>
              <a:endParaRPr kumimoji="1" lang="ja-JP" altLang="en-US" sz="1600" dirty="0"/>
            </a:p>
          </p:txBody>
        </p:sp>
        <p:grpSp>
          <p:nvGrpSpPr>
            <p:cNvPr id="69" name="グループ化 68"/>
            <p:cNvGrpSpPr/>
            <p:nvPr/>
          </p:nvGrpSpPr>
          <p:grpSpPr>
            <a:xfrm>
              <a:off x="5198796" y="2959401"/>
              <a:ext cx="2268747" cy="338554"/>
              <a:chOff x="977665" y="2914878"/>
              <a:chExt cx="2268747" cy="338554"/>
            </a:xfrm>
          </p:grpSpPr>
          <p:sp>
            <p:nvSpPr>
              <p:cNvPr id="70" name="テキスト ボックス 69"/>
              <p:cNvSpPr txBox="1"/>
              <p:nvPr/>
            </p:nvSpPr>
            <p:spPr>
              <a:xfrm>
                <a:off x="1377353" y="2914878"/>
                <a:ext cx="612476" cy="338554"/>
              </a:xfrm>
              <a:prstGeom prst="rect">
                <a:avLst/>
              </a:prstGeom>
              <a:noFill/>
            </p:spPr>
            <p:txBody>
              <a:bodyPr wrap="square" rtlCol="0">
                <a:spAutoFit/>
              </a:bodyPr>
              <a:lstStyle/>
              <a:p>
                <a:pPr algn="ctr"/>
                <a:r>
                  <a:rPr kumimoji="1" lang="en-US" altLang="ja-JP" sz="1600" dirty="0" smtClean="0"/>
                  <a:t>90</a:t>
                </a:r>
                <a:endParaRPr kumimoji="1" lang="ja-JP" altLang="en-US" sz="1600" dirty="0"/>
              </a:p>
            </p:txBody>
          </p:sp>
          <p:sp>
            <p:nvSpPr>
              <p:cNvPr id="71" name="テキスト ボックス 70"/>
              <p:cNvSpPr txBox="1"/>
              <p:nvPr/>
            </p:nvSpPr>
            <p:spPr>
              <a:xfrm>
                <a:off x="2219862" y="2914878"/>
                <a:ext cx="612476" cy="338554"/>
              </a:xfrm>
              <a:prstGeom prst="rect">
                <a:avLst/>
              </a:prstGeom>
              <a:noFill/>
            </p:spPr>
            <p:txBody>
              <a:bodyPr wrap="square" rtlCol="0">
                <a:spAutoFit/>
              </a:bodyPr>
              <a:lstStyle/>
              <a:p>
                <a:pPr algn="ctr"/>
                <a:r>
                  <a:rPr kumimoji="1" lang="en-US" altLang="ja-JP" sz="1600" dirty="0" smtClean="0"/>
                  <a:t>110</a:t>
                </a:r>
                <a:endParaRPr kumimoji="1" lang="ja-JP" altLang="en-US" sz="1600" dirty="0"/>
              </a:p>
            </p:txBody>
          </p:sp>
          <p:sp>
            <p:nvSpPr>
              <p:cNvPr id="72" name="テキスト ボックス 71"/>
              <p:cNvSpPr txBox="1"/>
              <p:nvPr/>
            </p:nvSpPr>
            <p:spPr>
              <a:xfrm>
                <a:off x="977665" y="2914878"/>
                <a:ext cx="612476" cy="338554"/>
              </a:xfrm>
              <a:prstGeom prst="rect">
                <a:avLst/>
              </a:prstGeom>
              <a:noFill/>
            </p:spPr>
            <p:txBody>
              <a:bodyPr wrap="square" rtlCol="0">
                <a:spAutoFit/>
              </a:bodyPr>
              <a:lstStyle/>
              <a:p>
                <a:pPr algn="ctr"/>
                <a:r>
                  <a:rPr kumimoji="1" lang="en-US" altLang="ja-JP" sz="1600" dirty="0" smtClean="0"/>
                  <a:t>80</a:t>
                </a:r>
                <a:endParaRPr kumimoji="1" lang="ja-JP" altLang="en-US" sz="1600" dirty="0"/>
              </a:p>
            </p:txBody>
          </p:sp>
          <p:sp>
            <p:nvSpPr>
              <p:cNvPr id="73" name="テキスト ボックス 72"/>
              <p:cNvSpPr txBox="1"/>
              <p:nvPr/>
            </p:nvSpPr>
            <p:spPr>
              <a:xfrm>
                <a:off x="1779920" y="2914878"/>
                <a:ext cx="612476" cy="338554"/>
              </a:xfrm>
              <a:prstGeom prst="rect">
                <a:avLst/>
              </a:prstGeom>
              <a:noFill/>
            </p:spPr>
            <p:txBody>
              <a:bodyPr wrap="square" rtlCol="0">
                <a:spAutoFit/>
              </a:bodyPr>
              <a:lstStyle/>
              <a:p>
                <a:pPr algn="ctr"/>
                <a:r>
                  <a:rPr kumimoji="1" lang="en-US" altLang="ja-JP" sz="1600" dirty="0" smtClean="0"/>
                  <a:t>100</a:t>
                </a:r>
                <a:endParaRPr kumimoji="1" lang="ja-JP" altLang="en-US" sz="1600" dirty="0"/>
              </a:p>
            </p:txBody>
          </p:sp>
          <p:sp>
            <p:nvSpPr>
              <p:cNvPr id="74" name="テキスト ボックス 73"/>
              <p:cNvSpPr txBox="1"/>
              <p:nvPr/>
            </p:nvSpPr>
            <p:spPr>
              <a:xfrm>
                <a:off x="2633936" y="2914878"/>
                <a:ext cx="612476" cy="338554"/>
              </a:xfrm>
              <a:prstGeom prst="rect">
                <a:avLst/>
              </a:prstGeom>
              <a:noFill/>
            </p:spPr>
            <p:txBody>
              <a:bodyPr wrap="square" rtlCol="0">
                <a:spAutoFit/>
              </a:bodyPr>
              <a:lstStyle/>
              <a:p>
                <a:pPr algn="ctr"/>
                <a:r>
                  <a:rPr kumimoji="1" lang="en-US" altLang="ja-JP" sz="1600" dirty="0" smtClean="0"/>
                  <a:t>120</a:t>
                </a:r>
                <a:endParaRPr kumimoji="1" lang="ja-JP" altLang="en-US" sz="1600" dirty="0"/>
              </a:p>
            </p:txBody>
          </p:sp>
        </p:grpSp>
      </p:grpSp>
      <p:sp>
        <p:nvSpPr>
          <p:cNvPr id="45" name="テキスト ボックス 44"/>
          <p:cNvSpPr txBox="1"/>
          <p:nvPr/>
        </p:nvSpPr>
        <p:spPr>
          <a:xfrm>
            <a:off x="1295906" y="94626"/>
            <a:ext cx="6535768" cy="584775"/>
          </a:xfrm>
          <a:prstGeom prst="rect">
            <a:avLst/>
          </a:prstGeom>
          <a:noFill/>
        </p:spPr>
        <p:txBody>
          <a:bodyPr wrap="square" rtlCol="0">
            <a:spAutoFit/>
          </a:bodyPr>
          <a:lstStyle/>
          <a:p>
            <a:pPr algn="ctr"/>
            <a:r>
              <a:rPr kumimoji="1" lang="ja-JP" altLang="en-US" sz="3200" dirty="0" smtClean="0"/>
              <a:t>金星大気での波動の鉛直伝搬性</a:t>
            </a:r>
            <a:endParaRPr kumimoji="1" lang="ja-JP" altLang="en-US" sz="3200"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919541" y="292219"/>
            <a:ext cx="5403139" cy="523220"/>
          </a:xfrm>
          <a:prstGeom prst="rect">
            <a:avLst/>
          </a:prstGeom>
          <a:solidFill>
            <a:schemeClr val="bg1"/>
          </a:solidFill>
          <a:ln>
            <a:noFill/>
          </a:ln>
        </p:spPr>
        <p:txBody>
          <a:bodyPr wrap="square" rtlCol="0">
            <a:spAutoFit/>
          </a:bodyPr>
          <a:lstStyle/>
          <a:p>
            <a:pPr algn="ctr"/>
            <a:r>
              <a:rPr lang="ja-JP" altLang="en-US" sz="2800" dirty="0" smtClean="0">
                <a:cs typeface="Times New Roman" pitchFamily="18" charset="0"/>
              </a:rPr>
              <a:t>成層圏準</a:t>
            </a:r>
            <a:r>
              <a:rPr lang="en-US" altLang="ja-JP" sz="2800" dirty="0" smtClean="0">
                <a:cs typeface="Times New Roman" pitchFamily="18" charset="0"/>
              </a:rPr>
              <a:t>2</a:t>
            </a:r>
            <a:r>
              <a:rPr lang="ja-JP" altLang="en-US" sz="2800" dirty="0" smtClean="0">
                <a:cs typeface="Times New Roman" pitchFamily="18" charset="0"/>
              </a:rPr>
              <a:t>年周期振動</a:t>
            </a:r>
            <a:endParaRPr kumimoji="1" lang="ja-JP" altLang="en-US" sz="2800" dirty="0">
              <a:cs typeface="Times New Roman" pitchFamily="18" charset="0"/>
            </a:endParaRPr>
          </a:p>
        </p:txBody>
      </p:sp>
      <p:grpSp>
        <p:nvGrpSpPr>
          <p:cNvPr id="2" name="グループ化 31"/>
          <p:cNvGrpSpPr/>
          <p:nvPr/>
        </p:nvGrpSpPr>
        <p:grpSpPr>
          <a:xfrm>
            <a:off x="113287" y="2174284"/>
            <a:ext cx="9030713" cy="2849397"/>
            <a:chOff x="46612" y="3919983"/>
            <a:chExt cx="9030713" cy="2849397"/>
          </a:xfrm>
        </p:grpSpPr>
        <p:sp>
          <p:nvSpPr>
            <p:cNvPr id="9" name="テキスト ボックス 8"/>
            <p:cNvSpPr txBox="1"/>
            <p:nvPr/>
          </p:nvSpPr>
          <p:spPr>
            <a:xfrm>
              <a:off x="1775761" y="6400048"/>
              <a:ext cx="1573456" cy="369332"/>
            </a:xfrm>
            <a:prstGeom prst="rect">
              <a:avLst/>
            </a:prstGeom>
            <a:noFill/>
          </p:spPr>
          <p:txBody>
            <a:bodyPr wrap="square" rtlCol="0">
              <a:spAutoFit/>
            </a:bodyPr>
            <a:lstStyle/>
            <a:p>
              <a:pPr algn="ctr"/>
              <a:r>
                <a:rPr lang="en-US" altLang="ja-JP" dirty="0" smtClean="0">
                  <a:cs typeface="Times New Roman" pitchFamily="18" charset="0"/>
                </a:rPr>
                <a:t>Eastward</a:t>
              </a:r>
              <a:endParaRPr kumimoji="1" lang="ja-JP" altLang="en-US" dirty="0">
                <a:cs typeface="Times New Roman" pitchFamily="18" charset="0"/>
              </a:endParaRPr>
            </a:p>
          </p:txBody>
        </p:sp>
        <p:sp>
          <p:nvSpPr>
            <p:cNvPr id="11" name="テキスト ボックス 10"/>
            <p:cNvSpPr txBox="1"/>
            <p:nvPr/>
          </p:nvSpPr>
          <p:spPr>
            <a:xfrm>
              <a:off x="3390429" y="6346783"/>
              <a:ext cx="1438433" cy="369332"/>
            </a:xfrm>
            <a:prstGeom prst="rect">
              <a:avLst/>
            </a:prstGeom>
            <a:noFill/>
          </p:spPr>
          <p:txBody>
            <a:bodyPr wrap="square" rtlCol="0">
              <a:spAutoFit/>
            </a:bodyPr>
            <a:lstStyle/>
            <a:p>
              <a:pPr algn="ctr"/>
              <a:r>
                <a:rPr lang="en-US" altLang="ja-JP" dirty="0" smtClean="0">
                  <a:cs typeface="Times New Roman" pitchFamily="18" charset="0"/>
                </a:rPr>
                <a:t>Westward</a:t>
              </a:r>
              <a:endParaRPr kumimoji="1" lang="ja-JP" altLang="en-US" dirty="0">
                <a:cs typeface="Times New Roman" pitchFamily="18" charset="0"/>
              </a:endParaRPr>
            </a:p>
          </p:txBody>
        </p:sp>
        <p:sp>
          <p:nvSpPr>
            <p:cNvPr id="29" name="正方形/長方形 28"/>
            <p:cNvSpPr/>
            <p:nvPr/>
          </p:nvSpPr>
          <p:spPr>
            <a:xfrm>
              <a:off x="48640" y="4084320"/>
              <a:ext cx="9017540" cy="2102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6" name="Picture 2"/>
            <p:cNvPicPr>
              <a:picLocks noChangeAspect="1" noChangeArrowheads="1"/>
            </p:cNvPicPr>
            <p:nvPr/>
          </p:nvPicPr>
          <p:blipFill>
            <a:blip r:embed="rId3" cstate="print"/>
            <a:srcRect l="6771" r="3646" b="16030"/>
            <a:stretch>
              <a:fillRect/>
            </a:stretch>
          </p:blipFill>
          <p:spPr bwMode="auto">
            <a:xfrm>
              <a:off x="704850" y="4133081"/>
              <a:ext cx="8191500" cy="1686694"/>
            </a:xfrm>
            <a:prstGeom prst="rect">
              <a:avLst/>
            </a:prstGeom>
            <a:noFill/>
            <a:ln w="9525">
              <a:noFill/>
              <a:miter lim="800000"/>
              <a:headEnd/>
              <a:tailEnd/>
            </a:ln>
          </p:spPr>
        </p:pic>
        <p:sp>
          <p:nvSpPr>
            <p:cNvPr id="7" name="テキスト ボックス 6"/>
            <p:cNvSpPr txBox="1"/>
            <p:nvPr/>
          </p:nvSpPr>
          <p:spPr>
            <a:xfrm>
              <a:off x="6502891" y="3919983"/>
              <a:ext cx="2428892" cy="369332"/>
            </a:xfrm>
            <a:prstGeom prst="rect">
              <a:avLst/>
            </a:prstGeom>
            <a:noFill/>
          </p:spPr>
          <p:txBody>
            <a:bodyPr wrap="square" rtlCol="0">
              <a:spAutoFit/>
            </a:bodyPr>
            <a:lstStyle/>
            <a:p>
              <a:r>
                <a:rPr kumimoji="1" lang="en-US" altLang="ja-JP" dirty="0" smtClean="0">
                  <a:cs typeface="Times New Roman" pitchFamily="18" charset="0"/>
                </a:rPr>
                <a:t>[Baldwin et al., 2001]</a:t>
              </a:r>
              <a:endParaRPr kumimoji="1" lang="ja-JP" altLang="en-US" dirty="0">
                <a:cs typeface="Times New Roman" pitchFamily="18" charset="0"/>
              </a:endParaRPr>
            </a:p>
          </p:txBody>
        </p:sp>
        <p:cxnSp>
          <p:nvCxnSpPr>
            <p:cNvPr id="8" name="直線矢印コネクタ 7"/>
            <p:cNvCxnSpPr>
              <a:stCxn id="9" idx="0"/>
            </p:cNvCxnSpPr>
            <p:nvPr/>
          </p:nvCxnSpPr>
          <p:spPr>
            <a:xfrm rot="5400000" flipH="1" flipV="1">
              <a:off x="2533944" y="5804703"/>
              <a:ext cx="623891" cy="566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rot="16200000" flipV="1">
              <a:off x="3395617" y="5838304"/>
              <a:ext cx="612561" cy="435004"/>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619125" y="5781675"/>
              <a:ext cx="933450" cy="369332"/>
            </a:xfrm>
            <a:prstGeom prst="rect">
              <a:avLst/>
            </a:prstGeom>
            <a:noFill/>
          </p:spPr>
          <p:txBody>
            <a:bodyPr wrap="square" rtlCol="0">
              <a:spAutoFit/>
            </a:bodyPr>
            <a:lstStyle/>
            <a:p>
              <a:pPr algn="ctr"/>
              <a:r>
                <a:rPr kumimoji="1" lang="en-US" altLang="ja-JP" dirty="0" smtClean="0">
                  <a:cs typeface="Times New Roman" pitchFamily="18" charset="0"/>
                </a:rPr>
                <a:t>1965</a:t>
              </a:r>
              <a:endParaRPr kumimoji="1" lang="ja-JP" altLang="en-US" dirty="0">
                <a:cs typeface="Times New Roman" pitchFamily="18" charset="0"/>
              </a:endParaRPr>
            </a:p>
          </p:txBody>
        </p:sp>
        <p:sp>
          <p:nvSpPr>
            <p:cNvPr id="18" name="テキスト ボックス 17"/>
            <p:cNvSpPr txBox="1"/>
            <p:nvPr/>
          </p:nvSpPr>
          <p:spPr>
            <a:xfrm>
              <a:off x="2133600" y="5781675"/>
              <a:ext cx="933450" cy="369332"/>
            </a:xfrm>
            <a:prstGeom prst="rect">
              <a:avLst/>
            </a:prstGeom>
            <a:noFill/>
          </p:spPr>
          <p:txBody>
            <a:bodyPr wrap="square" rtlCol="0">
              <a:spAutoFit/>
            </a:bodyPr>
            <a:lstStyle/>
            <a:p>
              <a:pPr algn="ctr"/>
              <a:r>
                <a:rPr kumimoji="1" lang="en-US" altLang="ja-JP" dirty="0" smtClean="0">
                  <a:cs typeface="Times New Roman" pitchFamily="18" charset="0"/>
                </a:rPr>
                <a:t>1970</a:t>
              </a:r>
              <a:endParaRPr kumimoji="1" lang="ja-JP" altLang="en-US" dirty="0">
                <a:cs typeface="Times New Roman" pitchFamily="18" charset="0"/>
              </a:endParaRPr>
            </a:p>
          </p:txBody>
        </p:sp>
        <p:sp>
          <p:nvSpPr>
            <p:cNvPr id="19" name="テキスト ボックス 18"/>
            <p:cNvSpPr txBox="1"/>
            <p:nvPr/>
          </p:nvSpPr>
          <p:spPr>
            <a:xfrm>
              <a:off x="3657600" y="5781675"/>
              <a:ext cx="933450" cy="369332"/>
            </a:xfrm>
            <a:prstGeom prst="rect">
              <a:avLst/>
            </a:prstGeom>
            <a:noFill/>
          </p:spPr>
          <p:txBody>
            <a:bodyPr wrap="square" rtlCol="0">
              <a:spAutoFit/>
            </a:bodyPr>
            <a:lstStyle/>
            <a:p>
              <a:pPr algn="ctr"/>
              <a:r>
                <a:rPr kumimoji="1" lang="en-US" altLang="ja-JP" dirty="0" smtClean="0">
                  <a:cs typeface="Times New Roman" pitchFamily="18" charset="0"/>
                </a:rPr>
                <a:t>1975</a:t>
              </a:r>
              <a:endParaRPr kumimoji="1" lang="ja-JP" altLang="en-US" dirty="0">
                <a:cs typeface="Times New Roman" pitchFamily="18" charset="0"/>
              </a:endParaRPr>
            </a:p>
          </p:txBody>
        </p:sp>
        <p:sp>
          <p:nvSpPr>
            <p:cNvPr id="20" name="テキスト ボックス 19"/>
            <p:cNvSpPr txBox="1"/>
            <p:nvPr/>
          </p:nvSpPr>
          <p:spPr>
            <a:xfrm>
              <a:off x="5162550" y="5772150"/>
              <a:ext cx="933450" cy="369332"/>
            </a:xfrm>
            <a:prstGeom prst="rect">
              <a:avLst/>
            </a:prstGeom>
            <a:noFill/>
          </p:spPr>
          <p:txBody>
            <a:bodyPr wrap="square" rtlCol="0">
              <a:spAutoFit/>
            </a:bodyPr>
            <a:lstStyle/>
            <a:p>
              <a:pPr algn="ctr"/>
              <a:r>
                <a:rPr kumimoji="1" lang="en-US" altLang="ja-JP" dirty="0" smtClean="0">
                  <a:cs typeface="Times New Roman" pitchFamily="18" charset="0"/>
                </a:rPr>
                <a:t>1980</a:t>
              </a:r>
              <a:endParaRPr kumimoji="1" lang="ja-JP" altLang="en-US" dirty="0">
                <a:cs typeface="Times New Roman" pitchFamily="18" charset="0"/>
              </a:endParaRPr>
            </a:p>
          </p:txBody>
        </p:sp>
        <p:sp>
          <p:nvSpPr>
            <p:cNvPr id="21" name="テキスト ボックス 20"/>
            <p:cNvSpPr txBox="1"/>
            <p:nvPr/>
          </p:nvSpPr>
          <p:spPr>
            <a:xfrm>
              <a:off x="6677025" y="5781675"/>
              <a:ext cx="933450" cy="369332"/>
            </a:xfrm>
            <a:prstGeom prst="rect">
              <a:avLst/>
            </a:prstGeom>
            <a:noFill/>
          </p:spPr>
          <p:txBody>
            <a:bodyPr wrap="square" rtlCol="0">
              <a:spAutoFit/>
            </a:bodyPr>
            <a:lstStyle/>
            <a:p>
              <a:pPr algn="ctr"/>
              <a:r>
                <a:rPr kumimoji="1" lang="en-US" altLang="ja-JP" dirty="0" smtClean="0">
                  <a:cs typeface="Times New Roman" pitchFamily="18" charset="0"/>
                </a:rPr>
                <a:t>1985</a:t>
              </a:r>
              <a:endParaRPr kumimoji="1" lang="ja-JP" altLang="en-US" dirty="0">
                <a:cs typeface="Times New Roman" pitchFamily="18" charset="0"/>
              </a:endParaRPr>
            </a:p>
          </p:txBody>
        </p:sp>
        <p:sp>
          <p:nvSpPr>
            <p:cNvPr id="22" name="テキスト ボックス 21"/>
            <p:cNvSpPr txBox="1"/>
            <p:nvPr/>
          </p:nvSpPr>
          <p:spPr>
            <a:xfrm>
              <a:off x="8143875" y="5772150"/>
              <a:ext cx="933450" cy="369332"/>
            </a:xfrm>
            <a:prstGeom prst="rect">
              <a:avLst/>
            </a:prstGeom>
            <a:noFill/>
          </p:spPr>
          <p:txBody>
            <a:bodyPr wrap="square" rtlCol="0">
              <a:spAutoFit/>
            </a:bodyPr>
            <a:lstStyle/>
            <a:p>
              <a:pPr algn="ctr"/>
              <a:r>
                <a:rPr kumimoji="1" lang="en-US" altLang="ja-JP" dirty="0" smtClean="0">
                  <a:cs typeface="Times New Roman" pitchFamily="18" charset="0"/>
                </a:rPr>
                <a:t>1990</a:t>
              </a:r>
              <a:endParaRPr kumimoji="1" lang="ja-JP" altLang="en-US" dirty="0">
                <a:cs typeface="Times New Roman" pitchFamily="18" charset="0"/>
              </a:endParaRPr>
            </a:p>
          </p:txBody>
        </p:sp>
        <p:sp>
          <p:nvSpPr>
            <p:cNvPr id="23" name="テキスト ボックス 22"/>
            <p:cNvSpPr txBox="1"/>
            <p:nvPr/>
          </p:nvSpPr>
          <p:spPr>
            <a:xfrm>
              <a:off x="141860" y="5553075"/>
              <a:ext cx="609600" cy="369332"/>
            </a:xfrm>
            <a:prstGeom prst="rect">
              <a:avLst/>
            </a:prstGeom>
            <a:noFill/>
          </p:spPr>
          <p:txBody>
            <a:bodyPr wrap="square" rtlCol="0">
              <a:spAutoFit/>
            </a:bodyPr>
            <a:lstStyle/>
            <a:p>
              <a:pPr algn="r"/>
              <a:r>
                <a:rPr kumimoji="1" lang="en-US" altLang="ja-JP" dirty="0" smtClean="0">
                  <a:cs typeface="Times New Roman" pitchFamily="18" charset="0"/>
                </a:rPr>
                <a:t>20</a:t>
              </a:r>
              <a:endParaRPr kumimoji="1" lang="ja-JP" altLang="en-US" dirty="0">
                <a:cs typeface="Times New Roman" pitchFamily="18" charset="0"/>
              </a:endParaRPr>
            </a:p>
          </p:txBody>
        </p:sp>
        <p:sp>
          <p:nvSpPr>
            <p:cNvPr id="24" name="テキスト ボックス 23"/>
            <p:cNvSpPr txBox="1"/>
            <p:nvPr/>
          </p:nvSpPr>
          <p:spPr>
            <a:xfrm>
              <a:off x="141860" y="5219700"/>
              <a:ext cx="609600" cy="369332"/>
            </a:xfrm>
            <a:prstGeom prst="rect">
              <a:avLst/>
            </a:prstGeom>
            <a:noFill/>
          </p:spPr>
          <p:txBody>
            <a:bodyPr wrap="square" rtlCol="0">
              <a:spAutoFit/>
            </a:bodyPr>
            <a:lstStyle/>
            <a:p>
              <a:pPr algn="r"/>
              <a:r>
                <a:rPr kumimoji="1" lang="en-US" altLang="ja-JP" dirty="0" smtClean="0">
                  <a:cs typeface="Times New Roman" pitchFamily="18" charset="0"/>
                </a:rPr>
                <a:t>30</a:t>
              </a:r>
              <a:endParaRPr kumimoji="1" lang="ja-JP" altLang="en-US" dirty="0">
                <a:cs typeface="Times New Roman" pitchFamily="18" charset="0"/>
              </a:endParaRPr>
            </a:p>
          </p:txBody>
        </p:sp>
        <p:sp>
          <p:nvSpPr>
            <p:cNvPr id="25" name="テキスト ボックス 24"/>
            <p:cNvSpPr txBox="1"/>
            <p:nvPr/>
          </p:nvSpPr>
          <p:spPr>
            <a:xfrm>
              <a:off x="151385" y="4886325"/>
              <a:ext cx="609600" cy="369332"/>
            </a:xfrm>
            <a:prstGeom prst="rect">
              <a:avLst/>
            </a:prstGeom>
            <a:noFill/>
          </p:spPr>
          <p:txBody>
            <a:bodyPr wrap="square" rtlCol="0">
              <a:spAutoFit/>
            </a:bodyPr>
            <a:lstStyle/>
            <a:p>
              <a:pPr algn="r"/>
              <a:r>
                <a:rPr lang="en-US" altLang="ja-JP" dirty="0" smtClean="0">
                  <a:cs typeface="Times New Roman" pitchFamily="18" charset="0"/>
                </a:rPr>
                <a:t>4</a:t>
              </a:r>
              <a:r>
                <a:rPr kumimoji="1" lang="en-US" altLang="ja-JP" dirty="0" smtClean="0">
                  <a:cs typeface="Times New Roman" pitchFamily="18" charset="0"/>
                </a:rPr>
                <a:t>0</a:t>
              </a:r>
              <a:endParaRPr kumimoji="1" lang="ja-JP" altLang="en-US" dirty="0">
                <a:cs typeface="Times New Roman" pitchFamily="18" charset="0"/>
              </a:endParaRPr>
            </a:p>
          </p:txBody>
        </p:sp>
        <p:sp>
          <p:nvSpPr>
            <p:cNvPr id="26" name="テキスト ボックス 25"/>
            <p:cNvSpPr txBox="1"/>
            <p:nvPr/>
          </p:nvSpPr>
          <p:spPr>
            <a:xfrm>
              <a:off x="141860" y="4562475"/>
              <a:ext cx="609600" cy="369332"/>
            </a:xfrm>
            <a:prstGeom prst="rect">
              <a:avLst/>
            </a:prstGeom>
            <a:noFill/>
          </p:spPr>
          <p:txBody>
            <a:bodyPr wrap="square" rtlCol="0">
              <a:spAutoFit/>
            </a:bodyPr>
            <a:lstStyle/>
            <a:p>
              <a:pPr algn="r"/>
              <a:r>
                <a:rPr lang="en-US" altLang="ja-JP" dirty="0" smtClean="0">
                  <a:cs typeface="Times New Roman" pitchFamily="18" charset="0"/>
                </a:rPr>
                <a:t>5</a:t>
              </a:r>
              <a:r>
                <a:rPr kumimoji="1" lang="en-US" altLang="ja-JP" dirty="0" smtClean="0">
                  <a:cs typeface="Times New Roman" pitchFamily="18" charset="0"/>
                </a:rPr>
                <a:t>0</a:t>
              </a:r>
              <a:endParaRPr kumimoji="1" lang="ja-JP" altLang="en-US" dirty="0">
                <a:cs typeface="Times New Roman" pitchFamily="18" charset="0"/>
              </a:endParaRPr>
            </a:p>
          </p:txBody>
        </p:sp>
        <p:sp>
          <p:nvSpPr>
            <p:cNvPr id="27" name="テキスト ボックス 26"/>
            <p:cNvSpPr txBox="1"/>
            <p:nvPr/>
          </p:nvSpPr>
          <p:spPr>
            <a:xfrm>
              <a:off x="141860" y="4248150"/>
              <a:ext cx="609600" cy="369332"/>
            </a:xfrm>
            <a:prstGeom prst="rect">
              <a:avLst/>
            </a:prstGeom>
            <a:noFill/>
          </p:spPr>
          <p:txBody>
            <a:bodyPr wrap="square" rtlCol="0">
              <a:spAutoFit/>
            </a:bodyPr>
            <a:lstStyle/>
            <a:p>
              <a:pPr algn="r"/>
              <a:r>
                <a:rPr lang="en-US" altLang="ja-JP" dirty="0" smtClean="0">
                  <a:cs typeface="Times New Roman" pitchFamily="18" charset="0"/>
                </a:rPr>
                <a:t>6</a:t>
              </a:r>
              <a:r>
                <a:rPr kumimoji="1" lang="en-US" altLang="ja-JP" dirty="0" smtClean="0">
                  <a:cs typeface="Times New Roman" pitchFamily="18" charset="0"/>
                </a:rPr>
                <a:t>0</a:t>
              </a:r>
              <a:endParaRPr kumimoji="1" lang="ja-JP" altLang="en-US" dirty="0">
                <a:cs typeface="Times New Roman" pitchFamily="18" charset="0"/>
              </a:endParaRPr>
            </a:p>
          </p:txBody>
        </p:sp>
        <p:sp>
          <p:nvSpPr>
            <p:cNvPr id="28" name="テキスト ボックス 27"/>
            <p:cNvSpPr txBox="1"/>
            <p:nvPr/>
          </p:nvSpPr>
          <p:spPr>
            <a:xfrm rot="16200000">
              <a:off x="-687885" y="4857751"/>
              <a:ext cx="1838325" cy="369332"/>
            </a:xfrm>
            <a:prstGeom prst="rect">
              <a:avLst/>
            </a:prstGeom>
            <a:noFill/>
          </p:spPr>
          <p:txBody>
            <a:bodyPr wrap="square" rtlCol="0">
              <a:spAutoFit/>
            </a:bodyPr>
            <a:lstStyle/>
            <a:p>
              <a:pPr algn="ctr"/>
              <a:r>
                <a:rPr kumimoji="1" lang="en-US" altLang="ja-JP" dirty="0" smtClean="0">
                  <a:cs typeface="Times New Roman" pitchFamily="18" charset="0"/>
                </a:rPr>
                <a:t>Altitude (km)</a:t>
              </a:r>
              <a:endParaRPr kumimoji="1" lang="ja-JP" altLang="en-US" dirty="0">
                <a:cs typeface="Times New Roman" pitchFamily="18" charset="0"/>
              </a:endParaRPr>
            </a:p>
          </p:txBody>
        </p:sp>
      </p:grpSp>
      <p:sp>
        <p:nvSpPr>
          <p:cNvPr id="36" name="スライド番号プレースホルダ 35"/>
          <p:cNvSpPr>
            <a:spLocks noGrp="1"/>
          </p:cNvSpPr>
          <p:nvPr>
            <p:ph type="sldNum" sz="quarter" idx="12"/>
          </p:nvPr>
        </p:nvSpPr>
        <p:spPr/>
        <p:txBody>
          <a:bodyPr/>
          <a:lstStyle/>
          <a:p>
            <a:fld id="{9163F299-54B5-4040-A42A-C2311B63FC6C}" type="slidenum">
              <a:rPr kumimoji="1" lang="ja-JP" altLang="en-US" smtClean="0"/>
              <a:pPr/>
              <a:t>41</a:t>
            </a:fld>
            <a:endParaRPr kumimoji="1" lang="ja-JP" altLang="en-US"/>
          </a:p>
        </p:txBody>
      </p:sp>
      <p:sp>
        <p:nvSpPr>
          <p:cNvPr id="30" name="正方形/長方形 29"/>
          <p:cNvSpPr/>
          <p:nvPr/>
        </p:nvSpPr>
        <p:spPr>
          <a:xfrm>
            <a:off x="2467992" y="1007163"/>
            <a:ext cx="4154748" cy="461665"/>
          </a:xfrm>
          <a:prstGeom prst="rect">
            <a:avLst/>
          </a:prstGeom>
        </p:spPr>
        <p:txBody>
          <a:bodyPr wrap="square">
            <a:spAutoFit/>
          </a:bodyPr>
          <a:lstStyle/>
          <a:p>
            <a:pPr algn="ctr"/>
            <a:r>
              <a:rPr lang="en-US" altLang="ja-JP" sz="2400" dirty="0" smtClean="0">
                <a:cs typeface="Times New Roman" pitchFamily="18" charset="0"/>
              </a:rPr>
              <a:t>Quasi Biennial Oscillation (QBO)</a:t>
            </a:r>
            <a:endParaRPr lang="ja-JP" altLang="en-US" sz="2400" dirty="0">
              <a:cs typeface="Times New Roman" pitchFamily="18" charset="0"/>
            </a:endParaRPr>
          </a:p>
        </p:txBody>
      </p:sp>
      <p:pic>
        <p:nvPicPr>
          <p:cNvPr id="47106" name="Picture 2" descr="ファイル:The Earth seen from Apollo 17.jpg"/>
          <p:cNvPicPr>
            <a:picLocks noChangeAspect="1" noChangeArrowheads="1"/>
          </p:cNvPicPr>
          <p:nvPr/>
        </p:nvPicPr>
        <p:blipFill>
          <a:blip r:embed="rId4" cstate="print"/>
          <a:srcRect/>
          <a:stretch>
            <a:fillRect/>
          </a:stretch>
        </p:blipFill>
        <p:spPr bwMode="auto">
          <a:xfrm>
            <a:off x="290978" y="279394"/>
            <a:ext cx="1120796" cy="1120796"/>
          </a:xfrm>
          <a:prstGeom prst="rect">
            <a:avLst/>
          </a:prstGeom>
          <a:noFill/>
        </p:spPr>
      </p:pic>
      <p:sp>
        <p:nvSpPr>
          <p:cNvPr id="40" name="テキスト ボックス 39"/>
          <p:cNvSpPr txBox="1"/>
          <p:nvPr/>
        </p:nvSpPr>
        <p:spPr>
          <a:xfrm>
            <a:off x="124288" y="1748901"/>
            <a:ext cx="3275860" cy="369332"/>
          </a:xfrm>
          <a:prstGeom prst="rect">
            <a:avLst/>
          </a:prstGeom>
          <a:noFill/>
          <a:ln>
            <a:solidFill>
              <a:srgbClr val="FF0000"/>
            </a:solidFill>
          </a:ln>
        </p:spPr>
        <p:txBody>
          <a:bodyPr wrap="square" rtlCol="0">
            <a:spAutoFit/>
          </a:bodyPr>
          <a:lstStyle/>
          <a:p>
            <a:pPr algn="ctr"/>
            <a:r>
              <a:rPr lang="ja-JP" altLang="en-US" dirty="0" smtClean="0"/>
              <a:t>赤道域成層圏の東西風速変化</a:t>
            </a:r>
            <a:endParaRPr kumimoji="1" lang="ja-JP" altLang="en-US" dirty="0"/>
          </a:p>
        </p:txBody>
      </p:sp>
      <p:sp>
        <p:nvSpPr>
          <p:cNvPr id="41" name="テキスト ボックス 40"/>
          <p:cNvSpPr txBox="1"/>
          <p:nvPr/>
        </p:nvSpPr>
        <p:spPr>
          <a:xfrm>
            <a:off x="595451" y="5314025"/>
            <a:ext cx="8025414" cy="1200329"/>
          </a:xfrm>
          <a:prstGeom prst="rect">
            <a:avLst/>
          </a:prstGeom>
          <a:noFill/>
        </p:spPr>
        <p:txBody>
          <a:bodyPr wrap="square" rtlCol="0">
            <a:spAutoFit/>
          </a:bodyPr>
          <a:lstStyle/>
          <a:p>
            <a:r>
              <a:rPr kumimoji="1" lang="ja-JP" altLang="en-US" dirty="0" smtClean="0"/>
              <a:t>・およそ</a:t>
            </a:r>
            <a:r>
              <a:rPr lang="en-US" altLang="ja-JP" dirty="0" smtClean="0"/>
              <a:t>2</a:t>
            </a:r>
            <a:r>
              <a:rPr lang="ja-JP" altLang="en-US" dirty="0" smtClean="0"/>
              <a:t>年</a:t>
            </a:r>
            <a:r>
              <a:rPr lang="en-US" altLang="ja-JP" dirty="0" smtClean="0"/>
              <a:t>(26</a:t>
            </a:r>
            <a:r>
              <a:rPr lang="ja-JP" altLang="en-US" dirty="0" smtClean="0"/>
              <a:t>カ月</a:t>
            </a:r>
            <a:r>
              <a:rPr lang="en-US" altLang="ja-JP" dirty="0" smtClean="0"/>
              <a:t>)</a:t>
            </a:r>
            <a:r>
              <a:rPr kumimoji="1" lang="ja-JP" altLang="en-US" dirty="0" smtClean="0"/>
              <a:t>で東風・西風が周期的に入れ替わる現象</a:t>
            </a:r>
            <a:endParaRPr kumimoji="1" lang="en-US" altLang="ja-JP" dirty="0" smtClean="0"/>
          </a:p>
          <a:p>
            <a:r>
              <a:rPr lang="ja-JP" altLang="en-US" dirty="0" smtClean="0"/>
              <a:t>　南北対称・緯度幅約</a:t>
            </a:r>
            <a:r>
              <a:rPr lang="en-US" altLang="ja-JP" dirty="0" smtClean="0"/>
              <a:t>20°</a:t>
            </a:r>
            <a:r>
              <a:rPr lang="ja-JP" altLang="en-US" dirty="0" smtClean="0"/>
              <a:t>の広がりを持つ</a:t>
            </a:r>
            <a:endParaRPr kumimoji="1" lang="en-US" altLang="ja-JP" dirty="0" smtClean="0"/>
          </a:p>
          <a:p>
            <a:r>
              <a:rPr lang="ja-JP" altLang="en-US" dirty="0" smtClean="0"/>
              <a:t>・極渦の強度に影響</a:t>
            </a:r>
            <a:endParaRPr lang="en-US" altLang="ja-JP" dirty="0" smtClean="0"/>
          </a:p>
          <a:p>
            <a:r>
              <a:rPr kumimoji="1" lang="ja-JP" altLang="en-US" dirty="0" smtClean="0"/>
              <a:t>・対流圏気象現象の変動に関与 </a:t>
            </a:r>
            <a:r>
              <a:rPr kumimoji="1" lang="en-US" altLang="ja-JP" dirty="0" smtClean="0"/>
              <a:t>(ex. </a:t>
            </a:r>
            <a:r>
              <a:rPr kumimoji="1" lang="ja-JP" altLang="en-US" dirty="0" smtClean="0"/>
              <a:t>エルニーニョ・ラニーニャの終息</a:t>
            </a:r>
            <a:r>
              <a:rPr kumimoji="1" lang="en-US" altLang="ja-JP" dirty="0" smtClean="0"/>
              <a:t>)</a:t>
            </a:r>
            <a:endParaRPr kumimoji="1" lang="ja-JP" alt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5"/>
          <p:cNvSpPr>
            <a:spLocks noGrp="1"/>
          </p:cNvSpPr>
          <p:nvPr>
            <p:ph idx="1"/>
          </p:nvPr>
        </p:nvSpPr>
        <p:spPr>
          <a:xfrm>
            <a:off x="457200" y="1009650"/>
            <a:ext cx="8229600" cy="5116513"/>
          </a:xfrm>
        </p:spPr>
        <p:txBody>
          <a:bodyPr/>
          <a:lstStyle/>
          <a:p>
            <a:r>
              <a:rPr lang="ja-JP" altLang="en-US" sz="2400" dirty="0" smtClean="0"/>
              <a:t>東西風速の速い時期、遅い時期変化に伴って雲頂高度で</a:t>
            </a:r>
            <a:r>
              <a:rPr lang="en-US" altLang="ja-JP" sz="2400" dirty="0" smtClean="0"/>
              <a:t/>
            </a:r>
            <a:br>
              <a:rPr lang="en-US" altLang="ja-JP" sz="2400" dirty="0" smtClean="0"/>
            </a:br>
            <a:r>
              <a:rPr lang="ja-JP" altLang="en-US" sz="2400" dirty="0" smtClean="0"/>
              <a:t>見られる大気波動の種類が異なる</a:t>
            </a:r>
            <a:r>
              <a:rPr lang="en-US" altLang="ja-JP" sz="2400" dirty="0" smtClean="0"/>
              <a:t/>
            </a:r>
            <a:br>
              <a:rPr lang="en-US" altLang="ja-JP" sz="2400" dirty="0" smtClean="0"/>
            </a:br>
            <a:r>
              <a:rPr lang="ja-JP" altLang="en-US" sz="2400" dirty="0" smtClean="0"/>
              <a:t>　　</a:t>
            </a:r>
            <a:r>
              <a:rPr lang="en-US" altLang="ja-JP" sz="2400" dirty="0" smtClean="0"/>
              <a:t>- </a:t>
            </a:r>
            <a:r>
              <a:rPr lang="en-US" altLang="ja-JP" sz="2400" dirty="0" smtClean="0">
                <a:solidFill>
                  <a:srgbClr val="FF0000"/>
                </a:solidFill>
              </a:rPr>
              <a:t>Fast season</a:t>
            </a:r>
            <a:r>
              <a:rPr lang="ja-JP" altLang="en-US" sz="2400" dirty="0" smtClean="0"/>
              <a:t>：</a:t>
            </a:r>
            <a:r>
              <a:rPr lang="en-US" altLang="ja-JP" sz="2400" dirty="0" err="1" smtClean="0"/>
              <a:t>Rossby</a:t>
            </a:r>
            <a:r>
              <a:rPr lang="ja-JP" altLang="en-US" sz="2400" dirty="0" smtClean="0"/>
              <a:t>波的</a:t>
            </a:r>
            <a:r>
              <a:rPr lang="en-US" altLang="ja-JP" sz="2400" dirty="0" smtClean="0"/>
              <a:t/>
            </a:r>
            <a:br>
              <a:rPr lang="en-US" altLang="ja-JP" sz="2400" dirty="0" smtClean="0"/>
            </a:br>
            <a:r>
              <a:rPr lang="ja-JP" altLang="en-US" sz="2400" dirty="0" smtClean="0"/>
              <a:t>　　</a:t>
            </a:r>
            <a:r>
              <a:rPr lang="en-US" altLang="ja-JP" sz="2400" dirty="0" smtClean="0"/>
              <a:t>- </a:t>
            </a:r>
            <a:r>
              <a:rPr lang="en-US" altLang="ja-JP" sz="2400" dirty="0" smtClean="0">
                <a:solidFill>
                  <a:srgbClr val="00B0F0"/>
                </a:solidFill>
              </a:rPr>
              <a:t>Slow season</a:t>
            </a:r>
            <a:r>
              <a:rPr lang="ja-JP" altLang="en-US" sz="2400" dirty="0" smtClean="0"/>
              <a:t>：</a:t>
            </a:r>
            <a:r>
              <a:rPr lang="en-US" altLang="ja-JP" sz="2400" dirty="0" smtClean="0"/>
              <a:t>Kelvin</a:t>
            </a:r>
            <a:r>
              <a:rPr lang="ja-JP" altLang="en-US" sz="2400" dirty="0" smtClean="0"/>
              <a:t>波的</a:t>
            </a:r>
            <a:r>
              <a:rPr lang="en-US" altLang="ja-JP" sz="2400" dirty="0" smtClean="0"/>
              <a:t/>
            </a:r>
            <a:br>
              <a:rPr lang="en-US" altLang="ja-JP" sz="2400" dirty="0" smtClean="0"/>
            </a:br>
            <a:endParaRPr lang="en-US" altLang="ja-JP" sz="2400" dirty="0" smtClean="0"/>
          </a:p>
          <a:p>
            <a:r>
              <a:rPr lang="ja-JP" altLang="en-US" sz="2400" dirty="0" smtClean="0"/>
              <a:t>背景風速の鉛直分布の変化に伴い鉛直伝搬可能な</a:t>
            </a:r>
            <a:r>
              <a:rPr lang="en-US" altLang="ja-JP" sz="2400" dirty="0" smtClean="0"/>
              <a:t/>
            </a:r>
            <a:br>
              <a:rPr lang="en-US" altLang="ja-JP" sz="2400" dirty="0" smtClean="0"/>
            </a:br>
            <a:r>
              <a:rPr lang="ja-JP" altLang="en-US" sz="2400" dirty="0" smtClean="0"/>
              <a:t>波の種類が選択される</a:t>
            </a:r>
            <a:r>
              <a:rPr lang="en-US" altLang="ja-JP" sz="2400" dirty="0" smtClean="0"/>
              <a:t/>
            </a:r>
            <a:br>
              <a:rPr lang="en-US" altLang="ja-JP" sz="2400" dirty="0" smtClean="0"/>
            </a:br>
            <a:endParaRPr kumimoji="1" lang="en-US" altLang="ja-JP" sz="2400" dirty="0" smtClean="0"/>
          </a:p>
          <a:p>
            <a:r>
              <a:rPr kumimoji="1" lang="ja-JP" altLang="en-US" sz="2400" dirty="0" smtClean="0"/>
              <a:t>この波の選択性が風速変動に寄与しているかは不明</a:t>
            </a:r>
            <a:endParaRPr kumimoji="1" lang="en-US" altLang="ja-JP" sz="2400" dirty="0" smtClean="0"/>
          </a:p>
        </p:txBody>
      </p:sp>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42</a:t>
            </a:fld>
            <a:endParaRPr kumimoji="1" lang="ja-JP" altLang="en-US"/>
          </a:p>
        </p:txBody>
      </p:sp>
      <p:sp>
        <p:nvSpPr>
          <p:cNvPr id="4" name="テキスト ボックス 3"/>
          <p:cNvSpPr txBox="1"/>
          <p:nvPr/>
        </p:nvSpPr>
        <p:spPr>
          <a:xfrm>
            <a:off x="2379132" y="203199"/>
            <a:ext cx="4360334" cy="646331"/>
          </a:xfrm>
          <a:prstGeom prst="rect">
            <a:avLst/>
          </a:prstGeom>
          <a:noFill/>
        </p:spPr>
        <p:txBody>
          <a:bodyPr wrap="square" rtlCol="0">
            <a:spAutoFit/>
          </a:bodyPr>
          <a:lstStyle/>
          <a:p>
            <a:pPr algn="ctr"/>
            <a:r>
              <a:rPr lang="en-US" altLang="ja-JP" sz="3600" dirty="0" smtClean="0"/>
              <a:t>4</a:t>
            </a:r>
            <a:r>
              <a:rPr lang="ja-JP" altLang="en-US" sz="3600" dirty="0" smtClean="0"/>
              <a:t>章</a:t>
            </a:r>
            <a:r>
              <a:rPr kumimoji="1" lang="ja-JP" altLang="en-US" sz="3600" dirty="0" smtClean="0"/>
              <a:t>のまとめ</a:t>
            </a:r>
            <a:endParaRPr kumimoji="1" lang="ja-JP" altLang="en-US" sz="3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work\Tasks\Presentations\STP\20110922_Hongo\jpg\U.bmp"/>
          <p:cNvPicPr>
            <a:picLocks noChangeAspect="1" noChangeArrowheads="1"/>
          </p:cNvPicPr>
          <p:nvPr/>
        </p:nvPicPr>
        <p:blipFill>
          <a:blip r:embed="rId2" cstate="print"/>
          <a:srcRect l="7023" b="4734"/>
          <a:stretch>
            <a:fillRect/>
          </a:stretch>
        </p:blipFill>
        <p:spPr bwMode="auto">
          <a:xfrm>
            <a:off x="5105400" y="1036757"/>
            <a:ext cx="3401763" cy="2439868"/>
          </a:xfrm>
          <a:prstGeom prst="rect">
            <a:avLst/>
          </a:prstGeom>
          <a:noFill/>
        </p:spPr>
      </p:pic>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43</a:t>
            </a:fld>
            <a:endParaRPr kumimoji="1" lang="ja-JP" altLang="en-US" dirty="0"/>
          </a:p>
        </p:txBody>
      </p:sp>
      <p:sp>
        <p:nvSpPr>
          <p:cNvPr id="3" name="テキスト ボックス 2"/>
          <p:cNvSpPr txBox="1"/>
          <p:nvPr/>
        </p:nvSpPr>
        <p:spPr>
          <a:xfrm>
            <a:off x="313765" y="179294"/>
            <a:ext cx="5719482" cy="523220"/>
          </a:xfrm>
          <a:prstGeom prst="rect">
            <a:avLst/>
          </a:prstGeom>
          <a:noFill/>
        </p:spPr>
        <p:txBody>
          <a:bodyPr wrap="square" rtlCol="0">
            <a:spAutoFit/>
          </a:bodyPr>
          <a:lstStyle/>
          <a:p>
            <a:r>
              <a:rPr kumimoji="1" lang="ja-JP" altLang="en-US" sz="2800" dirty="0" smtClean="0"/>
              <a:t>風速振動再現の試み</a:t>
            </a:r>
            <a:endParaRPr kumimoji="1" lang="ja-JP" altLang="en-US" sz="2800" dirty="0"/>
          </a:p>
        </p:txBody>
      </p:sp>
      <p:cxnSp>
        <p:nvCxnSpPr>
          <p:cNvPr id="10" name="直線矢印コネクタ 9"/>
          <p:cNvCxnSpPr/>
          <p:nvPr/>
        </p:nvCxnSpPr>
        <p:spPr>
          <a:xfrm>
            <a:off x="3582065" y="2411448"/>
            <a:ext cx="851269" cy="1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283201" y="669924"/>
            <a:ext cx="3014132" cy="369332"/>
          </a:xfrm>
          <a:prstGeom prst="rect">
            <a:avLst/>
          </a:prstGeom>
          <a:noFill/>
        </p:spPr>
        <p:txBody>
          <a:bodyPr wrap="square" rtlCol="0">
            <a:spAutoFit/>
          </a:bodyPr>
          <a:lstStyle/>
          <a:p>
            <a:pPr algn="ctr"/>
            <a:r>
              <a:rPr kumimoji="1" lang="ja-JP" altLang="en-US" dirty="0" smtClean="0"/>
              <a:t>定常状態へ落ち着く</a:t>
            </a:r>
            <a:r>
              <a:rPr kumimoji="1" lang="en-US" altLang="ja-JP" dirty="0" smtClean="0"/>
              <a:t>(</a:t>
            </a:r>
            <a:r>
              <a:rPr kumimoji="1" lang="ja-JP" altLang="en-US" dirty="0" smtClean="0"/>
              <a:t>失敗</a:t>
            </a:r>
            <a:r>
              <a:rPr kumimoji="1" lang="en-US" altLang="ja-JP" dirty="0" smtClean="0"/>
              <a:t>)</a:t>
            </a:r>
            <a:endParaRPr kumimoji="1" lang="ja-JP" altLang="en-US" dirty="0"/>
          </a:p>
        </p:txBody>
      </p:sp>
      <p:grpSp>
        <p:nvGrpSpPr>
          <p:cNvPr id="4" name="グループ化 50"/>
          <p:cNvGrpSpPr/>
          <p:nvPr/>
        </p:nvGrpSpPr>
        <p:grpSpPr>
          <a:xfrm>
            <a:off x="491167" y="1042544"/>
            <a:ext cx="3106125" cy="2774390"/>
            <a:chOff x="4361418" y="950837"/>
            <a:chExt cx="3106125" cy="2774390"/>
          </a:xfrm>
        </p:grpSpPr>
        <p:pic>
          <p:nvPicPr>
            <p:cNvPr id="34" name="Picture 14"/>
            <p:cNvPicPr>
              <a:picLocks noChangeAspect="1" noChangeArrowheads="1"/>
            </p:cNvPicPr>
            <p:nvPr/>
          </p:nvPicPr>
          <p:blipFill>
            <a:blip r:embed="rId3" cstate="print"/>
            <a:srcRect l="16466" t="7182" b="16290"/>
            <a:stretch>
              <a:fillRect/>
            </a:stretch>
          </p:blipFill>
          <p:spPr bwMode="auto">
            <a:xfrm>
              <a:off x="5061098" y="1066800"/>
              <a:ext cx="2386973" cy="2186763"/>
            </a:xfrm>
            <a:prstGeom prst="rect">
              <a:avLst/>
            </a:prstGeom>
            <a:noFill/>
            <a:ln w="9525">
              <a:noFill/>
              <a:miter lim="800000"/>
              <a:headEnd/>
              <a:tailEnd/>
            </a:ln>
          </p:spPr>
        </p:pic>
        <p:cxnSp>
          <p:nvCxnSpPr>
            <p:cNvPr id="35" name="直線矢印コネクタ 34"/>
            <p:cNvCxnSpPr/>
            <p:nvPr/>
          </p:nvCxnSpPr>
          <p:spPr>
            <a:xfrm flipH="1" flipV="1">
              <a:off x="5571461" y="2137144"/>
              <a:ext cx="7013" cy="104420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6831541" y="2094613"/>
              <a:ext cx="5194" cy="107827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rot="16200000">
              <a:off x="3878232" y="1961221"/>
              <a:ext cx="1304925" cy="338554"/>
            </a:xfrm>
            <a:prstGeom prst="rect">
              <a:avLst/>
            </a:prstGeom>
            <a:noFill/>
          </p:spPr>
          <p:txBody>
            <a:bodyPr wrap="square" rtlCol="0">
              <a:spAutoFit/>
            </a:bodyPr>
            <a:lstStyle/>
            <a:p>
              <a:pPr algn="ctr"/>
              <a:r>
                <a:rPr kumimoji="1" lang="en-US" altLang="ja-JP" sz="1600" dirty="0" smtClean="0"/>
                <a:t>Height</a:t>
              </a:r>
              <a:r>
                <a:rPr kumimoji="1" lang="ja-JP" altLang="en-US" sz="1600" dirty="0" smtClean="0"/>
                <a:t> </a:t>
              </a:r>
              <a:r>
                <a:rPr kumimoji="1" lang="en-US" altLang="ja-JP" sz="1600" dirty="0" smtClean="0"/>
                <a:t>(km)</a:t>
              </a:r>
              <a:endParaRPr kumimoji="1" lang="ja-JP" altLang="en-US" sz="1600" dirty="0"/>
            </a:p>
          </p:txBody>
        </p:sp>
        <p:grpSp>
          <p:nvGrpSpPr>
            <p:cNvPr id="5" name="グループ化 37"/>
            <p:cNvGrpSpPr/>
            <p:nvPr/>
          </p:nvGrpSpPr>
          <p:grpSpPr>
            <a:xfrm>
              <a:off x="4553069" y="950837"/>
              <a:ext cx="585339" cy="2390200"/>
              <a:chOff x="331938" y="706289"/>
              <a:chExt cx="585339" cy="2390200"/>
            </a:xfrm>
          </p:grpSpPr>
          <p:sp>
            <p:nvSpPr>
              <p:cNvPr id="39" name="テキスト ボックス 38"/>
              <p:cNvSpPr txBox="1"/>
              <p:nvPr/>
            </p:nvSpPr>
            <p:spPr>
              <a:xfrm>
                <a:off x="375071" y="1735706"/>
                <a:ext cx="527828" cy="338554"/>
              </a:xfrm>
              <a:prstGeom prst="rect">
                <a:avLst/>
              </a:prstGeom>
              <a:noFill/>
            </p:spPr>
            <p:txBody>
              <a:bodyPr wrap="square" rtlCol="0">
                <a:spAutoFit/>
              </a:bodyPr>
              <a:lstStyle/>
              <a:p>
                <a:pPr algn="r"/>
                <a:r>
                  <a:rPr kumimoji="1" lang="en-US" altLang="ja-JP" sz="1600" dirty="0" smtClean="0"/>
                  <a:t>70 </a:t>
                </a:r>
              </a:p>
            </p:txBody>
          </p:sp>
          <p:sp>
            <p:nvSpPr>
              <p:cNvPr id="40" name="テキスト ボックス 39"/>
              <p:cNvSpPr txBox="1"/>
              <p:nvPr/>
            </p:nvSpPr>
            <p:spPr>
              <a:xfrm>
                <a:off x="375070" y="2243228"/>
                <a:ext cx="529078" cy="338554"/>
              </a:xfrm>
              <a:prstGeom prst="rect">
                <a:avLst/>
              </a:prstGeom>
              <a:noFill/>
            </p:spPr>
            <p:txBody>
              <a:bodyPr wrap="square" rtlCol="0">
                <a:spAutoFit/>
              </a:bodyPr>
              <a:lstStyle/>
              <a:p>
                <a:pPr algn="r"/>
                <a:r>
                  <a:rPr kumimoji="1" lang="en-US" altLang="ja-JP" sz="1600" dirty="0" smtClean="0"/>
                  <a:t>65  </a:t>
                </a:r>
              </a:p>
            </p:txBody>
          </p:sp>
          <p:sp>
            <p:nvSpPr>
              <p:cNvPr id="41" name="テキスト ボックス 40"/>
              <p:cNvSpPr txBox="1"/>
              <p:nvPr/>
            </p:nvSpPr>
            <p:spPr>
              <a:xfrm>
                <a:off x="331938" y="1206798"/>
                <a:ext cx="572471" cy="338554"/>
              </a:xfrm>
              <a:prstGeom prst="rect">
                <a:avLst/>
              </a:prstGeom>
              <a:noFill/>
            </p:spPr>
            <p:txBody>
              <a:bodyPr wrap="square" rtlCol="0">
                <a:spAutoFit/>
              </a:bodyPr>
              <a:lstStyle/>
              <a:p>
                <a:pPr algn="r"/>
                <a:r>
                  <a:rPr kumimoji="1" lang="en-US" altLang="ja-JP" sz="1600" dirty="0" smtClean="0"/>
                  <a:t>75 </a:t>
                </a:r>
              </a:p>
            </p:txBody>
          </p:sp>
          <p:sp>
            <p:nvSpPr>
              <p:cNvPr id="42" name="テキスト ボックス 41"/>
              <p:cNvSpPr txBox="1"/>
              <p:nvPr/>
            </p:nvSpPr>
            <p:spPr>
              <a:xfrm>
                <a:off x="363571" y="2757935"/>
                <a:ext cx="529078" cy="338554"/>
              </a:xfrm>
              <a:prstGeom prst="rect">
                <a:avLst/>
              </a:prstGeom>
              <a:noFill/>
            </p:spPr>
            <p:txBody>
              <a:bodyPr wrap="square" rtlCol="0">
                <a:spAutoFit/>
              </a:bodyPr>
              <a:lstStyle/>
              <a:p>
                <a:pPr algn="r"/>
                <a:r>
                  <a:rPr kumimoji="1" lang="en-US" altLang="ja-JP" sz="1600" dirty="0" smtClean="0"/>
                  <a:t>60  </a:t>
                </a:r>
              </a:p>
            </p:txBody>
          </p:sp>
          <p:sp>
            <p:nvSpPr>
              <p:cNvPr id="43" name="テキスト ボックス 42"/>
              <p:cNvSpPr txBox="1"/>
              <p:nvPr/>
            </p:nvSpPr>
            <p:spPr>
              <a:xfrm>
                <a:off x="389449" y="706289"/>
                <a:ext cx="527828" cy="338554"/>
              </a:xfrm>
              <a:prstGeom prst="rect">
                <a:avLst/>
              </a:prstGeom>
              <a:noFill/>
            </p:spPr>
            <p:txBody>
              <a:bodyPr wrap="square" rtlCol="0">
                <a:spAutoFit/>
              </a:bodyPr>
              <a:lstStyle/>
              <a:p>
                <a:pPr algn="r"/>
                <a:r>
                  <a:rPr kumimoji="1" lang="en-US" altLang="ja-JP" sz="1600" dirty="0" smtClean="0"/>
                  <a:t>80 </a:t>
                </a:r>
              </a:p>
            </p:txBody>
          </p:sp>
        </p:grpSp>
        <p:sp>
          <p:nvSpPr>
            <p:cNvPr id="44" name="テキスト ボックス 43"/>
            <p:cNvSpPr txBox="1"/>
            <p:nvPr/>
          </p:nvSpPr>
          <p:spPr>
            <a:xfrm>
              <a:off x="4978458" y="3386673"/>
              <a:ext cx="2362200" cy="338554"/>
            </a:xfrm>
            <a:prstGeom prst="rect">
              <a:avLst/>
            </a:prstGeom>
            <a:noFill/>
          </p:spPr>
          <p:txBody>
            <a:bodyPr wrap="square" rtlCol="0">
              <a:spAutoFit/>
            </a:bodyPr>
            <a:lstStyle/>
            <a:p>
              <a:pPr algn="ctr"/>
              <a:r>
                <a:rPr lang="en-US" altLang="ja-JP" sz="1600" dirty="0" smtClean="0"/>
                <a:t>Zonal wind speed (m s</a:t>
              </a:r>
              <a:r>
                <a:rPr lang="en-US" altLang="ja-JP" sz="1600" baseline="30000" dirty="0" smtClean="0"/>
                <a:t>-1</a:t>
              </a:r>
              <a:r>
                <a:rPr lang="en-US" altLang="ja-JP" sz="1600" dirty="0" smtClean="0"/>
                <a:t>)</a:t>
              </a:r>
              <a:endParaRPr kumimoji="1" lang="ja-JP" altLang="en-US" sz="1600" dirty="0"/>
            </a:p>
          </p:txBody>
        </p:sp>
        <p:grpSp>
          <p:nvGrpSpPr>
            <p:cNvPr id="6" name="グループ化 44"/>
            <p:cNvGrpSpPr/>
            <p:nvPr/>
          </p:nvGrpSpPr>
          <p:grpSpPr>
            <a:xfrm>
              <a:off x="5198796" y="3159426"/>
              <a:ext cx="2268747" cy="338554"/>
              <a:chOff x="977665" y="2914878"/>
              <a:chExt cx="2268747" cy="338554"/>
            </a:xfrm>
          </p:grpSpPr>
          <p:sp>
            <p:nvSpPr>
              <p:cNvPr id="46" name="テキスト ボックス 45"/>
              <p:cNvSpPr txBox="1"/>
              <p:nvPr/>
            </p:nvSpPr>
            <p:spPr>
              <a:xfrm>
                <a:off x="1377353" y="2914878"/>
                <a:ext cx="612476" cy="338554"/>
              </a:xfrm>
              <a:prstGeom prst="rect">
                <a:avLst/>
              </a:prstGeom>
              <a:noFill/>
            </p:spPr>
            <p:txBody>
              <a:bodyPr wrap="square" rtlCol="0">
                <a:spAutoFit/>
              </a:bodyPr>
              <a:lstStyle/>
              <a:p>
                <a:pPr algn="ctr"/>
                <a:r>
                  <a:rPr kumimoji="1" lang="en-US" altLang="ja-JP" sz="1600" dirty="0" smtClean="0"/>
                  <a:t>90</a:t>
                </a:r>
                <a:endParaRPr kumimoji="1" lang="ja-JP" altLang="en-US" sz="1600" dirty="0"/>
              </a:p>
            </p:txBody>
          </p:sp>
          <p:sp>
            <p:nvSpPr>
              <p:cNvPr id="47" name="テキスト ボックス 46"/>
              <p:cNvSpPr txBox="1"/>
              <p:nvPr/>
            </p:nvSpPr>
            <p:spPr>
              <a:xfrm>
                <a:off x="2219862" y="2914878"/>
                <a:ext cx="612476" cy="338554"/>
              </a:xfrm>
              <a:prstGeom prst="rect">
                <a:avLst/>
              </a:prstGeom>
              <a:noFill/>
            </p:spPr>
            <p:txBody>
              <a:bodyPr wrap="square" rtlCol="0">
                <a:spAutoFit/>
              </a:bodyPr>
              <a:lstStyle/>
              <a:p>
                <a:pPr algn="ctr"/>
                <a:r>
                  <a:rPr kumimoji="1" lang="en-US" altLang="ja-JP" sz="1600" dirty="0" smtClean="0"/>
                  <a:t>110</a:t>
                </a:r>
                <a:endParaRPr kumimoji="1" lang="ja-JP" altLang="en-US" sz="1600" dirty="0"/>
              </a:p>
            </p:txBody>
          </p:sp>
          <p:sp>
            <p:nvSpPr>
              <p:cNvPr id="48" name="テキスト ボックス 47"/>
              <p:cNvSpPr txBox="1"/>
              <p:nvPr/>
            </p:nvSpPr>
            <p:spPr>
              <a:xfrm>
                <a:off x="977665" y="2914878"/>
                <a:ext cx="612476" cy="338554"/>
              </a:xfrm>
              <a:prstGeom prst="rect">
                <a:avLst/>
              </a:prstGeom>
              <a:noFill/>
            </p:spPr>
            <p:txBody>
              <a:bodyPr wrap="square" rtlCol="0">
                <a:spAutoFit/>
              </a:bodyPr>
              <a:lstStyle/>
              <a:p>
                <a:pPr algn="ctr"/>
                <a:r>
                  <a:rPr kumimoji="1" lang="en-US" altLang="ja-JP" sz="1600" dirty="0" smtClean="0"/>
                  <a:t>80</a:t>
                </a:r>
                <a:endParaRPr kumimoji="1" lang="ja-JP" altLang="en-US" sz="1600" dirty="0"/>
              </a:p>
            </p:txBody>
          </p:sp>
          <p:sp>
            <p:nvSpPr>
              <p:cNvPr id="49" name="テキスト ボックス 48"/>
              <p:cNvSpPr txBox="1"/>
              <p:nvPr/>
            </p:nvSpPr>
            <p:spPr>
              <a:xfrm>
                <a:off x="1779920" y="2914878"/>
                <a:ext cx="612476" cy="338554"/>
              </a:xfrm>
              <a:prstGeom prst="rect">
                <a:avLst/>
              </a:prstGeom>
              <a:noFill/>
            </p:spPr>
            <p:txBody>
              <a:bodyPr wrap="square" rtlCol="0">
                <a:spAutoFit/>
              </a:bodyPr>
              <a:lstStyle/>
              <a:p>
                <a:pPr algn="ctr"/>
                <a:r>
                  <a:rPr kumimoji="1" lang="en-US" altLang="ja-JP" sz="1600" dirty="0" smtClean="0"/>
                  <a:t>100</a:t>
                </a:r>
                <a:endParaRPr kumimoji="1" lang="ja-JP" altLang="en-US" sz="1600" dirty="0"/>
              </a:p>
            </p:txBody>
          </p:sp>
          <p:sp>
            <p:nvSpPr>
              <p:cNvPr id="50" name="テキスト ボックス 49"/>
              <p:cNvSpPr txBox="1"/>
              <p:nvPr/>
            </p:nvSpPr>
            <p:spPr>
              <a:xfrm>
                <a:off x="2633936" y="2914878"/>
                <a:ext cx="612476" cy="338554"/>
              </a:xfrm>
              <a:prstGeom prst="rect">
                <a:avLst/>
              </a:prstGeom>
              <a:noFill/>
            </p:spPr>
            <p:txBody>
              <a:bodyPr wrap="square" rtlCol="0">
                <a:spAutoFit/>
              </a:bodyPr>
              <a:lstStyle/>
              <a:p>
                <a:pPr algn="ctr"/>
                <a:r>
                  <a:rPr kumimoji="1" lang="en-US" altLang="ja-JP" sz="1600" dirty="0" smtClean="0"/>
                  <a:t>120</a:t>
                </a:r>
                <a:endParaRPr kumimoji="1" lang="ja-JP" altLang="en-US" sz="1600" dirty="0"/>
              </a:p>
            </p:txBody>
          </p:sp>
        </p:grpSp>
      </p:grpSp>
      <p:sp>
        <p:nvSpPr>
          <p:cNvPr id="54" name="テキスト ボックス 53"/>
          <p:cNvSpPr txBox="1"/>
          <p:nvPr/>
        </p:nvSpPr>
        <p:spPr>
          <a:xfrm>
            <a:off x="213537" y="4053883"/>
            <a:ext cx="4644213" cy="2308324"/>
          </a:xfrm>
          <a:prstGeom prst="rect">
            <a:avLst/>
          </a:prstGeom>
          <a:noFill/>
        </p:spPr>
        <p:txBody>
          <a:bodyPr wrap="square" rtlCol="0">
            <a:spAutoFit/>
          </a:bodyPr>
          <a:lstStyle/>
          <a:p>
            <a:r>
              <a:rPr kumimoji="1" lang="ja-JP" altLang="en-US" sz="1600" dirty="0" smtClean="0"/>
              <a:t>・</a:t>
            </a:r>
            <a:r>
              <a:rPr kumimoji="1" lang="en-US" altLang="ja-JP" sz="1600" dirty="0" smtClean="0"/>
              <a:t>QBO</a:t>
            </a:r>
            <a:r>
              <a:rPr lang="ja-JP" altLang="en-US" sz="1600" dirty="0" smtClean="0"/>
              <a:t>を再現した</a:t>
            </a:r>
            <a:r>
              <a:rPr kumimoji="1" lang="en-US" altLang="ja-JP" sz="1600" dirty="0" smtClean="0"/>
              <a:t>Plum, 1977 </a:t>
            </a:r>
            <a:r>
              <a:rPr kumimoji="1" lang="ja-JP" altLang="en-US" sz="1600" dirty="0" smtClean="0"/>
              <a:t>に基づく計算</a:t>
            </a:r>
            <a:endParaRPr kumimoji="1" lang="en-US" altLang="ja-JP" sz="1600" dirty="0" smtClean="0"/>
          </a:p>
          <a:p>
            <a:pPr algn="r"/>
            <a:r>
              <a:rPr kumimoji="1" lang="en-US" altLang="ja-JP" sz="1400" dirty="0" smtClean="0"/>
              <a:t>(</a:t>
            </a:r>
            <a:r>
              <a:rPr kumimoji="1" lang="ja-JP" altLang="en-US" sz="1400" dirty="0" smtClean="0"/>
              <a:t>コード提供</a:t>
            </a:r>
            <a:r>
              <a:rPr kumimoji="1" lang="en-US" altLang="ja-JP" sz="1400" dirty="0" smtClean="0"/>
              <a:t>: </a:t>
            </a:r>
            <a:r>
              <a:rPr kumimoji="1" lang="ja-JP" altLang="en-US" sz="1400" dirty="0" smtClean="0"/>
              <a:t>中村研</a:t>
            </a:r>
            <a:r>
              <a:rPr kumimoji="1" lang="en-US" altLang="ja-JP" sz="1400" dirty="0" smtClean="0"/>
              <a:t>M2</a:t>
            </a:r>
            <a:r>
              <a:rPr lang="ja-JP" altLang="en-US" sz="1400" dirty="0" smtClean="0"/>
              <a:t>荒井君</a:t>
            </a:r>
            <a:r>
              <a:rPr kumimoji="1" lang="en-US" altLang="ja-JP" sz="1400" dirty="0" smtClean="0"/>
              <a:t>)</a:t>
            </a:r>
            <a:endParaRPr kumimoji="1" lang="en-US" altLang="ja-JP" sz="1600" dirty="0" smtClean="0"/>
          </a:p>
          <a:p>
            <a:r>
              <a:rPr lang="en-US" altLang="ja-JP" sz="1600" dirty="0" smtClean="0"/>
              <a:t>[</a:t>
            </a:r>
            <a:r>
              <a:rPr lang="ja-JP" altLang="en-US" sz="1600" dirty="0" smtClean="0"/>
              <a:t>計算設定</a:t>
            </a:r>
            <a:r>
              <a:rPr lang="en-US" altLang="ja-JP" sz="1600" dirty="0" smtClean="0"/>
              <a:t>]</a:t>
            </a:r>
          </a:p>
          <a:p>
            <a:r>
              <a:rPr lang="ja-JP" altLang="en-US" sz="1600" dirty="0" smtClean="0"/>
              <a:t> </a:t>
            </a:r>
            <a:r>
              <a:rPr lang="en-US" altLang="ja-JP" sz="1600" dirty="0" smtClean="0"/>
              <a:t>- </a:t>
            </a:r>
            <a:r>
              <a:rPr lang="ja-JP" altLang="en-US" sz="1600" dirty="0" smtClean="0"/>
              <a:t>ニュートン冷却、大気パラメータは金星を考慮</a:t>
            </a:r>
            <a:endParaRPr lang="en-US" altLang="ja-JP" sz="1600" dirty="0" smtClean="0"/>
          </a:p>
          <a:p>
            <a:r>
              <a:rPr kumimoji="1" lang="ja-JP" altLang="en-US" sz="1600" dirty="0" smtClean="0"/>
              <a:t> </a:t>
            </a:r>
            <a:r>
              <a:rPr kumimoji="1" lang="en-US" altLang="ja-JP" sz="1600" dirty="0" smtClean="0"/>
              <a:t>- </a:t>
            </a:r>
            <a:r>
              <a:rPr kumimoji="1" lang="ja-JP" altLang="en-US" sz="1600" dirty="0" smtClean="0"/>
              <a:t>下端高度から</a:t>
            </a:r>
            <a:r>
              <a:rPr lang="ja-JP" altLang="en-US" sz="1600" dirty="0" smtClean="0"/>
              <a:t>位相速度の異なる</a:t>
            </a:r>
            <a:r>
              <a:rPr lang="en-US" altLang="ja-JP" sz="1600" dirty="0" smtClean="0"/>
              <a:t>2</a:t>
            </a:r>
            <a:r>
              <a:rPr lang="ja-JP" altLang="en-US" sz="1600" dirty="0" err="1" smtClean="0"/>
              <a:t>つの</a:t>
            </a:r>
            <a:r>
              <a:rPr lang="ja-JP" altLang="en-US" sz="1600" dirty="0" smtClean="0"/>
              <a:t>波を導入</a:t>
            </a:r>
            <a:endParaRPr lang="en-US" altLang="ja-JP" sz="1600" dirty="0" smtClean="0"/>
          </a:p>
          <a:p>
            <a:r>
              <a:rPr lang="ja-JP" altLang="en-US" sz="1600" dirty="0" smtClean="0"/>
              <a:t> </a:t>
            </a:r>
            <a:r>
              <a:rPr lang="en-US" altLang="ja-JP" sz="1600" dirty="0" smtClean="0"/>
              <a:t>- 2</a:t>
            </a:r>
            <a:r>
              <a:rPr lang="ja-JP" altLang="en-US" sz="1600" dirty="0" err="1" smtClean="0"/>
              <a:t>つの</a:t>
            </a:r>
            <a:r>
              <a:rPr lang="ja-JP" altLang="en-US" sz="1600" dirty="0" smtClean="0"/>
              <a:t>波は同じ運動量フラックスを与える</a:t>
            </a:r>
            <a:endParaRPr lang="en-US" altLang="ja-JP" sz="1600" dirty="0" smtClean="0"/>
          </a:p>
          <a:p>
            <a:r>
              <a:rPr lang="en-US" altLang="ja-JP" sz="1600" dirty="0" smtClean="0"/>
              <a:t> - </a:t>
            </a:r>
            <a:r>
              <a:rPr lang="ja-JP" altLang="en-US" sz="1600" dirty="0" smtClean="0"/>
              <a:t>下端では常に風速は初期の</a:t>
            </a:r>
            <a:r>
              <a:rPr lang="en-US" altLang="ja-JP" sz="1600" i="1" dirty="0" smtClean="0">
                <a:latin typeface="Times New Roman" pitchFamily="18" charset="0"/>
                <a:cs typeface="Times New Roman" pitchFamily="18" charset="0"/>
              </a:rPr>
              <a:t>U</a:t>
            </a:r>
            <a:r>
              <a:rPr lang="en-US" altLang="ja-JP" sz="1600" i="1" baseline="-25000" dirty="0" smtClean="0">
                <a:latin typeface="Times New Roman" pitchFamily="18" charset="0"/>
                <a:cs typeface="Times New Roman" pitchFamily="18" charset="0"/>
              </a:rPr>
              <a:t>0</a:t>
            </a:r>
            <a:r>
              <a:rPr lang="ja-JP" altLang="en-US" sz="1600" dirty="0" smtClean="0"/>
              <a:t>一定</a:t>
            </a:r>
            <a:endParaRPr lang="en-US" altLang="ja-JP" sz="1600" dirty="0" smtClean="0"/>
          </a:p>
          <a:p>
            <a:endParaRPr kumimoji="1" lang="en-US" altLang="ja-JP" sz="1600" dirty="0" smtClean="0"/>
          </a:p>
          <a:p>
            <a:r>
              <a:rPr lang="en-US" altLang="ja-JP" sz="1600" dirty="0" smtClean="0"/>
              <a:t> </a:t>
            </a:r>
            <a:r>
              <a:rPr lang="en-US" altLang="ja-JP" sz="1600" dirty="0" smtClean="0">
                <a:solidFill>
                  <a:srgbClr val="FF0000"/>
                </a:solidFill>
              </a:rPr>
              <a:t>- 2</a:t>
            </a:r>
            <a:r>
              <a:rPr lang="ja-JP" altLang="en-US" sz="1600" dirty="0" err="1" smtClean="0">
                <a:solidFill>
                  <a:srgbClr val="FF0000"/>
                </a:solidFill>
              </a:rPr>
              <a:t>つの</a:t>
            </a:r>
            <a:r>
              <a:rPr lang="ja-JP" altLang="en-US" sz="1600" dirty="0" smtClean="0">
                <a:solidFill>
                  <a:srgbClr val="FF0000"/>
                </a:solidFill>
              </a:rPr>
              <a:t>波の位相速度は</a:t>
            </a:r>
            <a:r>
              <a:rPr lang="en-US" altLang="ja-JP" sz="1600" i="1" dirty="0" smtClean="0">
                <a:solidFill>
                  <a:srgbClr val="FF0000"/>
                </a:solidFill>
                <a:latin typeface="Times New Roman" pitchFamily="18" charset="0"/>
                <a:cs typeface="Times New Roman" pitchFamily="18" charset="0"/>
              </a:rPr>
              <a:t>U</a:t>
            </a:r>
            <a:r>
              <a:rPr lang="en-US" altLang="ja-JP" sz="1600" i="1" baseline="-25000" dirty="0" smtClean="0">
                <a:solidFill>
                  <a:srgbClr val="FF0000"/>
                </a:solidFill>
                <a:latin typeface="Times New Roman" pitchFamily="18" charset="0"/>
                <a:cs typeface="Times New Roman" pitchFamily="18" charset="0"/>
              </a:rPr>
              <a:t>0</a:t>
            </a:r>
            <a:r>
              <a:rPr lang="ja-JP" altLang="en-US" sz="1600" dirty="0" smtClean="0">
                <a:solidFill>
                  <a:srgbClr val="FF0000"/>
                </a:solidFill>
              </a:rPr>
              <a:t>に対して非対象</a:t>
            </a:r>
            <a:endParaRPr kumimoji="1" lang="ja-JP" altLang="en-US" sz="1600" dirty="0">
              <a:solidFill>
                <a:srgbClr val="FF0000"/>
              </a:solidFill>
            </a:endParaRPr>
          </a:p>
        </p:txBody>
      </p:sp>
      <p:sp>
        <p:nvSpPr>
          <p:cNvPr id="55" name="テキスト ボックス 54"/>
          <p:cNvSpPr txBox="1"/>
          <p:nvPr/>
        </p:nvSpPr>
        <p:spPr>
          <a:xfrm>
            <a:off x="5720538" y="3715636"/>
            <a:ext cx="2169042" cy="369332"/>
          </a:xfrm>
          <a:prstGeom prst="rect">
            <a:avLst/>
          </a:prstGeom>
          <a:noFill/>
        </p:spPr>
        <p:txBody>
          <a:bodyPr wrap="square" rtlCol="0">
            <a:spAutoFit/>
          </a:bodyPr>
          <a:lstStyle/>
          <a:p>
            <a:pPr algn="ctr"/>
            <a:r>
              <a:rPr kumimoji="1" lang="en-US" altLang="ja-JP" i="1" dirty="0" smtClean="0">
                <a:latin typeface="Times New Roman" pitchFamily="18" charset="0"/>
                <a:cs typeface="Times New Roman" pitchFamily="18" charset="0"/>
              </a:rPr>
              <a:t>U</a:t>
            </a:r>
            <a:r>
              <a:rPr kumimoji="1" lang="en-US" altLang="ja-JP" i="1" baseline="-25000" dirty="0" smtClean="0">
                <a:latin typeface="Times New Roman" pitchFamily="18" charset="0"/>
                <a:cs typeface="Times New Roman" pitchFamily="18" charset="0"/>
              </a:rPr>
              <a:t>0</a:t>
            </a:r>
            <a:r>
              <a:rPr kumimoji="1" lang="en-US" altLang="ja-JP" i="1" dirty="0" smtClean="0">
                <a:latin typeface="Times New Roman" pitchFamily="18" charset="0"/>
                <a:cs typeface="Times New Roman" pitchFamily="18" charset="0"/>
              </a:rPr>
              <a:t> – U</a:t>
            </a:r>
            <a:r>
              <a:rPr kumimoji="1" lang="en-US" altLang="ja-JP" i="1" baseline="-25000" dirty="0" smtClean="0">
                <a:latin typeface="Times New Roman" pitchFamily="18" charset="0"/>
                <a:cs typeface="Times New Roman" pitchFamily="18" charset="0"/>
              </a:rPr>
              <a:t>0</a:t>
            </a:r>
            <a:r>
              <a:rPr kumimoji="1" lang="en-US" altLang="ja-JP" i="1" dirty="0" smtClean="0">
                <a:latin typeface="Times New Roman" pitchFamily="18" charset="0"/>
                <a:cs typeface="Times New Roman" pitchFamily="18" charset="0"/>
              </a:rPr>
              <a:t>(t=0) </a:t>
            </a:r>
            <a:r>
              <a:rPr kumimoji="1" lang="en-US" altLang="ja-JP" dirty="0" smtClean="0"/>
              <a:t>(m s</a:t>
            </a:r>
            <a:r>
              <a:rPr kumimoji="1" lang="en-US" altLang="ja-JP" baseline="30000" dirty="0" smtClean="0"/>
              <a:t>-1</a:t>
            </a:r>
            <a:r>
              <a:rPr kumimoji="1" lang="en-US" altLang="ja-JP" dirty="0" smtClean="0"/>
              <a:t>)</a:t>
            </a:r>
            <a:endParaRPr kumimoji="1" lang="ja-JP" altLang="en-US" dirty="0"/>
          </a:p>
        </p:txBody>
      </p:sp>
      <p:grpSp>
        <p:nvGrpSpPr>
          <p:cNvPr id="7" name="グループ化 63"/>
          <p:cNvGrpSpPr/>
          <p:nvPr/>
        </p:nvGrpSpPr>
        <p:grpSpPr>
          <a:xfrm>
            <a:off x="4558680" y="945522"/>
            <a:ext cx="610739" cy="2688650"/>
            <a:chOff x="4558680" y="1002672"/>
            <a:chExt cx="610739" cy="2688650"/>
          </a:xfrm>
        </p:grpSpPr>
        <p:sp>
          <p:nvSpPr>
            <p:cNvPr id="57" name="テキスト ボックス 56"/>
            <p:cNvSpPr txBox="1"/>
            <p:nvPr/>
          </p:nvSpPr>
          <p:spPr>
            <a:xfrm>
              <a:off x="4601813" y="2565489"/>
              <a:ext cx="527828" cy="338554"/>
            </a:xfrm>
            <a:prstGeom prst="rect">
              <a:avLst/>
            </a:prstGeom>
            <a:noFill/>
          </p:spPr>
          <p:txBody>
            <a:bodyPr wrap="square" rtlCol="0">
              <a:spAutoFit/>
            </a:bodyPr>
            <a:lstStyle/>
            <a:p>
              <a:pPr algn="r"/>
              <a:r>
                <a:rPr kumimoji="1" lang="en-US" altLang="ja-JP" sz="1600" dirty="0" smtClean="0"/>
                <a:t>80 </a:t>
              </a:r>
            </a:p>
          </p:txBody>
        </p:sp>
        <p:sp>
          <p:nvSpPr>
            <p:cNvPr id="58" name="テキスト ボックス 57"/>
            <p:cNvSpPr txBox="1"/>
            <p:nvPr/>
          </p:nvSpPr>
          <p:spPr>
            <a:xfrm>
              <a:off x="4601812" y="2946011"/>
              <a:ext cx="529078" cy="338554"/>
            </a:xfrm>
            <a:prstGeom prst="rect">
              <a:avLst/>
            </a:prstGeom>
            <a:noFill/>
          </p:spPr>
          <p:txBody>
            <a:bodyPr wrap="square" rtlCol="0">
              <a:spAutoFit/>
            </a:bodyPr>
            <a:lstStyle/>
            <a:p>
              <a:pPr algn="r"/>
              <a:r>
                <a:rPr kumimoji="1" lang="en-US" altLang="ja-JP" sz="1600" dirty="0" smtClean="0"/>
                <a:t>70  </a:t>
              </a:r>
            </a:p>
          </p:txBody>
        </p:sp>
        <p:sp>
          <p:nvSpPr>
            <p:cNvPr id="59" name="テキスト ボックス 58"/>
            <p:cNvSpPr txBox="1"/>
            <p:nvPr/>
          </p:nvSpPr>
          <p:spPr>
            <a:xfrm>
              <a:off x="4558680" y="2182631"/>
              <a:ext cx="572471" cy="338554"/>
            </a:xfrm>
            <a:prstGeom prst="rect">
              <a:avLst/>
            </a:prstGeom>
            <a:noFill/>
          </p:spPr>
          <p:txBody>
            <a:bodyPr wrap="square" rtlCol="0">
              <a:spAutoFit/>
            </a:bodyPr>
            <a:lstStyle/>
            <a:p>
              <a:pPr algn="r"/>
              <a:r>
                <a:rPr kumimoji="1" lang="en-US" altLang="ja-JP" sz="1600" dirty="0" smtClean="0"/>
                <a:t>90 </a:t>
              </a:r>
            </a:p>
          </p:txBody>
        </p:sp>
        <p:sp>
          <p:nvSpPr>
            <p:cNvPr id="60" name="テキスト ボックス 59"/>
            <p:cNvSpPr txBox="1"/>
            <p:nvPr/>
          </p:nvSpPr>
          <p:spPr>
            <a:xfrm>
              <a:off x="4609363" y="3352768"/>
              <a:ext cx="529078" cy="338554"/>
            </a:xfrm>
            <a:prstGeom prst="rect">
              <a:avLst/>
            </a:prstGeom>
            <a:noFill/>
          </p:spPr>
          <p:txBody>
            <a:bodyPr wrap="square" rtlCol="0">
              <a:spAutoFit/>
            </a:bodyPr>
            <a:lstStyle/>
            <a:p>
              <a:pPr algn="r"/>
              <a:r>
                <a:rPr kumimoji="1" lang="en-US" altLang="ja-JP" sz="1600" dirty="0" smtClean="0"/>
                <a:t>60  </a:t>
              </a:r>
            </a:p>
          </p:txBody>
        </p:sp>
        <p:sp>
          <p:nvSpPr>
            <p:cNvPr id="61" name="テキスト ボックス 60"/>
            <p:cNvSpPr txBox="1"/>
            <p:nvPr/>
          </p:nvSpPr>
          <p:spPr>
            <a:xfrm>
              <a:off x="4622541" y="1777372"/>
              <a:ext cx="527828" cy="338554"/>
            </a:xfrm>
            <a:prstGeom prst="rect">
              <a:avLst/>
            </a:prstGeom>
            <a:noFill/>
          </p:spPr>
          <p:txBody>
            <a:bodyPr wrap="square" rtlCol="0">
              <a:spAutoFit/>
            </a:bodyPr>
            <a:lstStyle/>
            <a:p>
              <a:pPr algn="r"/>
              <a:r>
                <a:rPr kumimoji="1" lang="en-US" altLang="ja-JP" sz="1600" dirty="0" smtClean="0"/>
                <a:t>100 </a:t>
              </a:r>
            </a:p>
          </p:txBody>
        </p:sp>
        <p:sp>
          <p:nvSpPr>
            <p:cNvPr id="62" name="テキスト ボックス 61"/>
            <p:cNvSpPr txBox="1"/>
            <p:nvPr/>
          </p:nvSpPr>
          <p:spPr>
            <a:xfrm>
              <a:off x="4635241" y="1409072"/>
              <a:ext cx="527828" cy="338554"/>
            </a:xfrm>
            <a:prstGeom prst="rect">
              <a:avLst/>
            </a:prstGeom>
            <a:noFill/>
          </p:spPr>
          <p:txBody>
            <a:bodyPr wrap="square" rtlCol="0">
              <a:spAutoFit/>
            </a:bodyPr>
            <a:lstStyle/>
            <a:p>
              <a:pPr algn="r"/>
              <a:r>
                <a:rPr kumimoji="1" lang="en-US" altLang="ja-JP" sz="1600" dirty="0" smtClean="0"/>
                <a:t>110 </a:t>
              </a:r>
            </a:p>
          </p:txBody>
        </p:sp>
        <p:sp>
          <p:nvSpPr>
            <p:cNvPr id="63" name="テキスト ボックス 62"/>
            <p:cNvSpPr txBox="1"/>
            <p:nvPr/>
          </p:nvSpPr>
          <p:spPr>
            <a:xfrm>
              <a:off x="4641591" y="1002672"/>
              <a:ext cx="527828" cy="338554"/>
            </a:xfrm>
            <a:prstGeom prst="rect">
              <a:avLst/>
            </a:prstGeom>
            <a:noFill/>
          </p:spPr>
          <p:txBody>
            <a:bodyPr wrap="square" rtlCol="0">
              <a:spAutoFit/>
            </a:bodyPr>
            <a:lstStyle/>
            <a:p>
              <a:pPr algn="r"/>
              <a:r>
                <a:rPr kumimoji="1" lang="en-US" altLang="ja-JP" sz="1600" dirty="0" smtClean="0"/>
                <a:t>120 </a:t>
              </a:r>
            </a:p>
          </p:txBody>
        </p:sp>
      </p:grpSp>
      <p:sp>
        <p:nvSpPr>
          <p:cNvPr id="65" name="テキスト ボックス 64"/>
          <p:cNvSpPr txBox="1"/>
          <p:nvPr/>
        </p:nvSpPr>
        <p:spPr>
          <a:xfrm>
            <a:off x="5305425" y="3407850"/>
            <a:ext cx="495300" cy="369332"/>
          </a:xfrm>
          <a:prstGeom prst="rect">
            <a:avLst/>
          </a:prstGeom>
          <a:noFill/>
        </p:spPr>
        <p:txBody>
          <a:bodyPr wrap="square" rtlCol="0">
            <a:spAutoFit/>
          </a:bodyPr>
          <a:lstStyle/>
          <a:p>
            <a:pPr algn="ctr"/>
            <a:r>
              <a:rPr kumimoji="1" lang="en-US" altLang="ja-JP" dirty="0" smtClean="0"/>
              <a:t>-5</a:t>
            </a:r>
            <a:endParaRPr kumimoji="1" lang="ja-JP" altLang="en-US" dirty="0"/>
          </a:p>
        </p:txBody>
      </p:sp>
      <p:sp>
        <p:nvSpPr>
          <p:cNvPr id="66" name="テキスト ボックス 65"/>
          <p:cNvSpPr txBox="1"/>
          <p:nvPr/>
        </p:nvSpPr>
        <p:spPr>
          <a:xfrm>
            <a:off x="5705475" y="3407850"/>
            <a:ext cx="495300" cy="369332"/>
          </a:xfrm>
          <a:prstGeom prst="rect">
            <a:avLst/>
          </a:prstGeom>
          <a:noFill/>
        </p:spPr>
        <p:txBody>
          <a:bodyPr wrap="square" rtlCol="0">
            <a:spAutoFit/>
          </a:bodyPr>
          <a:lstStyle/>
          <a:p>
            <a:pPr algn="ctr"/>
            <a:r>
              <a:rPr kumimoji="1" lang="en-US" altLang="ja-JP" dirty="0" smtClean="0"/>
              <a:t>0</a:t>
            </a:r>
            <a:endParaRPr kumimoji="1" lang="ja-JP" altLang="en-US" dirty="0"/>
          </a:p>
        </p:txBody>
      </p:sp>
      <p:sp>
        <p:nvSpPr>
          <p:cNvPr id="67" name="テキスト ボックス 66"/>
          <p:cNvSpPr txBox="1"/>
          <p:nvPr/>
        </p:nvSpPr>
        <p:spPr>
          <a:xfrm>
            <a:off x="6115050" y="3407850"/>
            <a:ext cx="495300" cy="369332"/>
          </a:xfrm>
          <a:prstGeom prst="rect">
            <a:avLst/>
          </a:prstGeom>
          <a:noFill/>
        </p:spPr>
        <p:txBody>
          <a:bodyPr wrap="square" rtlCol="0">
            <a:spAutoFit/>
          </a:bodyPr>
          <a:lstStyle/>
          <a:p>
            <a:pPr algn="ctr"/>
            <a:r>
              <a:rPr kumimoji="1" lang="en-US" altLang="ja-JP" dirty="0" smtClean="0"/>
              <a:t>5</a:t>
            </a:r>
            <a:endParaRPr kumimoji="1" lang="ja-JP" altLang="en-US" dirty="0"/>
          </a:p>
        </p:txBody>
      </p:sp>
      <p:sp>
        <p:nvSpPr>
          <p:cNvPr id="68" name="テキスト ボックス 67"/>
          <p:cNvSpPr txBox="1"/>
          <p:nvPr/>
        </p:nvSpPr>
        <p:spPr>
          <a:xfrm>
            <a:off x="6515100" y="3407850"/>
            <a:ext cx="495300" cy="369332"/>
          </a:xfrm>
          <a:prstGeom prst="rect">
            <a:avLst/>
          </a:prstGeom>
          <a:noFill/>
        </p:spPr>
        <p:txBody>
          <a:bodyPr wrap="square" rtlCol="0">
            <a:spAutoFit/>
          </a:bodyPr>
          <a:lstStyle/>
          <a:p>
            <a:pPr algn="ctr"/>
            <a:r>
              <a:rPr kumimoji="1" lang="en-US" altLang="ja-JP" dirty="0" smtClean="0"/>
              <a:t>10</a:t>
            </a:r>
            <a:endParaRPr kumimoji="1" lang="ja-JP" altLang="en-US" dirty="0"/>
          </a:p>
        </p:txBody>
      </p:sp>
      <p:sp>
        <p:nvSpPr>
          <p:cNvPr id="69" name="テキスト ボックス 68"/>
          <p:cNvSpPr txBox="1"/>
          <p:nvPr/>
        </p:nvSpPr>
        <p:spPr>
          <a:xfrm>
            <a:off x="6943725" y="3407850"/>
            <a:ext cx="495300" cy="369332"/>
          </a:xfrm>
          <a:prstGeom prst="rect">
            <a:avLst/>
          </a:prstGeom>
          <a:noFill/>
        </p:spPr>
        <p:txBody>
          <a:bodyPr wrap="square" rtlCol="0">
            <a:spAutoFit/>
          </a:bodyPr>
          <a:lstStyle/>
          <a:p>
            <a:pPr algn="ctr"/>
            <a:r>
              <a:rPr kumimoji="1" lang="en-US" altLang="ja-JP" dirty="0" smtClean="0"/>
              <a:t>15</a:t>
            </a:r>
            <a:endParaRPr kumimoji="1" lang="ja-JP" altLang="en-US" dirty="0"/>
          </a:p>
        </p:txBody>
      </p:sp>
      <p:sp>
        <p:nvSpPr>
          <p:cNvPr id="70" name="テキスト ボックス 69"/>
          <p:cNvSpPr txBox="1"/>
          <p:nvPr/>
        </p:nvSpPr>
        <p:spPr>
          <a:xfrm>
            <a:off x="7353300" y="3407850"/>
            <a:ext cx="495300" cy="369332"/>
          </a:xfrm>
          <a:prstGeom prst="rect">
            <a:avLst/>
          </a:prstGeom>
          <a:noFill/>
        </p:spPr>
        <p:txBody>
          <a:bodyPr wrap="square" rtlCol="0">
            <a:spAutoFit/>
          </a:bodyPr>
          <a:lstStyle/>
          <a:p>
            <a:pPr algn="ctr"/>
            <a:r>
              <a:rPr kumimoji="1" lang="en-US" altLang="ja-JP" dirty="0" smtClean="0"/>
              <a:t>20</a:t>
            </a:r>
            <a:endParaRPr kumimoji="1" lang="ja-JP" altLang="en-US" dirty="0"/>
          </a:p>
        </p:txBody>
      </p:sp>
      <p:sp>
        <p:nvSpPr>
          <p:cNvPr id="71" name="テキスト ボックス 70"/>
          <p:cNvSpPr txBox="1"/>
          <p:nvPr/>
        </p:nvSpPr>
        <p:spPr>
          <a:xfrm>
            <a:off x="7762875" y="3407850"/>
            <a:ext cx="495300" cy="369332"/>
          </a:xfrm>
          <a:prstGeom prst="rect">
            <a:avLst/>
          </a:prstGeom>
          <a:noFill/>
        </p:spPr>
        <p:txBody>
          <a:bodyPr wrap="square" rtlCol="0">
            <a:spAutoFit/>
          </a:bodyPr>
          <a:lstStyle/>
          <a:p>
            <a:pPr algn="ctr"/>
            <a:r>
              <a:rPr kumimoji="1" lang="en-US" altLang="ja-JP" dirty="0" smtClean="0"/>
              <a:t>25</a:t>
            </a:r>
            <a:endParaRPr kumimoji="1" lang="ja-JP" altLang="en-US" dirty="0"/>
          </a:p>
        </p:txBody>
      </p:sp>
      <p:sp>
        <p:nvSpPr>
          <p:cNvPr id="72" name="テキスト ボックス 71"/>
          <p:cNvSpPr txBox="1"/>
          <p:nvPr/>
        </p:nvSpPr>
        <p:spPr>
          <a:xfrm>
            <a:off x="3543300" y="1971675"/>
            <a:ext cx="1019175" cy="338554"/>
          </a:xfrm>
          <a:prstGeom prst="rect">
            <a:avLst/>
          </a:prstGeom>
          <a:noFill/>
        </p:spPr>
        <p:txBody>
          <a:bodyPr wrap="square" rtlCol="0">
            <a:spAutoFit/>
          </a:bodyPr>
          <a:lstStyle/>
          <a:p>
            <a:pPr algn="ctr"/>
            <a:r>
              <a:rPr kumimoji="1" lang="ja-JP" altLang="en-US" sz="1600" dirty="0" smtClean="0"/>
              <a:t>時間発展</a:t>
            </a:r>
            <a:endParaRPr kumimoji="1" lang="ja-JP" altLang="en-US" sz="1600" dirty="0"/>
          </a:p>
        </p:txBody>
      </p:sp>
      <p:sp>
        <p:nvSpPr>
          <p:cNvPr id="73" name="テキスト ボックス 72"/>
          <p:cNvSpPr txBox="1"/>
          <p:nvPr/>
        </p:nvSpPr>
        <p:spPr>
          <a:xfrm>
            <a:off x="4981575" y="4552950"/>
            <a:ext cx="3819525" cy="1354217"/>
          </a:xfrm>
          <a:prstGeom prst="rect">
            <a:avLst/>
          </a:prstGeom>
          <a:noFill/>
        </p:spPr>
        <p:txBody>
          <a:bodyPr wrap="square" rtlCol="0">
            <a:spAutoFit/>
          </a:bodyPr>
          <a:lstStyle/>
          <a:p>
            <a:r>
              <a:rPr kumimoji="1" lang="en-US" altLang="ja-JP" sz="1600" dirty="0" smtClean="0"/>
              <a:t>[</a:t>
            </a:r>
            <a:r>
              <a:rPr kumimoji="1" lang="ja-JP" altLang="en-US" sz="1600" dirty="0" smtClean="0"/>
              <a:t>計算結果</a:t>
            </a:r>
            <a:r>
              <a:rPr kumimoji="1" lang="en-US" altLang="ja-JP" sz="1600" dirty="0" smtClean="0"/>
              <a:t>]</a:t>
            </a:r>
          </a:p>
          <a:p>
            <a:r>
              <a:rPr kumimoji="1" lang="en-US" altLang="ja-JP" sz="1600" dirty="0" smtClean="0"/>
              <a:t> - </a:t>
            </a:r>
            <a:r>
              <a:rPr kumimoji="1" lang="ja-JP" altLang="en-US" sz="1600" dirty="0" smtClean="0"/>
              <a:t>定常状態へ落ち着く</a:t>
            </a:r>
            <a:endParaRPr kumimoji="1" lang="en-US" altLang="ja-JP" sz="1600" dirty="0" smtClean="0"/>
          </a:p>
          <a:p>
            <a:endParaRPr lang="en-US" altLang="ja-JP" sz="1600" dirty="0" smtClean="0"/>
          </a:p>
          <a:p>
            <a:r>
              <a:rPr kumimoji="1" lang="ja-JP" altLang="en-US" sz="1600" dirty="0" smtClean="0"/>
              <a:t>下端の</a:t>
            </a:r>
            <a:r>
              <a:rPr kumimoji="1" lang="en-US" altLang="ja-JP" sz="1600" i="1" dirty="0" smtClean="0">
                <a:latin typeface="Times New Roman" pitchFamily="18" charset="0"/>
                <a:cs typeface="Times New Roman" pitchFamily="18" charset="0"/>
              </a:rPr>
              <a:t>U</a:t>
            </a:r>
            <a:r>
              <a:rPr kumimoji="1" lang="en-US" altLang="ja-JP" sz="1600" i="1" baseline="-25000" dirty="0" smtClean="0">
                <a:latin typeface="Times New Roman" pitchFamily="18" charset="0"/>
                <a:cs typeface="Times New Roman" pitchFamily="18" charset="0"/>
              </a:rPr>
              <a:t>0</a:t>
            </a:r>
            <a:r>
              <a:rPr kumimoji="1" lang="ja-JP" altLang="en-US" sz="1600" dirty="0" smtClean="0"/>
              <a:t>も時間発展させた場合</a:t>
            </a:r>
            <a:endParaRPr kumimoji="1" lang="en-US" altLang="ja-JP" sz="1600" dirty="0" smtClean="0"/>
          </a:p>
          <a:p>
            <a:r>
              <a:rPr lang="ja-JP" altLang="en-US" sz="1600" dirty="0" smtClean="0"/>
              <a:t>→ 計算不安定になり発散</a:t>
            </a:r>
            <a:endParaRPr kumimoji="1" lang="ja-JP" altLang="en-US" sz="1600"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 7"/>
          <p:cNvSpPr>
            <a:spLocks noGrp="1"/>
          </p:cNvSpPr>
          <p:nvPr>
            <p:ph idx="1"/>
          </p:nvPr>
        </p:nvSpPr>
        <p:spPr>
          <a:xfrm>
            <a:off x="257175" y="619126"/>
            <a:ext cx="8772525" cy="3324224"/>
          </a:xfrm>
        </p:spPr>
        <p:txBody>
          <a:bodyPr>
            <a:normAutofit fontScale="92500"/>
          </a:bodyPr>
          <a:lstStyle/>
          <a:p>
            <a:r>
              <a:rPr lang="ja-JP" altLang="en-US" sz="2800" dirty="0" smtClean="0"/>
              <a:t>金星雲</a:t>
            </a:r>
            <a:r>
              <a:rPr kumimoji="1" lang="ja-JP" altLang="en-US" sz="2800" dirty="0" smtClean="0"/>
              <a:t>画像から精度よく風速を導出する手法の開発</a:t>
            </a:r>
            <a:r>
              <a:rPr kumimoji="1" lang="en-US" altLang="ja-JP" sz="2800" dirty="0" smtClean="0"/>
              <a:t>(2</a:t>
            </a:r>
            <a:r>
              <a:rPr lang="ja-JP" altLang="en-US" sz="2800" dirty="0" smtClean="0"/>
              <a:t>章</a:t>
            </a:r>
            <a:r>
              <a:rPr kumimoji="1" lang="en-US" altLang="ja-JP" sz="2800" dirty="0" smtClean="0"/>
              <a:t>)</a:t>
            </a:r>
          </a:p>
          <a:p>
            <a:r>
              <a:rPr lang="ja-JP" altLang="en-US" sz="2800" dirty="0" smtClean="0"/>
              <a:t>風速場から熱潮汐波構造と大気波動由来構造を抽出</a:t>
            </a:r>
            <a:r>
              <a:rPr lang="en-US" altLang="ja-JP" sz="2800" dirty="0" smtClean="0"/>
              <a:t>(3</a:t>
            </a:r>
            <a:r>
              <a:rPr lang="ja-JP" altLang="en-US" sz="2800" dirty="0" smtClean="0"/>
              <a:t>章</a:t>
            </a:r>
            <a:r>
              <a:rPr lang="en-US" altLang="ja-JP" sz="2800" dirty="0" smtClean="0"/>
              <a:t>)</a:t>
            </a:r>
          </a:p>
          <a:p>
            <a:r>
              <a:rPr lang="ja-JP" altLang="en-US" sz="2800" dirty="0" smtClean="0"/>
              <a:t>スーパーローテーションに長周期時間変動があることを発見</a:t>
            </a:r>
            <a:r>
              <a:rPr lang="en-US" altLang="ja-JP" sz="2800" dirty="0" smtClean="0"/>
              <a:t>(3</a:t>
            </a:r>
            <a:r>
              <a:rPr lang="ja-JP" altLang="en-US" sz="2800" dirty="0" smtClean="0"/>
              <a:t>章</a:t>
            </a:r>
            <a:r>
              <a:rPr lang="en-US" altLang="ja-JP" sz="2800" dirty="0" smtClean="0"/>
              <a:t>)</a:t>
            </a:r>
          </a:p>
          <a:p>
            <a:r>
              <a:rPr lang="ja-JP" altLang="en-US" sz="2800" dirty="0" smtClean="0"/>
              <a:t>東西風速の変化に伴って雲頂高度で観測可能な大気波動の種類が変化する</a:t>
            </a:r>
            <a:r>
              <a:rPr lang="en-US" altLang="ja-JP" sz="2800" dirty="0" smtClean="0"/>
              <a:t>(3</a:t>
            </a:r>
            <a:r>
              <a:rPr lang="ja-JP" altLang="en-US" sz="2800" dirty="0" smtClean="0"/>
              <a:t>章・</a:t>
            </a:r>
            <a:r>
              <a:rPr lang="en-US" altLang="ja-JP" sz="2800" dirty="0" smtClean="0"/>
              <a:t>4</a:t>
            </a:r>
            <a:r>
              <a:rPr lang="ja-JP" altLang="en-US" sz="2800" dirty="0" smtClean="0"/>
              <a:t>章</a:t>
            </a:r>
            <a:r>
              <a:rPr lang="en-US" altLang="ja-JP" sz="2800" dirty="0" smtClean="0"/>
              <a:t>)</a:t>
            </a:r>
            <a:endParaRPr kumimoji="1" lang="ja-JP" altLang="en-US" sz="2800" dirty="0"/>
          </a:p>
        </p:txBody>
      </p:sp>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44</a:t>
            </a:fld>
            <a:endParaRPr kumimoji="1" lang="ja-JP" altLang="en-US"/>
          </a:p>
        </p:txBody>
      </p:sp>
      <p:sp>
        <p:nvSpPr>
          <p:cNvPr id="3" name="テキスト ボックス 2"/>
          <p:cNvSpPr txBox="1"/>
          <p:nvPr/>
        </p:nvSpPr>
        <p:spPr>
          <a:xfrm>
            <a:off x="438150" y="123825"/>
            <a:ext cx="2628900" cy="461665"/>
          </a:xfrm>
          <a:prstGeom prst="rect">
            <a:avLst/>
          </a:prstGeom>
          <a:noFill/>
        </p:spPr>
        <p:txBody>
          <a:bodyPr wrap="square" rtlCol="0">
            <a:spAutoFit/>
          </a:bodyPr>
          <a:lstStyle/>
          <a:p>
            <a:r>
              <a:rPr lang="ja-JP" altLang="en-US" sz="2400" dirty="0" smtClean="0"/>
              <a:t>まとめ</a:t>
            </a:r>
            <a:endParaRPr kumimoji="1" lang="ja-JP" altLang="en-US" sz="2400" dirty="0"/>
          </a:p>
        </p:txBody>
      </p:sp>
      <p:sp>
        <p:nvSpPr>
          <p:cNvPr id="9" name="コンテンツ プレースホルダ 7"/>
          <p:cNvSpPr txBox="1">
            <a:spLocks/>
          </p:cNvSpPr>
          <p:nvPr/>
        </p:nvSpPr>
        <p:spPr>
          <a:xfrm>
            <a:off x="457200" y="4415367"/>
            <a:ext cx="8229600" cy="112183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雲層高度</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(~60 km)</a:t>
            </a:r>
            <a:r>
              <a:rPr kumimoji="1" lang="ja-JP" altLang="en-US" sz="2800" b="0" i="0" u="none" strike="noStrike" kern="1200" cap="none" spc="0" normalizeH="0" baseline="0" noProof="0" dirty="0" err="1" smtClean="0">
                <a:ln>
                  <a:noFill/>
                </a:ln>
                <a:solidFill>
                  <a:schemeClr val="tx1"/>
                </a:solidFill>
                <a:effectLst/>
                <a:uLnTx/>
                <a:uFillTx/>
                <a:latin typeface="+mn-lt"/>
                <a:ea typeface="+mn-ea"/>
                <a:cs typeface="+mn-cs"/>
              </a:rPr>
              <a:t>での</a:t>
            </a: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風速時間変動を調査</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風速変動メカニズムの考察とその検証</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テキスト ボックス 9"/>
          <p:cNvSpPr txBox="1"/>
          <p:nvPr/>
        </p:nvSpPr>
        <p:spPr>
          <a:xfrm>
            <a:off x="657225" y="3920067"/>
            <a:ext cx="2628900" cy="461665"/>
          </a:xfrm>
          <a:prstGeom prst="rect">
            <a:avLst/>
          </a:prstGeom>
          <a:noFill/>
        </p:spPr>
        <p:txBody>
          <a:bodyPr wrap="square" rtlCol="0">
            <a:spAutoFit/>
          </a:bodyPr>
          <a:lstStyle/>
          <a:p>
            <a:r>
              <a:rPr lang="ja-JP" altLang="en-US" sz="2400" dirty="0" smtClean="0"/>
              <a:t>今後の研究方針</a:t>
            </a:r>
            <a:endParaRPr kumimoji="1" lang="ja-JP" altLang="en-US" sz="2400" dirty="0"/>
          </a:p>
        </p:txBody>
      </p:sp>
      <p:pic>
        <p:nvPicPr>
          <p:cNvPr id="7" name="Picture 3" descr="http://www.jaxa.jp/projects/sat/planet_c/img/photo.jpg"/>
          <p:cNvPicPr>
            <a:picLocks noChangeAspect="1" noChangeArrowheads="1"/>
          </p:cNvPicPr>
          <p:nvPr/>
        </p:nvPicPr>
        <p:blipFill>
          <a:blip r:embed="rId2" cstate="print"/>
          <a:srcRect/>
          <a:stretch>
            <a:fillRect/>
          </a:stretch>
        </p:blipFill>
        <p:spPr bwMode="auto">
          <a:xfrm>
            <a:off x="6731825" y="5274734"/>
            <a:ext cx="1932750" cy="1363663"/>
          </a:xfrm>
          <a:prstGeom prst="rect">
            <a:avLst/>
          </a:prstGeom>
          <a:noFill/>
          <a:effectLst>
            <a:outerShdw blurRad="50800" dist="38100" dir="2700000" algn="tl" rotWithShape="0">
              <a:prstClr val="black">
                <a:alpha val="40000"/>
              </a:prstClr>
            </a:outerShdw>
            <a:softEdge rad="63500"/>
          </a:effectLst>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45</a:t>
            </a:fld>
            <a:endParaRPr kumimoji="1" lang="ja-JP" altLang="en-US"/>
          </a:p>
        </p:txBody>
      </p:sp>
      <p:pic>
        <p:nvPicPr>
          <p:cNvPr id="71683" name="Picture 3"/>
          <p:cNvPicPr>
            <a:picLocks noChangeAspect="1" noChangeArrowheads="1"/>
          </p:cNvPicPr>
          <p:nvPr/>
        </p:nvPicPr>
        <p:blipFill>
          <a:blip r:embed="rId2" cstate="print"/>
          <a:srcRect/>
          <a:stretch>
            <a:fillRect/>
          </a:stretch>
        </p:blipFill>
        <p:spPr bwMode="auto">
          <a:xfrm>
            <a:off x="3549122" y="1982258"/>
            <a:ext cx="2028825" cy="27241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rot="16200000">
            <a:off x="3204518" y="3308083"/>
            <a:ext cx="2867748" cy="369332"/>
          </a:xfrm>
          <a:prstGeom prst="rect">
            <a:avLst/>
          </a:prstGeom>
          <a:noFill/>
        </p:spPr>
        <p:txBody>
          <a:bodyPr wrap="square" rtlCol="0">
            <a:spAutoFit/>
          </a:bodyPr>
          <a:lstStyle/>
          <a:p>
            <a:pPr algn="ctr"/>
            <a:r>
              <a:rPr kumimoji="1" lang="en-US" altLang="ja-JP" dirty="0" smtClean="0">
                <a:cs typeface="Times New Roman" pitchFamily="18" charset="0"/>
              </a:rPr>
              <a:t>Zonal </a:t>
            </a:r>
            <a:r>
              <a:rPr lang="en-US" altLang="ja-JP" dirty="0" smtClean="0">
                <a:cs typeface="Times New Roman" pitchFamily="18" charset="0"/>
              </a:rPr>
              <a:t>w</a:t>
            </a:r>
            <a:r>
              <a:rPr kumimoji="1" lang="en-US" altLang="ja-JP" dirty="0" smtClean="0">
                <a:cs typeface="Times New Roman" pitchFamily="18" charset="0"/>
              </a:rPr>
              <a:t>ind speed</a:t>
            </a:r>
            <a:r>
              <a:rPr kumimoji="1" lang="ja-JP" altLang="en-US" dirty="0" smtClean="0">
                <a:cs typeface="Times New Roman" pitchFamily="18" charset="0"/>
              </a:rPr>
              <a:t> </a:t>
            </a:r>
            <a:r>
              <a:rPr kumimoji="1" lang="en-US" altLang="ja-JP" dirty="0" smtClean="0">
                <a:cs typeface="Times New Roman" pitchFamily="18" charset="0"/>
              </a:rPr>
              <a:t>(m s</a:t>
            </a:r>
            <a:r>
              <a:rPr kumimoji="1" lang="en-US" altLang="ja-JP" baseline="30000" dirty="0" smtClean="0">
                <a:cs typeface="Times New Roman" pitchFamily="18" charset="0"/>
              </a:rPr>
              <a:t>-1</a:t>
            </a:r>
            <a:r>
              <a:rPr kumimoji="1" lang="en-US" altLang="ja-JP" dirty="0" smtClean="0">
                <a:cs typeface="Times New Roman" pitchFamily="18" charset="0"/>
              </a:rPr>
              <a:t>)</a:t>
            </a:r>
            <a:endParaRPr kumimoji="1" lang="ja-JP" altLang="en-US" dirty="0">
              <a:cs typeface="Times New Roman" pitchFamily="18" charset="0"/>
            </a:endParaRPr>
          </a:p>
        </p:txBody>
      </p:sp>
      <p:pic>
        <p:nvPicPr>
          <p:cNvPr id="28" name="Picture 5"/>
          <p:cNvPicPr>
            <a:picLocks noChangeAspect="1" noChangeArrowheads="1"/>
          </p:cNvPicPr>
          <p:nvPr/>
        </p:nvPicPr>
        <p:blipFill>
          <a:blip r:embed="rId2" cstate="print"/>
          <a:srcRect l="22065" t="6063" r="5651" b="26167"/>
          <a:stretch>
            <a:fillRect/>
          </a:stretch>
        </p:blipFill>
        <p:spPr bwMode="auto">
          <a:xfrm>
            <a:off x="5308014" y="1992292"/>
            <a:ext cx="3019425" cy="2981325"/>
          </a:xfrm>
          <a:prstGeom prst="rect">
            <a:avLst/>
          </a:prstGeom>
          <a:noFill/>
          <a:ln w="9525">
            <a:noFill/>
            <a:miter lim="800000"/>
            <a:headEnd/>
            <a:tailEnd/>
          </a:ln>
        </p:spPr>
      </p:pic>
      <p:sp>
        <p:nvSpPr>
          <p:cNvPr id="34" name="スライド番号プレースホルダ 33"/>
          <p:cNvSpPr>
            <a:spLocks noGrp="1"/>
          </p:cNvSpPr>
          <p:nvPr>
            <p:ph type="sldNum" sz="quarter" idx="12"/>
          </p:nvPr>
        </p:nvSpPr>
        <p:spPr/>
        <p:txBody>
          <a:bodyPr/>
          <a:lstStyle/>
          <a:p>
            <a:fld id="{9163F299-54B5-4040-A42A-C2311B63FC6C}" type="slidenum">
              <a:rPr kumimoji="1" lang="ja-JP" altLang="en-US" smtClean="0"/>
              <a:pPr/>
              <a:t>5</a:t>
            </a:fld>
            <a:endParaRPr kumimoji="1" lang="ja-JP" altLang="en-US" dirty="0"/>
          </a:p>
        </p:txBody>
      </p:sp>
      <p:grpSp>
        <p:nvGrpSpPr>
          <p:cNvPr id="21" name="グループ化 28"/>
          <p:cNvGrpSpPr>
            <a:grpSpLocks noChangeAspect="1"/>
          </p:cNvGrpSpPr>
          <p:nvPr/>
        </p:nvGrpSpPr>
        <p:grpSpPr>
          <a:xfrm>
            <a:off x="424651" y="1806614"/>
            <a:ext cx="3728249" cy="4712674"/>
            <a:chOff x="343758" y="1097709"/>
            <a:chExt cx="4465159" cy="5644161"/>
          </a:xfrm>
        </p:grpSpPr>
        <p:sp>
          <p:nvSpPr>
            <p:cNvPr id="2" name="正方形/長方形 1"/>
            <p:cNvSpPr/>
            <p:nvPr/>
          </p:nvSpPr>
          <p:spPr>
            <a:xfrm>
              <a:off x="559009" y="1097709"/>
              <a:ext cx="4075890" cy="5223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 name="Picture 3"/>
            <p:cNvPicPr>
              <a:picLocks noChangeAspect="1" noChangeArrowheads="1"/>
            </p:cNvPicPr>
            <p:nvPr/>
          </p:nvPicPr>
          <p:blipFill>
            <a:blip r:embed="rId3" cstate="print"/>
            <a:srcRect l="14051" b="24107"/>
            <a:stretch>
              <a:fillRect/>
            </a:stretch>
          </p:blipFill>
          <p:spPr bwMode="auto">
            <a:xfrm>
              <a:off x="1376274" y="1198726"/>
              <a:ext cx="3000396" cy="4452950"/>
            </a:xfrm>
            <a:prstGeom prst="rect">
              <a:avLst/>
            </a:prstGeom>
            <a:noFill/>
            <a:ln w="9525">
              <a:noFill/>
              <a:miter lim="800000"/>
              <a:headEnd/>
              <a:tailEnd/>
            </a:ln>
            <a:effectLst/>
          </p:spPr>
        </p:pic>
        <p:sp>
          <p:nvSpPr>
            <p:cNvPr id="5" name="Line 8"/>
            <p:cNvSpPr>
              <a:spLocks noChangeShapeType="1"/>
            </p:cNvSpPr>
            <p:nvPr/>
          </p:nvSpPr>
          <p:spPr bwMode="auto">
            <a:xfrm>
              <a:off x="1647757" y="4322926"/>
              <a:ext cx="685800" cy="609600"/>
            </a:xfrm>
            <a:prstGeom prst="line">
              <a:avLst/>
            </a:prstGeom>
            <a:noFill/>
            <a:ln w="28575">
              <a:solidFill>
                <a:srgbClr val="3366FF"/>
              </a:solidFill>
              <a:round/>
              <a:headEnd/>
              <a:tailEnd type="triangle" w="med" len="med"/>
            </a:ln>
            <a:effectLst>
              <a:outerShdw blurRad="50800" dist="38100" dir="2700000" algn="tl" rotWithShape="0">
                <a:prstClr val="black">
                  <a:alpha val="40000"/>
                </a:prstClr>
              </a:outerShdw>
            </a:effectLst>
          </p:spPr>
          <p:txBody>
            <a:bodyPr/>
            <a:lstStyle/>
            <a:p>
              <a:endParaRPr lang="ja-JP" altLang="en-US">
                <a:cs typeface="Times New Roman" pitchFamily="18" charset="0"/>
              </a:endParaRPr>
            </a:p>
          </p:txBody>
        </p:sp>
        <p:sp>
          <p:nvSpPr>
            <p:cNvPr id="6" name="Line 9"/>
            <p:cNvSpPr>
              <a:spLocks noChangeShapeType="1"/>
            </p:cNvSpPr>
            <p:nvPr/>
          </p:nvSpPr>
          <p:spPr bwMode="auto">
            <a:xfrm flipV="1">
              <a:off x="3552757" y="4246726"/>
              <a:ext cx="457200" cy="609600"/>
            </a:xfrm>
            <a:prstGeom prst="line">
              <a:avLst/>
            </a:prstGeom>
            <a:noFill/>
            <a:ln w="28575">
              <a:solidFill>
                <a:srgbClr val="FF5050"/>
              </a:solidFill>
              <a:round/>
              <a:headEnd/>
              <a:tailEnd type="triangle" w="med" len="med"/>
            </a:ln>
            <a:effectLst>
              <a:outerShdw blurRad="50800" dist="38100" dir="2700000" algn="tl" rotWithShape="0">
                <a:prstClr val="black">
                  <a:alpha val="40000"/>
                </a:prstClr>
              </a:outerShdw>
            </a:effectLst>
          </p:spPr>
          <p:txBody>
            <a:bodyPr/>
            <a:lstStyle/>
            <a:p>
              <a:endParaRPr lang="ja-JP" altLang="en-US">
                <a:cs typeface="Times New Roman" pitchFamily="18" charset="0"/>
              </a:endParaRPr>
            </a:p>
          </p:txBody>
        </p:sp>
        <p:sp>
          <p:nvSpPr>
            <p:cNvPr id="7" name="テキスト ボックス 6"/>
            <p:cNvSpPr txBox="1"/>
            <p:nvPr/>
          </p:nvSpPr>
          <p:spPr>
            <a:xfrm>
              <a:off x="704261" y="3322383"/>
              <a:ext cx="716272" cy="405471"/>
            </a:xfrm>
            <a:prstGeom prst="rect">
              <a:avLst/>
            </a:prstGeom>
            <a:noFill/>
          </p:spPr>
          <p:txBody>
            <a:bodyPr wrap="square" rtlCol="0">
              <a:spAutoFit/>
            </a:bodyPr>
            <a:lstStyle/>
            <a:p>
              <a:pPr algn="r"/>
              <a:r>
                <a:rPr kumimoji="1" lang="en-US" altLang="ja-JP" sz="1600" dirty="0" smtClean="0">
                  <a:cs typeface="Times New Roman" pitchFamily="18" charset="0"/>
                </a:rPr>
                <a:t>100</a:t>
              </a:r>
              <a:endParaRPr kumimoji="1" lang="ja-JP" altLang="en-US" sz="1600" dirty="0">
                <a:cs typeface="Times New Roman" pitchFamily="18" charset="0"/>
              </a:endParaRPr>
            </a:p>
          </p:txBody>
        </p:sp>
        <p:sp>
          <p:nvSpPr>
            <p:cNvPr id="8" name="テキスト ボックス 7"/>
            <p:cNvSpPr txBox="1"/>
            <p:nvPr/>
          </p:nvSpPr>
          <p:spPr>
            <a:xfrm>
              <a:off x="699499" y="2260338"/>
              <a:ext cx="716272" cy="405471"/>
            </a:xfrm>
            <a:prstGeom prst="rect">
              <a:avLst/>
            </a:prstGeom>
            <a:noFill/>
          </p:spPr>
          <p:txBody>
            <a:bodyPr wrap="square" rtlCol="0">
              <a:spAutoFit/>
            </a:bodyPr>
            <a:lstStyle/>
            <a:p>
              <a:pPr algn="r"/>
              <a:r>
                <a:rPr kumimoji="1" lang="en-US" altLang="ja-JP" sz="1600" dirty="0" smtClean="0">
                  <a:cs typeface="Times New Roman" pitchFamily="18" charset="0"/>
                </a:rPr>
                <a:t>110</a:t>
              </a:r>
              <a:endParaRPr kumimoji="1" lang="ja-JP" altLang="en-US" sz="1600" dirty="0">
                <a:cs typeface="Times New Roman" pitchFamily="18" charset="0"/>
              </a:endParaRPr>
            </a:p>
          </p:txBody>
        </p:sp>
        <p:sp>
          <p:nvSpPr>
            <p:cNvPr id="9" name="テキスト ボックス 8"/>
            <p:cNvSpPr txBox="1"/>
            <p:nvPr/>
          </p:nvSpPr>
          <p:spPr>
            <a:xfrm>
              <a:off x="699499" y="1212995"/>
              <a:ext cx="716272" cy="405471"/>
            </a:xfrm>
            <a:prstGeom prst="rect">
              <a:avLst/>
            </a:prstGeom>
            <a:noFill/>
          </p:spPr>
          <p:txBody>
            <a:bodyPr wrap="square" rtlCol="0">
              <a:spAutoFit/>
            </a:bodyPr>
            <a:lstStyle/>
            <a:p>
              <a:pPr algn="r"/>
              <a:r>
                <a:rPr kumimoji="1" lang="en-US" altLang="ja-JP" sz="1600" dirty="0" smtClean="0">
                  <a:cs typeface="Times New Roman" pitchFamily="18" charset="0"/>
                </a:rPr>
                <a:t>120</a:t>
              </a:r>
              <a:endParaRPr kumimoji="1" lang="ja-JP" altLang="en-US" sz="1600" dirty="0">
                <a:cs typeface="Times New Roman" pitchFamily="18" charset="0"/>
              </a:endParaRPr>
            </a:p>
          </p:txBody>
        </p:sp>
        <p:sp>
          <p:nvSpPr>
            <p:cNvPr id="10" name="テキスト ボックス 9"/>
            <p:cNvSpPr txBox="1"/>
            <p:nvPr/>
          </p:nvSpPr>
          <p:spPr>
            <a:xfrm>
              <a:off x="849029" y="4393953"/>
              <a:ext cx="571503" cy="405471"/>
            </a:xfrm>
            <a:prstGeom prst="rect">
              <a:avLst/>
            </a:prstGeom>
            <a:noFill/>
          </p:spPr>
          <p:txBody>
            <a:bodyPr wrap="square" rtlCol="0">
              <a:spAutoFit/>
            </a:bodyPr>
            <a:lstStyle/>
            <a:p>
              <a:pPr algn="r"/>
              <a:r>
                <a:rPr kumimoji="1" lang="en-US" altLang="ja-JP" sz="1600" dirty="0" smtClean="0">
                  <a:cs typeface="Times New Roman" pitchFamily="18" charset="0"/>
                </a:rPr>
                <a:t>90</a:t>
              </a:r>
              <a:endParaRPr kumimoji="1" lang="ja-JP" altLang="en-US" sz="1600" dirty="0">
                <a:cs typeface="Times New Roman" pitchFamily="18" charset="0"/>
              </a:endParaRPr>
            </a:p>
          </p:txBody>
        </p:sp>
        <p:sp>
          <p:nvSpPr>
            <p:cNvPr id="11" name="テキスト ボックス 10"/>
            <p:cNvSpPr txBox="1"/>
            <p:nvPr/>
          </p:nvSpPr>
          <p:spPr>
            <a:xfrm>
              <a:off x="853792" y="5465523"/>
              <a:ext cx="571503" cy="405471"/>
            </a:xfrm>
            <a:prstGeom prst="rect">
              <a:avLst/>
            </a:prstGeom>
            <a:noFill/>
          </p:spPr>
          <p:txBody>
            <a:bodyPr wrap="square" rtlCol="0">
              <a:spAutoFit/>
            </a:bodyPr>
            <a:lstStyle/>
            <a:p>
              <a:pPr algn="r"/>
              <a:r>
                <a:rPr kumimoji="1" lang="en-US" altLang="ja-JP" sz="1600" dirty="0" smtClean="0">
                  <a:cs typeface="Times New Roman" pitchFamily="18" charset="0"/>
                </a:rPr>
                <a:t>80</a:t>
              </a:r>
              <a:endParaRPr kumimoji="1" lang="ja-JP" altLang="en-US" sz="1600" dirty="0">
                <a:cs typeface="Times New Roman" pitchFamily="18" charset="0"/>
              </a:endParaRPr>
            </a:p>
          </p:txBody>
        </p:sp>
        <p:sp>
          <p:nvSpPr>
            <p:cNvPr id="12" name="テキスト ボックス 11"/>
            <p:cNvSpPr txBox="1"/>
            <p:nvPr/>
          </p:nvSpPr>
          <p:spPr>
            <a:xfrm>
              <a:off x="1161960" y="5651676"/>
              <a:ext cx="752480" cy="405471"/>
            </a:xfrm>
            <a:prstGeom prst="rect">
              <a:avLst/>
            </a:prstGeom>
            <a:noFill/>
          </p:spPr>
          <p:txBody>
            <a:bodyPr wrap="square" rtlCol="0">
              <a:spAutoFit/>
            </a:bodyPr>
            <a:lstStyle/>
            <a:p>
              <a:pPr algn="ctr"/>
              <a:r>
                <a:rPr kumimoji="1" lang="en-US" altLang="ja-JP" sz="1600" dirty="0" smtClean="0">
                  <a:cs typeface="Times New Roman" pitchFamily="18" charset="0"/>
                </a:rPr>
                <a:t>1979</a:t>
              </a:r>
              <a:endParaRPr kumimoji="1" lang="ja-JP" altLang="en-US" sz="1600" dirty="0">
                <a:cs typeface="Times New Roman" pitchFamily="18" charset="0"/>
              </a:endParaRPr>
            </a:p>
          </p:txBody>
        </p:sp>
        <p:sp>
          <p:nvSpPr>
            <p:cNvPr id="13" name="テキスト ボックス 12"/>
            <p:cNvSpPr txBox="1"/>
            <p:nvPr/>
          </p:nvSpPr>
          <p:spPr>
            <a:xfrm>
              <a:off x="1762039" y="5651676"/>
              <a:ext cx="571503" cy="405471"/>
            </a:xfrm>
            <a:prstGeom prst="rect">
              <a:avLst/>
            </a:prstGeom>
            <a:noFill/>
          </p:spPr>
          <p:txBody>
            <a:bodyPr wrap="square" rtlCol="0">
              <a:spAutoFit/>
            </a:bodyPr>
            <a:lstStyle/>
            <a:p>
              <a:pPr algn="ctr"/>
              <a:r>
                <a:rPr kumimoji="1" lang="en-US" altLang="ja-JP" sz="1600" dirty="0" smtClean="0">
                  <a:cs typeface="Times New Roman" pitchFamily="18" charset="0"/>
                </a:rPr>
                <a:t>80</a:t>
              </a:r>
              <a:endParaRPr kumimoji="1" lang="ja-JP" altLang="en-US" sz="1600" dirty="0">
                <a:cs typeface="Times New Roman" pitchFamily="18" charset="0"/>
              </a:endParaRPr>
            </a:p>
          </p:txBody>
        </p:sp>
        <p:sp>
          <p:nvSpPr>
            <p:cNvPr id="14" name="テキスト ボックス 13"/>
            <p:cNvSpPr txBox="1"/>
            <p:nvPr/>
          </p:nvSpPr>
          <p:spPr>
            <a:xfrm>
              <a:off x="2162092" y="5651676"/>
              <a:ext cx="571503" cy="405471"/>
            </a:xfrm>
            <a:prstGeom prst="rect">
              <a:avLst/>
            </a:prstGeom>
            <a:noFill/>
          </p:spPr>
          <p:txBody>
            <a:bodyPr wrap="square" rtlCol="0">
              <a:spAutoFit/>
            </a:bodyPr>
            <a:lstStyle/>
            <a:p>
              <a:pPr algn="ctr"/>
              <a:r>
                <a:rPr kumimoji="1" lang="en-US" altLang="ja-JP" sz="1600" dirty="0" smtClean="0">
                  <a:cs typeface="Times New Roman" pitchFamily="18" charset="0"/>
                </a:rPr>
                <a:t>81</a:t>
              </a:r>
              <a:endParaRPr kumimoji="1" lang="ja-JP" altLang="en-US" sz="1600" dirty="0">
                <a:cs typeface="Times New Roman" pitchFamily="18" charset="0"/>
              </a:endParaRPr>
            </a:p>
          </p:txBody>
        </p:sp>
        <p:sp>
          <p:nvSpPr>
            <p:cNvPr id="15" name="テキスト ボックス 14"/>
            <p:cNvSpPr txBox="1"/>
            <p:nvPr/>
          </p:nvSpPr>
          <p:spPr>
            <a:xfrm>
              <a:off x="2576433" y="5642151"/>
              <a:ext cx="571503" cy="405471"/>
            </a:xfrm>
            <a:prstGeom prst="rect">
              <a:avLst/>
            </a:prstGeom>
            <a:noFill/>
          </p:spPr>
          <p:txBody>
            <a:bodyPr wrap="square" rtlCol="0">
              <a:spAutoFit/>
            </a:bodyPr>
            <a:lstStyle/>
            <a:p>
              <a:pPr algn="ctr"/>
              <a:r>
                <a:rPr kumimoji="1" lang="en-US" altLang="ja-JP" sz="1600" dirty="0" smtClean="0">
                  <a:cs typeface="Times New Roman" pitchFamily="18" charset="0"/>
                </a:rPr>
                <a:t>82</a:t>
              </a:r>
              <a:endParaRPr kumimoji="1" lang="ja-JP" altLang="en-US" sz="1600" dirty="0">
                <a:cs typeface="Times New Roman" pitchFamily="18" charset="0"/>
              </a:endParaRPr>
            </a:p>
          </p:txBody>
        </p:sp>
        <p:sp>
          <p:nvSpPr>
            <p:cNvPr id="16" name="テキスト ボックス 15"/>
            <p:cNvSpPr txBox="1"/>
            <p:nvPr/>
          </p:nvSpPr>
          <p:spPr>
            <a:xfrm>
              <a:off x="2990773" y="5642151"/>
              <a:ext cx="571503" cy="405471"/>
            </a:xfrm>
            <a:prstGeom prst="rect">
              <a:avLst/>
            </a:prstGeom>
            <a:noFill/>
          </p:spPr>
          <p:txBody>
            <a:bodyPr wrap="square" rtlCol="0">
              <a:spAutoFit/>
            </a:bodyPr>
            <a:lstStyle/>
            <a:p>
              <a:pPr algn="ctr"/>
              <a:r>
                <a:rPr kumimoji="1" lang="en-US" altLang="ja-JP" sz="1600" dirty="0" smtClean="0">
                  <a:cs typeface="Times New Roman" pitchFamily="18" charset="0"/>
                </a:rPr>
                <a:t>83</a:t>
              </a:r>
              <a:endParaRPr kumimoji="1" lang="ja-JP" altLang="en-US" sz="1600" dirty="0">
                <a:cs typeface="Times New Roman" pitchFamily="18" charset="0"/>
              </a:endParaRPr>
            </a:p>
          </p:txBody>
        </p:sp>
        <p:sp>
          <p:nvSpPr>
            <p:cNvPr id="17" name="テキスト ボックス 16"/>
            <p:cNvSpPr txBox="1"/>
            <p:nvPr/>
          </p:nvSpPr>
          <p:spPr>
            <a:xfrm>
              <a:off x="3395588" y="5639534"/>
              <a:ext cx="571503" cy="405471"/>
            </a:xfrm>
            <a:prstGeom prst="rect">
              <a:avLst/>
            </a:prstGeom>
            <a:noFill/>
          </p:spPr>
          <p:txBody>
            <a:bodyPr wrap="square" rtlCol="0">
              <a:spAutoFit/>
            </a:bodyPr>
            <a:lstStyle/>
            <a:p>
              <a:pPr algn="ctr"/>
              <a:r>
                <a:rPr kumimoji="1" lang="en-US" altLang="ja-JP" sz="1600" dirty="0" smtClean="0">
                  <a:cs typeface="Times New Roman" pitchFamily="18" charset="0"/>
                </a:rPr>
                <a:t>84</a:t>
              </a:r>
              <a:endParaRPr kumimoji="1" lang="ja-JP" altLang="en-US" sz="1600" dirty="0">
                <a:cs typeface="Times New Roman" pitchFamily="18" charset="0"/>
              </a:endParaRPr>
            </a:p>
          </p:txBody>
        </p:sp>
        <p:sp>
          <p:nvSpPr>
            <p:cNvPr id="18" name="テキスト ボックス 17"/>
            <p:cNvSpPr txBox="1"/>
            <p:nvPr/>
          </p:nvSpPr>
          <p:spPr>
            <a:xfrm>
              <a:off x="3805166" y="5632626"/>
              <a:ext cx="571503" cy="405471"/>
            </a:xfrm>
            <a:prstGeom prst="rect">
              <a:avLst/>
            </a:prstGeom>
            <a:noFill/>
          </p:spPr>
          <p:txBody>
            <a:bodyPr wrap="square" rtlCol="0">
              <a:spAutoFit/>
            </a:bodyPr>
            <a:lstStyle/>
            <a:p>
              <a:pPr algn="ctr"/>
              <a:r>
                <a:rPr kumimoji="1" lang="en-US" altLang="ja-JP" sz="1600" dirty="0" smtClean="0">
                  <a:cs typeface="Times New Roman" pitchFamily="18" charset="0"/>
                </a:rPr>
                <a:t>85</a:t>
              </a:r>
              <a:endParaRPr kumimoji="1" lang="ja-JP" altLang="en-US" sz="1600" dirty="0">
                <a:cs typeface="Times New Roman" pitchFamily="18" charset="0"/>
              </a:endParaRPr>
            </a:p>
          </p:txBody>
        </p:sp>
        <p:sp>
          <p:nvSpPr>
            <p:cNvPr id="19" name="テキスト ボックス 18"/>
            <p:cNvSpPr txBox="1"/>
            <p:nvPr/>
          </p:nvSpPr>
          <p:spPr>
            <a:xfrm>
              <a:off x="1700127" y="5982908"/>
              <a:ext cx="1928826" cy="442333"/>
            </a:xfrm>
            <a:prstGeom prst="rect">
              <a:avLst/>
            </a:prstGeom>
            <a:noFill/>
          </p:spPr>
          <p:txBody>
            <a:bodyPr wrap="square" rtlCol="0">
              <a:spAutoFit/>
            </a:bodyPr>
            <a:lstStyle/>
            <a:p>
              <a:pPr algn="ctr"/>
              <a:r>
                <a:rPr kumimoji="1" lang="en-US" altLang="ja-JP" dirty="0" smtClean="0">
                  <a:cs typeface="Times New Roman" pitchFamily="18" charset="0"/>
                </a:rPr>
                <a:t>Year</a:t>
              </a:r>
              <a:endParaRPr kumimoji="1" lang="ja-JP" altLang="en-US" dirty="0">
                <a:cs typeface="Times New Roman" pitchFamily="18" charset="0"/>
              </a:endParaRPr>
            </a:p>
          </p:txBody>
        </p:sp>
        <p:sp>
          <p:nvSpPr>
            <p:cNvPr id="20" name="テキスト ボックス 19"/>
            <p:cNvSpPr txBox="1"/>
            <p:nvPr/>
          </p:nvSpPr>
          <p:spPr>
            <a:xfrm>
              <a:off x="2056193" y="3227928"/>
              <a:ext cx="2752724" cy="405471"/>
            </a:xfrm>
            <a:prstGeom prst="rect">
              <a:avLst/>
            </a:prstGeom>
            <a:solidFill>
              <a:schemeClr val="bg1"/>
            </a:solidFill>
            <a:ln w="28575">
              <a:solidFill>
                <a:srgbClr val="FF0000"/>
              </a:solidFill>
            </a:ln>
          </p:spPr>
          <p:txBody>
            <a:bodyPr wrap="square" rtlCol="0">
              <a:spAutoFit/>
            </a:bodyPr>
            <a:lstStyle/>
            <a:p>
              <a:r>
                <a:rPr kumimoji="1" lang="en-US" altLang="ja-JP" sz="1600" dirty="0" smtClean="0">
                  <a:cs typeface="Times New Roman" pitchFamily="18" charset="0"/>
                </a:rPr>
                <a:t>10 m/s</a:t>
              </a:r>
              <a:r>
                <a:rPr kumimoji="1" lang="ja-JP" altLang="en-US" sz="1600" dirty="0" smtClean="0">
                  <a:cs typeface="Times New Roman" pitchFamily="18" charset="0"/>
                </a:rPr>
                <a:t>程度の風速変動</a:t>
              </a:r>
              <a:endParaRPr kumimoji="1" lang="ja-JP" altLang="en-US" sz="2000" dirty="0">
                <a:cs typeface="Times New Roman" pitchFamily="18" charset="0"/>
              </a:endParaRPr>
            </a:p>
          </p:txBody>
        </p:sp>
        <p:sp>
          <p:nvSpPr>
            <p:cNvPr id="26" name="テキスト ボックス 25"/>
            <p:cNvSpPr txBox="1"/>
            <p:nvPr/>
          </p:nvSpPr>
          <p:spPr>
            <a:xfrm rot="16200000">
              <a:off x="-1152363" y="3224234"/>
              <a:ext cx="3434575" cy="442333"/>
            </a:xfrm>
            <a:prstGeom prst="rect">
              <a:avLst/>
            </a:prstGeom>
            <a:noFill/>
          </p:spPr>
          <p:txBody>
            <a:bodyPr wrap="square" rtlCol="0">
              <a:spAutoFit/>
            </a:bodyPr>
            <a:lstStyle/>
            <a:p>
              <a:pPr algn="ctr"/>
              <a:r>
                <a:rPr kumimoji="1" lang="en-US" altLang="ja-JP" dirty="0" smtClean="0">
                  <a:cs typeface="Times New Roman" pitchFamily="18" charset="0"/>
                </a:rPr>
                <a:t>Zonal </a:t>
              </a:r>
              <a:r>
                <a:rPr lang="en-US" altLang="ja-JP" dirty="0" smtClean="0">
                  <a:cs typeface="Times New Roman" pitchFamily="18" charset="0"/>
                </a:rPr>
                <a:t>w</a:t>
              </a:r>
              <a:r>
                <a:rPr kumimoji="1" lang="en-US" altLang="ja-JP" dirty="0" smtClean="0">
                  <a:cs typeface="Times New Roman" pitchFamily="18" charset="0"/>
                </a:rPr>
                <a:t>ind speed</a:t>
              </a:r>
              <a:r>
                <a:rPr kumimoji="1" lang="ja-JP" altLang="en-US" dirty="0" smtClean="0">
                  <a:cs typeface="Times New Roman" pitchFamily="18" charset="0"/>
                </a:rPr>
                <a:t> </a:t>
              </a:r>
              <a:r>
                <a:rPr kumimoji="1" lang="en-US" altLang="ja-JP" dirty="0" smtClean="0">
                  <a:cs typeface="Times New Roman" pitchFamily="18" charset="0"/>
                </a:rPr>
                <a:t>(m s</a:t>
              </a:r>
              <a:r>
                <a:rPr kumimoji="1" lang="en-US" altLang="ja-JP" baseline="30000" dirty="0" smtClean="0">
                  <a:cs typeface="Times New Roman" pitchFamily="18" charset="0"/>
                </a:rPr>
                <a:t>-1</a:t>
              </a:r>
              <a:r>
                <a:rPr kumimoji="1" lang="en-US" altLang="ja-JP" dirty="0" smtClean="0">
                  <a:cs typeface="Times New Roman" pitchFamily="18" charset="0"/>
                </a:rPr>
                <a:t>)</a:t>
              </a:r>
              <a:endParaRPr kumimoji="1" lang="ja-JP" altLang="en-US" dirty="0">
                <a:cs typeface="Times New Roman" pitchFamily="18" charset="0"/>
              </a:endParaRPr>
            </a:p>
          </p:txBody>
        </p:sp>
        <p:sp>
          <p:nvSpPr>
            <p:cNvPr id="27" name="正方形/長方形 26"/>
            <p:cNvSpPr/>
            <p:nvPr/>
          </p:nvSpPr>
          <p:spPr>
            <a:xfrm>
              <a:off x="1775239" y="6373259"/>
              <a:ext cx="2876543" cy="368611"/>
            </a:xfrm>
            <a:prstGeom prst="rect">
              <a:avLst/>
            </a:prstGeom>
          </p:spPr>
          <p:txBody>
            <a:bodyPr wrap="none">
              <a:spAutoFit/>
            </a:bodyPr>
            <a:lstStyle/>
            <a:p>
              <a:pPr>
                <a:spcBef>
                  <a:spcPct val="50000"/>
                </a:spcBef>
              </a:pPr>
              <a:r>
                <a:rPr lang="en-US" altLang="ja-JP" sz="1400" dirty="0" smtClean="0">
                  <a:cs typeface="Times New Roman" pitchFamily="18" charset="0"/>
                </a:rPr>
                <a:t>[Del </a:t>
              </a:r>
              <a:r>
                <a:rPr lang="en-US" altLang="ja-JP" sz="1400" dirty="0" err="1" smtClean="0">
                  <a:cs typeface="Times New Roman" pitchFamily="18" charset="0"/>
                </a:rPr>
                <a:t>Genio</a:t>
              </a:r>
              <a:r>
                <a:rPr lang="en-US" altLang="ja-JP" sz="1400" dirty="0" smtClean="0">
                  <a:cs typeface="Times New Roman" pitchFamily="18" charset="0"/>
                </a:rPr>
                <a:t> and </a:t>
              </a:r>
              <a:r>
                <a:rPr lang="en-US" altLang="ja-JP" sz="1400" dirty="0" err="1" smtClean="0">
                  <a:cs typeface="Times New Roman" pitchFamily="18" charset="0"/>
                </a:rPr>
                <a:t>Rossow</a:t>
              </a:r>
              <a:r>
                <a:rPr lang="en-US" altLang="ja-JP" sz="1400" dirty="0" smtClean="0">
                  <a:cs typeface="Times New Roman" pitchFamily="18" charset="0"/>
                </a:rPr>
                <a:t>, 1990]</a:t>
              </a:r>
              <a:endParaRPr lang="en-US" altLang="ja-JP" sz="1400" dirty="0">
                <a:cs typeface="Times New Roman" pitchFamily="18" charset="0"/>
              </a:endParaRPr>
            </a:p>
          </p:txBody>
        </p:sp>
      </p:grpSp>
      <p:sp>
        <p:nvSpPr>
          <p:cNvPr id="32" name="テキスト ボックス 31"/>
          <p:cNvSpPr txBox="1"/>
          <p:nvPr/>
        </p:nvSpPr>
        <p:spPr>
          <a:xfrm>
            <a:off x="5788059" y="3678217"/>
            <a:ext cx="1440160" cy="400110"/>
          </a:xfrm>
          <a:prstGeom prst="rect">
            <a:avLst/>
          </a:prstGeom>
          <a:solidFill>
            <a:schemeClr val="bg1"/>
          </a:solidFill>
          <a:ln w="28575">
            <a:solidFill>
              <a:schemeClr val="tx1"/>
            </a:solidFill>
            <a:prstDash val="sysDot"/>
          </a:ln>
        </p:spPr>
        <p:txBody>
          <a:bodyPr wrap="square" rtlCol="0">
            <a:spAutoFit/>
          </a:bodyPr>
          <a:lstStyle/>
          <a:p>
            <a:pPr algn="ctr"/>
            <a:r>
              <a:rPr kumimoji="1" lang="en-US" altLang="ja-JP" sz="2000" dirty="0" smtClean="0">
                <a:solidFill>
                  <a:srgbClr val="00B0F0"/>
                </a:solidFill>
              </a:rPr>
              <a:t>1978 Dec</a:t>
            </a:r>
            <a:endParaRPr kumimoji="1" lang="ja-JP" altLang="en-US" sz="2000" dirty="0">
              <a:solidFill>
                <a:srgbClr val="00B0F0"/>
              </a:solidFill>
            </a:endParaRPr>
          </a:p>
        </p:txBody>
      </p:sp>
      <p:sp>
        <p:nvSpPr>
          <p:cNvPr id="33" name="テキスト ボックス 32"/>
          <p:cNvSpPr txBox="1"/>
          <p:nvPr/>
        </p:nvSpPr>
        <p:spPr>
          <a:xfrm>
            <a:off x="4426843" y="1236804"/>
            <a:ext cx="2016224" cy="646331"/>
          </a:xfrm>
          <a:prstGeom prst="rect">
            <a:avLst/>
          </a:prstGeom>
          <a:solidFill>
            <a:schemeClr val="bg1"/>
          </a:solidFill>
          <a:ln w="19050">
            <a:solidFill>
              <a:schemeClr val="tx1"/>
            </a:solidFill>
          </a:ln>
        </p:spPr>
        <p:txBody>
          <a:bodyPr wrap="square" rtlCol="0">
            <a:spAutoFit/>
          </a:bodyPr>
          <a:lstStyle/>
          <a:p>
            <a:pPr algn="ctr"/>
            <a:r>
              <a:rPr kumimoji="1" lang="en-US" altLang="ja-JP" dirty="0" smtClean="0">
                <a:solidFill>
                  <a:srgbClr val="00B0F0"/>
                </a:solidFill>
              </a:rPr>
              <a:t>1982 Oct</a:t>
            </a:r>
            <a:br>
              <a:rPr kumimoji="1" lang="en-US" altLang="ja-JP" dirty="0" smtClean="0">
                <a:solidFill>
                  <a:srgbClr val="00B0F0"/>
                </a:solidFill>
              </a:rPr>
            </a:br>
            <a:r>
              <a:rPr kumimoji="1" lang="en-US" altLang="ja-JP" dirty="0" smtClean="0">
                <a:solidFill>
                  <a:srgbClr val="00B0F0"/>
                </a:solidFill>
              </a:rPr>
              <a:t>1983 Jul-Aug</a:t>
            </a:r>
            <a:endParaRPr kumimoji="1" lang="ja-JP" altLang="en-US" dirty="0">
              <a:solidFill>
                <a:srgbClr val="00B0F0"/>
              </a:solidFill>
            </a:endParaRPr>
          </a:p>
        </p:txBody>
      </p:sp>
      <p:sp>
        <p:nvSpPr>
          <p:cNvPr id="35" name="テキスト ボックス 34"/>
          <p:cNvSpPr txBox="1"/>
          <p:nvPr/>
        </p:nvSpPr>
        <p:spPr>
          <a:xfrm>
            <a:off x="6381269" y="1653119"/>
            <a:ext cx="2762731" cy="338554"/>
          </a:xfrm>
          <a:prstGeom prst="rect">
            <a:avLst/>
          </a:prstGeom>
          <a:noFill/>
        </p:spPr>
        <p:txBody>
          <a:bodyPr wrap="square" rtlCol="0">
            <a:spAutoFit/>
          </a:bodyPr>
          <a:lstStyle/>
          <a:p>
            <a:pPr algn="ctr"/>
            <a:r>
              <a:rPr kumimoji="1" lang="en-US" altLang="ja-JP" sz="1600" dirty="0" smtClean="0"/>
              <a:t>[</a:t>
            </a:r>
            <a:r>
              <a:rPr kumimoji="1" lang="en-US" altLang="ja-JP" sz="1600" dirty="0" err="1" smtClean="0"/>
              <a:t>Walterscheid</a:t>
            </a:r>
            <a:r>
              <a:rPr kumimoji="1" lang="en-US" altLang="ja-JP" sz="1600" dirty="0" smtClean="0"/>
              <a:t> et al 1985]</a:t>
            </a:r>
            <a:endParaRPr kumimoji="1" lang="ja-JP" altLang="en-US" sz="1600" dirty="0"/>
          </a:p>
        </p:txBody>
      </p:sp>
      <p:cxnSp>
        <p:nvCxnSpPr>
          <p:cNvPr id="37" name="直線矢印コネクタ 36"/>
          <p:cNvCxnSpPr/>
          <p:nvPr/>
        </p:nvCxnSpPr>
        <p:spPr>
          <a:xfrm rot="16200000" flipH="1">
            <a:off x="5403264" y="2173267"/>
            <a:ext cx="704850" cy="1143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32" idx="0"/>
          </p:cNvCxnSpPr>
          <p:nvPr/>
        </p:nvCxnSpPr>
        <p:spPr>
          <a:xfrm rot="16200000" flipV="1">
            <a:off x="6184302" y="3354379"/>
            <a:ext cx="495300" cy="152375"/>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5127039" y="4930342"/>
            <a:ext cx="495300" cy="369332"/>
          </a:xfrm>
          <a:prstGeom prst="rect">
            <a:avLst/>
          </a:prstGeom>
          <a:noFill/>
        </p:spPr>
        <p:txBody>
          <a:bodyPr wrap="square" rtlCol="0">
            <a:spAutoFit/>
          </a:bodyPr>
          <a:lstStyle/>
          <a:p>
            <a:pPr algn="ctr"/>
            <a:r>
              <a:rPr kumimoji="1" lang="en-US" altLang="ja-JP" dirty="0" smtClean="0"/>
              <a:t>10</a:t>
            </a:r>
            <a:endParaRPr kumimoji="1" lang="ja-JP" altLang="en-US" dirty="0"/>
          </a:p>
        </p:txBody>
      </p:sp>
      <p:sp>
        <p:nvSpPr>
          <p:cNvPr id="42" name="テキスト ボックス 41"/>
          <p:cNvSpPr txBox="1"/>
          <p:nvPr/>
        </p:nvSpPr>
        <p:spPr>
          <a:xfrm>
            <a:off x="5803314" y="4930342"/>
            <a:ext cx="495300" cy="369332"/>
          </a:xfrm>
          <a:prstGeom prst="rect">
            <a:avLst/>
          </a:prstGeom>
          <a:noFill/>
        </p:spPr>
        <p:txBody>
          <a:bodyPr wrap="square" rtlCol="0">
            <a:spAutoFit/>
          </a:bodyPr>
          <a:lstStyle/>
          <a:p>
            <a:pPr algn="ctr"/>
            <a:r>
              <a:rPr kumimoji="1" lang="en-US" altLang="ja-JP" dirty="0" smtClean="0"/>
              <a:t>30</a:t>
            </a:r>
            <a:endParaRPr kumimoji="1" lang="ja-JP" altLang="en-US" dirty="0"/>
          </a:p>
        </p:txBody>
      </p:sp>
      <p:sp>
        <p:nvSpPr>
          <p:cNvPr id="43" name="テキスト ボックス 42"/>
          <p:cNvSpPr txBox="1"/>
          <p:nvPr/>
        </p:nvSpPr>
        <p:spPr>
          <a:xfrm>
            <a:off x="6546264" y="4930342"/>
            <a:ext cx="495300" cy="369332"/>
          </a:xfrm>
          <a:prstGeom prst="rect">
            <a:avLst/>
          </a:prstGeom>
          <a:noFill/>
        </p:spPr>
        <p:txBody>
          <a:bodyPr wrap="square" rtlCol="0">
            <a:spAutoFit/>
          </a:bodyPr>
          <a:lstStyle/>
          <a:p>
            <a:pPr algn="ctr"/>
            <a:r>
              <a:rPr kumimoji="1" lang="en-US" altLang="ja-JP" dirty="0" smtClean="0"/>
              <a:t>50</a:t>
            </a:r>
            <a:endParaRPr kumimoji="1" lang="ja-JP" altLang="en-US" dirty="0"/>
          </a:p>
        </p:txBody>
      </p:sp>
      <p:sp>
        <p:nvSpPr>
          <p:cNvPr id="44" name="テキスト ボックス 43"/>
          <p:cNvSpPr txBox="1"/>
          <p:nvPr/>
        </p:nvSpPr>
        <p:spPr>
          <a:xfrm>
            <a:off x="7260639" y="4930342"/>
            <a:ext cx="495300" cy="369332"/>
          </a:xfrm>
          <a:prstGeom prst="rect">
            <a:avLst/>
          </a:prstGeom>
          <a:noFill/>
        </p:spPr>
        <p:txBody>
          <a:bodyPr wrap="square" rtlCol="0">
            <a:spAutoFit/>
          </a:bodyPr>
          <a:lstStyle/>
          <a:p>
            <a:pPr algn="ctr"/>
            <a:r>
              <a:rPr kumimoji="1" lang="en-US" altLang="ja-JP" dirty="0" smtClean="0"/>
              <a:t>70</a:t>
            </a:r>
            <a:endParaRPr kumimoji="1" lang="ja-JP" altLang="en-US" dirty="0"/>
          </a:p>
        </p:txBody>
      </p:sp>
      <p:sp>
        <p:nvSpPr>
          <p:cNvPr id="45" name="テキスト ボックス 44"/>
          <p:cNvSpPr txBox="1"/>
          <p:nvPr/>
        </p:nvSpPr>
        <p:spPr>
          <a:xfrm>
            <a:off x="7975014" y="4930342"/>
            <a:ext cx="495300" cy="369332"/>
          </a:xfrm>
          <a:prstGeom prst="rect">
            <a:avLst/>
          </a:prstGeom>
          <a:noFill/>
        </p:spPr>
        <p:txBody>
          <a:bodyPr wrap="square" rtlCol="0">
            <a:spAutoFit/>
          </a:bodyPr>
          <a:lstStyle/>
          <a:p>
            <a:pPr algn="ctr"/>
            <a:r>
              <a:rPr kumimoji="1" lang="en-US" altLang="ja-JP" dirty="0" smtClean="0"/>
              <a:t>90</a:t>
            </a:r>
            <a:endParaRPr kumimoji="1" lang="ja-JP" altLang="en-US" dirty="0"/>
          </a:p>
        </p:txBody>
      </p:sp>
      <p:sp>
        <p:nvSpPr>
          <p:cNvPr id="46" name="テキスト ボックス 45"/>
          <p:cNvSpPr txBox="1"/>
          <p:nvPr/>
        </p:nvSpPr>
        <p:spPr>
          <a:xfrm>
            <a:off x="5822364" y="5230792"/>
            <a:ext cx="1962150" cy="369332"/>
          </a:xfrm>
          <a:prstGeom prst="rect">
            <a:avLst/>
          </a:prstGeom>
          <a:noFill/>
        </p:spPr>
        <p:txBody>
          <a:bodyPr wrap="square" rtlCol="0">
            <a:spAutoFit/>
          </a:bodyPr>
          <a:lstStyle/>
          <a:p>
            <a:pPr algn="ctr"/>
            <a:r>
              <a:rPr kumimoji="1" lang="en-US" altLang="ja-JP" dirty="0" smtClean="0"/>
              <a:t>Latitude (deg)</a:t>
            </a:r>
            <a:endParaRPr kumimoji="1" lang="ja-JP" altLang="en-US" dirty="0"/>
          </a:p>
        </p:txBody>
      </p:sp>
      <p:sp>
        <p:nvSpPr>
          <p:cNvPr id="47" name="テキスト ボックス 46"/>
          <p:cNvSpPr txBox="1"/>
          <p:nvPr/>
        </p:nvSpPr>
        <p:spPr>
          <a:xfrm>
            <a:off x="4759914" y="4668817"/>
            <a:ext cx="609600" cy="369332"/>
          </a:xfrm>
          <a:prstGeom prst="rect">
            <a:avLst/>
          </a:prstGeom>
          <a:noFill/>
        </p:spPr>
        <p:txBody>
          <a:bodyPr wrap="square" rtlCol="0">
            <a:spAutoFit/>
          </a:bodyPr>
          <a:lstStyle/>
          <a:p>
            <a:pPr algn="r"/>
            <a:r>
              <a:rPr kumimoji="1" lang="en-US" altLang="ja-JP" dirty="0" smtClean="0"/>
              <a:t>0</a:t>
            </a:r>
            <a:endParaRPr kumimoji="1" lang="ja-JP" altLang="en-US" dirty="0"/>
          </a:p>
        </p:txBody>
      </p:sp>
      <p:sp>
        <p:nvSpPr>
          <p:cNvPr id="48" name="テキスト ボックス 47"/>
          <p:cNvSpPr txBox="1"/>
          <p:nvPr/>
        </p:nvSpPr>
        <p:spPr>
          <a:xfrm>
            <a:off x="4759914" y="4059217"/>
            <a:ext cx="609600" cy="369332"/>
          </a:xfrm>
          <a:prstGeom prst="rect">
            <a:avLst/>
          </a:prstGeom>
          <a:noFill/>
        </p:spPr>
        <p:txBody>
          <a:bodyPr wrap="square" rtlCol="0">
            <a:spAutoFit/>
          </a:bodyPr>
          <a:lstStyle/>
          <a:p>
            <a:pPr algn="r"/>
            <a:r>
              <a:rPr kumimoji="1" lang="en-US" altLang="ja-JP" dirty="0" smtClean="0"/>
              <a:t>40</a:t>
            </a:r>
            <a:endParaRPr kumimoji="1" lang="ja-JP" altLang="en-US" dirty="0"/>
          </a:p>
        </p:txBody>
      </p:sp>
      <p:sp>
        <p:nvSpPr>
          <p:cNvPr id="49" name="テキスト ボックス 48"/>
          <p:cNvSpPr txBox="1"/>
          <p:nvPr/>
        </p:nvSpPr>
        <p:spPr>
          <a:xfrm>
            <a:off x="4759914" y="3316267"/>
            <a:ext cx="609600" cy="369332"/>
          </a:xfrm>
          <a:prstGeom prst="rect">
            <a:avLst/>
          </a:prstGeom>
          <a:noFill/>
        </p:spPr>
        <p:txBody>
          <a:bodyPr wrap="square" rtlCol="0">
            <a:spAutoFit/>
          </a:bodyPr>
          <a:lstStyle/>
          <a:p>
            <a:pPr algn="r"/>
            <a:r>
              <a:rPr kumimoji="1" lang="en-US" altLang="ja-JP" dirty="0" smtClean="0"/>
              <a:t>80</a:t>
            </a:r>
            <a:endParaRPr kumimoji="1" lang="ja-JP" altLang="en-US" dirty="0"/>
          </a:p>
        </p:txBody>
      </p:sp>
      <p:sp>
        <p:nvSpPr>
          <p:cNvPr id="50" name="テキスト ボックス 49"/>
          <p:cNvSpPr txBox="1"/>
          <p:nvPr/>
        </p:nvSpPr>
        <p:spPr>
          <a:xfrm>
            <a:off x="4759914" y="2630467"/>
            <a:ext cx="609600" cy="369332"/>
          </a:xfrm>
          <a:prstGeom prst="rect">
            <a:avLst/>
          </a:prstGeom>
          <a:noFill/>
        </p:spPr>
        <p:txBody>
          <a:bodyPr wrap="square" rtlCol="0">
            <a:spAutoFit/>
          </a:bodyPr>
          <a:lstStyle/>
          <a:p>
            <a:pPr algn="r"/>
            <a:r>
              <a:rPr kumimoji="1" lang="en-US" altLang="ja-JP" dirty="0" smtClean="0"/>
              <a:t>120</a:t>
            </a:r>
            <a:endParaRPr kumimoji="1" lang="ja-JP" altLang="en-US" dirty="0"/>
          </a:p>
        </p:txBody>
      </p:sp>
      <p:sp>
        <p:nvSpPr>
          <p:cNvPr id="51" name="テキスト ボックス 50"/>
          <p:cNvSpPr txBox="1"/>
          <p:nvPr/>
        </p:nvSpPr>
        <p:spPr>
          <a:xfrm>
            <a:off x="4759914" y="1887517"/>
            <a:ext cx="609600" cy="369332"/>
          </a:xfrm>
          <a:prstGeom prst="rect">
            <a:avLst/>
          </a:prstGeom>
          <a:noFill/>
        </p:spPr>
        <p:txBody>
          <a:bodyPr wrap="square" rtlCol="0">
            <a:spAutoFit/>
          </a:bodyPr>
          <a:lstStyle/>
          <a:p>
            <a:pPr algn="r"/>
            <a:r>
              <a:rPr kumimoji="1" lang="en-US" altLang="ja-JP" dirty="0" smtClean="0"/>
              <a:t>160</a:t>
            </a:r>
            <a:endParaRPr kumimoji="1" lang="ja-JP" altLang="en-US" dirty="0"/>
          </a:p>
        </p:txBody>
      </p:sp>
      <p:sp>
        <p:nvSpPr>
          <p:cNvPr id="53" name="テキスト ボックス 52"/>
          <p:cNvSpPr txBox="1"/>
          <p:nvPr/>
        </p:nvSpPr>
        <p:spPr>
          <a:xfrm>
            <a:off x="6520408" y="1374887"/>
            <a:ext cx="2362200" cy="369332"/>
          </a:xfrm>
          <a:prstGeom prst="rect">
            <a:avLst/>
          </a:prstGeom>
          <a:noFill/>
        </p:spPr>
        <p:txBody>
          <a:bodyPr wrap="square" rtlCol="0">
            <a:spAutoFit/>
          </a:bodyPr>
          <a:lstStyle/>
          <a:p>
            <a:pPr algn="ctr"/>
            <a:r>
              <a:rPr kumimoji="1" lang="ja-JP" altLang="en-US" dirty="0" smtClean="0"/>
              <a:t>電波掩蔽観測</a:t>
            </a:r>
            <a:endParaRPr kumimoji="1" lang="ja-JP" altLang="en-US" dirty="0"/>
          </a:p>
        </p:txBody>
      </p:sp>
      <p:sp>
        <p:nvSpPr>
          <p:cNvPr id="55" name="テキスト ボックス 54"/>
          <p:cNvSpPr txBox="1"/>
          <p:nvPr/>
        </p:nvSpPr>
        <p:spPr>
          <a:xfrm>
            <a:off x="4276725" y="5617433"/>
            <a:ext cx="4676775" cy="369332"/>
          </a:xfrm>
          <a:prstGeom prst="rect">
            <a:avLst/>
          </a:prstGeom>
          <a:noFill/>
        </p:spPr>
        <p:txBody>
          <a:bodyPr wrap="square" rtlCol="0">
            <a:spAutoFit/>
          </a:bodyPr>
          <a:lstStyle/>
          <a:p>
            <a:r>
              <a:rPr lang="ja-JP" altLang="en-US" dirty="0" smtClean="0"/>
              <a:t>赤道域の風速が速い⇔中緯度ジェットが弱い</a:t>
            </a:r>
            <a:endParaRPr lang="en-US" altLang="ja-JP" dirty="0" smtClean="0"/>
          </a:p>
        </p:txBody>
      </p:sp>
      <p:sp>
        <p:nvSpPr>
          <p:cNvPr id="56" name="テキスト ボックス 55"/>
          <p:cNvSpPr txBox="1"/>
          <p:nvPr/>
        </p:nvSpPr>
        <p:spPr>
          <a:xfrm>
            <a:off x="171451" y="742950"/>
            <a:ext cx="2457450" cy="646331"/>
          </a:xfrm>
          <a:prstGeom prst="rect">
            <a:avLst/>
          </a:prstGeom>
          <a:noFill/>
        </p:spPr>
        <p:txBody>
          <a:bodyPr wrap="square" rtlCol="0">
            <a:spAutoFit/>
          </a:bodyPr>
          <a:lstStyle/>
          <a:p>
            <a:pPr algn="ctr"/>
            <a:r>
              <a:rPr kumimoji="1" lang="en-US" altLang="ja-JP" dirty="0" smtClean="0">
                <a:solidFill>
                  <a:srgbClr val="FF0000"/>
                </a:solidFill>
              </a:rPr>
              <a:t>Pioneer Venus Orbiter</a:t>
            </a:r>
          </a:p>
          <a:p>
            <a:pPr algn="ctr"/>
            <a:r>
              <a:rPr kumimoji="1" lang="ja-JP" altLang="en-US" dirty="0" smtClean="0">
                <a:solidFill>
                  <a:srgbClr val="FF0000"/>
                </a:solidFill>
              </a:rPr>
              <a:t>数年スケールの変動</a:t>
            </a:r>
            <a:endParaRPr kumimoji="1" lang="ja-JP" altLang="en-US" dirty="0">
              <a:solidFill>
                <a:srgbClr val="FF0000"/>
              </a:solidFill>
            </a:endParaRPr>
          </a:p>
        </p:txBody>
      </p:sp>
      <p:sp>
        <p:nvSpPr>
          <p:cNvPr id="3" name="Text Box 6"/>
          <p:cNvSpPr txBox="1">
            <a:spLocks noChangeArrowheads="1"/>
          </p:cNvSpPr>
          <p:nvPr/>
        </p:nvSpPr>
        <p:spPr bwMode="auto">
          <a:xfrm>
            <a:off x="209550" y="1404515"/>
            <a:ext cx="4312606" cy="646331"/>
          </a:xfrm>
          <a:prstGeom prst="rect">
            <a:avLst/>
          </a:prstGeom>
          <a:noFill/>
          <a:ln w="9525">
            <a:noFill/>
            <a:miter lim="800000"/>
            <a:headEnd/>
            <a:tailEnd/>
          </a:ln>
          <a:effectLst/>
        </p:spPr>
        <p:txBody>
          <a:bodyPr wrap="square">
            <a:spAutoFit/>
          </a:bodyPr>
          <a:lstStyle/>
          <a:p>
            <a:pPr algn="ctr">
              <a:spcBef>
                <a:spcPct val="50000"/>
              </a:spcBef>
            </a:pPr>
            <a:r>
              <a:rPr lang="en-US" altLang="ja-JP" dirty="0" smtClean="0">
                <a:cs typeface="Times New Roman" pitchFamily="18" charset="0"/>
              </a:rPr>
              <a:t>1979-1985</a:t>
            </a:r>
            <a:r>
              <a:rPr lang="ja-JP" altLang="en-US" dirty="0" smtClean="0">
                <a:cs typeface="Times New Roman" pitchFamily="18" charset="0"/>
              </a:rPr>
              <a:t>年の東西風速変化</a:t>
            </a:r>
            <a:r>
              <a:rPr lang="en-US" altLang="ja-JP" dirty="0" smtClean="0">
                <a:cs typeface="Times New Roman" pitchFamily="18" charset="0"/>
              </a:rPr>
              <a:t/>
            </a:r>
            <a:br>
              <a:rPr lang="en-US" altLang="ja-JP" dirty="0" smtClean="0">
                <a:cs typeface="Times New Roman" pitchFamily="18" charset="0"/>
              </a:rPr>
            </a:br>
            <a:r>
              <a:rPr lang="en-US" altLang="ja-JP" dirty="0" smtClean="0">
                <a:cs typeface="Times New Roman" pitchFamily="18" charset="0"/>
              </a:rPr>
              <a:t>(</a:t>
            </a:r>
            <a:r>
              <a:rPr lang="ja-JP" altLang="en-US" dirty="0" smtClean="0">
                <a:cs typeface="Times New Roman" pitchFamily="18" charset="0"/>
              </a:rPr>
              <a:t>雲追跡</a:t>
            </a:r>
            <a:r>
              <a:rPr lang="en-US" altLang="ja-JP" dirty="0" smtClean="0">
                <a:cs typeface="Times New Roman" pitchFamily="18" charset="0"/>
              </a:rPr>
              <a:t>)</a:t>
            </a:r>
          </a:p>
        </p:txBody>
      </p:sp>
      <p:sp>
        <p:nvSpPr>
          <p:cNvPr id="58" name="テキスト ボックス 57"/>
          <p:cNvSpPr txBox="1"/>
          <p:nvPr/>
        </p:nvSpPr>
        <p:spPr>
          <a:xfrm>
            <a:off x="1427286" y="182538"/>
            <a:ext cx="6268913" cy="584775"/>
          </a:xfrm>
          <a:prstGeom prst="rect">
            <a:avLst/>
          </a:prstGeom>
          <a:solidFill>
            <a:schemeClr val="bg1"/>
          </a:solidFill>
          <a:ln>
            <a:noFill/>
          </a:ln>
          <a:effectLst/>
        </p:spPr>
        <p:txBody>
          <a:bodyPr wrap="square" rtlCol="0">
            <a:spAutoFit/>
          </a:bodyPr>
          <a:lstStyle/>
          <a:p>
            <a:pPr algn="ctr"/>
            <a:r>
              <a:rPr kumimoji="1" lang="ja-JP" altLang="en-US" sz="3200" dirty="0" smtClean="0"/>
              <a:t>スーパーローテーションの時間変化</a:t>
            </a:r>
            <a:endParaRPr kumimoji="1" lang="ja-JP" altLang="en-US" sz="3200" dirty="0"/>
          </a:p>
        </p:txBody>
      </p:sp>
      <p:sp>
        <p:nvSpPr>
          <p:cNvPr id="59" name="正方形/長方形 58"/>
          <p:cNvSpPr/>
          <p:nvPr/>
        </p:nvSpPr>
        <p:spPr>
          <a:xfrm>
            <a:off x="5876867" y="5942030"/>
            <a:ext cx="2933816" cy="369332"/>
          </a:xfrm>
          <a:prstGeom prst="rect">
            <a:avLst/>
          </a:prstGeom>
        </p:spPr>
        <p:txBody>
          <a:bodyPr wrap="none">
            <a:spAutoFit/>
          </a:bodyPr>
          <a:lstStyle/>
          <a:p>
            <a:r>
              <a:rPr lang="ja-JP" altLang="en-US" dirty="0" smtClean="0"/>
              <a:t>遅い⇔中緯度ジェットが強い</a:t>
            </a:r>
            <a:endParaRPr lang="en-US" altLang="ja-JP"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p:cNvGrpSpPr/>
          <p:nvPr/>
        </p:nvGrpSpPr>
        <p:grpSpPr>
          <a:xfrm>
            <a:off x="1057275" y="1283819"/>
            <a:ext cx="6667267" cy="4335932"/>
            <a:chOff x="238125" y="1836269"/>
            <a:chExt cx="6667267" cy="4335932"/>
          </a:xfrm>
        </p:grpSpPr>
        <p:pic>
          <p:nvPicPr>
            <p:cNvPr id="2050" name="Picture 2"/>
            <p:cNvPicPr>
              <a:picLocks noChangeAspect="1" noChangeArrowheads="1"/>
            </p:cNvPicPr>
            <p:nvPr/>
          </p:nvPicPr>
          <p:blipFill>
            <a:blip r:embed="rId3" cstate="print"/>
            <a:srcRect/>
            <a:stretch>
              <a:fillRect/>
            </a:stretch>
          </p:blipFill>
          <p:spPr bwMode="auto">
            <a:xfrm>
              <a:off x="238125" y="1836269"/>
              <a:ext cx="6667267" cy="4335932"/>
            </a:xfrm>
            <a:prstGeom prst="rect">
              <a:avLst/>
            </a:prstGeom>
            <a:noFill/>
            <a:ln w="9525">
              <a:noFill/>
              <a:miter lim="800000"/>
              <a:headEnd/>
              <a:tailEnd/>
            </a:ln>
          </p:spPr>
        </p:pic>
        <p:cxnSp>
          <p:nvCxnSpPr>
            <p:cNvPr id="9" name="直線矢印コネクタ 8"/>
            <p:cNvCxnSpPr/>
            <p:nvPr/>
          </p:nvCxnSpPr>
          <p:spPr>
            <a:xfrm rot="16200000" flipH="1">
              <a:off x="3275692" y="2972710"/>
              <a:ext cx="286540" cy="170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rot="5400000" flipH="1" flipV="1">
              <a:off x="3220291" y="3660575"/>
              <a:ext cx="373375" cy="17693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785110" y="2602230"/>
              <a:ext cx="899160" cy="307777"/>
            </a:xfrm>
            <a:prstGeom prst="rect">
              <a:avLst/>
            </a:prstGeom>
            <a:noFill/>
          </p:spPr>
          <p:txBody>
            <a:bodyPr wrap="square" rtlCol="0">
              <a:spAutoFit/>
            </a:bodyPr>
            <a:lstStyle/>
            <a:p>
              <a:pPr algn="ctr"/>
              <a:r>
                <a:rPr kumimoji="1" lang="en-US" altLang="ja-JP" sz="1400" dirty="0" smtClean="0"/>
                <a:t>1982</a:t>
              </a:r>
              <a:endParaRPr kumimoji="1" lang="ja-JP" altLang="en-US" sz="1400" dirty="0"/>
            </a:p>
          </p:txBody>
        </p:sp>
        <p:sp>
          <p:nvSpPr>
            <p:cNvPr id="13" name="テキスト ボックス 12"/>
            <p:cNvSpPr txBox="1"/>
            <p:nvPr/>
          </p:nvSpPr>
          <p:spPr>
            <a:xfrm>
              <a:off x="2724150" y="3943350"/>
              <a:ext cx="899160" cy="307777"/>
            </a:xfrm>
            <a:prstGeom prst="rect">
              <a:avLst/>
            </a:prstGeom>
            <a:noFill/>
          </p:spPr>
          <p:txBody>
            <a:bodyPr wrap="square" rtlCol="0">
              <a:spAutoFit/>
            </a:bodyPr>
            <a:lstStyle/>
            <a:p>
              <a:pPr algn="ctr"/>
              <a:r>
                <a:rPr kumimoji="1" lang="en-US" altLang="ja-JP" sz="1400" dirty="0" smtClean="0"/>
                <a:t>1980</a:t>
              </a:r>
              <a:endParaRPr kumimoji="1" lang="ja-JP" altLang="en-US" sz="1400" dirty="0"/>
            </a:p>
          </p:txBody>
        </p:sp>
      </p:grpSp>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6</a:t>
            </a:fld>
            <a:endParaRPr kumimoji="1" lang="ja-JP" altLang="en-US" dirty="0"/>
          </a:p>
        </p:txBody>
      </p:sp>
      <p:sp>
        <p:nvSpPr>
          <p:cNvPr id="5" name="テキスト ボックス 4"/>
          <p:cNvSpPr txBox="1"/>
          <p:nvPr/>
        </p:nvSpPr>
        <p:spPr>
          <a:xfrm>
            <a:off x="6343650" y="1207271"/>
            <a:ext cx="2066925" cy="338554"/>
          </a:xfrm>
          <a:prstGeom prst="rect">
            <a:avLst/>
          </a:prstGeom>
          <a:noFill/>
        </p:spPr>
        <p:txBody>
          <a:bodyPr wrap="square" rtlCol="0">
            <a:spAutoFit/>
          </a:bodyPr>
          <a:lstStyle/>
          <a:p>
            <a:pPr algn="ctr"/>
            <a:r>
              <a:rPr kumimoji="1" lang="en-US" altLang="ja-JP" sz="1600" dirty="0" smtClean="0"/>
              <a:t>[</a:t>
            </a:r>
            <a:r>
              <a:rPr kumimoji="1" lang="en-US" altLang="ja-JP" sz="1600" dirty="0" err="1" smtClean="0"/>
              <a:t>Limaye</a:t>
            </a:r>
            <a:r>
              <a:rPr kumimoji="1" lang="en-US" altLang="ja-JP" sz="1600" dirty="0" smtClean="0"/>
              <a:t>, 2007]</a:t>
            </a:r>
            <a:endParaRPr kumimoji="1" lang="ja-JP" altLang="en-US" sz="1600" dirty="0"/>
          </a:p>
        </p:txBody>
      </p:sp>
      <p:sp>
        <p:nvSpPr>
          <p:cNvPr id="7" name="テキスト ボックス 6"/>
          <p:cNvSpPr txBox="1"/>
          <p:nvPr/>
        </p:nvSpPr>
        <p:spPr>
          <a:xfrm>
            <a:off x="361949" y="876300"/>
            <a:ext cx="4343401" cy="646331"/>
          </a:xfrm>
          <a:prstGeom prst="rect">
            <a:avLst/>
          </a:prstGeom>
          <a:noFill/>
        </p:spPr>
        <p:txBody>
          <a:bodyPr wrap="square" rtlCol="0">
            <a:spAutoFit/>
          </a:bodyPr>
          <a:lstStyle/>
          <a:p>
            <a:r>
              <a:rPr kumimoji="1" lang="en-US" altLang="ja-JP" dirty="0" smtClean="0"/>
              <a:t>1980</a:t>
            </a:r>
            <a:r>
              <a:rPr kumimoji="1" lang="ja-JP" altLang="en-US" dirty="0" smtClean="0"/>
              <a:t>年と</a:t>
            </a:r>
            <a:r>
              <a:rPr kumimoji="1" lang="en-US" altLang="ja-JP" dirty="0" smtClean="0"/>
              <a:t>1982</a:t>
            </a:r>
            <a:r>
              <a:rPr kumimoji="1" lang="ja-JP" altLang="en-US" dirty="0" smtClean="0"/>
              <a:t>年に観測された風速の比較</a:t>
            </a:r>
            <a:endParaRPr kumimoji="1" lang="en-US" altLang="ja-JP" dirty="0" smtClean="0"/>
          </a:p>
          <a:p>
            <a:pPr algn="ctr"/>
            <a:r>
              <a:rPr lang="en-US" altLang="ja-JP" dirty="0" smtClean="0"/>
              <a:t>(</a:t>
            </a:r>
            <a:r>
              <a:rPr lang="ja-JP" altLang="en-US" dirty="0" smtClean="0"/>
              <a:t>雲追跡</a:t>
            </a:r>
            <a:r>
              <a:rPr lang="en-US" altLang="ja-JP" dirty="0" smtClean="0"/>
              <a:t>)</a:t>
            </a:r>
            <a:endParaRPr kumimoji="1" lang="ja-JP" altLang="en-US" dirty="0"/>
          </a:p>
        </p:txBody>
      </p:sp>
      <p:sp>
        <p:nvSpPr>
          <p:cNvPr id="19" name="テキスト ボックス 18"/>
          <p:cNvSpPr txBox="1"/>
          <p:nvPr/>
        </p:nvSpPr>
        <p:spPr>
          <a:xfrm>
            <a:off x="1457325" y="5533072"/>
            <a:ext cx="6238875" cy="1200329"/>
          </a:xfrm>
          <a:prstGeom prst="rect">
            <a:avLst/>
          </a:prstGeom>
          <a:noFill/>
        </p:spPr>
        <p:txBody>
          <a:bodyPr wrap="square" rtlCol="0">
            <a:spAutoFit/>
          </a:bodyPr>
          <a:lstStyle/>
          <a:p>
            <a:r>
              <a:rPr kumimoji="1" lang="ja-JP" altLang="en-US" dirty="0" smtClean="0"/>
              <a:t>赤道域・低緯度帯で大きな違い</a:t>
            </a:r>
            <a:endParaRPr lang="en-US" altLang="ja-JP" dirty="0" smtClean="0"/>
          </a:p>
          <a:p>
            <a:r>
              <a:rPr kumimoji="1" lang="ja-JP" altLang="en-US" dirty="0" smtClean="0"/>
              <a:t>中緯度帯・高緯度帯はほとんど変化なし</a:t>
            </a:r>
            <a:endParaRPr kumimoji="1" lang="en-US" altLang="ja-JP" dirty="0" smtClean="0"/>
          </a:p>
          <a:p>
            <a:endParaRPr kumimoji="1" lang="en-US" altLang="ja-JP" dirty="0" smtClean="0"/>
          </a:p>
          <a:p>
            <a:r>
              <a:rPr kumimoji="1" lang="ja-JP" altLang="en-US" dirty="0" smtClean="0"/>
              <a:t>→</a:t>
            </a:r>
            <a:r>
              <a:rPr lang="ja-JP" altLang="en-US" dirty="0" smtClean="0"/>
              <a:t>赤道域の風速が遅い時期に中緯度ジェットが強調されている</a:t>
            </a:r>
            <a:endParaRPr kumimoji="1" lang="ja-JP" altLang="en-US" dirty="0"/>
          </a:p>
        </p:txBody>
      </p:sp>
      <p:sp>
        <p:nvSpPr>
          <p:cNvPr id="21" name="テキスト ボックス 20"/>
          <p:cNvSpPr txBox="1"/>
          <p:nvPr/>
        </p:nvSpPr>
        <p:spPr>
          <a:xfrm>
            <a:off x="1427286" y="182538"/>
            <a:ext cx="6268913" cy="584775"/>
          </a:xfrm>
          <a:prstGeom prst="rect">
            <a:avLst/>
          </a:prstGeom>
          <a:solidFill>
            <a:schemeClr val="bg1"/>
          </a:solidFill>
          <a:ln>
            <a:noFill/>
          </a:ln>
          <a:effectLst/>
        </p:spPr>
        <p:txBody>
          <a:bodyPr wrap="square" rtlCol="0">
            <a:spAutoFit/>
          </a:bodyPr>
          <a:lstStyle/>
          <a:p>
            <a:pPr algn="ctr"/>
            <a:r>
              <a:rPr kumimoji="1" lang="ja-JP" altLang="en-US" sz="3200" dirty="0" smtClean="0"/>
              <a:t>スーパーローテーションの時間変化</a:t>
            </a:r>
            <a:endParaRPr kumimoji="1" lang="ja-JP" altLang="en-US" sz="32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2"/>
          </p:nvPr>
        </p:nvSpPr>
        <p:spPr/>
        <p:txBody>
          <a:bodyPr/>
          <a:lstStyle/>
          <a:p>
            <a:fld id="{54008F68-07BC-429D-B890-8D049EF253F1}" type="slidenum">
              <a:rPr kumimoji="1" lang="ja-JP" altLang="en-US" smtClean="0"/>
              <a:pPr/>
              <a:t>7</a:t>
            </a:fld>
            <a:endParaRPr kumimoji="1" lang="ja-JP" altLang="en-US"/>
          </a:p>
        </p:txBody>
      </p:sp>
      <p:sp>
        <p:nvSpPr>
          <p:cNvPr id="4" name="テキスト ボックス 3"/>
          <p:cNvSpPr txBox="1"/>
          <p:nvPr/>
        </p:nvSpPr>
        <p:spPr>
          <a:xfrm>
            <a:off x="85725" y="440063"/>
            <a:ext cx="8972549" cy="523220"/>
          </a:xfrm>
          <a:prstGeom prst="rect">
            <a:avLst/>
          </a:prstGeom>
          <a:noFill/>
        </p:spPr>
        <p:txBody>
          <a:bodyPr wrap="square" rtlCol="0">
            <a:spAutoFit/>
          </a:bodyPr>
          <a:lstStyle/>
          <a:p>
            <a:pPr algn="ctr"/>
            <a:r>
              <a:rPr kumimoji="1" lang="ja-JP" altLang="en-US" sz="2800" dirty="0" smtClean="0">
                <a:solidFill>
                  <a:srgbClr val="FF0000"/>
                </a:solidFill>
              </a:rPr>
              <a:t>スーパーローテーション</a:t>
            </a:r>
            <a:r>
              <a:rPr lang="ja-JP" altLang="en-US" sz="2800" dirty="0" smtClean="0">
                <a:solidFill>
                  <a:srgbClr val="FF0000"/>
                </a:solidFill>
              </a:rPr>
              <a:t>は</a:t>
            </a:r>
            <a:r>
              <a:rPr kumimoji="1" lang="ja-JP" altLang="en-US" sz="2800" dirty="0" smtClean="0">
                <a:solidFill>
                  <a:srgbClr val="FF0000"/>
                </a:solidFill>
              </a:rPr>
              <a:t>数年スケールの時間変動を持つ</a:t>
            </a:r>
            <a:endParaRPr lang="en-US" altLang="ja-JP" sz="2800" dirty="0" smtClean="0">
              <a:solidFill>
                <a:srgbClr val="FF0000"/>
              </a:solidFill>
            </a:endParaRPr>
          </a:p>
        </p:txBody>
      </p:sp>
      <p:sp>
        <p:nvSpPr>
          <p:cNvPr id="19" name="テキスト ボックス 18"/>
          <p:cNvSpPr txBox="1"/>
          <p:nvPr/>
        </p:nvSpPr>
        <p:spPr>
          <a:xfrm>
            <a:off x="746311" y="4991100"/>
            <a:ext cx="7639051" cy="830997"/>
          </a:xfrm>
          <a:prstGeom prst="rect">
            <a:avLst/>
          </a:prstGeom>
          <a:noFill/>
          <a:ln>
            <a:solidFill>
              <a:srgbClr val="4F81BD"/>
            </a:solidFill>
          </a:ln>
        </p:spPr>
        <p:txBody>
          <a:bodyPr wrap="square" rtlCol="0">
            <a:spAutoFit/>
          </a:bodyPr>
          <a:lstStyle/>
          <a:p>
            <a:pPr algn="ctr"/>
            <a:r>
              <a:rPr kumimoji="1" lang="ja-JP" altLang="en-US" sz="2400" dirty="0" smtClean="0"/>
              <a:t>両者を同時に関連付けて理解するためには</a:t>
            </a:r>
            <a:endParaRPr kumimoji="1" lang="en-US" altLang="ja-JP" sz="2400" dirty="0" smtClean="0"/>
          </a:p>
          <a:p>
            <a:pPr algn="ctr"/>
            <a:r>
              <a:rPr kumimoji="1" lang="ja-JP" altLang="en-US" sz="2400" dirty="0" smtClean="0"/>
              <a:t>長期に渡り、かつ定常的な観測データの解析が必要</a:t>
            </a:r>
            <a:endParaRPr kumimoji="1" lang="en-US" altLang="ja-JP" sz="2400" dirty="0" smtClean="0"/>
          </a:p>
        </p:txBody>
      </p:sp>
      <p:sp>
        <p:nvSpPr>
          <p:cNvPr id="20" name="正方形/長方形 19"/>
          <p:cNvSpPr/>
          <p:nvPr/>
        </p:nvSpPr>
        <p:spPr>
          <a:xfrm>
            <a:off x="504826" y="1217563"/>
            <a:ext cx="8277224" cy="2062103"/>
          </a:xfrm>
          <a:prstGeom prst="rect">
            <a:avLst/>
          </a:prstGeom>
        </p:spPr>
        <p:txBody>
          <a:bodyPr wrap="square">
            <a:spAutoFit/>
          </a:bodyPr>
          <a:lstStyle/>
          <a:p>
            <a:r>
              <a:rPr lang="ja-JP" altLang="en-US" sz="2400" dirty="0" smtClean="0"/>
              <a:t>その基本的な特性すら明らかでない</a:t>
            </a:r>
            <a:endParaRPr lang="en-US" altLang="ja-JP" sz="2400" dirty="0" smtClean="0"/>
          </a:p>
          <a:p>
            <a:r>
              <a:rPr lang="ja-JP" altLang="en-US" sz="2000" dirty="0" smtClean="0"/>
              <a:t>　・周期性</a:t>
            </a:r>
            <a:endParaRPr lang="en-US" altLang="ja-JP" sz="2000" dirty="0" smtClean="0"/>
          </a:p>
          <a:p>
            <a:r>
              <a:rPr lang="ja-JP" altLang="en-US" sz="2000" dirty="0" smtClean="0"/>
              <a:t>　・時間スケール</a:t>
            </a:r>
            <a:endParaRPr lang="en-US" altLang="ja-JP" sz="2000" dirty="0" smtClean="0"/>
          </a:p>
          <a:p>
            <a:r>
              <a:rPr lang="ja-JP" altLang="en-US" sz="2000" dirty="0" smtClean="0"/>
              <a:t>　・変動幅</a:t>
            </a:r>
            <a:endParaRPr lang="en-US" altLang="ja-JP" sz="2000" dirty="0" smtClean="0"/>
          </a:p>
          <a:p>
            <a:r>
              <a:rPr lang="ja-JP" altLang="en-US" sz="2000" dirty="0" smtClean="0"/>
              <a:t>　・変化の激しい緯度帯　</a:t>
            </a:r>
            <a:r>
              <a:rPr lang="en-US" altLang="ja-JP" sz="2000" dirty="0" smtClean="0"/>
              <a:t>(</a:t>
            </a:r>
            <a:r>
              <a:rPr lang="ja-JP" altLang="en-US" sz="2000" dirty="0" smtClean="0"/>
              <a:t>赤道域？</a:t>
            </a:r>
            <a:r>
              <a:rPr lang="en-US" altLang="ja-JP" sz="2000" dirty="0" smtClean="0"/>
              <a:t>)</a:t>
            </a:r>
          </a:p>
          <a:p>
            <a:r>
              <a:rPr lang="ja-JP" altLang="en-US" sz="2400" dirty="0" smtClean="0"/>
              <a:t>スーパーローテーション全体に与える影響も不明</a:t>
            </a:r>
            <a:endParaRPr lang="en-US" altLang="ja-JP" sz="2400" dirty="0" smtClean="0"/>
          </a:p>
        </p:txBody>
      </p:sp>
      <p:sp>
        <p:nvSpPr>
          <p:cNvPr id="21" name="正方形/長方形 20"/>
          <p:cNvSpPr/>
          <p:nvPr/>
        </p:nvSpPr>
        <p:spPr>
          <a:xfrm>
            <a:off x="504824" y="3675216"/>
            <a:ext cx="8162925" cy="738664"/>
          </a:xfrm>
          <a:prstGeom prst="rect">
            <a:avLst/>
          </a:prstGeom>
        </p:spPr>
        <p:txBody>
          <a:bodyPr wrap="square">
            <a:spAutoFit/>
          </a:bodyPr>
          <a:lstStyle/>
          <a:p>
            <a:r>
              <a:rPr lang="ja-JP" altLang="en-US" sz="2400" dirty="0" smtClean="0"/>
              <a:t>同時に数日周期の変動も存在　←　惑星スケールの大気波動</a:t>
            </a:r>
            <a:endParaRPr lang="en-US" altLang="ja-JP" sz="2400" dirty="0" smtClean="0"/>
          </a:p>
          <a:p>
            <a:r>
              <a:rPr lang="ja-JP" altLang="en-US" dirty="0" smtClean="0"/>
              <a:t>大気波動は運動量を輸送するため長期変動へ寄与する可能性</a:t>
            </a:r>
            <a:endParaRPr lang="en-US" altLang="ja-JP"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60350" y="3571793"/>
            <a:ext cx="7561263" cy="2781323"/>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ja-JP" altLang="en-US" sz="2200" dirty="0" smtClean="0"/>
              <a:t>観測期間：</a:t>
            </a:r>
            <a:r>
              <a:rPr lang="en-US" altLang="ja-JP" sz="2200" dirty="0" smtClean="0"/>
              <a:t>2006 </a:t>
            </a:r>
            <a:r>
              <a:rPr lang="en-US" altLang="ja-JP" sz="2200" dirty="0"/>
              <a:t>May – </a:t>
            </a:r>
            <a:r>
              <a:rPr lang="en-US" altLang="ja-JP" sz="2200" dirty="0" smtClean="0"/>
              <a:t>2010 Jan </a:t>
            </a:r>
            <a:r>
              <a:rPr lang="en-US" altLang="ja-JP" sz="2200" dirty="0"/>
              <a:t>(#30 – </a:t>
            </a:r>
            <a:r>
              <a:rPr lang="en-US" altLang="ja-JP" sz="2200" dirty="0" smtClean="0"/>
              <a:t>#1380   ~362 orbits)</a:t>
            </a:r>
          </a:p>
          <a:p>
            <a:pPr marL="342900" indent="-342900">
              <a:lnSpc>
                <a:spcPct val="80000"/>
              </a:lnSpc>
              <a:spcBef>
                <a:spcPct val="20000"/>
              </a:spcBef>
            </a:pPr>
            <a:endParaRPr lang="en-US" altLang="ja-JP" sz="2200" dirty="0" smtClean="0"/>
          </a:p>
          <a:p>
            <a:pPr marL="342900" indent="-342900">
              <a:lnSpc>
                <a:spcPct val="80000"/>
              </a:lnSpc>
              <a:spcBef>
                <a:spcPct val="20000"/>
              </a:spcBef>
              <a:buFontTx/>
              <a:buChar char="•"/>
            </a:pPr>
            <a:endParaRPr lang="en-US" altLang="ja-JP" sz="2200" dirty="0" smtClean="0"/>
          </a:p>
          <a:p>
            <a:pPr marL="342900" indent="-342900">
              <a:lnSpc>
                <a:spcPct val="80000"/>
              </a:lnSpc>
              <a:spcBef>
                <a:spcPct val="20000"/>
              </a:spcBef>
              <a:buFontTx/>
              <a:buChar char="•"/>
            </a:pPr>
            <a:endParaRPr lang="en-US" altLang="ja-JP" sz="2200" dirty="0" smtClean="0"/>
          </a:p>
          <a:p>
            <a:pPr marL="342900" indent="-342900">
              <a:lnSpc>
                <a:spcPct val="80000"/>
              </a:lnSpc>
              <a:spcBef>
                <a:spcPct val="20000"/>
              </a:spcBef>
            </a:pPr>
            <a:endParaRPr lang="en-US" altLang="ja-JP" sz="2200" dirty="0" smtClean="0"/>
          </a:p>
          <a:p>
            <a:pPr marL="342900" indent="-342900">
              <a:lnSpc>
                <a:spcPct val="80000"/>
              </a:lnSpc>
              <a:spcBef>
                <a:spcPct val="20000"/>
              </a:spcBef>
            </a:pPr>
            <a:endParaRPr lang="en-US" altLang="ja-JP" sz="2200" dirty="0" smtClean="0"/>
          </a:p>
          <a:p>
            <a:pPr marL="342900" indent="-342900">
              <a:lnSpc>
                <a:spcPct val="80000"/>
              </a:lnSpc>
              <a:spcBef>
                <a:spcPct val="20000"/>
              </a:spcBef>
              <a:buFontTx/>
              <a:buChar char="•"/>
            </a:pPr>
            <a:r>
              <a:rPr lang="ja-JP" altLang="en-US" sz="2200" dirty="0" smtClean="0"/>
              <a:t>観測波長</a:t>
            </a:r>
            <a:r>
              <a:rPr lang="en-US" altLang="ja-JP" sz="2200" dirty="0" smtClean="0"/>
              <a:t> </a:t>
            </a:r>
            <a:r>
              <a:rPr lang="en-US" altLang="ja-JP" sz="2200" dirty="0"/>
              <a:t>: </a:t>
            </a:r>
            <a:r>
              <a:rPr lang="en-US" altLang="ja-JP" sz="2200" dirty="0" smtClean="0">
                <a:solidFill>
                  <a:srgbClr val="0066FF"/>
                </a:solidFill>
              </a:rPr>
              <a:t>365</a:t>
            </a:r>
            <a:r>
              <a:rPr lang="en-US" altLang="ja-JP" sz="2200" dirty="0" smtClean="0"/>
              <a:t> nm</a:t>
            </a:r>
            <a:r>
              <a:rPr lang="ja-JP" altLang="en-US" sz="2200" dirty="0" smtClean="0"/>
              <a:t>　</a:t>
            </a:r>
            <a:r>
              <a:rPr lang="en-US" altLang="ja-JP" sz="2200" dirty="0" smtClean="0"/>
              <a:t>(</a:t>
            </a:r>
            <a:r>
              <a:rPr lang="ja-JP" altLang="en-US" sz="2200" dirty="0" smtClean="0"/>
              <a:t>昼面観測のみ</a:t>
            </a:r>
            <a:r>
              <a:rPr lang="en-US" altLang="ja-JP" sz="2200" dirty="0" smtClean="0"/>
              <a:t>)</a:t>
            </a:r>
            <a:endParaRPr lang="en-US" altLang="ja-JP" sz="2200" dirty="0"/>
          </a:p>
          <a:p>
            <a:pPr marL="342900" indent="-342900">
              <a:lnSpc>
                <a:spcPct val="80000"/>
              </a:lnSpc>
              <a:spcBef>
                <a:spcPct val="20000"/>
              </a:spcBef>
              <a:buFontTx/>
              <a:buChar char="•"/>
            </a:pPr>
            <a:r>
              <a:rPr lang="ja-JP" altLang="en-US" sz="2200" dirty="0" smtClean="0"/>
              <a:t>雲高度</a:t>
            </a:r>
            <a:r>
              <a:rPr lang="en-US" altLang="ja-JP" sz="2200" dirty="0" smtClean="0"/>
              <a:t> </a:t>
            </a:r>
            <a:r>
              <a:rPr lang="en-US" altLang="ja-JP" sz="2200" dirty="0"/>
              <a:t>: </a:t>
            </a:r>
            <a:r>
              <a:rPr lang="ja-JP" altLang="en-US" sz="2200" dirty="0" smtClean="0"/>
              <a:t>雲頂高度</a:t>
            </a:r>
            <a:r>
              <a:rPr lang="en-US" altLang="ja-JP" sz="2200" dirty="0" smtClean="0"/>
              <a:t> </a:t>
            </a:r>
            <a:r>
              <a:rPr lang="en-US" altLang="ja-JP" sz="2200" dirty="0"/>
              <a:t>(~ 70 km</a:t>
            </a:r>
            <a:r>
              <a:rPr lang="en-US" altLang="ja-JP" sz="2200" dirty="0" smtClean="0"/>
              <a:t>)      </a:t>
            </a:r>
            <a:r>
              <a:rPr lang="en-US" altLang="ja-JP" sz="1600" dirty="0" smtClean="0"/>
              <a:t>[</a:t>
            </a:r>
            <a:r>
              <a:rPr lang="en-US" altLang="ja-JP" sz="1600" dirty="0" err="1"/>
              <a:t>Moissl</a:t>
            </a:r>
            <a:r>
              <a:rPr lang="en-US" altLang="ja-JP" sz="1600" dirty="0"/>
              <a:t> et al </a:t>
            </a:r>
            <a:r>
              <a:rPr lang="en-US" altLang="ja-JP" sz="1600" dirty="0" smtClean="0"/>
              <a:t>2009]</a:t>
            </a:r>
            <a:endParaRPr lang="en-US" altLang="ja-JP" sz="1600" dirty="0"/>
          </a:p>
        </p:txBody>
      </p:sp>
      <p:cxnSp>
        <p:nvCxnSpPr>
          <p:cNvPr id="8" name="直線コネクタ 7"/>
          <p:cNvCxnSpPr/>
          <p:nvPr/>
        </p:nvCxnSpPr>
        <p:spPr>
          <a:xfrm>
            <a:off x="385733" y="4512392"/>
            <a:ext cx="8501092" cy="5633"/>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5400000">
            <a:off x="-96473" y="4673127"/>
            <a:ext cx="964413"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角丸四角形 9"/>
          <p:cNvSpPr/>
          <p:nvPr/>
        </p:nvSpPr>
        <p:spPr>
          <a:xfrm>
            <a:off x="533625" y="4349442"/>
            <a:ext cx="596441" cy="4130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1" name="角丸四角形 10"/>
          <p:cNvSpPr/>
          <p:nvPr/>
        </p:nvSpPr>
        <p:spPr>
          <a:xfrm>
            <a:off x="1521571" y="4349442"/>
            <a:ext cx="697128" cy="4130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2" name="角丸四角形 11"/>
          <p:cNvSpPr/>
          <p:nvPr/>
        </p:nvSpPr>
        <p:spPr>
          <a:xfrm>
            <a:off x="2667906" y="4349442"/>
            <a:ext cx="795254" cy="4130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3" name="角丸四角形 12"/>
          <p:cNvSpPr/>
          <p:nvPr/>
        </p:nvSpPr>
        <p:spPr>
          <a:xfrm>
            <a:off x="3823912" y="4349442"/>
            <a:ext cx="967556" cy="4130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4" name="角丸四角形 13"/>
          <p:cNvSpPr/>
          <p:nvPr/>
        </p:nvSpPr>
        <p:spPr>
          <a:xfrm>
            <a:off x="5122593" y="4349442"/>
            <a:ext cx="967556" cy="4130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5" name="角丸四角形 14"/>
          <p:cNvSpPr/>
          <p:nvPr/>
        </p:nvSpPr>
        <p:spPr>
          <a:xfrm>
            <a:off x="6515075" y="4349442"/>
            <a:ext cx="333071" cy="4130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6" name="角丸四角形 15"/>
          <p:cNvSpPr/>
          <p:nvPr/>
        </p:nvSpPr>
        <p:spPr>
          <a:xfrm>
            <a:off x="6947122" y="4349442"/>
            <a:ext cx="236036" cy="4130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7" name="テキスト ボックス 16"/>
          <p:cNvSpPr txBox="1"/>
          <p:nvPr/>
        </p:nvSpPr>
        <p:spPr>
          <a:xfrm>
            <a:off x="366682" y="4757893"/>
            <a:ext cx="480175" cy="338554"/>
          </a:xfrm>
          <a:prstGeom prst="rect">
            <a:avLst/>
          </a:prstGeom>
          <a:noFill/>
        </p:spPr>
        <p:txBody>
          <a:bodyPr wrap="square" rtlCol="0">
            <a:spAutoFit/>
          </a:bodyPr>
          <a:lstStyle/>
          <a:p>
            <a:pPr algn="ctr"/>
            <a:r>
              <a:rPr kumimoji="1" lang="en-US" altLang="ja-JP" sz="1600" dirty="0" smtClean="0"/>
              <a:t>30</a:t>
            </a:r>
            <a:endParaRPr kumimoji="1" lang="ja-JP" altLang="en-US" sz="1600" dirty="0"/>
          </a:p>
        </p:txBody>
      </p:sp>
      <p:sp>
        <p:nvSpPr>
          <p:cNvPr id="18" name="テキスト ボックス 17"/>
          <p:cNvSpPr txBox="1"/>
          <p:nvPr/>
        </p:nvSpPr>
        <p:spPr>
          <a:xfrm>
            <a:off x="800072" y="4757893"/>
            <a:ext cx="480175" cy="338554"/>
          </a:xfrm>
          <a:prstGeom prst="rect">
            <a:avLst/>
          </a:prstGeom>
          <a:noFill/>
        </p:spPr>
        <p:txBody>
          <a:bodyPr wrap="square" rtlCol="0">
            <a:spAutoFit/>
          </a:bodyPr>
          <a:lstStyle/>
          <a:p>
            <a:pPr algn="ctr"/>
            <a:r>
              <a:rPr kumimoji="1" lang="en-US" altLang="ja-JP" sz="1600" dirty="0" smtClean="0"/>
              <a:t>61</a:t>
            </a:r>
            <a:endParaRPr kumimoji="1" lang="ja-JP" altLang="en-US" sz="1600" dirty="0"/>
          </a:p>
        </p:txBody>
      </p:sp>
      <p:sp>
        <p:nvSpPr>
          <p:cNvPr id="19" name="テキスト ボックス 18"/>
          <p:cNvSpPr txBox="1"/>
          <p:nvPr/>
        </p:nvSpPr>
        <p:spPr>
          <a:xfrm>
            <a:off x="1269156" y="4757893"/>
            <a:ext cx="672245" cy="338554"/>
          </a:xfrm>
          <a:prstGeom prst="rect">
            <a:avLst/>
          </a:prstGeom>
          <a:noFill/>
        </p:spPr>
        <p:txBody>
          <a:bodyPr wrap="square" rtlCol="0">
            <a:spAutoFit/>
          </a:bodyPr>
          <a:lstStyle/>
          <a:p>
            <a:pPr algn="ctr"/>
            <a:r>
              <a:rPr lang="en-US" altLang="ja-JP" sz="1600" dirty="0" smtClean="0"/>
              <a:t>257</a:t>
            </a:r>
            <a:endParaRPr kumimoji="1" lang="ja-JP" altLang="en-US" sz="1600" dirty="0"/>
          </a:p>
        </p:txBody>
      </p:sp>
      <p:sp>
        <p:nvSpPr>
          <p:cNvPr id="20" name="テキスト ボックス 19"/>
          <p:cNvSpPr txBox="1"/>
          <p:nvPr/>
        </p:nvSpPr>
        <p:spPr>
          <a:xfrm>
            <a:off x="1802560" y="4757893"/>
            <a:ext cx="633831" cy="338554"/>
          </a:xfrm>
          <a:prstGeom prst="rect">
            <a:avLst/>
          </a:prstGeom>
          <a:noFill/>
        </p:spPr>
        <p:txBody>
          <a:bodyPr wrap="square" rtlCol="0">
            <a:spAutoFit/>
          </a:bodyPr>
          <a:lstStyle/>
          <a:p>
            <a:pPr algn="ctr"/>
            <a:r>
              <a:rPr lang="en-US" altLang="ja-JP" sz="1600" dirty="0" smtClean="0"/>
              <a:t>298</a:t>
            </a:r>
            <a:endParaRPr kumimoji="1" lang="ja-JP" altLang="en-US" sz="1600" dirty="0"/>
          </a:p>
        </p:txBody>
      </p:sp>
      <p:sp>
        <p:nvSpPr>
          <p:cNvPr id="21" name="テキスト ボックス 20"/>
          <p:cNvSpPr txBox="1"/>
          <p:nvPr/>
        </p:nvSpPr>
        <p:spPr>
          <a:xfrm>
            <a:off x="2421284" y="4757893"/>
            <a:ext cx="672245" cy="338554"/>
          </a:xfrm>
          <a:prstGeom prst="rect">
            <a:avLst/>
          </a:prstGeom>
          <a:noFill/>
        </p:spPr>
        <p:txBody>
          <a:bodyPr wrap="square" rtlCol="0">
            <a:spAutoFit/>
          </a:bodyPr>
          <a:lstStyle/>
          <a:p>
            <a:pPr algn="ctr"/>
            <a:r>
              <a:rPr lang="en-US" altLang="ja-JP" sz="1600" dirty="0" smtClean="0"/>
              <a:t>436</a:t>
            </a:r>
            <a:endParaRPr kumimoji="1" lang="ja-JP" altLang="en-US" sz="1600" dirty="0"/>
          </a:p>
        </p:txBody>
      </p:sp>
      <p:sp>
        <p:nvSpPr>
          <p:cNvPr id="22" name="テキスト ボックス 21"/>
          <p:cNvSpPr txBox="1"/>
          <p:nvPr/>
        </p:nvSpPr>
        <p:spPr>
          <a:xfrm>
            <a:off x="3026127" y="4757893"/>
            <a:ext cx="633831" cy="338554"/>
          </a:xfrm>
          <a:prstGeom prst="rect">
            <a:avLst/>
          </a:prstGeom>
          <a:noFill/>
        </p:spPr>
        <p:txBody>
          <a:bodyPr wrap="square" rtlCol="0">
            <a:spAutoFit/>
          </a:bodyPr>
          <a:lstStyle/>
          <a:p>
            <a:pPr algn="ctr"/>
            <a:r>
              <a:rPr lang="en-US" altLang="ja-JP" sz="1600" dirty="0" smtClean="0"/>
              <a:t>512</a:t>
            </a:r>
            <a:endParaRPr kumimoji="1" lang="ja-JP" altLang="en-US" sz="1600" dirty="0"/>
          </a:p>
        </p:txBody>
      </p:sp>
      <p:sp>
        <p:nvSpPr>
          <p:cNvPr id="23" name="テキスト ボックス 22"/>
          <p:cNvSpPr txBox="1"/>
          <p:nvPr/>
        </p:nvSpPr>
        <p:spPr>
          <a:xfrm>
            <a:off x="3573412" y="4757893"/>
            <a:ext cx="672245" cy="338554"/>
          </a:xfrm>
          <a:prstGeom prst="rect">
            <a:avLst/>
          </a:prstGeom>
          <a:noFill/>
        </p:spPr>
        <p:txBody>
          <a:bodyPr wrap="square" rtlCol="0">
            <a:spAutoFit/>
          </a:bodyPr>
          <a:lstStyle/>
          <a:p>
            <a:pPr algn="ctr"/>
            <a:r>
              <a:rPr lang="en-US" altLang="ja-JP" sz="1600" dirty="0" smtClean="0"/>
              <a:t>648</a:t>
            </a:r>
            <a:endParaRPr kumimoji="1" lang="ja-JP" altLang="en-US" sz="1600" dirty="0"/>
          </a:p>
        </p:txBody>
      </p:sp>
      <p:sp>
        <p:nvSpPr>
          <p:cNvPr id="24" name="テキスト ボックス 23"/>
          <p:cNvSpPr txBox="1"/>
          <p:nvPr/>
        </p:nvSpPr>
        <p:spPr>
          <a:xfrm>
            <a:off x="4306843" y="4757893"/>
            <a:ext cx="633831" cy="338554"/>
          </a:xfrm>
          <a:prstGeom prst="rect">
            <a:avLst/>
          </a:prstGeom>
          <a:noFill/>
        </p:spPr>
        <p:txBody>
          <a:bodyPr wrap="square" rtlCol="0">
            <a:spAutoFit/>
          </a:bodyPr>
          <a:lstStyle/>
          <a:p>
            <a:pPr algn="ctr"/>
            <a:r>
              <a:rPr lang="en-US" altLang="ja-JP" sz="1600" dirty="0" smtClean="0"/>
              <a:t>748</a:t>
            </a:r>
            <a:endParaRPr kumimoji="1" lang="ja-JP" altLang="en-US" sz="1600" dirty="0"/>
          </a:p>
        </p:txBody>
      </p:sp>
      <p:sp>
        <p:nvSpPr>
          <p:cNvPr id="25" name="テキスト ボックス 24"/>
          <p:cNvSpPr txBox="1"/>
          <p:nvPr/>
        </p:nvSpPr>
        <p:spPr>
          <a:xfrm>
            <a:off x="4869556" y="4762656"/>
            <a:ext cx="672245" cy="338554"/>
          </a:xfrm>
          <a:prstGeom prst="rect">
            <a:avLst/>
          </a:prstGeom>
          <a:noFill/>
        </p:spPr>
        <p:txBody>
          <a:bodyPr wrap="square" rtlCol="0">
            <a:spAutoFit/>
          </a:bodyPr>
          <a:lstStyle/>
          <a:p>
            <a:pPr algn="ctr"/>
            <a:r>
              <a:rPr lang="en-US" altLang="ja-JP" sz="1600" dirty="0" smtClean="0"/>
              <a:t>869</a:t>
            </a:r>
            <a:endParaRPr kumimoji="1" lang="ja-JP" altLang="en-US" sz="1600" dirty="0"/>
          </a:p>
        </p:txBody>
      </p:sp>
      <p:sp>
        <p:nvSpPr>
          <p:cNvPr id="26" name="テキスト ボックス 25"/>
          <p:cNvSpPr txBox="1"/>
          <p:nvPr/>
        </p:nvSpPr>
        <p:spPr>
          <a:xfrm>
            <a:off x="5602987" y="4762656"/>
            <a:ext cx="633831" cy="338554"/>
          </a:xfrm>
          <a:prstGeom prst="rect">
            <a:avLst/>
          </a:prstGeom>
          <a:noFill/>
        </p:spPr>
        <p:txBody>
          <a:bodyPr wrap="square" rtlCol="0">
            <a:spAutoFit/>
          </a:bodyPr>
          <a:lstStyle/>
          <a:p>
            <a:pPr algn="ctr"/>
            <a:r>
              <a:rPr lang="en-US" altLang="ja-JP" sz="1600" dirty="0" smtClean="0"/>
              <a:t>944</a:t>
            </a:r>
            <a:endParaRPr kumimoji="1" lang="ja-JP" altLang="en-US" sz="1600" dirty="0"/>
          </a:p>
        </p:txBody>
      </p:sp>
      <p:sp>
        <p:nvSpPr>
          <p:cNvPr id="27" name="テキスト ボックス 26"/>
          <p:cNvSpPr txBox="1"/>
          <p:nvPr/>
        </p:nvSpPr>
        <p:spPr>
          <a:xfrm>
            <a:off x="6371058" y="4757893"/>
            <a:ext cx="672245" cy="338554"/>
          </a:xfrm>
          <a:prstGeom prst="rect">
            <a:avLst/>
          </a:prstGeom>
          <a:noFill/>
        </p:spPr>
        <p:txBody>
          <a:bodyPr wrap="square" rtlCol="0">
            <a:spAutoFit/>
          </a:bodyPr>
          <a:lstStyle/>
          <a:p>
            <a:pPr algn="ctr"/>
            <a:r>
              <a:rPr lang="en-US" altLang="ja-JP" sz="1600" dirty="0" smtClean="0"/>
              <a:t>1091</a:t>
            </a:r>
            <a:endParaRPr kumimoji="1" lang="ja-JP" altLang="en-US" sz="1600" dirty="0"/>
          </a:p>
        </p:txBody>
      </p:sp>
      <p:sp>
        <p:nvSpPr>
          <p:cNvPr id="28" name="テキスト ボックス 27"/>
          <p:cNvSpPr txBox="1"/>
          <p:nvPr/>
        </p:nvSpPr>
        <p:spPr>
          <a:xfrm>
            <a:off x="6790163" y="4757893"/>
            <a:ext cx="768280" cy="338554"/>
          </a:xfrm>
          <a:prstGeom prst="rect">
            <a:avLst/>
          </a:prstGeom>
          <a:noFill/>
        </p:spPr>
        <p:txBody>
          <a:bodyPr wrap="square" rtlCol="0">
            <a:spAutoFit/>
          </a:bodyPr>
          <a:lstStyle/>
          <a:p>
            <a:pPr algn="ctr"/>
            <a:r>
              <a:rPr kumimoji="1" lang="en-US" altLang="ja-JP" sz="1600" dirty="0" smtClean="0"/>
              <a:t>1189</a:t>
            </a:r>
            <a:endParaRPr kumimoji="1" lang="ja-JP" altLang="en-US" sz="1600" dirty="0"/>
          </a:p>
        </p:txBody>
      </p:sp>
      <p:sp>
        <p:nvSpPr>
          <p:cNvPr id="29" name="テキスト ボックス 28"/>
          <p:cNvSpPr txBox="1"/>
          <p:nvPr/>
        </p:nvSpPr>
        <p:spPr>
          <a:xfrm>
            <a:off x="652550" y="4357610"/>
            <a:ext cx="384140" cy="369332"/>
          </a:xfrm>
          <a:prstGeom prst="rect">
            <a:avLst/>
          </a:prstGeom>
          <a:noFill/>
        </p:spPr>
        <p:txBody>
          <a:bodyPr wrap="square" rtlCol="0">
            <a:spAutoFit/>
          </a:bodyPr>
          <a:lstStyle/>
          <a:p>
            <a:r>
              <a:rPr kumimoji="1" lang="en-US" altLang="ja-JP" dirty="0" smtClean="0"/>
              <a:t>9</a:t>
            </a:r>
            <a:endParaRPr kumimoji="1" lang="ja-JP" altLang="en-US" dirty="0"/>
          </a:p>
        </p:txBody>
      </p:sp>
      <p:sp>
        <p:nvSpPr>
          <p:cNvPr id="30" name="テキスト ボックス 29"/>
          <p:cNvSpPr txBox="1"/>
          <p:nvPr/>
        </p:nvSpPr>
        <p:spPr>
          <a:xfrm>
            <a:off x="1577211" y="4357610"/>
            <a:ext cx="576210" cy="369332"/>
          </a:xfrm>
          <a:prstGeom prst="rect">
            <a:avLst/>
          </a:prstGeom>
          <a:noFill/>
        </p:spPr>
        <p:txBody>
          <a:bodyPr wrap="square" rtlCol="0">
            <a:spAutoFit/>
          </a:bodyPr>
          <a:lstStyle/>
          <a:p>
            <a:pPr algn="ctr"/>
            <a:r>
              <a:rPr kumimoji="1" lang="en-US" altLang="ja-JP" dirty="0" smtClean="0"/>
              <a:t>26</a:t>
            </a:r>
            <a:endParaRPr kumimoji="1" lang="ja-JP" altLang="en-US" dirty="0"/>
          </a:p>
        </p:txBody>
      </p:sp>
      <p:sp>
        <p:nvSpPr>
          <p:cNvPr id="31" name="テキスト ボックス 30"/>
          <p:cNvSpPr txBox="1"/>
          <p:nvPr/>
        </p:nvSpPr>
        <p:spPr>
          <a:xfrm>
            <a:off x="2754663" y="4354635"/>
            <a:ext cx="576210" cy="369332"/>
          </a:xfrm>
          <a:prstGeom prst="rect">
            <a:avLst/>
          </a:prstGeom>
          <a:noFill/>
        </p:spPr>
        <p:txBody>
          <a:bodyPr wrap="square" rtlCol="0">
            <a:spAutoFit/>
          </a:bodyPr>
          <a:lstStyle/>
          <a:p>
            <a:pPr algn="ctr"/>
            <a:r>
              <a:rPr lang="en-US" altLang="ja-JP" dirty="0" smtClean="0"/>
              <a:t>63</a:t>
            </a:r>
            <a:endParaRPr kumimoji="1" lang="ja-JP" altLang="en-US" dirty="0"/>
          </a:p>
        </p:txBody>
      </p:sp>
      <p:sp>
        <p:nvSpPr>
          <p:cNvPr id="32" name="テキスト ボックス 31"/>
          <p:cNvSpPr txBox="1"/>
          <p:nvPr/>
        </p:nvSpPr>
        <p:spPr>
          <a:xfrm>
            <a:off x="4021206" y="4352847"/>
            <a:ext cx="576210" cy="369332"/>
          </a:xfrm>
          <a:prstGeom prst="rect">
            <a:avLst/>
          </a:prstGeom>
          <a:noFill/>
        </p:spPr>
        <p:txBody>
          <a:bodyPr wrap="square" rtlCol="0">
            <a:spAutoFit/>
          </a:bodyPr>
          <a:lstStyle/>
          <a:p>
            <a:pPr algn="ctr"/>
            <a:r>
              <a:rPr lang="en-US" altLang="ja-JP" dirty="0" smtClean="0"/>
              <a:t>82</a:t>
            </a:r>
            <a:endParaRPr kumimoji="1" lang="ja-JP" altLang="en-US" dirty="0"/>
          </a:p>
        </p:txBody>
      </p:sp>
      <p:sp>
        <p:nvSpPr>
          <p:cNvPr id="33" name="テキスト ボックス 32"/>
          <p:cNvSpPr txBox="1"/>
          <p:nvPr/>
        </p:nvSpPr>
        <p:spPr>
          <a:xfrm>
            <a:off x="5312588" y="4362372"/>
            <a:ext cx="576210" cy="369332"/>
          </a:xfrm>
          <a:prstGeom prst="rect">
            <a:avLst/>
          </a:prstGeom>
          <a:noFill/>
        </p:spPr>
        <p:txBody>
          <a:bodyPr wrap="square" rtlCol="0">
            <a:spAutoFit/>
          </a:bodyPr>
          <a:lstStyle/>
          <a:p>
            <a:pPr algn="ctr"/>
            <a:r>
              <a:rPr lang="en-US" altLang="ja-JP" dirty="0" smtClean="0"/>
              <a:t>69</a:t>
            </a:r>
            <a:endParaRPr kumimoji="1" lang="ja-JP" altLang="en-US" dirty="0"/>
          </a:p>
        </p:txBody>
      </p:sp>
      <p:sp>
        <p:nvSpPr>
          <p:cNvPr id="34" name="テキスト ボックス 33"/>
          <p:cNvSpPr txBox="1"/>
          <p:nvPr/>
        </p:nvSpPr>
        <p:spPr>
          <a:xfrm>
            <a:off x="6587083" y="4333796"/>
            <a:ext cx="576210" cy="369332"/>
          </a:xfrm>
          <a:prstGeom prst="rect">
            <a:avLst/>
          </a:prstGeom>
          <a:noFill/>
        </p:spPr>
        <p:txBody>
          <a:bodyPr wrap="square" rtlCol="0">
            <a:spAutoFit/>
          </a:bodyPr>
          <a:lstStyle/>
          <a:p>
            <a:pPr algn="ctr"/>
            <a:r>
              <a:rPr kumimoji="1" lang="en-US" altLang="ja-JP" dirty="0" smtClean="0"/>
              <a:t>57</a:t>
            </a:r>
            <a:endParaRPr kumimoji="1" lang="ja-JP" altLang="en-US" dirty="0"/>
          </a:p>
        </p:txBody>
      </p:sp>
      <p:sp>
        <p:nvSpPr>
          <p:cNvPr id="35" name="テキスト ボックス 34"/>
          <p:cNvSpPr txBox="1"/>
          <p:nvPr/>
        </p:nvSpPr>
        <p:spPr>
          <a:xfrm>
            <a:off x="3608984" y="5063237"/>
            <a:ext cx="1920700" cy="369332"/>
          </a:xfrm>
          <a:prstGeom prst="rect">
            <a:avLst/>
          </a:prstGeom>
          <a:noFill/>
          <a:ln>
            <a:solidFill>
              <a:schemeClr val="bg1">
                <a:lumMod val="75000"/>
              </a:schemeClr>
            </a:solidFill>
          </a:ln>
        </p:spPr>
        <p:txBody>
          <a:bodyPr wrap="square" rtlCol="0">
            <a:spAutoFit/>
          </a:bodyPr>
          <a:lstStyle/>
          <a:p>
            <a:pPr algn="ctr"/>
            <a:r>
              <a:rPr lang="en-US" altLang="ja-JP" dirty="0" smtClean="0">
                <a:cs typeface="Times New Roman" pitchFamily="18" charset="0"/>
              </a:rPr>
              <a:t>Orbit Number</a:t>
            </a:r>
            <a:endParaRPr kumimoji="1" lang="ja-JP" altLang="en-US" dirty="0">
              <a:cs typeface="Times New Roman" pitchFamily="18" charset="0"/>
            </a:endParaRPr>
          </a:p>
        </p:txBody>
      </p:sp>
      <p:cxnSp>
        <p:nvCxnSpPr>
          <p:cNvPr id="37" name="直線矢印コネクタ 36"/>
          <p:cNvCxnSpPr/>
          <p:nvPr/>
        </p:nvCxnSpPr>
        <p:spPr>
          <a:xfrm flipH="1">
            <a:off x="7033260" y="3810000"/>
            <a:ext cx="577215" cy="6553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7524769" y="3426718"/>
            <a:ext cx="1500198" cy="523220"/>
          </a:xfrm>
          <a:prstGeom prst="rect">
            <a:avLst/>
          </a:prstGeom>
          <a:noFill/>
        </p:spPr>
        <p:txBody>
          <a:bodyPr wrap="square" rtlCol="0">
            <a:spAutoFit/>
          </a:bodyPr>
          <a:lstStyle/>
          <a:p>
            <a:r>
              <a:rPr lang="ja-JP" altLang="en-US" sz="1400" dirty="0" smtClean="0"/>
              <a:t>風速の推定が</a:t>
            </a:r>
            <a:r>
              <a:rPr lang="en-US" altLang="ja-JP" sz="1400" dirty="0" smtClean="0"/>
              <a:t/>
            </a:r>
            <a:br>
              <a:rPr lang="en-US" altLang="ja-JP" sz="1400" dirty="0" smtClean="0"/>
            </a:br>
            <a:r>
              <a:rPr lang="ja-JP" altLang="en-US" sz="1400" dirty="0" smtClean="0"/>
              <a:t>行えた軌道数</a:t>
            </a:r>
            <a:endParaRPr kumimoji="1" lang="ja-JP" altLang="en-US" sz="1400" dirty="0"/>
          </a:p>
        </p:txBody>
      </p:sp>
      <p:sp>
        <p:nvSpPr>
          <p:cNvPr id="39" name="角丸四角形 38"/>
          <p:cNvSpPr/>
          <p:nvPr/>
        </p:nvSpPr>
        <p:spPr>
          <a:xfrm>
            <a:off x="7661087" y="4356282"/>
            <a:ext cx="312963" cy="4130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40" name="角丸四角形 39"/>
          <p:cNvSpPr/>
          <p:nvPr/>
        </p:nvSpPr>
        <p:spPr>
          <a:xfrm>
            <a:off x="8037909" y="4356282"/>
            <a:ext cx="162764" cy="41305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41" name="テキスト ボックス 40"/>
          <p:cNvSpPr txBox="1"/>
          <p:nvPr/>
        </p:nvSpPr>
        <p:spPr>
          <a:xfrm>
            <a:off x="7407340" y="4764733"/>
            <a:ext cx="672245" cy="338554"/>
          </a:xfrm>
          <a:prstGeom prst="rect">
            <a:avLst/>
          </a:prstGeom>
          <a:noFill/>
        </p:spPr>
        <p:txBody>
          <a:bodyPr wrap="square" rtlCol="0">
            <a:spAutoFit/>
          </a:bodyPr>
          <a:lstStyle/>
          <a:p>
            <a:pPr algn="ctr"/>
            <a:r>
              <a:rPr lang="en-US" altLang="ja-JP" sz="1600" dirty="0" smtClean="0"/>
              <a:t>1320</a:t>
            </a:r>
            <a:endParaRPr kumimoji="1" lang="ja-JP" altLang="en-US" sz="1600" dirty="0"/>
          </a:p>
        </p:txBody>
      </p:sp>
      <p:sp>
        <p:nvSpPr>
          <p:cNvPr id="42" name="テキスト ボックス 41"/>
          <p:cNvSpPr txBox="1"/>
          <p:nvPr/>
        </p:nvSpPr>
        <p:spPr>
          <a:xfrm>
            <a:off x="7826445" y="4764733"/>
            <a:ext cx="768280" cy="338554"/>
          </a:xfrm>
          <a:prstGeom prst="rect">
            <a:avLst/>
          </a:prstGeom>
          <a:noFill/>
        </p:spPr>
        <p:txBody>
          <a:bodyPr wrap="square" rtlCol="0">
            <a:spAutoFit/>
          </a:bodyPr>
          <a:lstStyle/>
          <a:p>
            <a:pPr algn="ctr"/>
            <a:r>
              <a:rPr kumimoji="1" lang="en-US" altLang="ja-JP" sz="1600" dirty="0" smtClean="0"/>
              <a:t>1420</a:t>
            </a:r>
            <a:endParaRPr kumimoji="1" lang="ja-JP" altLang="en-US" sz="1600" dirty="0"/>
          </a:p>
        </p:txBody>
      </p:sp>
      <p:sp>
        <p:nvSpPr>
          <p:cNvPr id="43" name="テキスト ボックス 42"/>
          <p:cNvSpPr txBox="1"/>
          <p:nvPr/>
        </p:nvSpPr>
        <p:spPr>
          <a:xfrm>
            <a:off x="7683568" y="4340637"/>
            <a:ext cx="576210" cy="369332"/>
          </a:xfrm>
          <a:prstGeom prst="rect">
            <a:avLst/>
          </a:prstGeom>
          <a:noFill/>
        </p:spPr>
        <p:txBody>
          <a:bodyPr wrap="square" rtlCol="0">
            <a:spAutoFit/>
          </a:bodyPr>
          <a:lstStyle/>
          <a:p>
            <a:pPr algn="ctr"/>
            <a:r>
              <a:rPr lang="en-US" altLang="ja-JP" dirty="0" smtClean="0"/>
              <a:t>62</a:t>
            </a:r>
            <a:endParaRPr kumimoji="1" lang="ja-JP" altLang="en-US" dirty="0"/>
          </a:p>
        </p:txBody>
      </p:sp>
      <p:sp>
        <p:nvSpPr>
          <p:cNvPr id="47" name="スライド番号プレースホルダ 46"/>
          <p:cNvSpPr>
            <a:spLocks noGrp="1"/>
          </p:cNvSpPr>
          <p:nvPr>
            <p:ph type="sldNum" sz="quarter" idx="12"/>
          </p:nvPr>
        </p:nvSpPr>
        <p:spPr/>
        <p:txBody>
          <a:bodyPr/>
          <a:lstStyle/>
          <a:p>
            <a:fld id="{9163F299-54B5-4040-A42A-C2311B63FC6C}" type="slidenum">
              <a:rPr kumimoji="1" lang="ja-JP" altLang="en-US" smtClean="0"/>
              <a:pPr/>
              <a:t>8</a:t>
            </a:fld>
            <a:endParaRPr kumimoji="1" lang="ja-JP" altLang="en-US"/>
          </a:p>
        </p:txBody>
      </p:sp>
      <p:pic>
        <p:nvPicPr>
          <p:cNvPr id="48" name="Picture 6" descr="venusx"/>
          <p:cNvPicPr>
            <a:picLocks noChangeAspect="1" noChangeArrowheads="1"/>
          </p:cNvPicPr>
          <p:nvPr/>
        </p:nvPicPr>
        <p:blipFill>
          <a:blip r:embed="rId2" cstate="print"/>
          <a:srcRect b="5254"/>
          <a:stretch>
            <a:fillRect/>
          </a:stretch>
        </p:blipFill>
        <p:spPr bwMode="auto">
          <a:xfrm>
            <a:off x="1047234" y="1025446"/>
            <a:ext cx="2946045" cy="2206557"/>
          </a:xfrm>
          <a:prstGeom prst="rect">
            <a:avLst/>
          </a:prstGeom>
          <a:noFill/>
          <a:ln>
            <a:noFill/>
          </a:ln>
          <a:effectLst>
            <a:outerShdw blurRad="107950" dist="12700" dir="5400000" algn="ctr">
              <a:srgbClr val="000000"/>
            </a:outerShdw>
            <a:softEdge rad="12700"/>
          </a:effectLst>
        </p:spPr>
      </p:pic>
      <p:pic>
        <p:nvPicPr>
          <p:cNvPr id="49" name="Picture 8" descr="vmc05_xxl"/>
          <p:cNvPicPr>
            <a:picLocks noChangeAspect="1" noChangeArrowheads="1"/>
          </p:cNvPicPr>
          <p:nvPr/>
        </p:nvPicPr>
        <p:blipFill>
          <a:blip r:embed="rId3" cstate="print"/>
          <a:srcRect/>
          <a:stretch>
            <a:fillRect/>
          </a:stretch>
        </p:blipFill>
        <p:spPr bwMode="auto">
          <a:xfrm>
            <a:off x="4945417" y="1012481"/>
            <a:ext cx="2738582" cy="2168722"/>
          </a:xfrm>
          <a:prstGeom prst="rect">
            <a:avLst/>
          </a:prstGeom>
          <a:noFill/>
          <a:ln>
            <a:noFill/>
          </a:ln>
          <a:effectLst>
            <a:outerShdw blurRad="107950" dist="12700" dir="5400000" algn="ctr">
              <a:srgbClr val="000000"/>
            </a:outerShdw>
            <a:softEdge rad="12700"/>
          </a:effectLst>
        </p:spPr>
      </p:pic>
      <p:sp>
        <p:nvSpPr>
          <p:cNvPr id="50" name="正方形/長方形 49"/>
          <p:cNvSpPr/>
          <p:nvPr/>
        </p:nvSpPr>
        <p:spPr>
          <a:xfrm>
            <a:off x="304799" y="204765"/>
            <a:ext cx="8524875" cy="496161"/>
          </a:xfrm>
          <a:prstGeom prst="rect">
            <a:avLst/>
          </a:prstGeom>
        </p:spPr>
        <p:txBody>
          <a:bodyPr wrap="square">
            <a:spAutoFit/>
          </a:bodyPr>
          <a:lstStyle/>
          <a:p>
            <a:pPr marL="342900" indent="-342900" algn="ctr">
              <a:lnSpc>
                <a:spcPct val="80000"/>
              </a:lnSpc>
              <a:spcBef>
                <a:spcPct val="20000"/>
              </a:spcBef>
            </a:pPr>
            <a:r>
              <a:rPr lang="en-US" altLang="ja-JP" sz="3200" dirty="0" smtClean="0"/>
              <a:t>Venus Express / Venus Monitoring Camera (VMC)</a:t>
            </a:r>
            <a:endParaRPr lang="en-US" altLang="ja-JP" sz="3200" dirty="0"/>
          </a:p>
        </p:txBody>
      </p:sp>
      <p:sp>
        <p:nvSpPr>
          <p:cNvPr id="45" name="テキスト ボックス 44"/>
          <p:cNvSpPr txBox="1"/>
          <p:nvPr/>
        </p:nvSpPr>
        <p:spPr>
          <a:xfrm>
            <a:off x="209550" y="3955800"/>
            <a:ext cx="1276350" cy="400110"/>
          </a:xfrm>
          <a:prstGeom prst="rect">
            <a:avLst/>
          </a:prstGeom>
          <a:noFill/>
        </p:spPr>
        <p:txBody>
          <a:bodyPr wrap="square" rtlCol="0">
            <a:spAutoFit/>
          </a:bodyPr>
          <a:lstStyle/>
          <a:p>
            <a:pPr algn="ctr"/>
            <a:r>
              <a:rPr kumimoji="1" lang="en-US" altLang="ja-JP" sz="2000" dirty="0" smtClean="0">
                <a:solidFill>
                  <a:srgbClr val="0070C0"/>
                </a:solidFill>
              </a:rPr>
              <a:t>Epoch 1</a:t>
            </a:r>
            <a:endParaRPr kumimoji="1" lang="ja-JP" altLang="en-US" sz="2000" dirty="0">
              <a:solidFill>
                <a:srgbClr val="0070C0"/>
              </a:solidFill>
            </a:endParaRPr>
          </a:p>
        </p:txBody>
      </p:sp>
      <p:sp>
        <p:nvSpPr>
          <p:cNvPr id="46" name="テキスト ボックス 45"/>
          <p:cNvSpPr txBox="1"/>
          <p:nvPr/>
        </p:nvSpPr>
        <p:spPr>
          <a:xfrm>
            <a:off x="1238250" y="3955800"/>
            <a:ext cx="1276350" cy="400110"/>
          </a:xfrm>
          <a:prstGeom prst="rect">
            <a:avLst/>
          </a:prstGeom>
          <a:noFill/>
        </p:spPr>
        <p:txBody>
          <a:bodyPr wrap="square" rtlCol="0">
            <a:spAutoFit/>
          </a:bodyPr>
          <a:lstStyle/>
          <a:p>
            <a:pPr algn="ctr"/>
            <a:r>
              <a:rPr kumimoji="1" lang="en-US" altLang="ja-JP" sz="2000" dirty="0" smtClean="0">
                <a:solidFill>
                  <a:srgbClr val="0070C0"/>
                </a:solidFill>
              </a:rPr>
              <a:t>E. 2</a:t>
            </a:r>
            <a:endParaRPr kumimoji="1" lang="ja-JP" altLang="en-US" sz="2000" dirty="0">
              <a:solidFill>
                <a:srgbClr val="0070C0"/>
              </a:solidFill>
            </a:endParaRPr>
          </a:p>
        </p:txBody>
      </p:sp>
      <p:sp>
        <p:nvSpPr>
          <p:cNvPr id="52" name="テキスト ボックス 51"/>
          <p:cNvSpPr txBox="1"/>
          <p:nvPr/>
        </p:nvSpPr>
        <p:spPr>
          <a:xfrm>
            <a:off x="2333625" y="3955800"/>
            <a:ext cx="1276350" cy="400110"/>
          </a:xfrm>
          <a:prstGeom prst="rect">
            <a:avLst/>
          </a:prstGeom>
          <a:noFill/>
        </p:spPr>
        <p:txBody>
          <a:bodyPr wrap="square" rtlCol="0">
            <a:spAutoFit/>
          </a:bodyPr>
          <a:lstStyle/>
          <a:p>
            <a:pPr algn="ctr"/>
            <a:r>
              <a:rPr kumimoji="1" lang="en-US" altLang="ja-JP" sz="2000" dirty="0" smtClean="0">
                <a:solidFill>
                  <a:srgbClr val="0070C0"/>
                </a:solidFill>
              </a:rPr>
              <a:t>E. 3</a:t>
            </a:r>
            <a:endParaRPr kumimoji="1" lang="ja-JP" altLang="en-US" sz="2000" dirty="0">
              <a:solidFill>
                <a:srgbClr val="0070C0"/>
              </a:solidFill>
            </a:endParaRPr>
          </a:p>
        </p:txBody>
      </p:sp>
      <p:sp>
        <p:nvSpPr>
          <p:cNvPr id="53" name="テキスト ボックス 52"/>
          <p:cNvSpPr txBox="1"/>
          <p:nvPr/>
        </p:nvSpPr>
        <p:spPr>
          <a:xfrm>
            <a:off x="3648075" y="3955800"/>
            <a:ext cx="1276350" cy="400110"/>
          </a:xfrm>
          <a:prstGeom prst="rect">
            <a:avLst/>
          </a:prstGeom>
          <a:noFill/>
        </p:spPr>
        <p:txBody>
          <a:bodyPr wrap="square" rtlCol="0">
            <a:spAutoFit/>
          </a:bodyPr>
          <a:lstStyle/>
          <a:p>
            <a:pPr algn="ctr"/>
            <a:r>
              <a:rPr kumimoji="1" lang="en-US" altLang="ja-JP" sz="2000" dirty="0" smtClean="0">
                <a:solidFill>
                  <a:srgbClr val="0070C0"/>
                </a:solidFill>
              </a:rPr>
              <a:t>E. 4</a:t>
            </a:r>
            <a:endParaRPr kumimoji="1" lang="ja-JP" altLang="en-US" sz="2000" dirty="0">
              <a:solidFill>
                <a:srgbClr val="0070C0"/>
              </a:solidFill>
            </a:endParaRPr>
          </a:p>
        </p:txBody>
      </p:sp>
      <p:sp>
        <p:nvSpPr>
          <p:cNvPr id="54" name="テキスト ボックス 53"/>
          <p:cNvSpPr txBox="1"/>
          <p:nvPr/>
        </p:nvSpPr>
        <p:spPr>
          <a:xfrm>
            <a:off x="4962525" y="3955800"/>
            <a:ext cx="1276350" cy="400110"/>
          </a:xfrm>
          <a:prstGeom prst="rect">
            <a:avLst/>
          </a:prstGeom>
          <a:noFill/>
        </p:spPr>
        <p:txBody>
          <a:bodyPr wrap="square" rtlCol="0">
            <a:spAutoFit/>
          </a:bodyPr>
          <a:lstStyle/>
          <a:p>
            <a:pPr algn="ctr"/>
            <a:r>
              <a:rPr kumimoji="1" lang="en-US" altLang="ja-JP" sz="2000" dirty="0" smtClean="0">
                <a:solidFill>
                  <a:srgbClr val="0070C0"/>
                </a:solidFill>
              </a:rPr>
              <a:t>E. 5</a:t>
            </a:r>
            <a:endParaRPr kumimoji="1" lang="ja-JP" altLang="en-US" sz="2000" dirty="0">
              <a:solidFill>
                <a:srgbClr val="0070C0"/>
              </a:solidFill>
            </a:endParaRPr>
          </a:p>
        </p:txBody>
      </p:sp>
      <p:sp>
        <p:nvSpPr>
          <p:cNvPr id="55" name="テキスト ボックス 54"/>
          <p:cNvSpPr txBox="1"/>
          <p:nvPr/>
        </p:nvSpPr>
        <p:spPr>
          <a:xfrm>
            <a:off x="6181725" y="3955800"/>
            <a:ext cx="1276350" cy="400110"/>
          </a:xfrm>
          <a:prstGeom prst="rect">
            <a:avLst/>
          </a:prstGeom>
          <a:noFill/>
        </p:spPr>
        <p:txBody>
          <a:bodyPr wrap="square" rtlCol="0">
            <a:spAutoFit/>
          </a:bodyPr>
          <a:lstStyle/>
          <a:p>
            <a:pPr algn="ctr"/>
            <a:r>
              <a:rPr kumimoji="1" lang="en-US" altLang="ja-JP" sz="2000" dirty="0" smtClean="0">
                <a:solidFill>
                  <a:srgbClr val="0070C0"/>
                </a:solidFill>
              </a:rPr>
              <a:t>E. 6</a:t>
            </a:r>
            <a:endParaRPr kumimoji="1" lang="ja-JP" altLang="en-US" sz="2000" dirty="0">
              <a:solidFill>
                <a:srgbClr val="0070C0"/>
              </a:solidFill>
            </a:endParaRPr>
          </a:p>
        </p:txBody>
      </p:sp>
      <p:sp>
        <p:nvSpPr>
          <p:cNvPr id="56" name="テキスト ボックス 55"/>
          <p:cNvSpPr txBox="1"/>
          <p:nvPr/>
        </p:nvSpPr>
        <p:spPr>
          <a:xfrm>
            <a:off x="7353300" y="3955800"/>
            <a:ext cx="1276350" cy="400110"/>
          </a:xfrm>
          <a:prstGeom prst="rect">
            <a:avLst/>
          </a:prstGeom>
          <a:noFill/>
        </p:spPr>
        <p:txBody>
          <a:bodyPr wrap="square" rtlCol="0">
            <a:spAutoFit/>
          </a:bodyPr>
          <a:lstStyle/>
          <a:p>
            <a:pPr algn="ctr"/>
            <a:r>
              <a:rPr kumimoji="1" lang="en-US" altLang="ja-JP" sz="2000" dirty="0" smtClean="0">
                <a:solidFill>
                  <a:srgbClr val="0070C0"/>
                </a:solidFill>
              </a:rPr>
              <a:t>E. 7</a:t>
            </a:r>
            <a:endParaRPr kumimoji="1" lang="ja-JP" altLang="en-US" sz="2000" dirty="0">
              <a:solidFill>
                <a:srgbClr val="0070C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descr="C:\work\Tasks\Presentations\STP\20111014\png\図1.png"/>
          <p:cNvPicPr>
            <a:picLocks noChangeAspect="1" noChangeArrowheads="1"/>
          </p:cNvPicPr>
          <p:nvPr/>
        </p:nvPicPr>
        <p:blipFill>
          <a:blip r:embed="rId2" cstate="print"/>
          <a:srcRect/>
          <a:stretch>
            <a:fillRect/>
          </a:stretch>
        </p:blipFill>
        <p:spPr bwMode="auto">
          <a:xfrm>
            <a:off x="4089400" y="1332442"/>
            <a:ext cx="4217988" cy="4225925"/>
          </a:xfrm>
          <a:prstGeom prst="rect">
            <a:avLst/>
          </a:prstGeom>
          <a:noFill/>
        </p:spPr>
      </p:pic>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9</a:t>
            </a:fld>
            <a:endParaRPr kumimoji="1" lang="ja-JP" altLang="en-US"/>
          </a:p>
        </p:txBody>
      </p:sp>
      <p:sp>
        <p:nvSpPr>
          <p:cNvPr id="3" name="正方形/長方形 2"/>
          <p:cNvSpPr/>
          <p:nvPr/>
        </p:nvSpPr>
        <p:spPr>
          <a:xfrm>
            <a:off x="304799" y="204765"/>
            <a:ext cx="8524875" cy="496161"/>
          </a:xfrm>
          <a:prstGeom prst="rect">
            <a:avLst/>
          </a:prstGeom>
        </p:spPr>
        <p:txBody>
          <a:bodyPr wrap="square">
            <a:spAutoFit/>
          </a:bodyPr>
          <a:lstStyle/>
          <a:p>
            <a:pPr marL="342900" indent="-342900" algn="ctr">
              <a:lnSpc>
                <a:spcPct val="80000"/>
              </a:lnSpc>
              <a:spcBef>
                <a:spcPct val="20000"/>
              </a:spcBef>
            </a:pPr>
            <a:r>
              <a:rPr lang="en-US" altLang="ja-JP" sz="3200" dirty="0" smtClean="0"/>
              <a:t>Venus Express / Venus Monitoring Camera (VMC)</a:t>
            </a:r>
            <a:endParaRPr lang="en-US" altLang="ja-JP" sz="3200" dirty="0"/>
          </a:p>
        </p:txBody>
      </p:sp>
      <p:sp>
        <p:nvSpPr>
          <p:cNvPr id="6" name="テキスト ボックス 5"/>
          <p:cNvSpPr txBox="1"/>
          <p:nvPr/>
        </p:nvSpPr>
        <p:spPr>
          <a:xfrm>
            <a:off x="4707939" y="880184"/>
            <a:ext cx="3038475" cy="369332"/>
          </a:xfrm>
          <a:prstGeom prst="rect">
            <a:avLst/>
          </a:prstGeom>
          <a:noFill/>
        </p:spPr>
        <p:txBody>
          <a:bodyPr wrap="square" rtlCol="0">
            <a:spAutoFit/>
          </a:bodyPr>
          <a:lstStyle/>
          <a:p>
            <a:pPr algn="ctr"/>
            <a:r>
              <a:rPr kumimoji="1" lang="en-US" altLang="ja-JP" dirty="0" smtClean="0"/>
              <a:t>2006/5/20</a:t>
            </a:r>
            <a:endParaRPr kumimoji="1" lang="ja-JP" altLang="en-US" dirty="0"/>
          </a:p>
        </p:txBody>
      </p:sp>
      <p:sp>
        <p:nvSpPr>
          <p:cNvPr id="7" name="円/楕円 6"/>
          <p:cNvSpPr>
            <a:spLocks noChangeAspect="1"/>
          </p:cNvSpPr>
          <p:nvPr/>
        </p:nvSpPr>
        <p:spPr>
          <a:xfrm>
            <a:off x="1457325" y="1495423"/>
            <a:ext cx="720000" cy="720000"/>
          </a:xfrm>
          <a:prstGeom prst="ellipse">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rot="293341">
            <a:off x="923629" y="1438295"/>
            <a:ext cx="1573658" cy="3552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766888" y="1450180"/>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1767075" y="2171699"/>
            <a:ext cx="90000" cy="9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480609" y="1105958"/>
            <a:ext cx="677333" cy="307777"/>
          </a:xfrm>
          <a:prstGeom prst="rect">
            <a:avLst/>
          </a:prstGeom>
          <a:noFill/>
        </p:spPr>
        <p:txBody>
          <a:bodyPr wrap="square" rtlCol="0">
            <a:spAutoFit/>
          </a:bodyPr>
          <a:lstStyle/>
          <a:p>
            <a:pPr algn="ctr"/>
            <a:r>
              <a:rPr lang="ja-JP" altLang="en-US" sz="1400" dirty="0" smtClean="0"/>
              <a:t>北極</a:t>
            </a:r>
            <a:endParaRPr kumimoji="1" lang="ja-JP" altLang="en-US" sz="1400" dirty="0"/>
          </a:p>
        </p:txBody>
      </p:sp>
      <p:sp>
        <p:nvSpPr>
          <p:cNvPr id="15" name="テキスト ボックス 14"/>
          <p:cNvSpPr txBox="1"/>
          <p:nvPr/>
        </p:nvSpPr>
        <p:spPr>
          <a:xfrm>
            <a:off x="1624542" y="2469090"/>
            <a:ext cx="677333" cy="307777"/>
          </a:xfrm>
          <a:prstGeom prst="rect">
            <a:avLst/>
          </a:prstGeom>
          <a:noFill/>
        </p:spPr>
        <p:txBody>
          <a:bodyPr wrap="square" rtlCol="0">
            <a:spAutoFit/>
          </a:bodyPr>
          <a:lstStyle/>
          <a:p>
            <a:pPr algn="ctr"/>
            <a:r>
              <a:rPr lang="ja-JP" altLang="en-US" sz="1400" dirty="0" smtClean="0"/>
              <a:t>南極</a:t>
            </a:r>
            <a:endParaRPr kumimoji="1" lang="ja-JP" altLang="en-US" sz="1400" dirty="0"/>
          </a:p>
        </p:txBody>
      </p:sp>
      <p:sp>
        <p:nvSpPr>
          <p:cNvPr id="17" name="フリーフォーム 16"/>
          <p:cNvSpPr/>
          <p:nvPr/>
        </p:nvSpPr>
        <p:spPr>
          <a:xfrm>
            <a:off x="885385" y="2867024"/>
            <a:ext cx="662958" cy="2091267"/>
          </a:xfrm>
          <a:custGeom>
            <a:avLst/>
            <a:gdLst>
              <a:gd name="connsiteX0" fmla="*/ 79022 w 671689"/>
              <a:gd name="connsiteY0" fmla="*/ 0 h 2091267"/>
              <a:gd name="connsiteX1" fmla="*/ 36689 w 671689"/>
              <a:gd name="connsiteY1" fmla="*/ 922867 h 2091267"/>
              <a:gd name="connsiteX2" fmla="*/ 299155 w 671689"/>
              <a:gd name="connsiteY2" fmla="*/ 1854200 h 2091267"/>
              <a:gd name="connsiteX3" fmla="*/ 671689 w 671689"/>
              <a:gd name="connsiteY3" fmla="*/ 2091267 h 2091267"/>
              <a:gd name="connsiteX0" fmla="*/ 69497 w 662164"/>
              <a:gd name="connsiteY0" fmla="*/ 0 h 2091267"/>
              <a:gd name="connsiteX1" fmla="*/ 36689 w 662164"/>
              <a:gd name="connsiteY1" fmla="*/ 922867 h 2091267"/>
              <a:gd name="connsiteX2" fmla="*/ 289630 w 662164"/>
              <a:gd name="connsiteY2" fmla="*/ 1854200 h 2091267"/>
              <a:gd name="connsiteX3" fmla="*/ 662164 w 662164"/>
              <a:gd name="connsiteY3" fmla="*/ 2091267 h 2091267"/>
              <a:gd name="connsiteX0" fmla="*/ 70291 w 662958"/>
              <a:gd name="connsiteY0" fmla="*/ 0 h 2091267"/>
              <a:gd name="connsiteX1" fmla="*/ 37483 w 662958"/>
              <a:gd name="connsiteY1" fmla="*/ 922867 h 2091267"/>
              <a:gd name="connsiteX2" fmla="*/ 295186 w 662958"/>
              <a:gd name="connsiteY2" fmla="*/ 1839913 h 2091267"/>
              <a:gd name="connsiteX3" fmla="*/ 662958 w 662958"/>
              <a:gd name="connsiteY3" fmla="*/ 2091267 h 2091267"/>
              <a:gd name="connsiteX0" fmla="*/ 70291 w 662958"/>
              <a:gd name="connsiteY0" fmla="*/ 0 h 2091267"/>
              <a:gd name="connsiteX1" fmla="*/ 37483 w 662958"/>
              <a:gd name="connsiteY1" fmla="*/ 922867 h 2091267"/>
              <a:gd name="connsiteX2" fmla="*/ 295186 w 662958"/>
              <a:gd name="connsiteY2" fmla="*/ 1839913 h 2091267"/>
              <a:gd name="connsiteX3" fmla="*/ 662958 w 662958"/>
              <a:gd name="connsiteY3" fmla="*/ 2091267 h 2091267"/>
              <a:gd name="connsiteX0" fmla="*/ 70291 w 662958"/>
              <a:gd name="connsiteY0" fmla="*/ 0 h 2091267"/>
              <a:gd name="connsiteX1" fmla="*/ 37483 w 662958"/>
              <a:gd name="connsiteY1" fmla="*/ 922867 h 2091267"/>
              <a:gd name="connsiteX2" fmla="*/ 295186 w 662958"/>
              <a:gd name="connsiteY2" fmla="*/ 1839913 h 2091267"/>
              <a:gd name="connsiteX3" fmla="*/ 662958 w 662958"/>
              <a:gd name="connsiteY3" fmla="*/ 2091267 h 2091267"/>
              <a:gd name="connsiteX0" fmla="*/ 70291 w 662958"/>
              <a:gd name="connsiteY0" fmla="*/ 0 h 2091267"/>
              <a:gd name="connsiteX1" fmla="*/ 37483 w 662958"/>
              <a:gd name="connsiteY1" fmla="*/ 922867 h 2091267"/>
              <a:gd name="connsiteX2" fmla="*/ 290423 w 662958"/>
              <a:gd name="connsiteY2" fmla="*/ 1839913 h 2091267"/>
              <a:gd name="connsiteX3" fmla="*/ 662958 w 662958"/>
              <a:gd name="connsiteY3" fmla="*/ 2091267 h 2091267"/>
            </a:gdLst>
            <a:ahLst/>
            <a:cxnLst>
              <a:cxn ang="0">
                <a:pos x="connsiteX0" y="connsiteY0"/>
              </a:cxn>
              <a:cxn ang="0">
                <a:pos x="connsiteX1" y="connsiteY1"/>
              </a:cxn>
              <a:cxn ang="0">
                <a:pos x="connsiteX2" y="connsiteY2"/>
              </a:cxn>
              <a:cxn ang="0">
                <a:pos x="connsiteX3" y="connsiteY3"/>
              </a:cxn>
            </a:cxnLst>
            <a:rect l="l" t="t" r="r" b="b"/>
            <a:pathLst>
              <a:path w="662958" h="2091267">
                <a:moveTo>
                  <a:pt x="70291" y="0"/>
                </a:moveTo>
                <a:cubicBezTo>
                  <a:pt x="30780" y="306917"/>
                  <a:pt x="0" y="559065"/>
                  <a:pt x="37483" y="922867"/>
                </a:cubicBezTo>
                <a:cubicBezTo>
                  <a:pt x="55916" y="1234282"/>
                  <a:pt x="186177" y="1645180"/>
                  <a:pt x="290423" y="1839913"/>
                </a:cubicBezTo>
                <a:cubicBezTo>
                  <a:pt x="394669" y="2034646"/>
                  <a:pt x="529607" y="2070100"/>
                  <a:pt x="662958" y="2091267"/>
                </a:cubicBezTo>
              </a:path>
            </a:pathLst>
          </a:cu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6" name="Picture 6" descr="venusx"/>
          <p:cNvPicPr>
            <a:picLocks noChangeAspect="1" noChangeArrowheads="1"/>
          </p:cNvPicPr>
          <p:nvPr/>
        </p:nvPicPr>
        <p:blipFill>
          <a:blip r:embed="rId3" cstate="print"/>
          <a:srcRect l="7274" t="34131" r="31512" b="5254"/>
          <a:stretch>
            <a:fillRect/>
          </a:stretch>
        </p:blipFill>
        <p:spPr bwMode="auto">
          <a:xfrm>
            <a:off x="1311275" y="4856690"/>
            <a:ext cx="473018" cy="370270"/>
          </a:xfrm>
          <a:prstGeom prst="rect">
            <a:avLst/>
          </a:prstGeom>
          <a:noFill/>
          <a:ln>
            <a:noFill/>
          </a:ln>
          <a:effectLst>
            <a:softEdge rad="12700"/>
          </a:effectLst>
        </p:spPr>
      </p:pic>
      <p:sp>
        <p:nvSpPr>
          <p:cNvPr id="18" name="テキスト ボックス 17"/>
          <p:cNvSpPr txBox="1"/>
          <p:nvPr/>
        </p:nvSpPr>
        <p:spPr>
          <a:xfrm>
            <a:off x="3742268" y="5777441"/>
            <a:ext cx="4833408" cy="646331"/>
          </a:xfrm>
          <a:prstGeom prst="rect">
            <a:avLst/>
          </a:prstGeom>
          <a:noFill/>
        </p:spPr>
        <p:txBody>
          <a:bodyPr wrap="square" rtlCol="0">
            <a:spAutoFit/>
          </a:bodyPr>
          <a:lstStyle/>
          <a:p>
            <a:pPr algn="ctr"/>
            <a:r>
              <a:rPr lang="ja-JP" altLang="en-US" dirty="0" smtClean="0"/>
              <a:t>視野の広い観測は</a:t>
            </a:r>
            <a:r>
              <a:rPr kumimoji="1" lang="ja-JP" altLang="en-US" dirty="0" smtClean="0"/>
              <a:t>南半球上空からのみ</a:t>
            </a:r>
            <a:endParaRPr kumimoji="1" lang="en-US" altLang="ja-JP" dirty="0" smtClean="0"/>
          </a:p>
          <a:p>
            <a:pPr algn="ctr"/>
            <a:r>
              <a:rPr lang="ja-JP" altLang="en-US" dirty="0" smtClean="0"/>
              <a:t>画像のいくつかは低緯度帯まで撮像</a:t>
            </a:r>
            <a:endParaRPr kumimoji="1" lang="en-US" altLang="ja-JP" dirty="0" smtClean="0"/>
          </a:p>
        </p:txBody>
      </p:sp>
      <p:sp>
        <p:nvSpPr>
          <p:cNvPr id="19" name="テキスト ボックス 18"/>
          <p:cNvSpPr txBox="1"/>
          <p:nvPr/>
        </p:nvSpPr>
        <p:spPr>
          <a:xfrm>
            <a:off x="474132" y="5565775"/>
            <a:ext cx="3450168" cy="954107"/>
          </a:xfrm>
          <a:prstGeom prst="rect">
            <a:avLst/>
          </a:prstGeom>
          <a:noFill/>
        </p:spPr>
        <p:txBody>
          <a:bodyPr wrap="square" rtlCol="0">
            <a:spAutoFit/>
          </a:bodyPr>
          <a:lstStyle/>
          <a:p>
            <a:r>
              <a:rPr kumimoji="1" lang="ja-JP" altLang="en-US" sz="1400" dirty="0" smtClean="0"/>
              <a:t>軌道面は慣性空間固定</a:t>
            </a:r>
            <a:endParaRPr kumimoji="1" lang="en-US" altLang="ja-JP" sz="1400" dirty="0" smtClean="0"/>
          </a:p>
          <a:p>
            <a:r>
              <a:rPr lang="en-US" altLang="ja-JP" sz="1400" dirty="0" smtClean="0"/>
              <a:t>VMC</a:t>
            </a:r>
            <a:r>
              <a:rPr lang="ja-JP" altLang="en-US" sz="1400" dirty="0" smtClean="0"/>
              <a:t>による観測では</a:t>
            </a:r>
            <a:r>
              <a:rPr lang="en-US" altLang="ja-JP" sz="1400" dirty="0" smtClean="0"/>
              <a:t>1</a:t>
            </a:r>
            <a:r>
              <a:rPr lang="ja-JP" altLang="en-US" sz="1400" dirty="0" smtClean="0"/>
              <a:t>金星年周期で</a:t>
            </a:r>
            <a:endParaRPr lang="en-US" altLang="ja-JP" sz="1400" dirty="0" smtClean="0"/>
          </a:p>
          <a:p>
            <a:r>
              <a:rPr lang="ja-JP" altLang="en-US" sz="1400" dirty="0" smtClean="0"/>
              <a:t>昼面観測可能な時期とそうでない時期に</a:t>
            </a:r>
            <a:endParaRPr lang="en-US" altLang="ja-JP" sz="1400" dirty="0" smtClean="0"/>
          </a:p>
          <a:p>
            <a:r>
              <a:rPr lang="ja-JP" altLang="en-US" sz="1400" dirty="0" smtClean="0"/>
              <a:t>分かれる</a:t>
            </a:r>
            <a:endParaRPr kumimoji="1" lang="ja-JP" altLang="en-US" sz="1400" dirty="0"/>
          </a:p>
        </p:txBody>
      </p:sp>
      <p:cxnSp>
        <p:nvCxnSpPr>
          <p:cNvPr id="21" name="直線コネクタ 20"/>
          <p:cNvCxnSpPr/>
          <p:nvPr/>
        </p:nvCxnSpPr>
        <p:spPr>
          <a:xfrm flipV="1">
            <a:off x="2328333" y="4896908"/>
            <a:ext cx="355600" cy="66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flipV="1">
            <a:off x="2235200" y="4388909"/>
            <a:ext cx="457200" cy="516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12339</TotalTime>
  <Words>3717</Words>
  <Application>Microsoft Macintosh PowerPoint</Application>
  <PresentationFormat>画面に合わせる (4:3)</PresentationFormat>
  <Paragraphs>974</Paragraphs>
  <Slides>45</Slides>
  <Notes>3</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45</vt:i4>
      </vt:variant>
    </vt:vector>
  </HeadingPairs>
  <TitlesOfParts>
    <vt:vector size="47" baseType="lpstr">
      <vt:lpstr>Office テーマ</vt:lpstr>
      <vt:lpstr>数式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Kouyama-JSPS</dc:creator>
  <cp:lastModifiedBy>樋口 武人</cp:lastModifiedBy>
  <cp:revision>2900</cp:revision>
  <dcterms:created xsi:type="dcterms:W3CDTF">2011-09-12T08:17:59Z</dcterms:created>
  <dcterms:modified xsi:type="dcterms:W3CDTF">2011-10-18T07:55:46Z</dcterms:modified>
</cp:coreProperties>
</file>