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0" r:id="rId3"/>
    <p:sldId id="258" r:id="rId4"/>
    <p:sldId id="326" r:id="rId5"/>
    <p:sldId id="277" r:id="rId6"/>
    <p:sldId id="313" r:id="rId7"/>
    <p:sldId id="263" r:id="rId8"/>
    <p:sldId id="265" r:id="rId9"/>
    <p:sldId id="262" r:id="rId10"/>
    <p:sldId id="316" r:id="rId11"/>
    <p:sldId id="280" r:id="rId12"/>
    <p:sldId id="281" r:id="rId13"/>
    <p:sldId id="267" r:id="rId14"/>
    <p:sldId id="317" r:id="rId15"/>
    <p:sldId id="272" r:id="rId16"/>
    <p:sldId id="309" r:id="rId17"/>
    <p:sldId id="310" r:id="rId18"/>
    <p:sldId id="324" r:id="rId19"/>
    <p:sldId id="325" r:id="rId20"/>
    <p:sldId id="327" r:id="rId21"/>
    <p:sldId id="328" r:id="rId22"/>
    <p:sldId id="315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67FF"/>
    <a:srgbClr val="3FDEFF"/>
    <a:srgbClr val="1FFF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0" autoAdjust="0"/>
    <p:restoredTop sz="90028" autoAdjust="0"/>
  </p:normalViewPr>
  <p:slideViewPr>
    <p:cSldViewPr snapToGrid="0" snapToObjects="1">
      <p:cViewPr varScale="1">
        <p:scale>
          <a:sx n="131" d="100"/>
          <a:sy n="131" d="100"/>
        </p:scale>
        <p:origin x="-10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47659-4272-E249-A917-B1DC054B577A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BCA6-3577-D94A-848C-DEBACC7D8E7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T0</a:t>
            </a:r>
            <a:r>
              <a:rPr lang="en-US" altLang="ja-JP" baseline="0" dirty="0" smtClean="0"/>
              <a:t> : Fitted function</a:t>
            </a:r>
          </a:p>
          <a:p>
            <a:r>
              <a:rPr lang="en-US" altLang="ja-JP" baseline="0" dirty="0" smtClean="0"/>
              <a:t>T’ : perturbation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1200" dirty="0" smtClean="0"/>
              <a:t>重力波が上方へ伝搬するにつれて、</a:t>
            </a:r>
            <a:endParaRPr lang="en-US" altLang="ja-JP" sz="1200" dirty="0" smtClean="0"/>
          </a:p>
          <a:p>
            <a:pPr>
              <a:buNone/>
            </a:pPr>
            <a:r>
              <a:rPr lang="ja-JP" altLang="en-US" sz="1200" dirty="0" smtClean="0"/>
              <a:t>波動に伴う風速変動</a:t>
            </a:r>
            <a:r>
              <a:rPr lang="en-US" altLang="ja-JP" sz="1200" dirty="0" err="1" smtClean="0"/>
              <a:t>u</a:t>
            </a:r>
            <a:r>
              <a:rPr lang="en-US" altLang="ja-JP" sz="1200" dirty="0" smtClean="0"/>
              <a:t>’</a:t>
            </a:r>
            <a:r>
              <a:rPr lang="ja-JP" altLang="en-US" sz="1200" dirty="0" smtClean="0"/>
              <a:t>や温度（温位）</a:t>
            </a:r>
            <a:endParaRPr lang="en-US" altLang="ja-JP" sz="1200" dirty="0" smtClean="0"/>
          </a:p>
          <a:p>
            <a:pPr>
              <a:buNone/>
            </a:pPr>
            <a:r>
              <a:rPr lang="ja-JP" altLang="en-US" sz="1200" dirty="0" smtClean="0"/>
              <a:t>変動</a:t>
            </a:r>
            <a:r>
              <a:rPr lang="en-US" altLang="ja-JP" sz="1200" dirty="0" err="1" smtClean="0"/>
              <a:t>θ</a:t>
            </a:r>
            <a:r>
              <a:rPr lang="en-US" altLang="ja-JP" sz="1200" dirty="0" smtClean="0"/>
              <a:t>’</a:t>
            </a:r>
            <a:r>
              <a:rPr lang="ja-JP" altLang="en-US" sz="1200" dirty="0" smtClean="0"/>
              <a:t>の振幅は指数関数的に</a:t>
            </a:r>
            <a:endParaRPr lang="en-US" altLang="ja-JP" sz="1200" dirty="0" smtClean="0"/>
          </a:p>
          <a:p>
            <a:pPr>
              <a:buNone/>
            </a:pPr>
            <a:r>
              <a:rPr lang="en-US" altLang="ja-JP" sz="1200" dirty="0" smtClean="0"/>
              <a:t>( ∝ exp(z/2H) )</a:t>
            </a:r>
            <a:r>
              <a:rPr lang="ja-JP" altLang="en-US" sz="1200" dirty="0" smtClean="0"/>
              <a:t>増大する。</a:t>
            </a: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対流不安定が生じているとき</a:t>
            </a:r>
            <a:endParaRPr lang="en-US" altLang="ja-JP" dirty="0" smtClean="0"/>
          </a:p>
          <a:p>
            <a:r>
              <a:rPr lang="en-US" altLang="ja-JP" dirty="0" err="1" smtClean="0"/>
              <a:t>u’〜c</a:t>
            </a:r>
            <a:r>
              <a:rPr lang="ja-JP" altLang="ja-JP" dirty="0" smtClean="0"/>
              <a:t>〜</a:t>
            </a:r>
            <a:r>
              <a:rPr lang="en-US" altLang="ja-JP" dirty="0" err="1" smtClean="0"/>
              <a:t>ω/k〜N/m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Let’s see the examples.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Model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Banfield</a:t>
            </a:r>
            <a:r>
              <a:rPr lang="en-US" altLang="ja-JP" dirty="0" smtClean="0"/>
              <a:t> et al. (2003)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9D2E-9FD3-5A4F-B229-830346A6C449}" type="datetimeFigureOut">
              <a:rPr lang="ja-JP" altLang="en-US" smtClean="0"/>
              <a:pPr/>
              <a:t>11.5.30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3.bin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93847"/>
            <a:ext cx="9144000" cy="3487664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Vertical </a:t>
            </a:r>
            <a:r>
              <a:rPr lang="en-US" altLang="ja-JP" sz="3600" dirty="0" err="1" smtClean="0"/>
              <a:t>Wavenumber</a:t>
            </a:r>
            <a:r>
              <a:rPr lang="en-US" altLang="ja-JP" sz="3600" dirty="0" smtClean="0"/>
              <a:t> Spectrum </a:t>
            </a:r>
            <a:br>
              <a:rPr lang="en-US" altLang="ja-JP" sz="3600" dirty="0" smtClean="0"/>
            </a:br>
            <a:r>
              <a:rPr lang="en-US" altLang="ja-JP" sz="3600" dirty="0" smtClean="0"/>
              <a:t>of Gravity Waves </a:t>
            </a:r>
            <a:br>
              <a:rPr lang="en-US" altLang="ja-JP" sz="3600" dirty="0" smtClean="0"/>
            </a:br>
            <a:r>
              <a:rPr lang="en-US" altLang="ja-JP" sz="3600" dirty="0" smtClean="0"/>
              <a:t>at the Northern High Latitude Region </a:t>
            </a:r>
            <a:br>
              <a:rPr lang="en-US" altLang="ja-JP" sz="3600" dirty="0" smtClean="0"/>
            </a:br>
            <a:r>
              <a:rPr lang="en-US" altLang="ja-JP" sz="3600" dirty="0" smtClean="0"/>
              <a:t>in the Martian Atmosphere</a:t>
            </a:r>
            <a:endParaRPr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1848" y="4781820"/>
            <a:ext cx="6400800" cy="77727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Hiroki Ando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b="1" i="1" dirty="0" smtClean="0"/>
              <a:t>Saturation of Gravity Waves</a:t>
            </a:r>
            <a:br>
              <a:rPr lang="en-US" altLang="ja-JP" sz="2800" b="1" i="1" dirty="0" smtClean="0"/>
            </a:br>
            <a:r>
              <a:rPr lang="en-US" altLang="ja-JP" sz="2800" b="1" i="1" dirty="0" smtClean="0"/>
              <a:t>(Terrestrial Atmosphere) </a:t>
            </a:r>
            <a:endParaRPr lang="ja-JP" altLang="en-US" sz="2800" b="1" i="1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671002" y="2783082"/>
          <a:ext cx="3532187" cy="1247775"/>
        </p:xfrm>
        <a:graphic>
          <a:graphicData uri="http://schemas.openxmlformats.org/presentationml/2006/ole">
            <p:oleObj spid="_x0000_s80898" name="数式" r:id="rId4" imgW="1041400" imgH="368300" progId="Equation.3">
              <p:embed/>
            </p:oleObj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8242" y="1414836"/>
            <a:ext cx="9125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3200" dirty="0" smtClean="0"/>
              <a:t>According to </a:t>
            </a:r>
            <a:r>
              <a:rPr lang="en-US" altLang="ja-JP" sz="3200" dirty="0" err="1" smtClean="0"/>
              <a:t>Tsuda</a:t>
            </a:r>
            <a:r>
              <a:rPr lang="en-US" altLang="ja-JP" sz="3200" dirty="0" smtClean="0"/>
              <a:t> et al. (1991 and 2002), theoretical spectral density can be written as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4113" y="4437927"/>
            <a:ext cx="9119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3200" dirty="0" smtClean="0"/>
              <a:t>By comparing the observed spectral density with theoretical one, they examined whether gravity waves are saturated or not. </a:t>
            </a:r>
          </a:p>
        </p:txBody>
      </p:sp>
      <p:sp>
        <p:nvSpPr>
          <p:cNvPr id="6" name="V 字形矢印 5"/>
          <p:cNvSpPr/>
          <p:nvPr/>
        </p:nvSpPr>
        <p:spPr>
          <a:xfrm>
            <a:off x="5144898" y="5518962"/>
            <a:ext cx="3793549" cy="11436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532453" y="5839201"/>
            <a:ext cx="3189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/>
              <a:t>Let’s see the examples.</a:t>
            </a:r>
            <a:endParaRPr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350"/>
            <a:ext cx="8229600" cy="597073"/>
          </a:xfrm>
        </p:spPr>
        <p:txBody>
          <a:bodyPr>
            <a:normAutofit/>
          </a:bodyPr>
          <a:lstStyle/>
          <a:p>
            <a:r>
              <a:rPr lang="en-US" altLang="ja-JP" sz="2400" b="1" i="1" dirty="0" smtClean="0"/>
              <a:t>Example1 (20-30 km)</a:t>
            </a:r>
            <a:endParaRPr lang="ja-JP" altLang="en-US" sz="24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lum bright="-55000" contrast="70000"/>
          </a:blip>
          <a:srcRect t="1808"/>
          <a:stretch>
            <a:fillRect/>
          </a:stretch>
        </p:blipFill>
        <p:spPr>
          <a:xfrm>
            <a:off x="1020212" y="592451"/>
            <a:ext cx="7318401" cy="625989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814215" y="244091"/>
            <a:ext cx="232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Tsuda</a:t>
            </a:r>
            <a:r>
              <a:rPr lang="en-US" altLang="ja-JP" dirty="0" smtClean="0"/>
              <a:t> et al. (2002 JMS)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7073"/>
          </a:xfrm>
        </p:spPr>
        <p:txBody>
          <a:bodyPr>
            <a:normAutofit/>
          </a:bodyPr>
          <a:lstStyle/>
          <a:p>
            <a:r>
              <a:rPr lang="en-US" altLang="ja-JP" sz="2400" b="1" i="1" dirty="0" smtClean="0"/>
              <a:t>Example2 (30-40 km)</a:t>
            </a:r>
            <a:endParaRPr lang="ja-JP" altLang="en-US" sz="24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lum bright="-55000" contrast="70000"/>
          </a:blip>
          <a:stretch>
            <a:fillRect/>
          </a:stretch>
        </p:blipFill>
        <p:spPr>
          <a:xfrm>
            <a:off x="1041984" y="613353"/>
            <a:ext cx="7175620" cy="627457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814215" y="227741"/>
            <a:ext cx="232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Tsuda</a:t>
            </a:r>
            <a:r>
              <a:rPr lang="en-US" altLang="ja-JP" dirty="0" smtClean="0"/>
              <a:t> et al. (2002 JMS)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5486"/>
            <a:ext cx="8229600" cy="670973"/>
          </a:xfrm>
        </p:spPr>
        <p:txBody>
          <a:bodyPr>
            <a:normAutofit/>
          </a:bodyPr>
          <a:lstStyle/>
          <a:p>
            <a:r>
              <a:rPr lang="en-US" altLang="ja-JP" sz="2800" b="1" i="1" dirty="0" smtClean="0"/>
              <a:t>Brief Summary</a:t>
            </a:r>
            <a:endParaRPr lang="ja-JP" altLang="en-US" sz="28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1652"/>
            <a:ext cx="8229600" cy="5180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From MGS radio science data, vertically propagating gravity waves are detected assuming that the vertical wavelength</a:t>
            </a:r>
          </a:p>
          <a:p>
            <a:pPr>
              <a:buNone/>
            </a:pPr>
            <a:r>
              <a:rPr lang="en-US" altLang="ja-JP" sz="2400" dirty="0" smtClean="0"/>
              <a:t>	 is</a:t>
            </a:r>
            <a:r>
              <a:rPr lang="en-US" altLang="ja-JP" sz="2400" dirty="0" smtClean="0"/>
              <a:t>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2.5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- 10 km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Vertically propagating gravity waves grow with the altitude increasing and break by </a:t>
            </a:r>
            <a:r>
              <a:rPr lang="en-US" altLang="ja-JP" sz="2400" b="1" i="1" dirty="0" smtClean="0"/>
              <a:t>convective or shear instability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2400" dirty="0" smtClean="0"/>
              <a:t>⇒ Above the altitude where waves break, induced turbulent </a:t>
            </a:r>
          </a:p>
          <a:p>
            <a:pPr>
              <a:buNone/>
            </a:pPr>
            <a:r>
              <a:rPr lang="en-US" altLang="ja-JP" sz="2400" dirty="0" smtClean="0"/>
              <a:t>			diffusion prevents waves from growing. (</a:t>
            </a:r>
            <a:r>
              <a:rPr lang="en-US" altLang="ja-JP" sz="2400" b="1" i="1" dirty="0" smtClean="0">
                <a:solidFill>
                  <a:srgbClr val="0000FF"/>
                </a:solidFill>
              </a:rPr>
              <a:t>Saturation</a:t>
            </a:r>
            <a:r>
              <a:rPr lang="en-US" altLang="ja-JP" sz="2400" dirty="0" smtClean="0"/>
              <a:t>)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If waves are saturated, the slope of the spectral density is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-3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r>
              <a:rPr lang="en-US" altLang="ja-JP" sz="2400" dirty="0" smtClean="0"/>
              <a:t>	Moreover it can be known whether waves are saturated by comparing observed spectral density and theoretical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i="1" dirty="0" smtClean="0"/>
              <a:t>Saturation of Gravity Waves</a:t>
            </a:r>
            <a:br>
              <a:rPr lang="en-US" altLang="ja-JP" sz="3200" b="1" i="1" dirty="0" smtClean="0"/>
            </a:br>
            <a:r>
              <a:rPr lang="en-US" altLang="ja-JP" sz="3200" b="1" i="1" dirty="0" smtClean="0"/>
              <a:t>(Mars Atmosphere)</a:t>
            </a:r>
            <a:endParaRPr lang="ja-JP" altLang="en-US" sz="32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ja-JP" dirty="0" smtClean="0"/>
              <a:t>Following </a:t>
            </a:r>
            <a:r>
              <a:rPr lang="en-US" altLang="ja-JP" dirty="0" err="1" smtClean="0"/>
              <a:t>Tsuda</a:t>
            </a:r>
            <a:r>
              <a:rPr lang="en-US" altLang="ja-JP" dirty="0" smtClean="0"/>
              <a:t> et al. (2002), I analyzed the </a:t>
            </a:r>
          </a:p>
          <a:p>
            <a:pPr marL="514350" indent="-514350">
              <a:buNone/>
            </a:pPr>
            <a:r>
              <a:rPr lang="en-US" altLang="ja-JP" dirty="0" smtClean="0"/>
              <a:t>data separately for two altitude regions, that is, </a:t>
            </a:r>
          </a:p>
          <a:p>
            <a:pPr marL="514350" indent="-514350">
              <a:buNone/>
            </a:pPr>
            <a:r>
              <a:rPr lang="en-US" altLang="ja-JP" b="1" i="1" dirty="0" smtClean="0"/>
              <a:t>3-20 km </a:t>
            </a:r>
            <a:r>
              <a:rPr lang="en-US" altLang="ja-JP" dirty="0" smtClean="0"/>
              <a:t>and </a:t>
            </a:r>
            <a:r>
              <a:rPr lang="en-US" altLang="ja-JP" b="1" i="1" dirty="0" smtClean="0"/>
              <a:t>20-37 km</a:t>
            </a:r>
            <a:r>
              <a:rPr lang="en-US" altLang="ja-JP" dirty="0" smtClean="0"/>
              <a:t>. </a:t>
            </a:r>
          </a:p>
          <a:p>
            <a:pPr marL="514350" indent="-514350">
              <a:buNone/>
            </a:pPr>
            <a:endParaRPr lang="en-US" altLang="ja-JP" dirty="0" smtClean="0"/>
          </a:p>
          <a:p>
            <a:pPr marL="514350" indent="-514350">
              <a:buNone/>
            </a:pPr>
            <a:r>
              <a:rPr lang="en-US" altLang="ja-JP" dirty="0" smtClean="0"/>
              <a:t>The spectral density 		 is obtained by using </a:t>
            </a:r>
          </a:p>
          <a:p>
            <a:pPr marL="514350" indent="-514350">
              <a:buNone/>
            </a:pPr>
            <a:r>
              <a:rPr lang="en-US" altLang="ja-JP" i="1" dirty="0" smtClean="0"/>
              <a:t>FFT</a:t>
            </a:r>
            <a:r>
              <a:rPr lang="en-US" altLang="ja-JP" dirty="0" smtClean="0"/>
              <a:t> for each altitude region and classified by the </a:t>
            </a:r>
          </a:p>
          <a:p>
            <a:pPr marL="514350" indent="-514350">
              <a:buNone/>
            </a:pPr>
            <a:r>
              <a:rPr lang="en-US" altLang="ja-JP" b="1" i="1" dirty="0" smtClean="0">
                <a:solidFill>
                  <a:srgbClr val="0000FF"/>
                </a:solidFill>
              </a:rPr>
              <a:t>season</a:t>
            </a:r>
            <a:r>
              <a:rPr lang="en-US" altLang="ja-JP" dirty="0" smtClean="0"/>
              <a:t> and </a:t>
            </a:r>
            <a:r>
              <a:rPr lang="en-US" altLang="ja-JP" b="1" i="1" dirty="0" smtClean="0">
                <a:solidFill>
                  <a:srgbClr val="0000FF"/>
                </a:solidFill>
              </a:rPr>
              <a:t>latitude</a:t>
            </a:r>
            <a:r>
              <a:rPr lang="en-US" altLang="ja-JP" dirty="0" smtClean="0"/>
              <a:t> one by one.  </a:t>
            </a:r>
            <a:endParaRPr lang="ja-JP" altLang="en-US" baseline="-250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3965331" y="4065871"/>
          <a:ext cx="738921" cy="537397"/>
        </p:xfrm>
        <a:graphic>
          <a:graphicData uri="http://schemas.openxmlformats.org/presentationml/2006/ole">
            <p:oleObj spid="_x0000_s86018" name="数式" r:id="rId3" imgW="279400" imgH="203200" progId="Equation.3">
              <p:embed/>
            </p:oleObj>
          </a:graphicData>
        </a:graphic>
      </p:graphicFrame>
      <p:sp>
        <p:nvSpPr>
          <p:cNvPr id="5" name="下矢印 4"/>
          <p:cNvSpPr/>
          <p:nvPr/>
        </p:nvSpPr>
        <p:spPr>
          <a:xfrm>
            <a:off x="4211309" y="3330830"/>
            <a:ext cx="791013" cy="7129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528757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Now I show the results…</a:t>
            </a:r>
            <a:br>
              <a:rPr lang="en-US" altLang="ja-JP" sz="3200" dirty="0" smtClean="0"/>
            </a:br>
            <a:r>
              <a:rPr lang="en-US" altLang="ja-JP" sz="3200" dirty="0" smtClean="0"/>
              <a:t>(In particular, there was a very interesting feature  </a:t>
            </a:r>
            <a:br>
              <a:rPr lang="en-US" altLang="ja-JP" sz="3200" dirty="0" smtClean="0"/>
            </a:br>
            <a:r>
              <a:rPr lang="en-US" altLang="ja-JP" sz="3200" dirty="0" smtClean="0"/>
              <a:t>in the northern high latitude region.)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298"/>
            <a:ext cx="8229600" cy="570257"/>
          </a:xfrm>
        </p:spPr>
        <p:txBody>
          <a:bodyPr>
            <a:noAutofit/>
          </a:bodyPr>
          <a:lstStyle/>
          <a:p>
            <a:r>
              <a:rPr lang="en-US" altLang="ja-JP" sz="2000" b="1" i="1" dirty="0" smtClean="0"/>
              <a:t>Result</a:t>
            </a:r>
            <a:br>
              <a:rPr lang="en-US" altLang="ja-JP" sz="2000" b="1" i="1" dirty="0" smtClean="0"/>
            </a:br>
            <a:r>
              <a:rPr lang="en-US" altLang="ja-JP" sz="2000" b="1" i="1" dirty="0" smtClean="0"/>
              <a:t>(Vertical </a:t>
            </a:r>
            <a:r>
              <a:rPr lang="en-US" altLang="ja-JP" sz="2000" b="1" i="1" dirty="0" err="1" smtClean="0"/>
              <a:t>Wavenumber</a:t>
            </a:r>
            <a:r>
              <a:rPr lang="en-US" altLang="ja-JP" sz="2000" b="1" i="1" dirty="0" smtClean="0"/>
              <a:t> Spectrum in the Northern High Latitude Region)</a:t>
            </a:r>
            <a:endParaRPr lang="ja-JP" altLang="en-US" sz="2000" b="1" i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lum bright="-50000" contrast="90000"/>
          </a:blip>
          <a:stretch>
            <a:fillRect/>
          </a:stretch>
        </p:blipFill>
        <p:spPr>
          <a:xfrm>
            <a:off x="319070" y="786448"/>
            <a:ext cx="8538048" cy="597663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52888" y="6499808"/>
            <a:ext cx="28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Vertical </a:t>
            </a:r>
            <a:r>
              <a:rPr lang="en-US" altLang="ja-JP" dirty="0" err="1" smtClean="0"/>
              <a:t>wavenumber</a:t>
            </a:r>
            <a:r>
              <a:rPr lang="en-US" altLang="ja-JP" dirty="0" smtClean="0"/>
              <a:t> (km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-1479935" y="3275128"/>
            <a:ext cx="3598010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Normalized spectral density (km s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483965" y="1426050"/>
            <a:ext cx="66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Model</a:t>
            </a:r>
            <a:endParaRPr lang="ja-JP" altLang="en-US" sz="1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1931464" y="2183525"/>
            <a:ext cx="77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3-20 km</a:t>
            </a:r>
            <a:endParaRPr lang="ja-JP" altLang="en-US" sz="14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749433" y="2081786"/>
            <a:ext cx="86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20-37 km</a:t>
            </a:r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87473"/>
            <a:ext cx="8229600" cy="718449"/>
          </a:xfrm>
        </p:spPr>
        <p:txBody>
          <a:bodyPr>
            <a:normAutofit fontScale="90000"/>
          </a:bodyPr>
          <a:lstStyle/>
          <a:p>
            <a:r>
              <a:rPr lang="en-US" altLang="ja-JP" sz="3200" b="1" i="1" dirty="0" smtClean="0"/>
              <a:t>Result</a:t>
            </a:r>
            <a:br>
              <a:rPr lang="en-US" altLang="ja-JP" sz="3200" b="1" i="1" dirty="0" smtClean="0"/>
            </a:br>
            <a:r>
              <a:rPr lang="en-US" altLang="ja-JP" sz="3200" b="1" i="1" dirty="0" smtClean="0"/>
              <a:t>(Why is the Spectral Density Enhanced ?)</a:t>
            </a:r>
            <a:endParaRPr lang="ja-JP" altLang="en-US" sz="3200" b="1" i="1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0" y="905922"/>
            <a:ext cx="9144000" cy="56777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800" dirty="0" smtClean="0"/>
              <a:t>1.  Within the northern high latitude region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in the winter (and early spring)</a:t>
            </a:r>
            <a:r>
              <a:rPr lang="en-US" altLang="ja-JP" sz="2800" dirty="0" smtClean="0"/>
              <a:t>, spectral density increases with the altitude increasing.  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		In this season, </a:t>
            </a:r>
            <a:r>
              <a:rPr lang="en-US" altLang="ja-JP" sz="2800" b="1" i="1" dirty="0" smtClean="0"/>
              <a:t>the mean flow is very strong and the </a:t>
            </a:r>
          </a:p>
          <a:p>
            <a:pPr>
              <a:buNone/>
            </a:pPr>
            <a:r>
              <a:rPr lang="en-US" altLang="ja-JP" sz="2800" b="1" i="1" dirty="0" smtClean="0"/>
              <a:t>		atmospheric stability is very large</a:t>
            </a:r>
            <a:r>
              <a:rPr lang="en-US" altLang="ja-JP" sz="2800" dirty="0" smtClean="0"/>
              <a:t> there. </a:t>
            </a:r>
          </a:p>
          <a:p>
            <a:pPr>
              <a:buNone/>
            </a:pPr>
            <a:r>
              <a:rPr lang="en-US" altLang="ja-JP" sz="2800" dirty="0" smtClean="0"/>
              <a:t>												(</a:t>
            </a:r>
            <a:r>
              <a:rPr lang="en-US" altLang="ja-JP" sz="2800" dirty="0" err="1" smtClean="0"/>
              <a:t>Banfield</a:t>
            </a:r>
            <a:r>
              <a:rPr lang="en-US" altLang="ja-JP" sz="2800" dirty="0" smtClean="0"/>
              <a:t> et al., 2003)</a:t>
            </a:r>
          </a:p>
          <a:p>
            <a:pPr marL="514350" indent="-514350">
              <a:buNone/>
            </a:pPr>
            <a:r>
              <a:rPr lang="en-US" altLang="ja-JP" sz="2800" dirty="0" smtClean="0"/>
              <a:t>2. Gravity waves are </a:t>
            </a:r>
            <a:r>
              <a:rPr lang="en-US" altLang="ja-JP" sz="2800" b="1" i="1" dirty="0" smtClean="0">
                <a:solidFill>
                  <a:srgbClr val="0000FF"/>
                </a:solidFill>
              </a:rPr>
              <a:t>not saturated</a:t>
            </a:r>
            <a:r>
              <a:rPr lang="en-US" altLang="ja-JP" sz="2800" b="1" i="1" dirty="0" smtClean="0"/>
              <a:t> </a:t>
            </a:r>
            <a:r>
              <a:rPr lang="en-US" altLang="ja-JP" sz="2800" dirty="0" smtClean="0"/>
              <a:t>below 40 km.</a:t>
            </a:r>
          </a:p>
          <a:p>
            <a:pPr marL="514350" indent="-514350">
              <a:buNone/>
            </a:pPr>
            <a:r>
              <a:rPr lang="en-US" altLang="ja-JP" sz="2800" dirty="0" smtClean="0"/>
              <a:t>	− This is inconsistent with the result of Joshi et al. (1995).</a:t>
            </a:r>
          </a:p>
          <a:p>
            <a:pPr marL="514350" indent="-514350">
              <a:buNone/>
            </a:pPr>
            <a:r>
              <a:rPr lang="en-US" altLang="ja-JP" sz="2800" dirty="0" smtClean="0"/>
              <a:t>		(They suggested that gravity waves would be </a:t>
            </a:r>
          </a:p>
          <a:p>
            <a:pPr marL="514350" indent="-514350">
              <a:buNone/>
            </a:pPr>
            <a:r>
              <a:rPr lang="en-US" altLang="ja-JP" sz="2800" dirty="0" smtClean="0"/>
              <a:t>		  saturated below 40 km, although the turbulent </a:t>
            </a:r>
          </a:p>
          <a:p>
            <a:pPr marL="514350" indent="-514350">
              <a:buNone/>
            </a:pPr>
            <a:r>
              <a:rPr lang="en-US" altLang="ja-JP" sz="2800" dirty="0" smtClean="0"/>
              <a:t>		  diffusion is very weak.) </a:t>
            </a:r>
          </a:p>
        </p:txBody>
      </p:sp>
      <p:sp>
        <p:nvSpPr>
          <p:cNvPr id="6" name="上矢印 5"/>
          <p:cNvSpPr/>
          <p:nvPr/>
        </p:nvSpPr>
        <p:spPr>
          <a:xfrm>
            <a:off x="3972656" y="1918902"/>
            <a:ext cx="695435" cy="609852"/>
          </a:xfrm>
          <a:prstGeom prst="up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606"/>
            <a:ext cx="8229600" cy="641971"/>
          </a:xfrm>
        </p:spPr>
        <p:txBody>
          <a:bodyPr>
            <a:normAutofit fontScale="90000"/>
          </a:bodyPr>
          <a:lstStyle/>
          <a:p>
            <a:r>
              <a:rPr lang="en-US" altLang="ja-JP" sz="2800" b="1" i="1" dirty="0" smtClean="0"/>
              <a:t>Result</a:t>
            </a:r>
            <a:br>
              <a:rPr lang="en-US" altLang="ja-JP" sz="2800" b="1" i="1" dirty="0" smtClean="0"/>
            </a:br>
            <a:r>
              <a:rPr lang="en-US" altLang="ja-JP" sz="2800" b="1" i="1" dirty="0" smtClean="0"/>
              <a:t>(Mean Flow and Temperature)</a:t>
            </a:r>
            <a:endParaRPr lang="ja-JP" altLang="en-US" sz="28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6" y="777491"/>
            <a:ext cx="8527154" cy="604619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959514" y="548653"/>
            <a:ext cx="224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/>
              <a:t>Banfield</a:t>
            </a:r>
            <a:r>
              <a:rPr lang="en-US" altLang="ja-JP" b="1" i="1" dirty="0" smtClean="0"/>
              <a:t> et al. (2003)</a:t>
            </a:r>
            <a:endParaRPr lang="ja-JP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606"/>
            <a:ext cx="8229600" cy="641971"/>
          </a:xfrm>
        </p:spPr>
        <p:txBody>
          <a:bodyPr>
            <a:normAutofit fontScale="90000"/>
          </a:bodyPr>
          <a:lstStyle/>
          <a:p>
            <a:r>
              <a:rPr lang="en-US" altLang="ja-JP" sz="2800" b="1" i="1" dirty="0" smtClean="0"/>
              <a:t>Result</a:t>
            </a:r>
            <a:br>
              <a:rPr lang="en-US" altLang="ja-JP" sz="2800" b="1" i="1" dirty="0" smtClean="0"/>
            </a:br>
            <a:r>
              <a:rPr lang="en-US" altLang="ja-JP" sz="2800" b="1" i="1" dirty="0" smtClean="0"/>
              <a:t>(Mean Flow and Temperature)</a:t>
            </a:r>
            <a:endParaRPr lang="ja-JP" altLang="en-US" sz="2800" b="1" i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7" y="760373"/>
            <a:ext cx="8455755" cy="59955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992643" y="493438"/>
            <a:ext cx="224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/>
              <a:t>Banfield</a:t>
            </a:r>
            <a:r>
              <a:rPr lang="en-US" altLang="ja-JP" b="1" i="1" dirty="0" smtClean="0"/>
              <a:t> et al. (2003)</a:t>
            </a:r>
            <a:endParaRPr lang="ja-JP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1612"/>
            <a:ext cx="8229600" cy="772055"/>
          </a:xfrm>
        </p:spPr>
        <p:txBody>
          <a:bodyPr>
            <a:normAutofit/>
          </a:bodyPr>
          <a:lstStyle/>
          <a:p>
            <a:r>
              <a:rPr lang="en-US" altLang="ja-JP" sz="2000" b="1" i="1" dirty="0" smtClean="0"/>
              <a:t>Background</a:t>
            </a:r>
            <a:br>
              <a:rPr lang="en-US" altLang="ja-JP" sz="2000" b="1" i="1" dirty="0" smtClean="0"/>
            </a:br>
            <a:r>
              <a:rPr lang="en-US" altLang="ja-JP" sz="2000" b="1" i="1" dirty="0" smtClean="0"/>
              <a:t>(Effects of Gravity Waves in the  Terrestrial and </a:t>
            </a:r>
            <a:r>
              <a:rPr lang="en-US" altLang="ja-JP" sz="2000" b="1" i="1" dirty="0" err="1" smtClean="0"/>
              <a:t>VenusAtmosphere</a:t>
            </a:r>
            <a:r>
              <a:rPr lang="en-US" altLang="ja-JP" sz="2000" b="1" i="1" dirty="0" smtClean="0"/>
              <a:t>)</a:t>
            </a:r>
            <a:endParaRPr lang="ja-JP" altLang="en-US" sz="20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80583"/>
            <a:ext cx="9144000" cy="48471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sz="2400" dirty="0" smtClean="0"/>
              <a:t>◆ </a:t>
            </a:r>
            <a:r>
              <a:rPr lang="en-US" altLang="ja-JP" sz="2400" b="1" i="1" dirty="0" smtClean="0"/>
              <a:t>Terrestrial atmosphere</a:t>
            </a:r>
          </a:p>
          <a:p>
            <a:pPr>
              <a:buNone/>
            </a:pPr>
            <a:r>
              <a:rPr lang="en-US" altLang="ja-JP" sz="2400" dirty="0" smtClean="0"/>
              <a:t>	Allen et al. (1981), </a:t>
            </a:r>
            <a:r>
              <a:rPr lang="en-US" altLang="ja-JP" sz="2400" dirty="0" err="1" smtClean="0"/>
              <a:t>Lindzen</a:t>
            </a:r>
            <a:r>
              <a:rPr lang="en-US" altLang="ja-JP" sz="2400" dirty="0" smtClean="0"/>
              <a:t> (1981) </a:t>
            </a:r>
          </a:p>
          <a:p>
            <a:pPr>
              <a:buNone/>
            </a:pPr>
            <a:r>
              <a:rPr lang="en-US" altLang="ja-JP" sz="2400" dirty="0" smtClean="0"/>
              <a:t>			- Turbulent mixing due to the breaking of gravity waves </a:t>
            </a:r>
          </a:p>
          <a:p>
            <a:pPr>
              <a:buNone/>
            </a:pPr>
            <a:r>
              <a:rPr lang="en-US" altLang="ja-JP" sz="2400" dirty="0" smtClean="0"/>
              <a:t>			   transports atmospheric constituents in the mesosphere </a:t>
            </a:r>
          </a:p>
          <a:p>
            <a:pPr>
              <a:buNone/>
            </a:pPr>
            <a:r>
              <a:rPr lang="en-US" altLang="ja-JP" sz="2400" dirty="0" smtClean="0"/>
              <a:t>			   and lower thermosphere. 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◆ </a:t>
            </a:r>
            <a:r>
              <a:rPr lang="en-US" altLang="ja-JP" sz="2400" b="1" i="1" dirty="0" smtClean="0"/>
              <a:t>Venus atmosphere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en-US" altLang="ja-JP" sz="2400" dirty="0" err="1" smtClean="0"/>
              <a:t>Hou</a:t>
            </a:r>
            <a:r>
              <a:rPr lang="en-US" altLang="ja-JP" sz="2400" dirty="0" smtClean="0"/>
              <a:t> and Farrell (1987) </a:t>
            </a:r>
          </a:p>
          <a:p>
            <a:pPr>
              <a:buNone/>
            </a:pPr>
            <a:r>
              <a:rPr lang="en-US" altLang="ja-JP" sz="2400" dirty="0" smtClean="0"/>
              <a:t>			- Gravity waves generated in the lower atmosphere can maintain </a:t>
            </a:r>
          </a:p>
          <a:p>
            <a:pPr>
              <a:buNone/>
            </a:pPr>
            <a:r>
              <a:rPr lang="en-US" altLang="ja-JP" sz="2400" dirty="0" smtClean="0"/>
              <a:t>			   the atmospheric super-rotation. </a:t>
            </a:r>
          </a:p>
          <a:p>
            <a:pPr>
              <a:buNone/>
            </a:pPr>
            <a:r>
              <a:rPr lang="en-US" altLang="ja-JP" sz="2400" dirty="0" smtClean="0"/>
              <a:t>	Baker et al. (2000) </a:t>
            </a:r>
          </a:p>
          <a:p>
            <a:pPr>
              <a:buNone/>
            </a:pPr>
            <a:r>
              <a:rPr lang="en-US" altLang="ja-JP" sz="2400" dirty="0" smtClean="0"/>
              <a:t>			-  Gravity waves generated in the cloud layer decelerate the </a:t>
            </a:r>
          </a:p>
          <a:p>
            <a:pPr>
              <a:buNone/>
            </a:pPr>
            <a:r>
              <a:rPr lang="en-US" altLang="ja-JP" sz="2400" dirty="0" smtClean="0"/>
              <a:t>			    super-rotation below the cloud layer.  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005"/>
            <a:ext cx="8229600" cy="578876"/>
          </a:xfrm>
        </p:spPr>
        <p:txBody>
          <a:bodyPr>
            <a:noAutofit/>
          </a:bodyPr>
          <a:lstStyle/>
          <a:p>
            <a:r>
              <a:rPr lang="en-US" altLang="ja-JP" sz="2400" b="1" i="1" dirty="0" smtClean="0"/>
              <a:t>Discussion</a:t>
            </a:r>
            <a:br>
              <a:rPr lang="en-US" altLang="ja-JP" sz="2400" b="1" i="1" dirty="0" smtClean="0"/>
            </a:br>
            <a:r>
              <a:rPr lang="en-US" altLang="ja-JP" sz="2400" b="1" i="1" dirty="0" smtClean="0"/>
              <a:t> (Thermal Structure)</a:t>
            </a:r>
            <a:endParaRPr lang="ja-JP" altLang="en-US" sz="2400" b="1" i="1" dirty="0"/>
          </a:p>
        </p:txBody>
      </p:sp>
      <p:sp>
        <p:nvSpPr>
          <p:cNvPr id="5" name="正方形/長方形 4"/>
          <p:cNvSpPr/>
          <p:nvPr/>
        </p:nvSpPr>
        <p:spPr>
          <a:xfrm>
            <a:off x="6634166" y="5800009"/>
            <a:ext cx="250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Santee and Crisp (1993)</a:t>
            </a:r>
            <a:endParaRPr lang="ja-JP" altLang="en-US" b="1" i="1" dirty="0"/>
          </a:p>
        </p:txBody>
      </p:sp>
      <p:cxnSp>
        <p:nvCxnSpPr>
          <p:cNvPr id="16" name="直線矢印コネクタ 15"/>
          <p:cNvCxnSpPr/>
          <p:nvPr/>
        </p:nvCxnSpPr>
        <p:spPr>
          <a:xfrm rot="10800000">
            <a:off x="5700157" y="3890285"/>
            <a:ext cx="1140031" cy="410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5662"/>
            <a:ext cx="9144001" cy="418917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75068" y="5594841"/>
            <a:ext cx="5942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Both dayside and </a:t>
            </a:r>
            <a:r>
              <a:rPr lang="en-US" altLang="ja-JP" b="1" i="1" dirty="0" err="1" smtClean="0"/>
              <a:t>nightside</a:t>
            </a:r>
            <a:r>
              <a:rPr lang="en-US" altLang="ja-JP" b="1" i="1" dirty="0" smtClean="0"/>
              <a:t> atmospheric temperatures </a:t>
            </a:r>
          </a:p>
          <a:p>
            <a:r>
              <a:rPr lang="en-US" altLang="ja-JP" b="1" i="1" dirty="0" smtClean="0"/>
              <a:t>above about 40 km</a:t>
            </a:r>
            <a:r>
              <a:rPr lang="en-US" altLang="ja-JP" b="1" i="1" dirty="0" smtClean="0"/>
              <a:t> are </a:t>
            </a:r>
            <a:r>
              <a:rPr lang="en-US" altLang="ja-JP" b="1" i="1" dirty="0" smtClean="0"/>
              <a:t>warmer </a:t>
            </a:r>
            <a:r>
              <a:rPr lang="en-US" altLang="ja-JP" b="1" i="1" dirty="0" smtClean="0">
                <a:solidFill>
                  <a:srgbClr val="FF0000"/>
                </a:solidFill>
              </a:rPr>
              <a:t>over the winter polar </a:t>
            </a:r>
          </a:p>
          <a:p>
            <a:r>
              <a:rPr lang="en-US" altLang="ja-JP" b="1" i="1" dirty="0" smtClean="0">
                <a:solidFill>
                  <a:srgbClr val="FF0000"/>
                </a:solidFill>
              </a:rPr>
              <a:t>regions than over the equator or the summer polar regions</a:t>
            </a:r>
            <a:r>
              <a:rPr lang="en-US" altLang="ja-JP" b="1" i="1" dirty="0" smtClean="0"/>
              <a:t>.</a:t>
            </a:r>
            <a:endParaRPr lang="ja-JP" altLang="en-US" b="1" i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2002684" y="986326"/>
            <a:ext cx="1010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Dayside</a:t>
            </a:r>
            <a:endParaRPr lang="ja-JP" altLang="en-US" b="1" i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6512934" y="986326"/>
            <a:ext cx="116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/>
              <a:t>Nightside</a:t>
            </a:r>
            <a:endParaRPr lang="ja-JP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3559"/>
            <a:ext cx="8229600" cy="630927"/>
          </a:xfrm>
        </p:spPr>
        <p:txBody>
          <a:bodyPr>
            <a:normAutofit fontScale="90000"/>
          </a:bodyPr>
          <a:lstStyle/>
          <a:p>
            <a:r>
              <a:rPr lang="en-US" altLang="ja-JP" sz="2800" b="1" i="1" dirty="0" smtClean="0"/>
              <a:t>Discussion</a:t>
            </a:r>
            <a:br>
              <a:rPr lang="en-US" altLang="ja-JP" sz="2800" b="1" i="1" dirty="0" smtClean="0"/>
            </a:br>
            <a:r>
              <a:rPr lang="en-US" altLang="ja-JP" sz="2800" b="1" i="1" dirty="0" smtClean="0"/>
              <a:t>(Thermal Structure)</a:t>
            </a:r>
            <a:endParaRPr lang="ja-JP" altLang="en-US" sz="28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26" y="971819"/>
            <a:ext cx="6685955" cy="51504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286000" y="61222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“</a:t>
            </a:r>
            <a:r>
              <a:rPr lang="en-US" altLang="ja-JP" b="1" i="1" dirty="0" err="1" smtClean="0">
                <a:solidFill>
                  <a:srgbClr val="FF0000"/>
                </a:solidFill>
              </a:rPr>
              <a:t>Extratropical</a:t>
            </a:r>
            <a:r>
              <a:rPr lang="en-US" altLang="ja-JP" b="1" i="1" dirty="0" smtClean="0">
                <a:solidFill>
                  <a:srgbClr val="FF0000"/>
                </a:solidFill>
              </a:rPr>
              <a:t> Pumping</a:t>
            </a:r>
            <a:r>
              <a:rPr lang="en-US" altLang="ja-JP" dirty="0" smtClean="0"/>
              <a:t>” might explain the polar warming during the global dust storm.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917095" y="1495039"/>
            <a:ext cx="321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Near the equator region, temperature</a:t>
            </a:r>
          </a:p>
          <a:p>
            <a:r>
              <a:rPr lang="en-US" altLang="ja-JP" sz="1400" i="1" dirty="0" smtClean="0"/>
              <a:t>decreases by the </a:t>
            </a:r>
            <a:r>
              <a:rPr lang="en-US" altLang="ja-JP" sz="1400" b="1" i="1" dirty="0" smtClean="0">
                <a:solidFill>
                  <a:srgbClr val="0000FF"/>
                </a:solidFill>
              </a:rPr>
              <a:t>adiabatic cooling</a:t>
            </a:r>
            <a:r>
              <a:rPr lang="en-US" altLang="ja-JP" sz="1400" i="1" dirty="0" smtClean="0"/>
              <a:t>.</a:t>
            </a:r>
            <a:endParaRPr lang="ja-JP" altLang="en-US" sz="14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169795" y="1495039"/>
            <a:ext cx="2955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Near the polar region, temperature</a:t>
            </a:r>
          </a:p>
          <a:p>
            <a:r>
              <a:rPr lang="en-US" altLang="ja-JP" sz="1400" i="1" dirty="0" smtClean="0"/>
              <a:t>increases by the </a:t>
            </a:r>
            <a:r>
              <a:rPr lang="en-US" altLang="ja-JP" sz="1400" b="1" i="1" dirty="0" smtClean="0">
                <a:solidFill>
                  <a:srgbClr val="FF0000"/>
                </a:solidFill>
              </a:rPr>
              <a:t>adiabatic heating</a:t>
            </a:r>
            <a:r>
              <a:rPr lang="en-US" altLang="ja-JP" sz="1400" i="1" dirty="0" smtClean="0"/>
              <a:t>.</a:t>
            </a:r>
            <a:endParaRPr lang="ja-JP" altLang="en-US" sz="1400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6891129" y="5599043"/>
            <a:ext cx="21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Holton et al. (1995)</a:t>
            </a:r>
            <a:endParaRPr lang="ja-JP" altLang="en-US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22"/>
            <a:ext cx="8229600" cy="653329"/>
          </a:xfrm>
        </p:spPr>
        <p:txBody>
          <a:bodyPr>
            <a:normAutofit/>
          </a:bodyPr>
          <a:lstStyle/>
          <a:p>
            <a:r>
              <a:rPr lang="en-US" altLang="ja-JP" sz="3200" b="1" i="1" dirty="0" smtClean="0"/>
              <a:t>Summary</a:t>
            </a:r>
            <a:endParaRPr lang="ja-JP" altLang="en-US" sz="32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39789"/>
            <a:ext cx="9144000" cy="58530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ja-JP" dirty="0" smtClean="0"/>
              <a:t>  I analyzed the Radio Science data obtained in MGS mission and detected gravity waves, assuming that their vertical wavelength is</a:t>
            </a:r>
            <a:r>
              <a:rPr lang="en-US" altLang="ja-JP" dirty="0" smtClean="0"/>
              <a:t> </a:t>
            </a:r>
            <a:r>
              <a:rPr lang="en-US" altLang="ja-JP" b="1" i="1" dirty="0" smtClean="0">
                <a:solidFill>
                  <a:srgbClr val="FF0000"/>
                </a:solidFill>
              </a:rPr>
              <a:t>2.5</a:t>
            </a:r>
            <a:r>
              <a:rPr lang="en-US" altLang="ja-JP" b="1" i="1" dirty="0" smtClean="0">
                <a:solidFill>
                  <a:srgbClr val="FF0000"/>
                </a:solidFill>
              </a:rPr>
              <a:t>-</a:t>
            </a:r>
            <a:r>
              <a:rPr lang="en-US" altLang="ja-JP" b="1" i="1" dirty="0" smtClean="0">
                <a:solidFill>
                  <a:srgbClr val="FF0000"/>
                </a:solidFill>
              </a:rPr>
              <a:t>10 km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pPr marL="514350" indent="-514350">
              <a:buNone/>
            </a:pPr>
            <a:r>
              <a:rPr lang="en-US" altLang="ja-JP" dirty="0" smtClean="0"/>
              <a:t>2.    Vertically </a:t>
            </a:r>
            <a:r>
              <a:rPr lang="en-US" altLang="ja-JP" dirty="0" smtClean="0"/>
              <a:t>propagating gravity waves can grow at the northern high latitude region in the Martian winter, but they are </a:t>
            </a:r>
            <a:r>
              <a:rPr lang="en-US" altLang="ja-JP" b="1" i="1" dirty="0" smtClean="0">
                <a:solidFill>
                  <a:srgbClr val="FF0000"/>
                </a:solidFill>
              </a:rPr>
              <a:t>not saturated </a:t>
            </a:r>
            <a:r>
              <a:rPr lang="en-US" altLang="ja-JP" dirty="0" smtClean="0"/>
              <a:t>below 40 km.</a:t>
            </a:r>
            <a:endParaRPr lang="en-US" altLang="ja-JP" dirty="0" smtClean="0"/>
          </a:p>
          <a:p>
            <a:pPr marL="514350" indent="-514350">
              <a:buNone/>
            </a:pPr>
            <a:r>
              <a:rPr lang="en-US" altLang="ja-JP" dirty="0" smtClean="0"/>
              <a:t>3.    Thus </a:t>
            </a:r>
            <a:r>
              <a:rPr lang="en-US" altLang="ja-JP" b="1" i="1" dirty="0" smtClean="0">
                <a:solidFill>
                  <a:srgbClr val="FF0000"/>
                </a:solidFill>
              </a:rPr>
              <a:t>Hadley circulation</a:t>
            </a:r>
            <a:r>
              <a:rPr lang="en-US" altLang="ja-JP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might play a role of transporting dust particles or water vapor within the lower atmosphere. 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130"/>
            <a:ext cx="8229600" cy="61858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ja-JP" sz="2000" b="1" i="1" dirty="0" smtClean="0"/>
              <a:t>Background</a:t>
            </a:r>
            <a:br>
              <a:rPr lang="en-US" altLang="ja-JP" sz="2000" b="1" i="1" dirty="0" smtClean="0"/>
            </a:br>
            <a:r>
              <a:rPr lang="en-US" altLang="ja-JP" sz="2000" b="1" i="1" dirty="0" smtClean="0"/>
              <a:t>(Previous Studies about Gravity Waves in the Martian Atmosphere)</a:t>
            </a:r>
            <a:endParaRPr lang="ja-JP" altLang="en-US" sz="20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19551"/>
            <a:ext cx="9144000" cy="579504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altLang="ja-JP" sz="2400" b="1" dirty="0" smtClean="0"/>
              <a:t>◆</a:t>
            </a:r>
            <a:r>
              <a:rPr lang="en-US" altLang="ja-JP" sz="2400" b="1" i="1" dirty="0" smtClean="0"/>
              <a:t> Numerical study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 Barnes (1990) : Two-dimensional calculation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 Joshi et al. (1995) : Three-dimensional calculation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⇒ They examined the effects of gravity waves in the Martian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      atmosphere by using </a:t>
            </a:r>
            <a:r>
              <a:rPr lang="en-US" altLang="ja-JP" sz="2400" dirty="0" err="1" smtClean="0"/>
              <a:t>Lindzen’s</a:t>
            </a:r>
            <a:r>
              <a:rPr lang="en-US" altLang="ja-JP" sz="2400" dirty="0" smtClean="0"/>
              <a:t> hypothesis.</a:t>
            </a:r>
          </a:p>
          <a:p>
            <a:pPr marL="514350" indent="-514350">
              <a:buNone/>
            </a:pPr>
            <a:r>
              <a:rPr lang="en-US" altLang="ja-JP" sz="2400" dirty="0" smtClean="0"/>
              <a:t>◆ </a:t>
            </a:r>
            <a:r>
              <a:rPr lang="en-US" altLang="ja-JP" sz="2400" b="1" i="1" dirty="0" smtClean="0"/>
              <a:t>Observation</a:t>
            </a:r>
          </a:p>
          <a:p>
            <a:pPr marL="514350" indent="-514350">
              <a:buNone/>
            </a:pPr>
            <a:r>
              <a:rPr lang="en-US" altLang="ja-JP" sz="2400" b="1" i="1" dirty="0" smtClean="0"/>
              <a:t>	</a:t>
            </a:r>
            <a:r>
              <a:rPr lang="en-US" altLang="ja-JP" sz="2400" dirty="0" smtClean="0"/>
              <a:t>Creasy et al. (2006a) : Radio Science (MGS)</a:t>
            </a:r>
            <a:endParaRPr lang="en-US" altLang="ja-JP" sz="2400" b="1" i="1" dirty="0" smtClean="0"/>
          </a:p>
          <a:p>
            <a:pPr marL="514350" indent="-514350">
              <a:buNone/>
            </a:pPr>
            <a:r>
              <a:rPr lang="en-US" altLang="ja-JP" sz="2400" dirty="0" smtClean="0"/>
              <a:t>	Creasy et al. (2006b) : Accelerometer (MGS)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⇒ They detected gravity waves but did not consider the effects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	of gravity waves in the Martian atmosphere.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Heavens et al. (2010) : Sounder (MRO)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⇒ They found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convective instability</a:t>
            </a:r>
            <a:r>
              <a:rPr lang="en-US" altLang="ja-JP" sz="2400" dirty="0" smtClean="0"/>
              <a:t> in the middle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	atmosphere (</a:t>
            </a:r>
            <a:r>
              <a:rPr lang="en-US" altLang="ja-JP" sz="2400" dirty="0" smtClean="0">
                <a:solidFill>
                  <a:srgbClr val="008000"/>
                </a:solidFill>
              </a:rPr>
              <a:t>〜70 km</a:t>
            </a:r>
            <a:r>
              <a:rPr lang="en-US" altLang="ja-JP" sz="2400" dirty="0" smtClean="0"/>
              <a:t>) and calculated the acceleration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	rate of the mean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dirty="0" smtClean="0"/>
              <a:t>Motivation</a:t>
            </a:r>
            <a:endParaRPr lang="ja-JP" altLang="en-US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altLang="ja-JP" dirty="0" smtClean="0"/>
              <a:t>Are gravity waves saturated in the lower atmosphere ?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What do gravity waves influence the Mars atmosphere ?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Is an aspect of the propagation of gravity waves dependent on some conditions ?</a:t>
            </a:r>
          </a:p>
          <a:p>
            <a:pPr marL="514350" indent="-514350">
              <a:buNone/>
            </a:pPr>
            <a:r>
              <a:rPr lang="en-US" altLang="ja-JP" dirty="0" smtClean="0"/>
              <a:t>	(Season, Latitude, Mean wind …)</a:t>
            </a:r>
          </a:p>
          <a:p>
            <a:pPr marL="514350" indent="-514350">
              <a:buNone/>
            </a:pPr>
            <a:endParaRPr lang="en-US" altLang="ja-JP" dirty="0" smtClean="0"/>
          </a:p>
          <a:p>
            <a:pPr marL="514350" indent="-514350">
              <a:buNone/>
            </a:pPr>
            <a:r>
              <a:rPr lang="en-US" altLang="ja-JP" dirty="0" smtClean="0"/>
              <a:t>⇒	I hope that these question would be solved by </a:t>
            </a:r>
            <a:r>
              <a:rPr lang="en-US" altLang="ja-JP" b="1" i="1" dirty="0" smtClean="0"/>
              <a:t>Radio Science</a:t>
            </a:r>
            <a:r>
              <a:rPr lang="en-US" altLang="ja-JP" dirty="0" smtClean="0"/>
              <a:t> !!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159869"/>
            <a:ext cx="8229600" cy="1314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Radio Science?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コンテンツ プレースホルダ 13"/>
          <p:cNvSpPr txBox="1">
            <a:spLocks/>
          </p:cNvSpPr>
          <p:nvPr/>
        </p:nvSpPr>
        <p:spPr>
          <a:xfrm>
            <a:off x="1" y="4080012"/>
            <a:ext cx="9143999" cy="239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 </a:t>
            </a:r>
            <a:r>
              <a:rPr lang="en-US" altLang="ja-JP" sz="2400" dirty="0" smtClean="0"/>
              <a:t>Doppler shift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emission angle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altLang="ja-JP" sz="2400" dirty="0" smtClean="0"/>
              <a:t>trajectory information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bending angle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impact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 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③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a, Abel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refraction angle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altitude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density (N)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④ N,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hydrostatic equilibrium, ideal gas law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⇒ </a:t>
            </a:r>
            <a:r>
              <a:rPr lang="en-US" altLang="ja-JP" sz="2400" dirty="0" smtClean="0"/>
              <a:t>pressure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temperature (T) 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l="1467"/>
          <a:stretch>
            <a:fillRect/>
          </a:stretch>
        </p:blipFill>
        <p:spPr>
          <a:xfrm>
            <a:off x="1716789" y="1228459"/>
            <a:ext cx="5369489" cy="26514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99340" y="3124339"/>
            <a:ext cx="2337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Tyler et al.(1987)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350"/>
            <a:ext cx="8229600" cy="588208"/>
          </a:xfrm>
        </p:spPr>
        <p:txBody>
          <a:bodyPr>
            <a:noAutofit/>
          </a:bodyPr>
          <a:lstStyle/>
          <a:p>
            <a:r>
              <a:rPr lang="en-US" altLang="ja-JP" sz="2400" b="1" i="1" dirty="0" smtClean="0"/>
              <a:t>Procedure</a:t>
            </a:r>
            <a:br>
              <a:rPr lang="en-US" altLang="ja-JP" sz="2400" b="1" i="1" dirty="0" smtClean="0"/>
            </a:br>
            <a:r>
              <a:rPr lang="en-US" altLang="ja-JP" sz="2400" b="1" i="1" dirty="0" smtClean="0"/>
              <a:t>(How are gravity waves detected ?)</a:t>
            </a:r>
            <a:endParaRPr lang="ja-JP" altLang="en-US" sz="2400" b="1" i="1" dirty="0"/>
          </a:p>
        </p:txBody>
      </p:sp>
      <p:sp>
        <p:nvSpPr>
          <p:cNvPr id="4" name="正方形/長方形 3"/>
          <p:cNvSpPr/>
          <p:nvPr/>
        </p:nvSpPr>
        <p:spPr>
          <a:xfrm>
            <a:off x="1489453" y="609978"/>
            <a:ext cx="6131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Basically, the procedure is based on Creasy et al. (2006a).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87" y="1704403"/>
            <a:ext cx="4667674" cy="3267371"/>
          </a:xfrm>
          <a:prstGeom prst="rect">
            <a:avLst/>
          </a:prstGeom>
          <a:scene3d>
            <a:camera prst="orthographicFront">
              <a:rot lat="10800000" lon="0" rev="5400000"/>
            </a:camera>
            <a:lightRig rig="threePt" dir="t"/>
          </a:scene3d>
        </p:spPr>
      </p:pic>
      <p:sp>
        <p:nvSpPr>
          <p:cNvPr id="6" name="正方形/長方形 5"/>
          <p:cNvSpPr/>
          <p:nvPr/>
        </p:nvSpPr>
        <p:spPr>
          <a:xfrm>
            <a:off x="545472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821797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190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357445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200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924759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210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460407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220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136825" y="5291451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77917" y="936822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40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9213" y="1447414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35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80709" y="197176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30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73629" y="248076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25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73629" y="300605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20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73629" y="350906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15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73629" y="404373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10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90623" y="4546742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5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87049" y="5055622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-952701" y="3132934"/>
            <a:ext cx="2273880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Tangential height (km)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508724" y="5582803"/>
            <a:ext cx="1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Temperature (K)</a:t>
            </a:r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3077774"/>
            <a:ext cx="5125664" cy="358796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508724" y="1306154"/>
            <a:ext cx="293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Cubic function is fitted to the </a:t>
            </a:r>
          </a:p>
          <a:p>
            <a:r>
              <a:rPr lang="en-US" altLang="ja-JP" dirty="0" smtClean="0"/>
              <a:t>original temperature profile.</a:t>
            </a:r>
            <a:endParaRPr lang="ja-JP" altLang="en-US" dirty="0"/>
          </a:p>
        </p:txBody>
      </p:sp>
      <p:sp>
        <p:nvSpPr>
          <p:cNvPr id="26" name="曲折矢印 25"/>
          <p:cNvSpPr/>
          <p:nvPr/>
        </p:nvSpPr>
        <p:spPr>
          <a:xfrm>
            <a:off x="3797744" y="1782383"/>
            <a:ext cx="1286550" cy="2481145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10800000" flipV="1">
            <a:off x="1321179" y="1919065"/>
            <a:ext cx="1036266" cy="388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650591" y="1272734"/>
            <a:ext cx="196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: fitted function</a:t>
            </a:r>
          </a:p>
          <a:p>
            <a:r>
              <a:rPr lang="en-US" altLang="ja-JP" dirty="0" smtClean="0"/>
              <a:t>T’ : perturbation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111065" y="2263113"/>
            <a:ext cx="293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fitted function was subtracted from the profile.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921271" y="6347393"/>
            <a:ext cx="63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T’/T</a:t>
            </a:r>
            <a:r>
              <a:rPr lang="en-US" altLang="ja-JP" baseline="-25000" dirty="0" smtClean="0"/>
              <a:t>0</a:t>
            </a:r>
            <a:endParaRPr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7732"/>
            <a:ext cx="8229600" cy="624620"/>
          </a:xfrm>
        </p:spPr>
        <p:txBody>
          <a:bodyPr>
            <a:noAutofit/>
          </a:bodyPr>
          <a:lstStyle/>
          <a:p>
            <a:r>
              <a:rPr lang="en-US" altLang="ja-JP" sz="2400" b="1" i="1" dirty="0" smtClean="0"/>
              <a:t>Saturation of Gravity Waves</a:t>
            </a:r>
            <a:br>
              <a:rPr lang="en-US" altLang="ja-JP" sz="2400" b="1" i="1" dirty="0" smtClean="0"/>
            </a:br>
            <a:r>
              <a:rPr lang="en-US" altLang="ja-JP" sz="2400" b="1" i="1" dirty="0" smtClean="0"/>
              <a:t>(</a:t>
            </a:r>
            <a:r>
              <a:rPr lang="en-US" altLang="ja-JP" sz="2400" b="1" i="1" dirty="0" err="1" smtClean="0"/>
              <a:t>Lindzen</a:t>
            </a:r>
            <a:r>
              <a:rPr lang="en-US" altLang="ja-JP" sz="2400" b="1" i="1" dirty="0" smtClean="0"/>
              <a:t> et al., 1981)</a:t>
            </a:r>
            <a:endParaRPr lang="ja-JP" altLang="en-US" sz="2400" b="1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130248" y="1307190"/>
            <a:ext cx="4314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  As gravity waves propagate vertically, </a:t>
            </a:r>
          </a:p>
          <a:p>
            <a:pPr>
              <a:buNone/>
            </a:pPr>
            <a:r>
              <a:rPr lang="en-US" altLang="ja-JP" sz="2000" dirty="0" smtClean="0"/>
              <a:t>the amplitude of </a:t>
            </a:r>
            <a:r>
              <a:rPr lang="en-US" altLang="ja-JP" sz="2000" dirty="0" err="1" smtClean="0"/>
              <a:t>u</a:t>
            </a:r>
            <a:r>
              <a:rPr lang="en-US" altLang="ja-JP" sz="2000" dirty="0" smtClean="0"/>
              <a:t>’ and </a:t>
            </a:r>
            <a:r>
              <a:rPr lang="en-US" altLang="ja-JP" sz="2000" dirty="0" err="1" smtClean="0"/>
              <a:t>θ</a:t>
            </a:r>
            <a:r>
              <a:rPr lang="en-US" altLang="ja-JP" sz="2000" dirty="0" smtClean="0"/>
              <a:t>’ increases </a:t>
            </a:r>
          </a:p>
          <a:p>
            <a:pPr>
              <a:buNone/>
            </a:pPr>
            <a:r>
              <a:rPr lang="en-US" altLang="ja-JP" sz="2000" dirty="0" smtClean="0"/>
              <a:t>with </a:t>
            </a:r>
            <a:r>
              <a:rPr lang="en-US" altLang="ja-JP" sz="2000" dirty="0" err="1" smtClean="0"/>
              <a:t>z</a:t>
            </a:r>
            <a:r>
              <a:rPr lang="en-US" altLang="ja-JP" sz="2000" dirty="0" smtClean="0"/>
              <a:t> exponentially. ( ∝ exp(z/2H) )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3597257"/>
            <a:ext cx="4445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   Thus this keeps on increasing, 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 convective instability</a:t>
            </a:r>
            <a:r>
              <a:rPr lang="en-US" altLang="ja-JP" sz="2000" dirty="0" smtClean="0"/>
              <a:t> occurs at </a:t>
            </a:r>
          </a:p>
          <a:p>
            <a:pPr>
              <a:buNone/>
            </a:pPr>
            <a:r>
              <a:rPr lang="en-US" altLang="ja-JP" sz="2000" dirty="0" smtClean="0"/>
              <a:t>the altitude Z = </a:t>
            </a:r>
            <a:r>
              <a:rPr lang="en-US" altLang="ja-JP" sz="2000" dirty="0" err="1" smtClean="0"/>
              <a:t>Z</a:t>
            </a:r>
            <a:r>
              <a:rPr lang="en-US" altLang="ja-JP" sz="2000" baseline="-25000" dirty="0" err="1" smtClean="0"/>
              <a:t>b</a:t>
            </a:r>
            <a:r>
              <a:rPr lang="en-US" altLang="ja-JP" sz="2000" dirty="0" smtClean="0"/>
              <a:t> ;   </a:t>
            </a:r>
          </a:p>
          <a:p>
            <a:pPr>
              <a:buNone/>
            </a:pPr>
            <a:r>
              <a:rPr lang="en-US" altLang="ja-JP" sz="2000" dirty="0" smtClean="0"/>
              <a:t>		∂θ/∂Z=∂(θ</a:t>
            </a:r>
            <a:r>
              <a:rPr lang="en-US" altLang="ja-JP" sz="2000" baseline="-25000" dirty="0" smtClean="0"/>
              <a:t>0</a:t>
            </a:r>
            <a:r>
              <a:rPr lang="en-US" altLang="ja-JP" sz="2000" dirty="0" smtClean="0"/>
              <a:t>+θ’)/∂Z&lt;0 </a:t>
            </a:r>
          </a:p>
          <a:p>
            <a:pPr>
              <a:buNone/>
            </a:pPr>
            <a:r>
              <a:rPr lang="en-US" altLang="ja-JP" sz="2000" dirty="0" smtClean="0"/>
              <a:t>Then gravity waves break at this altitude.		(</a:t>
            </a:r>
            <a:r>
              <a:rPr lang="en-US" altLang="ja-JP" sz="2000" dirty="0" smtClean="0">
                <a:solidFill>
                  <a:srgbClr val="008000"/>
                </a:solidFill>
              </a:rPr>
              <a:t>Wave Breaking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9" name="下矢印 8"/>
          <p:cNvSpPr/>
          <p:nvPr/>
        </p:nvSpPr>
        <p:spPr>
          <a:xfrm>
            <a:off x="1782854" y="2645313"/>
            <a:ext cx="778706" cy="8250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943" y="1274630"/>
            <a:ext cx="4851274" cy="430720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" y="918626"/>
            <a:ext cx="914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</a:rPr>
              <a:t>   &lt;</a:t>
            </a:r>
            <a:r>
              <a:rPr lang="en-US" altLang="ja-JP" sz="2400" b="1" i="1" dirty="0" err="1" smtClean="0">
                <a:solidFill>
                  <a:srgbClr val="FF0000"/>
                </a:solidFill>
              </a:rPr>
              <a:t>Lindzen’s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hypothesis &gt;</a:t>
            </a:r>
          </a:p>
          <a:p>
            <a:pPr>
              <a:buNone/>
            </a:pPr>
            <a:r>
              <a:rPr lang="en-US" altLang="ja-JP" sz="2400" dirty="0" smtClean="0"/>
              <a:t>   Above the altitude where convective instability occurs i.e. Z&gt;</a:t>
            </a:r>
            <a:r>
              <a:rPr lang="en-US" altLang="ja-JP" sz="2400" dirty="0" err="1" smtClean="0"/>
              <a:t>Z</a:t>
            </a:r>
            <a:r>
              <a:rPr lang="en-US" altLang="ja-JP" sz="2400" baseline="-25000" dirty="0" err="1" smtClean="0"/>
              <a:t>b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, the turbulent diffusion induced by the wave breaking prevents waves from  growing.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176848"/>
            <a:ext cx="8229600" cy="624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Saturation of Gravity </a:t>
            </a:r>
            <a:r>
              <a:rPr lang="en-US" altLang="ja-JP" sz="2400" b="1" i="1" dirty="0" smtClean="0">
                <a:latin typeface="+mj-lt"/>
                <a:ea typeface="+mj-ea"/>
                <a:cs typeface="+mj-cs"/>
              </a:rPr>
              <a:t>Waves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Lindzen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</a:t>
            </a:r>
            <a:r>
              <a:rPr kumimoji="1" lang="en-US" altLang="ja-JP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al.,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1981)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1039829" y="2753403"/>
            <a:ext cx="256478" cy="2141530"/>
          </a:xfrm>
          <a:custGeom>
            <a:avLst/>
            <a:gdLst>
              <a:gd name="connsiteX0" fmla="*/ 210127 w 256478"/>
              <a:gd name="connsiteY0" fmla="*/ 0 h 3430159"/>
              <a:gd name="connsiteX1" fmla="*/ 6180 w 256478"/>
              <a:gd name="connsiteY1" fmla="*/ 426452 h 3430159"/>
              <a:gd name="connsiteX2" fmla="*/ 247208 w 256478"/>
              <a:gd name="connsiteY2" fmla="*/ 927070 h 3430159"/>
              <a:gd name="connsiteX3" fmla="*/ 33991 w 256478"/>
              <a:gd name="connsiteY3" fmla="*/ 1362793 h 3430159"/>
              <a:gd name="connsiteX4" fmla="*/ 247208 w 256478"/>
              <a:gd name="connsiteY4" fmla="*/ 1937576 h 3430159"/>
              <a:gd name="connsiteX5" fmla="*/ 6180 w 256478"/>
              <a:gd name="connsiteY5" fmla="*/ 2428923 h 3430159"/>
              <a:gd name="connsiteX6" fmla="*/ 256478 w 256478"/>
              <a:gd name="connsiteY6" fmla="*/ 2948083 h 3430159"/>
              <a:gd name="connsiteX7" fmla="*/ 6180 w 256478"/>
              <a:gd name="connsiteY7" fmla="*/ 3430159 h 3430159"/>
              <a:gd name="connsiteX8" fmla="*/ 6180 w 256478"/>
              <a:gd name="connsiteY8" fmla="*/ 3430159 h 3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78" h="3430159">
                <a:moveTo>
                  <a:pt x="210127" y="0"/>
                </a:moveTo>
                <a:cubicBezTo>
                  <a:pt x="105063" y="135970"/>
                  <a:pt x="0" y="271940"/>
                  <a:pt x="6180" y="426452"/>
                </a:cubicBezTo>
                <a:cubicBezTo>
                  <a:pt x="12360" y="580964"/>
                  <a:pt x="242573" y="771013"/>
                  <a:pt x="247208" y="927070"/>
                </a:cubicBezTo>
                <a:cubicBezTo>
                  <a:pt x="251843" y="1083127"/>
                  <a:pt x="33991" y="1194375"/>
                  <a:pt x="33991" y="1362793"/>
                </a:cubicBezTo>
                <a:cubicBezTo>
                  <a:pt x="33991" y="1531211"/>
                  <a:pt x="251843" y="1759888"/>
                  <a:pt x="247208" y="1937576"/>
                </a:cubicBezTo>
                <a:cubicBezTo>
                  <a:pt x="242573" y="2115264"/>
                  <a:pt x="4635" y="2260505"/>
                  <a:pt x="6180" y="2428923"/>
                </a:cubicBezTo>
                <a:cubicBezTo>
                  <a:pt x="7725" y="2597341"/>
                  <a:pt x="256478" y="2781210"/>
                  <a:pt x="256478" y="2948083"/>
                </a:cubicBezTo>
                <a:cubicBezTo>
                  <a:pt x="256478" y="3114956"/>
                  <a:pt x="6180" y="3430159"/>
                  <a:pt x="6180" y="3430159"/>
                </a:cubicBezTo>
                <a:lnTo>
                  <a:pt x="6180" y="34301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558611" y="2762674"/>
            <a:ext cx="256478" cy="2132258"/>
          </a:xfrm>
          <a:custGeom>
            <a:avLst/>
            <a:gdLst>
              <a:gd name="connsiteX0" fmla="*/ 210127 w 256478"/>
              <a:gd name="connsiteY0" fmla="*/ 0 h 3430159"/>
              <a:gd name="connsiteX1" fmla="*/ 6180 w 256478"/>
              <a:gd name="connsiteY1" fmla="*/ 426452 h 3430159"/>
              <a:gd name="connsiteX2" fmla="*/ 247208 w 256478"/>
              <a:gd name="connsiteY2" fmla="*/ 927070 h 3430159"/>
              <a:gd name="connsiteX3" fmla="*/ 33991 w 256478"/>
              <a:gd name="connsiteY3" fmla="*/ 1362793 h 3430159"/>
              <a:gd name="connsiteX4" fmla="*/ 247208 w 256478"/>
              <a:gd name="connsiteY4" fmla="*/ 1937576 h 3430159"/>
              <a:gd name="connsiteX5" fmla="*/ 6180 w 256478"/>
              <a:gd name="connsiteY5" fmla="*/ 2428923 h 3430159"/>
              <a:gd name="connsiteX6" fmla="*/ 256478 w 256478"/>
              <a:gd name="connsiteY6" fmla="*/ 2948083 h 3430159"/>
              <a:gd name="connsiteX7" fmla="*/ 6180 w 256478"/>
              <a:gd name="connsiteY7" fmla="*/ 3430159 h 3430159"/>
              <a:gd name="connsiteX8" fmla="*/ 6180 w 256478"/>
              <a:gd name="connsiteY8" fmla="*/ 3430159 h 3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78" h="3430159">
                <a:moveTo>
                  <a:pt x="210127" y="0"/>
                </a:moveTo>
                <a:cubicBezTo>
                  <a:pt x="105063" y="135970"/>
                  <a:pt x="0" y="271940"/>
                  <a:pt x="6180" y="426452"/>
                </a:cubicBezTo>
                <a:cubicBezTo>
                  <a:pt x="12360" y="580964"/>
                  <a:pt x="242573" y="771013"/>
                  <a:pt x="247208" y="927070"/>
                </a:cubicBezTo>
                <a:cubicBezTo>
                  <a:pt x="251843" y="1083127"/>
                  <a:pt x="33991" y="1194375"/>
                  <a:pt x="33991" y="1362793"/>
                </a:cubicBezTo>
                <a:cubicBezTo>
                  <a:pt x="33991" y="1531211"/>
                  <a:pt x="251843" y="1759888"/>
                  <a:pt x="247208" y="1937576"/>
                </a:cubicBezTo>
                <a:cubicBezTo>
                  <a:pt x="242573" y="2115264"/>
                  <a:pt x="4635" y="2260505"/>
                  <a:pt x="6180" y="2428923"/>
                </a:cubicBezTo>
                <a:cubicBezTo>
                  <a:pt x="7725" y="2597341"/>
                  <a:pt x="256478" y="2781210"/>
                  <a:pt x="256478" y="2948083"/>
                </a:cubicBezTo>
                <a:cubicBezTo>
                  <a:pt x="256478" y="3114956"/>
                  <a:pt x="6180" y="3430159"/>
                  <a:pt x="6180" y="3430159"/>
                </a:cubicBezTo>
                <a:lnTo>
                  <a:pt x="6180" y="3430159"/>
                </a:lnTo>
              </a:path>
            </a:pathLst>
          </a:custGeom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13814" y="4876389"/>
            <a:ext cx="2308308" cy="18544"/>
          </a:xfrm>
          <a:prstGeom prst="line">
            <a:avLst/>
          </a:prstGeom>
          <a:ln w="444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1075368" y="4876389"/>
            <a:ext cx="723075" cy="1427687"/>
          </a:xfrm>
          <a:custGeom>
            <a:avLst/>
            <a:gdLst>
              <a:gd name="connsiteX0" fmla="*/ 0 w 241028"/>
              <a:gd name="connsiteY0" fmla="*/ 0 h 1038318"/>
              <a:gd name="connsiteX1" fmla="*/ 120514 w 241028"/>
              <a:gd name="connsiteY1" fmla="*/ 213226 h 1038318"/>
              <a:gd name="connsiteX2" fmla="*/ 74163 w 241028"/>
              <a:gd name="connsiteY2" fmla="*/ 407911 h 1038318"/>
              <a:gd name="connsiteX3" fmla="*/ 166866 w 241028"/>
              <a:gd name="connsiteY3" fmla="*/ 686032 h 1038318"/>
              <a:gd name="connsiteX4" fmla="*/ 129784 w 241028"/>
              <a:gd name="connsiteY4" fmla="*/ 843633 h 1038318"/>
              <a:gd name="connsiteX5" fmla="*/ 241028 w 241028"/>
              <a:gd name="connsiteY5" fmla="*/ 1038318 h 1038318"/>
              <a:gd name="connsiteX6" fmla="*/ 241028 w 241028"/>
              <a:gd name="connsiteY6" fmla="*/ 1038318 h 10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28" h="1038318">
                <a:moveTo>
                  <a:pt x="0" y="0"/>
                </a:moveTo>
                <a:cubicBezTo>
                  <a:pt x="54076" y="72620"/>
                  <a:pt x="108153" y="145241"/>
                  <a:pt x="120514" y="213226"/>
                </a:cubicBezTo>
                <a:cubicBezTo>
                  <a:pt x="132875" y="281211"/>
                  <a:pt x="66438" y="329110"/>
                  <a:pt x="74163" y="407911"/>
                </a:cubicBezTo>
                <a:cubicBezTo>
                  <a:pt x="81888" y="486712"/>
                  <a:pt x="157596" y="613412"/>
                  <a:pt x="166866" y="686032"/>
                </a:cubicBezTo>
                <a:cubicBezTo>
                  <a:pt x="176136" y="758652"/>
                  <a:pt x="117424" y="784919"/>
                  <a:pt x="129784" y="843633"/>
                </a:cubicBezTo>
                <a:cubicBezTo>
                  <a:pt x="142144" y="902347"/>
                  <a:pt x="241028" y="1038318"/>
                  <a:pt x="241028" y="1038318"/>
                </a:cubicBezTo>
                <a:lnTo>
                  <a:pt x="241028" y="10383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flipH="1">
            <a:off x="2104357" y="4885661"/>
            <a:ext cx="684462" cy="1418415"/>
          </a:xfrm>
          <a:custGeom>
            <a:avLst/>
            <a:gdLst>
              <a:gd name="connsiteX0" fmla="*/ 0 w 241028"/>
              <a:gd name="connsiteY0" fmla="*/ 0 h 1038318"/>
              <a:gd name="connsiteX1" fmla="*/ 120514 w 241028"/>
              <a:gd name="connsiteY1" fmla="*/ 213226 h 1038318"/>
              <a:gd name="connsiteX2" fmla="*/ 74163 w 241028"/>
              <a:gd name="connsiteY2" fmla="*/ 407911 h 1038318"/>
              <a:gd name="connsiteX3" fmla="*/ 166866 w 241028"/>
              <a:gd name="connsiteY3" fmla="*/ 686032 h 1038318"/>
              <a:gd name="connsiteX4" fmla="*/ 129784 w 241028"/>
              <a:gd name="connsiteY4" fmla="*/ 843633 h 1038318"/>
              <a:gd name="connsiteX5" fmla="*/ 241028 w 241028"/>
              <a:gd name="connsiteY5" fmla="*/ 1038318 h 1038318"/>
              <a:gd name="connsiteX6" fmla="*/ 241028 w 241028"/>
              <a:gd name="connsiteY6" fmla="*/ 1038318 h 10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28" h="1038318">
                <a:moveTo>
                  <a:pt x="0" y="0"/>
                </a:moveTo>
                <a:cubicBezTo>
                  <a:pt x="54076" y="72620"/>
                  <a:pt x="108153" y="145241"/>
                  <a:pt x="120514" y="213226"/>
                </a:cubicBezTo>
                <a:cubicBezTo>
                  <a:pt x="132875" y="281211"/>
                  <a:pt x="66438" y="329110"/>
                  <a:pt x="74163" y="407911"/>
                </a:cubicBezTo>
                <a:cubicBezTo>
                  <a:pt x="81888" y="486712"/>
                  <a:pt x="157596" y="613412"/>
                  <a:pt x="166866" y="686032"/>
                </a:cubicBezTo>
                <a:cubicBezTo>
                  <a:pt x="176136" y="758652"/>
                  <a:pt x="117424" y="784919"/>
                  <a:pt x="129784" y="843633"/>
                </a:cubicBezTo>
                <a:cubicBezTo>
                  <a:pt x="142144" y="902347"/>
                  <a:pt x="241028" y="1038318"/>
                  <a:pt x="241028" y="1038318"/>
                </a:cubicBezTo>
                <a:lnTo>
                  <a:pt x="241028" y="10383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022122" y="4673182"/>
            <a:ext cx="59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Z=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703578" y="543412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3943289" y="3513595"/>
            <a:ext cx="4974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Above the altitude 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, the amplitude of waves is limited by the turbulent diffusion and becomes constant.</a:t>
            </a:r>
            <a:r>
              <a:rPr lang="ja-JP" altLang="en-US" dirty="0" smtClean="0"/>
              <a:t> </a:t>
            </a:r>
            <a:r>
              <a:rPr lang="ja-JP" altLang="en-US" sz="2400" b="1" i="1" dirty="0" smtClean="0">
                <a:solidFill>
                  <a:srgbClr val="FF0000"/>
                </a:solidFill>
              </a:rPr>
              <a:t>（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Saturation</a:t>
            </a:r>
            <a:r>
              <a:rPr lang="ja-JP" altLang="en-US" sz="2400" b="1" i="1" dirty="0" smtClean="0">
                <a:solidFill>
                  <a:srgbClr val="FF0000"/>
                </a:solidFill>
              </a:rPr>
              <a:t>）</a:t>
            </a:r>
            <a:endParaRPr lang="en-US" altLang="ja-JP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9" name="左矢印 38"/>
          <p:cNvSpPr/>
          <p:nvPr/>
        </p:nvSpPr>
        <p:spPr>
          <a:xfrm>
            <a:off x="2193214" y="3599571"/>
            <a:ext cx="1671432" cy="568637"/>
          </a:xfrm>
          <a:prstGeom prst="lef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926765" y="5480292"/>
            <a:ext cx="503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  <a:uFill>
                  <a:solidFill>
                    <a:srgbClr val="0000FF"/>
                  </a:solidFill>
                </a:uFill>
              </a:rPr>
              <a:t>As the waves propagate vertically, </a:t>
            </a:r>
          </a:p>
          <a:p>
            <a:r>
              <a:rPr lang="en-US" altLang="ja-JP" dirty="0" smtClean="0">
                <a:solidFill>
                  <a:srgbClr val="660066"/>
                </a:solidFill>
                <a:uFill>
                  <a:solidFill>
                    <a:srgbClr val="0000FF"/>
                  </a:solidFill>
                </a:uFill>
              </a:rPr>
              <a:t>the amplitude continues to increase.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44" name="左矢印 43"/>
          <p:cNvSpPr/>
          <p:nvPr/>
        </p:nvSpPr>
        <p:spPr>
          <a:xfrm>
            <a:off x="2197153" y="5561142"/>
            <a:ext cx="1671432" cy="484632"/>
          </a:xfrm>
          <a:prstGeom prst="lef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83" y="2809104"/>
            <a:ext cx="470249" cy="44053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32" y="3181769"/>
            <a:ext cx="470249" cy="44053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83" y="3622299"/>
            <a:ext cx="470249" cy="44053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28" y="4168208"/>
            <a:ext cx="470249" cy="4405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83" y="4388473"/>
            <a:ext cx="470249" cy="44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455"/>
            <a:ext cx="8229600" cy="865658"/>
          </a:xfrm>
        </p:spPr>
        <p:txBody>
          <a:bodyPr>
            <a:noAutofit/>
          </a:bodyPr>
          <a:lstStyle/>
          <a:p>
            <a:r>
              <a:rPr lang="en-US" altLang="ja-JP" sz="2800" b="1" i="1" dirty="0" smtClean="0"/>
              <a:t>Vertical </a:t>
            </a:r>
            <a:r>
              <a:rPr lang="en-US" altLang="ja-JP" sz="2800" b="1" i="1" dirty="0" err="1" smtClean="0"/>
              <a:t>Wavenumber</a:t>
            </a:r>
            <a:r>
              <a:rPr lang="en-US" altLang="ja-JP" sz="2800" b="1" i="1" dirty="0" smtClean="0"/>
              <a:t> Spectra of Gravity Waves</a:t>
            </a:r>
            <a:endParaRPr lang="ja-JP" altLang="en-US" sz="2800" b="1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04802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295019" y="4364633"/>
          <a:ext cx="4178251" cy="1033062"/>
        </p:xfrm>
        <a:graphic>
          <a:graphicData uri="http://schemas.openxmlformats.org/presentationml/2006/ole">
            <p:oleObj spid="_x0000_s22530" name="数式" r:id="rId4" imgW="1231900" imgH="304800" progId="Equation.3">
              <p:embed/>
            </p:oleObj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95019" y="143482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In the saturated region, the slope of the spectral density of gravity waves is -3.</a:t>
            </a:r>
          </a:p>
          <a:p>
            <a:pPr>
              <a:buNone/>
            </a:pPr>
            <a:r>
              <a:rPr lang="en-US" altLang="ja-JP" sz="2800" dirty="0" smtClean="0"/>
              <a:t>(Smith et al., 1987; </a:t>
            </a:r>
            <a:r>
              <a:rPr lang="en-US" altLang="ja-JP" sz="2800" dirty="0" err="1" smtClean="0"/>
              <a:t>Tsuda</a:t>
            </a:r>
            <a:r>
              <a:rPr lang="en-US" altLang="ja-JP" sz="2800" dirty="0" smtClean="0"/>
              <a:t> et al., 1989)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495" y="983288"/>
            <a:ext cx="4173716" cy="486995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616916" y="5642960"/>
            <a:ext cx="31773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Vertical </a:t>
            </a:r>
            <a:r>
              <a:rPr lang="en-US" altLang="ja-JP" b="1" dirty="0" err="1" smtClean="0"/>
              <a:t>wavenumber</a:t>
            </a:r>
            <a:r>
              <a:rPr lang="en-US" altLang="ja-JP" b="1" dirty="0" smtClean="0"/>
              <a:t> (cycle/</a:t>
            </a:r>
            <a:r>
              <a:rPr lang="en-US" altLang="ja-JP" b="1" dirty="0" err="1" smtClean="0"/>
              <a:t>m</a:t>
            </a:r>
            <a:r>
              <a:rPr lang="en-US" altLang="ja-JP" b="1" dirty="0" smtClean="0"/>
              <a:t>)</a:t>
            </a:r>
            <a:endParaRPr lang="ja-JP" altLang="en-US" b="1" dirty="0"/>
          </a:p>
        </p:txBody>
      </p:sp>
      <p:sp useBgFill="1">
        <p:nvSpPr>
          <p:cNvPr id="8" name="正方形/長方形 7"/>
          <p:cNvSpPr/>
          <p:nvPr/>
        </p:nvSpPr>
        <p:spPr>
          <a:xfrm>
            <a:off x="3592594" y="3074261"/>
            <a:ext cx="3256834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Spectral density (m/s)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(m/cycle)</a:t>
            </a:r>
            <a:endParaRPr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6167004" y="6069006"/>
            <a:ext cx="232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Smith et al., 1987 (JAS)</a:t>
            </a:r>
            <a:endParaRPr lang="ja-JP" altLang="en-US" dirty="0"/>
          </a:p>
        </p:txBody>
      </p:sp>
      <p:sp>
        <p:nvSpPr>
          <p:cNvPr id="21" name="円/楕円 20"/>
          <p:cNvSpPr/>
          <p:nvPr/>
        </p:nvSpPr>
        <p:spPr>
          <a:xfrm rot="19371178">
            <a:off x="7800834" y="3688369"/>
            <a:ext cx="1038067" cy="200855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19371178">
            <a:off x="7375013" y="2254323"/>
            <a:ext cx="1038067" cy="3628181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428162" y="2576004"/>
            <a:ext cx="360000" cy="360000"/>
          </a:xfrm>
          <a:prstGeom prst="ellips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984630" y="3377754"/>
            <a:ext cx="360000" cy="360000"/>
          </a:xfrm>
          <a:prstGeom prst="ellips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33554" y="903027"/>
            <a:ext cx="4833465" cy="2435919"/>
          </a:xfrm>
          <a:prstGeom prst="wedgeRoundRectCallout">
            <a:avLst>
              <a:gd name="adj1" fmla="val 35397"/>
              <a:gd name="adj2" fmla="val 972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76786" y="932377"/>
            <a:ext cx="4451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When convective instability occurs,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u</a:t>
            </a:r>
            <a:r>
              <a:rPr lang="en-US" altLang="ja-JP" dirty="0" smtClean="0"/>
              <a:t>’ 〜 </a:t>
            </a:r>
            <a:r>
              <a:rPr lang="en-US" altLang="ja-JP" dirty="0" err="1" smtClean="0"/>
              <a:t>c</a:t>
            </a:r>
            <a:r>
              <a:rPr lang="en-US" altLang="ja-JP" dirty="0" smtClean="0"/>
              <a:t> </a:t>
            </a:r>
            <a:r>
              <a:rPr lang="ja-JP" altLang="ja-JP" dirty="0" smtClean="0"/>
              <a:t>〜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ω/k</a:t>
            </a:r>
            <a:r>
              <a:rPr lang="en-US" altLang="ja-JP" dirty="0" smtClean="0"/>
              <a:t> 〜 N/</a:t>
            </a:r>
            <a:r>
              <a:rPr lang="en-US" altLang="ja-JP" dirty="0" err="1" smtClean="0"/>
              <a:t>m</a:t>
            </a:r>
            <a:endParaRPr lang="en-US" altLang="ja-JP" dirty="0" smtClean="0"/>
          </a:p>
          <a:p>
            <a:r>
              <a:rPr lang="en-US" altLang="en-US" dirty="0" smtClean="0"/>
              <a:t>The kinetic energy density of gravity waves</a:t>
            </a:r>
          </a:p>
          <a:p>
            <a:r>
              <a:rPr lang="en-US" altLang="en-US" dirty="0" smtClean="0"/>
              <a:t> is described as</a:t>
            </a:r>
          </a:p>
          <a:p>
            <a:r>
              <a:rPr lang="en-US" altLang="ja-JP" dirty="0" smtClean="0"/>
              <a:t>	|u’|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 〜 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Thus the spectral density of them can be</a:t>
            </a:r>
          </a:p>
          <a:p>
            <a:r>
              <a:rPr lang="en-US" altLang="ja-JP" dirty="0" smtClean="0"/>
              <a:t> written as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u’</a:t>
            </a:r>
            <a:r>
              <a:rPr lang="en-US" altLang="ja-JP" dirty="0" err="1" smtClean="0"/>
              <a:t>(m</a:t>
            </a:r>
            <a:r>
              <a:rPr lang="en-US" altLang="ja-JP" dirty="0" smtClean="0"/>
              <a:t>) = (N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)/m = 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3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18" grpId="0" animBg="1"/>
      <p:bldP spid="19" grpId="0" animBg="1"/>
      <p:bldP spid="20" grpId="0" animBg="1"/>
      <p:bldP spid="2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1596</Words>
  <Application>Microsoft Macintosh PowerPoint</Application>
  <PresentationFormat>画面に合わせる (4:3)</PresentationFormat>
  <Paragraphs>187</Paragraphs>
  <Slides>22</Slides>
  <Notes>9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数式</vt:lpstr>
      <vt:lpstr>Vertical Wavenumber Spectrum  of Gravity Waves  at the Northern High Latitude Region  in the Martian Atmosphere</vt:lpstr>
      <vt:lpstr>Background (Effects of Gravity Waves in the  Terrestrial and VenusAtmosphere)</vt:lpstr>
      <vt:lpstr>Background (Previous Studies about Gravity Waves in the Martian Atmosphere)</vt:lpstr>
      <vt:lpstr>Motivation</vt:lpstr>
      <vt:lpstr>スライド 5</vt:lpstr>
      <vt:lpstr>Procedure (How are gravity waves detected ?)</vt:lpstr>
      <vt:lpstr>Saturation of Gravity Waves (Lindzen et al., 1981)</vt:lpstr>
      <vt:lpstr>スライド 8</vt:lpstr>
      <vt:lpstr>Vertical Wavenumber Spectra of Gravity Waves</vt:lpstr>
      <vt:lpstr>Saturation of Gravity Waves (Terrestrial Atmosphere) </vt:lpstr>
      <vt:lpstr>Example1 (20-30 km)</vt:lpstr>
      <vt:lpstr>Example2 (30-40 km)</vt:lpstr>
      <vt:lpstr>Brief Summary</vt:lpstr>
      <vt:lpstr>Saturation of Gravity Waves (Mars Atmosphere)</vt:lpstr>
      <vt:lpstr>Now I show the results… (In particular, there was a very interesting feature   in the northern high latitude region.)</vt:lpstr>
      <vt:lpstr>Result (Vertical Wavenumber Spectrum in the Northern High Latitude Region)</vt:lpstr>
      <vt:lpstr>Result (Why is the Spectral Density Enhanced ?)</vt:lpstr>
      <vt:lpstr>Result (Mean Flow and Temperature)</vt:lpstr>
      <vt:lpstr>Result (Mean Flow and Temperature)</vt:lpstr>
      <vt:lpstr>Discussion  (Thermal Structure)</vt:lpstr>
      <vt:lpstr>Discussion (Thermal Structure)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金星大気における内部重力波の鉛直波数スペクトル</dc:title>
  <dc:creator>Office 2004 体験版ユーザー</dc:creator>
  <cp:lastModifiedBy>Office 2004 体験版ユーザー</cp:lastModifiedBy>
  <cp:revision>97</cp:revision>
  <dcterms:created xsi:type="dcterms:W3CDTF">2011-05-30T09:48:55Z</dcterms:created>
  <dcterms:modified xsi:type="dcterms:W3CDTF">2011-05-30T09:53:45Z</dcterms:modified>
</cp:coreProperties>
</file>