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012" autoAdjust="0"/>
    <p:restoredTop sz="94660"/>
  </p:normalViewPr>
  <p:slideViewPr>
    <p:cSldViewPr>
      <p:cViewPr>
        <p:scale>
          <a:sx n="100" d="100"/>
          <a:sy n="100" d="100"/>
        </p:scale>
        <p:origin x="-972" y="-78"/>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8540AEBD-BC57-478A-B016-3FF40F5D0959}" type="datetimeFigureOut">
              <a:rPr kumimoji="1" lang="ja-JP" altLang="en-US" smtClean="0"/>
              <a:t>2009/2/3</a:t>
            </a:fld>
            <a:endParaRPr kumimoji="1" lang="ja-JP" altLang="en-US"/>
          </a:p>
        </p:txBody>
      </p:sp>
      <p:sp>
        <p:nvSpPr>
          <p:cNvPr id="4" name="スライド イメージ プレースホルダ 3"/>
          <p:cNvSpPr>
            <a:spLocks noGrp="1" noRot="1" noChangeAspect="1"/>
          </p:cNvSpPr>
          <p:nvPr>
            <p:ph type="sldImg" idx="2"/>
          </p:nvPr>
        </p:nvSpPr>
        <p:spPr>
          <a:xfrm>
            <a:off x="2089150" y="739775"/>
            <a:ext cx="2563813"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359CEBD2-20BA-4F59-A0C8-BF6B9FF67D74}"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59CEBD2-20BA-4F59-A0C8-BF6B9FF67D74}" type="slidenum">
              <a:rPr kumimoji="1" lang="ja-JP" altLang="en-US" smtClean="0"/>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59CEBD2-20BA-4F59-A0C8-BF6B9FF67D74}" type="slidenum">
              <a:rPr kumimoji="1" lang="ja-JP" altLang="en-US" smtClean="0"/>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4B38735-B615-4ABD-8A20-A912BB640FF2}" type="datetimeFigureOut">
              <a:rPr kumimoji="1" lang="ja-JP" altLang="en-US" smtClean="0"/>
              <a:pPr/>
              <a:t>2009/2/3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4BBF25-4B90-4C6A-939C-E09A618FDC4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04B38735-B615-4ABD-8A20-A912BB640FF2}" type="datetimeFigureOut">
              <a:rPr kumimoji="1" lang="ja-JP" altLang="en-US" smtClean="0"/>
              <a:pPr/>
              <a:t>2009/2/3</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214BBF25-4B90-4C6A-939C-E09A618FDC4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0488" y="157129"/>
            <a:ext cx="6643710" cy="92869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57166" y="166654"/>
            <a:ext cx="6139822" cy="646331"/>
          </a:xfrm>
          <a:prstGeom prst="rect">
            <a:avLst/>
          </a:prstGeom>
          <a:noFill/>
        </p:spPr>
        <p:txBody>
          <a:bodyPr wrap="none" rtlCol="0">
            <a:spAutoFit/>
          </a:bodyPr>
          <a:lstStyle/>
          <a:p>
            <a:r>
              <a:rPr kumimoji="1" lang="ja-JP" altLang="en-US" dirty="0" smtClean="0"/>
              <a:t>太陽圏プラズマ加速における撮像観測及びその場観測による</a:t>
            </a:r>
            <a:endParaRPr kumimoji="1" lang="en-US" altLang="ja-JP" dirty="0" smtClean="0"/>
          </a:p>
          <a:p>
            <a:r>
              <a:rPr lang="ja-JP" altLang="en-US" dirty="0" smtClean="0"/>
              <a:t>異</a:t>
            </a:r>
            <a:r>
              <a:rPr lang="ja-JP" altLang="en-US" dirty="0"/>
              <a:t>スケール物理</a:t>
            </a:r>
            <a:r>
              <a:rPr lang="ja-JP" altLang="en-US" dirty="0" smtClean="0"/>
              <a:t>の比較研究</a:t>
            </a:r>
            <a:endParaRPr kumimoji="1" lang="ja-JP" altLang="en-US" dirty="0"/>
          </a:p>
        </p:txBody>
      </p:sp>
      <p:sp>
        <p:nvSpPr>
          <p:cNvPr id="5" name="テキスト ボックス 4"/>
          <p:cNvSpPr txBox="1"/>
          <p:nvPr/>
        </p:nvSpPr>
        <p:spPr>
          <a:xfrm>
            <a:off x="1714488" y="738158"/>
            <a:ext cx="3592650" cy="307777"/>
          </a:xfrm>
          <a:prstGeom prst="rect">
            <a:avLst/>
          </a:prstGeom>
          <a:noFill/>
        </p:spPr>
        <p:txBody>
          <a:bodyPr wrap="none" rtlCol="0">
            <a:spAutoFit/>
          </a:bodyPr>
          <a:lstStyle/>
          <a:p>
            <a:r>
              <a:rPr kumimoji="1" lang="ja-JP" altLang="en-US" sz="1400" dirty="0" smtClean="0"/>
              <a:t>　地球惑星科学専攻　藤本研究室　岡部勝臣</a:t>
            </a:r>
            <a:endParaRPr kumimoji="1" lang="ja-JP" altLang="en-US" sz="1400" dirty="0"/>
          </a:p>
        </p:txBody>
      </p:sp>
      <p:sp>
        <p:nvSpPr>
          <p:cNvPr id="6" name="テキスト ボックス 5"/>
          <p:cNvSpPr txBox="1"/>
          <p:nvPr/>
        </p:nvSpPr>
        <p:spPr>
          <a:xfrm>
            <a:off x="285728" y="1238224"/>
            <a:ext cx="857256" cy="369332"/>
          </a:xfrm>
          <a:prstGeom prst="rect">
            <a:avLst/>
          </a:prstGeom>
          <a:noFill/>
        </p:spPr>
        <p:txBody>
          <a:bodyPr wrap="square" rtlCol="0">
            <a:spAutoFit/>
          </a:bodyPr>
          <a:lstStyle/>
          <a:p>
            <a:r>
              <a:rPr lang="ja-JP" altLang="en-US" dirty="0"/>
              <a:t>序論</a:t>
            </a:r>
            <a:endParaRPr kumimoji="1" lang="ja-JP" altLang="en-US" dirty="0"/>
          </a:p>
        </p:txBody>
      </p:sp>
      <p:sp>
        <p:nvSpPr>
          <p:cNvPr id="7" name="テキスト ボックス 6"/>
          <p:cNvSpPr txBox="1"/>
          <p:nvPr/>
        </p:nvSpPr>
        <p:spPr>
          <a:xfrm>
            <a:off x="357166" y="3024174"/>
            <a:ext cx="1785950" cy="369332"/>
          </a:xfrm>
          <a:prstGeom prst="rect">
            <a:avLst/>
          </a:prstGeom>
          <a:noFill/>
        </p:spPr>
        <p:txBody>
          <a:bodyPr wrap="square" rtlCol="0">
            <a:spAutoFit/>
          </a:bodyPr>
          <a:lstStyle/>
          <a:p>
            <a:endParaRPr kumimoji="1" lang="ja-JP" altLang="en-US" dirty="0"/>
          </a:p>
        </p:txBody>
      </p:sp>
      <p:sp>
        <p:nvSpPr>
          <p:cNvPr id="14" name="テキスト ボックス 13"/>
          <p:cNvSpPr txBox="1"/>
          <p:nvPr/>
        </p:nvSpPr>
        <p:spPr>
          <a:xfrm>
            <a:off x="214290" y="5512362"/>
            <a:ext cx="2000264" cy="369332"/>
          </a:xfrm>
          <a:prstGeom prst="rect">
            <a:avLst/>
          </a:prstGeom>
          <a:noFill/>
        </p:spPr>
        <p:txBody>
          <a:bodyPr wrap="square" rtlCol="0">
            <a:spAutoFit/>
          </a:bodyPr>
          <a:lstStyle/>
          <a:p>
            <a:r>
              <a:rPr kumimoji="1" lang="ja-JP" altLang="en-US" dirty="0" smtClean="0"/>
              <a:t>シミュレーション</a:t>
            </a:r>
            <a:endParaRPr kumimoji="1" lang="ja-JP" altLang="en-US" dirty="0"/>
          </a:p>
        </p:txBody>
      </p:sp>
      <p:grpSp>
        <p:nvGrpSpPr>
          <p:cNvPr id="18" name="グループ化 17"/>
          <p:cNvGrpSpPr/>
          <p:nvPr/>
        </p:nvGrpSpPr>
        <p:grpSpPr>
          <a:xfrm>
            <a:off x="3714752" y="3381364"/>
            <a:ext cx="2928958" cy="1857388"/>
            <a:chOff x="4000504" y="1942116"/>
            <a:chExt cx="2571768" cy="2052662"/>
          </a:xfrm>
        </p:grpSpPr>
        <p:grpSp>
          <p:nvGrpSpPr>
            <p:cNvPr id="8" name="グループ化 7"/>
            <p:cNvGrpSpPr/>
            <p:nvPr/>
          </p:nvGrpSpPr>
          <p:grpSpPr>
            <a:xfrm>
              <a:off x="4000504" y="1942116"/>
              <a:ext cx="2571768" cy="2052662"/>
              <a:chOff x="857224" y="900543"/>
              <a:chExt cx="7286676" cy="5505489"/>
            </a:xfrm>
          </p:grpSpPr>
          <p:pic>
            <p:nvPicPr>
              <p:cNvPr id="9" name="Picture 2" descr="C:\Users\Okabe Katsuomi\Desktop\宗論図\gtobs4.jpg"/>
              <p:cNvPicPr>
                <a:picLocks noChangeAspect="1" noChangeArrowheads="1"/>
              </p:cNvPicPr>
              <p:nvPr/>
            </p:nvPicPr>
            <p:blipFill>
              <a:blip r:embed="rId3"/>
              <a:srcRect/>
              <a:stretch>
                <a:fillRect/>
              </a:stretch>
            </p:blipFill>
            <p:spPr bwMode="auto">
              <a:xfrm>
                <a:off x="857224" y="900543"/>
                <a:ext cx="7286676" cy="5505489"/>
              </a:xfrm>
              <a:prstGeom prst="rect">
                <a:avLst/>
              </a:prstGeom>
              <a:noFill/>
            </p:spPr>
          </p:pic>
          <p:sp>
            <p:nvSpPr>
              <p:cNvPr id="11" name="テキスト ボックス 10"/>
              <p:cNvSpPr txBox="1"/>
              <p:nvPr/>
            </p:nvSpPr>
            <p:spPr>
              <a:xfrm>
                <a:off x="2714613" y="5335592"/>
                <a:ext cx="895651" cy="660394"/>
              </a:xfrm>
              <a:prstGeom prst="rect">
                <a:avLst/>
              </a:prstGeom>
              <a:noFill/>
            </p:spPr>
            <p:txBody>
              <a:bodyPr wrap="none" rtlCol="0">
                <a:spAutoFit/>
              </a:bodyPr>
              <a:lstStyle/>
              <a:p>
                <a:r>
                  <a:rPr kumimoji="1" lang="en-US" altLang="ja-JP" sz="1000" dirty="0" smtClean="0"/>
                  <a:t>60</a:t>
                </a:r>
                <a:endParaRPr kumimoji="1" lang="ja-JP" altLang="en-US" sz="1000" dirty="0"/>
              </a:p>
            </p:txBody>
          </p:sp>
          <p:sp>
            <p:nvSpPr>
              <p:cNvPr id="13" name="テキスト ボックス 12"/>
              <p:cNvSpPr txBox="1"/>
              <p:nvPr/>
            </p:nvSpPr>
            <p:spPr>
              <a:xfrm>
                <a:off x="5093652" y="5437781"/>
                <a:ext cx="895651" cy="660394"/>
              </a:xfrm>
              <a:prstGeom prst="rect">
                <a:avLst/>
              </a:prstGeom>
              <a:solidFill>
                <a:schemeClr val="bg1"/>
              </a:solidFill>
            </p:spPr>
            <p:txBody>
              <a:bodyPr wrap="none" rtlCol="0">
                <a:spAutoFit/>
              </a:bodyPr>
              <a:lstStyle/>
              <a:p>
                <a:r>
                  <a:rPr lang="en-US" altLang="ja-JP" sz="1000" dirty="0" smtClean="0"/>
                  <a:t>8</a:t>
                </a:r>
                <a:r>
                  <a:rPr kumimoji="1" lang="en-US" altLang="ja-JP" sz="1000" dirty="0" smtClean="0"/>
                  <a:t>0</a:t>
                </a:r>
                <a:endParaRPr kumimoji="1" lang="ja-JP" altLang="en-US" sz="1000" dirty="0"/>
              </a:p>
            </p:txBody>
          </p:sp>
          <p:sp>
            <p:nvSpPr>
              <p:cNvPr id="12" name="テキスト ボックス 11"/>
              <p:cNvSpPr txBox="1"/>
              <p:nvPr/>
            </p:nvSpPr>
            <p:spPr>
              <a:xfrm>
                <a:off x="3967558" y="5386686"/>
                <a:ext cx="978302" cy="660394"/>
              </a:xfrm>
              <a:prstGeom prst="rect">
                <a:avLst/>
              </a:prstGeom>
              <a:noFill/>
            </p:spPr>
            <p:txBody>
              <a:bodyPr wrap="square" rtlCol="0">
                <a:spAutoFit/>
              </a:bodyPr>
              <a:lstStyle/>
              <a:p>
                <a:r>
                  <a:rPr lang="en-US" altLang="ja-JP" sz="1000" dirty="0" smtClean="0"/>
                  <a:t>7</a:t>
                </a:r>
                <a:r>
                  <a:rPr kumimoji="1" lang="en-US" altLang="ja-JP" sz="1000" dirty="0" smtClean="0"/>
                  <a:t>0</a:t>
                </a:r>
                <a:endParaRPr kumimoji="1" lang="ja-JP" altLang="en-US" sz="1000" dirty="0"/>
              </a:p>
            </p:txBody>
          </p:sp>
        </p:grpSp>
        <p:sp>
          <p:nvSpPr>
            <p:cNvPr id="17" name="正方形/長方形 16"/>
            <p:cNvSpPr/>
            <p:nvPr/>
          </p:nvSpPr>
          <p:spPr>
            <a:xfrm>
              <a:off x="4991111" y="3648066"/>
              <a:ext cx="200020" cy="128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9" name="Picture 2" descr="C:\Users\Okabe Katsuomi\Desktop\宗論図\htn_fig1.jpg"/>
          <p:cNvPicPr>
            <a:picLocks noChangeAspect="1" noChangeArrowheads="1"/>
          </p:cNvPicPr>
          <p:nvPr/>
        </p:nvPicPr>
        <p:blipFill>
          <a:blip r:embed="rId4"/>
          <a:srcRect/>
          <a:stretch>
            <a:fillRect/>
          </a:stretch>
        </p:blipFill>
        <p:spPr bwMode="auto">
          <a:xfrm>
            <a:off x="3429000" y="7881959"/>
            <a:ext cx="3286148" cy="1500198"/>
          </a:xfrm>
          <a:prstGeom prst="rect">
            <a:avLst/>
          </a:prstGeom>
          <a:noFill/>
        </p:spPr>
      </p:pic>
      <p:grpSp>
        <p:nvGrpSpPr>
          <p:cNvPr id="25" name="グループ化 24"/>
          <p:cNvGrpSpPr/>
          <p:nvPr/>
        </p:nvGrpSpPr>
        <p:grpSpPr>
          <a:xfrm>
            <a:off x="3881890" y="6524636"/>
            <a:ext cx="2547506" cy="1158095"/>
            <a:chOff x="357166" y="6024570"/>
            <a:chExt cx="2547506" cy="1158095"/>
          </a:xfrm>
        </p:grpSpPr>
        <p:pic>
          <p:nvPicPr>
            <p:cNvPr id="23" name="Picture 3"/>
            <p:cNvPicPr>
              <a:picLocks noChangeAspect="1" noChangeArrowheads="1"/>
            </p:cNvPicPr>
            <p:nvPr/>
          </p:nvPicPr>
          <p:blipFill>
            <a:blip r:embed="rId5"/>
            <a:srcRect/>
            <a:stretch>
              <a:fillRect/>
            </a:stretch>
          </p:blipFill>
          <p:spPr bwMode="auto">
            <a:xfrm>
              <a:off x="357166" y="6024570"/>
              <a:ext cx="2547506" cy="714380"/>
            </a:xfrm>
            <a:prstGeom prst="rect">
              <a:avLst/>
            </a:prstGeom>
            <a:noFill/>
            <a:ln w="9525">
              <a:noFill/>
              <a:miter lim="800000"/>
              <a:headEnd/>
              <a:tailEnd/>
            </a:ln>
            <a:effectLst/>
          </p:spPr>
        </p:pic>
        <p:pic>
          <p:nvPicPr>
            <p:cNvPr id="24" name="Picture 4"/>
            <p:cNvPicPr>
              <a:picLocks noChangeAspect="1" noChangeArrowheads="1"/>
            </p:cNvPicPr>
            <p:nvPr/>
          </p:nvPicPr>
          <p:blipFill>
            <a:blip r:embed="rId6"/>
            <a:srcRect/>
            <a:stretch>
              <a:fillRect/>
            </a:stretch>
          </p:blipFill>
          <p:spPr bwMode="auto">
            <a:xfrm>
              <a:off x="571480" y="6738950"/>
              <a:ext cx="2000240" cy="443715"/>
            </a:xfrm>
            <a:prstGeom prst="rect">
              <a:avLst/>
            </a:prstGeom>
            <a:noFill/>
            <a:ln w="9525">
              <a:noFill/>
              <a:miter lim="800000"/>
              <a:headEnd/>
              <a:tailEnd/>
            </a:ln>
            <a:effectLst/>
          </p:spPr>
        </p:pic>
      </p:grpSp>
      <p:sp>
        <p:nvSpPr>
          <p:cNvPr id="28" name="テキスト ボックス 27"/>
          <p:cNvSpPr txBox="1"/>
          <p:nvPr/>
        </p:nvSpPr>
        <p:spPr>
          <a:xfrm>
            <a:off x="357166" y="1547788"/>
            <a:ext cx="6286544" cy="1938992"/>
          </a:xfrm>
          <a:prstGeom prst="rect">
            <a:avLst/>
          </a:prstGeom>
          <a:noFill/>
        </p:spPr>
        <p:txBody>
          <a:bodyPr wrap="square" rtlCol="0">
            <a:spAutoFit/>
          </a:bodyPr>
          <a:lstStyle/>
          <a:p>
            <a:r>
              <a:rPr lang="ja-JP" altLang="en-US" sz="1200" dirty="0" smtClean="0"/>
              <a:t>　地球磁場と太陽風の接する面にバウショックという</a:t>
            </a:r>
            <a:r>
              <a:rPr lang="en-US" altLang="ja-JP" sz="1200" dirty="0" smtClean="0"/>
              <a:t>MHD</a:t>
            </a:r>
            <a:r>
              <a:rPr lang="ja-JP" altLang="en-US" sz="1200" dirty="0" smtClean="0"/>
              <a:t>衝撃波が形成される．衝撃波は粒子スケールにおいて加速が生じている典型的な領域である．近年，その場観測から衝撃波非定常性による粒子加速が示唆されている．しかし，シミュレーションによる研究においては，衝撃波非定常性による粒子加速は未だ示されていない．本研究では，バウショックにおいて衝撃波非定常性が粒子加速に与える効果を解明することを目的とし，テスト粒子シミュレーションを行った．</a:t>
            </a:r>
            <a:endParaRPr lang="en-US" altLang="ja-JP" sz="1200" dirty="0" smtClean="0"/>
          </a:p>
          <a:p>
            <a:r>
              <a:rPr lang="ja-JP" altLang="en-US" sz="1200" dirty="0" smtClean="0"/>
              <a:t>　</a:t>
            </a:r>
            <a:r>
              <a:rPr lang="en-US" altLang="ja-JP" sz="1200" dirty="0" smtClean="0"/>
              <a:t>IPS </a:t>
            </a:r>
            <a:r>
              <a:rPr lang="ja-JP" altLang="en-US" sz="1200" dirty="0" smtClean="0"/>
              <a:t>通過時のバウショック上流において、ショック角が</a:t>
            </a:r>
            <a:r>
              <a:rPr lang="en-US" altLang="ja-JP" sz="1200" dirty="0" smtClean="0"/>
              <a:t>70 °</a:t>
            </a:r>
            <a:r>
              <a:rPr lang="ja-JP" altLang="en-US" sz="1200" dirty="0" smtClean="0"/>
              <a:t>を超えると，反射イオンの分布関数が高エネルギーロスコーン分布になることが観測された．この観測事実を説明する候補として，衝撃波の非定常性が考えられている．本研究では，</a:t>
            </a:r>
            <a:r>
              <a:rPr lang="en-US" altLang="ja-JP" sz="1200" dirty="0" smtClean="0"/>
              <a:t>IPS </a:t>
            </a:r>
            <a:r>
              <a:rPr lang="ja-JP" altLang="en-US" sz="1200" dirty="0" smtClean="0"/>
              <a:t>により加速を受けた非熱的成分をもつ初期分布関数を考えた．また，衝撃波の厚み，ショック角がイオンジャイロ周期程度で周期的に変動するという非定常性を仮定してテスト粒子シミュレーションを行った．</a:t>
            </a:r>
            <a:endParaRPr lang="en-US" altLang="ja-JP" sz="1200" dirty="0" smtClean="0"/>
          </a:p>
        </p:txBody>
      </p:sp>
      <p:sp>
        <p:nvSpPr>
          <p:cNvPr id="29" name="テキスト ボックス 28"/>
          <p:cNvSpPr txBox="1"/>
          <p:nvPr/>
        </p:nvSpPr>
        <p:spPr>
          <a:xfrm>
            <a:off x="271440" y="5878305"/>
            <a:ext cx="6400845" cy="646331"/>
          </a:xfrm>
          <a:prstGeom prst="rect">
            <a:avLst/>
          </a:prstGeom>
          <a:noFill/>
        </p:spPr>
        <p:txBody>
          <a:bodyPr wrap="square" rtlCol="0">
            <a:spAutoFit/>
          </a:bodyPr>
          <a:lstStyle/>
          <a:p>
            <a:r>
              <a:rPr lang="ja-JP" altLang="en-US" sz="1200" dirty="0" smtClean="0"/>
              <a:t>　テスト</a:t>
            </a:r>
            <a:r>
              <a:rPr lang="ja-JP" altLang="en-US" sz="1200" dirty="0" smtClean="0"/>
              <a:t>粒子シミュレーションにより</a:t>
            </a:r>
            <a:r>
              <a:rPr lang="en-US" altLang="ja-JP" sz="1200" dirty="0" smtClean="0"/>
              <a:t>2</a:t>
            </a:r>
            <a:r>
              <a:rPr lang="ja-JP" altLang="en-US" sz="1200" dirty="0" smtClean="0"/>
              <a:t>次元の粒子シミュレーションを行った．テスト粒子</a:t>
            </a:r>
            <a:r>
              <a:rPr lang="ja-JP" altLang="en-US" sz="1200" dirty="0" smtClean="0"/>
              <a:t>シミュレーション</a:t>
            </a:r>
            <a:r>
              <a:rPr lang="ja-JP" altLang="en-US" sz="1200" dirty="0" smtClean="0"/>
              <a:t>とは時間変化しない磁場形状を</a:t>
            </a:r>
            <a:r>
              <a:rPr lang="ja-JP" altLang="en-US" sz="1200" dirty="0" smtClean="0"/>
              <a:t>与え，運動</a:t>
            </a:r>
            <a:r>
              <a:rPr lang="ja-JP" altLang="en-US" sz="1200" dirty="0" smtClean="0"/>
              <a:t>方程式を解くことにより荷電粒子の運動を解析する手法である</a:t>
            </a:r>
            <a:r>
              <a:rPr lang="ja-JP" altLang="en-US" sz="1200" dirty="0" smtClean="0"/>
              <a:t>．</a:t>
            </a:r>
            <a:r>
              <a:rPr lang="ja-JP" altLang="en-US" sz="1200" dirty="0" smtClean="0"/>
              <a:t>衝撃波</a:t>
            </a:r>
            <a:r>
              <a:rPr lang="ja-JP" altLang="en-US" sz="1200" dirty="0" smtClean="0"/>
              <a:t>非定常性</a:t>
            </a:r>
            <a:r>
              <a:rPr lang="ja-JP" altLang="en-US" sz="1200" dirty="0" smtClean="0"/>
              <a:t>，磁場形状は以下のように与えた．</a:t>
            </a:r>
            <a:endParaRPr lang="en-US" altLang="ja-JP" sz="1200" dirty="0"/>
          </a:p>
        </p:txBody>
      </p:sp>
      <p:sp>
        <p:nvSpPr>
          <p:cNvPr id="31" name="テキスト ボックス 30"/>
          <p:cNvSpPr txBox="1"/>
          <p:nvPr/>
        </p:nvSpPr>
        <p:spPr>
          <a:xfrm>
            <a:off x="366691" y="7829570"/>
            <a:ext cx="3133747" cy="1754326"/>
          </a:xfrm>
          <a:prstGeom prst="rect">
            <a:avLst/>
          </a:prstGeom>
          <a:noFill/>
        </p:spPr>
        <p:txBody>
          <a:bodyPr wrap="square" rtlCol="0">
            <a:spAutoFit/>
          </a:bodyPr>
          <a:lstStyle/>
          <a:p>
            <a:r>
              <a:rPr lang="ja-JP" altLang="en-US" sz="1200" dirty="0" smtClean="0"/>
              <a:t>　与えた</a:t>
            </a:r>
            <a:r>
              <a:rPr lang="ja-JP" altLang="en-US" sz="1200" dirty="0" smtClean="0"/>
              <a:t>磁場形状は，過去のシミュレーション研究と比較できるように</a:t>
            </a:r>
            <a:r>
              <a:rPr lang="ja-JP" altLang="en-US" sz="1200" dirty="0" smtClean="0"/>
              <a:t>，</a:t>
            </a:r>
            <a:r>
              <a:rPr lang="en-US" altLang="ja-JP" sz="1200" dirty="0" smtClean="0"/>
              <a:t>(</a:t>
            </a:r>
            <a:r>
              <a:rPr lang="en-US" altLang="ja-JP" sz="1200" dirty="0" err="1" smtClean="0"/>
              <a:t>Gedalin</a:t>
            </a:r>
            <a:r>
              <a:rPr lang="en-US" altLang="ja-JP" sz="1200" dirty="0" smtClean="0"/>
              <a:t> </a:t>
            </a:r>
            <a:r>
              <a:rPr lang="en-US" altLang="ja-JP" sz="1200" dirty="0" smtClean="0"/>
              <a:t>et al ., </a:t>
            </a:r>
            <a:r>
              <a:rPr lang="en-US" altLang="ja-JP" sz="1200" dirty="0" smtClean="0"/>
              <a:t>2008)</a:t>
            </a:r>
            <a:r>
              <a:rPr lang="ja-JP" altLang="en-US" sz="1200" dirty="0" smtClean="0"/>
              <a:t> </a:t>
            </a:r>
            <a:r>
              <a:rPr lang="ja-JP" altLang="en-US" sz="1200" dirty="0" smtClean="0"/>
              <a:t>と同じ磁場形状モデルを仮定した．</a:t>
            </a:r>
            <a:endParaRPr lang="en-US" altLang="ja-JP" sz="1200" dirty="0" smtClean="0"/>
          </a:p>
          <a:p>
            <a:r>
              <a:rPr lang="ja-JP" altLang="en-US" sz="1200" dirty="0" smtClean="0"/>
              <a:t>与えた</a:t>
            </a:r>
            <a:r>
              <a:rPr lang="ja-JP" altLang="en-US" sz="1200" dirty="0" smtClean="0"/>
              <a:t>衝撃波非定常性は</a:t>
            </a:r>
            <a:r>
              <a:rPr kumimoji="1" lang="en-US" altLang="ja-JP" sz="1200" dirty="0" smtClean="0"/>
              <a:t>PIC</a:t>
            </a:r>
            <a:r>
              <a:rPr kumimoji="1" lang="ja-JP" altLang="en-US" sz="1200" dirty="0" smtClean="0"/>
              <a:t>シミュレーションから知られている典型的な値であり，現時点において最も妥当性のある数値である．</a:t>
            </a:r>
            <a:endParaRPr kumimoji="1" lang="en-US" altLang="ja-JP" sz="1200" dirty="0" smtClean="0"/>
          </a:p>
          <a:p>
            <a:r>
              <a:rPr kumimoji="1" lang="ja-JP" altLang="en-US" sz="1200" dirty="0" smtClean="0"/>
              <a:t>ショック</a:t>
            </a:r>
            <a:r>
              <a:rPr kumimoji="1" lang="ja-JP" altLang="en-US" sz="1200" dirty="0" smtClean="0"/>
              <a:t>角の非定常性に伴い，</a:t>
            </a:r>
            <a:r>
              <a:rPr kumimoji="1" lang="en-US" altLang="ja-JP" sz="1200" dirty="0" smtClean="0"/>
              <a:t>d-HT</a:t>
            </a:r>
            <a:r>
              <a:rPr kumimoji="1" lang="ja-JP" altLang="en-US" sz="1200" dirty="0" smtClean="0"/>
              <a:t>系の座標が変動する．この効果により，ショック角の変動に伴い</a:t>
            </a:r>
            <a:r>
              <a:rPr kumimoji="1" lang="en-US" altLang="ja-JP" sz="1200" dirty="0" err="1" smtClean="0"/>
              <a:t>δVht</a:t>
            </a:r>
            <a:r>
              <a:rPr kumimoji="1" lang="ja-JP" altLang="en-US" sz="1200" dirty="0" smtClean="0"/>
              <a:t>を加減する．</a:t>
            </a:r>
            <a:r>
              <a:rPr lang="en-US" altLang="ja-JP" sz="1200" dirty="0" smtClean="0"/>
              <a:t>(</a:t>
            </a:r>
            <a:r>
              <a:rPr lang="ja-JP" altLang="en-US" sz="1200" dirty="0" smtClean="0"/>
              <a:t>図</a:t>
            </a:r>
            <a:r>
              <a:rPr lang="en-US" altLang="ja-JP" sz="1200" dirty="0" smtClean="0"/>
              <a:t>2)</a:t>
            </a:r>
            <a:endParaRPr kumimoji="1" lang="en-US" altLang="ja-JP" sz="1200" dirty="0" smtClean="0"/>
          </a:p>
        </p:txBody>
      </p:sp>
      <p:sp>
        <p:nvSpPr>
          <p:cNvPr id="32" name="正方形/長方形 31"/>
          <p:cNvSpPr/>
          <p:nvPr/>
        </p:nvSpPr>
        <p:spPr>
          <a:xfrm>
            <a:off x="500042" y="6667512"/>
            <a:ext cx="3000396" cy="1000132"/>
          </a:xfrm>
          <a:prstGeom prst="rect">
            <a:avLst/>
          </a:prstGeom>
          <a:noFill/>
          <a:ln w="1905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90530" y="6719900"/>
            <a:ext cx="1271502" cy="276999"/>
          </a:xfrm>
          <a:prstGeom prst="rect">
            <a:avLst/>
          </a:prstGeom>
          <a:noFill/>
        </p:spPr>
        <p:txBody>
          <a:bodyPr wrap="none" rtlCol="0">
            <a:spAutoFit/>
          </a:bodyPr>
          <a:lstStyle/>
          <a:p>
            <a:r>
              <a:rPr kumimoji="1" lang="ja-JP" altLang="en-US" sz="1200" dirty="0" smtClean="0"/>
              <a:t>ショック厚み変化</a:t>
            </a:r>
            <a:endParaRPr kumimoji="1" lang="ja-JP" altLang="en-US" sz="1200" dirty="0"/>
          </a:p>
        </p:txBody>
      </p:sp>
      <p:sp>
        <p:nvSpPr>
          <p:cNvPr id="34" name="テキスト ボックス 33"/>
          <p:cNvSpPr txBox="1"/>
          <p:nvPr/>
        </p:nvSpPr>
        <p:spPr>
          <a:xfrm>
            <a:off x="668312" y="7034227"/>
            <a:ext cx="1117614" cy="276999"/>
          </a:xfrm>
          <a:prstGeom prst="rect">
            <a:avLst/>
          </a:prstGeom>
          <a:noFill/>
        </p:spPr>
        <p:txBody>
          <a:bodyPr wrap="none" rtlCol="0">
            <a:spAutoFit/>
          </a:bodyPr>
          <a:lstStyle/>
          <a:p>
            <a:r>
              <a:rPr kumimoji="1" lang="ja-JP" altLang="en-US" sz="1200" dirty="0" smtClean="0"/>
              <a:t>ショック角変化</a:t>
            </a:r>
            <a:endParaRPr kumimoji="1" lang="ja-JP" altLang="en-US" sz="1200" dirty="0"/>
          </a:p>
        </p:txBody>
      </p:sp>
      <p:sp>
        <p:nvSpPr>
          <p:cNvPr id="35" name="テキスト ボックス 34"/>
          <p:cNvSpPr txBox="1"/>
          <p:nvPr/>
        </p:nvSpPr>
        <p:spPr>
          <a:xfrm>
            <a:off x="838181" y="7367604"/>
            <a:ext cx="800219" cy="276999"/>
          </a:xfrm>
          <a:prstGeom prst="rect">
            <a:avLst/>
          </a:prstGeom>
          <a:noFill/>
        </p:spPr>
        <p:txBody>
          <a:bodyPr wrap="none" rtlCol="0">
            <a:spAutoFit/>
          </a:bodyPr>
          <a:lstStyle/>
          <a:p>
            <a:r>
              <a:rPr lang="ja-JP" altLang="en-US" sz="1200" dirty="0" smtClean="0"/>
              <a:t>変動周期</a:t>
            </a:r>
            <a:endParaRPr kumimoji="1" lang="ja-JP" altLang="en-US" sz="1200" dirty="0"/>
          </a:p>
        </p:txBody>
      </p:sp>
      <p:cxnSp>
        <p:nvCxnSpPr>
          <p:cNvPr id="37" name="直線コネクタ 36"/>
          <p:cNvCxnSpPr>
            <a:stCxn id="32" idx="0"/>
            <a:endCxn id="32" idx="2"/>
          </p:cNvCxnSpPr>
          <p:nvPr/>
        </p:nvCxnSpPr>
        <p:spPr>
          <a:xfrm rot="16200000" flipH="1">
            <a:off x="1500174" y="7167578"/>
            <a:ext cx="100013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00042" y="7000889"/>
            <a:ext cx="3000396"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00042" y="7353314"/>
            <a:ext cx="3000396"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303952" y="6696087"/>
            <a:ext cx="901209" cy="276999"/>
          </a:xfrm>
          <a:prstGeom prst="rect">
            <a:avLst/>
          </a:prstGeom>
          <a:noFill/>
        </p:spPr>
        <p:txBody>
          <a:bodyPr wrap="none" rtlCol="0">
            <a:spAutoFit/>
          </a:bodyPr>
          <a:lstStyle/>
          <a:p>
            <a:r>
              <a:rPr kumimoji="1" lang="en-US" altLang="ja-JP" sz="1200" dirty="0" smtClean="0"/>
              <a:t>2λi </a:t>
            </a:r>
            <a:r>
              <a:rPr kumimoji="1" lang="en-US" altLang="ja-JP" sz="1200" dirty="0" smtClean="0">
                <a:sym typeface="Wingdings" pitchFamily="2" charset="2"/>
              </a:rPr>
              <a:t> 10 </a:t>
            </a:r>
            <a:r>
              <a:rPr kumimoji="1" lang="en-US" altLang="ja-JP" sz="1200" dirty="0" err="1" smtClean="0">
                <a:sym typeface="Wingdings" pitchFamily="2" charset="2"/>
              </a:rPr>
              <a:t>λi</a:t>
            </a:r>
            <a:endParaRPr kumimoji="1" lang="ja-JP" altLang="en-US" sz="1200" dirty="0"/>
          </a:p>
        </p:txBody>
      </p:sp>
      <p:sp>
        <p:nvSpPr>
          <p:cNvPr id="42" name="テキスト ボックス 41"/>
          <p:cNvSpPr txBox="1"/>
          <p:nvPr/>
        </p:nvSpPr>
        <p:spPr>
          <a:xfrm>
            <a:off x="2436979" y="7038218"/>
            <a:ext cx="606256" cy="276999"/>
          </a:xfrm>
          <a:prstGeom prst="rect">
            <a:avLst/>
          </a:prstGeom>
          <a:noFill/>
        </p:spPr>
        <p:txBody>
          <a:bodyPr wrap="none" rtlCol="0">
            <a:spAutoFit/>
          </a:bodyPr>
          <a:lstStyle/>
          <a:p>
            <a:r>
              <a:rPr lang="en-US" altLang="ja-JP" sz="1200" dirty="0" smtClean="0"/>
              <a:t>10 deg</a:t>
            </a:r>
            <a:endParaRPr kumimoji="1" lang="ja-JP" altLang="en-US" sz="1200" dirty="0"/>
          </a:p>
        </p:txBody>
      </p:sp>
      <p:sp>
        <p:nvSpPr>
          <p:cNvPr id="43" name="テキスト ボックス 42"/>
          <p:cNvSpPr txBox="1"/>
          <p:nvPr/>
        </p:nvSpPr>
        <p:spPr>
          <a:xfrm>
            <a:off x="2203683" y="7381892"/>
            <a:ext cx="1091966" cy="276999"/>
          </a:xfrm>
          <a:prstGeom prst="rect">
            <a:avLst/>
          </a:prstGeom>
          <a:noFill/>
        </p:spPr>
        <p:txBody>
          <a:bodyPr wrap="none" rtlCol="0">
            <a:spAutoFit/>
          </a:bodyPr>
          <a:lstStyle/>
          <a:p>
            <a:r>
              <a:rPr lang="en-US" altLang="ja-JP" sz="1200" dirty="0" smtClean="0"/>
              <a:t>1</a:t>
            </a:r>
            <a:r>
              <a:rPr lang="ja-JP" altLang="en-US" sz="1200" dirty="0" smtClean="0"/>
              <a:t>ジャイロ周期</a:t>
            </a:r>
            <a:endParaRPr kumimoji="1" lang="ja-JP" altLang="en-US" sz="1200" dirty="0"/>
          </a:p>
        </p:txBody>
      </p:sp>
      <p:sp>
        <p:nvSpPr>
          <p:cNvPr id="44" name="テキスト ボックス 43"/>
          <p:cNvSpPr txBox="1"/>
          <p:nvPr/>
        </p:nvSpPr>
        <p:spPr>
          <a:xfrm>
            <a:off x="4071942" y="7624781"/>
            <a:ext cx="2145139" cy="246221"/>
          </a:xfrm>
          <a:prstGeom prst="rect">
            <a:avLst/>
          </a:prstGeom>
          <a:noFill/>
        </p:spPr>
        <p:txBody>
          <a:bodyPr wrap="none" rtlCol="0">
            <a:spAutoFit/>
          </a:bodyPr>
          <a:lstStyle/>
          <a:p>
            <a:r>
              <a:rPr lang="ja-JP" altLang="en-US" sz="1000" dirty="0" smtClean="0"/>
              <a:t>与えた磁場形状</a:t>
            </a:r>
            <a:r>
              <a:rPr kumimoji="1" lang="en-US" altLang="ja-JP" sz="1000" dirty="0" smtClean="0"/>
              <a:t>(</a:t>
            </a:r>
            <a:r>
              <a:rPr kumimoji="1" lang="en-US" altLang="ja-JP" sz="1000" dirty="0" err="1" smtClean="0"/>
              <a:t>Gedalin</a:t>
            </a:r>
            <a:r>
              <a:rPr kumimoji="1" lang="en-US" altLang="ja-JP" sz="1000" dirty="0" smtClean="0"/>
              <a:t> et al., 2008)</a:t>
            </a:r>
            <a:endParaRPr kumimoji="1" lang="ja-JP" altLang="en-US" sz="1000" dirty="0"/>
          </a:p>
        </p:txBody>
      </p:sp>
      <p:sp>
        <p:nvSpPr>
          <p:cNvPr id="45" name="テキスト ボックス 44"/>
          <p:cNvSpPr txBox="1"/>
          <p:nvPr/>
        </p:nvSpPr>
        <p:spPr>
          <a:xfrm>
            <a:off x="2857497" y="5138739"/>
            <a:ext cx="3971952" cy="246221"/>
          </a:xfrm>
          <a:prstGeom prst="rect">
            <a:avLst/>
          </a:prstGeom>
          <a:noFill/>
        </p:spPr>
        <p:txBody>
          <a:bodyPr wrap="square" rtlCol="0">
            <a:spAutoFit/>
          </a:bodyPr>
          <a:lstStyle/>
          <a:p>
            <a:r>
              <a:rPr lang="ja-JP" altLang="en-US" sz="1000" dirty="0" smtClean="0"/>
              <a:t>図</a:t>
            </a:r>
            <a:r>
              <a:rPr lang="en-US" altLang="ja-JP" sz="1000" dirty="0"/>
              <a:t>1</a:t>
            </a:r>
            <a:r>
              <a:rPr lang="en-US" altLang="ja-JP" sz="1000" dirty="0" smtClean="0"/>
              <a:t>  </a:t>
            </a:r>
            <a:r>
              <a:rPr lang="ja-JP" altLang="en-US" sz="1000" dirty="0" smtClean="0"/>
              <a:t>観測による反射イオンのショック</a:t>
            </a:r>
            <a:r>
              <a:rPr lang="ja-JP" altLang="en-US" sz="1000" dirty="0" smtClean="0"/>
              <a:t>角，エネルギー，分布</a:t>
            </a:r>
            <a:r>
              <a:rPr lang="ja-JP" altLang="en-US" sz="1000" dirty="0" smtClean="0"/>
              <a:t>関数の関係</a:t>
            </a:r>
            <a:endParaRPr kumimoji="1" lang="ja-JP" altLang="en-US" sz="1000" dirty="0"/>
          </a:p>
        </p:txBody>
      </p:sp>
      <p:sp>
        <p:nvSpPr>
          <p:cNvPr id="46" name="テキスト ボックス 45"/>
          <p:cNvSpPr txBox="1"/>
          <p:nvPr/>
        </p:nvSpPr>
        <p:spPr>
          <a:xfrm>
            <a:off x="4299661" y="9382156"/>
            <a:ext cx="1701107" cy="246221"/>
          </a:xfrm>
          <a:prstGeom prst="rect">
            <a:avLst/>
          </a:prstGeom>
          <a:noFill/>
        </p:spPr>
        <p:txBody>
          <a:bodyPr wrap="none" rtlCol="0">
            <a:spAutoFit/>
          </a:bodyPr>
          <a:lstStyle/>
          <a:p>
            <a:r>
              <a:rPr lang="ja-JP" altLang="en-US" sz="1000" dirty="0" smtClean="0"/>
              <a:t>図</a:t>
            </a:r>
            <a:r>
              <a:rPr lang="en-US" altLang="ja-JP" sz="1000" dirty="0" smtClean="0"/>
              <a:t>2  </a:t>
            </a:r>
            <a:r>
              <a:rPr lang="ja-JP" altLang="en-US" sz="1000" dirty="0" smtClean="0"/>
              <a:t>非定常性モデル模式図</a:t>
            </a:r>
            <a:endParaRPr kumimoji="1" lang="ja-JP" altLang="en-US" sz="1000" dirty="0"/>
          </a:p>
        </p:txBody>
      </p:sp>
      <p:grpSp>
        <p:nvGrpSpPr>
          <p:cNvPr id="47" name="グループ化 39"/>
          <p:cNvGrpSpPr/>
          <p:nvPr/>
        </p:nvGrpSpPr>
        <p:grpSpPr>
          <a:xfrm>
            <a:off x="5000636" y="7881958"/>
            <a:ext cx="785818" cy="857256"/>
            <a:chOff x="7286644" y="3500438"/>
            <a:chExt cx="1514473" cy="1510761"/>
          </a:xfrm>
        </p:grpSpPr>
        <p:grpSp>
          <p:nvGrpSpPr>
            <p:cNvPr id="48" name="グループ化 19"/>
            <p:cNvGrpSpPr/>
            <p:nvPr/>
          </p:nvGrpSpPr>
          <p:grpSpPr>
            <a:xfrm>
              <a:off x="7286644" y="3714752"/>
              <a:ext cx="1514473" cy="1296447"/>
              <a:chOff x="1185865" y="5302250"/>
              <a:chExt cx="1514473" cy="1296447"/>
            </a:xfrm>
          </p:grpSpPr>
          <p:sp>
            <p:nvSpPr>
              <p:cNvPr id="51" name="Oval 39"/>
              <p:cNvSpPr>
                <a:spLocks noChangeArrowheads="1"/>
              </p:cNvSpPr>
              <p:nvPr/>
            </p:nvSpPr>
            <p:spPr bwMode="auto">
              <a:xfrm>
                <a:off x="2051050" y="5373688"/>
                <a:ext cx="215900" cy="215900"/>
              </a:xfrm>
              <a:prstGeom prst="ellipse">
                <a:avLst/>
              </a:prstGeom>
              <a:noFill/>
              <a:ln w="9525">
                <a:solidFill>
                  <a:schemeClr val="tx1"/>
                </a:solidFill>
                <a:round/>
                <a:headEnd/>
                <a:tailEnd/>
              </a:ln>
              <a:effectLst/>
            </p:spPr>
            <p:txBody>
              <a:bodyPr wrap="none" anchor="ctr"/>
              <a:lstStyle/>
              <a:p>
                <a:endParaRPr lang="ja-JP" altLang="en-US"/>
              </a:p>
            </p:txBody>
          </p:sp>
          <p:sp>
            <p:nvSpPr>
              <p:cNvPr id="52" name="Line 40"/>
              <p:cNvSpPr>
                <a:spLocks noChangeShapeType="1"/>
              </p:cNvSpPr>
              <p:nvPr/>
            </p:nvSpPr>
            <p:spPr bwMode="auto">
              <a:xfrm>
                <a:off x="2195513" y="5589588"/>
                <a:ext cx="0" cy="503237"/>
              </a:xfrm>
              <a:prstGeom prst="line">
                <a:avLst/>
              </a:prstGeom>
              <a:noFill/>
              <a:ln w="9525">
                <a:solidFill>
                  <a:schemeClr val="tx1"/>
                </a:solidFill>
                <a:round/>
                <a:headEnd/>
                <a:tailEnd type="triangle" w="med" len="med"/>
              </a:ln>
              <a:effectLst/>
            </p:spPr>
            <p:txBody>
              <a:bodyPr/>
              <a:lstStyle/>
              <a:p>
                <a:endParaRPr lang="ja-JP" altLang="en-US"/>
              </a:p>
            </p:txBody>
          </p:sp>
          <p:sp>
            <p:nvSpPr>
              <p:cNvPr id="53" name="Line 41"/>
              <p:cNvSpPr>
                <a:spLocks noChangeShapeType="1"/>
              </p:cNvSpPr>
              <p:nvPr/>
            </p:nvSpPr>
            <p:spPr bwMode="auto">
              <a:xfrm flipH="1">
                <a:off x="1547813" y="5516563"/>
                <a:ext cx="503237" cy="0"/>
              </a:xfrm>
              <a:prstGeom prst="line">
                <a:avLst/>
              </a:prstGeom>
              <a:noFill/>
              <a:ln w="9525">
                <a:solidFill>
                  <a:schemeClr val="tx1"/>
                </a:solidFill>
                <a:round/>
                <a:headEnd/>
                <a:tailEnd type="triangle" w="med" len="med"/>
              </a:ln>
              <a:effectLst/>
            </p:spPr>
            <p:txBody>
              <a:bodyPr/>
              <a:lstStyle/>
              <a:p>
                <a:endParaRPr lang="ja-JP" altLang="en-US"/>
              </a:p>
            </p:txBody>
          </p:sp>
          <p:sp>
            <p:nvSpPr>
              <p:cNvPr id="54" name="Text Box 44"/>
              <p:cNvSpPr txBox="1">
                <a:spLocks noChangeArrowheads="1"/>
              </p:cNvSpPr>
              <p:nvPr/>
            </p:nvSpPr>
            <p:spPr bwMode="auto">
              <a:xfrm>
                <a:off x="1979613" y="6165850"/>
                <a:ext cx="720725" cy="432847"/>
              </a:xfrm>
              <a:prstGeom prst="rect">
                <a:avLst/>
              </a:prstGeom>
              <a:noFill/>
              <a:ln w="9525">
                <a:noFill/>
                <a:miter lim="800000"/>
                <a:headEnd/>
                <a:tailEnd/>
              </a:ln>
              <a:effectLst/>
            </p:spPr>
            <p:txBody>
              <a:bodyPr>
                <a:spAutoFit/>
              </a:bodyPr>
              <a:lstStyle/>
              <a:p>
                <a:pPr>
                  <a:spcBef>
                    <a:spcPct val="50000"/>
                  </a:spcBef>
                </a:pPr>
                <a:r>
                  <a:rPr lang="en-US" altLang="ja-JP" sz="1100" dirty="0"/>
                  <a:t>Y</a:t>
                </a:r>
              </a:p>
            </p:txBody>
          </p:sp>
          <p:sp>
            <p:nvSpPr>
              <p:cNvPr id="55" name="Text Box 45"/>
              <p:cNvSpPr txBox="1">
                <a:spLocks noChangeArrowheads="1"/>
              </p:cNvSpPr>
              <p:nvPr/>
            </p:nvSpPr>
            <p:spPr bwMode="auto">
              <a:xfrm>
                <a:off x="1185865" y="5302250"/>
                <a:ext cx="431800" cy="432847"/>
              </a:xfrm>
              <a:prstGeom prst="rect">
                <a:avLst/>
              </a:prstGeom>
              <a:noFill/>
              <a:ln w="9525">
                <a:noFill/>
                <a:miter lim="800000"/>
                <a:headEnd/>
                <a:tailEnd/>
              </a:ln>
              <a:effectLst/>
            </p:spPr>
            <p:txBody>
              <a:bodyPr>
                <a:spAutoFit/>
              </a:bodyPr>
              <a:lstStyle/>
              <a:p>
                <a:pPr>
                  <a:spcBef>
                    <a:spcPct val="50000"/>
                  </a:spcBef>
                </a:pPr>
                <a:r>
                  <a:rPr lang="en-US" altLang="ja-JP" sz="1100" dirty="0" smtClean="0"/>
                  <a:t>X</a:t>
                </a:r>
                <a:endParaRPr lang="en-US" altLang="ja-JP" sz="1100" dirty="0"/>
              </a:p>
            </p:txBody>
          </p:sp>
        </p:grpSp>
        <p:sp>
          <p:nvSpPr>
            <p:cNvPr id="49" name="テキスト ボックス 48"/>
            <p:cNvSpPr txBox="1"/>
            <p:nvPr/>
          </p:nvSpPr>
          <p:spPr>
            <a:xfrm>
              <a:off x="7945951" y="3676885"/>
              <a:ext cx="500067" cy="458309"/>
            </a:xfrm>
            <a:prstGeom prst="rect">
              <a:avLst/>
            </a:prstGeom>
            <a:noFill/>
          </p:spPr>
          <p:txBody>
            <a:bodyPr wrap="square" rtlCol="0">
              <a:spAutoFit/>
            </a:bodyPr>
            <a:lstStyle/>
            <a:p>
              <a:r>
                <a:rPr lang="en-US" altLang="ja-JP" sz="1200" dirty="0" smtClean="0"/>
                <a:t>×</a:t>
              </a:r>
              <a:endParaRPr kumimoji="1" lang="ja-JP" altLang="en-US" sz="1200" dirty="0"/>
            </a:p>
          </p:txBody>
        </p:sp>
        <p:sp>
          <p:nvSpPr>
            <p:cNvPr id="50" name="テキスト ボックス 49"/>
            <p:cNvSpPr txBox="1"/>
            <p:nvPr/>
          </p:nvSpPr>
          <p:spPr>
            <a:xfrm>
              <a:off x="8286776" y="3500438"/>
              <a:ext cx="428629" cy="432847"/>
            </a:xfrm>
            <a:prstGeom prst="rect">
              <a:avLst/>
            </a:prstGeom>
            <a:noFill/>
          </p:spPr>
          <p:txBody>
            <a:bodyPr wrap="square" rtlCol="0">
              <a:spAutoFit/>
            </a:bodyPr>
            <a:lstStyle/>
            <a:p>
              <a:r>
                <a:rPr kumimoji="1" lang="en-US" altLang="ja-JP" sz="1100" dirty="0" smtClean="0"/>
                <a:t>Z</a:t>
              </a:r>
              <a:endParaRPr kumimoji="1" lang="ja-JP" altLang="en-US" sz="1100" dirty="0"/>
            </a:p>
          </p:txBody>
        </p:sp>
      </p:grpSp>
      <p:sp>
        <p:nvSpPr>
          <p:cNvPr id="16" name="テキスト ボックス 15"/>
          <p:cNvSpPr txBox="1"/>
          <p:nvPr/>
        </p:nvSpPr>
        <p:spPr>
          <a:xfrm>
            <a:off x="361929" y="3595678"/>
            <a:ext cx="3500462" cy="1384995"/>
          </a:xfrm>
          <a:prstGeom prst="rect">
            <a:avLst/>
          </a:prstGeom>
          <a:noFill/>
        </p:spPr>
        <p:txBody>
          <a:bodyPr wrap="square" rtlCol="0">
            <a:spAutoFit/>
          </a:bodyPr>
          <a:lstStyle/>
          <a:p>
            <a:r>
              <a:rPr kumimoji="1" lang="ja-JP" altLang="en-US" sz="1200" dirty="0" smtClean="0"/>
              <a:t>本研究の目的</a:t>
            </a:r>
            <a:endParaRPr kumimoji="1" lang="en-US" altLang="ja-JP" sz="1200" dirty="0" smtClean="0"/>
          </a:p>
          <a:p>
            <a:r>
              <a:rPr lang="ja-JP" altLang="en-US" sz="1200" dirty="0">
                <a:solidFill>
                  <a:srgbClr val="FF0000"/>
                </a:solidFill>
              </a:rPr>
              <a:t>１．衝撃波非定常性観測事実の立証</a:t>
            </a:r>
            <a:endParaRPr lang="en-US" altLang="ja-JP" sz="1200" dirty="0">
              <a:solidFill>
                <a:srgbClr val="FF0000"/>
              </a:solidFill>
            </a:endParaRPr>
          </a:p>
          <a:p>
            <a:r>
              <a:rPr lang="ja-JP" altLang="en-US" sz="1200" dirty="0"/>
              <a:t>衝撃波非定常性により観測で見られたような高エネルギーロスコーン分布が生成されうることを示す</a:t>
            </a:r>
          </a:p>
          <a:p>
            <a:r>
              <a:rPr lang="ja-JP" altLang="en-US" sz="1200" dirty="0" smtClean="0">
                <a:solidFill>
                  <a:srgbClr val="FF0000"/>
                </a:solidFill>
              </a:rPr>
              <a:t>２．ＰＩＣへの提言</a:t>
            </a:r>
            <a:endParaRPr lang="en-US" altLang="ja-JP" sz="1200" dirty="0" smtClean="0">
              <a:solidFill>
                <a:srgbClr val="FF0000"/>
              </a:solidFill>
            </a:endParaRPr>
          </a:p>
          <a:p>
            <a:r>
              <a:rPr lang="ja-JP" altLang="en-US" sz="1200" dirty="0"/>
              <a:t>より強力なシミュレーションである</a:t>
            </a:r>
            <a:r>
              <a:rPr lang="en-US" altLang="ja-JP" sz="1200" dirty="0"/>
              <a:t>PIC</a:t>
            </a:r>
            <a:r>
              <a:rPr lang="ja-JP" altLang="en-US" sz="1200" dirty="0" err="1"/>
              <a:t>へ</a:t>
            </a:r>
            <a:r>
              <a:rPr lang="ja-JP" altLang="en-US" sz="1200" dirty="0" err="1" smtClean="0"/>
              <a:t>の</a:t>
            </a:r>
            <a:r>
              <a:rPr lang="ja-JP" altLang="en-US" sz="1200" dirty="0" smtClean="0"/>
              <a:t>示唆として、加速が実現する初期条件を制限する</a:t>
            </a:r>
            <a:endParaRPr lang="ja-JP" altLang="en-US" sz="1200" dirty="0"/>
          </a:p>
        </p:txBody>
      </p:sp>
      <p:sp>
        <p:nvSpPr>
          <p:cNvPr id="56" name="正方形/長方形 55"/>
          <p:cNvSpPr/>
          <p:nvPr/>
        </p:nvSpPr>
        <p:spPr>
          <a:xfrm>
            <a:off x="76177" y="1238224"/>
            <a:ext cx="6715148" cy="41434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76177" y="5476879"/>
            <a:ext cx="6715148" cy="421484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4572032" y="5738818"/>
            <a:ext cx="2143116" cy="1965837"/>
          </a:xfrm>
          <a:prstGeom prst="rect">
            <a:avLst/>
          </a:prstGeom>
          <a:noFill/>
          <a:ln w="9525">
            <a:noFill/>
            <a:miter lim="800000"/>
            <a:headEnd/>
            <a:tailEnd/>
          </a:ln>
          <a:effectLst/>
        </p:spPr>
      </p:pic>
      <p:pic>
        <p:nvPicPr>
          <p:cNvPr id="6" name="Picture 2" descr="C:\Users\Okabe Katsuomi\Desktop\FABSIM\hiteijyou_nonthermal\png\engy70.png"/>
          <p:cNvPicPr>
            <a:picLocks noChangeArrowheads="1"/>
          </p:cNvPicPr>
          <p:nvPr/>
        </p:nvPicPr>
        <p:blipFill>
          <a:blip r:embed="rId4"/>
          <a:srcRect/>
          <a:stretch>
            <a:fillRect/>
          </a:stretch>
        </p:blipFill>
        <p:spPr bwMode="auto">
          <a:xfrm>
            <a:off x="4029079" y="-28610"/>
            <a:ext cx="2714644" cy="2158733"/>
          </a:xfrm>
          <a:prstGeom prst="rect">
            <a:avLst/>
          </a:prstGeom>
          <a:noFill/>
        </p:spPr>
      </p:pic>
      <p:pic>
        <p:nvPicPr>
          <p:cNvPr id="7" name="Picture 3"/>
          <p:cNvPicPr>
            <a:picLocks noChangeAspect="1" noChangeArrowheads="1"/>
          </p:cNvPicPr>
          <p:nvPr/>
        </p:nvPicPr>
        <p:blipFill>
          <a:blip r:embed="rId5"/>
          <a:srcRect/>
          <a:stretch>
            <a:fillRect/>
          </a:stretch>
        </p:blipFill>
        <p:spPr bwMode="auto">
          <a:xfrm rot="5400000">
            <a:off x="2624653" y="3603312"/>
            <a:ext cx="1759724" cy="2315962"/>
          </a:xfrm>
          <a:prstGeom prst="rect">
            <a:avLst/>
          </a:prstGeom>
          <a:noFill/>
          <a:ln w="9525">
            <a:noFill/>
            <a:miter lim="800000"/>
            <a:headEnd/>
            <a:tailEnd/>
          </a:ln>
          <a:effectLst/>
        </p:spPr>
      </p:pic>
      <p:pic>
        <p:nvPicPr>
          <p:cNvPr id="8" name="Picture 6"/>
          <p:cNvPicPr>
            <a:picLocks noChangeAspect="1" noChangeArrowheads="1"/>
          </p:cNvPicPr>
          <p:nvPr/>
        </p:nvPicPr>
        <p:blipFill>
          <a:blip r:embed="rId6"/>
          <a:srcRect/>
          <a:stretch>
            <a:fillRect/>
          </a:stretch>
        </p:blipFill>
        <p:spPr bwMode="auto">
          <a:xfrm rot="5400000">
            <a:off x="4769654" y="3702839"/>
            <a:ext cx="1714510" cy="2214578"/>
          </a:xfrm>
          <a:prstGeom prst="rect">
            <a:avLst/>
          </a:prstGeom>
          <a:noFill/>
          <a:ln w="9525">
            <a:noFill/>
            <a:miter lim="800000"/>
            <a:headEnd/>
            <a:tailEnd/>
          </a:ln>
          <a:effectLst/>
        </p:spPr>
      </p:pic>
      <p:sp>
        <p:nvSpPr>
          <p:cNvPr id="9" name="テキスト ボックス 8"/>
          <p:cNvSpPr txBox="1"/>
          <p:nvPr/>
        </p:nvSpPr>
        <p:spPr>
          <a:xfrm>
            <a:off x="4929198" y="5095876"/>
            <a:ext cx="933059" cy="230832"/>
          </a:xfrm>
          <a:prstGeom prst="rect">
            <a:avLst/>
          </a:prstGeom>
          <a:noFill/>
        </p:spPr>
        <p:txBody>
          <a:bodyPr wrap="square" rtlCol="0">
            <a:spAutoFit/>
          </a:bodyPr>
          <a:lstStyle/>
          <a:p>
            <a:r>
              <a:rPr kumimoji="1" lang="ja-JP" altLang="en-US" sz="900" dirty="0" smtClean="0"/>
              <a:t>薄いショック面</a:t>
            </a:r>
            <a:endParaRPr kumimoji="1" lang="ja-JP" altLang="en-US" sz="900" dirty="0"/>
          </a:p>
        </p:txBody>
      </p:sp>
      <p:sp>
        <p:nvSpPr>
          <p:cNvPr id="10" name="テキスト ボックス 9"/>
          <p:cNvSpPr txBox="1"/>
          <p:nvPr/>
        </p:nvSpPr>
        <p:spPr>
          <a:xfrm>
            <a:off x="5643578" y="4024306"/>
            <a:ext cx="928694" cy="230832"/>
          </a:xfrm>
          <a:prstGeom prst="rect">
            <a:avLst/>
          </a:prstGeom>
          <a:noFill/>
        </p:spPr>
        <p:txBody>
          <a:bodyPr wrap="square" rtlCol="0">
            <a:spAutoFit/>
          </a:bodyPr>
          <a:lstStyle/>
          <a:p>
            <a:r>
              <a:rPr lang="ja-JP" altLang="en-US" sz="900" dirty="0" smtClean="0"/>
              <a:t>厚</a:t>
            </a:r>
            <a:r>
              <a:rPr kumimoji="1" lang="ja-JP" altLang="en-US" sz="900" dirty="0" smtClean="0"/>
              <a:t>いショック面</a:t>
            </a:r>
            <a:endParaRPr kumimoji="1" lang="ja-JP" altLang="en-US" sz="900" dirty="0"/>
          </a:p>
        </p:txBody>
      </p:sp>
      <p:sp>
        <p:nvSpPr>
          <p:cNvPr id="15" name="テキスト ボックス 14"/>
          <p:cNvSpPr txBox="1"/>
          <p:nvPr/>
        </p:nvSpPr>
        <p:spPr>
          <a:xfrm>
            <a:off x="804844" y="8034359"/>
            <a:ext cx="5643602" cy="1785104"/>
          </a:xfrm>
          <a:prstGeom prst="rect">
            <a:avLst/>
          </a:prstGeom>
          <a:noFill/>
        </p:spPr>
        <p:txBody>
          <a:bodyPr wrap="square" rtlCol="0">
            <a:spAutoFit/>
          </a:bodyPr>
          <a:lstStyle/>
          <a:p>
            <a:r>
              <a:rPr kumimoji="1" lang="ja-JP" altLang="en-US" sz="1100" dirty="0" smtClean="0">
                <a:solidFill>
                  <a:srgbClr val="FF0000"/>
                </a:solidFill>
              </a:rPr>
              <a:t>１．衝撃波非定常性観測事実の立証</a:t>
            </a:r>
            <a:endParaRPr kumimoji="1" lang="en-US" altLang="ja-JP" sz="1100" dirty="0" smtClean="0">
              <a:solidFill>
                <a:srgbClr val="FF0000"/>
              </a:solidFill>
            </a:endParaRPr>
          </a:p>
          <a:p>
            <a:r>
              <a:rPr kumimoji="1" lang="ja-JP" altLang="en-US" sz="1100" dirty="0" smtClean="0"/>
              <a:t>衝撃波非定常性により観測で見られたような高エネルギーロスコーン分布が生成されうる．</a:t>
            </a:r>
            <a:endParaRPr kumimoji="1" lang="en-US" altLang="ja-JP" sz="1100" dirty="0" smtClean="0"/>
          </a:p>
          <a:p>
            <a:r>
              <a:rPr lang="ja-JP" altLang="en-US" sz="1100" dirty="0" smtClean="0">
                <a:solidFill>
                  <a:srgbClr val="FF0000"/>
                </a:solidFill>
              </a:rPr>
              <a:t>２．ＰＩＣへの提言</a:t>
            </a:r>
            <a:endParaRPr lang="en-US" altLang="ja-JP" sz="1100" dirty="0" smtClean="0">
              <a:solidFill>
                <a:srgbClr val="FF0000"/>
              </a:solidFill>
            </a:endParaRPr>
          </a:p>
          <a:p>
            <a:r>
              <a:rPr lang="ja-JP" altLang="en-US" sz="1100" dirty="0" smtClean="0"/>
              <a:t>加速が実現する初期条件：</a:t>
            </a:r>
            <a:r>
              <a:rPr lang="en-US" altLang="ja-JP" sz="1100" dirty="0" smtClean="0"/>
              <a:t> </a:t>
            </a:r>
            <a:r>
              <a:rPr lang="ja-JP" altLang="en-US" sz="1100" dirty="0" smtClean="0"/>
              <a:t>ショック角</a:t>
            </a:r>
            <a:r>
              <a:rPr lang="en-US" altLang="ja-JP" sz="1100" dirty="0" smtClean="0"/>
              <a:t>70°</a:t>
            </a:r>
            <a:r>
              <a:rPr lang="ja-JP" altLang="en-US" sz="1100" dirty="0" smtClean="0"/>
              <a:t>においては</a:t>
            </a:r>
            <a:r>
              <a:rPr lang="en-US" altLang="ja-JP" sz="1100" dirty="0" smtClean="0"/>
              <a:t>(</a:t>
            </a:r>
            <a:r>
              <a:rPr lang="en-US" altLang="ja-JP" sz="1100" dirty="0" err="1" smtClean="0"/>
              <a:t>Vx,Vy</a:t>
            </a:r>
            <a:r>
              <a:rPr lang="en-US" altLang="ja-JP" sz="1100" dirty="0" smtClean="0"/>
              <a:t>)=(-3.8,8.2)</a:t>
            </a:r>
            <a:r>
              <a:rPr lang="ja-JP" altLang="en-US" sz="1100" dirty="0" smtClean="0"/>
              <a:t>程度．これはジャイロ半径と衝撃波厚み変動の大きさが同程度のため，衝撃波面に長時間捕捉されることによる．</a:t>
            </a:r>
            <a:endParaRPr lang="en-US" altLang="ja-JP" sz="1100" dirty="0" smtClean="0"/>
          </a:p>
          <a:p>
            <a:r>
              <a:rPr lang="ja-JP" altLang="en-US" sz="1100" dirty="0">
                <a:solidFill>
                  <a:srgbClr val="FF0000"/>
                </a:solidFill>
              </a:rPr>
              <a:t>３</a:t>
            </a:r>
            <a:r>
              <a:rPr lang="ja-JP" altLang="en-US" sz="1100" dirty="0" smtClean="0">
                <a:solidFill>
                  <a:srgbClr val="FF0000"/>
                </a:solidFill>
              </a:rPr>
              <a:t>．加速原理</a:t>
            </a:r>
            <a:endParaRPr lang="en-US" altLang="ja-JP" sz="1100" dirty="0" smtClean="0">
              <a:solidFill>
                <a:srgbClr val="FF0000"/>
              </a:solidFill>
            </a:endParaRPr>
          </a:p>
          <a:p>
            <a:r>
              <a:rPr lang="ja-JP" altLang="en-US" sz="1100" dirty="0" smtClean="0"/>
              <a:t>・衝撃波厚みが周期的に変動することにより，長時間電場を受ける．</a:t>
            </a:r>
            <a:endParaRPr lang="en-US" altLang="ja-JP" sz="1100" dirty="0" smtClean="0"/>
          </a:p>
          <a:p>
            <a:r>
              <a:rPr lang="ja-JP" altLang="en-US" sz="1100" dirty="0" smtClean="0"/>
              <a:t>・ショック角変動に</a:t>
            </a:r>
            <a:r>
              <a:rPr lang="ja-JP" altLang="en-US" sz="1100" dirty="0" smtClean="0"/>
              <a:t>よる</a:t>
            </a:r>
            <a:r>
              <a:rPr lang="en-US" altLang="ja-JP" sz="1100" dirty="0" err="1" smtClean="0"/>
              <a:t>δVht</a:t>
            </a:r>
            <a:r>
              <a:rPr lang="ja-JP" altLang="en-US" sz="1100" dirty="0" smtClean="0"/>
              <a:t>加減を，都合よくエネルギー増大</a:t>
            </a:r>
            <a:r>
              <a:rPr lang="ja-JP" altLang="en-US" sz="1100" dirty="0" smtClean="0"/>
              <a:t>のジャイロフェイズ</a:t>
            </a:r>
            <a:r>
              <a:rPr lang="ja-JP" altLang="en-US" sz="1100" dirty="0" smtClean="0"/>
              <a:t>で受ける．</a:t>
            </a:r>
            <a:endParaRPr lang="en-US" altLang="ja-JP" sz="1100" dirty="0" smtClean="0"/>
          </a:p>
          <a:p>
            <a:r>
              <a:rPr lang="ja-JP" altLang="en-US" sz="1100" dirty="0"/>
              <a:t>これ</a:t>
            </a:r>
            <a:r>
              <a:rPr lang="ja-JP" altLang="en-US" sz="1100" dirty="0" smtClean="0"/>
              <a:t>は，粒子全体</a:t>
            </a:r>
            <a:r>
              <a:rPr lang="ja-JP" altLang="en-US" sz="1100" dirty="0" smtClean="0"/>
              <a:t>では</a:t>
            </a:r>
            <a:r>
              <a:rPr lang="en-US" altLang="ja-JP" sz="1100" dirty="0" smtClean="0"/>
              <a:t>0</a:t>
            </a:r>
            <a:r>
              <a:rPr lang="ja-JP" altLang="en-US" sz="1100" dirty="0" smtClean="0"/>
              <a:t>の加速でも，中には都合よく加速される粒子が存在することを示し，粒子単位で考える重要性を示している．</a:t>
            </a:r>
            <a:endParaRPr lang="en-US" altLang="ja-JP" sz="1100" dirty="0" smtClean="0"/>
          </a:p>
        </p:txBody>
      </p:sp>
      <p:sp>
        <p:nvSpPr>
          <p:cNvPr id="16" name="テキスト ボックス 15"/>
          <p:cNvSpPr txBox="1"/>
          <p:nvPr/>
        </p:nvSpPr>
        <p:spPr>
          <a:xfrm>
            <a:off x="172801" y="8115322"/>
            <a:ext cx="646331" cy="369332"/>
          </a:xfrm>
          <a:prstGeom prst="rect">
            <a:avLst/>
          </a:prstGeom>
          <a:noFill/>
        </p:spPr>
        <p:txBody>
          <a:bodyPr wrap="none" rtlCol="0">
            <a:spAutoFit/>
          </a:bodyPr>
          <a:lstStyle/>
          <a:p>
            <a:r>
              <a:rPr kumimoji="1" lang="ja-JP" altLang="en-US" dirty="0" smtClean="0"/>
              <a:t>結論</a:t>
            </a:r>
            <a:endParaRPr kumimoji="1" lang="ja-JP" altLang="en-US" dirty="0"/>
          </a:p>
        </p:txBody>
      </p:sp>
      <p:sp>
        <p:nvSpPr>
          <p:cNvPr id="17" name="テキスト ボックス 16"/>
          <p:cNvSpPr txBox="1"/>
          <p:nvPr/>
        </p:nvSpPr>
        <p:spPr>
          <a:xfrm>
            <a:off x="249302" y="238092"/>
            <a:ext cx="1107996" cy="369332"/>
          </a:xfrm>
          <a:prstGeom prst="rect">
            <a:avLst/>
          </a:prstGeom>
          <a:noFill/>
        </p:spPr>
        <p:txBody>
          <a:bodyPr wrap="none" rtlCol="0">
            <a:spAutoFit/>
          </a:bodyPr>
          <a:lstStyle/>
          <a:p>
            <a:r>
              <a:rPr lang="ja-JP" altLang="en-US" dirty="0"/>
              <a:t>加速原理</a:t>
            </a:r>
            <a:endParaRPr kumimoji="1" lang="ja-JP" altLang="en-US" dirty="0"/>
          </a:p>
        </p:txBody>
      </p:sp>
      <p:sp>
        <p:nvSpPr>
          <p:cNvPr id="22" name="テキスト ボックス 21"/>
          <p:cNvSpPr txBox="1"/>
          <p:nvPr/>
        </p:nvSpPr>
        <p:spPr>
          <a:xfrm>
            <a:off x="285728" y="738158"/>
            <a:ext cx="3786214" cy="1384995"/>
          </a:xfrm>
          <a:prstGeom prst="rect">
            <a:avLst/>
          </a:prstGeom>
          <a:noFill/>
        </p:spPr>
        <p:txBody>
          <a:bodyPr wrap="square" rtlCol="0">
            <a:spAutoFit/>
          </a:bodyPr>
          <a:lstStyle/>
          <a:p>
            <a:r>
              <a:rPr lang="ja-JP" altLang="en-US" sz="1200" dirty="0" smtClean="0"/>
              <a:t>　ショック</a:t>
            </a:r>
            <a:r>
              <a:rPr lang="ja-JP" altLang="en-US" sz="1200" dirty="0" smtClean="0"/>
              <a:t>角</a:t>
            </a:r>
            <a:r>
              <a:rPr lang="en-US" altLang="ja-JP" sz="1200" dirty="0" smtClean="0"/>
              <a:t>70°</a:t>
            </a:r>
            <a:r>
              <a:rPr lang="ja-JP" altLang="en-US" sz="1200" dirty="0" smtClean="0"/>
              <a:t>において非定常性を考慮したテスト粒子シミュレーションを行った．衝撃波非定常性により，最大で</a:t>
            </a:r>
            <a:r>
              <a:rPr lang="en-US" altLang="ja-JP" sz="1200" dirty="0" smtClean="0"/>
              <a:t>7</a:t>
            </a:r>
            <a:r>
              <a:rPr lang="ja-JP" altLang="en-US" sz="1200" dirty="0" smtClean="0"/>
              <a:t>倍のエネルギーを得る粒子が存在することが判明し</a:t>
            </a:r>
            <a:r>
              <a:rPr lang="en-US" altLang="ja-JP" sz="1200" dirty="0" smtClean="0"/>
              <a:t>(</a:t>
            </a:r>
            <a:r>
              <a:rPr lang="ja-JP" altLang="en-US" sz="1200" dirty="0" smtClean="0"/>
              <a:t>図</a:t>
            </a:r>
            <a:r>
              <a:rPr lang="en-US" altLang="ja-JP" sz="1200" dirty="0" smtClean="0"/>
              <a:t>3)</a:t>
            </a:r>
            <a:r>
              <a:rPr lang="ja-JP" altLang="en-US" sz="1200" dirty="0" err="1" smtClean="0"/>
              <a:t>，</a:t>
            </a:r>
            <a:r>
              <a:rPr lang="ja-JP" altLang="en-US" sz="1200" dirty="0"/>
              <a:t>分布関数</a:t>
            </a:r>
            <a:r>
              <a:rPr lang="ja-JP" altLang="en-US" sz="1200" dirty="0" smtClean="0"/>
              <a:t>は低エネルギー側で</a:t>
            </a:r>
            <a:r>
              <a:rPr lang="en-US" altLang="ja-JP" sz="1200" dirty="0" smtClean="0"/>
              <a:t>FABs</a:t>
            </a:r>
            <a:r>
              <a:rPr lang="ja-JP" altLang="en-US" sz="1200" dirty="0" err="1" smtClean="0"/>
              <a:t>，</a:t>
            </a:r>
            <a:r>
              <a:rPr lang="ja-JP" altLang="en-US" sz="1200" dirty="0" smtClean="0"/>
              <a:t>高エネルギー側ではロスコーン分布となった</a:t>
            </a:r>
            <a:r>
              <a:rPr lang="en-US" altLang="ja-JP" sz="1200" dirty="0" smtClean="0"/>
              <a:t>(</a:t>
            </a:r>
            <a:r>
              <a:rPr lang="ja-JP" altLang="en-US" sz="1200" dirty="0" smtClean="0"/>
              <a:t>図</a:t>
            </a:r>
            <a:r>
              <a:rPr lang="en-US" altLang="ja-JP" sz="1200" dirty="0" smtClean="0"/>
              <a:t>4)</a:t>
            </a:r>
            <a:r>
              <a:rPr lang="ja-JP" altLang="en-US" sz="1200" dirty="0" err="1" smtClean="0"/>
              <a:t>．</a:t>
            </a:r>
            <a:endParaRPr lang="en-US" altLang="ja-JP" sz="1200" dirty="0" smtClean="0"/>
          </a:p>
          <a:p>
            <a:r>
              <a:rPr lang="ja-JP" altLang="en-US" sz="1200" dirty="0" smtClean="0"/>
              <a:t>また，初期分布関数</a:t>
            </a:r>
            <a:r>
              <a:rPr lang="en-US" altLang="ja-JP" sz="1200" dirty="0" smtClean="0"/>
              <a:t>(</a:t>
            </a:r>
            <a:r>
              <a:rPr lang="en-US" altLang="ja-JP" sz="1200" dirty="0" err="1" smtClean="0"/>
              <a:t>Vx,Vy</a:t>
            </a:r>
            <a:r>
              <a:rPr lang="en-US" altLang="ja-JP" sz="1200" dirty="0" smtClean="0"/>
              <a:t>)=(-3.8,8.2)</a:t>
            </a:r>
            <a:r>
              <a:rPr lang="ja-JP" altLang="en-US" sz="1200" dirty="0" smtClean="0"/>
              <a:t>程度の粒子が最大まで加速を受けた．</a:t>
            </a:r>
            <a:r>
              <a:rPr lang="en-US" altLang="ja-JP" sz="1200" dirty="0" smtClean="0"/>
              <a:t>(</a:t>
            </a:r>
            <a:r>
              <a:rPr lang="ja-JP" altLang="en-US" sz="1200" dirty="0" smtClean="0"/>
              <a:t>図</a:t>
            </a:r>
            <a:r>
              <a:rPr lang="en-US" altLang="ja-JP" sz="1200" dirty="0" smtClean="0"/>
              <a:t>3)</a:t>
            </a:r>
          </a:p>
        </p:txBody>
      </p:sp>
      <p:pic>
        <p:nvPicPr>
          <p:cNvPr id="5" name="Picture 3" descr="C:\Users\Okabe Katsuomi\Desktop\FABSIM\hiteijyou_nonthermal\png\dist70.png"/>
          <p:cNvPicPr>
            <a:picLocks noChangeArrowheads="1"/>
          </p:cNvPicPr>
          <p:nvPr/>
        </p:nvPicPr>
        <p:blipFill>
          <a:blip r:embed="rId7"/>
          <a:srcRect/>
          <a:stretch>
            <a:fillRect/>
          </a:stretch>
        </p:blipFill>
        <p:spPr bwMode="auto">
          <a:xfrm>
            <a:off x="4143380" y="2095480"/>
            <a:ext cx="2428892" cy="1714512"/>
          </a:xfrm>
          <a:prstGeom prst="rect">
            <a:avLst/>
          </a:prstGeom>
          <a:noFill/>
        </p:spPr>
      </p:pic>
      <p:pic>
        <p:nvPicPr>
          <p:cNvPr id="23" name="Picture 5" descr="C:\Users\Okabe Katsuomi\Desktop\FABSIM\hit_non_2\png\ac_vy70.png"/>
          <p:cNvPicPr>
            <a:picLocks noChangeAspect="1" noChangeArrowheads="1"/>
          </p:cNvPicPr>
          <p:nvPr/>
        </p:nvPicPr>
        <p:blipFill>
          <a:blip r:embed="rId8"/>
          <a:srcRect/>
          <a:stretch>
            <a:fillRect/>
          </a:stretch>
        </p:blipFill>
        <p:spPr bwMode="auto">
          <a:xfrm>
            <a:off x="152377" y="3962393"/>
            <a:ext cx="2214578" cy="1551084"/>
          </a:xfrm>
          <a:prstGeom prst="rect">
            <a:avLst/>
          </a:prstGeom>
          <a:noFill/>
        </p:spPr>
      </p:pic>
      <p:sp>
        <p:nvSpPr>
          <p:cNvPr id="21" name="正方形/長方形 20"/>
          <p:cNvSpPr/>
          <p:nvPr/>
        </p:nvSpPr>
        <p:spPr>
          <a:xfrm>
            <a:off x="76177" y="166654"/>
            <a:ext cx="6715148" cy="773518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119774" y="1920697"/>
            <a:ext cx="2738250" cy="246221"/>
          </a:xfrm>
          <a:prstGeom prst="rect">
            <a:avLst/>
          </a:prstGeom>
          <a:noFill/>
        </p:spPr>
        <p:txBody>
          <a:bodyPr wrap="none" rtlCol="0">
            <a:spAutoFit/>
          </a:bodyPr>
          <a:lstStyle/>
          <a:p>
            <a:r>
              <a:rPr lang="ja-JP" altLang="en-US" sz="1000" dirty="0" smtClean="0"/>
              <a:t>図</a:t>
            </a:r>
            <a:r>
              <a:rPr lang="en-US" altLang="ja-JP" sz="1000" dirty="0" smtClean="0"/>
              <a:t>3  </a:t>
            </a:r>
            <a:r>
              <a:rPr lang="ja-JP" altLang="en-US" sz="1000" dirty="0" smtClean="0"/>
              <a:t>初期</a:t>
            </a:r>
            <a:r>
              <a:rPr lang="ja-JP" altLang="en-US" sz="1000" dirty="0"/>
              <a:t>分布</a:t>
            </a:r>
            <a:r>
              <a:rPr lang="ja-JP" altLang="en-US" sz="1000" dirty="0" smtClean="0"/>
              <a:t>関数に対するエネルギー増加率</a:t>
            </a:r>
            <a:endParaRPr kumimoji="1" lang="ja-JP" altLang="en-US" sz="1000" dirty="0"/>
          </a:p>
        </p:txBody>
      </p:sp>
      <p:sp>
        <p:nvSpPr>
          <p:cNvPr id="26" name="テキスト ボックス 25"/>
          <p:cNvSpPr txBox="1"/>
          <p:nvPr/>
        </p:nvSpPr>
        <p:spPr>
          <a:xfrm>
            <a:off x="4643446" y="3765999"/>
            <a:ext cx="1516762" cy="246221"/>
          </a:xfrm>
          <a:prstGeom prst="rect">
            <a:avLst/>
          </a:prstGeom>
          <a:noFill/>
        </p:spPr>
        <p:txBody>
          <a:bodyPr wrap="none" rtlCol="0">
            <a:spAutoFit/>
          </a:bodyPr>
          <a:lstStyle/>
          <a:p>
            <a:r>
              <a:rPr lang="ja-JP" altLang="en-US" sz="1000" dirty="0" smtClean="0"/>
              <a:t>図</a:t>
            </a:r>
            <a:r>
              <a:rPr lang="en-US" altLang="ja-JP" sz="1000" dirty="0" smtClean="0"/>
              <a:t>4</a:t>
            </a:r>
            <a:r>
              <a:rPr lang="en-US" altLang="ja-JP" sz="1000" dirty="0"/>
              <a:t> </a:t>
            </a:r>
            <a:r>
              <a:rPr lang="ja-JP" altLang="en-US" sz="1000" dirty="0" smtClean="0"/>
              <a:t>反射イオン分布関数</a:t>
            </a:r>
            <a:endParaRPr kumimoji="1" lang="ja-JP" altLang="en-US" sz="1000" dirty="0"/>
          </a:p>
        </p:txBody>
      </p:sp>
      <p:sp>
        <p:nvSpPr>
          <p:cNvPr id="27" name="テキスト ボックス 26"/>
          <p:cNvSpPr txBox="1"/>
          <p:nvPr/>
        </p:nvSpPr>
        <p:spPr>
          <a:xfrm>
            <a:off x="807076" y="5524504"/>
            <a:ext cx="1050288" cy="246221"/>
          </a:xfrm>
          <a:prstGeom prst="rect">
            <a:avLst/>
          </a:prstGeom>
          <a:noFill/>
        </p:spPr>
        <p:txBody>
          <a:bodyPr wrap="none" rtlCol="0">
            <a:spAutoFit/>
          </a:bodyPr>
          <a:lstStyle/>
          <a:p>
            <a:r>
              <a:rPr lang="ja-JP" altLang="en-US" sz="1000" dirty="0" smtClean="0"/>
              <a:t>図</a:t>
            </a:r>
            <a:r>
              <a:rPr lang="en-US" altLang="ja-JP" sz="1000" dirty="0" smtClean="0"/>
              <a:t>5 </a:t>
            </a:r>
            <a:r>
              <a:rPr lang="en-US" altLang="ja-JP" sz="1000" dirty="0" err="1" smtClean="0"/>
              <a:t>Vy</a:t>
            </a:r>
            <a:r>
              <a:rPr lang="ja-JP" altLang="en-US" sz="1000" dirty="0" smtClean="0"/>
              <a:t>時間変化</a:t>
            </a:r>
            <a:endParaRPr kumimoji="1" lang="ja-JP" altLang="en-US" sz="1000" dirty="0"/>
          </a:p>
        </p:txBody>
      </p:sp>
      <p:sp>
        <p:nvSpPr>
          <p:cNvPr id="28" name="テキスト ボックス 27"/>
          <p:cNvSpPr txBox="1"/>
          <p:nvPr/>
        </p:nvSpPr>
        <p:spPr>
          <a:xfrm>
            <a:off x="2857496" y="5524504"/>
            <a:ext cx="1529586" cy="246221"/>
          </a:xfrm>
          <a:prstGeom prst="rect">
            <a:avLst/>
          </a:prstGeom>
          <a:noFill/>
        </p:spPr>
        <p:txBody>
          <a:bodyPr wrap="none" rtlCol="0">
            <a:spAutoFit/>
          </a:bodyPr>
          <a:lstStyle/>
          <a:p>
            <a:r>
              <a:rPr lang="ja-JP" altLang="en-US" sz="1000" dirty="0" smtClean="0"/>
              <a:t>図</a:t>
            </a:r>
            <a:r>
              <a:rPr lang="en-US" altLang="ja-JP" sz="1000" dirty="0"/>
              <a:t>6</a:t>
            </a:r>
            <a:r>
              <a:rPr lang="en-US" altLang="ja-JP" sz="1000" dirty="0" smtClean="0"/>
              <a:t> </a:t>
            </a:r>
            <a:r>
              <a:rPr lang="ja-JP" altLang="en-US" sz="1000" dirty="0"/>
              <a:t>エネルギー</a:t>
            </a:r>
            <a:r>
              <a:rPr lang="ja-JP" altLang="en-US" sz="1000" dirty="0" smtClean="0"/>
              <a:t>時間変化</a:t>
            </a:r>
            <a:endParaRPr kumimoji="1" lang="ja-JP" altLang="en-US" sz="1000" dirty="0"/>
          </a:p>
        </p:txBody>
      </p:sp>
      <p:sp>
        <p:nvSpPr>
          <p:cNvPr id="29" name="テキスト ボックス 28"/>
          <p:cNvSpPr txBox="1"/>
          <p:nvPr/>
        </p:nvSpPr>
        <p:spPr>
          <a:xfrm>
            <a:off x="4808857" y="5524504"/>
            <a:ext cx="1906291" cy="246221"/>
          </a:xfrm>
          <a:prstGeom prst="rect">
            <a:avLst/>
          </a:prstGeom>
          <a:noFill/>
        </p:spPr>
        <p:txBody>
          <a:bodyPr wrap="none" rtlCol="0">
            <a:spAutoFit/>
          </a:bodyPr>
          <a:lstStyle/>
          <a:p>
            <a:r>
              <a:rPr lang="ja-JP" altLang="en-US" sz="1000" dirty="0" smtClean="0"/>
              <a:t>図</a:t>
            </a:r>
            <a:r>
              <a:rPr lang="en-US" altLang="ja-JP" sz="1000" dirty="0"/>
              <a:t>7</a:t>
            </a:r>
            <a:r>
              <a:rPr lang="en-US" altLang="ja-JP" sz="1000" dirty="0" smtClean="0"/>
              <a:t> </a:t>
            </a:r>
            <a:r>
              <a:rPr lang="ja-JP" altLang="en-US" sz="1000" dirty="0" smtClean="0"/>
              <a:t>粒子の感じた電場時間変化</a:t>
            </a:r>
            <a:endParaRPr kumimoji="1" lang="ja-JP" altLang="en-US" sz="1000" dirty="0"/>
          </a:p>
        </p:txBody>
      </p:sp>
      <p:sp>
        <p:nvSpPr>
          <p:cNvPr id="30" name="テキスト ボックス 29"/>
          <p:cNvSpPr txBox="1"/>
          <p:nvPr/>
        </p:nvSpPr>
        <p:spPr>
          <a:xfrm>
            <a:off x="285728" y="2309794"/>
            <a:ext cx="3857652" cy="1384995"/>
          </a:xfrm>
          <a:prstGeom prst="rect">
            <a:avLst/>
          </a:prstGeom>
          <a:noFill/>
        </p:spPr>
        <p:txBody>
          <a:bodyPr wrap="square" rtlCol="0">
            <a:spAutoFit/>
          </a:bodyPr>
          <a:lstStyle/>
          <a:p>
            <a:r>
              <a:rPr lang="ja-JP" altLang="en-US" sz="1200" dirty="0" smtClean="0"/>
              <a:t>　衝撃波</a:t>
            </a:r>
            <a:r>
              <a:rPr lang="ja-JP" altLang="en-US" sz="1200" dirty="0" smtClean="0"/>
              <a:t>非定常性による加速機構は以下の</a:t>
            </a:r>
            <a:r>
              <a:rPr lang="en-US" altLang="ja-JP" sz="1200" dirty="0" smtClean="0"/>
              <a:t>2</a:t>
            </a:r>
            <a:r>
              <a:rPr lang="ja-JP" altLang="en-US" sz="1200" dirty="0" err="1" smtClean="0"/>
              <a:t>つに</a:t>
            </a:r>
            <a:r>
              <a:rPr lang="ja-JP" altLang="en-US" sz="1200" dirty="0" smtClean="0"/>
              <a:t>まとめることができる．</a:t>
            </a:r>
            <a:endParaRPr lang="en-US" altLang="ja-JP" sz="1200" dirty="0" smtClean="0"/>
          </a:p>
          <a:p>
            <a:endParaRPr lang="en-US" altLang="ja-JP" sz="1200" dirty="0"/>
          </a:p>
          <a:p>
            <a:pPr marL="228600" indent="-228600">
              <a:buAutoNum type="arabicParenBoth"/>
            </a:pPr>
            <a:r>
              <a:rPr lang="ja-JP" altLang="en-US" sz="1200" dirty="0" smtClean="0"/>
              <a:t>衝撃波面厚みの非定常性により，長い間ショックポテンシャルによる電場を感じることができた．</a:t>
            </a:r>
            <a:r>
              <a:rPr lang="en-US" altLang="ja-JP" sz="1200" dirty="0" smtClean="0"/>
              <a:t>(</a:t>
            </a:r>
            <a:r>
              <a:rPr lang="ja-JP" altLang="en-US" sz="1200" dirty="0" smtClean="0"/>
              <a:t>図</a:t>
            </a:r>
            <a:r>
              <a:rPr lang="en-US" altLang="ja-JP" sz="1200" dirty="0" smtClean="0"/>
              <a:t>7)</a:t>
            </a:r>
          </a:p>
          <a:p>
            <a:pPr marL="228600" indent="-228600">
              <a:buAutoNum type="arabicParenBoth"/>
            </a:pPr>
            <a:r>
              <a:rPr lang="ja-JP" altLang="en-US" sz="1200" dirty="0"/>
              <a:t>ショック</a:t>
            </a:r>
            <a:r>
              <a:rPr lang="ja-JP" altLang="en-US" sz="1200" dirty="0" smtClean="0"/>
              <a:t>角の非定常性により生じる</a:t>
            </a:r>
            <a:r>
              <a:rPr lang="en-US" altLang="ja-JP" sz="1200" dirty="0" err="1" smtClean="0"/>
              <a:t>δVht</a:t>
            </a:r>
            <a:r>
              <a:rPr lang="ja-JP" altLang="en-US" sz="1200" dirty="0" smtClean="0"/>
              <a:t>を，加速に都合のよいタイミングで受けることができた</a:t>
            </a:r>
            <a:r>
              <a:rPr lang="en-US" altLang="ja-JP" sz="1200" dirty="0" smtClean="0"/>
              <a:t>(</a:t>
            </a:r>
            <a:r>
              <a:rPr lang="ja-JP" altLang="en-US" sz="1200" dirty="0" smtClean="0"/>
              <a:t>図</a:t>
            </a:r>
            <a:r>
              <a:rPr lang="en-US" altLang="ja-JP" sz="1200" dirty="0" smtClean="0"/>
              <a:t>5,6)</a:t>
            </a:r>
          </a:p>
        </p:txBody>
      </p:sp>
      <p:sp>
        <p:nvSpPr>
          <p:cNvPr id="31" name="テキスト ボックス 30"/>
          <p:cNvSpPr txBox="1"/>
          <p:nvPr/>
        </p:nvSpPr>
        <p:spPr>
          <a:xfrm>
            <a:off x="5000636" y="7667644"/>
            <a:ext cx="1322798" cy="246221"/>
          </a:xfrm>
          <a:prstGeom prst="rect">
            <a:avLst/>
          </a:prstGeom>
          <a:noFill/>
        </p:spPr>
        <p:txBody>
          <a:bodyPr wrap="none" rtlCol="0">
            <a:spAutoFit/>
          </a:bodyPr>
          <a:lstStyle/>
          <a:p>
            <a:r>
              <a:rPr lang="ja-JP" altLang="en-US" sz="1000" dirty="0" smtClean="0"/>
              <a:t>図</a:t>
            </a:r>
            <a:r>
              <a:rPr lang="en-US" altLang="ja-JP" sz="1000" dirty="0" smtClean="0"/>
              <a:t>8 x-z</a:t>
            </a:r>
            <a:r>
              <a:rPr lang="ja-JP" altLang="en-US" sz="1000" dirty="0" smtClean="0"/>
              <a:t>平面粒子軌道</a:t>
            </a:r>
            <a:endParaRPr kumimoji="1" lang="ja-JP" altLang="en-US" sz="1000" dirty="0"/>
          </a:p>
        </p:txBody>
      </p:sp>
      <p:sp>
        <p:nvSpPr>
          <p:cNvPr id="32" name="テキスト ボックス 31"/>
          <p:cNvSpPr txBox="1"/>
          <p:nvPr/>
        </p:nvSpPr>
        <p:spPr>
          <a:xfrm>
            <a:off x="428604" y="5881694"/>
            <a:ext cx="3786214" cy="1754326"/>
          </a:xfrm>
          <a:prstGeom prst="rect">
            <a:avLst/>
          </a:prstGeom>
          <a:noFill/>
        </p:spPr>
        <p:txBody>
          <a:bodyPr wrap="square" rtlCol="0">
            <a:spAutoFit/>
          </a:bodyPr>
          <a:lstStyle/>
          <a:p>
            <a:r>
              <a:rPr lang="ja-JP" altLang="en-US" sz="1200" dirty="0" smtClean="0"/>
              <a:t>　</a:t>
            </a:r>
            <a:r>
              <a:rPr lang="en-US" altLang="ja-JP" sz="1200" dirty="0" smtClean="0"/>
              <a:t>(</a:t>
            </a:r>
            <a:r>
              <a:rPr lang="en-US" altLang="ja-JP" sz="1200" dirty="0" err="1" smtClean="0"/>
              <a:t>Vx,Vy</a:t>
            </a:r>
            <a:r>
              <a:rPr lang="en-US" altLang="ja-JP" sz="1200" dirty="0" smtClean="0"/>
              <a:t>)=(-3.8,8.2)</a:t>
            </a:r>
            <a:r>
              <a:rPr lang="ja-JP" altLang="en-US" sz="1200" dirty="0" smtClean="0"/>
              <a:t>程度の粒子が最大まで加速を受けた．この初期分布関数を考察するため，最大加速を受けた粒子</a:t>
            </a:r>
            <a:r>
              <a:rPr lang="en-US" altLang="ja-JP" sz="1200" dirty="0" smtClean="0"/>
              <a:t>(</a:t>
            </a:r>
            <a:r>
              <a:rPr lang="ja-JP" altLang="en-US" sz="1200" dirty="0" smtClean="0"/>
              <a:t>赤</a:t>
            </a:r>
            <a:r>
              <a:rPr lang="en-US" altLang="ja-JP" sz="1200" dirty="0" smtClean="0"/>
              <a:t>)</a:t>
            </a:r>
            <a:r>
              <a:rPr lang="ja-JP" altLang="en-US" sz="1200" dirty="0" err="1" smtClean="0"/>
              <a:t>，</a:t>
            </a:r>
            <a:r>
              <a:rPr lang="ja-JP" altLang="en-US" sz="1200" dirty="0"/>
              <a:t>それ</a:t>
            </a:r>
            <a:r>
              <a:rPr lang="ja-JP" altLang="en-US" sz="1200" dirty="0" smtClean="0"/>
              <a:t>ほど加速を受けなかった粒子</a:t>
            </a:r>
            <a:r>
              <a:rPr lang="en-US" altLang="ja-JP" sz="1200" dirty="0" smtClean="0"/>
              <a:t>(</a:t>
            </a:r>
            <a:r>
              <a:rPr lang="ja-JP" altLang="en-US" sz="1200" dirty="0" smtClean="0"/>
              <a:t>緑</a:t>
            </a:r>
            <a:r>
              <a:rPr lang="en-US" altLang="ja-JP" sz="1200" dirty="0" smtClean="0"/>
              <a:t>)</a:t>
            </a:r>
            <a:r>
              <a:rPr lang="ja-JP" altLang="en-US" sz="1200" dirty="0" err="1" smtClean="0"/>
              <a:t>，</a:t>
            </a:r>
            <a:r>
              <a:rPr lang="ja-JP" altLang="en-US" sz="1200" dirty="0" smtClean="0"/>
              <a:t>減速</a:t>
            </a:r>
            <a:r>
              <a:rPr lang="ja-JP" altLang="en-US" sz="1200" dirty="0" smtClean="0"/>
              <a:t>を</a:t>
            </a:r>
            <a:r>
              <a:rPr lang="ja-JP" altLang="en-US" sz="1200" dirty="0" smtClean="0"/>
              <a:t>受けた粒子</a:t>
            </a:r>
            <a:r>
              <a:rPr lang="en-US" altLang="ja-JP" sz="1200" dirty="0" smtClean="0"/>
              <a:t>(</a:t>
            </a:r>
            <a:r>
              <a:rPr lang="ja-JP" altLang="en-US" sz="1200" dirty="0" smtClean="0"/>
              <a:t>青</a:t>
            </a:r>
            <a:r>
              <a:rPr lang="en-US" altLang="ja-JP" sz="1200" dirty="0" smtClean="0"/>
              <a:t>)</a:t>
            </a:r>
            <a:r>
              <a:rPr lang="ja-JP" altLang="en-US" sz="1200" dirty="0" smtClean="0"/>
              <a:t>について</a:t>
            </a:r>
            <a:r>
              <a:rPr lang="en-US" altLang="ja-JP" sz="1200" dirty="0" smtClean="0"/>
              <a:t>x-z</a:t>
            </a:r>
            <a:r>
              <a:rPr lang="ja-JP" altLang="en-US" sz="1200" dirty="0" smtClean="0"/>
              <a:t>平面軌道を調べた</a:t>
            </a:r>
            <a:r>
              <a:rPr lang="en-US" altLang="ja-JP" sz="1200" dirty="0" smtClean="0"/>
              <a:t>(</a:t>
            </a:r>
            <a:r>
              <a:rPr lang="ja-JP" altLang="en-US" sz="1200" dirty="0" smtClean="0"/>
              <a:t>図</a:t>
            </a:r>
            <a:r>
              <a:rPr lang="en-US" altLang="ja-JP" sz="1200" dirty="0" smtClean="0"/>
              <a:t>8)</a:t>
            </a:r>
            <a:r>
              <a:rPr lang="ja-JP" altLang="en-US" sz="1200" dirty="0" err="1" smtClean="0"/>
              <a:t>．</a:t>
            </a:r>
            <a:endParaRPr lang="en-US" altLang="ja-JP" sz="1200" dirty="0" smtClean="0"/>
          </a:p>
          <a:p>
            <a:r>
              <a:rPr lang="ja-JP" altLang="en-US" sz="1200" dirty="0" smtClean="0"/>
              <a:t>これから，</a:t>
            </a:r>
            <a:r>
              <a:rPr lang="en-US" altLang="ja-JP" sz="1200" dirty="0" smtClean="0"/>
              <a:t> (</a:t>
            </a:r>
            <a:r>
              <a:rPr lang="en-US" altLang="ja-JP" sz="1200" dirty="0" err="1" smtClean="0"/>
              <a:t>Vx,Vy</a:t>
            </a:r>
            <a:r>
              <a:rPr lang="en-US" altLang="ja-JP" sz="1200" dirty="0" smtClean="0"/>
              <a:t>)=(-3.8,8.2)</a:t>
            </a:r>
            <a:r>
              <a:rPr lang="ja-JP" altLang="en-US" sz="1200" dirty="0" smtClean="0"/>
              <a:t>程度の初期分布関数は，ジャイロ半径が衝撃波面変動の大きさ程度であり，</a:t>
            </a:r>
            <a:r>
              <a:rPr lang="en-US" altLang="ja-JP" sz="1200" dirty="0" smtClean="0"/>
              <a:t>1</a:t>
            </a:r>
            <a:r>
              <a:rPr lang="ja-JP" altLang="en-US" sz="1200" dirty="0" smtClean="0"/>
              <a:t>ジャイロ周期で都合よくショック面に戻ってこれることが分かる．これがショック面に長時間捕捉され，エネルギーを得る原因である．</a:t>
            </a:r>
            <a:endParaRPr lang="en-US" altLang="ja-JP" sz="1200" dirty="0" smtClean="0"/>
          </a:p>
        </p:txBody>
      </p:sp>
      <p:sp>
        <p:nvSpPr>
          <p:cNvPr id="25" name="正方形/長方形 24"/>
          <p:cNvSpPr/>
          <p:nvPr/>
        </p:nvSpPr>
        <p:spPr>
          <a:xfrm>
            <a:off x="80939" y="7962921"/>
            <a:ext cx="6715148" cy="18994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328</Words>
  <Application>Microsoft Office PowerPoint</Application>
  <PresentationFormat>A4 210 x 297 mm</PresentationFormat>
  <Paragraphs>60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Okabe Katsuomi</dc:creator>
  <cp:lastModifiedBy>okabe</cp:lastModifiedBy>
  <cp:revision>49</cp:revision>
  <dcterms:created xsi:type="dcterms:W3CDTF">2009-02-02T13:54:38Z</dcterms:created>
  <dcterms:modified xsi:type="dcterms:W3CDTF">2009-02-02T18:45:37Z</dcterms:modified>
</cp:coreProperties>
</file>